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0" r:id="rId2"/>
    <p:sldMasterId id="2147483703" r:id="rId3"/>
    <p:sldMasterId id="2147483707" r:id="rId4"/>
  </p:sldMasterIdLst>
  <p:notesMasterIdLst>
    <p:notesMasterId r:id="rId51"/>
  </p:notesMasterIdLst>
  <p:sldIdLst>
    <p:sldId id="256" r:id="rId5"/>
    <p:sldId id="1254" r:id="rId6"/>
    <p:sldId id="1256" r:id="rId7"/>
    <p:sldId id="1310" r:id="rId8"/>
    <p:sldId id="1276" r:id="rId9"/>
    <p:sldId id="1277" r:id="rId10"/>
    <p:sldId id="1278" r:id="rId11"/>
    <p:sldId id="1279" r:id="rId12"/>
    <p:sldId id="1311" r:id="rId13"/>
    <p:sldId id="1211" r:id="rId14"/>
    <p:sldId id="1303" r:id="rId15"/>
    <p:sldId id="1223" r:id="rId16"/>
    <p:sldId id="1224" r:id="rId17"/>
    <p:sldId id="1225" r:id="rId18"/>
    <p:sldId id="1220" r:id="rId19"/>
    <p:sldId id="1226" r:id="rId20"/>
    <p:sldId id="1312" r:id="rId21"/>
    <p:sldId id="1215" r:id="rId22"/>
    <p:sldId id="1217" r:id="rId23"/>
    <p:sldId id="1218" r:id="rId24"/>
    <p:sldId id="1228" r:id="rId25"/>
    <p:sldId id="1219" r:id="rId26"/>
    <p:sldId id="1236" r:id="rId27"/>
    <p:sldId id="1229" r:id="rId28"/>
    <p:sldId id="1237" r:id="rId29"/>
    <p:sldId id="1238" r:id="rId30"/>
    <p:sldId id="1239" r:id="rId31"/>
    <p:sldId id="1240" r:id="rId32"/>
    <p:sldId id="1230" r:id="rId33"/>
    <p:sldId id="1241" r:id="rId34"/>
    <p:sldId id="1242" r:id="rId35"/>
    <p:sldId id="1243" r:id="rId36"/>
    <p:sldId id="1244" r:id="rId37"/>
    <p:sldId id="1245" r:id="rId38"/>
    <p:sldId id="1246" r:id="rId39"/>
    <p:sldId id="1247" r:id="rId40"/>
    <p:sldId id="1248" r:id="rId41"/>
    <p:sldId id="1313" r:id="rId42"/>
    <p:sldId id="1304" r:id="rId43"/>
    <p:sldId id="1305" r:id="rId44"/>
    <p:sldId id="1306" r:id="rId45"/>
    <p:sldId id="1307" r:id="rId46"/>
    <p:sldId id="1308" r:id="rId47"/>
    <p:sldId id="1309" r:id="rId48"/>
    <p:sldId id="1255" r:id="rId49"/>
    <p:sldId id="1314"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FFF"/>
    <a:srgbClr val="00963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6314" autoAdjust="0"/>
  </p:normalViewPr>
  <p:slideViewPr>
    <p:cSldViewPr snapToGrid="0">
      <p:cViewPr varScale="1">
        <p:scale>
          <a:sx n="108" d="100"/>
          <a:sy n="108" d="100"/>
        </p:scale>
        <p:origin x="654"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A49A3C-A862-42F1-90AD-A8B60EA87E65}" type="datetimeFigureOut">
              <a:rPr lang="zh-CN" altLang="en-US" smtClean="0"/>
              <a:t>2021/9/18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B220B8-3715-42EB-9428-F817E82403E1}" type="slidenum">
              <a:rPr lang="zh-CN" altLang="en-US" smtClean="0"/>
              <a:t>‹#›</a:t>
            </a:fld>
            <a:endParaRPr lang="zh-CN" altLang="en-US"/>
          </a:p>
        </p:txBody>
      </p:sp>
    </p:spTree>
    <p:extLst>
      <p:ext uri="{BB962C8B-B14F-4D97-AF65-F5344CB8AC3E}">
        <p14:creationId xmlns:p14="http://schemas.microsoft.com/office/powerpoint/2010/main" val="705757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858622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715988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91449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8317813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195255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676808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592502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476954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424753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926601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03676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9154289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94246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270420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4848950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361823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162912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684332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272897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0717149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3538818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807043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59241163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1976241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7086233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1579676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9229175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2541654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0940110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0002430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14908485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575305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704312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269496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4547808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8197060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04734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42A3301-4D5B-47EA-AA9F-40DD498FE1F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852158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52EBE9E-DBB4-4E45-BBE1-C10AF5A3F471}"/>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2AEAC579-0FC4-4B96-89AB-33A588451D5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E9EDC3BD-41C2-4E25-86F0-FB4D35B525AF}"/>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D4F6CF47-20FF-4CD2-9DD8-8AFC40F7B58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150D558-1FC5-4F66-A188-1C999931C5CC}"/>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pic>
        <p:nvPicPr>
          <p:cNvPr id="7" name="图片 6" descr="海上的风景&#10;&#10;描述已自动生成">
            <a:extLst>
              <a:ext uri="{FF2B5EF4-FFF2-40B4-BE49-F238E27FC236}">
                <a16:creationId xmlns="" xmlns:a16="http://schemas.microsoft.com/office/drawing/2014/main" id="{93118377-F80F-4395-A920-BF704394CF3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12192000" cy="6095140"/>
          </a:xfrm>
          <a:prstGeom prst="rect">
            <a:avLst/>
          </a:prstGeom>
        </p:spPr>
      </p:pic>
      <p:pic>
        <p:nvPicPr>
          <p:cNvPr id="9" name="图片 8" descr="图片包含 游戏机, 蛋糕, 消防栓&#10;&#10;描述已自动生成">
            <a:extLst>
              <a:ext uri="{FF2B5EF4-FFF2-40B4-BE49-F238E27FC236}">
                <a16:creationId xmlns="" xmlns:a16="http://schemas.microsoft.com/office/drawing/2014/main" id="{CF863C58-52A2-431B-9695-2F4143F54D4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762860"/>
            <a:ext cx="12192000" cy="6095140"/>
          </a:xfrm>
          <a:prstGeom prst="rect">
            <a:avLst/>
          </a:prstGeom>
        </p:spPr>
      </p:pic>
    </p:spTree>
    <p:extLst>
      <p:ext uri="{BB962C8B-B14F-4D97-AF65-F5344CB8AC3E}">
        <p14:creationId xmlns:p14="http://schemas.microsoft.com/office/powerpoint/2010/main" val="2675869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45FD7F8-B041-45CC-BC3D-B96783AE6DD9}"/>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84AFB3E-A5EC-4062-85DD-4081B0F1ED3E}"/>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220CF5F-92E6-46C4-868A-7FC11EC9DF59}"/>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04EF5C23-F3EB-4E56-ADF6-606D0D60FA5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61ACBCE-1075-4F6E-B31E-BBAC5B710575}"/>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613870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CCE6AB37-CEAE-471F-B8B2-10C4AC8ABA81}"/>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AED1CEBC-D476-4ECE-8AB6-FB4F4B4DA8C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85842D42-A702-4A42-84F9-ADB32F0F1332}"/>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90C4F7BD-780F-4EBE-A83E-6C84F2CF397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953769B-0E71-4276-8AE6-64D3F5CE05AC}"/>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2204628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0A576B1-10DF-4972-B114-D1D0698DA85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C37C5A3E-6363-448C-A742-F4610044FF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0B8AB812-A167-40FF-B5ED-188B5433FEA3}"/>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C75CA87B-F6AA-45B6-B6E4-78D384CFF9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FABF62-DA94-4EF7-9605-2DFFF1799967}"/>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13847261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5AAC995-F345-4E53-B03D-458FFA0BE78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4FF65B65-6998-4F20-AF0E-EFB92C4FEB5A}"/>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63DE2546-CE8C-48BF-9C50-BE354B17E741}"/>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3AB5DE93-115C-4470-977B-E785E2FB2D1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6864280-07EF-4C57-9433-4DAD616B76FA}"/>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15821189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442B6579-9376-4E0C-964B-D6C3329E4A8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2742C81F-A562-40C1-8EEB-FBD3A47E4E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BC54FB32-2980-445D-9F5A-42820D0FF6B6}"/>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B129F6A3-6853-4BCC-85B0-A462D58F76A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83030B6-C205-4BBC-A2AE-68155D70A63C}"/>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33356294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1E62BF6-370C-4FFA-99BF-7F7B1E0C677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6C4E735-B20F-46B9-BE30-BAC10A2EDBB1}"/>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F078618E-B087-4DF8-80B0-71E588569EF3}"/>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ED106DD3-19CC-44F3-AC27-FA9ED2A8F1FB}"/>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6" name="页脚占位符 5">
            <a:extLst>
              <a:ext uri="{FF2B5EF4-FFF2-40B4-BE49-F238E27FC236}">
                <a16:creationId xmlns="" xmlns:a16="http://schemas.microsoft.com/office/drawing/2014/main" id="{7B74D8AB-F5AD-49A5-8F44-64898F21DB8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5E328C8-B7CF-4A93-8720-0E9A26949950}"/>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16818771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2C7C8C-E8F8-4515-90D2-63E8802DF6C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7B694FA-512B-4D4E-9693-1E8C012755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2AA8566A-CFD3-476D-BBD3-5CEB80DBE17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6E55F2E-C9DD-4C20-AA57-3BBCBB5587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03B7A601-5352-42C2-820B-E8AC375A368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CD9555E9-5CF0-41AE-A620-35EB7D2B870B}"/>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8" name="页脚占位符 7">
            <a:extLst>
              <a:ext uri="{FF2B5EF4-FFF2-40B4-BE49-F238E27FC236}">
                <a16:creationId xmlns="" xmlns:a16="http://schemas.microsoft.com/office/drawing/2014/main" id="{B7D08C27-E26C-48BC-980E-1C49742C0BE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0CCADC1-A37F-4105-94C7-F6867BC6A821}"/>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24139783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62C7C8C-E8F8-4515-90D2-63E8802DF6C9}"/>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7B694FA-512B-4D4E-9693-1E8C012755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2AA8566A-CFD3-476D-BBD3-5CEB80DBE17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A6E55F2E-C9DD-4C20-AA57-3BBCBB5587F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03B7A601-5352-42C2-820B-E8AC375A3681}"/>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CD9555E9-5CF0-41AE-A620-35EB7D2B870B}"/>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8" name="页脚占位符 7">
            <a:extLst>
              <a:ext uri="{FF2B5EF4-FFF2-40B4-BE49-F238E27FC236}">
                <a16:creationId xmlns="" xmlns:a16="http://schemas.microsoft.com/office/drawing/2014/main" id="{B7D08C27-E26C-48BC-980E-1C49742C0BE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40CCADC1-A37F-4105-94C7-F6867BC6A821}"/>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
        <p:nvSpPr>
          <p:cNvPr id="11" name="TextBox 10"/>
          <p:cNvSpPr txBox="1"/>
          <p:nvPr userDrawn="1"/>
        </p:nvSpPr>
        <p:spPr>
          <a:xfrm>
            <a:off x="1907704" y="6739570"/>
            <a:ext cx="1224136" cy="118430"/>
          </a:xfrm>
          <a:prstGeom prst="rect">
            <a:avLst/>
          </a:prstGeom>
          <a:noFill/>
        </p:spPr>
        <p:txBody>
          <a:bodyPr wrap="square" rtlCol="0">
            <a:spAutoFit/>
          </a:bodyPr>
          <a:lstStyle/>
          <a:p>
            <a:pPr>
              <a:lnSpc>
                <a:spcPct val="200000"/>
              </a:lnSpc>
            </a:pPr>
            <a:r>
              <a:rPr lang="en-US" altLang="zh-CN" sz="100" dirty="0" smtClean="0">
                <a:solidFill>
                  <a:prstClr val="black"/>
                </a:solidFill>
                <a:latin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rPr>
              <a:t> </a:t>
            </a:r>
            <a:r>
              <a:rPr lang="en-US" altLang="zh-CN" sz="100" dirty="0">
                <a:solidFill>
                  <a:prstClr val="black"/>
                </a:solidFill>
                <a:latin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ndParaRPr>
          </a:p>
        </p:txBody>
      </p:sp>
    </p:spTree>
    <p:extLst>
      <p:ext uri="{BB962C8B-B14F-4D97-AF65-F5344CB8AC3E}">
        <p14:creationId xmlns:p14="http://schemas.microsoft.com/office/powerpoint/2010/main" val="97603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9A0CCE0-AE7D-47B4-8DBF-A18681E8657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79932998-30BB-490A-9DB2-304795722768}"/>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4" name="页脚占位符 3">
            <a:extLst>
              <a:ext uri="{FF2B5EF4-FFF2-40B4-BE49-F238E27FC236}">
                <a16:creationId xmlns="" xmlns:a16="http://schemas.microsoft.com/office/drawing/2014/main" id="{7A9E1156-DE07-4CB7-A603-D070F188CE7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9AB594D0-EB63-4EEA-AA1A-DD8CC7FA206F}"/>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11521837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10" name="图片 9" descr="海上的风景&#10;&#10;描述已自动生成">
            <a:extLst>
              <a:ext uri="{FF2B5EF4-FFF2-40B4-BE49-F238E27FC236}">
                <a16:creationId xmlns="" xmlns:a16="http://schemas.microsoft.com/office/drawing/2014/main" id="{8E1068F7-7DCB-4A26-9E3B-91F98DDCC58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417" y="0"/>
            <a:ext cx="12192000" cy="6095140"/>
          </a:xfrm>
          <a:prstGeom prst="rect">
            <a:avLst/>
          </a:prstGeom>
        </p:spPr>
      </p:pic>
      <p:sp>
        <p:nvSpPr>
          <p:cNvPr id="2" name="日期占位符 1">
            <a:extLst>
              <a:ext uri="{FF2B5EF4-FFF2-40B4-BE49-F238E27FC236}">
                <a16:creationId xmlns="" xmlns:a16="http://schemas.microsoft.com/office/drawing/2014/main" id="{46FB4045-928B-4E96-A81A-366CF66B83CF}"/>
              </a:ext>
            </a:extLst>
          </p:cNvPr>
          <p:cNvSpPr>
            <a:spLocks noGrp="1"/>
          </p:cNvSpPr>
          <p:nvPr>
            <p:ph type="dt" sz="half" idx="10"/>
          </p:nvPr>
        </p:nvSpPr>
        <p:spPr>
          <a:xfrm>
            <a:off x="791065" y="6346923"/>
            <a:ext cx="2743200" cy="365125"/>
          </a:xfrm>
        </p:spPr>
        <p:txBody>
          <a:bodyPr/>
          <a:lstStyle/>
          <a:p>
            <a:fld id="{32BEF7C6-4E8E-4EF2-97E8-022324764187}" type="datetimeFigureOut">
              <a:rPr lang="zh-CN" altLang="en-US" smtClean="0"/>
              <a:t>2021/9/18</a:t>
            </a:fld>
            <a:endParaRPr lang="zh-CN" altLang="en-US"/>
          </a:p>
        </p:txBody>
      </p:sp>
      <p:sp>
        <p:nvSpPr>
          <p:cNvPr id="3" name="页脚占位符 2">
            <a:extLst>
              <a:ext uri="{FF2B5EF4-FFF2-40B4-BE49-F238E27FC236}">
                <a16:creationId xmlns="" xmlns:a16="http://schemas.microsoft.com/office/drawing/2014/main" id="{1B7ED3CD-5353-4794-89AF-DCBEFFA36484}"/>
              </a:ext>
            </a:extLst>
          </p:cNvPr>
          <p:cNvSpPr>
            <a:spLocks noGrp="1"/>
          </p:cNvSpPr>
          <p:nvPr>
            <p:ph type="ftr" sz="quarter" idx="11"/>
          </p:nvPr>
        </p:nvSpPr>
        <p:spPr>
          <a:xfrm>
            <a:off x="3991465" y="6346923"/>
            <a:ext cx="4114800" cy="365125"/>
          </a:xfrm>
        </p:spPr>
        <p:txBody>
          <a:bodyPr/>
          <a:lstStyle/>
          <a:p>
            <a:endParaRPr lang="zh-CN" altLang="en-US"/>
          </a:p>
        </p:txBody>
      </p:sp>
      <p:sp>
        <p:nvSpPr>
          <p:cNvPr id="4" name="灯片编号占位符 3">
            <a:extLst>
              <a:ext uri="{FF2B5EF4-FFF2-40B4-BE49-F238E27FC236}">
                <a16:creationId xmlns="" xmlns:a16="http://schemas.microsoft.com/office/drawing/2014/main" id="{6C8CEDAC-03A6-4335-9C35-6354F34C82D6}"/>
              </a:ext>
            </a:extLst>
          </p:cNvPr>
          <p:cNvSpPr>
            <a:spLocks noGrp="1"/>
          </p:cNvSpPr>
          <p:nvPr>
            <p:ph type="sldNum" sz="quarter" idx="12"/>
          </p:nvPr>
        </p:nvSpPr>
        <p:spPr>
          <a:xfrm>
            <a:off x="8563465" y="6346923"/>
            <a:ext cx="2743200" cy="365125"/>
          </a:xfrm>
        </p:spPr>
        <p:txBody>
          <a:bodyPr/>
          <a:lstStyle/>
          <a:p>
            <a:fld id="{AA63B959-E864-4BA9-AE55-27B3900C6582}" type="slidenum">
              <a:rPr lang="zh-CN" altLang="en-US" smtClean="0"/>
              <a:t>‹#›</a:t>
            </a:fld>
            <a:endParaRPr lang="zh-CN" altLang="en-US"/>
          </a:p>
        </p:txBody>
      </p:sp>
      <p:pic>
        <p:nvPicPr>
          <p:cNvPr id="12" name="图片 11" descr="图片包含 游戏机, 蛋糕, 消防栓&#10;&#10;描述已自动生成">
            <a:extLst>
              <a:ext uri="{FF2B5EF4-FFF2-40B4-BE49-F238E27FC236}">
                <a16:creationId xmlns="" xmlns:a16="http://schemas.microsoft.com/office/drawing/2014/main" id="{ACF9770D-2486-484E-85E9-65153335B90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417" y="762860"/>
            <a:ext cx="12192000" cy="6095140"/>
          </a:xfrm>
          <a:prstGeom prst="rect">
            <a:avLst/>
          </a:prstGeom>
        </p:spPr>
      </p:pic>
      <p:sp>
        <p:nvSpPr>
          <p:cNvPr id="13" name="矩形: 圆角 12">
            <a:extLst>
              <a:ext uri="{FF2B5EF4-FFF2-40B4-BE49-F238E27FC236}">
                <a16:creationId xmlns="" xmlns:a16="http://schemas.microsoft.com/office/drawing/2014/main" id="{DAD9A763-1412-4DFD-BCFE-D63EC69146E7}"/>
              </a:ext>
            </a:extLst>
          </p:cNvPr>
          <p:cNvSpPr/>
          <p:nvPr userDrawn="1"/>
        </p:nvSpPr>
        <p:spPr>
          <a:xfrm>
            <a:off x="233017" y="145952"/>
            <a:ext cx="11734800" cy="6566096"/>
          </a:xfrm>
          <a:prstGeom prst="roundRect">
            <a:avLst>
              <a:gd name="adj" fmla="val 3680"/>
            </a:avLst>
          </a:prstGeom>
          <a:solidFill>
            <a:schemeClr val="bg1">
              <a:alpha val="90000"/>
            </a:schemeClr>
          </a:solidFill>
          <a:ln>
            <a:solidFill>
              <a:srgbClr val="0096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descr="图片包含 标志, 绿色, 黑色, 游戏机&#10;&#10;描述已自动生成">
            <a:extLst>
              <a:ext uri="{FF2B5EF4-FFF2-40B4-BE49-F238E27FC236}">
                <a16:creationId xmlns="" xmlns:a16="http://schemas.microsoft.com/office/drawing/2014/main" id="{305C817F-9080-4D8A-A042-9F08228A130A}"/>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364506" y="301039"/>
            <a:ext cx="657628" cy="575941"/>
          </a:xfrm>
          <a:prstGeom prst="rect">
            <a:avLst/>
          </a:prstGeom>
        </p:spPr>
      </p:pic>
      <p:pic>
        <p:nvPicPr>
          <p:cNvPr id="15" name="图片 14" descr="图片包含 物体, 桌子, 人们, 花&#10;&#10;描述已自动生成">
            <a:extLst>
              <a:ext uri="{FF2B5EF4-FFF2-40B4-BE49-F238E27FC236}">
                <a16:creationId xmlns="" xmlns:a16="http://schemas.microsoft.com/office/drawing/2014/main" id="{54726322-A94C-4DA6-83EB-D0E3D6E51F76}"/>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13251" y="2876549"/>
            <a:ext cx="12192000" cy="3990585"/>
          </a:xfrm>
          <a:prstGeom prst="rect">
            <a:avLst/>
          </a:prstGeom>
        </p:spPr>
      </p:pic>
    </p:spTree>
    <p:extLst>
      <p:ext uri="{BB962C8B-B14F-4D97-AF65-F5344CB8AC3E}">
        <p14:creationId xmlns:p14="http://schemas.microsoft.com/office/powerpoint/2010/main" val="187710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 calcmode="lin" valueType="num">
                                      <p:cBhvr>
                                        <p:cTn id="9" dur="500" fill="hold"/>
                                        <p:tgtEl>
                                          <p:spTgt spid="9"/>
                                        </p:tgtEl>
                                        <p:attrNameLst>
                                          <p:attrName>style.rotation</p:attrName>
                                        </p:attrNameLst>
                                      </p:cBhvr>
                                      <p:tavLst>
                                        <p:tav tm="0">
                                          <p:val>
                                            <p:fltVal val="360"/>
                                          </p:val>
                                        </p:tav>
                                        <p:tav tm="100000">
                                          <p:val>
                                            <p:fltVal val="0"/>
                                          </p:val>
                                        </p:tav>
                                      </p:tavLst>
                                    </p:anim>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645DE55-41AA-4643-A42B-45C9D58218B6}"/>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3CA61525-41BA-4408-B82D-4A9C7A2AB49F}"/>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AB9D8986-91DB-4DA6-9959-9D696371D166}"/>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70819820-BC37-4537-8EBB-C6AC9485091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131F510-6ABF-4C83-80A5-1991963D1342}"/>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41445545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822BC1F-DC9E-4A1D-8C8E-7B613EFDBD6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1F154434-05A7-4F32-B9F6-21154C3B42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EC4F8448-5103-4D89-A851-F6E1359F2FB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F46FEB45-AAEE-4288-B29A-BFDD6C356B0C}"/>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6" name="页脚占位符 5">
            <a:extLst>
              <a:ext uri="{FF2B5EF4-FFF2-40B4-BE49-F238E27FC236}">
                <a16:creationId xmlns="" xmlns:a16="http://schemas.microsoft.com/office/drawing/2014/main" id="{C194EF31-2E15-4506-8CC7-257E77CE9DF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74A4094-BBA8-455A-893E-0910EE19443D}"/>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14636083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A83177C-3DFD-4469-AABD-5749E259D83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3366DDE-D74D-496C-BC37-5D7136037B5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6425C3BF-AF2A-4330-A53B-7E81C4438FC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3CDAD9CE-7997-4AD7-867C-0CA67478F522}"/>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6" name="页脚占位符 5">
            <a:extLst>
              <a:ext uri="{FF2B5EF4-FFF2-40B4-BE49-F238E27FC236}">
                <a16:creationId xmlns="" xmlns:a16="http://schemas.microsoft.com/office/drawing/2014/main" id="{5AF015FD-74F0-4F3B-B0CE-C0569F8FEE0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B42A0073-222F-4E58-B707-BFE3B5E727F8}"/>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326675432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916E4D0-D574-4933-B6F9-C97889607B9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2B2D5368-6815-4879-AE85-D6AC27CE33E1}"/>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747777D6-916E-4B4C-A12C-DB94794C9FD4}"/>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2DE4525D-371B-4048-91AB-A480DF34BA0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7F94BB3F-712C-49D6-90AE-D8BC7F7DEEAB}"/>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3293160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27D479C2-048B-46EC-B9FD-FF21F0B560F8}"/>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977A051-53EB-4F74-8A1E-F5EEDEE43AF6}"/>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F97C3B71-185A-47FF-8A0F-9D6A2FDBEFCF}"/>
              </a:ext>
            </a:extLst>
          </p:cNvPr>
          <p:cNvSpPr>
            <a:spLocks noGrp="1"/>
          </p:cNvSpPr>
          <p:nvPr>
            <p:ph type="dt" sz="half" idx="10"/>
          </p:nvPr>
        </p:nvSpPr>
        <p:spPr/>
        <p:txBody>
          <a:bodyPr/>
          <a:lstStyle/>
          <a:p>
            <a:fld id="{32BEF7C6-4E8E-4EF2-97E8-022324764187}"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0CC4E095-E949-40CC-BA81-08EEAD04601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C1626AD-DE88-48D9-A4B7-0C880EB29490}"/>
              </a:ext>
            </a:extLst>
          </p:cNvPr>
          <p:cNvSpPr>
            <a:spLocks noGrp="1"/>
          </p:cNvSpPr>
          <p:nvPr>
            <p:ph type="sldNum" sz="quarter" idx="12"/>
          </p:nvPr>
        </p:nvSpPr>
        <p:spPr/>
        <p:txBody>
          <a:body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197026847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2021/9/18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48769110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2021/9/18</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565000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60197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353998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916065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459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D804D28-BF2E-48FE-AE37-594492F36E3F}"/>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CD3F30AE-9DDC-4140-9E2C-6187DEBBE12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 xmlns:a16="http://schemas.microsoft.com/office/drawing/2014/main" id="{460EDF68-CD33-4027-A325-B99325B79CBB}"/>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5DFD36DE-0327-4B29-B06E-476AECF9A3C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8F3EB3F-5F1B-4F88-A838-2163D13BF6FB}"/>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26868751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422302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543867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5898777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792533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5843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980075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9109882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640259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E2DEDD8-F475-4545-9644-5BD19435CB3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E33F1352-D7A9-4ABD-A234-51D74621AD83}"/>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 xmlns:a16="http://schemas.microsoft.com/office/drawing/2014/main" id="{53F6CAF0-7F51-4882-B7AA-570136063F17}"/>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 xmlns:a16="http://schemas.microsoft.com/office/drawing/2014/main" id="{BF3118BD-FF67-481E-BDE1-56A177F62095}"/>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6" name="页脚占位符 5">
            <a:extLst>
              <a:ext uri="{FF2B5EF4-FFF2-40B4-BE49-F238E27FC236}">
                <a16:creationId xmlns="" xmlns:a16="http://schemas.microsoft.com/office/drawing/2014/main" id="{AF316CD3-AE06-46C3-90EB-A19CD9DA931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06D3306-FE5F-4CB3-9889-CC58C469AF15}"/>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21760617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3807700-C864-4ED5-AE7E-037E28ABFDC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33B1FAA-B8B0-446F-BC21-570A9032898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 xmlns:a16="http://schemas.microsoft.com/office/drawing/2014/main" id="{5152B580-E987-463F-9118-D54C9C50F776}"/>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 xmlns:a16="http://schemas.microsoft.com/office/drawing/2014/main" id="{73B3169B-0A03-4BB1-B44F-2512909F405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 xmlns:a16="http://schemas.microsoft.com/office/drawing/2014/main" id="{FA95F44E-141C-4484-AF7F-6F5F51E3283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 xmlns:a16="http://schemas.microsoft.com/office/drawing/2014/main" id="{9EA71A47-D9FE-49D2-A10A-49B405748734}"/>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8" name="页脚占位符 7">
            <a:extLst>
              <a:ext uri="{FF2B5EF4-FFF2-40B4-BE49-F238E27FC236}">
                <a16:creationId xmlns="" xmlns:a16="http://schemas.microsoft.com/office/drawing/2014/main" id="{4B7844D5-7028-41F1-9990-3DDDE421CA9F}"/>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B572D1EA-9699-419C-B5F3-A6DCC23285F9}"/>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15896848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0DA34C9E-DE5B-4E44-8132-C0B2B0D2BB9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272E9C68-A552-4EA9-8C48-3A9E11885652}"/>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4" name="页脚占位符 3">
            <a:extLst>
              <a:ext uri="{FF2B5EF4-FFF2-40B4-BE49-F238E27FC236}">
                <a16:creationId xmlns="" xmlns:a16="http://schemas.microsoft.com/office/drawing/2014/main" id="{BA6152D9-9169-4E91-A464-376B99C8F2B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E5D3ED75-17C6-4F01-81D8-36E2C4EDB852}"/>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27643125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5BF20A02-EFCB-4315-A59C-4664A6FD5230}"/>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3" name="页脚占位符 2">
            <a:extLst>
              <a:ext uri="{FF2B5EF4-FFF2-40B4-BE49-F238E27FC236}">
                <a16:creationId xmlns="" xmlns:a16="http://schemas.microsoft.com/office/drawing/2014/main" id="{024E04AD-10C3-4A99-B46C-F9EAE56C31A4}"/>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1B0235F-0D17-4189-A61D-F73C5F70CFD3}"/>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8774543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9D16BD01-1021-4AC7-BCFA-1DCF3B44DC5D}"/>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BCA0EA82-0630-477E-ABFC-337E4098858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 xmlns:a16="http://schemas.microsoft.com/office/drawing/2014/main" id="{677971EF-110D-4658-B223-21A37685EE4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3C20450D-61C2-49B2-AF84-3E3D18C6B2F8}"/>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6" name="页脚占位符 5">
            <a:extLst>
              <a:ext uri="{FF2B5EF4-FFF2-40B4-BE49-F238E27FC236}">
                <a16:creationId xmlns="" xmlns:a16="http://schemas.microsoft.com/office/drawing/2014/main" id="{EB27368D-2010-4538-92E7-8EA21D7EE168}"/>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A0E0BC95-9749-4B77-A9A1-23CDB6A69713}"/>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2178996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372F8E2-792D-4F11-A243-C36AC09E59D9}"/>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07B4869B-07FA-462D-A7E3-4DC0A3CEC96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9A02875F-BF12-4825-8F10-CE53772BB0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 xmlns:a16="http://schemas.microsoft.com/office/drawing/2014/main" id="{7DBF3A17-523C-4944-936F-90B7FFC1C4B9}"/>
              </a:ext>
            </a:extLst>
          </p:cNvPr>
          <p:cNvSpPr>
            <a:spLocks noGrp="1"/>
          </p:cNvSpPr>
          <p:nvPr>
            <p:ph type="dt" sz="half" idx="10"/>
          </p:nvPr>
        </p:nvSpPr>
        <p:spPr/>
        <p:txBody>
          <a:bodyPr/>
          <a:lstStyle/>
          <a:p>
            <a:fld id="{11C78DCA-8B96-43A7-9FCF-0905382C30BB}" type="datetimeFigureOut">
              <a:rPr lang="zh-CN" altLang="en-US" smtClean="0"/>
              <a:t>2021/9/18</a:t>
            </a:fld>
            <a:endParaRPr lang="zh-CN" altLang="en-US"/>
          </a:p>
        </p:txBody>
      </p:sp>
      <p:sp>
        <p:nvSpPr>
          <p:cNvPr id="6" name="页脚占位符 5">
            <a:extLst>
              <a:ext uri="{FF2B5EF4-FFF2-40B4-BE49-F238E27FC236}">
                <a16:creationId xmlns="" xmlns:a16="http://schemas.microsoft.com/office/drawing/2014/main" id="{C225E7C1-DC66-42AD-8E90-F788F02F9D4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F0E911A8-661A-4F1B-A553-449E2E10FF07}"/>
              </a:ext>
            </a:extLst>
          </p:cNvPr>
          <p:cNvSpPr>
            <a:spLocks noGrp="1"/>
          </p:cNvSpPr>
          <p:nvPr>
            <p:ph type="sldNum" sz="quarter" idx="12"/>
          </p:nvPr>
        </p:nvSpPr>
        <p:spPr/>
        <p:txBody>
          <a:body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4200160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4.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F729FB47-05F5-4949-9743-83FE41D494D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E62751BB-9458-4033-9FB9-902D82F5030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D2C5D054-CAA6-48A8-998B-0B82357149A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C78DCA-8B96-43A7-9FCF-0905382C30BB}"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4BF6F72C-7BD2-4A25-8412-B10D44C7C4E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4C7FADAB-394E-4186-A571-8DA2976483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A17B23-036A-40CD-8D7A-E29CD372790C}" type="slidenum">
              <a:rPr lang="zh-CN" altLang="en-US" smtClean="0"/>
              <a:t>‹#›</a:t>
            </a:fld>
            <a:endParaRPr lang="zh-CN" altLang="en-US"/>
          </a:p>
        </p:txBody>
      </p:sp>
    </p:spTree>
    <p:extLst>
      <p:ext uri="{BB962C8B-B14F-4D97-AF65-F5344CB8AC3E}">
        <p14:creationId xmlns:p14="http://schemas.microsoft.com/office/powerpoint/2010/main" val="17826285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CF667C98-EE4E-4D53-82E7-EABE3A49C0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8B4159EF-B46B-4324-A5C7-4BF78C1A5D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 xmlns:a16="http://schemas.microsoft.com/office/drawing/2014/main" id="{00B94EE8-37AE-4FA0-87F5-D5248C5FFB1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BEF7C6-4E8E-4EF2-97E8-022324764187}" type="datetimeFigureOut">
              <a:rPr lang="zh-CN" altLang="en-US" smtClean="0"/>
              <a:t>2021/9/18</a:t>
            </a:fld>
            <a:endParaRPr lang="zh-CN" altLang="en-US"/>
          </a:p>
        </p:txBody>
      </p:sp>
      <p:sp>
        <p:nvSpPr>
          <p:cNvPr id="5" name="页脚占位符 4">
            <a:extLst>
              <a:ext uri="{FF2B5EF4-FFF2-40B4-BE49-F238E27FC236}">
                <a16:creationId xmlns="" xmlns:a16="http://schemas.microsoft.com/office/drawing/2014/main" id="{096DD757-F687-4845-9DF1-F92E9F866BF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2442197F-1E64-4AC7-97AF-856007DA376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63B959-E864-4BA9-AE55-27B3900C6582}" type="slidenum">
              <a:rPr lang="zh-CN" altLang="en-US" smtClean="0"/>
              <a:t>‹#›</a:t>
            </a:fld>
            <a:endParaRPr lang="zh-CN" altLang="en-US"/>
          </a:p>
        </p:txBody>
      </p:sp>
    </p:spTree>
    <p:extLst>
      <p:ext uri="{BB962C8B-B14F-4D97-AF65-F5344CB8AC3E}">
        <p14:creationId xmlns:p14="http://schemas.microsoft.com/office/powerpoint/2010/main" val="267781152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702" r:id="rId6"/>
    <p:sldLayoutId id="2147483696" r:id="rId7"/>
    <p:sldLayoutId id="2147483697" r:id="rId8"/>
    <p:sldLayoutId id="2147483698" r:id="rId9"/>
    <p:sldLayoutId id="2147483699" r:id="rId10"/>
    <p:sldLayoutId id="2147483700" r:id="rId11"/>
    <p:sldLayoutId id="214748370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0527629"/>
      </p:ext>
    </p:extLst>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2021/9/18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2802013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tiff"/><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22.emf"/></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9.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28.emf"/></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18.tiff"/></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1.xml"/><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19.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13.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7.jpeg"/><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image" Target="../media/image7.jpeg"/><Relationship Id="rId5" Type="http://schemas.openxmlformats.org/officeDocument/2006/relationships/image" Target="../media/image36.png"/><Relationship Id="rId4" Type="http://schemas.openxmlformats.org/officeDocument/2006/relationships/image" Target="../media/image35.jp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7.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39.jp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9.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6.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7.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1.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8.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22.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13.jpg"/><Relationship Id="rId5" Type="http://schemas.openxmlformats.org/officeDocument/2006/relationships/image" Target="../media/image12.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notesSlide" Target="../notesSlides/notesSlide24.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1.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5.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6.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3.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27.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8.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5.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9.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6.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notesSlide" Target="../notesSlides/notesSlide30.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1.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9.png"/></Relationships>
</file>

<file path=ppt/slides/_rels/slide3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2.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9.png"/></Relationships>
</file>

<file path=ppt/slides/_rels/slide4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33.xml"/><Relationship Id="rId1" Type="http://schemas.openxmlformats.org/officeDocument/2006/relationships/slideLayout" Target="../slideLayouts/slideLayout19.xml"/></Relationships>
</file>

<file path=ppt/slides/_rels/slide4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4.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5.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43.xml.rels><?xml version="1.0" encoding="UTF-8" standalone="yes"?>
<Relationships xmlns="http://schemas.openxmlformats.org/package/2006/relationships"><Relationship Id="rId3" Type="http://schemas.openxmlformats.org/officeDocument/2006/relationships/image" Target="../media/image57.emf"/><Relationship Id="rId2" Type="http://schemas.openxmlformats.org/officeDocument/2006/relationships/notesSlide" Target="../notesSlides/notesSlide36.xml"/><Relationship Id="rId1" Type="http://schemas.openxmlformats.org/officeDocument/2006/relationships/slideLayout" Target="../slideLayouts/slideLayout19.xml"/><Relationship Id="rId4" Type="http://schemas.openxmlformats.org/officeDocument/2006/relationships/image" Target="../media/image7.jpeg"/></Relationships>
</file>

<file path=ppt/slides/_rels/slide44.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7.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59.png"/></Relationships>
</file>

<file path=ppt/slides/_rels/slide4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tiff"/><Relationship Id="rId4" Type="http://schemas.openxmlformats.org/officeDocument/2006/relationships/image" Target="../media/image7.jpeg"/></Relationships>
</file>

<file path=ppt/slides/_rels/slide46.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8.xml"/><Relationship Id="rId1" Type="http://schemas.openxmlformats.org/officeDocument/2006/relationships/slideLayout" Target="../slideLayouts/slideLayout3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7.tiff"/><Relationship Id="rId2" Type="http://schemas.openxmlformats.org/officeDocument/2006/relationships/notesSlide" Target="../notesSlides/notesSlide2.xml"/><Relationship Id="rId1" Type="http://schemas.openxmlformats.org/officeDocument/2006/relationships/slideLayout" Target="../slideLayouts/slideLayout19.xml"/><Relationship Id="rId5" Type="http://schemas.openxmlformats.org/officeDocument/2006/relationships/image" Target="../media/image7.jpeg"/><Relationship Id="rId4" Type="http://schemas.openxmlformats.org/officeDocument/2006/relationships/image" Target="../media/image18.tiff"/></Relationships>
</file>

<file path=ppt/slides/_rels/slide7.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3.xml"/><Relationship Id="rId1" Type="http://schemas.openxmlformats.org/officeDocument/2006/relationships/slideLayout" Target="../slideLayouts/slideLayout19.xml"/><Relationship Id="rId5" Type="http://schemas.openxmlformats.org/officeDocument/2006/relationships/image" Target="../media/image20.png"/><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notesSlide" Target="../notesSlides/notesSlide4.xml"/><Relationship Id="rId1" Type="http://schemas.openxmlformats.org/officeDocument/2006/relationships/slideLayout" Target="../slideLayouts/slideLayout19.xml"/><Relationship Id="rId5" Type="http://schemas.openxmlformats.org/officeDocument/2006/relationships/image" Target="../media/image20.pn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sp>
        <p:nvSpPr>
          <p:cNvPr id="12" name="文本框 8">
            <a:extLst>
              <a:ext uri="{FF2B5EF4-FFF2-40B4-BE49-F238E27FC236}">
                <a16:creationId xmlns="" xmlns:a16="http://schemas.microsoft.com/office/drawing/2014/main" id="{2BFD3A87-B20C-409D-AA1F-DE1FBF59C32E}"/>
              </a:ext>
            </a:extLst>
          </p:cNvPr>
          <p:cNvSpPr txBox="1"/>
          <p:nvPr/>
        </p:nvSpPr>
        <p:spPr>
          <a:xfrm>
            <a:off x="2429651" y="4421107"/>
            <a:ext cx="7129481" cy="553949"/>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rgbClr val="E7E6E6">
                    <a:lumMod val="25000"/>
                  </a:srgbClr>
                </a:solidFill>
                <a:effectLst/>
                <a:uLnTx/>
                <a:uFillTx/>
                <a:cs typeface="+mn-ea"/>
                <a:sym typeface="+mn-lt"/>
              </a:rPr>
              <a:t>共同抵制毒品        共筑防毒长城</a:t>
            </a:r>
          </a:p>
        </p:txBody>
      </p:sp>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sp>
        <p:nvSpPr>
          <p:cNvPr id="14" name="标题 1">
            <a:extLst>
              <a:ext uri="{FF2B5EF4-FFF2-40B4-BE49-F238E27FC236}">
                <a16:creationId xmlns="" xmlns:a16="http://schemas.microsoft.com/office/drawing/2014/main" id="{1C35F13B-CDED-4A71-9E87-24571526F0C4}"/>
              </a:ext>
            </a:extLst>
          </p:cNvPr>
          <p:cNvSpPr txBox="1">
            <a:spLocks/>
          </p:cNvSpPr>
          <p:nvPr/>
        </p:nvSpPr>
        <p:spPr>
          <a:xfrm>
            <a:off x="2863477" y="1090833"/>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66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生</a:t>
            </a:r>
          </a:p>
        </p:txBody>
      </p:sp>
      <p:sp>
        <p:nvSpPr>
          <p:cNvPr id="15" name="标题 1">
            <a:extLst>
              <a:ext uri="{FF2B5EF4-FFF2-40B4-BE49-F238E27FC236}">
                <a16:creationId xmlns="" xmlns:a16="http://schemas.microsoft.com/office/drawing/2014/main" id="{E5C1EF6A-7AA0-4055-B870-B6AC0F1B5CCB}"/>
              </a:ext>
            </a:extLst>
          </p:cNvPr>
          <p:cNvSpPr txBox="1">
            <a:spLocks/>
          </p:cNvSpPr>
          <p:nvPr/>
        </p:nvSpPr>
        <p:spPr>
          <a:xfrm>
            <a:off x="4357743" y="1458729"/>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3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命</a:t>
            </a:r>
          </a:p>
        </p:txBody>
      </p:sp>
      <p:sp>
        <p:nvSpPr>
          <p:cNvPr id="16" name="标题 1">
            <a:extLst>
              <a:ext uri="{FF2B5EF4-FFF2-40B4-BE49-F238E27FC236}">
                <a16:creationId xmlns="" xmlns:a16="http://schemas.microsoft.com/office/drawing/2014/main" id="{58763348-465A-4014-A085-704808D80A44}"/>
              </a:ext>
            </a:extLst>
          </p:cNvPr>
          <p:cNvSpPr txBox="1">
            <a:spLocks/>
          </p:cNvSpPr>
          <p:nvPr/>
        </p:nvSpPr>
        <p:spPr>
          <a:xfrm>
            <a:off x="1017442" y="1963085"/>
            <a:ext cx="4604351"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8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珍爱</a:t>
            </a:r>
          </a:p>
        </p:txBody>
      </p:sp>
      <p:sp>
        <p:nvSpPr>
          <p:cNvPr id="17" name="标题 1">
            <a:extLst>
              <a:ext uri="{FF2B5EF4-FFF2-40B4-BE49-F238E27FC236}">
                <a16:creationId xmlns="" xmlns:a16="http://schemas.microsoft.com/office/drawing/2014/main" id="{6D54EF23-4B72-4ECA-B276-275114FE8C87}"/>
              </a:ext>
            </a:extLst>
          </p:cNvPr>
          <p:cNvSpPr txBox="1">
            <a:spLocks/>
          </p:cNvSpPr>
          <p:nvPr/>
        </p:nvSpPr>
        <p:spPr>
          <a:xfrm>
            <a:off x="7982958" y="1090833"/>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66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毒</a:t>
            </a:r>
          </a:p>
        </p:txBody>
      </p:sp>
      <p:sp>
        <p:nvSpPr>
          <p:cNvPr id="18" name="标题 1">
            <a:extLst>
              <a:ext uri="{FF2B5EF4-FFF2-40B4-BE49-F238E27FC236}">
                <a16:creationId xmlns="" xmlns:a16="http://schemas.microsoft.com/office/drawing/2014/main" id="{6306A1DB-E21F-41B7-9A4A-B65D5CF162FE}"/>
              </a:ext>
            </a:extLst>
          </p:cNvPr>
          <p:cNvSpPr txBox="1">
            <a:spLocks/>
          </p:cNvSpPr>
          <p:nvPr/>
        </p:nvSpPr>
        <p:spPr>
          <a:xfrm>
            <a:off x="9477224" y="1458729"/>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3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品</a:t>
            </a:r>
          </a:p>
        </p:txBody>
      </p:sp>
      <p:sp>
        <p:nvSpPr>
          <p:cNvPr id="19" name="标题 1">
            <a:extLst>
              <a:ext uri="{FF2B5EF4-FFF2-40B4-BE49-F238E27FC236}">
                <a16:creationId xmlns="" xmlns:a16="http://schemas.microsoft.com/office/drawing/2014/main" id="{F88F61A5-0262-4916-91CC-B73319CEE67A}"/>
              </a:ext>
            </a:extLst>
          </p:cNvPr>
          <p:cNvSpPr txBox="1">
            <a:spLocks/>
          </p:cNvSpPr>
          <p:nvPr/>
        </p:nvSpPr>
        <p:spPr>
          <a:xfrm>
            <a:off x="6136923" y="1963085"/>
            <a:ext cx="4604351"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8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远离</a:t>
            </a:r>
          </a:p>
        </p:txBody>
      </p:sp>
      <p:grpSp>
        <p:nvGrpSpPr>
          <p:cNvPr id="20" name="组合 19">
            <a:extLst>
              <a:ext uri="{FF2B5EF4-FFF2-40B4-BE49-F238E27FC236}">
                <a16:creationId xmlns="" xmlns:a16="http://schemas.microsoft.com/office/drawing/2014/main" id="{69A263F2-96E7-4C55-8384-C753CBFFBDAF}"/>
              </a:ext>
            </a:extLst>
          </p:cNvPr>
          <p:cNvGrpSpPr/>
          <p:nvPr/>
        </p:nvGrpSpPr>
        <p:grpSpPr>
          <a:xfrm>
            <a:off x="2542244" y="3889362"/>
            <a:ext cx="6942136" cy="449834"/>
            <a:chOff x="1830683" y="3176236"/>
            <a:chExt cx="4420887" cy="449834"/>
          </a:xfrm>
        </p:grpSpPr>
        <p:sp>
          <p:nvSpPr>
            <p:cNvPr id="21" name="矩形: 圆角 20">
              <a:extLst>
                <a:ext uri="{FF2B5EF4-FFF2-40B4-BE49-F238E27FC236}">
                  <a16:creationId xmlns="" xmlns:a16="http://schemas.microsoft.com/office/drawing/2014/main" id="{1B47C9E0-75B5-4C18-9CA0-C8F4832636E4}"/>
                </a:ext>
              </a:extLst>
            </p:cNvPr>
            <p:cNvSpPr/>
            <p:nvPr/>
          </p:nvSpPr>
          <p:spPr>
            <a:xfrm>
              <a:off x="1854780" y="3233064"/>
              <a:ext cx="4396790" cy="393006"/>
            </a:xfrm>
            <a:prstGeom prst="roundRect">
              <a:avLst>
                <a:gd name="adj" fmla="val 50000"/>
              </a:avLst>
            </a:prstGeom>
            <a:solidFill>
              <a:srgbClr val="009636"/>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22" name="矩形: 圆角 21">
              <a:extLst>
                <a:ext uri="{FF2B5EF4-FFF2-40B4-BE49-F238E27FC236}">
                  <a16:creationId xmlns="" xmlns:a16="http://schemas.microsoft.com/office/drawing/2014/main" id="{E1550E1C-7A3F-4EA1-970E-28AE9C5583C6}"/>
                </a:ext>
              </a:extLst>
            </p:cNvPr>
            <p:cNvSpPr/>
            <p:nvPr/>
          </p:nvSpPr>
          <p:spPr>
            <a:xfrm>
              <a:off x="1830683" y="3176236"/>
              <a:ext cx="4396790" cy="393006"/>
            </a:xfrm>
            <a:prstGeom prst="roundRect">
              <a:avLst>
                <a:gd name="adj" fmla="val 50000"/>
              </a:avLst>
            </a:prstGeom>
            <a:solidFill>
              <a:sysClr val="window" lastClr="FFFFFF"/>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sp>
        <p:nvSpPr>
          <p:cNvPr id="23" name="矩形 22">
            <a:extLst>
              <a:ext uri="{FF2B5EF4-FFF2-40B4-BE49-F238E27FC236}">
                <a16:creationId xmlns="" xmlns:a16="http://schemas.microsoft.com/office/drawing/2014/main" id="{9F7A2B6F-6111-4315-B9CC-06AE2E12B41B}"/>
              </a:ext>
            </a:extLst>
          </p:cNvPr>
          <p:cNvSpPr/>
          <p:nvPr/>
        </p:nvSpPr>
        <p:spPr>
          <a:xfrm>
            <a:off x="3167153" y="3869748"/>
            <a:ext cx="5857694"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dirty="0" smtClean="0">
                <a:ln>
                  <a:noFill/>
                </a:ln>
                <a:solidFill>
                  <a:srgbClr val="44546A">
                    <a:lumMod val="50000"/>
                  </a:srgbClr>
                </a:solidFill>
                <a:effectLst/>
                <a:uLnTx/>
                <a:uFillTx/>
                <a:cs typeface="+mn-ea"/>
                <a:sym typeface="+mn-lt"/>
              </a:rPr>
              <a:t>20XX</a:t>
            </a:r>
            <a:r>
              <a:rPr kumimoji="0" lang="zh-CN" altLang="en-US" sz="2000" b="0" i="0" u="none" strike="noStrike" kern="0" cap="none" spc="0" normalizeH="0" baseline="0" noProof="0" dirty="0" smtClean="0">
                <a:ln>
                  <a:noFill/>
                </a:ln>
                <a:solidFill>
                  <a:srgbClr val="44546A">
                    <a:lumMod val="50000"/>
                  </a:srgbClr>
                </a:solidFill>
                <a:effectLst/>
                <a:uLnTx/>
                <a:uFillTx/>
                <a:cs typeface="+mn-ea"/>
                <a:sym typeface="+mn-lt"/>
              </a:rPr>
              <a:t>年</a:t>
            </a:r>
            <a:r>
              <a:rPr kumimoji="0" lang="en-US" altLang="zh-CN" sz="2000" b="0" i="0" u="none" strike="noStrike" kern="0" cap="none" spc="0" normalizeH="0" baseline="0" noProof="0" dirty="0">
                <a:ln>
                  <a:noFill/>
                </a:ln>
                <a:solidFill>
                  <a:srgbClr val="44546A">
                    <a:lumMod val="50000"/>
                  </a:srgbClr>
                </a:solidFill>
                <a:effectLst/>
                <a:uLnTx/>
                <a:uFillTx/>
                <a:cs typeface="+mn-ea"/>
                <a:sym typeface="+mn-lt"/>
              </a:rPr>
              <a:t>6</a:t>
            </a:r>
            <a:r>
              <a:rPr kumimoji="0" lang="zh-CN" altLang="en-US" sz="2000" b="0" i="0" u="none" strike="noStrike" kern="0" cap="none" spc="0" normalizeH="0" baseline="0" noProof="0" dirty="0">
                <a:ln>
                  <a:noFill/>
                </a:ln>
                <a:solidFill>
                  <a:srgbClr val="44546A">
                    <a:lumMod val="50000"/>
                  </a:srgbClr>
                </a:solidFill>
                <a:effectLst/>
                <a:uLnTx/>
                <a:uFillTx/>
                <a:cs typeface="+mn-ea"/>
                <a:sym typeface="+mn-lt"/>
              </a:rPr>
              <a:t>月</a:t>
            </a:r>
            <a:r>
              <a:rPr kumimoji="0" lang="en-US" altLang="zh-CN" sz="2000" b="0" i="0" u="none" strike="noStrike" kern="0" cap="none" spc="0" normalizeH="0" baseline="0" noProof="0" dirty="0">
                <a:ln>
                  <a:noFill/>
                </a:ln>
                <a:solidFill>
                  <a:srgbClr val="44546A">
                    <a:lumMod val="50000"/>
                  </a:srgbClr>
                </a:solidFill>
                <a:effectLst/>
                <a:uLnTx/>
                <a:uFillTx/>
                <a:cs typeface="+mn-ea"/>
                <a:sym typeface="+mn-lt"/>
              </a:rPr>
              <a:t>26</a:t>
            </a:r>
            <a:r>
              <a:rPr kumimoji="0" lang="zh-CN" altLang="en-US" sz="2000" b="0" i="0" u="none" strike="noStrike" kern="0" cap="none" spc="0" normalizeH="0" baseline="0" noProof="0" dirty="0">
                <a:ln>
                  <a:noFill/>
                </a:ln>
                <a:solidFill>
                  <a:srgbClr val="44546A">
                    <a:lumMod val="50000"/>
                  </a:srgbClr>
                </a:solidFill>
                <a:effectLst/>
                <a:uLnTx/>
                <a:uFillTx/>
                <a:cs typeface="+mn-ea"/>
                <a:sym typeface="+mn-lt"/>
              </a:rPr>
              <a:t>日世界禁毒日主题宣传活动通用模板</a:t>
            </a:r>
          </a:p>
        </p:txBody>
      </p:sp>
      <p:pic>
        <p:nvPicPr>
          <p:cNvPr id="24" name="图片 23">
            <a:extLst>
              <a:ext uri="{FF2B5EF4-FFF2-40B4-BE49-F238E27FC236}">
                <a16:creationId xmlns="" xmlns:a16="http://schemas.microsoft.com/office/drawing/2014/main" id="{6791B690-38E9-4C72-8169-1DF3BEBE6F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57061" y="4473296"/>
            <a:ext cx="674659" cy="575388"/>
          </a:xfrm>
          <a:prstGeom prst="rect">
            <a:avLst/>
          </a:prstGeom>
        </p:spPr>
      </p:pic>
      <p:grpSp>
        <p:nvGrpSpPr>
          <p:cNvPr id="25" name="组合 24">
            <a:extLst>
              <a:ext uri="{FF2B5EF4-FFF2-40B4-BE49-F238E27FC236}">
                <a16:creationId xmlns="" xmlns:a16="http://schemas.microsoft.com/office/drawing/2014/main" id="{4411432B-0C81-46D2-B48C-710CA1E35435}"/>
              </a:ext>
            </a:extLst>
          </p:cNvPr>
          <p:cNvGrpSpPr/>
          <p:nvPr/>
        </p:nvGrpSpPr>
        <p:grpSpPr>
          <a:xfrm>
            <a:off x="2572321" y="4678164"/>
            <a:ext cx="648282" cy="147320"/>
            <a:chOff x="2861833" y="3308621"/>
            <a:chExt cx="648282" cy="147320"/>
          </a:xfrm>
        </p:grpSpPr>
        <p:cxnSp>
          <p:nvCxnSpPr>
            <p:cNvPr id="26" name="直接连接符 25">
              <a:extLst>
                <a:ext uri="{FF2B5EF4-FFF2-40B4-BE49-F238E27FC236}">
                  <a16:creationId xmlns="" xmlns:a16="http://schemas.microsoft.com/office/drawing/2014/main" id="{B25C9638-20EE-4CC6-816B-8A39268FF043}"/>
                </a:ext>
              </a:extLst>
            </p:cNvPr>
            <p:cNvCxnSpPr>
              <a:cxnSpLocks/>
            </p:cNvCxnSpPr>
            <p:nvPr/>
          </p:nvCxnSpPr>
          <p:spPr>
            <a:xfrm>
              <a:off x="2861833" y="3379601"/>
              <a:ext cx="648282"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95FD34B5-636B-4F6F-ADB6-D1291F4EBF8E}"/>
                </a:ext>
              </a:extLst>
            </p:cNvPr>
            <p:cNvCxnSpPr>
              <a:cxnSpLocks/>
            </p:cNvCxnSpPr>
            <p:nvPr/>
          </p:nvCxnSpPr>
          <p:spPr>
            <a:xfrm>
              <a:off x="3190240" y="330862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0133DA4-6659-4B01-BAB6-FBDFA8AB6EE6}"/>
                </a:ext>
              </a:extLst>
            </p:cNvPr>
            <p:cNvCxnSpPr>
              <a:cxnSpLocks/>
            </p:cNvCxnSpPr>
            <p:nvPr/>
          </p:nvCxnSpPr>
          <p:spPr>
            <a:xfrm>
              <a:off x="3190240" y="345594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58AC6673-37CF-4A02-834B-92145016E2E3}"/>
              </a:ext>
            </a:extLst>
          </p:cNvPr>
          <p:cNvGrpSpPr/>
          <p:nvPr/>
        </p:nvGrpSpPr>
        <p:grpSpPr>
          <a:xfrm flipH="1">
            <a:off x="8732176" y="4678164"/>
            <a:ext cx="648282" cy="147320"/>
            <a:chOff x="2861833" y="3308621"/>
            <a:chExt cx="648282" cy="147320"/>
          </a:xfrm>
        </p:grpSpPr>
        <p:cxnSp>
          <p:nvCxnSpPr>
            <p:cNvPr id="30" name="直接连接符 29">
              <a:extLst>
                <a:ext uri="{FF2B5EF4-FFF2-40B4-BE49-F238E27FC236}">
                  <a16:creationId xmlns="" xmlns:a16="http://schemas.microsoft.com/office/drawing/2014/main" id="{7A1F4681-FF81-4D17-827F-5EC290F8B9C8}"/>
                </a:ext>
              </a:extLst>
            </p:cNvPr>
            <p:cNvCxnSpPr>
              <a:cxnSpLocks/>
            </p:cNvCxnSpPr>
            <p:nvPr/>
          </p:nvCxnSpPr>
          <p:spPr>
            <a:xfrm>
              <a:off x="2861833" y="3379601"/>
              <a:ext cx="648282"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7DF29BF4-FC11-492D-957E-02E15ED16B6F}"/>
                </a:ext>
              </a:extLst>
            </p:cNvPr>
            <p:cNvCxnSpPr>
              <a:cxnSpLocks/>
            </p:cNvCxnSpPr>
            <p:nvPr/>
          </p:nvCxnSpPr>
          <p:spPr>
            <a:xfrm>
              <a:off x="3190240" y="330862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D3908A08-A4C9-4688-87DF-C6EFFB75D541}"/>
                </a:ext>
              </a:extLst>
            </p:cNvPr>
            <p:cNvCxnSpPr>
              <a:cxnSpLocks/>
            </p:cNvCxnSpPr>
            <p:nvPr/>
          </p:nvCxnSpPr>
          <p:spPr>
            <a:xfrm>
              <a:off x="3190240" y="345594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grpSp>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pic>
        <p:nvPicPr>
          <p:cNvPr id="37" name="图片 36" descr="图片包含 游戏机&#10;&#10;描述已自动生成">
            <a:extLst>
              <a:ext uri="{FF2B5EF4-FFF2-40B4-BE49-F238E27FC236}">
                <a16:creationId xmlns="" xmlns:a16="http://schemas.microsoft.com/office/drawing/2014/main" id="{A5ADD902-62DC-4B5E-8CC1-19B30419C2A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9321023" y="1166671"/>
            <a:ext cx="1420251" cy="1011852"/>
          </a:xfrm>
          <a:prstGeom prst="rect">
            <a:avLst/>
          </a:prstGeom>
        </p:spPr>
      </p:pic>
      <p:pic>
        <p:nvPicPr>
          <p:cNvPr id="39" name="图片 38" descr="图片包含 游戏机, 食物&#10;&#10;描述已自动生成">
            <a:extLst>
              <a:ext uri="{FF2B5EF4-FFF2-40B4-BE49-F238E27FC236}">
                <a16:creationId xmlns="" xmlns:a16="http://schemas.microsoft.com/office/drawing/2014/main" id="{62310246-42DC-486C-B5A5-E1572F9FADA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801408" y="3660272"/>
            <a:ext cx="611197" cy="1154385"/>
          </a:xfrm>
          <a:prstGeom prst="rect">
            <a:avLst/>
          </a:prstGeom>
        </p:spPr>
      </p:pic>
    </p:spTree>
    <p:extLst>
      <p:ext uri="{BB962C8B-B14F-4D97-AF65-F5344CB8AC3E}">
        <p14:creationId xmlns:p14="http://schemas.microsoft.com/office/powerpoint/2010/main" val="28509504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36000">
                                      <p:stCondLst>
                                        <p:cond delay="300"/>
                                      </p:stCondLst>
                                      <p:childTnLst>
                                        <p:set>
                                          <p:cBhvr>
                                            <p:cTn id="6" dur="1" fill="hold">
                                              <p:stCondLst>
                                                <p:cond delay="0"/>
                                              </p:stCondLst>
                                            </p:cTn>
                                            <p:tgtEl>
                                              <p:spTgt spid="37"/>
                                            </p:tgtEl>
                                            <p:attrNameLst>
                                              <p:attrName>style.visibility</p:attrName>
                                            </p:attrNameLst>
                                          </p:cBhvr>
                                          <p:to>
                                            <p:strVal val="visible"/>
                                          </p:to>
                                        </p:set>
                                        <p:anim calcmode="lin" valueType="num" p14:bounceEnd="36000">
                                          <p:cBhvr additive="base">
                                            <p:cTn id="7" dur="1000" fill="hold"/>
                                            <p:tgtEl>
                                              <p:spTgt spid="37"/>
                                            </p:tgtEl>
                                            <p:attrNameLst>
                                              <p:attrName>ppt_x</p:attrName>
                                            </p:attrNameLst>
                                          </p:cBhvr>
                                          <p:tavLst>
                                            <p:tav tm="0">
                                              <p:val>
                                                <p:strVal val="0-#ppt_w/2"/>
                                              </p:val>
                                            </p:tav>
                                            <p:tav tm="100000">
                                              <p:val>
                                                <p:strVal val="#ppt_x"/>
                                              </p:val>
                                            </p:tav>
                                          </p:tavLst>
                                        </p:anim>
                                        <p:anim calcmode="lin" valueType="num" p14:bounceEnd="36000">
                                          <p:cBhvr additive="base">
                                            <p:cTn id="8" dur="1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49" presetClass="entr" presetSubtype="0" decel="10000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 calcmode="lin" valueType="num">
                                          <p:cBhvr>
                                            <p:cTn id="14" dur="500" fill="hold"/>
                                            <p:tgtEl>
                                              <p:spTgt spid="33"/>
                                            </p:tgtEl>
                                            <p:attrNameLst>
                                              <p:attrName>style.rotation</p:attrName>
                                            </p:attrNameLst>
                                          </p:cBhvr>
                                          <p:tavLst>
                                            <p:tav tm="0">
                                              <p:val>
                                                <p:fltVal val="360"/>
                                              </p:val>
                                            </p:tav>
                                            <p:tav tm="100000">
                                              <p:val>
                                                <p:fltVal val="0"/>
                                              </p:val>
                                            </p:tav>
                                          </p:tavLst>
                                        </p:anim>
                                        <p:animEffect transition="in" filter="fade">
                                          <p:cBhvr>
                                            <p:cTn id="15" dur="500"/>
                                            <p:tgtEl>
                                              <p:spTgt spid="33"/>
                                            </p:tgtEl>
                                          </p:cBhvr>
                                        </p:animEffect>
                                      </p:childTnLst>
                                    </p:cTn>
                                  </p:par>
                                </p:childTnLst>
                              </p:cTn>
                            </p:par>
                            <p:par>
                              <p:cTn id="16" fill="hold">
                                <p:stCondLst>
                                  <p:cond delay="18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28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6"/>
                                            </p:tgtEl>
                                            <p:attrNameLst>
                                              <p:attrName>ppt_y</p:attrName>
                                            </p:attrNameLst>
                                          </p:cBhvr>
                                          <p:tavLst>
                                            <p:tav tm="0">
                                              <p:val>
                                                <p:strVal val="#ppt_y"/>
                                              </p:val>
                                            </p:tav>
                                            <p:tav tm="100000">
                                              <p:val>
                                                <p:strVal val="#ppt_y"/>
                                              </p:val>
                                            </p:tav>
                                          </p:tavLst>
                                        </p:anim>
                                        <p:anim calcmode="lin" valueType="num">
                                          <p:cBhvr>
                                            <p:cTn id="3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6"/>
                                            </p:tgtEl>
                                          </p:cBhvr>
                                        </p:animEffect>
                                      </p:childTnLst>
                                    </p:cTn>
                                  </p:par>
                                  <p:par>
                                    <p:cTn id="38" presetID="23" presetClass="entr" presetSubtype="3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strVal val="(6*min(max(#ppt_w*#ppt_h,.3),1)-7.4)/-.7*#ppt_w"/>
                                              </p:val>
                                            </p:tav>
                                            <p:tav tm="100000">
                                              <p:val>
                                                <p:strVal val="#ppt_w"/>
                                              </p:val>
                                            </p:tav>
                                          </p:tavLst>
                                        </p:anim>
                                        <p:anim calcmode="lin" valueType="num">
                                          <p:cBhvr>
                                            <p:cTn id="41" dur="500" fill="hold"/>
                                            <p:tgtEl>
                                              <p:spTgt spid="14"/>
                                            </p:tgtEl>
                                            <p:attrNameLst>
                                              <p:attrName>ppt_h</p:attrName>
                                            </p:attrNameLst>
                                          </p:cBhvr>
                                          <p:tavLst>
                                            <p:tav tm="0">
                                              <p:val>
                                                <p:strVal val="(6*min(max(#ppt_w*#ppt_h,.3),1)-7.4)/-.7*#ppt_h"/>
                                              </p:val>
                                            </p:tav>
                                            <p:tav tm="100000">
                                              <p:val>
                                                <p:strVal val="#ppt_h"/>
                                              </p:val>
                                            </p:tav>
                                          </p:tavLst>
                                        </p:anim>
                                        <p:anim calcmode="lin" valueType="num">
                                          <p:cBhvr>
                                            <p:cTn id="42" dur="500" fill="hold"/>
                                            <p:tgtEl>
                                              <p:spTgt spid="14"/>
                                            </p:tgtEl>
                                            <p:attrNameLst>
                                              <p:attrName>ppt_x</p:attrName>
                                            </p:attrNameLst>
                                          </p:cBhvr>
                                          <p:tavLst>
                                            <p:tav tm="0">
                                              <p:val>
                                                <p:fltVal val="0.5"/>
                                              </p:val>
                                            </p:tav>
                                            <p:tav tm="100000">
                                              <p:val>
                                                <p:strVal val="#ppt_x"/>
                                              </p:val>
                                            </p:tav>
                                          </p:tavLst>
                                        </p:anim>
                                        <p:anim calcmode="lin" valueType="num">
                                          <p:cBhvr>
                                            <p:cTn id="43" dur="500" fill="hold"/>
                                            <p:tgtEl>
                                              <p:spTgt spid="14"/>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grpId="0" nodeType="withEffect">
                                      <p:stCondLst>
                                        <p:cond delay="2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strVal val="(6*min(max(#ppt_w*#ppt_h,.3),1)-7.4)/-.7*#ppt_w"/>
                                              </p:val>
                                            </p:tav>
                                            <p:tav tm="100000">
                                              <p:val>
                                                <p:strVal val="#ppt_w"/>
                                              </p:val>
                                            </p:tav>
                                          </p:tavLst>
                                        </p:anim>
                                        <p:anim calcmode="lin" valueType="num">
                                          <p:cBhvr>
                                            <p:cTn id="47" dur="500" fill="hold"/>
                                            <p:tgtEl>
                                              <p:spTgt spid="15"/>
                                            </p:tgtEl>
                                            <p:attrNameLst>
                                              <p:attrName>ppt_h</p:attrName>
                                            </p:attrNameLst>
                                          </p:cBhvr>
                                          <p:tavLst>
                                            <p:tav tm="0">
                                              <p:val>
                                                <p:strVal val="(6*min(max(#ppt_w*#ppt_h,.3),1)-7.4)/-.7*#ppt_h"/>
                                              </p:val>
                                            </p:tav>
                                            <p:tav tm="100000">
                                              <p:val>
                                                <p:strVal val="#ppt_h"/>
                                              </p:val>
                                            </p:tav>
                                          </p:tavLst>
                                        </p:anim>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9"/>
                                            </p:tgtEl>
                                            <p:attrNameLst>
                                              <p:attrName>ppt_y</p:attrName>
                                            </p:attrNameLst>
                                          </p:cBhvr>
                                          <p:tavLst>
                                            <p:tav tm="0">
                                              <p:val>
                                                <p:strVal val="#ppt_y"/>
                                              </p:val>
                                            </p:tav>
                                            <p:tav tm="100000">
                                              <p:val>
                                                <p:strVal val="#ppt_y"/>
                                              </p:val>
                                            </p:tav>
                                          </p:tavLst>
                                        </p:anim>
                                        <p:anim calcmode="lin" valueType="num">
                                          <p:cBhvr>
                                            <p:cTn id="5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9"/>
                                            </p:tgtEl>
                                          </p:cBhvr>
                                        </p:animEffect>
                                      </p:childTnLst>
                                    </p:cTn>
                                  </p:par>
                                  <p:par>
                                    <p:cTn id="58" presetID="23" presetClass="entr" presetSubtype="36"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strVal val="(6*min(max(#ppt_w*#ppt_h,.3),1)-7.4)/-.7*#ppt_w"/>
                                              </p:val>
                                            </p:tav>
                                            <p:tav tm="100000">
                                              <p:val>
                                                <p:strVal val="#ppt_w"/>
                                              </p:val>
                                            </p:tav>
                                          </p:tavLst>
                                        </p:anim>
                                        <p:anim calcmode="lin" valueType="num">
                                          <p:cBhvr>
                                            <p:cTn id="61" dur="500" fill="hold"/>
                                            <p:tgtEl>
                                              <p:spTgt spid="17"/>
                                            </p:tgtEl>
                                            <p:attrNameLst>
                                              <p:attrName>ppt_h</p:attrName>
                                            </p:attrNameLst>
                                          </p:cBhvr>
                                          <p:tavLst>
                                            <p:tav tm="0">
                                              <p:val>
                                                <p:strVal val="(6*min(max(#ppt_w*#ppt_h,.3),1)-7.4)/-.7*#ppt_h"/>
                                              </p:val>
                                            </p:tav>
                                            <p:tav tm="100000">
                                              <p:val>
                                                <p:strVal val="#ppt_h"/>
                                              </p:val>
                                            </p:tav>
                                          </p:tavLst>
                                        </p:anim>
                                        <p:anim calcmode="lin" valueType="num">
                                          <p:cBhvr>
                                            <p:cTn id="62" dur="500" fill="hold"/>
                                            <p:tgtEl>
                                              <p:spTgt spid="17"/>
                                            </p:tgtEl>
                                            <p:attrNameLst>
                                              <p:attrName>ppt_x</p:attrName>
                                            </p:attrNameLst>
                                          </p:cBhvr>
                                          <p:tavLst>
                                            <p:tav tm="0">
                                              <p:val>
                                                <p:fltVal val="0.5"/>
                                              </p:val>
                                            </p:tav>
                                            <p:tav tm="100000">
                                              <p:val>
                                                <p:strVal val="#ppt_x"/>
                                              </p:val>
                                            </p:tav>
                                          </p:tavLst>
                                        </p:anim>
                                        <p:anim calcmode="lin" valueType="num">
                                          <p:cBhvr>
                                            <p:cTn id="63" dur="500" fill="hold"/>
                                            <p:tgtEl>
                                              <p:spTgt spid="17"/>
                                            </p:tgtEl>
                                            <p:attrNameLst>
                                              <p:attrName>ppt_y</p:attrName>
                                            </p:attrNameLst>
                                          </p:cBhvr>
                                          <p:tavLst>
                                            <p:tav tm="0">
                                              <p:val>
                                                <p:strVal val="1+(6*min(max(#ppt_w*#ppt_h,.3),1)-7.4)/-.7*#ppt_h/2"/>
                                              </p:val>
                                            </p:tav>
                                            <p:tav tm="100000">
                                              <p:val>
                                                <p:strVal val="#ppt_y"/>
                                              </p:val>
                                            </p:tav>
                                          </p:tavLst>
                                        </p:anim>
                                      </p:childTnLst>
                                    </p:cTn>
                                  </p:par>
                                  <p:par>
                                    <p:cTn id="64" presetID="23" presetClass="entr" presetSubtype="36" fill="hold" grpId="0" nodeType="withEffect">
                                      <p:stCondLst>
                                        <p:cond delay="20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strVal val="(6*min(max(#ppt_w*#ppt_h,.3),1)-7.4)/-.7*#ppt_w"/>
                                              </p:val>
                                            </p:tav>
                                            <p:tav tm="100000">
                                              <p:val>
                                                <p:strVal val="#ppt_w"/>
                                              </p:val>
                                            </p:tav>
                                          </p:tavLst>
                                        </p:anim>
                                        <p:anim calcmode="lin" valueType="num">
                                          <p:cBhvr>
                                            <p:cTn id="67" dur="500" fill="hold"/>
                                            <p:tgtEl>
                                              <p:spTgt spid="18"/>
                                            </p:tgtEl>
                                            <p:attrNameLst>
                                              <p:attrName>ppt_h</p:attrName>
                                            </p:attrNameLst>
                                          </p:cBhvr>
                                          <p:tavLst>
                                            <p:tav tm="0">
                                              <p:val>
                                                <p:strVal val="(6*min(max(#ppt_w*#ppt_h,.3),1)-7.4)/-.7*#ppt_h"/>
                                              </p:val>
                                            </p:tav>
                                            <p:tav tm="100000">
                                              <p:val>
                                                <p:strVal val="#ppt_h"/>
                                              </p:val>
                                            </p:tav>
                                          </p:tavLst>
                                        </p:anim>
                                        <p:anim calcmode="lin" valueType="num">
                                          <p:cBhvr>
                                            <p:cTn id="68" dur="500" fill="hold"/>
                                            <p:tgtEl>
                                              <p:spTgt spid="18"/>
                                            </p:tgtEl>
                                            <p:attrNameLst>
                                              <p:attrName>ppt_x</p:attrName>
                                            </p:attrNameLst>
                                          </p:cBhvr>
                                          <p:tavLst>
                                            <p:tav tm="0">
                                              <p:val>
                                                <p:fltVal val="0.5"/>
                                              </p:val>
                                            </p:tav>
                                            <p:tav tm="100000">
                                              <p:val>
                                                <p:strVal val="#ppt_x"/>
                                              </p:val>
                                            </p:tav>
                                          </p:tavLst>
                                        </p:anim>
                                        <p:anim calcmode="lin" valueType="num">
                                          <p:cBhvr>
                                            <p:cTn id="69"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4200"/>
                                </p:stCondLst>
                                <p:childTnLst>
                                  <p:par>
                                    <p:cTn id="71" presetID="12" presetClass="entr" presetSubtype="4"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ppt_y</p:attrName>
                                            </p:attrNameLst>
                                          </p:cBhvr>
                                          <p:tavLst>
                                            <p:tav tm="0">
                                              <p:val>
                                                <p:strVal val="#ppt_y+#ppt_h*1.125000"/>
                                              </p:val>
                                            </p:tav>
                                            <p:tav tm="100000">
                                              <p:val>
                                                <p:strVal val="#ppt_y"/>
                                              </p:val>
                                            </p:tav>
                                          </p:tavLst>
                                        </p:anim>
                                        <p:animEffect transition="in" filter="wipe(up)">
                                          <p:cBhvr>
                                            <p:cTn id="74" dur="500"/>
                                            <p:tgtEl>
                                              <p:spTgt spid="20"/>
                                            </p:tgtEl>
                                          </p:cBhvr>
                                        </p:animEffect>
                                      </p:childTnLst>
                                    </p:cTn>
                                  </p:par>
                                  <p:par>
                                    <p:cTn id="75" presetID="47" presetClass="entr" presetSubtype="0" fill="hold" grpId="0" nodeType="withEffect">
                                      <p:stCondLst>
                                        <p:cond delay="0"/>
                                      </p:stCondLst>
                                      <p:iterate type="lt">
                                        <p:tmPct val="10000"/>
                                      </p:iterate>
                                      <p:childTnLst>
                                        <p:set>
                                          <p:cBhvr>
                                            <p:cTn id="76" dur="1" fill="hold">
                                              <p:stCondLst>
                                                <p:cond delay="0"/>
                                              </p:stCondLst>
                                            </p:cTn>
                                            <p:tgtEl>
                                              <p:spTgt spid="23"/>
                                            </p:tgtEl>
                                            <p:attrNameLst>
                                              <p:attrName>style.visibility</p:attrName>
                                            </p:attrNameLst>
                                          </p:cBhvr>
                                          <p:to>
                                            <p:strVal val="visible"/>
                                          </p:to>
                                        </p:set>
                                        <p:animEffect transition="in" filter="fade">
                                          <p:cBhvr>
                                            <p:cTn id="77" dur="200"/>
                                            <p:tgtEl>
                                              <p:spTgt spid="23"/>
                                            </p:tgtEl>
                                          </p:cBhvr>
                                        </p:animEffect>
                                        <p:anim calcmode="lin" valueType="num">
                                          <p:cBhvr>
                                            <p:cTn id="78" dur="200" fill="hold"/>
                                            <p:tgtEl>
                                              <p:spTgt spid="23"/>
                                            </p:tgtEl>
                                            <p:attrNameLst>
                                              <p:attrName>ppt_x</p:attrName>
                                            </p:attrNameLst>
                                          </p:cBhvr>
                                          <p:tavLst>
                                            <p:tav tm="0">
                                              <p:val>
                                                <p:strVal val="#ppt_x"/>
                                              </p:val>
                                            </p:tav>
                                            <p:tav tm="100000">
                                              <p:val>
                                                <p:strVal val="#ppt_x"/>
                                              </p:val>
                                            </p:tav>
                                          </p:tavLst>
                                        </p:anim>
                                        <p:anim calcmode="lin" valueType="num">
                                          <p:cBhvr>
                                            <p:cTn id="79" dur="200" fill="hold"/>
                                            <p:tgtEl>
                                              <p:spTgt spid="23"/>
                                            </p:tgtEl>
                                            <p:attrNameLst>
                                              <p:attrName>ppt_y</p:attrName>
                                            </p:attrNameLst>
                                          </p:cBhvr>
                                          <p:tavLst>
                                            <p:tav tm="0">
                                              <p:val>
                                                <p:strVal val="#ppt_y-.1"/>
                                              </p:val>
                                            </p:tav>
                                            <p:tav tm="100000">
                                              <p:val>
                                                <p:strVal val="#ppt_y"/>
                                              </p:val>
                                            </p:tav>
                                          </p:tavLst>
                                        </p:anim>
                                      </p:childTnLst>
                                    </p:cTn>
                                  </p:par>
                                </p:childTnLst>
                              </p:cTn>
                            </p:par>
                            <p:par>
                              <p:cTn id="80" fill="hold">
                                <p:stCondLst>
                                  <p:cond delay="4880"/>
                                </p:stCondLst>
                                <p:childTnLst>
                                  <p:par>
                                    <p:cTn id="81" presetID="2" presetClass="entr" presetSubtype="4" fill="hold" grpId="0" nodeType="afterEffect">
                                      <p:stCondLst>
                                        <p:cond delay="0"/>
                                      </p:stCondLst>
                                      <p:iterate type="lt">
                                        <p:tmPct val="10000"/>
                                      </p:iterate>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200" fill="hold"/>
                                            <p:tgtEl>
                                              <p:spTgt spid="12"/>
                                            </p:tgtEl>
                                            <p:attrNameLst>
                                              <p:attrName>ppt_x</p:attrName>
                                            </p:attrNameLst>
                                          </p:cBhvr>
                                          <p:tavLst>
                                            <p:tav tm="0">
                                              <p:val>
                                                <p:strVal val="#ppt_x"/>
                                              </p:val>
                                            </p:tav>
                                            <p:tav tm="100000">
                                              <p:val>
                                                <p:strVal val="#ppt_x"/>
                                              </p:val>
                                            </p:tav>
                                          </p:tavLst>
                                        </p:anim>
                                        <p:anim calcmode="lin" valueType="num">
                                          <p:cBhvr additive="base">
                                            <p:cTn id="84" dur="200" fill="hold"/>
                                            <p:tgtEl>
                                              <p:spTgt spid="12"/>
                                            </p:tgtEl>
                                            <p:attrNameLst>
                                              <p:attrName>ppt_y</p:attrName>
                                            </p:attrNameLst>
                                          </p:cBhvr>
                                          <p:tavLst>
                                            <p:tav tm="0">
                                              <p:val>
                                                <p:strVal val="1+#ppt_h/2"/>
                                              </p:val>
                                            </p:tav>
                                            <p:tav tm="100000">
                                              <p:val>
                                                <p:strVal val="#ppt_y"/>
                                              </p:val>
                                            </p:tav>
                                          </p:tavLst>
                                        </p:anim>
                                      </p:childTnLst>
                                    </p:cTn>
                                  </p:par>
                                  <p:par>
                                    <p:cTn id="85" presetID="2" presetClass="entr" presetSubtype="8" fill="hold" nodeType="withEffect" p14:presetBounceEnd="44000">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14:bounceEnd="44000">
                                          <p:cBhvr additive="base">
                                            <p:cTn id="87" dur="5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88" dur="500" fill="hold"/>
                                            <p:tgtEl>
                                              <p:spTgt spid="25"/>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14:presetBounceEnd="44000">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14:bounceEnd="44000">
                                          <p:cBhvr additive="base">
                                            <p:cTn id="91" dur="500" fill="hold"/>
                                            <p:tgtEl>
                                              <p:spTgt spid="29"/>
                                            </p:tgtEl>
                                            <p:attrNameLst>
                                              <p:attrName>ppt_x</p:attrName>
                                            </p:attrNameLst>
                                          </p:cBhvr>
                                          <p:tavLst>
                                            <p:tav tm="0">
                                              <p:val>
                                                <p:strVal val="1+#ppt_w/2"/>
                                              </p:val>
                                            </p:tav>
                                            <p:tav tm="100000">
                                              <p:val>
                                                <p:strVal val="#ppt_x"/>
                                              </p:val>
                                            </p:tav>
                                          </p:tavLst>
                                        </p:anim>
                                        <p:anim calcmode="lin" valueType="num" p14:bounceEnd="44000">
                                          <p:cBhvr additive="base">
                                            <p:cTn id="92" dur="500" fill="hold"/>
                                            <p:tgtEl>
                                              <p:spTgt spid="29"/>
                                            </p:tgtEl>
                                            <p:attrNameLst>
                                              <p:attrName>ppt_y</p:attrName>
                                            </p:attrNameLst>
                                          </p:cBhvr>
                                          <p:tavLst>
                                            <p:tav tm="0">
                                              <p:val>
                                                <p:strVal val="#ppt_y"/>
                                              </p:val>
                                            </p:tav>
                                            <p:tav tm="100000">
                                              <p:val>
                                                <p:strVal val="#ppt_y"/>
                                              </p:val>
                                            </p:tav>
                                          </p:tavLst>
                                        </p:anim>
                                      </p:childTnLst>
                                    </p:cTn>
                                  </p:par>
                                  <p:par>
                                    <p:cTn id="93" presetID="49" presetClass="entr" presetSubtype="0" decel="100000" fill="hold" nodeType="with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 calcmode="lin" valueType="num">
                                          <p:cBhvr>
                                            <p:cTn id="97" dur="500" fill="hold"/>
                                            <p:tgtEl>
                                              <p:spTgt spid="24"/>
                                            </p:tgtEl>
                                            <p:attrNameLst>
                                              <p:attrName>style.rotation</p:attrName>
                                            </p:attrNameLst>
                                          </p:cBhvr>
                                          <p:tavLst>
                                            <p:tav tm="0">
                                              <p:val>
                                                <p:fltVal val="360"/>
                                              </p:val>
                                            </p:tav>
                                            <p:tav tm="100000">
                                              <p:val>
                                                <p:fltVal val="0"/>
                                              </p:val>
                                            </p:tav>
                                          </p:tavLst>
                                        </p:anim>
                                        <p:animEffect transition="in" filter="fade">
                                          <p:cBhvr>
                                            <p:cTn id="98" dur="500"/>
                                            <p:tgtEl>
                                              <p:spTgt spid="24"/>
                                            </p:tgtEl>
                                          </p:cBhvr>
                                        </p:animEffect>
                                      </p:childTnLst>
                                    </p:cTn>
                                  </p:par>
                                </p:childTnLst>
                              </p:cTn>
                            </p:par>
                            <p:par>
                              <p:cTn id="99" fill="hold">
                                <p:stCondLst>
                                  <p:cond delay="5380"/>
                                </p:stCondLst>
                                <p:childTnLst>
                                  <p:par>
                                    <p:cTn id="100" presetID="42" presetClass="entr" presetSubtype="0" fill="hold"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1000"/>
                                            <p:tgtEl>
                                              <p:spTgt spid="39"/>
                                            </p:tgtEl>
                                          </p:cBhvr>
                                        </p:animEffect>
                                        <p:anim calcmode="lin" valueType="num">
                                          <p:cBhvr>
                                            <p:cTn id="103" dur="1000" fill="hold"/>
                                            <p:tgtEl>
                                              <p:spTgt spid="39"/>
                                            </p:tgtEl>
                                            <p:attrNameLst>
                                              <p:attrName>ppt_x</p:attrName>
                                            </p:attrNameLst>
                                          </p:cBhvr>
                                          <p:tavLst>
                                            <p:tav tm="0">
                                              <p:val>
                                                <p:strVal val="#ppt_x"/>
                                              </p:val>
                                            </p:tav>
                                            <p:tav tm="100000">
                                              <p:val>
                                                <p:strVal val="#ppt_x"/>
                                              </p:val>
                                            </p:tav>
                                          </p:tavLst>
                                        </p:anim>
                                        <p:anim calcmode="lin" valueType="num">
                                          <p:cBhvr>
                                            <p:cTn id="10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P spid="17" grpId="0"/>
          <p:bldP spid="18" grpId="0"/>
          <p:bldP spid="19" grpId="0"/>
          <p:bldP spid="2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30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0-#ppt_w/2"/>
                                              </p:val>
                                            </p:tav>
                                            <p:tav tm="100000">
                                              <p:val>
                                                <p:strVal val="#ppt_x"/>
                                              </p:val>
                                            </p:tav>
                                          </p:tavLst>
                                        </p:anim>
                                        <p:anim calcmode="lin" valueType="num">
                                          <p:cBhvr additive="base">
                                            <p:cTn id="8" dur="1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49" presetClass="entr" presetSubtype="0" decel="10000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 calcmode="lin" valueType="num">
                                          <p:cBhvr>
                                            <p:cTn id="14" dur="500" fill="hold"/>
                                            <p:tgtEl>
                                              <p:spTgt spid="33"/>
                                            </p:tgtEl>
                                            <p:attrNameLst>
                                              <p:attrName>style.rotation</p:attrName>
                                            </p:attrNameLst>
                                          </p:cBhvr>
                                          <p:tavLst>
                                            <p:tav tm="0">
                                              <p:val>
                                                <p:fltVal val="360"/>
                                              </p:val>
                                            </p:tav>
                                            <p:tav tm="100000">
                                              <p:val>
                                                <p:fltVal val="0"/>
                                              </p:val>
                                            </p:tav>
                                          </p:tavLst>
                                        </p:anim>
                                        <p:animEffect transition="in" filter="fade">
                                          <p:cBhvr>
                                            <p:cTn id="15" dur="500"/>
                                            <p:tgtEl>
                                              <p:spTgt spid="33"/>
                                            </p:tgtEl>
                                          </p:cBhvr>
                                        </p:animEffect>
                                      </p:childTnLst>
                                    </p:cTn>
                                  </p:par>
                                </p:childTnLst>
                              </p:cTn>
                            </p:par>
                            <p:par>
                              <p:cTn id="16" fill="hold">
                                <p:stCondLst>
                                  <p:cond delay="18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28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6"/>
                                            </p:tgtEl>
                                            <p:attrNameLst>
                                              <p:attrName>ppt_y</p:attrName>
                                            </p:attrNameLst>
                                          </p:cBhvr>
                                          <p:tavLst>
                                            <p:tav tm="0">
                                              <p:val>
                                                <p:strVal val="#ppt_y"/>
                                              </p:val>
                                            </p:tav>
                                            <p:tav tm="100000">
                                              <p:val>
                                                <p:strVal val="#ppt_y"/>
                                              </p:val>
                                            </p:tav>
                                          </p:tavLst>
                                        </p:anim>
                                        <p:anim calcmode="lin" valueType="num">
                                          <p:cBhvr>
                                            <p:cTn id="3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6"/>
                                            </p:tgtEl>
                                          </p:cBhvr>
                                        </p:animEffect>
                                      </p:childTnLst>
                                    </p:cTn>
                                  </p:par>
                                  <p:par>
                                    <p:cTn id="38" presetID="23" presetClass="entr" presetSubtype="3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strVal val="(6*min(max(#ppt_w*#ppt_h,.3),1)-7.4)/-.7*#ppt_w"/>
                                              </p:val>
                                            </p:tav>
                                            <p:tav tm="100000">
                                              <p:val>
                                                <p:strVal val="#ppt_w"/>
                                              </p:val>
                                            </p:tav>
                                          </p:tavLst>
                                        </p:anim>
                                        <p:anim calcmode="lin" valueType="num">
                                          <p:cBhvr>
                                            <p:cTn id="41" dur="500" fill="hold"/>
                                            <p:tgtEl>
                                              <p:spTgt spid="14"/>
                                            </p:tgtEl>
                                            <p:attrNameLst>
                                              <p:attrName>ppt_h</p:attrName>
                                            </p:attrNameLst>
                                          </p:cBhvr>
                                          <p:tavLst>
                                            <p:tav tm="0">
                                              <p:val>
                                                <p:strVal val="(6*min(max(#ppt_w*#ppt_h,.3),1)-7.4)/-.7*#ppt_h"/>
                                              </p:val>
                                            </p:tav>
                                            <p:tav tm="100000">
                                              <p:val>
                                                <p:strVal val="#ppt_h"/>
                                              </p:val>
                                            </p:tav>
                                          </p:tavLst>
                                        </p:anim>
                                        <p:anim calcmode="lin" valueType="num">
                                          <p:cBhvr>
                                            <p:cTn id="42" dur="500" fill="hold"/>
                                            <p:tgtEl>
                                              <p:spTgt spid="14"/>
                                            </p:tgtEl>
                                            <p:attrNameLst>
                                              <p:attrName>ppt_x</p:attrName>
                                            </p:attrNameLst>
                                          </p:cBhvr>
                                          <p:tavLst>
                                            <p:tav tm="0">
                                              <p:val>
                                                <p:fltVal val="0.5"/>
                                              </p:val>
                                            </p:tav>
                                            <p:tav tm="100000">
                                              <p:val>
                                                <p:strVal val="#ppt_x"/>
                                              </p:val>
                                            </p:tav>
                                          </p:tavLst>
                                        </p:anim>
                                        <p:anim calcmode="lin" valueType="num">
                                          <p:cBhvr>
                                            <p:cTn id="43" dur="500" fill="hold"/>
                                            <p:tgtEl>
                                              <p:spTgt spid="14"/>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grpId="0" nodeType="withEffect">
                                      <p:stCondLst>
                                        <p:cond delay="2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strVal val="(6*min(max(#ppt_w*#ppt_h,.3),1)-7.4)/-.7*#ppt_w"/>
                                              </p:val>
                                            </p:tav>
                                            <p:tav tm="100000">
                                              <p:val>
                                                <p:strVal val="#ppt_w"/>
                                              </p:val>
                                            </p:tav>
                                          </p:tavLst>
                                        </p:anim>
                                        <p:anim calcmode="lin" valueType="num">
                                          <p:cBhvr>
                                            <p:cTn id="47" dur="500" fill="hold"/>
                                            <p:tgtEl>
                                              <p:spTgt spid="15"/>
                                            </p:tgtEl>
                                            <p:attrNameLst>
                                              <p:attrName>ppt_h</p:attrName>
                                            </p:attrNameLst>
                                          </p:cBhvr>
                                          <p:tavLst>
                                            <p:tav tm="0">
                                              <p:val>
                                                <p:strVal val="(6*min(max(#ppt_w*#ppt_h,.3),1)-7.4)/-.7*#ppt_h"/>
                                              </p:val>
                                            </p:tav>
                                            <p:tav tm="100000">
                                              <p:val>
                                                <p:strVal val="#ppt_h"/>
                                              </p:val>
                                            </p:tav>
                                          </p:tavLst>
                                        </p:anim>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9"/>
                                            </p:tgtEl>
                                            <p:attrNameLst>
                                              <p:attrName>ppt_y</p:attrName>
                                            </p:attrNameLst>
                                          </p:cBhvr>
                                          <p:tavLst>
                                            <p:tav tm="0">
                                              <p:val>
                                                <p:strVal val="#ppt_y"/>
                                              </p:val>
                                            </p:tav>
                                            <p:tav tm="100000">
                                              <p:val>
                                                <p:strVal val="#ppt_y"/>
                                              </p:val>
                                            </p:tav>
                                          </p:tavLst>
                                        </p:anim>
                                        <p:anim calcmode="lin" valueType="num">
                                          <p:cBhvr>
                                            <p:cTn id="5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9"/>
                                            </p:tgtEl>
                                          </p:cBhvr>
                                        </p:animEffect>
                                      </p:childTnLst>
                                    </p:cTn>
                                  </p:par>
                                  <p:par>
                                    <p:cTn id="58" presetID="23" presetClass="entr" presetSubtype="36"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strVal val="(6*min(max(#ppt_w*#ppt_h,.3),1)-7.4)/-.7*#ppt_w"/>
                                              </p:val>
                                            </p:tav>
                                            <p:tav tm="100000">
                                              <p:val>
                                                <p:strVal val="#ppt_w"/>
                                              </p:val>
                                            </p:tav>
                                          </p:tavLst>
                                        </p:anim>
                                        <p:anim calcmode="lin" valueType="num">
                                          <p:cBhvr>
                                            <p:cTn id="61" dur="500" fill="hold"/>
                                            <p:tgtEl>
                                              <p:spTgt spid="17"/>
                                            </p:tgtEl>
                                            <p:attrNameLst>
                                              <p:attrName>ppt_h</p:attrName>
                                            </p:attrNameLst>
                                          </p:cBhvr>
                                          <p:tavLst>
                                            <p:tav tm="0">
                                              <p:val>
                                                <p:strVal val="(6*min(max(#ppt_w*#ppt_h,.3),1)-7.4)/-.7*#ppt_h"/>
                                              </p:val>
                                            </p:tav>
                                            <p:tav tm="100000">
                                              <p:val>
                                                <p:strVal val="#ppt_h"/>
                                              </p:val>
                                            </p:tav>
                                          </p:tavLst>
                                        </p:anim>
                                        <p:anim calcmode="lin" valueType="num">
                                          <p:cBhvr>
                                            <p:cTn id="62" dur="500" fill="hold"/>
                                            <p:tgtEl>
                                              <p:spTgt spid="17"/>
                                            </p:tgtEl>
                                            <p:attrNameLst>
                                              <p:attrName>ppt_x</p:attrName>
                                            </p:attrNameLst>
                                          </p:cBhvr>
                                          <p:tavLst>
                                            <p:tav tm="0">
                                              <p:val>
                                                <p:fltVal val="0.5"/>
                                              </p:val>
                                            </p:tav>
                                            <p:tav tm="100000">
                                              <p:val>
                                                <p:strVal val="#ppt_x"/>
                                              </p:val>
                                            </p:tav>
                                          </p:tavLst>
                                        </p:anim>
                                        <p:anim calcmode="lin" valueType="num">
                                          <p:cBhvr>
                                            <p:cTn id="63" dur="500" fill="hold"/>
                                            <p:tgtEl>
                                              <p:spTgt spid="17"/>
                                            </p:tgtEl>
                                            <p:attrNameLst>
                                              <p:attrName>ppt_y</p:attrName>
                                            </p:attrNameLst>
                                          </p:cBhvr>
                                          <p:tavLst>
                                            <p:tav tm="0">
                                              <p:val>
                                                <p:strVal val="1+(6*min(max(#ppt_w*#ppt_h,.3),1)-7.4)/-.7*#ppt_h/2"/>
                                              </p:val>
                                            </p:tav>
                                            <p:tav tm="100000">
                                              <p:val>
                                                <p:strVal val="#ppt_y"/>
                                              </p:val>
                                            </p:tav>
                                          </p:tavLst>
                                        </p:anim>
                                      </p:childTnLst>
                                    </p:cTn>
                                  </p:par>
                                  <p:par>
                                    <p:cTn id="64" presetID="23" presetClass="entr" presetSubtype="36" fill="hold" grpId="0" nodeType="withEffect">
                                      <p:stCondLst>
                                        <p:cond delay="20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strVal val="(6*min(max(#ppt_w*#ppt_h,.3),1)-7.4)/-.7*#ppt_w"/>
                                              </p:val>
                                            </p:tav>
                                            <p:tav tm="100000">
                                              <p:val>
                                                <p:strVal val="#ppt_w"/>
                                              </p:val>
                                            </p:tav>
                                          </p:tavLst>
                                        </p:anim>
                                        <p:anim calcmode="lin" valueType="num">
                                          <p:cBhvr>
                                            <p:cTn id="67" dur="500" fill="hold"/>
                                            <p:tgtEl>
                                              <p:spTgt spid="18"/>
                                            </p:tgtEl>
                                            <p:attrNameLst>
                                              <p:attrName>ppt_h</p:attrName>
                                            </p:attrNameLst>
                                          </p:cBhvr>
                                          <p:tavLst>
                                            <p:tav tm="0">
                                              <p:val>
                                                <p:strVal val="(6*min(max(#ppt_w*#ppt_h,.3),1)-7.4)/-.7*#ppt_h"/>
                                              </p:val>
                                            </p:tav>
                                            <p:tav tm="100000">
                                              <p:val>
                                                <p:strVal val="#ppt_h"/>
                                              </p:val>
                                            </p:tav>
                                          </p:tavLst>
                                        </p:anim>
                                        <p:anim calcmode="lin" valueType="num">
                                          <p:cBhvr>
                                            <p:cTn id="68" dur="500" fill="hold"/>
                                            <p:tgtEl>
                                              <p:spTgt spid="18"/>
                                            </p:tgtEl>
                                            <p:attrNameLst>
                                              <p:attrName>ppt_x</p:attrName>
                                            </p:attrNameLst>
                                          </p:cBhvr>
                                          <p:tavLst>
                                            <p:tav tm="0">
                                              <p:val>
                                                <p:fltVal val="0.5"/>
                                              </p:val>
                                            </p:tav>
                                            <p:tav tm="100000">
                                              <p:val>
                                                <p:strVal val="#ppt_x"/>
                                              </p:val>
                                            </p:tav>
                                          </p:tavLst>
                                        </p:anim>
                                        <p:anim calcmode="lin" valueType="num">
                                          <p:cBhvr>
                                            <p:cTn id="69"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4200"/>
                                </p:stCondLst>
                                <p:childTnLst>
                                  <p:par>
                                    <p:cTn id="71" presetID="12" presetClass="entr" presetSubtype="4"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ppt_y</p:attrName>
                                            </p:attrNameLst>
                                          </p:cBhvr>
                                          <p:tavLst>
                                            <p:tav tm="0">
                                              <p:val>
                                                <p:strVal val="#ppt_y+#ppt_h*1.125000"/>
                                              </p:val>
                                            </p:tav>
                                            <p:tav tm="100000">
                                              <p:val>
                                                <p:strVal val="#ppt_y"/>
                                              </p:val>
                                            </p:tav>
                                          </p:tavLst>
                                        </p:anim>
                                        <p:animEffect transition="in" filter="wipe(up)">
                                          <p:cBhvr>
                                            <p:cTn id="74" dur="500"/>
                                            <p:tgtEl>
                                              <p:spTgt spid="20"/>
                                            </p:tgtEl>
                                          </p:cBhvr>
                                        </p:animEffect>
                                      </p:childTnLst>
                                    </p:cTn>
                                  </p:par>
                                  <p:par>
                                    <p:cTn id="75" presetID="47" presetClass="entr" presetSubtype="0" fill="hold" grpId="0" nodeType="withEffect">
                                      <p:stCondLst>
                                        <p:cond delay="0"/>
                                      </p:stCondLst>
                                      <p:iterate type="lt">
                                        <p:tmPct val="10000"/>
                                      </p:iterate>
                                      <p:childTnLst>
                                        <p:set>
                                          <p:cBhvr>
                                            <p:cTn id="76" dur="1" fill="hold">
                                              <p:stCondLst>
                                                <p:cond delay="0"/>
                                              </p:stCondLst>
                                            </p:cTn>
                                            <p:tgtEl>
                                              <p:spTgt spid="23"/>
                                            </p:tgtEl>
                                            <p:attrNameLst>
                                              <p:attrName>style.visibility</p:attrName>
                                            </p:attrNameLst>
                                          </p:cBhvr>
                                          <p:to>
                                            <p:strVal val="visible"/>
                                          </p:to>
                                        </p:set>
                                        <p:animEffect transition="in" filter="fade">
                                          <p:cBhvr>
                                            <p:cTn id="77" dur="200"/>
                                            <p:tgtEl>
                                              <p:spTgt spid="23"/>
                                            </p:tgtEl>
                                          </p:cBhvr>
                                        </p:animEffect>
                                        <p:anim calcmode="lin" valueType="num">
                                          <p:cBhvr>
                                            <p:cTn id="78" dur="200" fill="hold"/>
                                            <p:tgtEl>
                                              <p:spTgt spid="23"/>
                                            </p:tgtEl>
                                            <p:attrNameLst>
                                              <p:attrName>ppt_x</p:attrName>
                                            </p:attrNameLst>
                                          </p:cBhvr>
                                          <p:tavLst>
                                            <p:tav tm="0">
                                              <p:val>
                                                <p:strVal val="#ppt_x"/>
                                              </p:val>
                                            </p:tav>
                                            <p:tav tm="100000">
                                              <p:val>
                                                <p:strVal val="#ppt_x"/>
                                              </p:val>
                                            </p:tav>
                                          </p:tavLst>
                                        </p:anim>
                                        <p:anim calcmode="lin" valueType="num">
                                          <p:cBhvr>
                                            <p:cTn id="79" dur="200" fill="hold"/>
                                            <p:tgtEl>
                                              <p:spTgt spid="23"/>
                                            </p:tgtEl>
                                            <p:attrNameLst>
                                              <p:attrName>ppt_y</p:attrName>
                                            </p:attrNameLst>
                                          </p:cBhvr>
                                          <p:tavLst>
                                            <p:tav tm="0">
                                              <p:val>
                                                <p:strVal val="#ppt_y-.1"/>
                                              </p:val>
                                            </p:tav>
                                            <p:tav tm="100000">
                                              <p:val>
                                                <p:strVal val="#ppt_y"/>
                                              </p:val>
                                            </p:tav>
                                          </p:tavLst>
                                        </p:anim>
                                      </p:childTnLst>
                                    </p:cTn>
                                  </p:par>
                                </p:childTnLst>
                              </p:cTn>
                            </p:par>
                            <p:par>
                              <p:cTn id="80" fill="hold">
                                <p:stCondLst>
                                  <p:cond delay="4880"/>
                                </p:stCondLst>
                                <p:childTnLst>
                                  <p:par>
                                    <p:cTn id="81" presetID="2" presetClass="entr" presetSubtype="4" fill="hold" grpId="0" nodeType="afterEffect">
                                      <p:stCondLst>
                                        <p:cond delay="0"/>
                                      </p:stCondLst>
                                      <p:iterate type="lt">
                                        <p:tmPct val="10000"/>
                                      </p:iterate>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200" fill="hold"/>
                                            <p:tgtEl>
                                              <p:spTgt spid="12"/>
                                            </p:tgtEl>
                                            <p:attrNameLst>
                                              <p:attrName>ppt_x</p:attrName>
                                            </p:attrNameLst>
                                          </p:cBhvr>
                                          <p:tavLst>
                                            <p:tav tm="0">
                                              <p:val>
                                                <p:strVal val="#ppt_x"/>
                                              </p:val>
                                            </p:tav>
                                            <p:tav tm="100000">
                                              <p:val>
                                                <p:strVal val="#ppt_x"/>
                                              </p:val>
                                            </p:tav>
                                          </p:tavLst>
                                        </p:anim>
                                        <p:anim calcmode="lin" valueType="num">
                                          <p:cBhvr additive="base">
                                            <p:cTn id="84" dur="200" fill="hold"/>
                                            <p:tgtEl>
                                              <p:spTgt spid="12"/>
                                            </p:tgtEl>
                                            <p:attrNameLst>
                                              <p:attrName>ppt_y</p:attrName>
                                            </p:attrNameLst>
                                          </p:cBhvr>
                                          <p:tavLst>
                                            <p:tav tm="0">
                                              <p:val>
                                                <p:strVal val="1+#ppt_h/2"/>
                                              </p:val>
                                            </p:tav>
                                            <p:tav tm="100000">
                                              <p:val>
                                                <p:strVal val="#ppt_y"/>
                                              </p:val>
                                            </p:tav>
                                          </p:tavLst>
                                        </p:anim>
                                      </p:childTnLst>
                                    </p:cTn>
                                  </p:par>
                                  <p:par>
                                    <p:cTn id="85" presetID="2" presetClass="entr" presetSubtype="8" fill="hold"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0-#ppt_w/2"/>
                                              </p:val>
                                            </p:tav>
                                            <p:tav tm="100000">
                                              <p:val>
                                                <p:strVal val="#ppt_x"/>
                                              </p:val>
                                            </p:tav>
                                          </p:tavLst>
                                        </p:anim>
                                        <p:anim calcmode="lin" valueType="num">
                                          <p:cBhvr additive="base">
                                            <p:cTn id="88" dur="500" fill="hold"/>
                                            <p:tgtEl>
                                              <p:spTgt spid="25"/>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500" fill="hold"/>
                                            <p:tgtEl>
                                              <p:spTgt spid="29"/>
                                            </p:tgtEl>
                                            <p:attrNameLst>
                                              <p:attrName>ppt_x</p:attrName>
                                            </p:attrNameLst>
                                          </p:cBhvr>
                                          <p:tavLst>
                                            <p:tav tm="0">
                                              <p:val>
                                                <p:strVal val="1+#ppt_w/2"/>
                                              </p:val>
                                            </p:tav>
                                            <p:tav tm="100000">
                                              <p:val>
                                                <p:strVal val="#ppt_x"/>
                                              </p:val>
                                            </p:tav>
                                          </p:tavLst>
                                        </p:anim>
                                        <p:anim calcmode="lin" valueType="num">
                                          <p:cBhvr additive="base">
                                            <p:cTn id="92" dur="500" fill="hold"/>
                                            <p:tgtEl>
                                              <p:spTgt spid="29"/>
                                            </p:tgtEl>
                                            <p:attrNameLst>
                                              <p:attrName>ppt_y</p:attrName>
                                            </p:attrNameLst>
                                          </p:cBhvr>
                                          <p:tavLst>
                                            <p:tav tm="0">
                                              <p:val>
                                                <p:strVal val="#ppt_y"/>
                                              </p:val>
                                            </p:tav>
                                            <p:tav tm="100000">
                                              <p:val>
                                                <p:strVal val="#ppt_y"/>
                                              </p:val>
                                            </p:tav>
                                          </p:tavLst>
                                        </p:anim>
                                      </p:childTnLst>
                                    </p:cTn>
                                  </p:par>
                                  <p:par>
                                    <p:cTn id="93" presetID="49" presetClass="entr" presetSubtype="0" decel="100000" fill="hold" nodeType="with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 calcmode="lin" valueType="num">
                                          <p:cBhvr>
                                            <p:cTn id="97" dur="500" fill="hold"/>
                                            <p:tgtEl>
                                              <p:spTgt spid="24"/>
                                            </p:tgtEl>
                                            <p:attrNameLst>
                                              <p:attrName>style.rotation</p:attrName>
                                            </p:attrNameLst>
                                          </p:cBhvr>
                                          <p:tavLst>
                                            <p:tav tm="0">
                                              <p:val>
                                                <p:fltVal val="360"/>
                                              </p:val>
                                            </p:tav>
                                            <p:tav tm="100000">
                                              <p:val>
                                                <p:fltVal val="0"/>
                                              </p:val>
                                            </p:tav>
                                          </p:tavLst>
                                        </p:anim>
                                        <p:animEffect transition="in" filter="fade">
                                          <p:cBhvr>
                                            <p:cTn id="98" dur="500"/>
                                            <p:tgtEl>
                                              <p:spTgt spid="24"/>
                                            </p:tgtEl>
                                          </p:cBhvr>
                                        </p:animEffect>
                                      </p:childTnLst>
                                    </p:cTn>
                                  </p:par>
                                </p:childTnLst>
                              </p:cTn>
                            </p:par>
                            <p:par>
                              <p:cTn id="99" fill="hold">
                                <p:stCondLst>
                                  <p:cond delay="5380"/>
                                </p:stCondLst>
                                <p:childTnLst>
                                  <p:par>
                                    <p:cTn id="100" presetID="42" presetClass="entr" presetSubtype="0" fill="hold"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1000"/>
                                            <p:tgtEl>
                                              <p:spTgt spid="39"/>
                                            </p:tgtEl>
                                          </p:cBhvr>
                                        </p:animEffect>
                                        <p:anim calcmode="lin" valueType="num">
                                          <p:cBhvr>
                                            <p:cTn id="103" dur="1000" fill="hold"/>
                                            <p:tgtEl>
                                              <p:spTgt spid="39"/>
                                            </p:tgtEl>
                                            <p:attrNameLst>
                                              <p:attrName>ppt_x</p:attrName>
                                            </p:attrNameLst>
                                          </p:cBhvr>
                                          <p:tavLst>
                                            <p:tav tm="0">
                                              <p:val>
                                                <p:strVal val="#ppt_x"/>
                                              </p:val>
                                            </p:tav>
                                            <p:tav tm="100000">
                                              <p:val>
                                                <p:strVal val="#ppt_x"/>
                                              </p:val>
                                            </p:tav>
                                          </p:tavLst>
                                        </p:anim>
                                        <p:anim calcmode="lin" valueType="num">
                                          <p:cBhvr>
                                            <p:cTn id="10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P spid="17" grpId="0"/>
          <p:bldP spid="18" grpId="0"/>
          <p:bldP spid="19" grpId="0"/>
          <p:bldP spid="23" grpId="0"/>
          <p:bldP spid="34" grpId="0"/>
          <p:bldP spid="35" grpId="0"/>
          <p:bldP spid="36"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a:extLst>
              <a:ext uri="{FF2B5EF4-FFF2-40B4-BE49-F238E27FC236}">
                <a16:creationId xmlns="" xmlns:a16="http://schemas.microsoft.com/office/drawing/2014/main" id="{B972309B-F33F-4A73-AA7D-9D09247350E6}"/>
              </a:ext>
            </a:extLst>
          </p:cNvPr>
          <p:cNvSpPr/>
          <p:nvPr/>
        </p:nvSpPr>
        <p:spPr>
          <a:xfrm>
            <a:off x="747095" y="1956253"/>
            <a:ext cx="8305402" cy="2052408"/>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8" name="文本占位符 1">
            <a:extLst>
              <a:ext uri="{FF2B5EF4-FFF2-40B4-BE49-F238E27FC236}">
                <a16:creationId xmlns="" xmlns:a16="http://schemas.microsoft.com/office/drawing/2014/main" id="{59349DA5-18B8-4A0E-8599-EA427C09594B}"/>
              </a:ext>
            </a:extLst>
          </p:cNvPr>
          <p:cNvSpPr txBox="1">
            <a:spLocks/>
          </p:cNvSpPr>
          <p:nvPr/>
        </p:nvSpPr>
        <p:spPr>
          <a:xfrm>
            <a:off x="959908" y="2288462"/>
            <a:ext cx="8092589" cy="116787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毒品作用于人体，使人体体能产生适应性改变，形成在药物作用下的新的平衡状态。一旦停掉药物，生理功能就会发生紊乱，出现一系列严重反应，称为戒断反应，使人感到非常痛苦。用药者为了避免戒断反应，就必须定时用药，并且不断加大剂量，使吸毒者终日离不开毒品。</a:t>
            </a:r>
          </a:p>
        </p:txBody>
      </p:sp>
      <p:pic>
        <p:nvPicPr>
          <p:cNvPr id="9" name="图片 8">
            <a:extLst>
              <a:ext uri="{FF2B5EF4-FFF2-40B4-BE49-F238E27FC236}">
                <a16:creationId xmlns="" xmlns:a16="http://schemas.microsoft.com/office/drawing/2014/main" id="{21AC7BF1-4B94-4413-B93A-9BBE7BF8836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94078" y="1433154"/>
            <a:ext cx="3441352" cy="2830789"/>
          </a:xfrm>
          <a:prstGeom prst="rect">
            <a:avLst/>
          </a:prstGeom>
        </p:spPr>
      </p:pic>
      <p:pic>
        <p:nvPicPr>
          <p:cNvPr id="2" name="图片 1">
            <a:extLst>
              <a:ext uri="{FF2B5EF4-FFF2-40B4-BE49-F238E27FC236}">
                <a16:creationId xmlns="" xmlns:a16="http://schemas.microsoft.com/office/drawing/2014/main" id="{4536579F-6869-4167-8DE1-34C1D73A4276}"/>
              </a:ext>
            </a:extLst>
          </p:cNvPr>
          <p:cNvPicPr>
            <a:picLocks noChangeAspect="1"/>
          </p:cNvPicPr>
          <p:nvPr/>
        </p:nvPicPr>
        <p:blipFill>
          <a:blip r:embed="rId4"/>
          <a:stretch>
            <a:fillRect/>
          </a:stretch>
        </p:blipFill>
        <p:spPr>
          <a:xfrm>
            <a:off x="7926197" y="3917819"/>
            <a:ext cx="2188557" cy="1227882"/>
          </a:xfrm>
          <a:prstGeom prst="rect">
            <a:avLst/>
          </a:prstGeom>
        </p:spPr>
      </p:pic>
      <p:sp>
        <p:nvSpPr>
          <p:cNvPr id="15" name="标题 1">
            <a:extLst>
              <a:ext uri="{FF2B5EF4-FFF2-40B4-BE49-F238E27FC236}">
                <a16:creationId xmlns="" xmlns:a16="http://schemas.microsoft.com/office/drawing/2014/main" id="{5924DAEA-F78B-4D64-87EE-0935CA6C0C3C}"/>
              </a:ext>
            </a:extLst>
          </p:cNvPr>
          <p:cNvSpPr txBox="1">
            <a:spLocks/>
          </p:cNvSpPr>
          <p:nvPr/>
        </p:nvSpPr>
        <p:spPr>
          <a:xfrm>
            <a:off x="1181625" y="431166"/>
            <a:ext cx="9253847"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身体依赖性，由于反复用药所造成的一种强烈的依赖性</a:t>
            </a:r>
          </a:p>
        </p:txBody>
      </p:sp>
    </p:spTree>
    <p:extLst>
      <p:ext uri="{BB962C8B-B14F-4D97-AF65-F5344CB8AC3E}">
        <p14:creationId xmlns:p14="http://schemas.microsoft.com/office/powerpoint/2010/main" val="41736263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down)">
                                      <p:cBhvr>
                                        <p:cTn id="11" dur="500"/>
                                        <p:tgtEl>
                                          <p:spTgt spid="7"/>
                                        </p:tgtEl>
                                      </p:cBhvr>
                                    </p:animEffect>
                                  </p:childTnLst>
                                </p:cTn>
                              </p:par>
                              <p:par>
                                <p:cTn id="12" presetID="22" presetClass="entr" presetSubtype="1"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up)">
                                      <p:cBhvr>
                                        <p:cTn id="14" dur="500"/>
                                        <p:tgtEl>
                                          <p:spTgt spid="8"/>
                                        </p:tgtEl>
                                      </p:cBhvr>
                                    </p:animEffect>
                                  </p:childTnLst>
                                </p:cTn>
                              </p:par>
                              <p:par>
                                <p:cTn id="15" presetID="2" presetClass="entr" presetSubtype="4"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extLst>
    <p:ext uri="{E180D4A7-C9FB-4DFB-919C-405C955672EB}">
      <p14:showEvtLst xmlns:p14="http://schemas.microsoft.com/office/powerpoint/2010/main">
        <p14:playEvt time="2" objId="4"/>
        <p14:stopEvt time="18184" objId="4"/>
      </p14:showEvtLst>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圆角 12">
            <a:extLst>
              <a:ext uri="{FF2B5EF4-FFF2-40B4-BE49-F238E27FC236}">
                <a16:creationId xmlns="" xmlns:a16="http://schemas.microsoft.com/office/drawing/2014/main" id="{00676277-9025-468F-903E-A3F9854A0601}"/>
              </a:ext>
            </a:extLst>
          </p:cNvPr>
          <p:cNvSpPr/>
          <p:nvPr/>
        </p:nvSpPr>
        <p:spPr>
          <a:xfrm>
            <a:off x="2953164" y="2013605"/>
            <a:ext cx="8305402" cy="2830789"/>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4" name="文本占位符 1">
            <a:extLst>
              <a:ext uri="{FF2B5EF4-FFF2-40B4-BE49-F238E27FC236}">
                <a16:creationId xmlns="" xmlns:a16="http://schemas.microsoft.com/office/drawing/2014/main" id="{C5BC9ACB-2F5F-4145-9CC3-30E92B26D715}"/>
              </a:ext>
            </a:extLst>
          </p:cNvPr>
          <p:cNvSpPr txBox="1">
            <a:spLocks/>
          </p:cNvSpPr>
          <p:nvPr/>
        </p:nvSpPr>
        <p:spPr>
          <a:xfrm>
            <a:off x="3109968" y="2441713"/>
            <a:ext cx="7991793" cy="116787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毒品进入人体后作用于人的神经系统，使吸毒者出现一种渴求用药的强烈欲望，驱使吸毒者不顾一切地寻求和使用毒品。一旦出现精神依赖后，即使经过脱毒治疗，在急性期戒断反应基本控制后，要完全康复原有生理机能往往需要数月甚至数年的时间。更严重的是，对毒品的依赖性难以消除。这是许多吸毒者在一而在、再而三复吸毒的原因，也是世界医、药学界尚待解决的课题。</a:t>
            </a:r>
          </a:p>
        </p:txBody>
      </p:sp>
      <p:sp>
        <p:nvSpPr>
          <p:cNvPr id="15" name="标题 1">
            <a:extLst>
              <a:ext uri="{FF2B5EF4-FFF2-40B4-BE49-F238E27FC236}">
                <a16:creationId xmlns="" xmlns:a16="http://schemas.microsoft.com/office/drawing/2014/main" id="{5924DAEA-F78B-4D64-87EE-0935CA6C0C3C}"/>
              </a:ext>
            </a:extLst>
          </p:cNvPr>
          <p:cNvSpPr txBox="1">
            <a:spLocks/>
          </p:cNvSpPr>
          <p:nvPr/>
        </p:nvSpPr>
        <p:spPr>
          <a:xfrm>
            <a:off x="1029225" y="362666"/>
            <a:ext cx="9253847"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精神依赖性</a:t>
            </a:r>
          </a:p>
        </p:txBody>
      </p:sp>
      <p:pic>
        <p:nvPicPr>
          <p:cNvPr id="4" name="图片 3" descr="图片包含 游戏机, 画, 钟表, 伞&#10;&#10;描述已自动生成">
            <a:extLst>
              <a:ext uri="{FF2B5EF4-FFF2-40B4-BE49-F238E27FC236}">
                <a16:creationId xmlns="" xmlns:a16="http://schemas.microsoft.com/office/drawing/2014/main" id="{B7F83617-71FF-4119-AD68-10D304D41A0A}"/>
              </a:ext>
            </a:extLst>
          </p:cNvPr>
          <p:cNvPicPr>
            <a:picLocks noChangeAspect="1"/>
          </p:cNvPicPr>
          <p:nvPr/>
        </p:nvPicPr>
        <p:blipFill>
          <a:blip r:embed="rId4" cstate="screen">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523369" y="959169"/>
            <a:ext cx="2253940" cy="4736969"/>
          </a:xfrm>
          <a:prstGeom prst="rect">
            <a:avLst/>
          </a:prstGeom>
        </p:spPr>
      </p:pic>
    </p:spTree>
    <p:extLst>
      <p:ext uri="{BB962C8B-B14F-4D97-AF65-F5344CB8AC3E}">
        <p14:creationId xmlns:p14="http://schemas.microsoft.com/office/powerpoint/2010/main" val="19854140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wipe(down)">
                                      <p:cBhvr>
                                        <p:cTn id="13" dur="500"/>
                                        <p:tgtEl>
                                          <p:spTgt spid="13"/>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wipe(up)">
                                      <p:cBhvr>
                                        <p:cTn id="16"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extLst>
    <p:ext uri="{E180D4A7-C9FB-4DFB-919C-405C955672EB}">
      <p14:showEvtLst xmlns:p14="http://schemas.microsoft.com/office/powerpoint/2010/main">
        <p14:playEvt time="2" objId="4"/>
        <p14:stopEvt time="18184" objId="4"/>
      </p14:showEvtLst>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a:extLst>
              <a:ext uri="{FF2B5EF4-FFF2-40B4-BE49-F238E27FC236}">
                <a16:creationId xmlns="" xmlns:a16="http://schemas.microsoft.com/office/drawing/2014/main" id="{B972309B-F33F-4A73-AA7D-9D09247350E6}"/>
              </a:ext>
            </a:extLst>
          </p:cNvPr>
          <p:cNvSpPr/>
          <p:nvPr/>
        </p:nvSpPr>
        <p:spPr>
          <a:xfrm>
            <a:off x="621215" y="1607153"/>
            <a:ext cx="7343551" cy="3498934"/>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8" name="文本占位符 1">
            <a:extLst>
              <a:ext uri="{FF2B5EF4-FFF2-40B4-BE49-F238E27FC236}">
                <a16:creationId xmlns="" xmlns:a16="http://schemas.microsoft.com/office/drawing/2014/main" id="{59349DA5-18B8-4A0E-8599-EA427C09594B}"/>
              </a:ext>
            </a:extLst>
          </p:cNvPr>
          <p:cNvSpPr txBox="1">
            <a:spLocks/>
          </p:cNvSpPr>
          <p:nvPr/>
        </p:nvSpPr>
        <p:spPr>
          <a:xfrm>
            <a:off x="805983" y="1718197"/>
            <a:ext cx="6843532" cy="116787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中国流行最广、危害最严重的毒品是海洛因，海洛因属于阿片灯药物。在正常人的脑内和体内一些器官，存在着内源性阿片肽和阿片受体。在正常情况下，内源性阿片肽作用于阿片受体，调节着人的情绪和行为。人在吸食海洛因后，抑制了内源性阿片肽的生成，逐渐形成在海洛因作用下的平衡状态，一旦停用就会出现不安、焦虑、忽冷忽热、起鸡皮疙瘩、流泪、流涕、出汗、恶心、呕吐、腹痛、腹泻等。这种戒断反应的痛苦，反过来又促使吸毒者为避免这种痛苦而千方百计地维持吸毒状态。冰毒和摇头丸在药理作用上属中枢兴奋药，毁坏人的神经中枢。</a:t>
            </a:r>
          </a:p>
        </p:txBody>
      </p:sp>
      <p:pic>
        <p:nvPicPr>
          <p:cNvPr id="15" name="图片 14">
            <a:extLst>
              <a:ext uri="{FF2B5EF4-FFF2-40B4-BE49-F238E27FC236}">
                <a16:creationId xmlns="" xmlns:a16="http://schemas.microsoft.com/office/drawing/2014/main" id="{91930868-9BFF-426B-9F5B-104F3C643FB0}"/>
              </a:ext>
            </a:extLst>
          </p:cNvPr>
          <p:cNvPicPr>
            <a:picLocks noChangeAspect="1"/>
          </p:cNvPicPr>
          <p:nvPr/>
        </p:nvPicPr>
        <p:blipFill>
          <a:blip r:embed="rId3" cstate="screen"/>
          <a:stretch>
            <a:fillRect/>
          </a:stretch>
        </p:blipFill>
        <p:spPr>
          <a:xfrm>
            <a:off x="7834283" y="1367670"/>
            <a:ext cx="3631052" cy="4334743"/>
          </a:xfrm>
          <a:prstGeom prst="rect">
            <a:avLst/>
          </a:prstGeom>
        </p:spPr>
      </p:pic>
      <p:sp>
        <p:nvSpPr>
          <p:cNvPr id="10" name="标题 1">
            <a:extLst>
              <a:ext uri="{FF2B5EF4-FFF2-40B4-BE49-F238E27FC236}">
                <a16:creationId xmlns="" xmlns:a16="http://schemas.microsoft.com/office/drawing/2014/main" id="{756E4D35-EF70-4C36-87C0-D0F95FA8840A}"/>
              </a:ext>
            </a:extLst>
          </p:cNvPr>
          <p:cNvSpPr txBox="1">
            <a:spLocks/>
          </p:cNvSpPr>
          <p:nvPr/>
        </p:nvSpPr>
        <p:spPr>
          <a:xfrm>
            <a:off x="1057800" y="364491"/>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毒品危害人体的机理</a:t>
            </a:r>
          </a:p>
        </p:txBody>
      </p:sp>
    </p:spTree>
    <p:extLst>
      <p:ext uri="{BB962C8B-B14F-4D97-AF65-F5344CB8AC3E}">
        <p14:creationId xmlns:p14="http://schemas.microsoft.com/office/powerpoint/2010/main" val="124801462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up)">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extLst>
    <p:ext uri="{E180D4A7-C9FB-4DFB-919C-405C955672EB}">
      <p14:showEvtLst xmlns:p14="http://schemas.microsoft.com/office/powerpoint/2010/main">
        <p14:playEvt time="2" objId="4"/>
        <p14:stopEvt time="18184" objId="4"/>
      </p14:showEvtLst>
    </p:ext>
  </p:extLs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a:extLst>
              <a:ext uri="{FF2B5EF4-FFF2-40B4-BE49-F238E27FC236}">
                <a16:creationId xmlns="" xmlns:a16="http://schemas.microsoft.com/office/drawing/2014/main" id="{B972309B-F33F-4A73-AA7D-9D09247350E6}"/>
              </a:ext>
            </a:extLst>
          </p:cNvPr>
          <p:cNvSpPr/>
          <p:nvPr/>
        </p:nvSpPr>
        <p:spPr>
          <a:xfrm>
            <a:off x="1185536" y="1855489"/>
            <a:ext cx="10072313" cy="760433"/>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8" name="文本占位符 1">
            <a:extLst>
              <a:ext uri="{FF2B5EF4-FFF2-40B4-BE49-F238E27FC236}">
                <a16:creationId xmlns="" xmlns:a16="http://schemas.microsoft.com/office/drawing/2014/main" id="{59349DA5-18B8-4A0E-8599-EA427C09594B}"/>
              </a:ext>
            </a:extLst>
          </p:cNvPr>
          <p:cNvSpPr txBox="1">
            <a:spLocks/>
          </p:cNvSpPr>
          <p:nvPr/>
        </p:nvSpPr>
        <p:spPr>
          <a:xfrm>
            <a:off x="1603643" y="2053353"/>
            <a:ext cx="6612648" cy="116787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200"/>
              </a:lnSpc>
              <a:spcBef>
                <a:spcPts val="1000"/>
              </a:spcBef>
              <a:spcAft>
                <a:spcPts val="0"/>
              </a:spcAft>
              <a:buClrTx/>
              <a:buSzTx/>
              <a:buFont typeface="Arial" panose="020B0604020202020204" pitchFamily="34" charset="0"/>
              <a:buNone/>
              <a:tabLst/>
              <a:defRPr/>
            </a:pPr>
            <a:r>
              <a:rPr kumimoji="0" lang="zh-CN" altLang="en-US" sz="16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据国外有关部门统计，吸毒者多数短命，一般寿命不超过四十岁</a:t>
            </a:r>
          </a:p>
        </p:txBody>
      </p:sp>
      <p:pic>
        <p:nvPicPr>
          <p:cNvPr id="9" name="图片 8" descr="图片包含 游戏机, 钟表&#10;&#10;描述已自动生成">
            <a:extLst>
              <a:ext uri="{FF2B5EF4-FFF2-40B4-BE49-F238E27FC236}">
                <a16:creationId xmlns="" xmlns:a16="http://schemas.microsoft.com/office/drawing/2014/main" id="{4F4A1F3A-411B-4168-9547-5833579051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39994" y="3170938"/>
            <a:ext cx="9988952" cy="3934251"/>
          </a:xfrm>
          <a:prstGeom prst="rect">
            <a:avLst/>
          </a:prstGeom>
        </p:spPr>
      </p:pic>
      <p:pic>
        <p:nvPicPr>
          <p:cNvPr id="12" name="图片 11">
            <a:extLst>
              <a:ext uri="{FF2B5EF4-FFF2-40B4-BE49-F238E27FC236}">
                <a16:creationId xmlns="" xmlns:a16="http://schemas.microsoft.com/office/drawing/2014/main" id="{E79FF4C5-25B6-48E5-A4E0-0F09F38468D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8748958" y="3795991"/>
            <a:ext cx="2623024" cy="2684144"/>
          </a:xfrm>
          <a:prstGeom prst="rect">
            <a:avLst/>
          </a:prstGeom>
        </p:spPr>
      </p:pic>
      <p:sp>
        <p:nvSpPr>
          <p:cNvPr id="13" name="标题 1">
            <a:extLst>
              <a:ext uri="{FF2B5EF4-FFF2-40B4-BE49-F238E27FC236}">
                <a16:creationId xmlns="" xmlns:a16="http://schemas.microsoft.com/office/drawing/2014/main" id="{29E55229-DCDE-4D76-B35D-A98C141C54FF}"/>
              </a:ext>
            </a:extLst>
          </p:cNvPr>
          <p:cNvSpPr txBox="1">
            <a:spLocks/>
          </p:cNvSpPr>
          <p:nvPr/>
        </p:nvSpPr>
        <p:spPr>
          <a:xfrm>
            <a:off x="1010175" y="326391"/>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影响寿命</a:t>
            </a:r>
          </a:p>
        </p:txBody>
      </p:sp>
    </p:spTree>
    <p:extLst>
      <p:ext uri="{BB962C8B-B14F-4D97-AF65-F5344CB8AC3E}">
        <p14:creationId xmlns:p14="http://schemas.microsoft.com/office/powerpoint/2010/main" val="37204048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childTnLst>
                          </p:cTn>
                        </p:par>
                        <p:par>
                          <p:cTn id="11" fill="hold">
                            <p:stCondLst>
                              <p:cond delay="500"/>
                            </p:stCondLst>
                            <p:childTnLst>
                              <p:par>
                                <p:cTn id="12" presetID="31" presetClass="entr" presetSubtype="0" fill="hold" nodeType="after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p:cTn id="14" dur="500" fill="hold"/>
                                        <p:tgtEl>
                                          <p:spTgt spid="12"/>
                                        </p:tgtEl>
                                        <p:attrNameLst>
                                          <p:attrName>ppt_w</p:attrName>
                                        </p:attrNameLst>
                                      </p:cBhvr>
                                      <p:tavLst>
                                        <p:tav tm="0">
                                          <p:val>
                                            <p:fltVal val="0"/>
                                          </p:val>
                                        </p:tav>
                                        <p:tav tm="100000">
                                          <p:val>
                                            <p:strVal val="#ppt_w"/>
                                          </p:val>
                                        </p:tav>
                                      </p:tavLst>
                                    </p:anim>
                                    <p:anim calcmode="lin" valueType="num">
                                      <p:cBhvr>
                                        <p:cTn id="15" dur="500" fill="hold"/>
                                        <p:tgtEl>
                                          <p:spTgt spid="12"/>
                                        </p:tgtEl>
                                        <p:attrNameLst>
                                          <p:attrName>ppt_h</p:attrName>
                                        </p:attrNameLst>
                                      </p:cBhvr>
                                      <p:tavLst>
                                        <p:tav tm="0">
                                          <p:val>
                                            <p:fltVal val="0"/>
                                          </p:val>
                                        </p:tav>
                                        <p:tav tm="100000">
                                          <p:val>
                                            <p:strVal val="#ppt_h"/>
                                          </p:val>
                                        </p:tav>
                                      </p:tavLst>
                                    </p:anim>
                                    <p:anim calcmode="lin" valueType="num">
                                      <p:cBhvr>
                                        <p:cTn id="16" dur="500" fill="hold"/>
                                        <p:tgtEl>
                                          <p:spTgt spid="12"/>
                                        </p:tgtEl>
                                        <p:attrNameLst>
                                          <p:attrName>style.rotation</p:attrName>
                                        </p:attrNameLst>
                                      </p:cBhvr>
                                      <p:tavLst>
                                        <p:tav tm="0">
                                          <p:val>
                                            <p:fltVal val="90"/>
                                          </p:val>
                                        </p:tav>
                                        <p:tav tm="100000">
                                          <p:val>
                                            <p:fltVal val="0"/>
                                          </p:val>
                                        </p:tav>
                                      </p:tavLst>
                                    </p:anim>
                                    <p:animEffect transition="in" filter="fade">
                                      <p:cBhvr>
                                        <p:cTn id="17" dur="500"/>
                                        <p:tgtEl>
                                          <p:spTgt spid="12"/>
                                        </p:tgtEl>
                                      </p:cBhvr>
                                    </p:animEffect>
                                  </p:childTnLst>
                                </p:cTn>
                              </p:par>
                              <p:par>
                                <p:cTn id="18" presetID="22" presetClass="entr" presetSubtype="8"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left)">
                                      <p:cBhvr>
                                        <p:cTn id="2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extLst>
    <p:ext uri="{E180D4A7-C9FB-4DFB-919C-405C955672EB}">
      <p14:showEvtLst xmlns:p14="http://schemas.microsoft.com/office/powerpoint/2010/main">
        <p14:playEvt time="2" objId="4"/>
        <p14:stopEvt time="18184" objId="4"/>
      </p14:showEvtLst>
    </p:ext>
  </p:extLs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圆角 6">
            <a:extLst>
              <a:ext uri="{FF2B5EF4-FFF2-40B4-BE49-F238E27FC236}">
                <a16:creationId xmlns="" xmlns:a16="http://schemas.microsoft.com/office/drawing/2014/main" id="{B972309B-F33F-4A73-AA7D-9D09247350E6}"/>
              </a:ext>
            </a:extLst>
          </p:cNvPr>
          <p:cNvSpPr/>
          <p:nvPr/>
        </p:nvSpPr>
        <p:spPr>
          <a:xfrm>
            <a:off x="719345" y="1360229"/>
            <a:ext cx="10838290" cy="1634609"/>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现存艾滋病感染者中</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超</a:t>
            </a:r>
            <a:r>
              <a:rPr kumimoji="0" lang="en-US" altLang="zh-CN"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20%</a:t>
            </a:r>
            <a:r>
              <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系注射毒品所致</a:t>
            </a:r>
            <a:r>
              <a:rPr kumimoji="0" lang="en-US" altLang="zh-CN"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80%</a:t>
            </a:r>
            <a:r>
              <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吸毒女</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从事卖淫活动毒品问题严重地区吸毒者</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盗抢犯罪率超</a:t>
            </a:r>
            <a:r>
              <a:rPr kumimoji="0" lang="en-US" altLang="zh-CN" sz="1800" b="0" i="0" u="none" strike="noStrike" kern="0" cap="none" spc="0" normalizeH="0" baseline="0" noProof="0">
                <a:ln>
                  <a:noFill/>
                </a:ln>
                <a:solidFill>
                  <a:prstClr val="white"/>
                </a:solidFill>
                <a:effectLst/>
                <a:uLnTx/>
                <a:uFillTx/>
                <a:latin typeface="Arial" panose="020F0502020204030204"/>
                <a:ea typeface="微软雅黑"/>
                <a:cs typeface="+mn-ea"/>
                <a:sym typeface="+mn-lt"/>
              </a:rPr>
              <a:t>60%HIV</a:t>
            </a: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8" name="文本占位符 1">
            <a:extLst>
              <a:ext uri="{FF2B5EF4-FFF2-40B4-BE49-F238E27FC236}">
                <a16:creationId xmlns="" xmlns:a16="http://schemas.microsoft.com/office/drawing/2014/main" id="{59349DA5-18B8-4A0E-8599-EA427C09594B}"/>
              </a:ext>
            </a:extLst>
          </p:cNvPr>
          <p:cNvSpPr txBox="1">
            <a:spLocks/>
          </p:cNvSpPr>
          <p:nvPr/>
        </p:nvSpPr>
        <p:spPr>
          <a:xfrm>
            <a:off x="853523" y="1360229"/>
            <a:ext cx="10552026" cy="116787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毒不仅损害本人健康，还会造成乙型肝炎、丙型肝炎、性病的传播等公共卫生问题，其中最严重的是艾滋病的感染和传播。原因是静脉注射毒品者共用不洁注射器造成艾滋病感染率极高，特别是吸毒妇女，更是传播和感染艾滋病的高危人群，这是由于吸毒者本身可以造成艾滋病病毒的感染，此外，吸毒妇女为了获得购买毒品的金钱，不得不沦为卖淫女，而成为各种性病和感染传播的高危人群和重要感染源。</a:t>
            </a:r>
          </a:p>
        </p:txBody>
      </p:sp>
      <p:pic>
        <p:nvPicPr>
          <p:cNvPr id="11" name="图片 10" descr="图片包含 游戏机&#10;&#10;描述已自动生成">
            <a:extLst>
              <a:ext uri="{FF2B5EF4-FFF2-40B4-BE49-F238E27FC236}">
                <a16:creationId xmlns="" xmlns:a16="http://schemas.microsoft.com/office/drawing/2014/main" id="{F5A7CD58-AEE4-48DB-AF0E-27D069B1382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51831" y="3429000"/>
            <a:ext cx="4553718" cy="2015521"/>
          </a:xfrm>
          <a:prstGeom prst="rect">
            <a:avLst/>
          </a:prstGeom>
        </p:spPr>
      </p:pic>
      <p:pic>
        <p:nvPicPr>
          <p:cNvPr id="13" name="图片 12">
            <a:extLst>
              <a:ext uri="{FF2B5EF4-FFF2-40B4-BE49-F238E27FC236}">
                <a16:creationId xmlns="" xmlns:a16="http://schemas.microsoft.com/office/drawing/2014/main" id="{0365773C-C5CD-4E62-8B57-5A3173182865}"/>
              </a:ext>
            </a:extLst>
          </p:cNvPr>
          <p:cNvPicPr>
            <a:picLocks noChangeAspect="1"/>
          </p:cNvPicPr>
          <p:nvPr/>
        </p:nvPicPr>
        <p:blipFill>
          <a:blip r:embed="rId4"/>
          <a:stretch>
            <a:fillRect/>
          </a:stretch>
        </p:blipFill>
        <p:spPr>
          <a:xfrm>
            <a:off x="853523" y="3339549"/>
            <a:ext cx="5650823" cy="2399888"/>
          </a:xfrm>
          <a:prstGeom prst="rect">
            <a:avLst/>
          </a:prstGeom>
        </p:spPr>
      </p:pic>
      <p:sp>
        <p:nvSpPr>
          <p:cNvPr id="14" name="标题 1">
            <a:extLst>
              <a:ext uri="{FF2B5EF4-FFF2-40B4-BE49-F238E27FC236}">
                <a16:creationId xmlns="" xmlns:a16="http://schemas.microsoft.com/office/drawing/2014/main" id="{CB79CF4C-E4AD-45AD-989E-5922A9CFD9EB}"/>
              </a:ext>
            </a:extLst>
          </p:cNvPr>
          <p:cNvSpPr txBox="1">
            <a:spLocks/>
          </p:cNvSpPr>
          <p:nvPr/>
        </p:nvSpPr>
        <p:spPr>
          <a:xfrm>
            <a:off x="1038750" y="360937"/>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助长传染病</a:t>
            </a:r>
          </a:p>
        </p:txBody>
      </p:sp>
    </p:spTree>
    <p:extLst>
      <p:ext uri="{BB962C8B-B14F-4D97-AF65-F5344CB8AC3E}">
        <p14:creationId xmlns:p14="http://schemas.microsoft.com/office/powerpoint/2010/main" val="22602681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up)">
                                      <p:cBhvr>
                                        <p:cTn id="10" dur="500"/>
                                        <p:tgtEl>
                                          <p:spTgt spid="8"/>
                                        </p:tgtEl>
                                      </p:cBhvr>
                                    </p:animEffect>
                                  </p:childTnLst>
                                </p:cTn>
                              </p:par>
                              <p:par>
                                <p:cTn id="11" presetID="22" presetClass="entr" presetSubtype="2"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right)">
                                      <p:cBhvr>
                                        <p:cTn id="13" dur="500"/>
                                        <p:tgtEl>
                                          <p:spTgt spid="11"/>
                                        </p:tgtEl>
                                      </p:cBhvr>
                                    </p:animEffect>
                                  </p:childTnLst>
                                </p:cTn>
                              </p:par>
                              <p:par>
                                <p:cTn id="14" presetID="22" presetClass="entr" presetSubtype="8"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left)">
                                      <p:cBhvr>
                                        <p:cTn id="16"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Lst>
  </p:timing>
  <p:extLst>
    <p:ext uri="{E180D4A7-C9FB-4DFB-919C-405C955672EB}">
      <p14:showEvtLst xmlns:p14="http://schemas.microsoft.com/office/powerpoint/2010/main">
        <p14:playEvt time="2" objId="4"/>
        <p14:stopEvt time="18184" objId="4"/>
      </p14:showEvtLst>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圆角 11">
            <a:extLst>
              <a:ext uri="{FF2B5EF4-FFF2-40B4-BE49-F238E27FC236}">
                <a16:creationId xmlns="" xmlns:a16="http://schemas.microsoft.com/office/drawing/2014/main" id="{18C90F68-7FBD-4341-801D-97DC263580A5}"/>
              </a:ext>
            </a:extLst>
          </p:cNvPr>
          <p:cNvSpPr/>
          <p:nvPr/>
        </p:nvSpPr>
        <p:spPr>
          <a:xfrm>
            <a:off x="713582" y="1379289"/>
            <a:ext cx="6481850" cy="3688404"/>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现存艾滋病感染者中</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超</a:t>
            </a:r>
            <a:r>
              <a:rPr kumimoji="0" lang="en-US" altLang="zh-CN"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20%</a:t>
            </a:r>
            <a:r>
              <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系注射毒品所致</a:t>
            </a:r>
            <a:r>
              <a:rPr kumimoji="0" lang="en-US" altLang="zh-CN"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80%</a:t>
            </a:r>
            <a:r>
              <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吸毒女</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从事卖淫活动毒品问题严重地区吸毒者</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盗抢犯罪率超</a:t>
            </a:r>
            <a:r>
              <a:rPr kumimoji="0" lang="en-US" altLang="zh-CN"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60%HIV</a:t>
            </a: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5" name="椭圆 4">
            <a:extLst>
              <a:ext uri="{FF2B5EF4-FFF2-40B4-BE49-F238E27FC236}">
                <a16:creationId xmlns="" xmlns:a16="http://schemas.microsoft.com/office/drawing/2014/main" id="{0CB79756-2563-41FF-9B22-1DAA6D4B0858}"/>
              </a:ext>
            </a:extLst>
          </p:cNvPr>
          <p:cNvSpPr/>
          <p:nvPr/>
        </p:nvSpPr>
        <p:spPr>
          <a:xfrm>
            <a:off x="7677337" y="1962690"/>
            <a:ext cx="2971800" cy="2971800"/>
          </a:xfrm>
          <a:prstGeom prst="ellipse">
            <a:avLst/>
          </a:prstGeom>
          <a:solidFill>
            <a:schemeClr val="accent1">
              <a:lumMod val="20000"/>
              <a:lumOff val="80000"/>
            </a:schemeClr>
          </a:solidFill>
          <a:ln w="190500" cap="flat" cmpd="sng" algn="ctr">
            <a:solidFill>
              <a:schemeClr val="bg2">
                <a:lumMod val="75000"/>
                <a:alpha val="30000"/>
              </a:schemeClr>
            </a:solidFill>
            <a:prstDash val="solid"/>
          </a:ln>
          <a:effectLst/>
        </p:spPr>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prstClr val="white"/>
                </a:solidFill>
                <a:effectLst/>
                <a:uLnTx/>
                <a:uFillTx/>
                <a:latin typeface="Arial" panose="020F0502020204030204"/>
                <a:ea typeface="微软雅黑"/>
                <a:cs typeface="+mn-ea"/>
                <a:sym typeface="+mn-lt"/>
              </a:rPr>
              <a:t> </a:t>
            </a:r>
            <a:endParaRPr kumimoji="0" lang="zh-CN" altLang="en-US" sz="2800" b="1"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pic>
        <p:nvPicPr>
          <p:cNvPr id="6" name="图片 5">
            <a:extLst>
              <a:ext uri="{FF2B5EF4-FFF2-40B4-BE49-F238E27FC236}">
                <a16:creationId xmlns="" xmlns:a16="http://schemas.microsoft.com/office/drawing/2014/main" id="{1CBA4665-8758-4142-8299-2E3628BA8167}"/>
              </a:ext>
            </a:extLst>
          </p:cNvPr>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7677337" y="1962690"/>
            <a:ext cx="2971800" cy="2746761"/>
          </a:xfrm>
          <a:custGeom>
            <a:avLst/>
            <a:gdLst>
              <a:gd name="connsiteX0" fmla="*/ 1485900 w 2971800"/>
              <a:gd name="connsiteY0" fmla="*/ 0 h 2746761"/>
              <a:gd name="connsiteX1" fmla="*/ 2971800 w 2971800"/>
              <a:gd name="connsiteY1" fmla="*/ 1485900 h 2746761"/>
              <a:gd name="connsiteX2" fmla="*/ 2316681 w 2971800"/>
              <a:gd name="connsiteY2" fmla="*/ 2718032 h 2746761"/>
              <a:gd name="connsiteX3" fmla="*/ 2269391 w 2971800"/>
              <a:gd name="connsiteY3" fmla="*/ 2746761 h 2746761"/>
              <a:gd name="connsiteX4" fmla="*/ 702409 w 2971800"/>
              <a:gd name="connsiteY4" fmla="*/ 2746761 h 2746761"/>
              <a:gd name="connsiteX5" fmla="*/ 655119 w 2971800"/>
              <a:gd name="connsiteY5" fmla="*/ 2718032 h 2746761"/>
              <a:gd name="connsiteX6" fmla="*/ 0 w 2971800"/>
              <a:gd name="connsiteY6" fmla="*/ 1485900 h 2746761"/>
              <a:gd name="connsiteX7" fmla="*/ 1485900 w 2971800"/>
              <a:gd name="connsiteY7" fmla="*/ 0 h 2746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971800" h="2746761">
                <a:moveTo>
                  <a:pt x="1485900" y="0"/>
                </a:moveTo>
                <a:cubicBezTo>
                  <a:pt x="2306540" y="0"/>
                  <a:pt x="2971800" y="665260"/>
                  <a:pt x="2971800" y="1485900"/>
                </a:cubicBezTo>
                <a:cubicBezTo>
                  <a:pt x="2971800" y="1998800"/>
                  <a:pt x="2711933" y="2451005"/>
                  <a:pt x="2316681" y="2718032"/>
                </a:cubicBezTo>
                <a:lnTo>
                  <a:pt x="2269391" y="2746761"/>
                </a:lnTo>
                <a:lnTo>
                  <a:pt x="702409" y="2746761"/>
                </a:lnTo>
                <a:lnTo>
                  <a:pt x="655119" y="2718032"/>
                </a:lnTo>
                <a:cubicBezTo>
                  <a:pt x="259867" y="2451005"/>
                  <a:pt x="0" y="1998800"/>
                  <a:pt x="0" y="1485900"/>
                </a:cubicBezTo>
                <a:cubicBezTo>
                  <a:pt x="0" y="665260"/>
                  <a:pt x="665260" y="0"/>
                  <a:pt x="1485900" y="0"/>
                </a:cubicBezTo>
                <a:close/>
              </a:path>
            </a:pathLst>
          </a:custGeom>
        </p:spPr>
      </p:pic>
      <p:pic>
        <p:nvPicPr>
          <p:cNvPr id="8" name="图片 7">
            <a:extLst>
              <a:ext uri="{FF2B5EF4-FFF2-40B4-BE49-F238E27FC236}">
                <a16:creationId xmlns="" xmlns:a16="http://schemas.microsoft.com/office/drawing/2014/main" id="{1C125E72-CF89-4521-A4DC-0595BDF95304}"/>
              </a:ext>
            </a:extLst>
          </p:cNvPr>
          <p:cNvPicPr>
            <a:picLocks noChangeAspect="1"/>
          </p:cNvPicPr>
          <p:nvPr/>
        </p:nvPicPr>
        <p:blipFill>
          <a:blip r:embed="rId4" cstate="screen"/>
          <a:stretch>
            <a:fillRect/>
          </a:stretch>
        </p:blipFill>
        <p:spPr>
          <a:xfrm rot="5400000" flipH="1">
            <a:off x="8289265" y="1818852"/>
            <a:ext cx="1044898" cy="6006238"/>
          </a:xfrm>
          <a:prstGeom prst="rect">
            <a:avLst/>
          </a:prstGeom>
        </p:spPr>
      </p:pic>
      <p:sp>
        <p:nvSpPr>
          <p:cNvPr id="9" name="文本占位符 1">
            <a:extLst>
              <a:ext uri="{FF2B5EF4-FFF2-40B4-BE49-F238E27FC236}">
                <a16:creationId xmlns="" xmlns:a16="http://schemas.microsoft.com/office/drawing/2014/main" id="{64A47CD6-E8C5-420C-990B-9A50009D3E1D}"/>
              </a:ext>
            </a:extLst>
          </p:cNvPr>
          <p:cNvSpPr txBox="1">
            <a:spLocks/>
          </p:cNvSpPr>
          <p:nvPr/>
        </p:nvSpPr>
        <p:spPr>
          <a:xfrm>
            <a:off x="806910" y="1379289"/>
            <a:ext cx="6131630" cy="116787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吸毒导致大量的家庭悲剧，一旦家庭中出现一个吸毒者，就意味着贫困和矛盾围绕着这个家庭，最后的结局往往是倾家荡产，妻离子散，家破人亡。首先，吸毒耗费 大量钱财，到了一定程度必然要靠变卖家中财产换取毒品，致使家徒四壁。一些丧尽天良者甚至卖儿卖女，逼妻卖淫；其次，吸毒会导致婚姻死亡，家庭破裂。因为 一个人一旦染上毒瘾，就会失去义务或责任观念，做丈夫的不能尽丈夫的职责，做妻子的不能尽妻子的义务，最终必然导致离婚。再次，吸毒危及下一代。怀孕妇女 吸毒将严重影响胎儿的正常发育，有的致使新生儿先天畸形或染上毒瘾。</a:t>
            </a:r>
          </a:p>
        </p:txBody>
      </p:sp>
      <p:sp>
        <p:nvSpPr>
          <p:cNvPr id="10" name="标题 1">
            <a:extLst>
              <a:ext uri="{FF2B5EF4-FFF2-40B4-BE49-F238E27FC236}">
                <a16:creationId xmlns="" xmlns:a16="http://schemas.microsoft.com/office/drawing/2014/main" id="{75F44229-1374-49B6-B310-5618314E2707}"/>
              </a:ext>
            </a:extLst>
          </p:cNvPr>
          <p:cNvSpPr txBox="1">
            <a:spLocks/>
          </p:cNvSpPr>
          <p:nvPr/>
        </p:nvSpPr>
        <p:spPr>
          <a:xfrm>
            <a:off x="1000650" y="329435"/>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危害家庭</a:t>
            </a:r>
          </a:p>
        </p:txBody>
      </p:sp>
    </p:spTree>
    <p:extLst>
      <p:ext uri="{BB962C8B-B14F-4D97-AF65-F5344CB8AC3E}">
        <p14:creationId xmlns:p14="http://schemas.microsoft.com/office/powerpoint/2010/main" val="168455202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360"/>
                                          </p:val>
                                        </p:tav>
                                        <p:tav tm="100000">
                                          <p:val>
                                            <p:fltVal val="0"/>
                                          </p:val>
                                        </p:tav>
                                      </p:tavLst>
                                    </p:anim>
                                    <p:animEffect transition="in" filter="fade">
                                      <p:cBhvr>
                                        <p:cTn id="10" dur="1000"/>
                                        <p:tgtEl>
                                          <p:spTgt spid="5"/>
                                        </p:tgtEl>
                                      </p:cBhvr>
                                    </p:animEffect>
                                  </p:childTnLst>
                                </p:cTn>
                              </p:par>
                              <p:par>
                                <p:cTn id="11" presetID="53" presetClass="entr" presetSubtype="16"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par>
                                <p:cTn id="16" presetID="2" presetClass="entr" presetSubtype="2"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500" fill="hold"/>
                                        <p:tgtEl>
                                          <p:spTgt spid="8"/>
                                        </p:tgtEl>
                                        <p:attrNameLst>
                                          <p:attrName>ppt_x</p:attrName>
                                        </p:attrNameLst>
                                      </p:cBhvr>
                                      <p:tavLst>
                                        <p:tav tm="0">
                                          <p:val>
                                            <p:strVal val="1+#ppt_w/2"/>
                                          </p:val>
                                        </p:tav>
                                        <p:tav tm="100000">
                                          <p:val>
                                            <p:strVal val="#ppt_x"/>
                                          </p:val>
                                        </p:tav>
                                      </p:tavLst>
                                    </p:anim>
                                    <p:anim calcmode="lin" valueType="num">
                                      <p:cBhvr additive="base">
                                        <p:cTn id="19" dur="500" fill="hold"/>
                                        <p:tgtEl>
                                          <p:spTgt spid="8"/>
                                        </p:tgtEl>
                                        <p:attrNameLst>
                                          <p:attrName>ppt_y</p:attrName>
                                        </p:attrNameLst>
                                      </p:cBhvr>
                                      <p:tavLst>
                                        <p:tav tm="0">
                                          <p:val>
                                            <p:strVal val="#ppt_y"/>
                                          </p:val>
                                        </p:tav>
                                        <p:tav tm="100000">
                                          <p:val>
                                            <p:strVal val="#ppt_y"/>
                                          </p:val>
                                        </p:tav>
                                      </p:tavLst>
                                    </p:anim>
                                  </p:childTnLst>
                                </p:cTn>
                              </p:par>
                              <p:par>
                                <p:cTn id="20" presetID="22" presetClass="entr" presetSubtype="1"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up)">
                                      <p:cBhvr>
                                        <p:cTn id="22" dur="500"/>
                                        <p:tgtEl>
                                          <p:spTgt spid="9"/>
                                        </p:tgtEl>
                                      </p:cBhvr>
                                    </p:animEffect>
                                  </p:childTnLst>
                                </p:cTn>
                              </p:par>
                            </p:childTnLst>
                          </p:cTn>
                        </p:par>
                        <p:par>
                          <p:cTn id="23" fill="hold">
                            <p:stCondLst>
                              <p:cond delay="1000"/>
                            </p:stCondLst>
                            <p:childTnLst>
                              <p:par>
                                <p:cTn id="24" presetID="22" presetClass="entr" presetSubtype="4"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down)">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5" grpId="0" animBg="1"/>
      <p:bldP spid="9" grpId="0"/>
    </p:bldLst>
  </p:timing>
  <p:extLst>
    <p:ext uri="{E180D4A7-C9FB-4DFB-919C-405C955672EB}">
      <p14:showEvtLst xmlns:p14="http://schemas.microsoft.com/office/powerpoint/2010/main">
        <p14:playEvt time="2" objId="4"/>
        <p14:stopEvt time="18184" objId="4"/>
      </p14:showEvtLst>
    </p:ext>
  </p:extLs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a:extLst>
              <a:ext uri="{FF2B5EF4-FFF2-40B4-BE49-F238E27FC236}">
                <a16:creationId xmlns="" xmlns:a16="http://schemas.microsoft.com/office/drawing/2014/main" id="{DAEB7983-F6E0-489E-8274-7E30D5EB875C}"/>
              </a:ext>
            </a:extLst>
          </p:cNvPr>
          <p:cNvSpPr txBox="1">
            <a:spLocks noChangeArrowheads="1"/>
          </p:cNvSpPr>
          <p:nvPr/>
        </p:nvSpPr>
        <p:spPr>
          <a:xfrm>
            <a:off x="425161" y="1238255"/>
            <a:ext cx="11341677" cy="261930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a:t>
            </a:r>
            <a:r>
              <a:rPr kumimoji="0" lang="en-US" altLang="zh-CN"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1</a:t>
            </a:r>
            <a:r>
              <a:rPr kumimoji="0" lang="zh-CN" altLang="en-US"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）对家庭的危害：</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家庭中一旦出现了吸毒者，家便不成其为家了。吸毒者在自我毁灭的同时，也破害自己的家庭，使家庭陷入经济破产、亲属离散、甚至家破人亡的困难境地。</a:t>
            </a:r>
          </a:p>
          <a:p>
            <a:pPr marL="22860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a:t>
            </a:r>
            <a:r>
              <a:rPr kumimoji="0" lang="en-US" altLang="zh-CN"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2</a:t>
            </a:r>
            <a:r>
              <a:rPr kumimoji="0" lang="zh-CN" altLang="en-US"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）对社会生产力的巨大破坏：</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吸毒首先导致身体疾病，影响生产，其次是造成社会财富的巨大损失和浪费，同时毒品活动还造成环境恶化，缩小了人类的生存空间。</a:t>
            </a:r>
          </a:p>
          <a:p>
            <a:pPr marL="22860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zh-CN" altLang="en-US"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a:t>
            </a:r>
            <a:r>
              <a:rPr kumimoji="0" lang="en-US" altLang="zh-CN"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3</a:t>
            </a:r>
            <a:r>
              <a:rPr kumimoji="0" lang="zh-CN" altLang="en-US" sz="1800" b="1" i="0" u="none" strike="noStrike" kern="1200" cap="none" spc="0" normalizeH="0" baseline="0" noProof="0" dirty="0">
                <a:ln>
                  <a:noFill/>
                </a:ln>
                <a:solidFill>
                  <a:srgbClr val="F17475">
                    <a:lumMod val="50000"/>
                  </a:srgbClr>
                </a:solidFill>
                <a:effectLst/>
                <a:uLnTx/>
                <a:uFillTx/>
                <a:latin typeface="Arial" panose="020F0502020204030204"/>
                <a:ea typeface="微软雅黑"/>
                <a:cs typeface="+mn-ea"/>
                <a:sym typeface="+mn-lt"/>
              </a:rPr>
              <a:t>）毒品活动扰乱社会治安：</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毒品活动加剧诱发了各种违法犯罪活动，扰乱了社会治安，给社会安定带来巨大威胁。无论用什么方式吸毒，对人体的身体都会造成极大的损害。</a:t>
            </a:r>
          </a:p>
        </p:txBody>
      </p:sp>
      <p:grpSp>
        <p:nvGrpSpPr>
          <p:cNvPr id="7" name="Group 4">
            <a:extLst>
              <a:ext uri="{FF2B5EF4-FFF2-40B4-BE49-F238E27FC236}">
                <a16:creationId xmlns="" xmlns:a16="http://schemas.microsoft.com/office/drawing/2014/main" id="{44172EE6-B9E3-4E31-B343-7FD4B37A806F}"/>
              </a:ext>
            </a:extLst>
          </p:cNvPr>
          <p:cNvGrpSpPr>
            <a:grpSpLocks noChangeAspect="1"/>
          </p:cNvGrpSpPr>
          <p:nvPr/>
        </p:nvGrpSpPr>
        <p:grpSpPr bwMode="auto">
          <a:xfrm>
            <a:off x="4979283" y="4352524"/>
            <a:ext cx="1625612" cy="1959610"/>
            <a:chOff x="3682" y="670"/>
            <a:chExt cx="1392" cy="1678"/>
          </a:xfrm>
          <a:solidFill>
            <a:schemeClr val="bg2">
              <a:lumMod val="25000"/>
              <a:alpha val="73000"/>
            </a:schemeClr>
          </a:solidFill>
        </p:grpSpPr>
        <p:sp>
          <p:nvSpPr>
            <p:cNvPr id="14" name="Freeform 5">
              <a:extLst>
                <a:ext uri="{FF2B5EF4-FFF2-40B4-BE49-F238E27FC236}">
                  <a16:creationId xmlns="" xmlns:a16="http://schemas.microsoft.com/office/drawing/2014/main" id="{70924B3D-439A-4960-8488-470E624ADF09}"/>
                </a:ext>
              </a:extLst>
            </p:cNvPr>
            <p:cNvSpPr>
              <a:spLocks/>
            </p:cNvSpPr>
            <p:nvPr/>
          </p:nvSpPr>
          <p:spPr bwMode="auto">
            <a:xfrm>
              <a:off x="3847" y="1945"/>
              <a:ext cx="56" cy="49"/>
            </a:xfrm>
            <a:custGeom>
              <a:avLst/>
              <a:gdLst>
                <a:gd name="T0" fmla="*/ 6 w 9"/>
                <a:gd name="T1" fmla="*/ 0 h 8"/>
                <a:gd name="T2" fmla="*/ 3 w 9"/>
                <a:gd name="T3" fmla="*/ 3 h 8"/>
                <a:gd name="T4" fmla="*/ 1 w 9"/>
                <a:gd name="T5" fmla="*/ 8 h 8"/>
                <a:gd name="T6" fmla="*/ 3 w 9"/>
                <a:gd name="T7" fmla="*/ 8 h 8"/>
                <a:gd name="T8" fmla="*/ 7 w 9"/>
                <a:gd name="T9" fmla="*/ 8 h 8"/>
                <a:gd name="T10" fmla="*/ 8 w 9"/>
                <a:gd name="T11" fmla="*/ 5 h 8"/>
                <a:gd name="T12" fmla="*/ 9 w 9"/>
                <a:gd name="T13" fmla="*/ 3 h 8"/>
                <a:gd name="T14" fmla="*/ 7 w 9"/>
                <a:gd name="T15" fmla="*/ 0 h 8"/>
                <a:gd name="T16" fmla="*/ 6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6" y="0"/>
                  </a:moveTo>
                  <a:cubicBezTo>
                    <a:pt x="6" y="0"/>
                    <a:pt x="5" y="1"/>
                    <a:pt x="3" y="3"/>
                  </a:cubicBezTo>
                  <a:cubicBezTo>
                    <a:pt x="1" y="4"/>
                    <a:pt x="0" y="7"/>
                    <a:pt x="1" y="8"/>
                  </a:cubicBezTo>
                  <a:cubicBezTo>
                    <a:pt x="1" y="8"/>
                    <a:pt x="2" y="8"/>
                    <a:pt x="3" y="8"/>
                  </a:cubicBezTo>
                  <a:cubicBezTo>
                    <a:pt x="5" y="8"/>
                    <a:pt x="7" y="8"/>
                    <a:pt x="7" y="8"/>
                  </a:cubicBezTo>
                  <a:cubicBezTo>
                    <a:pt x="7" y="7"/>
                    <a:pt x="7" y="7"/>
                    <a:pt x="8" y="5"/>
                  </a:cubicBezTo>
                  <a:cubicBezTo>
                    <a:pt x="9" y="4"/>
                    <a:pt x="9" y="4"/>
                    <a:pt x="9" y="3"/>
                  </a:cubicBezTo>
                  <a:cubicBezTo>
                    <a:pt x="9" y="2"/>
                    <a:pt x="8" y="0"/>
                    <a:pt x="7" y="0"/>
                  </a:cubicBezTo>
                  <a:cubicBezTo>
                    <a:pt x="7" y="0"/>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15" name="Freeform 6">
              <a:extLst>
                <a:ext uri="{FF2B5EF4-FFF2-40B4-BE49-F238E27FC236}">
                  <a16:creationId xmlns="" xmlns:a16="http://schemas.microsoft.com/office/drawing/2014/main" id="{B793233C-E643-420D-9801-165C349D3DA9}"/>
                </a:ext>
              </a:extLst>
            </p:cNvPr>
            <p:cNvSpPr>
              <a:spLocks/>
            </p:cNvSpPr>
            <p:nvPr/>
          </p:nvSpPr>
          <p:spPr bwMode="auto">
            <a:xfrm>
              <a:off x="3897" y="1878"/>
              <a:ext cx="55" cy="79"/>
            </a:xfrm>
            <a:custGeom>
              <a:avLst/>
              <a:gdLst>
                <a:gd name="T0" fmla="*/ 8 w 9"/>
                <a:gd name="T1" fmla="*/ 0 h 13"/>
                <a:gd name="T2" fmla="*/ 2 w 9"/>
                <a:gd name="T3" fmla="*/ 7 h 13"/>
                <a:gd name="T4" fmla="*/ 1 w 9"/>
                <a:gd name="T5" fmla="*/ 12 h 13"/>
                <a:gd name="T6" fmla="*/ 4 w 9"/>
                <a:gd name="T7" fmla="*/ 13 h 13"/>
                <a:gd name="T8" fmla="*/ 6 w 9"/>
                <a:gd name="T9" fmla="*/ 13 h 13"/>
                <a:gd name="T10" fmla="*/ 7 w 9"/>
                <a:gd name="T11" fmla="*/ 10 h 13"/>
                <a:gd name="T12" fmla="*/ 9 w 9"/>
                <a:gd name="T13" fmla="*/ 7 h 13"/>
                <a:gd name="T14" fmla="*/ 8 w 9"/>
                <a:gd name="T15" fmla="*/ 0 h 13"/>
                <a:gd name="T16" fmla="*/ 8 w 9"/>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3">
                  <a:moveTo>
                    <a:pt x="8" y="0"/>
                  </a:moveTo>
                  <a:cubicBezTo>
                    <a:pt x="6" y="0"/>
                    <a:pt x="3" y="4"/>
                    <a:pt x="2" y="7"/>
                  </a:cubicBezTo>
                  <a:cubicBezTo>
                    <a:pt x="1" y="9"/>
                    <a:pt x="0" y="11"/>
                    <a:pt x="1" y="12"/>
                  </a:cubicBezTo>
                  <a:cubicBezTo>
                    <a:pt x="2" y="13"/>
                    <a:pt x="3" y="13"/>
                    <a:pt x="4" y="13"/>
                  </a:cubicBezTo>
                  <a:cubicBezTo>
                    <a:pt x="5" y="13"/>
                    <a:pt x="6" y="13"/>
                    <a:pt x="6" y="13"/>
                  </a:cubicBezTo>
                  <a:cubicBezTo>
                    <a:pt x="6" y="13"/>
                    <a:pt x="7" y="11"/>
                    <a:pt x="7" y="10"/>
                  </a:cubicBezTo>
                  <a:cubicBezTo>
                    <a:pt x="8" y="9"/>
                    <a:pt x="9" y="7"/>
                    <a:pt x="9" y="7"/>
                  </a:cubicBezTo>
                  <a:cubicBezTo>
                    <a:pt x="9" y="7"/>
                    <a:pt x="9" y="0"/>
                    <a:pt x="8"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16" name="Freeform 7">
              <a:extLst>
                <a:ext uri="{FF2B5EF4-FFF2-40B4-BE49-F238E27FC236}">
                  <a16:creationId xmlns="" xmlns:a16="http://schemas.microsoft.com/office/drawing/2014/main" id="{B5A85CDB-13F3-44B3-95C4-514B6BD928F1}"/>
                </a:ext>
              </a:extLst>
            </p:cNvPr>
            <p:cNvSpPr>
              <a:spLocks/>
            </p:cNvSpPr>
            <p:nvPr/>
          </p:nvSpPr>
          <p:spPr bwMode="auto">
            <a:xfrm>
              <a:off x="3878" y="1866"/>
              <a:ext cx="37" cy="67"/>
            </a:xfrm>
            <a:custGeom>
              <a:avLst/>
              <a:gdLst>
                <a:gd name="T0" fmla="*/ 5 w 6"/>
                <a:gd name="T1" fmla="*/ 0 h 11"/>
                <a:gd name="T2" fmla="*/ 1 w 6"/>
                <a:gd name="T3" fmla="*/ 5 h 11"/>
                <a:gd name="T4" fmla="*/ 1 w 6"/>
                <a:gd name="T5" fmla="*/ 10 h 11"/>
                <a:gd name="T6" fmla="*/ 3 w 6"/>
                <a:gd name="T7" fmla="*/ 11 h 11"/>
                <a:gd name="T8" fmla="*/ 3 w 6"/>
                <a:gd name="T9" fmla="*/ 11 h 11"/>
                <a:gd name="T10" fmla="*/ 4 w 6"/>
                <a:gd name="T11" fmla="*/ 8 h 11"/>
                <a:gd name="T12" fmla="*/ 6 w 6"/>
                <a:gd name="T13" fmla="*/ 5 h 11"/>
                <a:gd name="T14" fmla="*/ 5 w 6"/>
                <a:gd name="T15" fmla="*/ 0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2" y="4"/>
                    <a:pt x="1" y="5"/>
                  </a:cubicBezTo>
                  <a:cubicBezTo>
                    <a:pt x="1" y="7"/>
                    <a:pt x="0" y="9"/>
                    <a:pt x="1" y="10"/>
                  </a:cubicBezTo>
                  <a:cubicBezTo>
                    <a:pt x="2" y="10"/>
                    <a:pt x="3" y="11"/>
                    <a:pt x="3" y="11"/>
                  </a:cubicBezTo>
                  <a:cubicBezTo>
                    <a:pt x="3" y="11"/>
                    <a:pt x="3" y="11"/>
                    <a:pt x="3" y="11"/>
                  </a:cubicBezTo>
                  <a:cubicBezTo>
                    <a:pt x="3" y="11"/>
                    <a:pt x="3" y="9"/>
                    <a:pt x="4" y="8"/>
                  </a:cubicBezTo>
                  <a:cubicBezTo>
                    <a:pt x="5" y="6"/>
                    <a:pt x="6" y="5"/>
                    <a:pt x="6" y="5"/>
                  </a:cubicBezTo>
                  <a:cubicBezTo>
                    <a:pt x="6" y="5"/>
                    <a:pt x="6" y="0"/>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17" name="Freeform 8">
              <a:extLst>
                <a:ext uri="{FF2B5EF4-FFF2-40B4-BE49-F238E27FC236}">
                  <a16:creationId xmlns="" xmlns:a16="http://schemas.microsoft.com/office/drawing/2014/main" id="{39D34F5F-5B50-4307-BF67-5CD95C60FED6}"/>
                </a:ext>
              </a:extLst>
            </p:cNvPr>
            <p:cNvSpPr>
              <a:spLocks/>
            </p:cNvSpPr>
            <p:nvPr/>
          </p:nvSpPr>
          <p:spPr bwMode="auto">
            <a:xfrm>
              <a:off x="3878" y="1964"/>
              <a:ext cx="68" cy="73"/>
            </a:xfrm>
            <a:custGeom>
              <a:avLst/>
              <a:gdLst>
                <a:gd name="T0" fmla="*/ 6 w 11"/>
                <a:gd name="T1" fmla="*/ 0 h 12"/>
                <a:gd name="T2" fmla="*/ 3 w 11"/>
                <a:gd name="T3" fmla="*/ 5 h 12"/>
                <a:gd name="T4" fmla="*/ 1 w 11"/>
                <a:gd name="T5" fmla="*/ 12 h 12"/>
                <a:gd name="T6" fmla="*/ 2 w 11"/>
                <a:gd name="T7" fmla="*/ 12 h 12"/>
                <a:gd name="T8" fmla="*/ 8 w 11"/>
                <a:gd name="T9" fmla="*/ 10 h 12"/>
                <a:gd name="T10" fmla="*/ 11 w 11"/>
                <a:gd name="T11" fmla="*/ 5 h 12"/>
                <a:gd name="T12" fmla="*/ 6 w 11"/>
                <a:gd name="T13" fmla="*/ 0 h 12"/>
                <a:gd name="T14" fmla="*/ 6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0"/>
                  </a:moveTo>
                  <a:cubicBezTo>
                    <a:pt x="5" y="0"/>
                    <a:pt x="4" y="3"/>
                    <a:pt x="3" y="5"/>
                  </a:cubicBezTo>
                  <a:cubicBezTo>
                    <a:pt x="1" y="8"/>
                    <a:pt x="0" y="11"/>
                    <a:pt x="1" y="12"/>
                  </a:cubicBezTo>
                  <a:cubicBezTo>
                    <a:pt x="1" y="12"/>
                    <a:pt x="1" y="12"/>
                    <a:pt x="2" y="12"/>
                  </a:cubicBezTo>
                  <a:cubicBezTo>
                    <a:pt x="4" y="12"/>
                    <a:pt x="7" y="11"/>
                    <a:pt x="8" y="10"/>
                  </a:cubicBezTo>
                  <a:cubicBezTo>
                    <a:pt x="9" y="10"/>
                    <a:pt x="11" y="6"/>
                    <a:pt x="11" y="5"/>
                  </a:cubicBezTo>
                  <a:cubicBezTo>
                    <a:pt x="11" y="4"/>
                    <a:pt x="8" y="1"/>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18" name="Freeform 9">
              <a:extLst>
                <a:ext uri="{FF2B5EF4-FFF2-40B4-BE49-F238E27FC236}">
                  <a16:creationId xmlns="" xmlns:a16="http://schemas.microsoft.com/office/drawing/2014/main" id="{B829FBF8-85B0-4EF6-9DFE-9A38A9A4EE50}"/>
                </a:ext>
              </a:extLst>
            </p:cNvPr>
            <p:cNvSpPr>
              <a:spLocks/>
            </p:cNvSpPr>
            <p:nvPr/>
          </p:nvSpPr>
          <p:spPr bwMode="auto">
            <a:xfrm>
              <a:off x="3805" y="1903"/>
              <a:ext cx="55" cy="36"/>
            </a:xfrm>
            <a:custGeom>
              <a:avLst/>
              <a:gdLst>
                <a:gd name="T0" fmla="*/ 7 w 9"/>
                <a:gd name="T1" fmla="*/ 0 h 6"/>
                <a:gd name="T2" fmla="*/ 2 w 9"/>
                <a:gd name="T3" fmla="*/ 2 h 6"/>
                <a:gd name="T4" fmla="*/ 2 w 9"/>
                <a:gd name="T5" fmla="*/ 6 h 6"/>
                <a:gd name="T6" fmla="*/ 2 w 9"/>
                <a:gd name="T7" fmla="*/ 6 h 6"/>
                <a:gd name="T8" fmla="*/ 6 w 9"/>
                <a:gd name="T9" fmla="*/ 4 h 6"/>
                <a:gd name="T10" fmla="*/ 9 w 9"/>
                <a:gd name="T11" fmla="*/ 3 h 6"/>
                <a:gd name="T12" fmla="*/ 8 w 9"/>
                <a:gd name="T13" fmla="*/ 0 h 6"/>
                <a:gd name="T14" fmla="*/ 7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0"/>
                  </a:moveTo>
                  <a:cubicBezTo>
                    <a:pt x="6" y="0"/>
                    <a:pt x="4" y="1"/>
                    <a:pt x="2" y="2"/>
                  </a:cubicBezTo>
                  <a:cubicBezTo>
                    <a:pt x="0" y="4"/>
                    <a:pt x="1" y="6"/>
                    <a:pt x="2" y="6"/>
                  </a:cubicBezTo>
                  <a:cubicBezTo>
                    <a:pt x="2" y="6"/>
                    <a:pt x="2" y="6"/>
                    <a:pt x="2" y="6"/>
                  </a:cubicBezTo>
                  <a:cubicBezTo>
                    <a:pt x="3" y="6"/>
                    <a:pt x="4" y="5"/>
                    <a:pt x="6" y="4"/>
                  </a:cubicBezTo>
                  <a:cubicBezTo>
                    <a:pt x="7" y="3"/>
                    <a:pt x="9" y="3"/>
                    <a:pt x="9" y="3"/>
                  </a:cubicBezTo>
                  <a:cubicBezTo>
                    <a:pt x="9" y="2"/>
                    <a:pt x="9"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19" name="Freeform 10">
              <a:extLst>
                <a:ext uri="{FF2B5EF4-FFF2-40B4-BE49-F238E27FC236}">
                  <a16:creationId xmlns="" xmlns:a16="http://schemas.microsoft.com/office/drawing/2014/main" id="{B7499490-76DC-44F5-A910-C63DCA13A27C}"/>
                </a:ext>
              </a:extLst>
            </p:cNvPr>
            <p:cNvSpPr>
              <a:spLocks/>
            </p:cNvSpPr>
            <p:nvPr/>
          </p:nvSpPr>
          <p:spPr bwMode="auto">
            <a:xfrm>
              <a:off x="4246" y="2049"/>
              <a:ext cx="43" cy="49"/>
            </a:xfrm>
            <a:custGeom>
              <a:avLst/>
              <a:gdLst>
                <a:gd name="T0" fmla="*/ 6 w 7"/>
                <a:gd name="T1" fmla="*/ 0 h 8"/>
                <a:gd name="T2" fmla="*/ 3 w 7"/>
                <a:gd name="T3" fmla="*/ 4 h 8"/>
                <a:gd name="T4" fmla="*/ 0 w 7"/>
                <a:gd name="T5" fmla="*/ 7 h 8"/>
                <a:gd name="T6" fmla="*/ 2 w 7"/>
                <a:gd name="T7" fmla="*/ 8 h 8"/>
                <a:gd name="T8" fmla="*/ 3 w 7"/>
                <a:gd name="T9" fmla="*/ 8 h 8"/>
                <a:gd name="T10" fmla="*/ 4 w 7"/>
                <a:gd name="T11" fmla="*/ 6 h 8"/>
                <a:gd name="T12" fmla="*/ 7 w 7"/>
                <a:gd name="T13" fmla="*/ 0 h 8"/>
                <a:gd name="T14" fmla="*/ 6 w 7"/>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6" y="0"/>
                  </a:moveTo>
                  <a:cubicBezTo>
                    <a:pt x="6" y="0"/>
                    <a:pt x="4" y="3"/>
                    <a:pt x="3" y="4"/>
                  </a:cubicBezTo>
                  <a:cubicBezTo>
                    <a:pt x="0" y="7"/>
                    <a:pt x="0" y="7"/>
                    <a:pt x="0" y="7"/>
                  </a:cubicBezTo>
                  <a:cubicBezTo>
                    <a:pt x="0" y="8"/>
                    <a:pt x="1" y="8"/>
                    <a:pt x="2" y="8"/>
                  </a:cubicBezTo>
                  <a:cubicBezTo>
                    <a:pt x="2" y="8"/>
                    <a:pt x="2" y="8"/>
                    <a:pt x="3" y="8"/>
                  </a:cubicBezTo>
                  <a:cubicBezTo>
                    <a:pt x="3" y="8"/>
                    <a:pt x="4" y="8"/>
                    <a:pt x="4" y="6"/>
                  </a:cubicBezTo>
                  <a:cubicBezTo>
                    <a:pt x="5" y="5"/>
                    <a:pt x="7" y="0"/>
                    <a:pt x="7" y="0"/>
                  </a:cubicBezTo>
                  <a:cubicBezTo>
                    <a:pt x="7" y="0"/>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0" name="Freeform 11">
              <a:extLst>
                <a:ext uri="{FF2B5EF4-FFF2-40B4-BE49-F238E27FC236}">
                  <a16:creationId xmlns="" xmlns:a16="http://schemas.microsoft.com/office/drawing/2014/main" id="{DD49860A-CD98-4F55-8043-06A3FC31D7AF}"/>
                </a:ext>
              </a:extLst>
            </p:cNvPr>
            <p:cNvSpPr>
              <a:spLocks/>
            </p:cNvSpPr>
            <p:nvPr/>
          </p:nvSpPr>
          <p:spPr bwMode="auto">
            <a:xfrm>
              <a:off x="3860" y="1854"/>
              <a:ext cx="30" cy="61"/>
            </a:xfrm>
            <a:custGeom>
              <a:avLst/>
              <a:gdLst>
                <a:gd name="T0" fmla="*/ 5 w 5"/>
                <a:gd name="T1" fmla="*/ 0 h 10"/>
                <a:gd name="T2" fmla="*/ 1 w 5"/>
                <a:gd name="T3" fmla="*/ 6 h 10"/>
                <a:gd name="T4" fmla="*/ 1 w 5"/>
                <a:gd name="T5" fmla="*/ 9 h 10"/>
                <a:gd name="T6" fmla="*/ 3 w 5"/>
                <a:gd name="T7" fmla="*/ 10 h 10"/>
                <a:gd name="T8" fmla="*/ 3 w 5"/>
                <a:gd name="T9" fmla="*/ 10 h 10"/>
                <a:gd name="T10" fmla="*/ 4 w 5"/>
                <a:gd name="T11" fmla="*/ 6 h 10"/>
                <a:gd name="T12" fmla="*/ 5 w 5"/>
                <a:gd name="T13" fmla="*/ 0 h 10"/>
                <a:gd name="T14" fmla="*/ 5 w 5"/>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0">
                  <a:moveTo>
                    <a:pt x="5" y="0"/>
                  </a:moveTo>
                  <a:cubicBezTo>
                    <a:pt x="4" y="0"/>
                    <a:pt x="2" y="5"/>
                    <a:pt x="1" y="6"/>
                  </a:cubicBezTo>
                  <a:cubicBezTo>
                    <a:pt x="0" y="8"/>
                    <a:pt x="0" y="8"/>
                    <a:pt x="1" y="9"/>
                  </a:cubicBezTo>
                  <a:cubicBezTo>
                    <a:pt x="1" y="9"/>
                    <a:pt x="2" y="10"/>
                    <a:pt x="3" y="10"/>
                  </a:cubicBezTo>
                  <a:cubicBezTo>
                    <a:pt x="3" y="10"/>
                    <a:pt x="3" y="10"/>
                    <a:pt x="3" y="10"/>
                  </a:cubicBezTo>
                  <a:cubicBezTo>
                    <a:pt x="4" y="6"/>
                    <a:pt x="4" y="6"/>
                    <a:pt x="4" y="6"/>
                  </a:cubicBezTo>
                  <a:cubicBezTo>
                    <a:pt x="4" y="4"/>
                    <a:pt x="5" y="0"/>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1" name="Freeform 12">
              <a:extLst>
                <a:ext uri="{FF2B5EF4-FFF2-40B4-BE49-F238E27FC236}">
                  <a16:creationId xmlns="" xmlns:a16="http://schemas.microsoft.com/office/drawing/2014/main" id="{66CA817E-DBCE-4116-B503-0CB829439AE1}"/>
                </a:ext>
              </a:extLst>
            </p:cNvPr>
            <p:cNvSpPr>
              <a:spLocks/>
            </p:cNvSpPr>
            <p:nvPr/>
          </p:nvSpPr>
          <p:spPr bwMode="auto">
            <a:xfrm>
              <a:off x="3811" y="1921"/>
              <a:ext cx="73" cy="49"/>
            </a:xfrm>
            <a:custGeom>
              <a:avLst/>
              <a:gdLst>
                <a:gd name="T0" fmla="*/ 8 w 12"/>
                <a:gd name="T1" fmla="*/ 0 h 8"/>
                <a:gd name="T2" fmla="*/ 4 w 12"/>
                <a:gd name="T3" fmla="*/ 2 h 8"/>
                <a:gd name="T4" fmla="*/ 1 w 12"/>
                <a:gd name="T5" fmla="*/ 7 h 8"/>
                <a:gd name="T6" fmla="*/ 2 w 12"/>
                <a:gd name="T7" fmla="*/ 7 h 8"/>
                <a:gd name="T8" fmla="*/ 3 w 12"/>
                <a:gd name="T9" fmla="*/ 7 h 8"/>
                <a:gd name="T10" fmla="*/ 4 w 12"/>
                <a:gd name="T11" fmla="*/ 7 h 8"/>
                <a:gd name="T12" fmla="*/ 5 w 12"/>
                <a:gd name="T13" fmla="*/ 7 h 8"/>
                <a:gd name="T14" fmla="*/ 7 w 12"/>
                <a:gd name="T15" fmla="*/ 8 h 8"/>
                <a:gd name="T16" fmla="*/ 7 w 12"/>
                <a:gd name="T17" fmla="*/ 8 h 8"/>
                <a:gd name="T18" fmla="*/ 9 w 12"/>
                <a:gd name="T19" fmla="*/ 5 h 8"/>
                <a:gd name="T20" fmla="*/ 12 w 12"/>
                <a:gd name="T21" fmla="*/ 3 h 8"/>
                <a:gd name="T22" fmla="*/ 9 w 12"/>
                <a:gd name="T23" fmla="*/ 1 h 8"/>
                <a:gd name="T24" fmla="*/ 8 w 12"/>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8" y="0"/>
                  </a:moveTo>
                  <a:cubicBezTo>
                    <a:pt x="7" y="0"/>
                    <a:pt x="6" y="1"/>
                    <a:pt x="4" y="2"/>
                  </a:cubicBezTo>
                  <a:cubicBezTo>
                    <a:pt x="2" y="4"/>
                    <a:pt x="0" y="6"/>
                    <a:pt x="1" y="7"/>
                  </a:cubicBezTo>
                  <a:cubicBezTo>
                    <a:pt x="1" y="7"/>
                    <a:pt x="2" y="7"/>
                    <a:pt x="2" y="7"/>
                  </a:cubicBezTo>
                  <a:cubicBezTo>
                    <a:pt x="2" y="7"/>
                    <a:pt x="3" y="7"/>
                    <a:pt x="3" y="7"/>
                  </a:cubicBezTo>
                  <a:cubicBezTo>
                    <a:pt x="4" y="7"/>
                    <a:pt x="4" y="7"/>
                    <a:pt x="4" y="7"/>
                  </a:cubicBezTo>
                  <a:cubicBezTo>
                    <a:pt x="5" y="7"/>
                    <a:pt x="5" y="7"/>
                    <a:pt x="5" y="7"/>
                  </a:cubicBezTo>
                  <a:cubicBezTo>
                    <a:pt x="6" y="7"/>
                    <a:pt x="6" y="8"/>
                    <a:pt x="7" y="8"/>
                  </a:cubicBezTo>
                  <a:cubicBezTo>
                    <a:pt x="7" y="8"/>
                    <a:pt x="7" y="8"/>
                    <a:pt x="7" y="8"/>
                  </a:cubicBezTo>
                  <a:cubicBezTo>
                    <a:pt x="8" y="7"/>
                    <a:pt x="8" y="6"/>
                    <a:pt x="9" y="5"/>
                  </a:cubicBezTo>
                  <a:cubicBezTo>
                    <a:pt x="10" y="4"/>
                    <a:pt x="12" y="4"/>
                    <a:pt x="12" y="3"/>
                  </a:cubicBezTo>
                  <a:cubicBezTo>
                    <a:pt x="9" y="1"/>
                    <a:pt x="9" y="1"/>
                    <a:pt x="9" y="1"/>
                  </a:cubicBezTo>
                  <a:cubicBezTo>
                    <a:pt x="8" y="1"/>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2" name="Freeform 13">
              <a:extLst>
                <a:ext uri="{FF2B5EF4-FFF2-40B4-BE49-F238E27FC236}">
                  <a16:creationId xmlns="" xmlns:a16="http://schemas.microsoft.com/office/drawing/2014/main" id="{08E4E830-8BCF-481E-BE92-2C0268C09B5B}"/>
                </a:ext>
              </a:extLst>
            </p:cNvPr>
            <p:cNvSpPr>
              <a:spLocks/>
            </p:cNvSpPr>
            <p:nvPr/>
          </p:nvSpPr>
          <p:spPr bwMode="auto">
            <a:xfrm>
              <a:off x="3982" y="1939"/>
              <a:ext cx="86" cy="98"/>
            </a:xfrm>
            <a:custGeom>
              <a:avLst/>
              <a:gdLst>
                <a:gd name="T0" fmla="*/ 9 w 14"/>
                <a:gd name="T1" fmla="*/ 0 h 16"/>
                <a:gd name="T2" fmla="*/ 4 w 14"/>
                <a:gd name="T3" fmla="*/ 2 h 16"/>
                <a:gd name="T4" fmla="*/ 0 w 14"/>
                <a:gd name="T5" fmla="*/ 11 h 16"/>
                <a:gd name="T6" fmla="*/ 9 w 14"/>
                <a:gd name="T7" fmla="*/ 16 h 16"/>
                <a:gd name="T8" fmla="*/ 9 w 14"/>
                <a:gd name="T9" fmla="*/ 16 h 16"/>
                <a:gd name="T10" fmla="*/ 13 w 14"/>
                <a:gd name="T11" fmla="*/ 9 h 16"/>
                <a:gd name="T12" fmla="*/ 11 w 14"/>
                <a:gd name="T13" fmla="*/ 0 h 16"/>
                <a:gd name="T14" fmla="*/ 9 w 14"/>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0"/>
                  </a:moveTo>
                  <a:cubicBezTo>
                    <a:pt x="7" y="0"/>
                    <a:pt x="6" y="1"/>
                    <a:pt x="4" y="2"/>
                  </a:cubicBezTo>
                  <a:cubicBezTo>
                    <a:pt x="2" y="4"/>
                    <a:pt x="0" y="9"/>
                    <a:pt x="0" y="11"/>
                  </a:cubicBezTo>
                  <a:cubicBezTo>
                    <a:pt x="0" y="13"/>
                    <a:pt x="7" y="16"/>
                    <a:pt x="9" y="16"/>
                  </a:cubicBezTo>
                  <a:cubicBezTo>
                    <a:pt x="9" y="16"/>
                    <a:pt x="9" y="16"/>
                    <a:pt x="9" y="16"/>
                  </a:cubicBezTo>
                  <a:cubicBezTo>
                    <a:pt x="10" y="16"/>
                    <a:pt x="11" y="14"/>
                    <a:pt x="13" y="9"/>
                  </a:cubicBezTo>
                  <a:cubicBezTo>
                    <a:pt x="14" y="4"/>
                    <a:pt x="13" y="1"/>
                    <a:pt x="11" y="0"/>
                  </a:cubicBezTo>
                  <a:cubicBezTo>
                    <a:pt x="10" y="0"/>
                    <a:pt x="10"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3" name="Freeform 14">
              <a:extLst>
                <a:ext uri="{FF2B5EF4-FFF2-40B4-BE49-F238E27FC236}">
                  <a16:creationId xmlns="" xmlns:a16="http://schemas.microsoft.com/office/drawing/2014/main" id="{F76A99BE-ADB0-46BF-A767-ACFCBC9FB306}"/>
                </a:ext>
              </a:extLst>
            </p:cNvPr>
            <p:cNvSpPr>
              <a:spLocks/>
            </p:cNvSpPr>
            <p:nvPr/>
          </p:nvSpPr>
          <p:spPr bwMode="auto">
            <a:xfrm>
              <a:off x="3854" y="1848"/>
              <a:ext cx="24" cy="42"/>
            </a:xfrm>
            <a:custGeom>
              <a:avLst/>
              <a:gdLst>
                <a:gd name="T0" fmla="*/ 4 w 4"/>
                <a:gd name="T1" fmla="*/ 0 h 7"/>
                <a:gd name="T2" fmla="*/ 1 w 4"/>
                <a:gd name="T3" fmla="*/ 3 h 7"/>
                <a:gd name="T4" fmla="*/ 1 w 4"/>
                <a:gd name="T5" fmla="*/ 7 h 7"/>
                <a:gd name="T6" fmla="*/ 1 w 4"/>
                <a:gd name="T7" fmla="*/ 7 h 7"/>
                <a:gd name="T8" fmla="*/ 3 w 4"/>
                <a:gd name="T9" fmla="*/ 3 h 7"/>
                <a:gd name="T10" fmla="*/ 4 w 4"/>
                <a:gd name="T11" fmla="*/ 0 h 7"/>
                <a:gd name="T12" fmla="*/ 4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4" y="0"/>
                  </a:moveTo>
                  <a:cubicBezTo>
                    <a:pt x="3" y="0"/>
                    <a:pt x="1" y="2"/>
                    <a:pt x="1" y="3"/>
                  </a:cubicBezTo>
                  <a:cubicBezTo>
                    <a:pt x="0" y="5"/>
                    <a:pt x="0" y="7"/>
                    <a:pt x="1" y="7"/>
                  </a:cubicBezTo>
                  <a:cubicBezTo>
                    <a:pt x="1" y="7"/>
                    <a:pt x="1" y="7"/>
                    <a:pt x="1" y="7"/>
                  </a:cubicBezTo>
                  <a:cubicBezTo>
                    <a:pt x="1" y="7"/>
                    <a:pt x="3" y="4"/>
                    <a:pt x="3" y="3"/>
                  </a:cubicBezTo>
                  <a:cubicBezTo>
                    <a:pt x="4" y="2"/>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4" name="Freeform 15">
              <a:extLst>
                <a:ext uri="{FF2B5EF4-FFF2-40B4-BE49-F238E27FC236}">
                  <a16:creationId xmlns="" xmlns:a16="http://schemas.microsoft.com/office/drawing/2014/main" id="{54A43815-EDDC-4FB5-8D6B-880ECDF51036}"/>
                </a:ext>
              </a:extLst>
            </p:cNvPr>
            <p:cNvSpPr>
              <a:spLocks/>
            </p:cNvSpPr>
            <p:nvPr/>
          </p:nvSpPr>
          <p:spPr bwMode="auto">
            <a:xfrm>
              <a:off x="3725" y="1683"/>
              <a:ext cx="742" cy="665"/>
            </a:xfrm>
            <a:custGeom>
              <a:avLst/>
              <a:gdLst>
                <a:gd name="T0" fmla="*/ 2 w 121"/>
                <a:gd name="T1" fmla="*/ 20 h 109"/>
                <a:gd name="T2" fmla="*/ 12 w 121"/>
                <a:gd name="T3" fmla="*/ 88 h 109"/>
                <a:gd name="T4" fmla="*/ 54 w 121"/>
                <a:gd name="T5" fmla="*/ 108 h 109"/>
                <a:gd name="T6" fmla="*/ 98 w 121"/>
                <a:gd name="T7" fmla="*/ 85 h 109"/>
                <a:gd name="T8" fmla="*/ 121 w 121"/>
                <a:gd name="T9" fmla="*/ 52 h 109"/>
                <a:gd name="T10" fmla="*/ 108 w 121"/>
                <a:gd name="T11" fmla="*/ 47 h 109"/>
                <a:gd name="T12" fmla="*/ 103 w 121"/>
                <a:gd name="T13" fmla="*/ 57 h 109"/>
                <a:gd name="T14" fmla="*/ 94 w 121"/>
                <a:gd name="T15" fmla="*/ 65 h 109"/>
                <a:gd name="T16" fmla="*/ 90 w 121"/>
                <a:gd name="T17" fmla="*/ 68 h 109"/>
                <a:gd name="T18" fmla="*/ 89 w 121"/>
                <a:gd name="T19" fmla="*/ 67 h 109"/>
                <a:gd name="T20" fmla="*/ 89 w 121"/>
                <a:gd name="T21" fmla="*/ 69 h 109"/>
                <a:gd name="T22" fmla="*/ 91 w 121"/>
                <a:gd name="T23" fmla="*/ 75 h 109"/>
                <a:gd name="T24" fmla="*/ 89 w 121"/>
                <a:gd name="T25" fmla="*/ 79 h 109"/>
                <a:gd name="T26" fmla="*/ 87 w 121"/>
                <a:gd name="T27" fmla="*/ 78 h 109"/>
                <a:gd name="T28" fmla="*/ 85 w 121"/>
                <a:gd name="T29" fmla="*/ 80 h 109"/>
                <a:gd name="T30" fmla="*/ 84 w 121"/>
                <a:gd name="T31" fmla="*/ 81 h 109"/>
                <a:gd name="T32" fmla="*/ 83 w 121"/>
                <a:gd name="T33" fmla="*/ 79 h 109"/>
                <a:gd name="T34" fmla="*/ 81 w 121"/>
                <a:gd name="T35" fmla="*/ 77 h 109"/>
                <a:gd name="T36" fmla="*/ 78 w 121"/>
                <a:gd name="T37" fmla="*/ 78 h 109"/>
                <a:gd name="T38" fmla="*/ 77 w 121"/>
                <a:gd name="T39" fmla="*/ 79 h 109"/>
                <a:gd name="T40" fmla="*/ 73 w 121"/>
                <a:gd name="T41" fmla="*/ 74 h 109"/>
                <a:gd name="T42" fmla="*/ 68 w 121"/>
                <a:gd name="T43" fmla="*/ 80 h 109"/>
                <a:gd name="T44" fmla="*/ 65 w 121"/>
                <a:gd name="T45" fmla="*/ 72 h 109"/>
                <a:gd name="T46" fmla="*/ 62 w 121"/>
                <a:gd name="T47" fmla="*/ 76 h 109"/>
                <a:gd name="T48" fmla="*/ 59 w 121"/>
                <a:gd name="T49" fmla="*/ 76 h 109"/>
                <a:gd name="T50" fmla="*/ 58 w 121"/>
                <a:gd name="T51" fmla="*/ 67 h 109"/>
                <a:gd name="T52" fmla="*/ 54 w 121"/>
                <a:gd name="T53" fmla="*/ 71 h 109"/>
                <a:gd name="T54" fmla="*/ 51 w 121"/>
                <a:gd name="T55" fmla="*/ 72 h 109"/>
                <a:gd name="T56" fmla="*/ 50 w 121"/>
                <a:gd name="T57" fmla="*/ 63 h 109"/>
                <a:gd name="T58" fmla="*/ 50 w 121"/>
                <a:gd name="T59" fmla="*/ 63 h 109"/>
                <a:gd name="T60" fmla="*/ 50 w 121"/>
                <a:gd name="T61" fmla="*/ 63 h 109"/>
                <a:gd name="T62" fmla="*/ 44 w 121"/>
                <a:gd name="T63" fmla="*/ 68 h 109"/>
                <a:gd name="T64" fmla="*/ 41 w 121"/>
                <a:gd name="T65" fmla="*/ 65 h 109"/>
                <a:gd name="T66" fmla="*/ 42 w 121"/>
                <a:gd name="T67" fmla="*/ 60 h 109"/>
                <a:gd name="T68" fmla="*/ 35 w 121"/>
                <a:gd name="T69" fmla="*/ 64 h 109"/>
                <a:gd name="T70" fmla="*/ 32 w 121"/>
                <a:gd name="T71" fmla="*/ 61 h 109"/>
                <a:gd name="T72" fmla="*/ 33 w 121"/>
                <a:gd name="T73" fmla="*/ 57 h 109"/>
                <a:gd name="T74" fmla="*/ 26 w 121"/>
                <a:gd name="T75" fmla="*/ 59 h 109"/>
                <a:gd name="T76" fmla="*/ 27 w 121"/>
                <a:gd name="T77" fmla="*/ 52 h 109"/>
                <a:gd name="T78" fmla="*/ 21 w 121"/>
                <a:gd name="T79" fmla="*/ 52 h 109"/>
                <a:gd name="T80" fmla="*/ 20 w 121"/>
                <a:gd name="T81" fmla="*/ 50 h 109"/>
                <a:gd name="T82" fmla="*/ 20 w 121"/>
                <a:gd name="T83" fmla="*/ 47 h 109"/>
                <a:gd name="T84" fmla="*/ 18 w 121"/>
                <a:gd name="T85" fmla="*/ 47 h 109"/>
                <a:gd name="T86" fmla="*/ 16 w 121"/>
                <a:gd name="T87" fmla="*/ 47 h 109"/>
                <a:gd name="T88" fmla="*/ 15 w 121"/>
                <a:gd name="T89" fmla="*/ 47 h 109"/>
                <a:gd name="T90" fmla="*/ 16 w 121"/>
                <a:gd name="T91" fmla="*/ 43 h 109"/>
                <a:gd name="T92" fmla="*/ 15 w 121"/>
                <a:gd name="T93" fmla="*/ 43 h 109"/>
                <a:gd name="T94" fmla="*/ 15 w 121"/>
                <a:gd name="T95" fmla="*/ 38 h 109"/>
                <a:gd name="T96" fmla="*/ 21 w 121"/>
                <a:gd name="T97" fmla="*/ 35 h 109"/>
                <a:gd name="T98" fmla="*/ 22 w 121"/>
                <a:gd name="T99" fmla="*/ 36 h 109"/>
                <a:gd name="T100" fmla="*/ 22 w 121"/>
                <a:gd name="T101" fmla="*/ 34 h 109"/>
                <a:gd name="T102" fmla="*/ 21 w 121"/>
                <a:gd name="T103" fmla="*/ 30 h 109"/>
                <a:gd name="T104" fmla="*/ 22 w 121"/>
                <a:gd name="T105" fmla="*/ 17 h 109"/>
                <a:gd name="T106" fmla="*/ 20 w 121"/>
                <a:gd name="T107" fmla="*/ 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 h="109">
                  <a:moveTo>
                    <a:pt x="14" y="0"/>
                  </a:moveTo>
                  <a:cubicBezTo>
                    <a:pt x="14" y="0"/>
                    <a:pt x="3" y="14"/>
                    <a:pt x="2" y="20"/>
                  </a:cubicBezTo>
                  <a:cubicBezTo>
                    <a:pt x="2" y="26"/>
                    <a:pt x="4" y="33"/>
                    <a:pt x="3" y="38"/>
                  </a:cubicBezTo>
                  <a:cubicBezTo>
                    <a:pt x="1" y="43"/>
                    <a:pt x="0" y="77"/>
                    <a:pt x="12" y="88"/>
                  </a:cubicBezTo>
                  <a:cubicBezTo>
                    <a:pt x="18" y="93"/>
                    <a:pt x="24" y="99"/>
                    <a:pt x="31" y="102"/>
                  </a:cubicBezTo>
                  <a:cubicBezTo>
                    <a:pt x="37" y="105"/>
                    <a:pt x="46" y="107"/>
                    <a:pt x="54" y="108"/>
                  </a:cubicBezTo>
                  <a:cubicBezTo>
                    <a:pt x="55" y="109"/>
                    <a:pt x="56" y="109"/>
                    <a:pt x="57" y="109"/>
                  </a:cubicBezTo>
                  <a:cubicBezTo>
                    <a:pt x="73" y="109"/>
                    <a:pt x="96" y="89"/>
                    <a:pt x="98" y="85"/>
                  </a:cubicBezTo>
                  <a:cubicBezTo>
                    <a:pt x="102" y="81"/>
                    <a:pt x="109" y="78"/>
                    <a:pt x="113" y="74"/>
                  </a:cubicBezTo>
                  <a:cubicBezTo>
                    <a:pt x="117" y="70"/>
                    <a:pt x="121" y="52"/>
                    <a:pt x="121" y="52"/>
                  </a:cubicBezTo>
                  <a:cubicBezTo>
                    <a:pt x="121" y="52"/>
                    <a:pt x="118" y="52"/>
                    <a:pt x="114" y="50"/>
                  </a:cubicBezTo>
                  <a:cubicBezTo>
                    <a:pt x="111" y="49"/>
                    <a:pt x="109" y="47"/>
                    <a:pt x="108" y="47"/>
                  </a:cubicBezTo>
                  <a:cubicBezTo>
                    <a:pt x="108" y="47"/>
                    <a:pt x="108" y="47"/>
                    <a:pt x="108" y="47"/>
                  </a:cubicBezTo>
                  <a:cubicBezTo>
                    <a:pt x="106" y="48"/>
                    <a:pt x="106" y="53"/>
                    <a:pt x="103" y="57"/>
                  </a:cubicBezTo>
                  <a:cubicBezTo>
                    <a:pt x="101" y="59"/>
                    <a:pt x="98" y="62"/>
                    <a:pt x="95" y="63"/>
                  </a:cubicBezTo>
                  <a:cubicBezTo>
                    <a:pt x="94" y="64"/>
                    <a:pt x="94" y="65"/>
                    <a:pt x="94" y="65"/>
                  </a:cubicBezTo>
                  <a:cubicBezTo>
                    <a:pt x="93" y="67"/>
                    <a:pt x="92" y="68"/>
                    <a:pt x="91" y="68"/>
                  </a:cubicBezTo>
                  <a:cubicBezTo>
                    <a:pt x="90" y="68"/>
                    <a:pt x="90" y="68"/>
                    <a:pt x="90" y="68"/>
                  </a:cubicBezTo>
                  <a:cubicBezTo>
                    <a:pt x="90" y="68"/>
                    <a:pt x="90" y="68"/>
                    <a:pt x="90" y="68"/>
                  </a:cubicBezTo>
                  <a:cubicBezTo>
                    <a:pt x="89" y="67"/>
                    <a:pt x="89" y="67"/>
                    <a:pt x="89" y="67"/>
                  </a:cubicBezTo>
                  <a:cubicBezTo>
                    <a:pt x="89" y="68"/>
                    <a:pt x="89" y="68"/>
                    <a:pt x="89" y="69"/>
                  </a:cubicBezTo>
                  <a:cubicBezTo>
                    <a:pt x="89" y="69"/>
                    <a:pt x="89" y="69"/>
                    <a:pt x="89" y="69"/>
                  </a:cubicBezTo>
                  <a:cubicBezTo>
                    <a:pt x="90" y="69"/>
                    <a:pt x="90" y="69"/>
                    <a:pt x="90" y="69"/>
                  </a:cubicBezTo>
                  <a:cubicBezTo>
                    <a:pt x="91" y="70"/>
                    <a:pt x="92" y="73"/>
                    <a:pt x="91" y="75"/>
                  </a:cubicBezTo>
                  <a:cubicBezTo>
                    <a:pt x="91" y="77"/>
                    <a:pt x="90" y="78"/>
                    <a:pt x="90" y="78"/>
                  </a:cubicBezTo>
                  <a:cubicBezTo>
                    <a:pt x="90" y="78"/>
                    <a:pt x="89" y="79"/>
                    <a:pt x="89" y="79"/>
                  </a:cubicBezTo>
                  <a:cubicBezTo>
                    <a:pt x="88" y="79"/>
                    <a:pt x="88" y="78"/>
                    <a:pt x="88" y="78"/>
                  </a:cubicBezTo>
                  <a:cubicBezTo>
                    <a:pt x="87" y="78"/>
                    <a:pt x="87" y="78"/>
                    <a:pt x="87" y="78"/>
                  </a:cubicBezTo>
                  <a:cubicBezTo>
                    <a:pt x="87" y="77"/>
                    <a:pt x="87" y="77"/>
                    <a:pt x="87" y="77"/>
                  </a:cubicBezTo>
                  <a:cubicBezTo>
                    <a:pt x="87" y="79"/>
                    <a:pt x="86" y="80"/>
                    <a:pt x="85" y="80"/>
                  </a:cubicBezTo>
                  <a:cubicBezTo>
                    <a:pt x="85" y="81"/>
                    <a:pt x="85" y="81"/>
                    <a:pt x="85" y="81"/>
                  </a:cubicBezTo>
                  <a:cubicBezTo>
                    <a:pt x="85" y="81"/>
                    <a:pt x="85" y="81"/>
                    <a:pt x="84" y="81"/>
                  </a:cubicBezTo>
                  <a:cubicBezTo>
                    <a:pt x="84" y="81"/>
                    <a:pt x="84" y="81"/>
                    <a:pt x="84" y="81"/>
                  </a:cubicBezTo>
                  <a:cubicBezTo>
                    <a:pt x="83" y="80"/>
                    <a:pt x="83" y="80"/>
                    <a:pt x="83" y="79"/>
                  </a:cubicBezTo>
                  <a:cubicBezTo>
                    <a:pt x="82" y="78"/>
                    <a:pt x="82" y="78"/>
                    <a:pt x="82" y="78"/>
                  </a:cubicBezTo>
                  <a:cubicBezTo>
                    <a:pt x="81" y="77"/>
                    <a:pt x="81" y="77"/>
                    <a:pt x="81" y="77"/>
                  </a:cubicBezTo>
                  <a:cubicBezTo>
                    <a:pt x="80" y="76"/>
                    <a:pt x="80" y="76"/>
                    <a:pt x="80" y="76"/>
                  </a:cubicBezTo>
                  <a:cubicBezTo>
                    <a:pt x="80" y="77"/>
                    <a:pt x="79" y="78"/>
                    <a:pt x="78" y="78"/>
                  </a:cubicBezTo>
                  <a:cubicBezTo>
                    <a:pt x="78" y="79"/>
                    <a:pt x="78" y="79"/>
                    <a:pt x="77" y="79"/>
                  </a:cubicBezTo>
                  <a:cubicBezTo>
                    <a:pt x="77" y="79"/>
                    <a:pt x="77" y="79"/>
                    <a:pt x="77" y="79"/>
                  </a:cubicBezTo>
                  <a:cubicBezTo>
                    <a:pt x="77" y="79"/>
                    <a:pt x="77" y="79"/>
                    <a:pt x="77" y="79"/>
                  </a:cubicBezTo>
                  <a:cubicBezTo>
                    <a:pt x="76" y="78"/>
                    <a:pt x="74" y="76"/>
                    <a:pt x="73" y="74"/>
                  </a:cubicBezTo>
                  <a:cubicBezTo>
                    <a:pt x="73" y="76"/>
                    <a:pt x="71" y="80"/>
                    <a:pt x="69" y="80"/>
                  </a:cubicBezTo>
                  <a:cubicBezTo>
                    <a:pt x="69" y="80"/>
                    <a:pt x="68" y="80"/>
                    <a:pt x="68" y="80"/>
                  </a:cubicBezTo>
                  <a:cubicBezTo>
                    <a:pt x="68" y="80"/>
                    <a:pt x="68" y="80"/>
                    <a:pt x="68" y="80"/>
                  </a:cubicBezTo>
                  <a:cubicBezTo>
                    <a:pt x="66" y="79"/>
                    <a:pt x="65" y="74"/>
                    <a:pt x="65" y="72"/>
                  </a:cubicBezTo>
                  <a:cubicBezTo>
                    <a:pt x="65" y="72"/>
                    <a:pt x="65" y="72"/>
                    <a:pt x="65" y="72"/>
                  </a:cubicBezTo>
                  <a:cubicBezTo>
                    <a:pt x="64" y="74"/>
                    <a:pt x="63" y="75"/>
                    <a:pt x="62" y="76"/>
                  </a:cubicBezTo>
                  <a:cubicBezTo>
                    <a:pt x="61" y="76"/>
                    <a:pt x="61" y="76"/>
                    <a:pt x="60" y="76"/>
                  </a:cubicBezTo>
                  <a:cubicBezTo>
                    <a:pt x="60" y="76"/>
                    <a:pt x="60" y="76"/>
                    <a:pt x="59" y="76"/>
                  </a:cubicBezTo>
                  <a:cubicBezTo>
                    <a:pt x="58" y="76"/>
                    <a:pt x="58" y="75"/>
                    <a:pt x="57" y="73"/>
                  </a:cubicBezTo>
                  <a:cubicBezTo>
                    <a:pt x="57" y="72"/>
                    <a:pt x="57" y="70"/>
                    <a:pt x="58" y="67"/>
                  </a:cubicBezTo>
                  <a:cubicBezTo>
                    <a:pt x="56" y="69"/>
                    <a:pt x="55" y="71"/>
                    <a:pt x="54" y="71"/>
                  </a:cubicBezTo>
                  <a:cubicBezTo>
                    <a:pt x="54" y="71"/>
                    <a:pt x="54" y="71"/>
                    <a:pt x="54" y="71"/>
                  </a:cubicBezTo>
                  <a:cubicBezTo>
                    <a:pt x="53" y="72"/>
                    <a:pt x="52" y="72"/>
                    <a:pt x="52" y="72"/>
                  </a:cubicBezTo>
                  <a:cubicBezTo>
                    <a:pt x="51" y="72"/>
                    <a:pt x="51" y="72"/>
                    <a:pt x="51" y="72"/>
                  </a:cubicBezTo>
                  <a:cubicBezTo>
                    <a:pt x="50" y="71"/>
                    <a:pt x="50" y="71"/>
                    <a:pt x="49" y="70"/>
                  </a:cubicBezTo>
                  <a:cubicBezTo>
                    <a:pt x="48" y="69"/>
                    <a:pt x="50" y="64"/>
                    <a:pt x="50" y="63"/>
                  </a:cubicBezTo>
                  <a:cubicBezTo>
                    <a:pt x="50" y="63"/>
                    <a:pt x="50" y="63"/>
                    <a:pt x="50" y="63"/>
                  </a:cubicBezTo>
                  <a:cubicBezTo>
                    <a:pt x="50" y="63"/>
                    <a:pt x="50" y="63"/>
                    <a:pt x="50" y="63"/>
                  </a:cubicBezTo>
                  <a:cubicBezTo>
                    <a:pt x="50" y="63"/>
                    <a:pt x="50" y="63"/>
                    <a:pt x="50" y="63"/>
                  </a:cubicBezTo>
                  <a:cubicBezTo>
                    <a:pt x="50" y="63"/>
                    <a:pt x="50" y="63"/>
                    <a:pt x="50" y="63"/>
                  </a:cubicBezTo>
                  <a:cubicBezTo>
                    <a:pt x="49" y="64"/>
                    <a:pt x="47" y="68"/>
                    <a:pt x="44" y="68"/>
                  </a:cubicBezTo>
                  <a:cubicBezTo>
                    <a:pt x="44" y="68"/>
                    <a:pt x="44" y="68"/>
                    <a:pt x="44" y="68"/>
                  </a:cubicBezTo>
                  <a:cubicBezTo>
                    <a:pt x="44" y="68"/>
                    <a:pt x="43" y="68"/>
                    <a:pt x="43" y="68"/>
                  </a:cubicBezTo>
                  <a:cubicBezTo>
                    <a:pt x="42" y="67"/>
                    <a:pt x="41" y="66"/>
                    <a:pt x="41" y="65"/>
                  </a:cubicBezTo>
                  <a:cubicBezTo>
                    <a:pt x="41" y="65"/>
                    <a:pt x="41" y="65"/>
                    <a:pt x="41" y="65"/>
                  </a:cubicBezTo>
                  <a:cubicBezTo>
                    <a:pt x="41" y="64"/>
                    <a:pt x="41" y="62"/>
                    <a:pt x="42" y="60"/>
                  </a:cubicBezTo>
                  <a:cubicBezTo>
                    <a:pt x="40" y="61"/>
                    <a:pt x="38" y="63"/>
                    <a:pt x="37" y="64"/>
                  </a:cubicBezTo>
                  <a:cubicBezTo>
                    <a:pt x="37" y="64"/>
                    <a:pt x="36" y="64"/>
                    <a:pt x="35" y="64"/>
                  </a:cubicBezTo>
                  <a:cubicBezTo>
                    <a:pt x="35" y="64"/>
                    <a:pt x="34" y="64"/>
                    <a:pt x="34" y="64"/>
                  </a:cubicBezTo>
                  <a:cubicBezTo>
                    <a:pt x="33" y="63"/>
                    <a:pt x="33" y="63"/>
                    <a:pt x="32" y="61"/>
                  </a:cubicBezTo>
                  <a:cubicBezTo>
                    <a:pt x="32" y="60"/>
                    <a:pt x="33" y="58"/>
                    <a:pt x="33" y="57"/>
                  </a:cubicBezTo>
                  <a:cubicBezTo>
                    <a:pt x="33" y="57"/>
                    <a:pt x="33" y="57"/>
                    <a:pt x="33" y="57"/>
                  </a:cubicBezTo>
                  <a:cubicBezTo>
                    <a:pt x="32" y="58"/>
                    <a:pt x="29" y="59"/>
                    <a:pt x="27" y="59"/>
                  </a:cubicBezTo>
                  <a:cubicBezTo>
                    <a:pt x="26" y="59"/>
                    <a:pt x="26" y="59"/>
                    <a:pt x="26" y="59"/>
                  </a:cubicBezTo>
                  <a:cubicBezTo>
                    <a:pt x="25" y="59"/>
                    <a:pt x="25" y="59"/>
                    <a:pt x="25" y="59"/>
                  </a:cubicBezTo>
                  <a:cubicBezTo>
                    <a:pt x="23" y="58"/>
                    <a:pt x="26" y="53"/>
                    <a:pt x="27" y="52"/>
                  </a:cubicBezTo>
                  <a:cubicBezTo>
                    <a:pt x="26" y="52"/>
                    <a:pt x="25" y="52"/>
                    <a:pt x="23" y="52"/>
                  </a:cubicBezTo>
                  <a:cubicBezTo>
                    <a:pt x="22" y="52"/>
                    <a:pt x="21" y="52"/>
                    <a:pt x="21" y="52"/>
                  </a:cubicBezTo>
                  <a:cubicBezTo>
                    <a:pt x="21" y="51"/>
                    <a:pt x="21" y="51"/>
                    <a:pt x="21" y="51"/>
                  </a:cubicBezTo>
                  <a:cubicBezTo>
                    <a:pt x="20" y="51"/>
                    <a:pt x="20" y="51"/>
                    <a:pt x="20" y="50"/>
                  </a:cubicBezTo>
                  <a:cubicBezTo>
                    <a:pt x="20" y="49"/>
                    <a:pt x="20" y="48"/>
                    <a:pt x="21" y="47"/>
                  </a:cubicBezTo>
                  <a:cubicBezTo>
                    <a:pt x="20" y="47"/>
                    <a:pt x="20" y="47"/>
                    <a:pt x="20" y="47"/>
                  </a:cubicBezTo>
                  <a:cubicBezTo>
                    <a:pt x="19" y="47"/>
                    <a:pt x="19" y="47"/>
                    <a:pt x="19" y="47"/>
                  </a:cubicBezTo>
                  <a:cubicBezTo>
                    <a:pt x="19" y="47"/>
                    <a:pt x="18" y="47"/>
                    <a:pt x="18" y="47"/>
                  </a:cubicBezTo>
                  <a:cubicBezTo>
                    <a:pt x="18" y="47"/>
                    <a:pt x="18" y="47"/>
                    <a:pt x="17" y="47"/>
                  </a:cubicBezTo>
                  <a:cubicBezTo>
                    <a:pt x="17" y="47"/>
                    <a:pt x="16" y="47"/>
                    <a:pt x="16" y="47"/>
                  </a:cubicBezTo>
                  <a:cubicBezTo>
                    <a:pt x="16" y="47"/>
                    <a:pt x="15" y="47"/>
                    <a:pt x="15" y="47"/>
                  </a:cubicBezTo>
                  <a:cubicBezTo>
                    <a:pt x="15" y="47"/>
                    <a:pt x="15" y="47"/>
                    <a:pt x="15" y="47"/>
                  </a:cubicBezTo>
                  <a:cubicBezTo>
                    <a:pt x="14" y="46"/>
                    <a:pt x="14" y="46"/>
                    <a:pt x="14" y="46"/>
                  </a:cubicBezTo>
                  <a:cubicBezTo>
                    <a:pt x="14" y="45"/>
                    <a:pt x="15" y="44"/>
                    <a:pt x="16" y="43"/>
                  </a:cubicBezTo>
                  <a:cubicBezTo>
                    <a:pt x="15" y="43"/>
                    <a:pt x="15" y="43"/>
                    <a:pt x="15" y="43"/>
                  </a:cubicBezTo>
                  <a:cubicBezTo>
                    <a:pt x="15" y="43"/>
                    <a:pt x="15" y="43"/>
                    <a:pt x="15" y="43"/>
                  </a:cubicBezTo>
                  <a:cubicBezTo>
                    <a:pt x="14" y="42"/>
                    <a:pt x="13" y="42"/>
                    <a:pt x="13" y="41"/>
                  </a:cubicBezTo>
                  <a:cubicBezTo>
                    <a:pt x="13" y="40"/>
                    <a:pt x="13" y="39"/>
                    <a:pt x="15" y="38"/>
                  </a:cubicBezTo>
                  <a:cubicBezTo>
                    <a:pt x="16" y="37"/>
                    <a:pt x="18" y="35"/>
                    <a:pt x="20" y="35"/>
                  </a:cubicBezTo>
                  <a:cubicBezTo>
                    <a:pt x="20" y="35"/>
                    <a:pt x="21" y="35"/>
                    <a:pt x="21" y="35"/>
                  </a:cubicBezTo>
                  <a:cubicBezTo>
                    <a:pt x="21" y="35"/>
                    <a:pt x="21" y="35"/>
                    <a:pt x="21" y="35"/>
                  </a:cubicBezTo>
                  <a:cubicBezTo>
                    <a:pt x="22" y="36"/>
                    <a:pt x="22" y="36"/>
                    <a:pt x="22" y="36"/>
                  </a:cubicBezTo>
                  <a:cubicBezTo>
                    <a:pt x="22" y="35"/>
                    <a:pt x="22" y="35"/>
                    <a:pt x="22" y="34"/>
                  </a:cubicBezTo>
                  <a:cubicBezTo>
                    <a:pt x="22" y="34"/>
                    <a:pt x="22" y="34"/>
                    <a:pt x="22" y="34"/>
                  </a:cubicBezTo>
                  <a:cubicBezTo>
                    <a:pt x="21" y="34"/>
                    <a:pt x="21" y="34"/>
                    <a:pt x="21" y="34"/>
                  </a:cubicBezTo>
                  <a:cubicBezTo>
                    <a:pt x="20" y="34"/>
                    <a:pt x="20" y="32"/>
                    <a:pt x="21" y="30"/>
                  </a:cubicBezTo>
                  <a:cubicBezTo>
                    <a:pt x="21" y="29"/>
                    <a:pt x="22" y="28"/>
                    <a:pt x="23" y="27"/>
                  </a:cubicBezTo>
                  <a:cubicBezTo>
                    <a:pt x="21" y="24"/>
                    <a:pt x="21" y="20"/>
                    <a:pt x="22" y="17"/>
                  </a:cubicBezTo>
                  <a:cubicBezTo>
                    <a:pt x="23" y="13"/>
                    <a:pt x="27" y="9"/>
                    <a:pt x="27" y="8"/>
                  </a:cubicBezTo>
                  <a:cubicBezTo>
                    <a:pt x="27" y="7"/>
                    <a:pt x="23" y="6"/>
                    <a:pt x="20" y="4"/>
                  </a:cubicBezTo>
                  <a:cubicBezTo>
                    <a:pt x="17" y="2"/>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5" name="Freeform 16">
              <a:extLst>
                <a:ext uri="{FF2B5EF4-FFF2-40B4-BE49-F238E27FC236}">
                  <a16:creationId xmlns="" xmlns:a16="http://schemas.microsoft.com/office/drawing/2014/main" id="{D2973CF6-40F8-4FF2-9FD0-612C93EE76B2}"/>
                </a:ext>
              </a:extLst>
            </p:cNvPr>
            <p:cNvSpPr>
              <a:spLocks/>
            </p:cNvSpPr>
            <p:nvPr/>
          </p:nvSpPr>
          <p:spPr bwMode="auto">
            <a:xfrm>
              <a:off x="3976" y="2025"/>
              <a:ext cx="62" cy="67"/>
            </a:xfrm>
            <a:custGeom>
              <a:avLst/>
              <a:gdLst>
                <a:gd name="T0" fmla="*/ 3 w 10"/>
                <a:gd name="T1" fmla="*/ 0 h 11"/>
                <a:gd name="T2" fmla="*/ 1 w 10"/>
                <a:gd name="T3" fmla="*/ 9 h 11"/>
                <a:gd name="T4" fmla="*/ 3 w 10"/>
                <a:gd name="T5" fmla="*/ 11 h 11"/>
                <a:gd name="T6" fmla="*/ 3 w 10"/>
                <a:gd name="T7" fmla="*/ 11 h 11"/>
                <a:gd name="T8" fmla="*/ 9 w 10"/>
                <a:gd name="T9" fmla="*/ 3 h 11"/>
                <a:gd name="T10" fmla="*/ 9 w 10"/>
                <a:gd name="T11" fmla="*/ 3 h 11"/>
                <a:gd name="T12" fmla="*/ 3 w 10"/>
                <a:gd name="T13" fmla="*/ 0 h 11"/>
                <a:gd name="T14" fmla="*/ 3 w 1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1">
                  <a:moveTo>
                    <a:pt x="3" y="0"/>
                  </a:moveTo>
                  <a:cubicBezTo>
                    <a:pt x="2" y="0"/>
                    <a:pt x="0" y="7"/>
                    <a:pt x="1" y="9"/>
                  </a:cubicBezTo>
                  <a:cubicBezTo>
                    <a:pt x="1" y="11"/>
                    <a:pt x="1" y="11"/>
                    <a:pt x="3" y="11"/>
                  </a:cubicBezTo>
                  <a:cubicBezTo>
                    <a:pt x="3" y="11"/>
                    <a:pt x="3" y="11"/>
                    <a:pt x="3" y="11"/>
                  </a:cubicBezTo>
                  <a:cubicBezTo>
                    <a:pt x="6" y="11"/>
                    <a:pt x="10" y="4"/>
                    <a:pt x="9" y="3"/>
                  </a:cubicBezTo>
                  <a:cubicBezTo>
                    <a:pt x="9" y="3"/>
                    <a:pt x="9" y="3"/>
                    <a:pt x="9" y="3"/>
                  </a:cubicBezTo>
                  <a:cubicBezTo>
                    <a:pt x="9" y="3"/>
                    <a:pt x="5"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6" name="Freeform 17">
              <a:extLst>
                <a:ext uri="{FF2B5EF4-FFF2-40B4-BE49-F238E27FC236}">
                  <a16:creationId xmlns="" xmlns:a16="http://schemas.microsoft.com/office/drawing/2014/main" id="{BE55B901-5F00-4892-859B-73A9CBAC1AAD}"/>
                </a:ext>
              </a:extLst>
            </p:cNvPr>
            <p:cNvSpPr>
              <a:spLocks/>
            </p:cNvSpPr>
            <p:nvPr/>
          </p:nvSpPr>
          <p:spPr bwMode="auto">
            <a:xfrm>
              <a:off x="3939" y="1909"/>
              <a:ext cx="62" cy="85"/>
            </a:xfrm>
            <a:custGeom>
              <a:avLst/>
              <a:gdLst>
                <a:gd name="T0" fmla="*/ 7 w 10"/>
                <a:gd name="T1" fmla="*/ 0 h 14"/>
                <a:gd name="T2" fmla="*/ 0 w 10"/>
                <a:gd name="T3" fmla="*/ 7 h 14"/>
                <a:gd name="T4" fmla="*/ 1 w 10"/>
                <a:gd name="T5" fmla="*/ 11 h 14"/>
                <a:gd name="T6" fmla="*/ 6 w 10"/>
                <a:gd name="T7" fmla="*/ 14 h 14"/>
                <a:gd name="T8" fmla="*/ 7 w 10"/>
                <a:gd name="T9" fmla="*/ 10 h 14"/>
                <a:gd name="T10" fmla="*/ 10 w 10"/>
                <a:gd name="T11" fmla="*/ 7 h 14"/>
                <a:gd name="T12" fmla="*/ 7 w 10"/>
                <a:gd name="T13" fmla="*/ 0 h 14"/>
                <a:gd name="T14" fmla="*/ 7 w 10"/>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4">
                  <a:moveTo>
                    <a:pt x="7" y="0"/>
                  </a:moveTo>
                  <a:cubicBezTo>
                    <a:pt x="5" y="0"/>
                    <a:pt x="0" y="5"/>
                    <a:pt x="0" y="7"/>
                  </a:cubicBezTo>
                  <a:cubicBezTo>
                    <a:pt x="0" y="9"/>
                    <a:pt x="0" y="11"/>
                    <a:pt x="1" y="11"/>
                  </a:cubicBezTo>
                  <a:cubicBezTo>
                    <a:pt x="2" y="12"/>
                    <a:pt x="6" y="14"/>
                    <a:pt x="6" y="14"/>
                  </a:cubicBezTo>
                  <a:cubicBezTo>
                    <a:pt x="6" y="14"/>
                    <a:pt x="6" y="12"/>
                    <a:pt x="7" y="10"/>
                  </a:cubicBezTo>
                  <a:cubicBezTo>
                    <a:pt x="8" y="9"/>
                    <a:pt x="10" y="7"/>
                    <a:pt x="10" y="7"/>
                  </a:cubicBezTo>
                  <a:cubicBezTo>
                    <a:pt x="10" y="7"/>
                    <a:pt x="9" y="1"/>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7" name="Freeform 18">
              <a:extLst>
                <a:ext uri="{FF2B5EF4-FFF2-40B4-BE49-F238E27FC236}">
                  <a16:creationId xmlns="" xmlns:a16="http://schemas.microsoft.com/office/drawing/2014/main" id="{3A1EA64E-98DB-469D-BEDB-A16F1DA445C1}"/>
                </a:ext>
              </a:extLst>
            </p:cNvPr>
            <p:cNvSpPr>
              <a:spLocks/>
            </p:cNvSpPr>
            <p:nvPr/>
          </p:nvSpPr>
          <p:spPr bwMode="auto">
            <a:xfrm>
              <a:off x="3927" y="1994"/>
              <a:ext cx="62" cy="73"/>
            </a:xfrm>
            <a:custGeom>
              <a:avLst/>
              <a:gdLst>
                <a:gd name="T0" fmla="*/ 4 w 10"/>
                <a:gd name="T1" fmla="*/ 0 h 12"/>
                <a:gd name="T2" fmla="*/ 0 w 10"/>
                <a:gd name="T3" fmla="*/ 10 h 12"/>
                <a:gd name="T4" fmla="*/ 2 w 10"/>
                <a:gd name="T5" fmla="*/ 12 h 12"/>
                <a:gd name="T6" fmla="*/ 4 w 10"/>
                <a:gd name="T7" fmla="*/ 12 h 12"/>
                <a:gd name="T8" fmla="*/ 10 w 10"/>
                <a:gd name="T9" fmla="*/ 5 h 12"/>
                <a:gd name="T10" fmla="*/ 4 w 10"/>
                <a:gd name="T11" fmla="*/ 0 h 12"/>
              </a:gdLst>
              <a:ahLst/>
              <a:cxnLst>
                <a:cxn ang="0">
                  <a:pos x="T0" y="T1"/>
                </a:cxn>
                <a:cxn ang="0">
                  <a:pos x="T2" y="T3"/>
                </a:cxn>
                <a:cxn ang="0">
                  <a:pos x="T4" y="T5"/>
                </a:cxn>
                <a:cxn ang="0">
                  <a:pos x="T6" y="T7"/>
                </a:cxn>
                <a:cxn ang="0">
                  <a:pos x="T8" y="T9"/>
                </a:cxn>
                <a:cxn ang="0">
                  <a:pos x="T10" y="T11"/>
                </a:cxn>
              </a:cxnLst>
              <a:rect l="0" t="0" r="r" b="b"/>
              <a:pathLst>
                <a:path w="10" h="12">
                  <a:moveTo>
                    <a:pt x="4" y="0"/>
                  </a:moveTo>
                  <a:cubicBezTo>
                    <a:pt x="3" y="0"/>
                    <a:pt x="0" y="8"/>
                    <a:pt x="0" y="10"/>
                  </a:cubicBezTo>
                  <a:cubicBezTo>
                    <a:pt x="0" y="11"/>
                    <a:pt x="1" y="12"/>
                    <a:pt x="2" y="12"/>
                  </a:cubicBezTo>
                  <a:cubicBezTo>
                    <a:pt x="3" y="12"/>
                    <a:pt x="3" y="12"/>
                    <a:pt x="4" y="12"/>
                  </a:cubicBezTo>
                  <a:cubicBezTo>
                    <a:pt x="6" y="11"/>
                    <a:pt x="10" y="6"/>
                    <a:pt x="10" y="5"/>
                  </a:cubicBezTo>
                  <a:cubicBezTo>
                    <a:pt x="10" y="4"/>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8" name="Freeform 19">
              <a:extLst>
                <a:ext uri="{FF2B5EF4-FFF2-40B4-BE49-F238E27FC236}">
                  <a16:creationId xmlns="" xmlns:a16="http://schemas.microsoft.com/office/drawing/2014/main" id="{D4B297A0-7CA1-4A9C-8DAA-C0AA4AFE4FC6}"/>
                </a:ext>
              </a:extLst>
            </p:cNvPr>
            <p:cNvSpPr>
              <a:spLocks/>
            </p:cNvSpPr>
            <p:nvPr/>
          </p:nvSpPr>
          <p:spPr bwMode="auto">
            <a:xfrm>
              <a:off x="4222" y="2037"/>
              <a:ext cx="49" cy="55"/>
            </a:xfrm>
            <a:custGeom>
              <a:avLst/>
              <a:gdLst>
                <a:gd name="T0" fmla="*/ 7 w 8"/>
                <a:gd name="T1" fmla="*/ 0 h 9"/>
                <a:gd name="T2" fmla="*/ 4 w 8"/>
                <a:gd name="T3" fmla="*/ 1 h 9"/>
                <a:gd name="T4" fmla="*/ 3 w 8"/>
                <a:gd name="T5" fmla="*/ 3 h 9"/>
                <a:gd name="T6" fmla="*/ 3 w 8"/>
                <a:gd name="T7" fmla="*/ 3 h 9"/>
                <a:gd name="T8" fmla="*/ 2 w 8"/>
                <a:gd name="T9" fmla="*/ 6 h 9"/>
                <a:gd name="T10" fmla="*/ 0 w 8"/>
                <a:gd name="T11" fmla="*/ 9 h 9"/>
                <a:gd name="T12" fmla="*/ 2 w 8"/>
                <a:gd name="T13" fmla="*/ 9 h 9"/>
                <a:gd name="T14" fmla="*/ 2 w 8"/>
                <a:gd name="T15" fmla="*/ 9 h 9"/>
                <a:gd name="T16" fmla="*/ 5 w 8"/>
                <a:gd name="T17" fmla="*/ 6 h 9"/>
                <a:gd name="T18" fmla="*/ 7 w 8"/>
                <a:gd name="T19" fmla="*/ 0 h 9"/>
                <a:gd name="T20" fmla="*/ 7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7" y="0"/>
                  </a:moveTo>
                  <a:cubicBezTo>
                    <a:pt x="7" y="0"/>
                    <a:pt x="5" y="1"/>
                    <a:pt x="4" y="1"/>
                  </a:cubicBezTo>
                  <a:cubicBezTo>
                    <a:pt x="3" y="2"/>
                    <a:pt x="3" y="3"/>
                    <a:pt x="3" y="3"/>
                  </a:cubicBezTo>
                  <a:cubicBezTo>
                    <a:pt x="3" y="3"/>
                    <a:pt x="3" y="3"/>
                    <a:pt x="3" y="3"/>
                  </a:cubicBezTo>
                  <a:cubicBezTo>
                    <a:pt x="3" y="3"/>
                    <a:pt x="2" y="5"/>
                    <a:pt x="2" y="6"/>
                  </a:cubicBezTo>
                  <a:cubicBezTo>
                    <a:pt x="1" y="7"/>
                    <a:pt x="0" y="9"/>
                    <a:pt x="0" y="9"/>
                  </a:cubicBezTo>
                  <a:cubicBezTo>
                    <a:pt x="0" y="9"/>
                    <a:pt x="1" y="9"/>
                    <a:pt x="2" y="9"/>
                  </a:cubicBezTo>
                  <a:cubicBezTo>
                    <a:pt x="2" y="9"/>
                    <a:pt x="2" y="9"/>
                    <a:pt x="2" y="9"/>
                  </a:cubicBezTo>
                  <a:cubicBezTo>
                    <a:pt x="3" y="9"/>
                    <a:pt x="4" y="8"/>
                    <a:pt x="5" y="6"/>
                  </a:cubicBezTo>
                  <a:cubicBezTo>
                    <a:pt x="6" y="5"/>
                    <a:pt x="8" y="1"/>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29" name="Freeform 20">
              <a:extLst>
                <a:ext uri="{FF2B5EF4-FFF2-40B4-BE49-F238E27FC236}">
                  <a16:creationId xmlns="" xmlns:a16="http://schemas.microsoft.com/office/drawing/2014/main" id="{0DA7E32B-5C4F-4CA6-9AF0-21267B1F191D}"/>
                </a:ext>
              </a:extLst>
            </p:cNvPr>
            <p:cNvSpPr>
              <a:spLocks/>
            </p:cNvSpPr>
            <p:nvPr/>
          </p:nvSpPr>
          <p:spPr bwMode="auto">
            <a:xfrm>
              <a:off x="4044" y="1970"/>
              <a:ext cx="92" cy="97"/>
            </a:xfrm>
            <a:custGeom>
              <a:avLst/>
              <a:gdLst>
                <a:gd name="T0" fmla="*/ 11 w 15"/>
                <a:gd name="T1" fmla="*/ 0 h 16"/>
                <a:gd name="T2" fmla="*/ 4 w 15"/>
                <a:gd name="T3" fmla="*/ 5 h 16"/>
                <a:gd name="T4" fmla="*/ 2 w 15"/>
                <a:gd name="T5" fmla="*/ 12 h 16"/>
                <a:gd name="T6" fmla="*/ 10 w 15"/>
                <a:gd name="T7" fmla="*/ 16 h 16"/>
                <a:gd name="T8" fmla="*/ 11 w 15"/>
                <a:gd name="T9" fmla="*/ 16 h 16"/>
                <a:gd name="T10" fmla="*/ 15 w 15"/>
                <a:gd name="T11" fmla="*/ 7 h 16"/>
                <a:gd name="T12" fmla="*/ 12 w 15"/>
                <a:gd name="T13" fmla="*/ 1 h 16"/>
                <a:gd name="T14" fmla="*/ 11 w 15"/>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1" y="0"/>
                  </a:moveTo>
                  <a:cubicBezTo>
                    <a:pt x="9" y="0"/>
                    <a:pt x="6" y="2"/>
                    <a:pt x="4" y="5"/>
                  </a:cubicBezTo>
                  <a:cubicBezTo>
                    <a:pt x="1" y="9"/>
                    <a:pt x="0" y="11"/>
                    <a:pt x="2" y="12"/>
                  </a:cubicBezTo>
                  <a:cubicBezTo>
                    <a:pt x="3" y="13"/>
                    <a:pt x="8" y="16"/>
                    <a:pt x="10" y="16"/>
                  </a:cubicBezTo>
                  <a:cubicBezTo>
                    <a:pt x="10" y="16"/>
                    <a:pt x="10" y="16"/>
                    <a:pt x="11" y="16"/>
                  </a:cubicBezTo>
                  <a:cubicBezTo>
                    <a:pt x="12" y="15"/>
                    <a:pt x="15" y="10"/>
                    <a:pt x="15" y="7"/>
                  </a:cubicBezTo>
                  <a:cubicBezTo>
                    <a:pt x="15" y="4"/>
                    <a:pt x="14" y="2"/>
                    <a:pt x="12" y="1"/>
                  </a:cubicBezTo>
                  <a:cubicBezTo>
                    <a:pt x="12"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0" name="Freeform 21">
              <a:extLst>
                <a:ext uri="{FF2B5EF4-FFF2-40B4-BE49-F238E27FC236}">
                  <a16:creationId xmlns="" xmlns:a16="http://schemas.microsoft.com/office/drawing/2014/main" id="{5CF5CDB8-5679-408B-8AAE-542C79AB44CD}"/>
                </a:ext>
              </a:extLst>
            </p:cNvPr>
            <p:cNvSpPr>
              <a:spLocks/>
            </p:cNvSpPr>
            <p:nvPr/>
          </p:nvSpPr>
          <p:spPr bwMode="auto">
            <a:xfrm>
              <a:off x="4074" y="2073"/>
              <a:ext cx="68" cy="67"/>
            </a:xfrm>
            <a:custGeom>
              <a:avLst/>
              <a:gdLst>
                <a:gd name="T0" fmla="*/ 4 w 11"/>
                <a:gd name="T1" fmla="*/ 0 h 11"/>
                <a:gd name="T2" fmla="*/ 3 w 11"/>
                <a:gd name="T3" fmla="*/ 0 h 11"/>
                <a:gd name="T4" fmla="*/ 1 w 11"/>
                <a:gd name="T5" fmla="*/ 9 h 11"/>
                <a:gd name="T6" fmla="*/ 3 w 11"/>
                <a:gd name="T7" fmla="*/ 11 h 11"/>
                <a:gd name="T8" fmla="*/ 5 w 11"/>
                <a:gd name="T9" fmla="*/ 11 h 11"/>
                <a:gd name="T10" fmla="*/ 10 w 11"/>
                <a:gd name="T11" fmla="*/ 2 h 11"/>
                <a:gd name="T12" fmla="*/ 4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0"/>
                  </a:moveTo>
                  <a:cubicBezTo>
                    <a:pt x="4" y="0"/>
                    <a:pt x="3" y="0"/>
                    <a:pt x="3" y="0"/>
                  </a:cubicBezTo>
                  <a:cubicBezTo>
                    <a:pt x="2" y="1"/>
                    <a:pt x="0" y="7"/>
                    <a:pt x="1" y="9"/>
                  </a:cubicBezTo>
                  <a:cubicBezTo>
                    <a:pt x="2" y="11"/>
                    <a:pt x="2" y="11"/>
                    <a:pt x="3" y="11"/>
                  </a:cubicBezTo>
                  <a:cubicBezTo>
                    <a:pt x="4" y="11"/>
                    <a:pt x="4" y="11"/>
                    <a:pt x="5" y="11"/>
                  </a:cubicBezTo>
                  <a:cubicBezTo>
                    <a:pt x="6" y="10"/>
                    <a:pt x="11" y="3"/>
                    <a:pt x="10" y="2"/>
                  </a:cubicBezTo>
                  <a:cubicBezTo>
                    <a:pt x="9" y="1"/>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1" name="Freeform 22">
              <a:extLst>
                <a:ext uri="{FF2B5EF4-FFF2-40B4-BE49-F238E27FC236}">
                  <a16:creationId xmlns="" xmlns:a16="http://schemas.microsoft.com/office/drawing/2014/main" id="{A33F34DB-E9F6-4D7B-BCDB-ABB3851CA353}"/>
                </a:ext>
              </a:extLst>
            </p:cNvPr>
            <p:cNvSpPr>
              <a:spLocks/>
            </p:cNvSpPr>
            <p:nvPr/>
          </p:nvSpPr>
          <p:spPr bwMode="auto">
            <a:xfrm>
              <a:off x="4025" y="2049"/>
              <a:ext cx="68" cy="67"/>
            </a:xfrm>
            <a:custGeom>
              <a:avLst/>
              <a:gdLst>
                <a:gd name="T0" fmla="*/ 3 w 11"/>
                <a:gd name="T1" fmla="*/ 0 h 11"/>
                <a:gd name="T2" fmla="*/ 1 w 11"/>
                <a:gd name="T3" fmla="*/ 10 h 11"/>
                <a:gd name="T4" fmla="*/ 3 w 11"/>
                <a:gd name="T5" fmla="*/ 11 h 11"/>
                <a:gd name="T6" fmla="*/ 4 w 11"/>
                <a:gd name="T7" fmla="*/ 11 h 11"/>
                <a:gd name="T8" fmla="*/ 9 w 11"/>
                <a:gd name="T9" fmla="*/ 3 h 11"/>
                <a:gd name="T10" fmla="*/ 3 w 11"/>
                <a:gd name="T11" fmla="*/ 0 h 11"/>
              </a:gdLst>
              <a:ahLst/>
              <a:cxnLst>
                <a:cxn ang="0">
                  <a:pos x="T0" y="T1"/>
                </a:cxn>
                <a:cxn ang="0">
                  <a:pos x="T2" y="T3"/>
                </a:cxn>
                <a:cxn ang="0">
                  <a:pos x="T4" y="T5"/>
                </a:cxn>
                <a:cxn ang="0">
                  <a:pos x="T6" y="T7"/>
                </a:cxn>
                <a:cxn ang="0">
                  <a:pos x="T8" y="T9"/>
                </a:cxn>
                <a:cxn ang="0">
                  <a:pos x="T10" y="T11"/>
                </a:cxn>
              </a:cxnLst>
              <a:rect l="0" t="0" r="r" b="b"/>
              <a:pathLst>
                <a:path w="11" h="11">
                  <a:moveTo>
                    <a:pt x="3" y="0"/>
                  </a:moveTo>
                  <a:cubicBezTo>
                    <a:pt x="2" y="1"/>
                    <a:pt x="0" y="8"/>
                    <a:pt x="1" y="10"/>
                  </a:cubicBezTo>
                  <a:cubicBezTo>
                    <a:pt x="2" y="11"/>
                    <a:pt x="2" y="11"/>
                    <a:pt x="3" y="11"/>
                  </a:cubicBezTo>
                  <a:cubicBezTo>
                    <a:pt x="3" y="11"/>
                    <a:pt x="4" y="11"/>
                    <a:pt x="4" y="11"/>
                  </a:cubicBezTo>
                  <a:cubicBezTo>
                    <a:pt x="6" y="10"/>
                    <a:pt x="11" y="5"/>
                    <a:pt x="9" y="3"/>
                  </a:cubicBezTo>
                  <a:cubicBezTo>
                    <a:pt x="8" y="2"/>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2" name="Freeform 23">
              <a:extLst>
                <a:ext uri="{FF2B5EF4-FFF2-40B4-BE49-F238E27FC236}">
                  <a16:creationId xmlns="" xmlns:a16="http://schemas.microsoft.com/office/drawing/2014/main" id="{F74BB377-C90A-4527-9D9B-47402F54C33E}"/>
                </a:ext>
              </a:extLst>
            </p:cNvPr>
            <p:cNvSpPr>
              <a:spLocks/>
            </p:cNvSpPr>
            <p:nvPr/>
          </p:nvSpPr>
          <p:spPr bwMode="auto">
            <a:xfrm>
              <a:off x="4123" y="2006"/>
              <a:ext cx="68" cy="73"/>
            </a:xfrm>
            <a:custGeom>
              <a:avLst/>
              <a:gdLst>
                <a:gd name="T0" fmla="*/ 9 w 11"/>
                <a:gd name="T1" fmla="*/ 0 h 12"/>
                <a:gd name="T2" fmla="*/ 5 w 11"/>
                <a:gd name="T3" fmla="*/ 1 h 12"/>
                <a:gd name="T4" fmla="*/ 3 w 11"/>
                <a:gd name="T5" fmla="*/ 3 h 12"/>
                <a:gd name="T6" fmla="*/ 3 w 11"/>
                <a:gd name="T7" fmla="*/ 3 h 12"/>
                <a:gd name="T8" fmla="*/ 2 w 11"/>
                <a:gd name="T9" fmla="*/ 6 h 12"/>
                <a:gd name="T10" fmla="*/ 0 w 11"/>
                <a:gd name="T11" fmla="*/ 10 h 12"/>
                <a:gd name="T12" fmla="*/ 5 w 11"/>
                <a:gd name="T13" fmla="*/ 12 h 12"/>
                <a:gd name="T14" fmla="*/ 5 w 11"/>
                <a:gd name="T15" fmla="*/ 12 h 12"/>
                <a:gd name="T16" fmla="*/ 9 w 11"/>
                <a:gd name="T17" fmla="*/ 10 h 12"/>
                <a:gd name="T18" fmla="*/ 10 w 11"/>
                <a:gd name="T19" fmla="*/ 0 h 12"/>
                <a:gd name="T20" fmla="*/ 9 w 11"/>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9" y="0"/>
                  </a:moveTo>
                  <a:cubicBezTo>
                    <a:pt x="8" y="0"/>
                    <a:pt x="6" y="1"/>
                    <a:pt x="5" y="1"/>
                  </a:cubicBezTo>
                  <a:cubicBezTo>
                    <a:pt x="4" y="2"/>
                    <a:pt x="3" y="3"/>
                    <a:pt x="3" y="3"/>
                  </a:cubicBezTo>
                  <a:cubicBezTo>
                    <a:pt x="3" y="3"/>
                    <a:pt x="3" y="3"/>
                    <a:pt x="3" y="3"/>
                  </a:cubicBezTo>
                  <a:cubicBezTo>
                    <a:pt x="3" y="3"/>
                    <a:pt x="2" y="5"/>
                    <a:pt x="2" y="6"/>
                  </a:cubicBezTo>
                  <a:cubicBezTo>
                    <a:pt x="1" y="8"/>
                    <a:pt x="0" y="10"/>
                    <a:pt x="0" y="10"/>
                  </a:cubicBezTo>
                  <a:cubicBezTo>
                    <a:pt x="0" y="10"/>
                    <a:pt x="3" y="12"/>
                    <a:pt x="5" y="12"/>
                  </a:cubicBezTo>
                  <a:cubicBezTo>
                    <a:pt x="5" y="12"/>
                    <a:pt x="5" y="12"/>
                    <a:pt x="5" y="12"/>
                  </a:cubicBezTo>
                  <a:cubicBezTo>
                    <a:pt x="7" y="12"/>
                    <a:pt x="8" y="11"/>
                    <a:pt x="9" y="10"/>
                  </a:cubicBezTo>
                  <a:cubicBezTo>
                    <a:pt x="10" y="9"/>
                    <a:pt x="11" y="1"/>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3" name="Freeform 24">
              <a:extLst>
                <a:ext uri="{FF2B5EF4-FFF2-40B4-BE49-F238E27FC236}">
                  <a16:creationId xmlns="" xmlns:a16="http://schemas.microsoft.com/office/drawing/2014/main" id="{62419CC9-94EF-4AE5-91C6-A37292C9B913}"/>
                </a:ext>
              </a:extLst>
            </p:cNvPr>
            <p:cNvSpPr>
              <a:spLocks noEditPoints="1"/>
            </p:cNvSpPr>
            <p:nvPr/>
          </p:nvSpPr>
          <p:spPr bwMode="auto">
            <a:xfrm>
              <a:off x="3682" y="670"/>
              <a:ext cx="1392" cy="1391"/>
            </a:xfrm>
            <a:custGeom>
              <a:avLst/>
              <a:gdLst>
                <a:gd name="T0" fmla="*/ 83 w 227"/>
                <a:gd name="T1" fmla="*/ 158 h 228"/>
                <a:gd name="T2" fmla="*/ 95 w 227"/>
                <a:gd name="T3" fmla="*/ 157 h 228"/>
                <a:gd name="T4" fmla="*/ 91 w 227"/>
                <a:gd name="T5" fmla="*/ 193 h 228"/>
                <a:gd name="T6" fmla="*/ 71 w 227"/>
                <a:gd name="T7" fmla="*/ 189 h 228"/>
                <a:gd name="T8" fmla="*/ 114 w 227"/>
                <a:gd name="T9" fmla="*/ 166 h 228"/>
                <a:gd name="T10" fmla="*/ 158 w 227"/>
                <a:gd name="T11" fmla="*/ 149 h 228"/>
                <a:gd name="T12" fmla="*/ 38 w 227"/>
                <a:gd name="T13" fmla="*/ 132 h 228"/>
                <a:gd name="T14" fmla="*/ 61 w 227"/>
                <a:gd name="T15" fmla="*/ 101 h 228"/>
                <a:gd name="T16" fmla="*/ 90 w 227"/>
                <a:gd name="T17" fmla="*/ 134 h 228"/>
                <a:gd name="T18" fmla="*/ 73 w 227"/>
                <a:gd name="T19" fmla="*/ 8 h 228"/>
                <a:gd name="T20" fmla="*/ 21 w 227"/>
                <a:gd name="T21" fmla="*/ 108 h 228"/>
                <a:gd name="T22" fmla="*/ 21 w 227"/>
                <a:gd name="T23" fmla="*/ 107 h 228"/>
                <a:gd name="T24" fmla="*/ 22 w 227"/>
                <a:gd name="T25" fmla="*/ 107 h 228"/>
                <a:gd name="T26" fmla="*/ 29 w 227"/>
                <a:gd name="T27" fmla="*/ 93 h 228"/>
                <a:gd name="T28" fmla="*/ 42 w 227"/>
                <a:gd name="T29" fmla="*/ 80 h 228"/>
                <a:gd name="T30" fmla="*/ 43 w 227"/>
                <a:gd name="T31" fmla="*/ 79 h 228"/>
                <a:gd name="T32" fmla="*/ 43 w 227"/>
                <a:gd name="T33" fmla="*/ 70 h 228"/>
                <a:gd name="T34" fmla="*/ 44 w 227"/>
                <a:gd name="T35" fmla="*/ 60 h 228"/>
                <a:gd name="T36" fmla="*/ 44 w 227"/>
                <a:gd name="T37" fmla="*/ 70 h 228"/>
                <a:gd name="T38" fmla="*/ 44 w 227"/>
                <a:gd name="T39" fmla="*/ 80 h 228"/>
                <a:gd name="T40" fmla="*/ 34 w 227"/>
                <a:gd name="T41" fmla="*/ 89 h 228"/>
                <a:gd name="T42" fmla="*/ 24 w 227"/>
                <a:gd name="T43" fmla="*/ 106 h 228"/>
                <a:gd name="T44" fmla="*/ 22 w 227"/>
                <a:gd name="T45" fmla="*/ 108 h 228"/>
                <a:gd name="T46" fmla="*/ 21 w 227"/>
                <a:gd name="T47" fmla="*/ 108 h 228"/>
                <a:gd name="T48" fmla="*/ 20 w 227"/>
                <a:gd name="T49" fmla="*/ 108 h 228"/>
                <a:gd name="T50" fmla="*/ 29 w 227"/>
                <a:gd name="T51" fmla="*/ 167 h 228"/>
                <a:gd name="T52" fmla="*/ 32 w 227"/>
                <a:gd name="T53" fmla="*/ 192 h 228"/>
                <a:gd name="T54" fmla="*/ 34 w 227"/>
                <a:gd name="T55" fmla="*/ 193 h 228"/>
                <a:gd name="T56" fmla="*/ 37 w 227"/>
                <a:gd name="T57" fmla="*/ 195 h 228"/>
                <a:gd name="T58" fmla="*/ 43 w 227"/>
                <a:gd name="T59" fmla="*/ 197 h 228"/>
                <a:gd name="T60" fmla="*/ 49 w 227"/>
                <a:gd name="T61" fmla="*/ 203 h 228"/>
                <a:gd name="T62" fmla="*/ 53 w 227"/>
                <a:gd name="T63" fmla="*/ 209 h 228"/>
                <a:gd name="T64" fmla="*/ 62 w 227"/>
                <a:gd name="T65" fmla="*/ 219 h 228"/>
                <a:gd name="T66" fmla="*/ 75 w 227"/>
                <a:gd name="T67" fmla="*/ 220 h 228"/>
                <a:gd name="T68" fmla="*/ 82 w 227"/>
                <a:gd name="T69" fmla="*/ 219 h 228"/>
                <a:gd name="T70" fmla="*/ 91 w 227"/>
                <a:gd name="T71" fmla="*/ 220 h 228"/>
                <a:gd name="T72" fmla="*/ 96 w 227"/>
                <a:gd name="T73" fmla="*/ 224 h 228"/>
                <a:gd name="T74" fmla="*/ 99 w 227"/>
                <a:gd name="T75" fmla="*/ 225 h 228"/>
                <a:gd name="T76" fmla="*/ 101 w 227"/>
                <a:gd name="T77" fmla="*/ 226 h 228"/>
                <a:gd name="T78" fmla="*/ 116 w 227"/>
                <a:gd name="T79" fmla="*/ 211 h 228"/>
                <a:gd name="T80" fmla="*/ 175 w 227"/>
                <a:gd name="T81" fmla="*/ 204 h 228"/>
                <a:gd name="T82" fmla="*/ 174 w 227"/>
                <a:gd name="T83" fmla="*/ 184 h 228"/>
                <a:gd name="T84" fmla="*/ 174 w 227"/>
                <a:gd name="T85" fmla="*/ 183 h 228"/>
                <a:gd name="T86" fmla="*/ 174 w 227"/>
                <a:gd name="T87" fmla="*/ 182 h 228"/>
                <a:gd name="T88" fmla="*/ 177 w 227"/>
                <a:gd name="T89" fmla="*/ 172 h 228"/>
                <a:gd name="T90" fmla="*/ 181 w 227"/>
                <a:gd name="T91" fmla="*/ 152 h 228"/>
                <a:gd name="T92" fmla="*/ 184 w 227"/>
                <a:gd name="T93" fmla="*/ 146 h 228"/>
                <a:gd name="T94" fmla="*/ 197 w 227"/>
                <a:gd name="T95" fmla="*/ 136 h 228"/>
                <a:gd name="T96" fmla="*/ 197 w 227"/>
                <a:gd name="T97" fmla="*/ 136 h 228"/>
                <a:gd name="T98" fmla="*/ 185 w 227"/>
                <a:gd name="T99" fmla="*/ 147 h 228"/>
                <a:gd name="T100" fmla="*/ 184 w 227"/>
                <a:gd name="T101" fmla="*/ 148 h 228"/>
                <a:gd name="T102" fmla="*/ 182 w 227"/>
                <a:gd name="T103" fmla="*/ 155 h 228"/>
                <a:gd name="T104" fmla="*/ 176 w 227"/>
                <a:gd name="T105" fmla="*/ 177 h 228"/>
                <a:gd name="T106" fmla="*/ 175 w 227"/>
                <a:gd name="T107" fmla="*/ 182 h 228"/>
                <a:gd name="T108" fmla="*/ 175 w 227"/>
                <a:gd name="T109" fmla="*/ 182 h 228"/>
                <a:gd name="T110" fmla="*/ 182 w 227"/>
                <a:gd name="T111" fmla="*/ 181 h 228"/>
                <a:gd name="T112" fmla="*/ 164 w 227"/>
                <a:gd name="T113" fmla="*/ 1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 h="228">
                  <a:moveTo>
                    <a:pt x="71" y="189"/>
                  </a:moveTo>
                  <a:cubicBezTo>
                    <a:pt x="67" y="189"/>
                    <a:pt x="63" y="183"/>
                    <a:pt x="65" y="180"/>
                  </a:cubicBezTo>
                  <a:cubicBezTo>
                    <a:pt x="67" y="176"/>
                    <a:pt x="70" y="177"/>
                    <a:pt x="74" y="172"/>
                  </a:cubicBezTo>
                  <a:cubicBezTo>
                    <a:pt x="78" y="167"/>
                    <a:pt x="82" y="161"/>
                    <a:pt x="83" y="158"/>
                  </a:cubicBezTo>
                  <a:cubicBezTo>
                    <a:pt x="83" y="156"/>
                    <a:pt x="86" y="154"/>
                    <a:pt x="88" y="154"/>
                  </a:cubicBezTo>
                  <a:cubicBezTo>
                    <a:pt x="89" y="154"/>
                    <a:pt x="89" y="154"/>
                    <a:pt x="89" y="154"/>
                  </a:cubicBezTo>
                  <a:cubicBezTo>
                    <a:pt x="91" y="155"/>
                    <a:pt x="91" y="159"/>
                    <a:pt x="91" y="159"/>
                  </a:cubicBezTo>
                  <a:cubicBezTo>
                    <a:pt x="91" y="159"/>
                    <a:pt x="94" y="157"/>
                    <a:pt x="95" y="157"/>
                  </a:cubicBezTo>
                  <a:cubicBezTo>
                    <a:pt x="95" y="157"/>
                    <a:pt x="96" y="157"/>
                    <a:pt x="96" y="157"/>
                  </a:cubicBezTo>
                  <a:cubicBezTo>
                    <a:pt x="98" y="158"/>
                    <a:pt x="99" y="163"/>
                    <a:pt x="97" y="165"/>
                  </a:cubicBezTo>
                  <a:cubicBezTo>
                    <a:pt x="95" y="167"/>
                    <a:pt x="93" y="174"/>
                    <a:pt x="91" y="181"/>
                  </a:cubicBezTo>
                  <a:cubicBezTo>
                    <a:pt x="90" y="187"/>
                    <a:pt x="93" y="189"/>
                    <a:pt x="91" y="193"/>
                  </a:cubicBezTo>
                  <a:cubicBezTo>
                    <a:pt x="90" y="195"/>
                    <a:pt x="87" y="196"/>
                    <a:pt x="85" y="196"/>
                  </a:cubicBezTo>
                  <a:cubicBezTo>
                    <a:pt x="83" y="196"/>
                    <a:pt x="81" y="195"/>
                    <a:pt x="80" y="194"/>
                  </a:cubicBezTo>
                  <a:cubicBezTo>
                    <a:pt x="78" y="191"/>
                    <a:pt x="79" y="185"/>
                    <a:pt x="79" y="184"/>
                  </a:cubicBezTo>
                  <a:cubicBezTo>
                    <a:pt x="78" y="185"/>
                    <a:pt x="74" y="189"/>
                    <a:pt x="71" y="189"/>
                  </a:cubicBezTo>
                  <a:cubicBezTo>
                    <a:pt x="71" y="189"/>
                    <a:pt x="71" y="189"/>
                    <a:pt x="71" y="189"/>
                  </a:cubicBezTo>
                  <a:moveTo>
                    <a:pt x="146" y="185"/>
                  </a:moveTo>
                  <a:cubicBezTo>
                    <a:pt x="145" y="185"/>
                    <a:pt x="145" y="185"/>
                    <a:pt x="145" y="185"/>
                  </a:cubicBezTo>
                  <a:cubicBezTo>
                    <a:pt x="138" y="184"/>
                    <a:pt x="118" y="174"/>
                    <a:pt x="114" y="166"/>
                  </a:cubicBezTo>
                  <a:cubicBezTo>
                    <a:pt x="111" y="158"/>
                    <a:pt x="108" y="149"/>
                    <a:pt x="112" y="144"/>
                  </a:cubicBezTo>
                  <a:cubicBezTo>
                    <a:pt x="115" y="140"/>
                    <a:pt x="123" y="131"/>
                    <a:pt x="134" y="131"/>
                  </a:cubicBezTo>
                  <a:cubicBezTo>
                    <a:pt x="136" y="131"/>
                    <a:pt x="137" y="132"/>
                    <a:pt x="139" y="132"/>
                  </a:cubicBezTo>
                  <a:cubicBezTo>
                    <a:pt x="153" y="135"/>
                    <a:pt x="151" y="146"/>
                    <a:pt x="158" y="149"/>
                  </a:cubicBezTo>
                  <a:cubicBezTo>
                    <a:pt x="164" y="153"/>
                    <a:pt x="167" y="163"/>
                    <a:pt x="164" y="169"/>
                  </a:cubicBezTo>
                  <a:cubicBezTo>
                    <a:pt x="161" y="175"/>
                    <a:pt x="152" y="185"/>
                    <a:pt x="146" y="185"/>
                  </a:cubicBezTo>
                  <a:moveTo>
                    <a:pt x="69" y="145"/>
                  </a:moveTo>
                  <a:cubicBezTo>
                    <a:pt x="59" y="145"/>
                    <a:pt x="42" y="136"/>
                    <a:pt x="38" y="132"/>
                  </a:cubicBezTo>
                  <a:cubicBezTo>
                    <a:pt x="33" y="128"/>
                    <a:pt x="35" y="114"/>
                    <a:pt x="38" y="108"/>
                  </a:cubicBezTo>
                  <a:cubicBezTo>
                    <a:pt x="40" y="103"/>
                    <a:pt x="47" y="99"/>
                    <a:pt x="53" y="99"/>
                  </a:cubicBezTo>
                  <a:cubicBezTo>
                    <a:pt x="54" y="99"/>
                    <a:pt x="56" y="100"/>
                    <a:pt x="58" y="100"/>
                  </a:cubicBezTo>
                  <a:cubicBezTo>
                    <a:pt x="59" y="101"/>
                    <a:pt x="60" y="101"/>
                    <a:pt x="61" y="101"/>
                  </a:cubicBezTo>
                  <a:cubicBezTo>
                    <a:pt x="63" y="101"/>
                    <a:pt x="65" y="101"/>
                    <a:pt x="66" y="101"/>
                  </a:cubicBezTo>
                  <a:cubicBezTo>
                    <a:pt x="68" y="100"/>
                    <a:pt x="70" y="100"/>
                    <a:pt x="72" y="100"/>
                  </a:cubicBezTo>
                  <a:cubicBezTo>
                    <a:pt x="75" y="100"/>
                    <a:pt x="79" y="101"/>
                    <a:pt x="83" y="105"/>
                  </a:cubicBezTo>
                  <a:cubicBezTo>
                    <a:pt x="94" y="114"/>
                    <a:pt x="91" y="128"/>
                    <a:pt x="90" y="134"/>
                  </a:cubicBezTo>
                  <a:cubicBezTo>
                    <a:pt x="88" y="140"/>
                    <a:pt x="79" y="143"/>
                    <a:pt x="71" y="145"/>
                  </a:cubicBezTo>
                  <a:cubicBezTo>
                    <a:pt x="70" y="145"/>
                    <a:pt x="69" y="145"/>
                    <a:pt x="69" y="145"/>
                  </a:cubicBezTo>
                  <a:moveTo>
                    <a:pt x="119" y="0"/>
                  </a:moveTo>
                  <a:cubicBezTo>
                    <a:pt x="100" y="0"/>
                    <a:pt x="83" y="5"/>
                    <a:pt x="73" y="8"/>
                  </a:cubicBezTo>
                  <a:cubicBezTo>
                    <a:pt x="56" y="13"/>
                    <a:pt x="40" y="35"/>
                    <a:pt x="33" y="51"/>
                  </a:cubicBezTo>
                  <a:cubicBezTo>
                    <a:pt x="26" y="67"/>
                    <a:pt x="26" y="79"/>
                    <a:pt x="25" y="83"/>
                  </a:cubicBezTo>
                  <a:cubicBezTo>
                    <a:pt x="24" y="86"/>
                    <a:pt x="19" y="98"/>
                    <a:pt x="18" y="101"/>
                  </a:cubicBezTo>
                  <a:cubicBezTo>
                    <a:pt x="17" y="103"/>
                    <a:pt x="20" y="106"/>
                    <a:pt x="21" y="108"/>
                  </a:cubicBezTo>
                  <a:cubicBezTo>
                    <a:pt x="21" y="108"/>
                    <a:pt x="21" y="108"/>
                    <a:pt x="21" y="108"/>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2" y="107"/>
                    <a:pt x="22" y="107"/>
                    <a:pt x="22" y="107"/>
                  </a:cubicBezTo>
                  <a:cubicBezTo>
                    <a:pt x="22" y="107"/>
                    <a:pt x="22" y="107"/>
                    <a:pt x="22" y="107"/>
                  </a:cubicBezTo>
                  <a:cubicBezTo>
                    <a:pt x="22" y="107"/>
                    <a:pt x="22" y="107"/>
                    <a:pt x="22" y="107"/>
                  </a:cubicBezTo>
                  <a:cubicBezTo>
                    <a:pt x="23" y="106"/>
                    <a:pt x="23" y="106"/>
                    <a:pt x="23" y="106"/>
                  </a:cubicBezTo>
                  <a:cubicBezTo>
                    <a:pt x="23" y="105"/>
                    <a:pt x="24" y="104"/>
                    <a:pt x="24" y="103"/>
                  </a:cubicBezTo>
                  <a:cubicBezTo>
                    <a:pt x="25" y="102"/>
                    <a:pt x="26" y="100"/>
                    <a:pt x="27" y="98"/>
                  </a:cubicBezTo>
                  <a:cubicBezTo>
                    <a:pt x="27" y="97"/>
                    <a:pt x="28" y="95"/>
                    <a:pt x="29" y="93"/>
                  </a:cubicBezTo>
                  <a:cubicBezTo>
                    <a:pt x="30" y="91"/>
                    <a:pt x="32" y="90"/>
                    <a:pt x="33" y="88"/>
                  </a:cubicBezTo>
                  <a:cubicBezTo>
                    <a:pt x="35" y="87"/>
                    <a:pt x="37" y="86"/>
                    <a:pt x="38" y="84"/>
                  </a:cubicBezTo>
                  <a:cubicBezTo>
                    <a:pt x="39" y="84"/>
                    <a:pt x="40" y="83"/>
                    <a:pt x="41" y="83"/>
                  </a:cubicBezTo>
                  <a:cubicBezTo>
                    <a:pt x="41" y="82"/>
                    <a:pt x="42" y="81"/>
                    <a:pt x="42" y="80"/>
                  </a:cubicBezTo>
                  <a:cubicBezTo>
                    <a:pt x="42" y="80"/>
                    <a:pt x="42" y="80"/>
                    <a:pt x="42" y="80"/>
                  </a:cubicBezTo>
                  <a:cubicBezTo>
                    <a:pt x="43" y="79"/>
                    <a:pt x="43" y="79"/>
                    <a:pt x="43" y="79"/>
                  </a:cubicBezTo>
                  <a:cubicBezTo>
                    <a:pt x="43" y="79"/>
                    <a:pt x="43" y="79"/>
                    <a:pt x="43" y="79"/>
                  </a:cubicBezTo>
                  <a:cubicBezTo>
                    <a:pt x="43" y="79"/>
                    <a:pt x="43" y="79"/>
                    <a:pt x="43" y="79"/>
                  </a:cubicBezTo>
                  <a:cubicBezTo>
                    <a:pt x="43" y="79"/>
                    <a:pt x="43" y="79"/>
                    <a:pt x="43" y="79"/>
                  </a:cubicBezTo>
                  <a:cubicBezTo>
                    <a:pt x="43" y="78"/>
                    <a:pt x="43" y="78"/>
                    <a:pt x="43" y="78"/>
                  </a:cubicBezTo>
                  <a:cubicBezTo>
                    <a:pt x="43" y="77"/>
                    <a:pt x="43" y="76"/>
                    <a:pt x="43" y="75"/>
                  </a:cubicBezTo>
                  <a:cubicBezTo>
                    <a:pt x="43" y="74"/>
                    <a:pt x="43" y="72"/>
                    <a:pt x="43" y="70"/>
                  </a:cubicBezTo>
                  <a:cubicBezTo>
                    <a:pt x="43" y="67"/>
                    <a:pt x="43" y="65"/>
                    <a:pt x="43" y="63"/>
                  </a:cubicBezTo>
                  <a:cubicBezTo>
                    <a:pt x="44" y="62"/>
                    <a:pt x="44" y="61"/>
                    <a:pt x="44" y="61"/>
                  </a:cubicBezTo>
                  <a:cubicBezTo>
                    <a:pt x="44" y="60"/>
                    <a:pt x="44" y="60"/>
                    <a:pt x="44" y="60"/>
                  </a:cubicBezTo>
                  <a:cubicBezTo>
                    <a:pt x="44" y="60"/>
                    <a:pt x="44" y="60"/>
                    <a:pt x="44" y="60"/>
                  </a:cubicBezTo>
                  <a:cubicBezTo>
                    <a:pt x="44" y="60"/>
                    <a:pt x="44" y="60"/>
                    <a:pt x="44" y="60"/>
                  </a:cubicBezTo>
                  <a:cubicBezTo>
                    <a:pt x="44" y="61"/>
                    <a:pt x="44" y="61"/>
                    <a:pt x="44" y="61"/>
                  </a:cubicBezTo>
                  <a:cubicBezTo>
                    <a:pt x="44" y="61"/>
                    <a:pt x="44" y="62"/>
                    <a:pt x="44" y="63"/>
                  </a:cubicBezTo>
                  <a:cubicBezTo>
                    <a:pt x="44" y="65"/>
                    <a:pt x="44" y="67"/>
                    <a:pt x="44" y="70"/>
                  </a:cubicBezTo>
                  <a:cubicBezTo>
                    <a:pt x="44" y="72"/>
                    <a:pt x="44" y="73"/>
                    <a:pt x="44" y="75"/>
                  </a:cubicBezTo>
                  <a:cubicBezTo>
                    <a:pt x="44" y="76"/>
                    <a:pt x="44" y="77"/>
                    <a:pt x="44" y="78"/>
                  </a:cubicBezTo>
                  <a:cubicBezTo>
                    <a:pt x="44" y="79"/>
                    <a:pt x="44" y="79"/>
                    <a:pt x="44" y="79"/>
                  </a:cubicBezTo>
                  <a:cubicBezTo>
                    <a:pt x="44" y="80"/>
                    <a:pt x="44" y="80"/>
                    <a:pt x="44" y="80"/>
                  </a:cubicBezTo>
                  <a:cubicBezTo>
                    <a:pt x="44" y="80"/>
                    <a:pt x="44" y="81"/>
                    <a:pt x="43" y="81"/>
                  </a:cubicBezTo>
                  <a:cubicBezTo>
                    <a:pt x="43" y="82"/>
                    <a:pt x="42" y="83"/>
                    <a:pt x="42" y="84"/>
                  </a:cubicBezTo>
                  <a:cubicBezTo>
                    <a:pt x="41" y="84"/>
                    <a:pt x="40" y="85"/>
                    <a:pt x="39" y="86"/>
                  </a:cubicBezTo>
                  <a:cubicBezTo>
                    <a:pt x="38" y="87"/>
                    <a:pt x="36" y="88"/>
                    <a:pt x="34" y="89"/>
                  </a:cubicBezTo>
                  <a:cubicBezTo>
                    <a:pt x="33" y="91"/>
                    <a:pt x="32" y="92"/>
                    <a:pt x="31" y="94"/>
                  </a:cubicBezTo>
                  <a:cubicBezTo>
                    <a:pt x="30" y="96"/>
                    <a:pt x="29" y="97"/>
                    <a:pt x="28" y="99"/>
                  </a:cubicBezTo>
                  <a:cubicBezTo>
                    <a:pt x="27" y="101"/>
                    <a:pt x="26" y="102"/>
                    <a:pt x="25" y="104"/>
                  </a:cubicBezTo>
                  <a:cubicBezTo>
                    <a:pt x="25" y="105"/>
                    <a:pt x="24" y="106"/>
                    <a:pt x="24" y="106"/>
                  </a:cubicBezTo>
                  <a:cubicBezTo>
                    <a:pt x="23" y="107"/>
                    <a:pt x="23" y="107"/>
                    <a:pt x="23" y="107"/>
                  </a:cubicBezTo>
                  <a:cubicBezTo>
                    <a:pt x="23" y="108"/>
                    <a:pt x="23"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1" y="108"/>
                    <a:pt x="21" y="108"/>
                    <a:pt x="21" y="108"/>
                  </a:cubicBezTo>
                  <a:cubicBezTo>
                    <a:pt x="21" y="108"/>
                    <a:pt x="21" y="108"/>
                    <a:pt x="21" y="108"/>
                  </a:cubicBezTo>
                  <a:cubicBezTo>
                    <a:pt x="20" y="108"/>
                    <a:pt x="20" y="108"/>
                    <a:pt x="20" y="108"/>
                  </a:cubicBezTo>
                  <a:cubicBezTo>
                    <a:pt x="20" y="108"/>
                    <a:pt x="20" y="108"/>
                    <a:pt x="20" y="108"/>
                  </a:cubicBezTo>
                  <a:cubicBezTo>
                    <a:pt x="20" y="108"/>
                    <a:pt x="20" y="108"/>
                    <a:pt x="20" y="108"/>
                  </a:cubicBezTo>
                  <a:cubicBezTo>
                    <a:pt x="18" y="109"/>
                    <a:pt x="14" y="110"/>
                    <a:pt x="12" y="110"/>
                  </a:cubicBezTo>
                  <a:cubicBezTo>
                    <a:pt x="8" y="110"/>
                    <a:pt x="2" y="118"/>
                    <a:pt x="4" y="121"/>
                  </a:cubicBezTo>
                  <a:cubicBezTo>
                    <a:pt x="6" y="124"/>
                    <a:pt x="0" y="137"/>
                    <a:pt x="5" y="149"/>
                  </a:cubicBezTo>
                  <a:cubicBezTo>
                    <a:pt x="10" y="161"/>
                    <a:pt x="24" y="165"/>
                    <a:pt x="29" y="167"/>
                  </a:cubicBezTo>
                  <a:cubicBezTo>
                    <a:pt x="33" y="168"/>
                    <a:pt x="36" y="172"/>
                    <a:pt x="37" y="175"/>
                  </a:cubicBezTo>
                  <a:cubicBezTo>
                    <a:pt x="38" y="178"/>
                    <a:pt x="28" y="186"/>
                    <a:pt x="30" y="192"/>
                  </a:cubicBezTo>
                  <a:cubicBezTo>
                    <a:pt x="30" y="193"/>
                    <a:pt x="30" y="193"/>
                    <a:pt x="30" y="193"/>
                  </a:cubicBezTo>
                  <a:cubicBezTo>
                    <a:pt x="31" y="192"/>
                    <a:pt x="31" y="192"/>
                    <a:pt x="32" y="192"/>
                  </a:cubicBezTo>
                  <a:cubicBezTo>
                    <a:pt x="32" y="192"/>
                    <a:pt x="32" y="192"/>
                    <a:pt x="32" y="192"/>
                  </a:cubicBezTo>
                  <a:cubicBezTo>
                    <a:pt x="33" y="192"/>
                    <a:pt x="33" y="194"/>
                    <a:pt x="33" y="194"/>
                  </a:cubicBezTo>
                  <a:cubicBezTo>
                    <a:pt x="33" y="194"/>
                    <a:pt x="33" y="193"/>
                    <a:pt x="34" y="193"/>
                  </a:cubicBezTo>
                  <a:cubicBezTo>
                    <a:pt x="34" y="193"/>
                    <a:pt x="34" y="193"/>
                    <a:pt x="34" y="193"/>
                  </a:cubicBezTo>
                  <a:cubicBezTo>
                    <a:pt x="34" y="193"/>
                    <a:pt x="34" y="193"/>
                    <a:pt x="34" y="193"/>
                  </a:cubicBezTo>
                  <a:cubicBezTo>
                    <a:pt x="35" y="194"/>
                    <a:pt x="35" y="195"/>
                    <a:pt x="34" y="197"/>
                  </a:cubicBezTo>
                  <a:cubicBezTo>
                    <a:pt x="35" y="196"/>
                    <a:pt x="36" y="195"/>
                    <a:pt x="37" y="195"/>
                  </a:cubicBezTo>
                  <a:cubicBezTo>
                    <a:pt x="37" y="195"/>
                    <a:pt x="37" y="195"/>
                    <a:pt x="37" y="195"/>
                  </a:cubicBezTo>
                  <a:cubicBezTo>
                    <a:pt x="37" y="195"/>
                    <a:pt x="37" y="195"/>
                    <a:pt x="37" y="195"/>
                  </a:cubicBezTo>
                  <a:cubicBezTo>
                    <a:pt x="38" y="195"/>
                    <a:pt x="38" y="196"/>
                    <a:pt x="39" y="200"/>
                  </a:cubicBezTo>
                  <a:cubicBezTo>
                    <a:pt x="40" y="198"/>
                    <a:pt x="41" y="197"/>
                    <a:pt x="43" y="197"/>
                  </a:cubicBezTo>
                  <a:cubicBezTo>
                    <a:pt x="43" y="197"/>
                    <a:pt x="43" y="197"/>
                    <a:pt x="43" y="197"/>
                  </a:cubicBezTo>
                  <a:cubicBezTo>
                    <a:pt x="43" y="197"/>
                    <a:pt x="43" y="197"/>
                    <a:pt x="43" y="197"/>
                  </a:cubicBezTo>
                  <a:cubicBezTo>
                    <a:pt x="44" y="197"/>
                    <a:pt x="45" y="199"/>
                    <a:pt x="45" y="205"/>
                  </a:cubicBezTo>
                  <a:cubicBezTo>
                    <a:pt x="45" y="205"/>
                    <a:pt x="45" y="205"/>
                    <a:pt x="45" y="205"/>
                  </a:cubicBezTo>
                  <a:cubicBezTo>
                    <a:pt x="46" y="204"/>
                    <a:pt x="48" y="203"/>
                    <a:pt x="49" y="203"/>
                  </a:cubicBezTo>
                  <a:cubicBezTo>
                    <a:pt x="49" y="203"/>
                    <a:pt x="49" y="203"/>
                    <a:pt x="50" y="203"/>
                  </a:cubicBezTo>
                  <a:cubicBezTo>
                    <a:pt x="50" y="203"/>
                    <a:pt x="50" y="203"/>
                    <a:pt x="50" y="203"/>
                  </a:cubicBezTo>
                  <a:cubicBezTo>
                    <a:pt x="51" y="203"/>
                    <a:pt x="52" y="204"/>
                    <a:pt x="52" y="210"/>
                  </a:cubicBezTo>
                  <a:cubicBezTo>
                    <a:pt x="53" y="209"/>
                    <a:pt x="53" y="209"/>
                    <a:pt x="53" y="209"/>
                  </a:cubicBezTo>
                  <a:cubicBezTo>
                    <a:pt x="55" y="208"/>
                    <a:pt x="56" y="207"/>
                    <a:pt x="58" y="207"/>
                  </a:cubicBezTo>
                  <a:cubicBezTo>
                    <a:pt x="59" y="207"/>
                    <a:pt x="60" y="207"/>
                    <a:pt x="60" y="208"/>
                  </a:cubicBezTo>
                  <a:cubicBezTo>
                    <a:pt x="63" y="209"/>
                    <a:pt x="64" y="213"/>
                    <a:pt x="62" y="218"/>
                  </a:cubicBezTo>
                  <a:cubicBezTo>
                    <a:pt x="62" y="218"/>
                    <a:pt x="62" y="219"/>
                    <a:pt x="62" y="219"/>
                  </a:cubicBezTo>
                  <a:cubicBezTo>
                    <a:pt x="62" y="219"/>
                    <a:pt x="62" y="218"/>
                    <a:pt x="63" y="218"/>
                  </a:cubicBezTo>
                  <a:cubicBezTo>
                    <a:pt x="65" y="214"/>
                    <a:pt x="67" y="213"/>
                    <a:pt x="70" y="213"/>
                  </a:cubicBezTo>
                  <a:cubicBezTo>
                    <a:pt x="70" y="213"/>
                    <a:pt x="71" y="213"/>
                    <a:pt x="72" y="213"/>
                  </a:cubicBezTo>
                  <a:cubicBezTo>
                    <a:pt x="74" y="214"/>
                    <a:pt x="75" y="217"/>
                    <a:pt x="75" y="220"/>
                  </a:cubicBezTo>
                  <a:cubicBezTo>
                    <a:pt x="75" y="221"/>
                    <a:pt x="75" y="221"/>
                    <a:pt x="75" y="221"/>
                  </a:cubicBezTo>
                  <a:cubicBezTo>
                    <a:pt x="78" y="219"/>
                    <a:pt x="80" y="218"/>
                    <a:pt x="81" y="218"/>
                  </a:cubicBezTo>
                  <a:cubicBezTo>
                    <a:pt x="81" y="218"/>
                    <a:pt x="82" y="218"/>
                    <a:pt x="82" y="218"/>
                  </a:cubicBezTo>
                  <a:cubicBezTo>
                    <a:pt x="82" y="219"/>
                    <a:pt x="82" y="219"/>
                    <a:pt x="82" y="219"/>
                  </a:cubicBezTo>
                  <a:cubicBezTo>
                    <a:pt x="83" y="219"/>
                    <a:pt x="83" y="222"/>
                    <a:pt x="83" y="224"/>
                  </a:cubicBezTo>
                  <a:cubicBezTo>
                    <a:pt x="83" y="224"/>
                    <a:pt x="83" y="224"/>
                    <a:pt x="83" y="224"/>
                  </a:cubicBezTo>
                  <a:cubicBezTo>
                    <a:pt x="87" y="221"/>
                    <a:pt x="89" y="220"/>
                    <a:pt x="90" y="220"/>
                  </a:cubicBezTo>
                  <a:cubicBezTo>
                    <a:pt x="90" y="220"/>
                    <a:pt x="90" y="220"/>
                    <a:pt x="91" y="220"/>
                  </a:cubicBezTo>
                  <a:cubicBezTo>
                    <a:pt x="91" y="220"/>
                    <a:pt x="91" y="220"/>
                    <a:pt x="91" y="220"/>
                  </a:cubicBezTo>
                  <a:cubicBezTo>
                    <a:pt x="92" y="221"/>
                    <a:pt x="91" y="223"/>
                    <a:pt x="91" y="226"/>
                  </a:cubicBezTo>
                  <a:cubicBezTo>
                    <a:pt x="93" y="224"/>
                    <a:pt x="94" y="223"/>
                    <a:pt x="95" y="223"/>
                  </a:cubicBezTo>
                  <a:cubicBezTo>
                    <a:pt x="95" y="223"/>
                    <a:pt x="96" y="224"/>
                    <a:pt x="96" y="224"/>
                  </a:cubicBezTo>
                  <a:cubicBezTo>
                    <a:pt x="96" y="224"/>
                    <a:pt x="96" y="224"/>
                    <a:pt x="96" y="224"/>
                  </a:cubicBezTo>
                  <a:cubicBezTo>
                    <a:pt x="97" y="224"/>
                    <a:pt x="96" y="226"/>
                    <a:pt x="96" y="227"/>
                  </a:cubicBezTo>
                  <a:cubicBezTo>
                    <a:pt x="97" y="226"/>
                    <a:pt x="98" y="225"/>
                    <a:pt x="98" y="225"/>
                  </a:cubicBezTo>
                  <a:cubicBezTo>
                    <a:pt x="99" y="225"/>
                    <a:pt x="99" y="225"/>
                    <a:pt x="99" y="225"/>
                  </a:cubicBezTo>
                  <a:cubicBezTo>
                    <a:pt x="99" y="225"/>
                    <a:pt x="99" y="225"/>
                    <a:pt x="99" y="225"/>
                  </a:cubicBezTo>
                  <a:cubicBezTo>
                    <a:pt x="99" y="225"/>
                    <a:pt x="99" y="226"/>
                    <a:pt x="99" y="227"/>
                  </a:cubicBezTo>
                  <a:cubicBezTo>
                    <a:pt x="99" y="226"/>
                    <a:pt x="100" y="226"/>
                    <a:pt x="101" y="226"/>
                  </a:cubicBezTo>
                  <a:cubicBezTo>
                    <a:pt x="101" y="226"/>
                    <a:pt x="101" y="226"/>
                    <a:pt x="101" y="226"/>
                  </a:cubicBezTo>
                  <a:cubicBezTo>
                    <a:pt x="102" y="226"/>
                    <a:pt x="102" y="227"/>
                    <a:pt x="102" y="228"/>
                  </a:cubicBezTo>
                  <a:cubicBezTo>
                    <a:pt x="102" y="228"/>
                    <a:pt x="102" y="228"/>
                    <a:pt x="102" y="228"/>
                  </a:cubicBezTo>
                  <a:cubicBezTo>
                    <a:pt x="108" y="225"/>
                    <a:pt x="109" y="213"/>
                    <a:pt x="112" y="211"/>
                  </a:cubicBezTo>
                  <a:cubicBezTo>
                    <a:pt x="113" y="211"/>
                    <a:pt x="114" y="211"/>
                    <a:pt x="116" y="211"/>
                  </a:cubicBezTo>
                  <a:cubicBezTo>
                    <a:pt x="118" y="211"/>
                    <a:pt x="121" y="211"/>
                    <a:pt x="123" y="213"/>
                  </a:cubicBezTo>
                  <a:cubicBezTo>
                    <a:pt x="127" y="215"/>
                    <a:pt x="136" y="222"/>
                    <a:pt x="146" y="222"/>
                  </a:cubicBezTo>
                  <a:cubicBezTo>
                    <a:pt x="148" y="222"/>
                    <a:pt x="150" y="221"/>
                    <a:pt x="152" y="221"/>
                  </a:cubicBezTo>
                  <a:cubicBezTo>
                    <a:pt x="165" y="217"/>
                    <a:pt x="172" y="205"/>
                    <a:pt x="175" y="204"/>
                  </a:cubicBezTo>
                  <a:cubicBezTo>
                    <a:pt x="178" y="203"/>
                    <a:pt x="181" y="194"/>
                    <a:pt x="178" y="191"/>
                  </a:cubicBezTo>
                  <a:cubicBezTo>
                    <a:pt x="177" y="189"/>
                    <a:pt x="176" y="186"/>
                    <a:pt x="175" y="184"/>
                  </a:cubicBezTo>
                  <a:cubicBezTo>
                    <a:pt x="175" y="184"/>
                    <a:pt x="175" y="184"/>
                    <a:pt x="175" y="184"/>
                  </a:cubicBezTo>
                  <a:cubicBezTo>
                    <a:pt x="174" y="184"/>
                    <a:pt x="174" y="184"/>
                    <a:pt x="174" y="184"/>
                  </a:cubicBezTo>
                  <a:cubicBezTo>
                    <a:pt x="174" y="183"/>
                    <a:pt x="174" y="183"/>
                    <a:pt x="174" y="183"/>
                  </a:cubicBezTo>
                  <a:cubicBezTo>
                    <a:pt x="174" y="183"/>
                    <a:pt x="174" y="183"/>
                    <a:pt x="174" y="183"/>
                  </a:cubicBezTo>
                  <a:cubicBezTo>
                    <a:pt x="174" y="183"/>
                    <a:pt x="174" y="183"/>
                    <a:pt x="174" y="183"/>
                  </a:cubicBezTo>
                  <a:cubicBezTo>
                    <a:pt x="174" y="183"/>
                    <a:pt x="174" y="183"/>
                    <a:pt x="174" y="183"/>
                  </a:cubicBezTo>
                  <a:cubicBezTo>
                    <a:pt x="174" y="183"/>
                    <a:pt x="174" y="183"/>
                    <a:pt x="174" y="183"/>
                  </a:cubicBezTo>
                  <a:cubicBezTo>
                    <a:pt x="174" y="182"/>
                    <a:pt x="174" y="182"/>
                    <a:pt x="174" y="182"/>
                  </a:cubicBezTo>
                  <a:cubicBezTo>
                    <a:pt x="174" y="182"/>
                    <a:pt x="174" y="182"/>
                    <a:pt x="174" y="182"/>
                  </a:cubicBezTo>
                  <a:cubicBezTo>
                    <a:pt x="174" y="182"/>
                    <a:pt x="174" y="182"/>
                    <a:pt x="174" y="182"/>
                  </a:cubicBezTo>
                  <a:cubicBezTo>
                    <a:pt x="174" y="181"/>
                    <a:pt x="174" y="181"/>
                    <a:pt x="174" y="181"/>
                  </a:cubicBezTo>
                  <a:cubicBezTo>
                    <a:pt x="174" y="180"/>
                    <a:pt x="174" y="180"/>
                    <a:pt x="174" y="179"/>
                  </a:cubicBezTo>
                  <a:cubicBezTo>
                    <a:pt x="174" y="179"/>
                    <a:pt x="174" y="178"/>
                    <a:pt x="175" y="177"/>
                  </a:cubicBezTo>
                  <a:cubicBezTo>
                    <a:pt x="176" y="175"/>
                    <a:pt x="176" y="174"/>
                    <a:pt x="177" y="172"/>
                  </a:cubicBezTo>
                  <a:cubicBezTo>
                    <a:pt x="178" y="170"/>
                    <a:pt x="179" y="168"/>
                    <a:pt x="179" y="166"/>
                  </a:cubicBezTo>
                  <a:cubicBezTo>
                    <a:pt x="180" y="165"/>
                    <a:pt x="181" y="163"/>
                    <a:pt x="181" y="161"/>
                  </a:cubicBezTo>
                  <a:cubicBezTo>
                    <a:pt x="181" y="159"/>
                    <a:pt x="181" y="157"/>
                    <a:pt x="181" y="155"/>
                  </a:cubicBezTo>
                  <a:cubicBezTo>
                    <a:pt x="181" y="154"/>
                    <a:pt x="181" y="153"/>
                    <a:pt x="181" y="152"/>
                  </a:cubicBezTo>
                  <a:cubicBezTo>
                    <a:pt x="181" y="150"/>
                    <a:pt x="181" y="149"/>
                    <a:pt x="182" y="148"/>
                  </a:cubicBezTo>
                  <a:cubicBezTo>
                    <a:pt x="182" y="148"/>
                    <a:pt x="182" y="148"/>
                    <a:pt x="183" y="147"/>
                  </a:cubicBezTo>
                  <a:cubicBezTo>
                    <a:pt x="183" y="147"/>
                    <a:pt x="183" y="147"/>
                    <a:pt x="183" y="147"/>
                  </a:cubicBezTo>
                  <a:cubicBezTo>
                    <a:pt x="184" y="146"/>
                    <a:pt x="184" y="146"/>
                    <a:pt x="184" y="146"/>
                  </a:cubicBezTo>
                  <a:cubicBezTo>
                    <a:pt x="184" y="145"/>
                    <a:pt x="185" y="145"/>
                    <a:pt x="186" y="144"/>
                  </a:cubicBezTo>
                  <a:cubicBezTo>
                    <a:pt x="187" y="143"/>
                    <a:pt x="189" y="142"/>
                    <a:pt x="190" y="141"/>
                  </a:cubicBezTo>
                  <a:cubicBezTo>
                    <a:pt x="192" y="140"/>
                    <a:pt x="195" y="138"/>
                    <a:pt x="196" y="137"/>
                  </a:cubicBezTo>
                  <a:cubicBezTo>
                    <a:pt x="197" y="136"/>
                    <a:pt x="197" y="136"/>
                    <a:pt x="197" y="136"/>
                  </a:cubicBezTo>
                  <a:cubicBezTo>
                    <a:pt x="198" y="135"/>
                    <a:pt x="198" y="135"/>
                    <a:pt x="198" y="135"/>
                  </a:cubicBezTo>
                  <a:cubicBezTo>
                    <a:pt x="198" y="135"/>
                    <a:pt x="198" y="135"/>
                    <a:pt x="198" y="135"/>
                  </a:cubicBezTo>
                  <a:cubicBezTo>
                    <a:pt x="198" y="135"/>
                    <a:pt x="198" y="135"/>
                    <a:pt x="198" y="135"/>
                  </a:cubicBezTo>
                  <a:cubicBezTo>
                    <a:pt x="197" y="136"/>
                    <a:pt x="197" y="136"/>
                    <a:pt x="197" y="136"/>
                  </a:cubicBezTo>
                  <a:cubicBezTo>
                    <a:pt x="197" y="136"/>
                    <a:pt x="197" y="137"/>
                    <a:pt x="196" y="137"/>
                  </a:cubicBezTo>
                  <a:cubicBezTo>
                    <a:pt x="195" y="139"/>
                    <a:pt x="193" y="140"/>
                    <a:pt x="190" y="142"/>
                  </a:cubicBezTo>
                  <a:cubicBezTo>
                    <a:pt x="189" y="143"/>
                    <a:pt x="188" y="144"/>
                    <a:pt x="187" y="145"/>
                  </a:cubicBezTo>
                  <a:cubicBezTo>
                    <a:pt x="186" y="146"/>
                    <a:pt x="185" y="146"/>
                    <a:pt x="185" y="147"/>
                  </a:cubicBezTo>
                  <a:cubicBezTo>
                    <a:pt x="184" y="148"/>
                    <a:pt x="184" y="148"/>
                    <a:pt x="184" y="148"/>
                  </a:cubicBezTo>
                  <a:cubicBezTo>
                    <a:pt x="184" y="148"/>
                    <a:pt x="184" y="148"/>
                    <a:pt x="184" y="148"/>
                  </a:cubicBezTo>
                  <a:cubicBezTo>
                    <a:pt x="184" y="148"/>
                    <a:pt x="184" y="148"/>
                    <a:pt x="184" y="148"/>
                  </a:cubicBezTo>
                  <a:cubicBezTo>
                    <a:pt x="184" y="148"/>
                    <a:pt x="184" y="148"/>
                    <a:pt x="184" y="148"/>
                  </a:cubicBezTo>
                  <a:cubicBezTo>
                    <a:pt x="183" y="149"/>
                    <a:pt x="183" y="149"/>
                    <a:pt x="183" y="149"/>
                  </a:cubicBezTo>
                  <a:cubicBezTo>
                    <a:pt x="183" y="149"/>
                    <a:pt x="183" y="149"/>
                    <a:pt x="183" y="149"/>
                  </a:cubicBezTo>
                  <a:cubicBezTo>
                    <a:pt x="183" y="150"/>
                    <a:pt x="182" y="151"/>
                    <a:pt x="182" y="152"/>
                  </a:cubicBezTo>
                  <a:cubicBezTo>
                    <a:pt x="182" y="153"/>
                    <a:pt x="182" y="154"/>
                    <a:pt x="182" y="155"/>
                  </a:cubicBezTo>
                  <a:cubicBezTo>
                    <a:pt x="182" y="157"/>
                    <a:pt x="182" y="159"/>
                    <a:pt x="182" y="161"/>
                  </a:cubicBezTo>
                  <a:cubicBezTo>
                    <a:pt x="182" y="163"/>
                    <a:pt x="182" y="165"/>
                    <a:pt x="181" y="167"/>
                  </a:cubicBezTo>
                  <a:cubicBezTo>
                    <a:pt x="180" y="169"/>
                    <a:pt x="179" y="171"/>
                    <a:pt x="178" y="172"/>
                  </a:cubicBezTo>
                  <a:cubicBezTo>
                    <a:pt x="178" y="174"/>
                    <a:pt x="177" y="176"/>
                    <a:pt x="176" y="177"/>
                  </a:cubicBezTo>
                  <a:cubicBezTo>
                    <a:pt x="176" y="178"/>
                    <a:pt x="175" y="179"/>
                    <a:pt x="175" y="180"/>
                  </a:cubicBezTo>
                  <a:cubicBezTo>
                    <a:pt x="175" y="180"/>
                    <a:pt x="175" y="180"/>
                    <a:pt x="175" y="181"/>
                  </a:cubicBezTo>
                  <a:cubicBezTo>
                    <a:pt x="175" y="181"/>
                    <a:pt x="175" y="181"/>
                    <a:pt x="175" y="181"/>
                  </a:cubicBezTo>
                  <a:cubicBezTo>
                    <a:pt x="175" y="182"/>
                    <a:pt x="175" y="182"/>
                    <a:pt x="175" y="182"/>
                  </a:cubicBezTo>
                  <a:cubicBezTo>
                    <a:pt x="175" y="182"/>
                    <a:pt x="175" y="182"/>
                    <a:pt x="175" y="182"/>
                  </a:cubicBezTo>
                  <a:cubicBezTo>
                    <a:pt x="175" y="182"/>
                    <a:pt x="175" y="182"/>
                    <a:pt x="175" y="182"/>
                  </a:cubicBezTo>
                  <a:cubicBezTo>
                    <a:pt x="175" y="182"/>
                    <a:pt x="175" y="182"/>
                    <a:pt x="175" y="182"/>
                  </a:cubicBezTo>
                  <a:cubicBezTo>
                    <a:pt x="175" y="182"/>
                    <a:pt x="175" y="182"/>
                    <a:pt x="175" y="182"/>
                  </a:cubicBezTo>
                  <a:cubicBezTo>
                    <a:pt x="175" y="183"/>
                    <a:pt x="175" y="183"/>
                    <a:pt x="175" y="183"/>
                  </a:cubicBezTo>
                  <a:cubicBezTo>
                    <a:pt x="175" y="183"/>
                    <a:pt x="175" y="183"/>
                    <a:pt x="175" y="183"/>
                  </a:cubicBezTo>
                  <a:cubicBezTo>
                    <a:pt x="175" y="183"/>
                    <a:pt x="175" y="183"/>
                    <a:pt x="175" y="183"/>
                  </a:cubicBezTo>
                  <a:cubicBezTo>
                    <a:pt x="177" y="183"/>
                    <a:pt x="180" y="183"/>
                    <a:pt x="182" y="181"/>
                  </a:cubicBezTo>
                  <a:cubicBezTo>
                    <a:pt x="184" y="178"/>
                    <a:pt x="189" y="167"/>
                    <a:pt x="192" y="164"/>
                  </a:cubicBezTo>
                  <a:cubicBezTo>
                    <a:pt x="194" y="161"/>
                    <a:pt x="203" y="154"/>
                    <a:pt x="212" y="138"/>
                  </a:cubicBezTo>
                  <a:cubicBezTo>
                    <a:pt x="220" y="123"/>
                    <a:pt x="227" y="97"/>
                    <a:pt x="221" y="80"/>
                  </a:cubicBezTo>
                  <a:cubicBezTo>
                    <a:pt x="215" y="64"/>
                    <a:pt x="201" y="28"/>
                    <a:pt x="164" y="10"/>
                  </a:cubicBezTo>
                  <a:cubicBezTo>
                    <a:pt x="148" y="2"/>
                    <a:pt x="133" y="0"/>
                    <a:pt x="1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4" name="Freeform 25">
              <a:extLst>
                <a:ext uri="{FF2B5EF4-FFF2-40B4-BE49-F238E27FC236}">
                  <a16:creationId xmlns="" xmlns:a16="http://schemas.microsoft.com/office/drawing/2014/main" id="{87FEA92A-864A-454F-A965-EAC2044E4CFE}"/>
                </a:ext>
              </a:extLst>
            </p:cNvPr>
            <p:cNvSpPr>
              <a:spLocks/>
            </p:cNvSpPr>
            <p:nvPr/>
          </p:nvSpPr>
          <p:spPr bwMode="auto">
            <a:xfrm>
              <a:off x="4277" y="2049"/>
              <a:ext cx="24" cy="43"/>
            </a:xfrm>
            <a:custGeom>
              <a:avLst/>
              <a:gdLst>
                <a:gd name="T0" fmla="*/ 4 w 4"/>
                <a:gd name="T1" fmla="*/ 0 h 7"/>
                <a:gd name="T2" fmla="*/ 2 w 4"/>
                <a:gd name="T3" fmla="*/ 3 h 7"/>
                <a:gd name="T4" fmla="*/ 0 w 4"/>
                <a:gd name="T5" fmla="*/ 7 h 7"/>
                <a:gd name="T6" fmla="*/ 1 w 4"/>
                <a:gd name="T7" fmla="*/ 7 h 7"/>
                <a:gd name="T8" fmla="*/ 3 w 4"/>
                <a:gd name="T9" fmla="*/ 5 h 7"/>
                <a:gd name="T10" fmla="*/ 4 w 4"/>
                <a:gd name="T11" fmla="*/ 0 h 7"/>
              </a:gdLst>
              <a:ahLst/>
              <a:cxnLst>
                <a:cxn ang="0">
                  <a:pos x="T0" y="T1"/>
                </a:cxn>
                <a:cxn ang="0">
                  <a:pos x="T2" y="T3"/>
                </a:cxn>
                <a:cxn ang="0">
                  <a:pos x="T4" y="T5"/>
                </a:cxn>
                <a:cxn ang="0">
                  <a:pos x="T6" y="T7"/>
                </a:cxn>
                <a:cxn ang="0">
                  <a:pos x="T8" y="T9"/>
                </a:cxn>
                <a:cxn ang="0">
                  <a:pos x="T10" y="T11"/>
                </a:cxn>
              </a:cxnLst>
              <a:rect l="0" t="0" r="r" b="b"/>
              <a:pathLst>
                <a:path w="4" h="7">
                  <a:moveTo>
                    <a:pt x="4" y="0"/>
                  </a:moveTo>
                  <a:cubicBezTo>
                    <a:pt x="4" y="0"/>
                    <a:pt x="2" y="1"/>
                    <a:pt x="2" y="3"/>
                  </a:cubicBezTo>
                  <a:cubicBezTo>
                    <a:pt x="1" y="4"/>
                    <a:pt x="0" y="7"/>
                    <a:pt x="0" y="7"/>
                  </a:cubicBezTo>
                  <a:cubicBezTo>
                    <a:pt x="0" y="7"/>
                    <a:pt x="0" y="7"/>
                    <a:pt x="1" y="7"/>
                  </a:cubicBezTo>
                  <a:cubicBezTo>
                    <a:pt x="1" y="7"/>
                    <a:pt x="2" y="6"/>
                    <a:pt x="3" y="5"/>
                  </a:cubicBezTo>
                  <a:cubicBezTo>
                    <a:pt x="4" y="4"/>
                    <a:pt x="4"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5" name="Freeform 26">
              <a:extLst>
                <a:ext uri="{FF2B5EF4-FFF2-40B4-BE49-F238E27FC236}">
                  <a16:creationId xmlns="" xmlns:a16="http://schemas.microsoft.com/office/drawing/2014/main" id="{99BA62EB-B081-487B-BE85-6842D79F887D}"/>
                </a:ext>
              </a:extLst>
            </p:cNvPr>
            <p:cNvSpPr>
              <a:spLocks/>
            </p:cNvSpPr>
            <p:nvPr/>
          </p:nvSpPr>
          <p:spPr bwMode="auto">
            <a:xfrm>
              <a:off x="4252" y="2104"/>
              <a:ext cx="31" cy="55"/>
            </a:xfrm>
            <a:custGeom>
              <a:avLst/>
              <a:gdLst>
                <a:gd name="T0" fmla="*/ 2 w 5"/>
                <a:gd name="T1" fmla="*/ 0 h 9"/>
                <a:gd name="T2" fmla="*/ 0 w 5"/>
                <a:gd name="T3" fmla="*/ 1 h 9"/>
                <a:gd name="T4" fmla="*/ 1 w 5"/>
                <a:gd name="T5" fmla="*/ 4 h 9"/>
                <a:gd name="T6" fmla="*/ 2 w 5"/>
                <a:gd name="T7" fmla="*/ 8 h 9"/>
                <a:gd name="T8" fmla="*/ 3 w 5"/>
                <a:gd name="T9" fmla="*/ 9 h 9"/>
                <a:gd name="T10" fmla="*/ 5 w 5"/>
                <a:gd name="T11" fmla="*/ 6 h 9"/>
                <a:gd name="T12" fmla="*/ 3 w 5"/>
                <a:gd name="T13" fmla="*/ 0 h 9"/>
                <a:gd name="T14" fmla="*/ 2 w 5"/>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2" y="0"/>
                  </a:moveTo>
                  <a:cubicBezTo>
                    <a:pt x="1" y="0"/>
                    <a:pt x="0" y="1"/>
                    <a:pt x="0" y="1"/>
                  </a:cubicBezTo>
                  <a:cubicBezTo>
                    <a:pt x="0" y="1"/>
                    <a:pt x="1" y="3"/>
                    <a:pt x="1" y="4"/>
                  </a:cubicBezTo>
                  <a:cubicBezTo>
                    <a:pt x="2" y="6"/>
                    <a:pt x="1" y="8"/>
                    <a:pt x="2" y="8"/>
                  </a:cubicBezTo>
                  <a:cubicBezTo>
                    <a:pt x="2" y="9"/>
                    <a:pt x="2" y="9"/>
                    <a:pt x="3" y="9"/>
                  </a:cubicBezTo>
                  <a:cubicBezTo>
                    <a:pt x="4" y="9"/>
                    <a:pt x="5" y="8"/>
                    <a:pt x="5" y="6"/>
                  </a:cubicBezTo>
                  <a:cubicBezTo>
                    <a:pt x="5" y="4"/>
                    <a:pt x="4" y="1"/>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6" name="Freeform 27">
              <a:extLst>
                <a:ext uri="{FF2B5EF4-FFF2-40B4-BE49-F238E27FC236}">
                  <a16:creationId xmlns="" xmlns:a16="http://schemas.microsoft.com/office/drawing/2014/main" id="{0FC71ABD-EE72-4480-AD43-335BC8CA11A8}"/>
                </a:ext>
              </a:extLst>
            </p:cNvPr>
            <p:cNvSpPr>
              <a:spLocks/>
            </p:cNvSpPr>
            <p:nvPr/>
          </p:nvSpPr>
          <p:spPr bwMode="auto">
            <a:xfrm>
              <a:off x="4215" y="2104"/>
              <a:ext cx="43" cy="67"/>
            </a:xfrm>
            <a:custGeom>
              <a:avLst/>
              <a:gdLst>
                <a:gd name="T0" fmla="*/ 1 w 7"/>
                <a:gd name="T1" fmla="*/ 0 h 11"/>
                <a:gd name="T2" fmla="*/ 1 w 7"/>
                <a:gd name="T3" fmla="*/ 3 h 11"/>
                <a:gd name="T4" fmla="*/ 0 w 7"/>
                <a:gd name="T5" fmla="*/ 7 h 11"/>
                <a:gd name="T6" fmla="*/ 2 w 7"/>
                <a:gd name="T7" fmla="*/ 8 h 11"/>
                <a:gd name="T8" fmla="*/ 5 w 7"/>
                <a:gd name="T9" fmla="*/ 11 h 11"/>
                <a:gd name="T10" fmla="*/ 5 w 7"/>
                <a:gd name="T11" fmla="*/ 11 h 11"/>
                <a:gd name="T12" fmla="*/ 7 w 7"/>
                <a:gd name="T13" fmla="*/ 6 h 11"/>
                <a:gd name="T14" fmla="*/ 5 w 7"/>
                <a:gd name="T15" fmla="*/ 1 h 11"/>
                <a:gd name="T16" fmla="*/ 1 w 7"/>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1">
                  <a:moveTo>
                    <a:pt x="1" y="0"/>
                  </a:moveTo>
                  <a:cubicBezTo>
                    <a:pt x="1" y="1"/>
                    <a:pt x="1" y="2"/>
                    <a:pt x="1" y="3"/>
                  </a:cubicBezTo>
                  <a:cubicBezTo>
                    <a:pt x="1" y="4"/>
                    <a:pt x="0" y="6"/>
                    <a:pt x="0" y="7"/>
                  </a:cubicBezTo>
                  <a:cubicBezTo>
                    <a:pt x="1" y="7"/>
                    <a:pt x="2" y="7"/>
                    <a:pt x="2" y="8"/>
                  </a:cubicBezTo>
                  <a:cubicBezTo>
                    <a:pt x="3" y="9"/>
                    <a:pt x="4" y="11"/>
                    <a:pt x="5" y="11"/>
                  </a:cubicBezTo>
                  <a:cubicBezTo>
                    <a:pt x="5" y="11"/>
                    <a:pt x="5" y="11"/>
                    <a:pt x="5" y="11"/>
                  </a:cubicBezTo>
                  <a:cubicBezTo>
                    <a:pt x="6" y="11"/>
                    <a:pt x="6" y="8"/>
                    <a:pt x="7" y="6"/>
                  </a:cubicBezTo>
                  <a:cubicBezTo>
                    <a:pt x="7" y="3"/>
                    <a:pt x="6" y="2"/>
                    <a:pt x="5" y="1"/>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7" name="Freeform 28">
              <a:extLst>
                <a:ext uri="{FF2B5EF4-FFF2-40B4-BE49-F238E27FC236}">
                  <a16:creationId xmlns="" xmlns:a16="http://schemas.microsoft.com/office/drawing/2014/main" id="{8968862F-1270-4FCB-B24A-5C77F9A2E070}"/>
                </a:ext>
              </a:extLst>
            </p:cNvPr>
            <p:cNvSpPr>
              <a:spLocks/>
            </p:cNvSpPr>
            <p:nvPr/>
          </p:nvSpPr>
          <p:spPr bwMode="auto">
            <a:xfrm>
              <a:off x="4179" y="2098"/>
              <a:ext cx="43" cy="61"/>
            </a:xfrm>
            <a:custGeom>
              <a:avLst/>
              <a:gdLst>
                <a:gd name="T0" fmla="*/ 3 w 7"/>
                <a:gd name="T1" fmla="*/ 0 h 10"/>
                <a:gd name="T2" fmla="*/ 2 w 7"/>
                <a:gd name="T3" fmla="*/ 1 h 10"/>
                <a:gd name="T4" fmla="*/ 1 w 7"/>
                <a:gd name="T5" fmla="*/ 3 h 10"/>
                <a:gd name="T6" fmla="*/ 0 w 7"/>
                <a:gd name="T7" fmla="*/ 6 h 10"/>
                <a:gd name="T8" fmla="*/ 3 w 7"/>
                <a:gd name="T9" fmla="*/ 10 h 10"/>
                <a:gd name="T10" fmla="*/ 3 w 7"/>
                <a:gd name="T11" fmla="*/ 10 h 10"/>
                <a:gd name="T12" fmla="*/ 6 w 7"/>
                <a:gd name="T13" fmla="*/ 5 h 10"/>
                <a:gd name="T14" fmla="*/ 6 w 7"/>
                <a:gd name="T15" fmla="*/ 1 h 10"/>
                <a:gd name="T16" fmla="*/ 3 w 7"/>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0">
                  <a:moveTo>
                    <a:pt x="3" y="0"/>
                  </a:moveTo>
                  <a:cubicBezTo>
                    <a:pt x="3" y="0"/>
                    <a:pt x="2" y="1"/>
                    <a:pt x="2" y="1"/>
                  </a:cubicBezTo>
                  <a:cubicBezTo>
                    <a:pt x="2" y="1"/>
                    <a:pt x="1" y="2"/>
                    <a:pt x="1" y="3"/>
                  </a:cubicBezTo>
                  <a:cubicBezTo>
                    <a:pt x="1" y="5"/>
                    <a:pt x="0" y="5"/>
                    <a:pt x="0" y="6"/>
                  </a:cubicBezTo>
                  <a:cubicBezTo>
                    <a:pt x="0" y="6"/>
                    <a:pt x="2" y="10"/>
                    <a:pt x="3" y="10"/>
                  </a:cubicBezTo>
                  <a:cubicBezTo>
                    <a:pt x="3" y="10"/>
                    <a:pt x="3" y="10"/>
                    <a:pt x="3" y="10"/>
                  </a:cubicBezTo>
                  <a:cubicBezTo>
                    <a:pt x="4" y="10"/>
                    <a:pt x="6" y="8"/>
                    <a:pt x="6" y="5"/>
                  </a:cubicBezTo>
                  <a:cubicBezTo>
                    <a:pt x="6" y="3"/>
                    <a:pt x="7" y="1"/>
                    <a:pt x="6"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8" name="Freeform 29">
              <a:extLst>
                <a:ext uri="{FF2B5EF4-FFF2-40B4-BE49-F238E27FC236}">
                  <a16:creationId xmlns="" xmlns:a16="http://schemas.microsoft.com/office/drawing/2014/main" id="{5AA6534A-500E-48C1-BD08-D94044043763}"/>
                </a:ext>
              </a:extLst>
            </p:cNvPr>
            <p:cNvSpPr>
              <a:spLocks/>
            </p:cNvSpPr>
            <p:nvPr/>
          </p:nvSpPr>
          <p:spPr bwMode="auto">
            <a:xfrm>
              <a:off x="4130" y="2092"/>
              <a:ext cx="61" cy="73"/>
            </a:xfrm>
            <a:custGeom>
              <a:avLst/>
              <a:gdLst>
                <a:gd name="T0" fmla="*/ 4 w 10"/>
                <a:gd name="T1" fmla="*/ 0 h 12"/>
                <a:gd name="T2" fmla="*/ 2 w 10"/>
                <a:gd name="T3" fmla="*/ 0 h 12"/>
                <a:gd name="T4" fmla="*/ 0 w 10"/>
                <a:gd name="T5" fmla="*/ 5 h 12"/>
                <a:gd name="T6" fmla="*/ 2 w 10"/>
                <a:gd name="T7" fmla="*/ 12 h 12"/>
                <a:gd name="T8" fmla="*/ 3 w 10"/>
                <a:gd name="T9" fmla="*/ 12 h 12"/>
                <a:gd name="T10" fmla="*/ 7 w 10"/>
                <a:gd name="T11" fmla="*/ 6 h 12"/>
                <a:gd name="T12" fmla="*/ 9 w 10"/>
                <a:gd name="T13" fmla="*/ 1 h 12"/>
                <a:gd name="T14" fmla="*/ 4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4" y="0"/>
                  </a:moveTo>
                  <a:cubicBezTo>
                    <a:pt x="3" y="0"/>
                    <a:pt x="2" y="0"/>
                    <a:pt x="2" y="0"/>
                  </a:cubicBezTo>
                  <a:cubicBezTo>
                    <a:pt x="1" y="0"/>
                    <a:pt x="0" y="4"/>
                    <a:pt x="0" y="5"/>
                  </a:cubicBezTo>
                  <a:cubicBezTo>
                    <a:pt x="0" y="7"/>
                    <a:pt x="1" y="12"/>
                    <a:pt x="2" y="12"/>
                  </a:cubicBezTo>
                  <a:cubicBezTo>
                    <a:pt x="3" y="12"/>
                    <a:pt x="3" y="12"/>
                    <a:pt x="3" y="12"/>
                  </a:cubicBezTo>
                  <a:cubicBezTo>
                    <a:pt x="4" y="12"/>
                    <a:pt x="6" y="9"/>
                    <a:pt x="7" y="6"/>
                  </a:cubicBezTo>
                  <a:cubicBezTo>
                    <a:pt x="8" y="4"/>
                    <a:pt x="10" y="2"/>
                    <a:pt x="9" y="1"/>
                  </a:cubicBezTo>
                  <a:cubicBezTo>
                    <a:pt x="8" y="0"/>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39" name="Freeform 30">
              <a:extLst>
                <a:ext uri="{FF2B5EF4-FFF2-40B4-BE49-F238E27FC236}">
                  <a16:creationId xmlns="" xmlns:a16="http://schemas.microsoft.com/office/drawing/2014/main" id="{D0CB2F44-9A57-449B-800C-106001265150}"/>
                </a:ext>
              </a:extLst>
            </p:cNvPr>
            <p:cNvSpPr>
              <a:spLocks/>
            </p:cNvSpPr>
            <p:nvPr/>
          </p:nvSpPr>
          <p:spPr bwMode="auto">
            <a:xfrm>
              <a:off x="4179" y="2018"/>
              <a:ext cx="61" cy="80"/>
            </a:xfrm>
            <a:custGeom>
              <a:avLst/>
              <a:gdLst>
                <a:gd name="T0" fmla="*/ 9 w 10"/>
                <a:gd name="T1" fmla="*/ 0 h 13"/>
                <a:gd name="T2" fmla="*/ 5 w 10"/>
                <a:gd name="T3" fmla="*/ 2 h 13"/>
                <a:gd name="T4" fmla="*/ 2 w 10"/>
                <a:gd name="T5" fmla="*/ 3 h 13"/>
                <a:gd name="T6" fmla="*/ 2 w 10"/>
                <a:gd name="T7" fmla="*/ 3 h 13"/>
                <a:gd name="T8" fmla="*/ 2 w 10"/>
                <a:gd name="T9" fmla="*/ 6 h 13"/>
                <a:gd name="T10" fmla="*/ 0 w 10"/>
                <a:gd name="T11" fmla="*/ 9 h 13"/>
                <a:gd name="T12" fmla="*/ 3 w 10"/>
                <a:gd name="T13" fmla="*/ 13 h 13"/>
                <a:gd name="T14" fmla="*/ 4 w 10"/>
                <a:gd name="T15" fmla="*/ 13 h 13"/>
                <a:gd name="T16" fmla="*/ 7 w 10"/>
                <a:gd name="T17" fmla="*/ 9 h 13"/>
                <a:gd name="T18" fmla="*/ 9 w 10"/>
                <a:gd name="T19" fmla="*/ 0 h 13"/>
                <a:gd name="T20" fmla="*/ 9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9" y="0"/>
                  </a:moveTo>
                  <a:cubicBezTo>
                    <a:pt x="8" y="0"/>
                    <a:pt x="6" y="1"/>
                    <a:pt x="5" y="2"/>
                  </a:cubicBezTo>
                  <a:cubicBezTo>
                    <a:pt x="4" y="2"/>
                    <a:pt x="2" y="3"/>
                    <a:pt x="2" y="3"/>
                  </a:cubicBezTo>
                  <a:cubicBezTo>
                    <a:pt x="2" y="3"/>
                    <a:pt x="2" y="3"/>
                    <a:pt x="2" y="3"/>
                  </a:cubicBezTo>
                  <a:cubicBezTo>
                    <a:pt x="2" y="3"/>
                    <a:pt x="2" y="5"/>
                    <a:pt x="2" y="6"/>
                  </a:cubicBezTo>
                  <a:cubicBezTo>
                    <a:pt x="1" y="8"/>
                    <a:pt x="0" y="9"/>
                    <a:pt x="0" y="9"/>
                  </a:cubicBezTo>
                  <a:cubicBezTo>
                    <a:pt x="0" y="9"/>
                    <a:pt x="2" y="12"/>
                    <a:pt x="3" y="13"/>
                  </a:cubicBezTo>
                  <a:cubicBezTo>
                    <a:pt x="3" y="13"/>
                    <a:pt x="4" y="13"/>
                    <a:pt x="4" y="13"/>
                  </a:cubicBezTo>
                  <a:cubicBezTo>
                    <a:pt x="5" y="13"/>
                    <a:pt x="6" y="11"/>
                    <a:pt x="7" y="9"/>
                  </a:cubicBezTo>
                  <a:cubicBezTo>
                    <a:pt x="9" y="6"/>
                    <a:pt x="10" y="1"/>
                    <a:pt x="9"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grpSp>
      <p:grpSp>
        <p:nvGrpSpPr>
          <p:cNvPr id="40" name="Group 4">
            <a:extLst>
              <a:ext uri="{FF2B5EF4-FFF2-40B4-BE49-F238E27FC236}">
                <a16:creationId xmlns="" xmlns:a16="http://schemas.microsoft.com/office/drawing/2014/main" id="{B879405D-49AE-4B1F-B930-DED3038C7530}"/>
              </a:ext>
            </a:extLst>
          </p:cNvPr>
          <p:cNvGrpSpPr>
            <a:grpSpLocks noChangeAspect="1"/>
          </p:cNvGrpSpPr>
          <p:nvPr/>
        </p:nvGrpSpPr>
        <p:grpSpPr bwMode="auto">
          <a:xfrm rot="19741170">
            <a:off x="6779951" y="4898391"/>
            <a:ext cx="744740" cy="897754"/>
            <a:chOff x="3682" y="670"/>
            <a:chExt cx="1392" cy="1678"/>
          </a:xfrm>
          <a:solidFill>
            <a:schemeClr val="bg2">
              <a:lumMod val="25000"/>
              <a:alpha val="56000"/>
            </a:schemeClr>
          </a:solidFill>
        </p:grpSpPr>
        <p:sp>
          <p:nvSpPr>
            <p:cNvPr id="41" name="Freeform 5">
              <a:extLst>
                <a:ext uri="{FF2B5EF4-FFF2-40B4-BE49-F238E27FC236}">
                  <a16:creationId xmlns="" xmlns:a16="http://schemas.microsoft.com/office/drawing/2014/main" id="{3E91DBEC-5703-4E48-87D8-CF1ED81397DC}"/>
                </a:ext>
              </a:extLst>
            </p:cNvPr>
            <p:cNvSpPr>
              <a:spLocks/>
            </p:cNvSpPr>
            <p:nvPr/>
          </p:nvSpPr>
          <p:spPr bwMode="auto">
            <a:xfrm>
              <a:off x="3847" y="1945"/>
              <a:ext cx="56" cy="49"/>
            </a:xfrm>
            <a:custGeom>
              <a:avLst/>
              <a:gdLst>
                <a:gd name="T0" fmla="*/ 6 w 9"/>
                <a:gd name="T1" fmla="*/ 0 h 8"/>
                <a:gd name="T2" fmla="*/ 3 w 9"/>
                <a:gd name="T3" fmla="*/ 3 h 8"/>
                <a:gd name="T4" fmla="*/ 1 w 9"/>
                <a:gd name="T5" fmla="*/ 8 h 8"/>
                <a:gd name="T6" fmla="*/ 3 w 9"/>
                <a:gd name="T7" fmla="*/ 8 h 8"/>
                <a:gd name="T8" fmla="*/ 7 w 9"/>
                <a:gd name="T9" fmla="*/ 8 h 8"/>
                <a:gd name="T10" fmla="*/ 8 w 9"/>
                <a:gd name="T11" fmla="*/ 5 h 8"/>
                <a:gd name="T12" fmla="*/ 9 w 9"/>
                <a:gd name="T13" fmla="*/ 3 h 8"/>
                <a:gd name="T14" fmla="*/ 7 w 9"/>
                <a:gd name="T15" fmla="*/ 0 h 8"/>
                <a:gd name="T16" fmla="*/ 6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6" y="0"/>
                  </a:moveTo>
                  <a:cubicBezTo>
                    <a:pt x="6" y="0"/>
                    <a:pt x="5" y="1"/>
                    <a:pt x="3" y="3"/>
                  </a:cubicBezTo>
                  <a:cubicBezTo>
                    <a:pt x="1" y="4"/>
                    <a:pt x="0" y="7"/>
                    <a:pt x="1" y="8"/>
                  </a:cubicBezTo>
                  <a:cubicBezTo>
                    <a:pt x="1" y="8"/>
                    <a:pt x="2" y="8"/>
                    <a:pt x="3" y="8"/>
                  </a:cubicBezTo>
                  <a:cubicBezTo>
                    <a:pt x="5" y="8"/>
                    <a:pt x="7" y="8"/>
                    <a:pt x="7" y="8"/>
                  </a:cubicBezTo>
                  <a:cubicBezTo>
                    <a:pt x="7" y="7"/>
                    <a:pt x="7" y="7"/>
                    <a:pt x="8" y="5"/>
                  </a:cubicBezTo>
                  <a:cubicBezTo>
                    <a:pt x="9" y="4"/>
                    <a:pt x="9" y="4"/>
                    <a:pt x="9" y="3"/>
                  </a:cubicBezTo>
                  <a:cubicBezTo>
                    <a:pt x="9" y="2"/>
                    <a:pt x="8" y="0"/>
                    <a:pt x="7" y="0"/>
                  </a:cubicBezTo>
                  <a:cubicBezTo>
                    <a:pt x="7" y="0"/>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2" name="Freeform 6">
              <a:extLst>
                <a:ext uri="{FF2B5EF4-FFF2-40B4-BE49-F238E27FC236}">
                  <a16:creationId xmlns="" xmlns:a16="http://schemas.microsoft.com/office/drawing/2014/main" id="{D9292239-33B5-4975-8C6F-CAADEFD546C8}"/>
                </a:ext>
              </a:extLst>
            </p:cNvPr>
            <p:cNvSpPr>
              <a:spLocks/>
            </p:cNvSpPr>
            <p:nvPr/>
          </p:nvSpPr>
          <p:spPr bwMode="auto">
            <a:xfrm>
              <a:off x="3897" y="1878"/>
              <a:ext cx="55" cy="79"/>
            </a:xfrm>
            <a:custGeom>
              <a:avLst/>
              <a:gdLst>
                <a:gd name="T0" fmla="*/ 8 w 9"/>
                <a:gd name="T1" fmla="*/ 0 h 13"/>
                <a:gd name="T2" fmla="*/ 2 w 9"/>
                <a:gd name="T3" fmla="*/ 7 h 13"/>
                <a:gd name="T4" fmla="*/ 1 w 9"/>
                <a:gd name="T5" fmla="*/ 12 h 13"/>
                <a:gd name="T6" fmla="*/ 4 w 9"/>
                <a:gd name="T7" fmla="*/ 13 h 13"/>
                <a:gd name="T8" fmla="*/ 6 w 9"/>
                <a:gd name="T9" fmla="*/ 13 h 13"/>
                <a:gd name="T10" fmla="*/ 7 w 9"/>
                <a:gd name="T11" fmla="*/ 10 h 13"/>
                <a:gd name="T12" fmla="*/ 9 w 9"/>
                <a:gd name="T13" fmla="*/ 7 h 13"/>
                <a:gd name="T14" fmla="*/ 8 w 9"/>
                <a:gd name="T15" fmla="*/ 0 h 13"/>
                <a:gd name="T16" fmla="*/ 8 w 9"/>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3">
                  <a:moveTo>
                    <a:pt x="8" y="0"/>
                  </a:moveTo>
                  <a:cubicBezTo>
                    <a:pt x="6" y="0"/>
                    <a:pt x="3" y="4"/>
                    <a:pt x="2" y="7"/>
                  </a:cubicBezTo>
                  <a:cubicBezTo>
                    <a:pt x="1" y="9"/>
                    <a:pt x="0" y="11"/>
                    <a:pt x="1" y="12"/>
                  </a:cubicBezTo>
                  <a:cubicBezTo>
                    <a:pt x="2" y="13"/>
                    <a:pt x="3" y="13"/>
                    <a:pt x="4" y="13"/>
                  </a:cubicBezTo>
                  <a:cubicBezTo>
                    <a:pt x="5" y="13"/>
                    <a:pt x="6" y="13"/>
                    <a:pt x="6" y="13"/>
                  </a:cubicBezTo>
                  <a:cubicBezTo>
                    <a:pt x="6" y="13"/>
                    <a:pt x="7" y="11"/>
                    <a:pt x="7" y="10"/>
                  </a:cubicBezTo>
                  <a:cubicBezTo>
                    <a:pt x="8" y="9"/>
                    <a:pt x="9" y="7"/>
                    <a:pt x="9" y="7"/>
                  </a:cubicBezTo>
                  <a:cubicBezTo>
                    <a:pt x="9" y="7"/>
                    <a:pt x="9" y="0"/>
                    <a:pt x="8"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3" name="Freeform 7">
              <a:extLst>
                <a:ext uri="{FF2B5EF4-FFF2-40B4-BE49-F238E27FC236}">
                  <a16:creationId xmlns="" xmlns:a16="http://schemas.microsoft.com/office/drawing/2014/main" id="{47C12F5E-A156-4B3F-9089-19786088FFA1}"/>
                </a:ext>
              </a:extLst>
            </p:cNvPr>
            <p:cNvSpPr>
              <a:spLocks/>
            </p:cNvSpPr>
            <p:nvPr/>
          </p:nvSpPr>
          <p:spPr bwMode="auto">
            <a:xfrm>
              <a:off x="3878" y="1866"/>
              <a:ext cx="37" cy="67"/>
            </a:xfrm>
            <a:custGeom>
              <a:avLst/>
              <a:gdLst>
                <a:gd name="T0" fmla="*/ 5 w 6"/>
                <a:gd name="T1" fmla="*/ 0 h 11"/>
                <a:gd name="T2" fmla="*/ 1 w 6"/>
                <a:gd name="T3" fmla="*/ 5 h 11"/>
                <a:gd name="T4" fmla="*/ 1 w 6"/>
                <a:gd name="T5" fmla="*/ 10 h 11"/>
                <a:gd name="T6" fmla="*/ 3 w 6"/>
                <a:gd name="T7" fmla="*/ 11 h 11"/>
                <a:gd name="T8" fmla="*/ 3 w 6"/>
                <a:gd name="T9" fmla="*/ 11 h 11"/>
                <a:gd name="T10" fmla="*/ 4 w 6"/>
                <a:gd name="T11" fmla="*/ 8 h 11"/>
                <a:gd name="T12" fmla="*/ 6 w 6"/>
                <a:gd name="T13" fmla="*/ 5 h 11"/>
                <a:gd name="T14" fmla="*/ 5 w 6"/>
                <a:gd name="T15" fmla="*/ 0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2" y="4"/>
                    <a:pt x="1" y="5"/>
                  </a:cubicBezTo>
                  <a:cubicBezTo>
                    <a:pt x="1" y="7"/>
                    <a:pt x="0" y="9"/>
                    <a:pt x="1" y="10"/>
                  </a:cubicBezTo>
                  <a:cubicBezTo>
                    <a:pt x="2" y="10"/>
                    <a:pt x="3" y="11"/>
                    <a:pt x="3" y="11"/>
                  </a:cubicBezTo>
                  <a:cubicBezTo>
                    <a:pt x="3" y="11"/>
                    <a:pt x="3" y="11"/>
                    <a:pt x="3" y="11"/>
                  </a:cubicBezTo>
                  <a:cubicBezTo>
                    <a:pt x="3" y="11"/>
                    <a:pt x="3" y="9"/>
                    <a:pt x="4" y="8"/>
                  </a:cubicBezTo>
                  <a:cubicBezTo>
                    <a:pt x="5" y="6"/>
                    <a:pt x="6" y="5"/>
                    <a:pt x="6" y="5"/>
                  </a:cubicBezTo>
                  <a:cubicBezTo>
                    <a:pt x="6" y="5"/>
                    <a:pt x="6" y="0"/>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4" name="Freeform 8">
              <a:extLst>
                <a:ext uri="{FF2B5EF4-FFF2-40B4-BE49-F238E27FC236}">
                  <a16:creationId xmlns="" xmlns:a16="http://schemas.microsoft.com/office/drawing/2014/main" id="{036D4379-81A7-4F48-A324-BA9EC612C948}"/>
                </a:ext>
              </a:extLst>
            </p:cNvPr>
            <p:cNvSpPr>
              <a:spLocks/>
            </p:cNvSpPr>
            <p:nvPr/>
          </p:nvSpPr>
          <p:spPr bwMode="auto">
            <a:xfrm>
              <a:off x="3878" y="1964"/>
              <a:ext cx="68" cy="73"/>
            </a:xfrm>
            <a:custGeom>
              <a:avLst/>
              <a:gdLst>
                <a:gd name="T0" fmla="*/ 6 w 11"/>
                <a:gd name="T1" fmla="*/ 0 h 12"/>
                <a:gd name="T2" fmla="*/ 3 w 11"/>
                <a:gd name="T3" fmla="*/ 5 h 12"/>
                <a:gd name="T4" fmla="*/ 1 w 11"/>
                <a:gd name="T5" fmla="*/ 12 h 12"/>
                <a:gd name="T6" fmla="*/ 2 w 11"/>
                <a:gd name="T7" fmla="*/ 12 h 12"/>
                <a:gd name="T8" fmla="*/ 8 w 11"/>
                <a:gd name="T9" fmla="*/ 10 h 12"/>
                <a:gd name="T10" fmla="*/ 11 w 11"/>
                <a:gd name="T11" fmla="*/ 5 h 12"/>
                <a:gd name="T12" fmla="*/ 6 w 11"/>
                <a:gd name="T13" fmla="*/ 0 h 12"/>
                <a:gd name="T14" fmla="*/ 6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0"/>
                  </a:moveTo>
                  <a:cubicBezTo>
                    <a:pt x="5" y="0"/>
                    <a:pt x="4" y="3"/>
                    <a:pt x="3" y="5"/>
                  </a:cubicBezTo>
                  <a:cubicBezTo>
                    <a:pt x="1" y="8"/>
                    <a:pt x="0" y="11"/>
                    <a:pt x="1" y="12"/>
                  </a:cubicBezTo>
                  <a:cubicBezTo>
                    <a:pt x="1" y="12"/>
                    <a:pt x="1" y="12"/>
                    <a:pt x="2" y="12"/>
                  </a:cubicBezTo>
                  <a:cubicBezTo>
                    <a:pt x="4" y="12"/>
                    <a:pt x="7" y="11"/>
                    <a:pt x="8" y="10"/>
                  </a:cubicBezTo>
                  <a:cubicBezTo>
                    <a:pt x="9" y="10"/>
                    <a:pt x="11" y="6"/>
                    <a:pt x="11" y="5"/>
                  </a:cubicBezTo>
                  <a:cubicBezTo>
                    <a:pt x="11" y="4"/>
                    <a:pt x="8" y="1"/>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5" name="Freeform 9">
              <a:extLst>
                <a:ext uri="{FF2B5EF4-FFF2-40B4-BE49-F238E27FC236}">
                  <a16:creationId xmlns="" xmlns:a16="http://schemas.microsoft.com/office/drawing/2014/main" id="{A7AAF842-362D-4C8F-A9CA-4DAB0256EBCE}"/>
                </a:ext>
              </a:extLst>
            </p:cNvPr>
            <p:cNvSpPr>
              <a:spLocks/>
            </p:cNvSpPr>
            <p:nvPr/>
          </p:nvSpPr>
          <p:spPr bwMode="auto">
            <a:xfrm>
              <a:off x="3805" y="1903"/>
              <a:ext cx="55" cy="36"/>
            </a:xfrm>
            <a:custGeom>
              <a:avLst/>
              <a:gdLst>
                <a:gd name="T0" fmla="*/ 7 w 9"/>
                <a:gd name="T1" fmla="*/ 0 h 6"/>
                <a:gd name="T2" fmla="*/ 2 w 9"/>
                <a:gd name="T3" fmla="*/ 2 h 6"/>
                <a:gd name="T4" fmla="*/ 2 w 9"/>
                <a:gd name="T5" fmla="*/ 6 h 6"/>
                <a:gd name="T6" fmla="*/ 2 w 9"/>
                <a:gd name="T7" fmla="*/ 6 h 6"/>
                <a:gd name="T8" fmla="*/ 6 w 9"/>
                <a:gd name="T9" fmla="*/ 4 h 6"/>
                <a:gd name="T10" fmla="*/ 9 w 9"/>
                <a:gd name="T11" fmla="*/ 3 h 6"/>
                <a:gd name="T12" fmla="*/ 8 w 9"/>
                <a:gd name="T13" fmla="*/ 0 h 6"/>
                <a:gd name="T14" fmla="*/ 7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0"/>
                  </a:moveTo>
                  <a:cubicBezTo>
                    <a:pt x="6" y="0"/>
                    <a:pt x="4" y="1"/>
                    <a:pt x="2" y="2"/>
                  </a:cubicBezTo>
                  <a:cubicBezTo>
                    <a:pt x="0" y="4"/>
                    <a:pt x="1" y="6"/>
                    <a:pt x="2" y="6"/>
                  </a:cubicBezTo>
                  <a:cubicBezTo>
                    <a:pt x="2" y="6"/>
                    <a:pt x="2" y="6"/>
                    <a:pt x="2" y="6"/>
                  </a:cubicBezTo>
                  <a:cubicBezTo>
                    <a:pt x="3" y="6"/>
                    <a:pt x="4" y="5"/>
                    <a:pt x="6" y="4"/>
                  </a:cubicBezTo>
                  <a:cubicBezTo>
                    <a:pt x="7" y="3"/>
                    <a:pt x="9" y="3"/>
                    <a:pt x="9" y="3"/>
                  </a:cubicBezTo>
                  <a:cubicBezTo>
                    <a:pt x="9" y="2"/>
                    <a:pt x="9"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6" name="Freeform 10">
              <a:extLst>
                <a:ext uri="{FF2B5EF4-FFF2-40B4-BE49-F238E27FC236}">
                  <a16:creationId xmlns="" xmlns:a16="http://schemas.microsoft.com/office/drawing/2014/main" id="{5D7E976E-3BA7-40D8-8ED4-088A2B0C0E6B}"/>
                </a:ext>
              </a:extLst>
            </p:cNvPr>
            <p:cNvSpPr>
              <a:spLocks/>
            </p:cNvSpPr>
            <p:nvPr/>
          </p:nvSpPr>
          <p:spPr bwMode="auto">
            <a:xfrm>
              <a:off x="4246" y="2049"/>
              <a:ext cx="43" cy="49"/>
            </a:xfrm>
            <a:custGeom>
              <a:avLst/>
              <a:gdLst>
                <a:gd name="T0" fmla="*/ 6 w 7"/>
                <a:gd name="T1" fmla="*/ 0 h 8"/>
                <a:gd name="T2" fmla="*/ 3 w 7"/>
                <a:gd name="T3" fmla="*/ 4 h 8"/>
                <a:gd name="T4" fmla="*/ 0 w 7"/>
                <a:gd name="T5" fmla="*/ 7 h 8"/>
                <a:gd name="T6" fmla="*/ 2 w 7"/>
                <a:gd name="T7" fmla="*/ 8 h 8"/>
                <a:gd name="T8" fmla="*/ 3 w 7"/>
                <a:gd name="T9" fmla="*/ 8 h 8"/>
                <a:gd name="T10" fmla="*/ 4 w 7"/>
                <a:gd name="T11" fmla="*/ 6 h 8"/>
                <a:gd name="T12" fmla="*/ 7 w 7"/>
                <a:gd name="T13" fmla="*/ 0 h 8"/>
                <a:gd name="T14" fmla="*/ 6 w 7"/>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6" y="0"/>
                  </a:moveTo>
                  <a:cubicBezTo>
                    <a:pt x="6" y="0"/>
                    <a:pt x="4" y="3"/>
                    <a:pt x="3" y="4"/>
                  </a:cubicBezTo>
                  <a:cubicBezTo>
                    <a:pt x="0" y="7"/>
                    <a:pt x="0" y="7"/>
                    <a:pt x="0" y="7"/>
                  </a:cubicBezTo>
                  <a:cubicBezTo>
                    <a:pt x="0" y="8"/>
                    <a:pt x="1" y="8"/>
                    <a:pt x="2" y="8"/>
                  </a:cubicBezTo>
                  <a:cubicBezTo>
                    <a:pt x="2" y="8"/>
                    <a:pt x="2" y="8"/>
                    <a:pt x="3" y="8"/>
                  </a:cubicBezTo>
                  <a:cubicBezTo>
                    <a:pt x="3" y="8"/>
                    <a:pt x="4" y="8"/>
                    <a:pt x="4" y="6"/>
                  </a:cubicBezTo>
                  <a:cubicBezTo>
                    <a:pt x="5" y="5"/>
                    <a:pt x="7" y="0"/>
                    <a:pt x="7" y="0"/>
                  </a:cubicBezTo>
                  <a:cubicBezTo>
                    <a:pt x="7" y="0"/>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7" name="Freeform 11">
              <a:extLst>
                <a:ext uri="{FF2B5EF4-FFF2-40B4-BE49-F238E27FC236}">
                  <a16:creationId xmlns="" xmlns:a16="http://schemas.microsoft.com/office/drawing/2014/main" id="{AD33C120-F5C5-4E0D-AB26-51E89AA1496C}"/>
                </a:ext>
              </a:extLst>
            </p:cNvPr>
            <p:cNvSpPr>
              <a:spLocks/>
            </p:cNvSpPr>
            <p:nvPr/>
          </p:nvSpPr>
          <p:spPr bwMode="auto">
            <a:xfrm>
              <a:off x="3860" y="1854"/>
              <a:ext cx="30" cy="61"/>
            </a:xfrm>
            <a:custGeom>
              <a:avLst/>
              <a:gdLst>
                <a:gd name="T0" fmla="*/ 5 w 5"/>
                <a:gd name="T1" fmla="*/ 0 h 10"/>
                <a:gd name="T2" fmla="*/ 1 w 5"/>
                <a:gd name="T3" fmla="*/ 6 h 10"/>
                <a:gd name="T4" fmla="*/ 1 w 5"/>
                <a:gd name="T5" fmla="*/ 9 h 10"/>
                <a:gd name="T6" fmla="*/ 3 w 5"/>
                <a:gd name="T7" fmla="*/ 10 h 10"/>
                <a:gd name="T8" fmla="*/ 3 w 5"/>
                <a:gd name="T9" fmla="*/ 10 h 10"/>
                <a:gd name="T10" fmla="*/ 4 w 5"/>
                <a:gd name="T11" fmla="*/ 6 h 10"/>
                <a:gd name="T12" fmla="*/ 5 w 5"/>
                <a:gd name="T13" fmla="*/ 0 h 10"/>
                <a:gd name="T14" fmla="*/ 5 w 5"/>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0">
                  <a:moveTo>
                    <a:pt x="5" y="0"/>
                  </a:moveTo>
                  <a:cubicBezTo>
                    <a:pt x="4" y="0"/>
                    <a:pt x="2" y="5"/>
                    <a:pt x="1" y="6"/>
                  </a:cubicBezTo>
                  <a:cubicBezTo>
                    <a:pt x="0" y="8"/>
                    <a:pt x="0" y="8"/>
                    <a:pt x="1" y="9"/>
                  </a:cubicBezTo>
                  <a:cubicBezTo>
                    <a:pt x="1" y="9"/>
                    <a:pt x="2" y="10"/>
                    <a:pt x="3" y="10"/>
                  </a:cubicBezTo>
                  <a:cubicBezTo>
                    <a:pt x="3" y="10"/>
                    <a:pt x="3" y="10"/>
                    <a:pt x="3" y="10"/>
                  </a:cubicBezTo>
                  <a:cubicBezTo>
                    <a:pt x="4" y="6"/>
                    <a:pt x="4" y="6"/>
                    <a:pt x="4" y="6"/>
                  </a:cubicBezTo>
                  <a:cubicBezTo>
                    <a:pt x="4" y="4"/>
                    <a:pt x="5" y="0"/>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8" name="Freeform 12">
              <a:extLst>
                <a:ext uri="{FF2B5EF4-FFF2-40B4-BE49-F238E27FC236}">
                  <a16:creationId xmlns="" xmlns:a16="http://schemas.microsoft.com/office/drawing/2014/main" id="{560E176F-17C2-4B0F-827E-A680E8CBCAE9}"/>
                </a:ext>
              </a:extLst>
            </p:cNvPr>
            <p:cNvSpPr>
              <a:spLocks/>
            </p:cNvSpPr>
            <p:nvPr/>
          </p:nvSpPr>
          <p:spPr bwMode="auto">
            <a:xfrm>
              <a:off x="3811" y="1921"/>
              <a:ext cx="73" cy="49"/>
            </a:xfrm>
            <a:custGeom>
              <a:avLst/>
              <a:gdLst>
                <a:gd name="T0" fmla="*/ 8 w 12"/>
                <a:gd name="T1" fmla="*/ 0 h 8"/>
                <a:gd name="T2" fmla="*/ 4 w 12"/>
                <a:gd name="T3" fmla="*/ 2 h 8"/>
                <a:gd name="T4" fmla="*/ 1 w 12"/>
                <a:gd name="T5" fmla="*/ 7 h 8"/>
                <a:gd name="T6" fmla="*/ 2 w 12"/>
                <a:gd name="T7" fmla="*/ 7 h 8"/>
                <a:gd name="T8" fmla="*/ 3 w 12"/>
                <a:gd name="T9" fmla="*/ 7 h 8"/>
                <a:gd name="T10" fmla="*/ 4 w 12"/>
                <a:gd name="T11" fmla="*/ 7 h 8"/>
                <a:gd name="T12" fmla="*/ 5 w 12"/>
                <a:gd name="T13" fmla="*/ 7 h 8"/>
                <a:gd name="T14" fmla="*/ 7 w 12"/>
                <a:gd name="T15" fmla="*/ 8 h 8"/>
                <a:gd name="T16" fmla="*/ 7 w 12"/>
                <a:gd name="T17" fmla="*/ 8 h 8"/>
                <a:gd name="T18" fmla="*/ 9 w 12"/>
                <a:gd name="T19" fmla="*/ 5 h 8"/>
                <a:gd name="T20" fmla="*/ 12 w 12"/>
                <a:gd name="T21" fmla="*/ 3 h 8"/>
                <a:gd name="T22" fmla="*/ 9 w 12"/>
                <a:gd name="T23" fmla="*/ 1 h 8"/>
                <a:gd name="T24" fmla="*/ 8 w 12"/>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8" y="0"/>
                  </a:moveTo>
                  <a:cubicBezTo>
                    <a:pt x="7" y="0"/>
                    <a:pt x="6" y="1"/>
                    <a:pt x="4" y="2"/>
                  </a:cubicBezTo>
                  <a:cubicBezTo>
                    <a:pt x="2" y="4"/>
                    <a:pt x="0" y="6"/>
                    <a:pt x="1" y="7"/>
                  </a:cubicBezTo>
                  <a:cubicBezTo>
                    <a:pt x="1" y="7"/>
                    <a:pt x="2" y="7"/>
                    <a:pt x="2" y="7"/>
                  </a:cubicBezTo>
                  <a:cubicBezTo>
                    <a:pt x="2" y="7"/>
                    <a:pt x="3" y="7"/>
                    <a:pt x="3" y="7"/>
                  </a:cubicBezTo>
                  <a:cubicBezTo>
                    <a:pt x="4" y="7"/>
                    <a:pt x="4" y="7"/>
                    <a:pt x="4" y="7"/>
                  </a:cubicBezTo>
                  <a:cubicBezTo>
                    <a:pt x="5" y="7"/>
                    <a:pt x="5" y="7"/>
                    <a:pt x="5" y="7"/>
                  </a:cubicBezTo>
                  <a:cubicBezTo>
                    <a:pt x="6" y="7"/>
                    <a:pt x="6" y="8"/>
                    <a:pt x="7" y="8"/>
                  </a:cubicBezTo>
                  <a:cubicBezTo>
                    <a:pt x="7" y="8"/>
                    <a:pt x="7" y="8"/>
                    <a:pt x="7" y="8"/>
                  </a:cubicBezTo>
                  <a:cubicBezTo>
                    <a:pt x="8" y="7"/>
                    <a:pt x="8" y="6"/>
                    <a:pt x="9" y="5"/>
                  </a:cubicBezTo>
                  <a:cubicBezTo>
                    <a:pt x="10" y="4"/>
                    <a:pt x="12" y="4"/>
                    <a:pt x="12" y="3"/>
                  </a:cubicBezTo>
                  <a:cubicBezTo>
                    <a:pt x="9" y="1"/>
                    <a:pt x="9" y="1"/>
                    <a:pt x="9" y="1"/>
                  </a:cubicBezTo>
                  <a:cubicBezTo>
                    <a:pt x="8" y="1"/>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49" name="Freeform 13">
              <a:extLst>
                <a:ext uri="{FF2B5EF4-FFF2-40B4-BE49-F238E27FC236}">
                  <a16:creationId xmlns="" xmlns:a16="http://schemas.microsoft.com/office/drawing/2014/main" id="{85908674-CFB6-4B02-8A1F-C228FFCBF669}"/>
                </a:ext>
              </a:extLst>
            </p:cNvPr>
            <p:cNvSpPr>
              <a:spLocks/>
            </p:cNvSpPr>
            <p:nvPr/>
          </p:nvSpPr>
          <p:spPr bwMode="auto">
            <a:xfrm>
              <a:off x="3982" y="1939"/>
              <a:ext cx="86" cy="98"/>
            </a:xfrm>
            <a:custGeom>
              <a:avLst/>
              <a:gdLst>
                <a:gd name="T0" fmla="*/ 9 w 14"/>
                <a:gd name="T1" fmla="*/ 0 h 16"/>
                <a:gd name="T2" fmla="*/ 4 w 14"/>
                <a:gd name="T3" fmla="*/ 2 h 16"/>
                <a:gd name="T4" fmla="*/ 0 w 14"/>
                <a:gd name="T5" fmla="*/ 11 h 16"/>
                <a:gd name="T6" fmla="*/ 9 w 14"/>
                <a:gd name="T7" fmla="*/ 16 h 16"/>
                <a:gd name="T8" fmla="*/ 9 w 14"/>
                <a:gd name="T9" fmla="*/ 16 h 16"/>
                <a:gd name="T10" fmla="*/ 13 w 14"/>
                <a:gd name="T11" fmla="*/ 9 h 16"/>
                <a:gd name="T12" fmla="*/ 11 w 14"/>
                <a:gd name="T13" fmla="*/ 0 h 16"/>
                <a:gd name="T14" fmla="*/ 9 w 14"/>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0"/>
                  </a:moveTo>
                  <a:cubicBezTo>
                    <a:pt x="7" y="0"/>
                    <a:pt x="6" y="1"/>
                    <a:pt x="4" y="2"/>
                  </a:cubicBezTo>
                  <a:cubicBezTo>
                    <a:pt x="2" y="4"/>
                    <a:pt x="0" y="9"/>
                    <a:pt x="0" y="11"/>
                  </a:cubicBezTo>
                  <a:cubicBezTo>
                    <a:pt x="0" y="13"/>
                    <a:pt x="7" y="16"/>
                    <a:pt x="9" y="16"/>
                  </a:cubicBezTo>
                  <a:cubicBezTo>
                    <a:pt x="9" y="16"/>
                    <a:pt x="9" y="16"/>
                    <a:pt x="9" y="16"/>
                  </a:cubicBezTo>
                  <a:cubicBezTo>
                    <a:pt x="10" y="16"/>
                    <a:pt x="11" y="14"/>
                    <a:pt x="13" y="9"/>
                  </a:cubicBezTo>
                  <a:cubicBezTo>
                    <a:pt x="14" y="4"/>
                    <a:pt x="13" y="1"/>
                    <a:pt x="11" y="0"/>
                  </a:cubicBezTo>
                  <a:cubicBezTo>
                    <a:pt x="10" y="0"/>
                    <a:pt x="10"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0" name="Freeform 14">
              <a:extLst>
                <a:ext uri="{FF2B5EF4-FFF2-40B4-BE49-F238E27FC236}">
                  <a16:creationId xmlns="" xmlns:a16="http://schemas.microsoft.com/office/drawing/2014/main" id="{3C606E9D-C185-40EF-BE79-0D805C1AE8B5}"/>
                </a:ext>
              </a:extLst>
            </p:cNvPr>
            <p:cNvSpPr>
              <a:spLocks/>
            </p:cNvSpPr>
            <p:nvPr/>
          </p:nvSpPr>
          <p:spPr bwMode="auto">
            <a:xfrm>
              <a:off x="3854" y="1848"/>
              <a:ext cx="24" cy="42"/>
            </a:xfrm>
            <a:custGeom>
              <a:avLst/>
              <a:gdLst>
                <a:gd name="T0" fmla="*/ 4 w 4"/>
                <a:gd name="T1" fmla="*/ 0 h 7"/>
                <a:gd name="T2" fmla="*/ 1 w 4"/>
                <a:gd name="T3" fmla="*/ 3 h 7"/>
                <a:gd name="T4" fmla="*/ 1 w 4"/>
                <a:gd name="T5" fmla="*/ 7 h 7"/>
                <a:gd name="T6" fmla="*/ 1 w 4"/>
                <a:gd name="T7" fmla="*/ 7 h 7"/>
                <a:gd name="T8" fmla="*/ 3 w 4"/>
                <a:gd name="T9" fmla="*/ 3 h 7"/>
                <a:gd name="T10" fmla="*/ 4 w 4"/>
                <a:gd name="T11" fmla="*/ 0 h 7"/>
                <a:gd name="T12" fmla="*/ 4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4" y="0"/>
                  </a:moveTo>
                  <a:cubicBezTo>
                    <a:pt x="3" y="0"/>
                    <a:pt x="1" y="2"/>
                    <a:pt x="1" y="3"/>
                  </a:cubicBezTo>
                  <a:cubicBezTo>
                    <a:pt x="0" y="5"/>
                    <a:pt x="0" y="7"/>
                    <a:pt x="1" y="7"/>
                  </a:cubicBezTo>
                  <a:cubicBezTo>
                    <a:pt x="1" y="7"/>
                    <a:pt x="1" y="7"/>
                    <a:pt x="1" y="7"/>
                  </a:cubicBezTo>
                  <a:cubicBezTo>
                    <a:pt x="1" y="7"/>
                    <a:pt x="3" y="4"/>
                    <a:pt x="3" y="3"/>
                  </a:cubicBezTo>
                  <a:cubicBezTo>
                    <a:pt x="4" y="2"/>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1" name="Freeform 15">
              <a:extLst>
                <a:ext uri="{FF2B5EF4-FFF2-40B4-BE49-F238E27FC236}">
                  <a16:creationId xmlns="" xmlns:a16="http://schemas.microsoft.com/office/drawing/2014/main" id="{CEAE2138-66F7-49DC-894A-A135C9AEF528}"/>
                </a:ext>
              </a:extLst>
            </p:cNvPr>
            <p:cNvSpPr>
              <a:spLocks/>
            </p:cNvSpPr>
            <p:nvPr/>
          </p:nvSpPr>
          <p:spPr bwMode="auto">
            <a:xfrm>
              <a:off x="3725" y="1683"/>
              <a:ext cx="742" cy="665"/>
            </a:xfrm>
            <a:custGeom>
              <a:avLst/>
              <a:gdLst>
                <a:gd name="T0" fmla="*/ 2 w 121"/>
                <a:gd name="T1" fmla="*/ 20 h 109"/>
                <a:gd name="T2" fmla="*/ 12 w 121"/>
                <a:gd name="T3" fmla="*/ 88 h 109"/>
                <a:gd name="T4" fmla="*/ 54 w 121"/>
                <a:gd name="T5" fmla="*/ 108 h 109"/>
                <a:gd name="T6" fmla="*/ 98 w 121"/>
                <a:gd name="T7" fmla="*/ 85 h 109"/>
                <a:gd name="T8" fmla="*/ 121 w 121"/>
                <a:gd name="T9" fmla="*/ 52 h 109"/>
                <a:gd name="T10" fmla="*/ 108 w 121"/>
                <a:gd name="T11" fmla="*/ 47 h 109"/>
                <a:gd name="T12" fmla="*/ 103 w 121"/>
                <a:gd name="T13" fmla="*/ 57 h 109"/>
                <a:gd name="T14" fmla="*/ 94 w 121"/>
                <a:gd name="T15" fmla="*/ 65 h 109"/>
                <a:gd name="T16" fmla="*/ 90 w 121"/>
                <a:gd name="T17" fmla="*/ 68 h 109"/>
                <a:gd name="T18" fmla="*/ 89 w 121"/>
                <a:gd name="T19" fmla="*/ 67 h 109"/>
                <a:gd name="T20" fmla="*/ 89 w 121"/>
                <a:gd name="T21" fmla="*/ 69 h 109"/>
                <a:gd name="T22" fmla="*/ 91 w 121"/>
                <a:gd name="T23" fmla="*/ 75 h 109"/>
                <a:gd name="T24" fmla="*/ 89 w 121"/>
                <a:gd name="T25" fmla="*/ 79 h 109"/>
                <a:gd name="T26" fmla="*/ 87 w 121"/>
                <a:gd name="T27" fmla="*/ 78 h 109"/>
                <a:gd name="T28" fmla="*/ 85 w 121"/>
                <a:gd name="T29" fmla="*/ 80 h 109"/>
                <a:gd name="T30" fmla="*/ 84 w 121"/>
                <a:gd name="T31" fmla="*/ 81 h 109"/>
                <a:gd name="T32" fmla="*/ 83 w 121"/>
                <a:gd name="T33" fmla="*/ 79 h 109"/>
                <a:gd name="T34" fmla="*/ 81 w 121"/>
                <a:gd name="T35" fmla="*/ 77 h 109"/>
                <a:gd name="T36" fmla="*/ 78 w 121"/>
                <a:gd name="T37" fmla="*/ 78 h 109"/>
                <a:gd name="T38" fmla="*/ 77 w 121"/>
                <a:gd name="T39" fmla="*/ 79 h 109"/>
                <a:gd name="T40" fmla="*/ 73 w 121"/>
                <a:gd name="T41" fmla="*/ 74 h 109"/>
                <a:gd name="T42" fmla="*/ 68 w 121"/>
                <a:gd name="T43" fmla="*/ 80 h 109"/>
                <a:gd name="T44" fmla="*/ 65 w 121"/>
                <a:gd name="T45" fmla="*/ 72 h 109"/>
                <a:gd name="T46" fmla="*/ 62 w 121"/>
                <a:gd name="T47" fmla="*/ 76 h 109"/>
                <a:gd name="T48" fmla="*/ 59 w 121"/>
                <a:gd name="T49" fmla="*/ 76 h 109"/>
                <a:gd name="T50" fmla="*/ 58 w 121"/>
                <a:gd name="T51" fmla="*/ 67 h 109"/>
                <a:gd name="T52" fmla="*/ 54 w 121"/>
                <a:gd name="T53" fmla="*/ 71 h 109"/>
                <a:gd name="T54" fmla="*/ 51 w 121"/>
                <a:gd name="T55" fmla="*/ 72 h 109"/>
                <a:gd name="T56" fmla="*/ 50 w 121"/>
                <a:gd name="T57" fmla="*/ 63 h 109"/>
                <a:gd name="T58" fmla="*/ 50 w 121"/>
                <a:gd name="T59" fmla="*/ 63 h 109"/>
                <a:gd name="T60" fmla="*/ 50 w 121"/>
                <a:gd name="T61" fmla="*/ 63 h 109"/>
                <a:gd name="T62" fmla="*/ 44 w 121"/>
                <a:gd name="T63" fmla="*/ 68 h 109"/>
                <a:gd name="T64" fmla="*/ 41 w 121"/>
                <a:gd name="T65" fmla="*/ 65 h 109"/>
                <a:gd name="T66" fmla="*/ 42 w 121"/>
                <a:gd name="T67" fmla="*/ 60 h 109"/>
                <a:gd name="T68" fmla="*/ 35 w 121"/>
                <a:gd name="T69" fmla="*/ 64 h 109"/>
                <a:gd name="T70" fmla="*/ 32 w 121"/>
                <a:gd name="T71" fmla="*/ 61 h 109"/>
                <a:gd name="T72" fmla="*/ 33 w 121"/>
                <a:gd name="T73" fmla="*/ 57 h 109"/>
                <a:gd name="T74" fmla="*/ 26 w 121"/>
                <a:gd name="T75" fmla="*/ 59 h 109"/>
                <a:gd name="T76" fmla="*/ 27 w 121"/>
                <a:gd name="T77" fmla="*/ 52 h 109"/>
                <a:gd name="T78" fmla="*/ 21 w 121"/>
                <a:gd name="T79" fmla="*/ 52 h 109"/>
                <a:gd name="T80" fmla="*/ 20 w 121"/>
                <a:gd name="T81" fmla="*/ 50 h 109"/>
                <a:gd name="T82" fmla="*/ 20 w 121"/>
                <a:gd name="T83" fmla="*/ 47 h 109"/>
                <a:gd name="T84" fmla="*/ 18 w 121"/>
                <a:gd name="T85" fmla="*/ 47 h 109"/>
                <a:gd name="T86" fmla="*/ 16 w 121"/>
                <a:gd name="T87" fmla="*/ 47 h 109"/>
                <a:gd name="T88" fmla="*/ 15 w 121"/>
                <a:gd name="T89" fmla="*/ 47 h 109"/>
                <a:gd name="T90" fmla="*/ 16 w 121"/>
                <a:gd name="T91" fmla="*/ 43 h 109"/>
                <a:gd name="T92" fmla="*/ 15 w 121"/>
                <a:gd name="T93" fmla="*/ 43 h 109"/>
                <a:gd name="T94" fmla="*/ 15 w 121"/>
                <a:gd name="T95" fmla="*/ 38 h 109"/>
                <a:gd name="T96" fmla="*/ 21 w 121"/>
                <a:gd name="T97" fmla="*/ 35 h 109"/>
                <a:gd name="T98" fmla="*/ 22 w 121"/>
                <a:gd name="T99" fmla="*/ 36 h 109"/>
                <a:gd name="T100" fmla="*/ 22 w 121"/>
                <a:gd name="T101" fmla="*/ 34 h 109"/>
                <a:gd name="T102" fmla="*/ 21 w 121"/>
                <a:gd name="T103" fmla="*/ 30 h 109"/>
                <a:gd name="T104" fmla="*/ 22 w 121"/>
                <a:gd name="T105" fmla="*/ 17 h 109"/>
                <a:gd name="T106" fmla="*/ 20 w 121"/>
                <a:gd name="T107" fmla="*/ 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 h="109">
                  <a:moveTo>
                    <a:pt x="14" y="0"/>
                  </a:moveTo>
                  <a:cubicBezTo>
                    <a:pt x="14" y="0"/>
                    <a:pt x="3" y="14"/>
                    <a:pt x="2" y="20"/>
                  </a:cubicBezTo>
                  <a:cubicBezTo>
                    <a:pt x="2" y="26"/>
                    <a:pt x="4" y="33"/>
                    <a:pt x="3" y="38"/>
                  </a:cubicBezTo>
                  <a:cubicBezTo>
                    <a:pt x="1" y="43"/>
                    <a:pt x="0" y="77"/>
                    <a:pt x="12" y="88"/>
                  </a:cubicBezTo>
                  <a:cubicBezTo>
                    <a:pt x="18" y="93"/>
                    <a:pt x="24" y="99"/>
                    <a:pt x="31" y="102"/>
                  </a:cubicBezTo>
                  <a:cubicBezTo>
                    <a:pt x="37" y="105"/>
                    <a:pt x="46" y="107"/>
                    <a:pt x="54" y="108"/>
                  </a:cubicBezTo>
                  <a:cubicBezTo>
                    <a:pt x="55" y="109"/>
                    <a:pt x="56" y="109"/>
                    <a:pt x="57" y="109"/>
                  </a:cubicBezTo>
                  <a:cubicBezTo>
                    <a:pt x="73" y="109"/>
                    <a:pt x="96" y="89"/>
                    <a:pt x="98" y="85"/>
                  </a:cubicBezTo>
                  <a:cubicBezTo>
                    <a:pt x="102" y="81"/>
                    <a:pt x="109" y="78"/>
                    <a:pt x="113" y="74"/>
                  </a:cubicBezTo>
                  <a:cubicBezTo>
                    <a:pt x="117" y="70"/>
                    <a:pt x="121" y="52"/>
                    <a:pt x="121" y="52"/>
                  </a:cubicBezTo>
                  <a:cubicBezTo>
                    <a:pt x="121" y="52"/>
                    <a:pt x="118" y="52"/>
                    <a:pt x="114" y="50"/>
                  </a:cubicBezTo>
                  <a:cubicBezTo>
                    <a:pt x="111" y="49"/>
                    <a:pt x="109" y="47"/>
                    <a:pt x="108" y="47"/>
                  </a:cubicBezTo>
                  <a:cubicBezTo>
                    <a:pt x="108" y="47"/>
                    <a:pt x="108" y="47"/>
                    <a:pt x="108" y="47"/>
                  </a:cubicBezTo>
                  <a:cubicBezTo>
                    <a:pt x="106" y="48"/>
                    <a:pt x="106" y="53"/>
                    <a:pt x="103" y="57"/>
                  </a:cubicBezTo>
                  <a:cubicBezTo>
                    <a:pt x="101" y="59"/>
                    <a:pt x="98" y="62"/>
                    <a:pt x="95" y="63"/>
                  </a:cubicBezTo>
                  <a:cubicBezTo>
                    <a:pt x="94" y="64"/>
                    <a:pt x="94" y="65"/>
                    <a:pt x="94" y="65"/>
                  </a:cubicBezTo>
                  <a:cubicBezTo>
                    <a:pt x="93" y="67"/>
                    <a:pt x="92" y="68"/>
                    <a:pt x="91" y="68"/>
                  </a:cubicBezTo>
                  <a:cubicBezTo>
                    <a:pt x="90" y="68"/>
                    <a:pt x="90" y="68"/>
                    <a:pt x="90" y="68"/>
                  </a:cubicBezTo>
                  <a:cubicBezTo>
                    <a:pt x="90" y="68"/>
                    <a:pt x="90" y="68"/>
                    <a:pt x="90" y="68"/>
                  </a:cubicBezTo>
                  <a:cubicBezTo>
                    <a:pt x="89" y="67"/>
                    <a:pt x="89" y="67"/>
                    <a:pt x="89" y="67"/>
                  </a:cubicBezTo>
                  <a:cubicBezTo>
                    <a:pt x="89" y="68"/>
                    <a:pt x="89" y="68"/>
                    <a:pt x="89" y="69"/>
                  </a:cubicBezTo>
                  <a:cubicBezTo>
                    <a:pt x="89" y="69"/>
                    <a:pt x="89" y="69"/>
                    <a:pt x="89" y="69"/>
                  </a:cubicBezTo>
                  <a:cubicBezTo>
                    <a:pt x="90" y="69"/>
                    <a:pt x="90" y="69"/>
                    <a:pt x="90" y="69"/>
                  </a:cubicBezTo>
                  <a:cubicBezTo>
                    <a:pt x="91" y="70"/>
                    <a:pt x="92" y="73"/>
                    <a:pt x="91" y="75"/>
                  </a:cubicBezTo>
                  <a:cubicBezTo>
                    <a:pt x="91" y="77"/>
                    <a:pt x="90" y="78"/>
                    <a:pt x="90" y="78"/>
                  </a:cubicBezTo>
                  <a:cubicBezTo>
                    <a:pt x="90" y="78"/>
                    <a:pt x="89" y="79"/>
                    <a:pt x="89" y="79"/>
                  </a:cubicBezTo>
                  <a:cubicBezTo>
                    <a:pt x="88" y="79"/>
                    <a:pt x="88" y="78"/>
                    <a:pt x="88" y="78"/>
                  </a:cubicBezTo>
                  <a:cubicBezTo>
                    <a:pt x="87" y="78"/>
                    <a:pt x="87" y="78"/>
                    <a:pt x="87" y="78"/>
                  </a:cubicBezTo>
                  <a:cubicBezTo>
                    <a:pt x="87" y="77"/>
                    <a:pt x="87" y="77"/>
                    <a:pt x="87" y="77"/>
                  </a:cubicBezTo>
                  <a:cubicBezTo>
                    <a:pt x="87" y="79"/>
                    <a:pt x="86" y="80"/>
                    <a:pt x="85" y="80"/>
                  </a:cubicBezTo>
                  <a:cubicBezTo>
                    <a:pt x="85" y="81"/>
                    <a:pt x="85" y="81"/>
                    <a:pt x="85" y="81"/>
                  </a:cubicBezTo>
                  <a:cubicBezTo>
                    <a:pt x="85" y="81"/>
                    <a:pt x="85" y="81"/>
                    <a:pt x="84" y="81"/>
                  </a:cubicBezTo>
                  <a:cubicBezTo>
                    <a:pt x="84" y="81"/>
                    <a:pt x="84" y="81"/>
                    <a:pt x="84" y="81"/>
                  </a:cubicBezTo>
                  <a:cubicBezTo>
                    <a:pt x="83" y="80"/>
                    <a:pt x="83" y="80"/>
                    <a:pt x="83" y="79"/>
                  </a:cubicBezTo>
                  <a:cubicBezTo>
                    <a:pt x="82" y="78"/>
                    <a:pt x="82" y="78"/>
                    <a:pt x="82" y="78"/>
                  </a:cubicBezTo>
                  <a:cubicBezTo>
                    <a:pt x="81" y="77"/>
                    <a:pt x="81" y="77"/>
                    <a:pt x="81" y="77"/>
                  </a:cubicBezTo>
                  <a:cubicBezTo>
                    <a:pt x="80" y="76"/>
                    <a:pt x="80" y="76"/>
                    <a:pt x="80" y="76"/>
                  </a:cubicBezTo>
                  <a:cubicBezTo>
                    <a:pt x="80" y="77"/>
                    <a:pt x="79" y="78"/>
                    <a:pt x="78" y="78"/>
                  </a:cubicBezTo>
                  <a:cubicBezTo>
                    <a:pt x="78" y="79"/>
                    <a:pt x="78" y="79"/>
                    <a:pt x="77" y="79"/>
                  </a:cubicBezTo>
                  <a:cubicBezTo>
                    <a:pt x="77" y="79"/>
                    <a:pt x="77" y="79"/>
                    <a:pt x="77" y="79"/>
                  </a:cubicBezTo>
                  <a:cubicBezTo>
                    <a:pt x="77" y="79"/>
                    <a:pt x="77" y="79"/>
                    <a:pt x="77" y="79"/>
                  </a:cubicBezTo>
                  <a:cubicBezTo>
                    <a:pt x="76" y="78"/>
                    <a:pt x="74" y="76"/>
                    <a:pt x="73" y="74"/>
                  </a:cubicBezTo>
                  <a:cubicBezTo>
                    <a:pt x="73" y="76"/>
                    <a:pt x="71" y="80"/>
                    <a:pt x="69" y="80"/>
                  </a:cubicBezTo>
                  <a:cubicBezTo>
                    <a:pt x="69" y="80"/>
                    <a:pt x="68" y="80"/>
                    <a:pt x="68" y="80"/>
                  </a:cubicBezTo>
                  <a:cubicBezTo>
                    <a:pt x="68" y="80"/>
                    <a:pt x="68" y="80"/>
                    <a:pt x="68" y="80"/>
                  </a:cubicBezTo>
                  <a:cubicBezTo>
                    <a:pt x="66" y="79"/>
                    <a:pt x="65" y="74"/>
                    <a:pt x="65" y="72"/>
                  </a:cubicBezTo>
                  <a:cubicBezTo>
                    <a:pt x="65" y="72"/>
                    <a:pt x="65" y="72"/>
                    <a:pt x="65" y="72"/>
                  </a:cubicBezTo>
                  <a:cubicBezTo>
                    <a:pt x="64" y="74"/>
                    <a:pt x="63" y="75"/>
                    <a:pt x="62" y="76"/>
                  </a:cubicBezTo>
                  <a:cubicBezTo>
                    <a:pt x="61" y="76"/>
                    <a:pt x="61" y="76"/>
                    <a:pt x="60" y="76"/>
                  </a:cubicBezTo>
                  <a:cubicBezTo>
                    <a:pt x="60" y="76"/>
                    <a:pt x="60" y="76"/>
                    <a:pt x="59" y="76"/>
                  </a:cubicBezTo>
                  <a:cubicBezTo>
                    <a:pt x="58" y="76"/>
                    <a:pt x="58" y="75"/>
                    <a:pt x="57" y="73"/>
                  </a:cubicBezTo>
                  <a:cubicBezTo>
                    <a:pt x="57" y="72"/>
                    <a:pt x="57" y="70"/>
                    <a:pt x="58" y="67"/>
                  </a:cubicBezTo>
                  <a:cubicBezTo>
                    <a:pt x="56" y="69"/>
                    <a:pt x="55" y="71"/>
                    <a:pt x="54" y="71"/>
                  </a:cubicBezTo>
                  <a:cubicBezTo>
                    <a:pt x="54" y="71"/>
                    <a:pt x="54" y="71"/>
                    <a:pt x="54" y="71"/>
                  </a:cubicBezTo>
                  <a:cubicBezTo>
                    <a:pt x="53" y="72"/>
                    <a:pt x="52" y="72"/>
                    <a:pt x="52" y="72"/>
                  </a:cubicBezTo>
                  <a:cubicBezTo>
                    <a:pt x="51" y="72"/>
                    <a:pt x="51" y="72"/>
                    <a:pt x="51" y="72"/>
                  </a:cubicBezTo>
                  <a:cubicBezTo>
                    <a:pt x="50" y="71"/>
                    <a:pt x="50" y="71"/>
                    <a:pt x="49" y="70"/>
                  </a:cubicBezTo>
                  <a:cubicBezTo>
                    <a:pt x="48" y="69"/>
                    <a:pt x="50" y="64"/>
                    <a:pt x="50" y="63"/>
                  </a:cubicBezTo>
                  <a:cubicBezTo>
                    <a:pt x="50" y="63"/>
                    <a:pt x="50" y="63"/>
                    <a:pt x="50" y="63"/>
                  </a:cubicBezTo>
                  <a:cubicBezTo>
                    <a:pt x="50" y="63"/>
                    <a:pt x="50" y="63"/>
                    <a:pt x="50" y="63"/>
                  </a:cubicBezTo>
                  <a:cubicBezTo>
                    <a:pt x="50" y="63"/>
                    <a:pt x="50" y="63"/>
                    <a:pt x="50" y="63"/>
                  </a:cubicBezTo>
                  <a:cubicBezTo>
                    <a:pt x="50" y="63"/>
                    <a:pt x="50" y="63"/>
                    <a:pt x="50" y="63"/>
                  </a:cubicBezTo>
                  <a:cubicBezTo>
                    <a:pt x="49" y="64"/>
                    <a:pt x="47" y="68"/>
                    <a:pt x="44" y="68"/>
                  </a:cubicBezTo>
                  <a:cubicBezTo>
                    <a:pt x="44" y="68"/>
                    <a:pt x="44" y="68"/>
                    <a:pt x="44" y="68"/>
                  </a:cubicBezTo>
                  <a:cubicBezTo>
                    <a:pt x="44" y="68"/>
                    <a:pt x="43" y="68"/>
                    <a:pt x="43" y="68"/>
                  </a:cubicBezTo>
                  <a:cubicBezTo>
                    <a:pt x="42" y="67"/>
                    <a:pt x="41" y="66"/>
                    <a:pt x="41" y="65"/>
                  </a:cubicBezTo>
                  <a:cubicBezTo>
                    <a:pt x="41" y="65"/>
                    <a:pt x="41" y="65"/>
                    <a:pt x="41" y="65"/>
                  </a:cubicBezTo>
                  <a:cubicBezTo>
                    <a:pt x="41" y="64"/>
                    <a:pt x="41" y="62"/>
                    <a:pt x="42" y="60"/>
                  </a:cubicBezTo>
                  <a:cubicBezTo>
                    <a:pt x="40" y="61"/>
                    <a:pt x="38" y="63"/>
                    <a:pt x="37" y="64"/>
                  </a:cubicBezTo>
                  <a:cubicBezTo>
                    <a:pt x="37" y="64"/>
                    <a:pt x="36" y="64"/>
                    <a:pt x="35" y="64"/>
                  </a:cubicBezTo>
                  <a:cubicBezTo>
                    <a:pt x="35" y="64"/>
                    <a:pt x="34" y="64"/>
                    <a:pt x="34" y="64"/>
                  </a:cubicBezTo>
                  <a:cubicBezTo>
                    <a:pt x="33" y="63"/>
                    <a:pt x="33" y="63"/>
                    <a:pt x="32" y="61"/>
                  </a:cubicBezTo>
                  <a:cubicBezTo>
                    <a:pt x="32" y="60"/>
                    <a:pt x="33" y="58"/>
                    <a:pt x="33" y="57"/>
                  </a:cubicBezTo>
                  <a:cubicBezTo>
                    <a:pt x="33" y="57"/>
                    <a:pt x="33" y="57"/>
                    <a:pt x="33" y="57"/>
                  </a:cubicBezTo>
                  <a:cubicBezTo>
                    <a:pt x="32" y="58"/>
                    <a:pt x="29" y="59"/>
                    <a:pt x="27" y="59"/>
                  </a:cubicBezTo>
                  <a:cubicBezTo>
                    <a:pt x="26" y="59"/>
                    <a:pt x="26" y="59"/>
                    <a:pt x="26" y="59"/>
                  </a:cubicBezTo>
                  <a:cubicBezTo>
                    <a:pt x="25" y="59"/>
                    <a:pt x="25" y="59"/>
                    <a:pt x="25" y="59"/>
                  </a:cubicBezTo>
                  <a:cubicBezTo>
                    <a:pt x="23" y="58"/>
                    <a:pt x="26" y="53"/>
                    <a:pt x="27" y="52"/>
                  </a:cubicBezTo>
                  <a:cubicBezTo>
                    <a:pt x="26" y="52"/>
                    <a:pt x="25" y="52"/>
                    <a:pt x="23" y="52"/>
                  </a:cubicBezTo>
                  <a:cubicBezTo>
                    <a:pt x="22" y="52"/>
                    <a:pt x="21" y="52"/>
                    <a:pt x="21" y="52"/>
                  </a:cubicBezTo>
                  <a:cubicBezTo>
                    <a:pt x="21" y="51"/>
                    <a:pt x="21" y="51"/>
                    <a:pt x="21" y="51"/>
                  </a:cubicBezTo>
                  <a:cubicBezTo>
                    <a:pt x="20" y="51"/>
                    <a:pt x="20" y="51"/>
                    <a:pt x="20" y="50"/>
                  </a:cubicBezTo>
                  <a:cubicBezTo>
                    <a:pt x="20" y="49"/>
                    <a:pt x="20" y="48"/>
                    <a:pt x="21" y="47"/>
                  </a:cubicBezTo>
                  <a:cubicBezTo>
                    <a:pt x="20" y="47"/>
                    <a:pt x="20" y="47"/>
                    <a:pt x="20" y="47"/>
                  </a:cubicBezTo>
                  <a:cubicBezTo>
                    <a:pt x="19" y="47"/>
                    <a:pt x="19" y="47"/>
                    <a:pt x="19" y="47"/>
                  </a:cubicBezTo>
                  <a:cubicBezTo>
                    <a:pt x="19" y="47"/>
                    <a:pt x="18" y="47"/>
                    <a:pt x="18" y="47"/>
                  </a:cubicBezTo>
                  <a:cubicBezTo>
                    <a:pt x="18" y="47"/>
                    <a:pt x="18" y="47"/>
                    <a:pt x="17" y="47"/>
                  </a:cubicBezTo>
                  <a:cubicBezTo>
                    <a:pt x="17" y="47"/>
                    <a:pt x="16" y="47"/>
                    <a:pt x="16" y="47"/>
                  </a:cubicBezTo>
                  <a:cubicBezTo>
                    <a:pt x="16" y="47"/>
                    <a:pt x="15" y="47"/>
                    <a:pt x="15" y="47"/>
                  </a:cubicBezTo>
                  <a:cubicBezTo>
                    <a:pt x="15" y="47"/>
                    <a:pt x="15" y="47"/>
                    <a:pt x="15" y="47"/>
                  </a:cubicBezTo>
                  <a:cubicBezTo>
                    <a:pt x="14" y="46"/>
                    <a:pt x="14" y="46"/>
                    <a:pt x="14" y="46"/>
                  </a:cubicBezTo>
                  <a:cubicBezTo>
                    <a:pt x="14" y="45"/>
                    <a:pt x="15" y="44"/>
                    <a:pt x="16" y="43"/>
                  </a:cubicBezTo>
                  <a:cubicBezTo>
                    <a:pt x="15" y="43"/>
                    <a:pt x="15" y="43"/>
                    <a:pt x="15" y="43"/>
                  </a:cubicBezTo>
                  <a:cubicBezTo>
                    <a:pt x="15" y="43"/>
                    <a:pt x="15" y="43"/>
                    <a:pt x="15" y="43"/>
                  </a:cubicBezTo>
                  <a:cubicBezTo>
                    <a:pt x="14" y="42"/>
                    <a:pt x="13" y="42"/>
                    <a:pt x="13" y="41"/>
                  </a:cubicBezTo>
                  <a:cubicBezTo>
                    <a:pt x="13" y="40"/>
                    <a:pt x="13" y="39"/>
                    <a:pt x="15" y="38"/>
                  </a:cubicBezTo>
                  <a:cubicBezTo>
                    <a:pt x="16" y="37"/>
                    <a:pt x="18" y="35"/>
                    <a:pt x="20" y="35"/>
                  </a:cubicBezTo>
                  <a:cubicBezTo>
                    <a:pt x="20" y="35"/>
                    <a:pt x="21" y="35"/>
                    <a:pt x="21" y="35"/>
                  </a:cubicBezTo>
                  <a:cubicBezTo>
                    <a:pt x="21" y="35"/>
                    <a:pt x="21" y="35"/>
                    <a:pt x="21" y="35"/>
                  </a:cubicBezTo>
                  <a:cubicBezTo>
                    <a:pt x="22" y="36"/>
                    <a:pt x="22" y="36"/>
                    <a:pt x="22" y="36"/>
                  </a:cubicBezTo>
                  <a:cubicBezTo>
                    <a:pt x="22" y="35"/>
                    <a:pt x="22" y="35"/>
                    <a:pt x="22" y="34"/>
                  </a:cubicBezTo>
                  <a:cubicBezTo>
                    <a:pt x="22" y="34"/>
                    <a:pt x="22" y="34"/>
                    <a:pt x="22" y="34"/>
                  </a:cubicBezTo>
                  <a:cubicBezTo>
                    <a:pt x="21" y="34"/>
                    <a:pt x="21" y="34"/>
                    <a:pt x="21" y="34"/>
                  </a:cubicBezTo>
                  <a:cubicBezTo>
                    <a:pt x="20" y="34"/>
                    <a:pt x="20" y="32"/>
                    <a:pt x="21" y="30"/>
                  </a:cubicBezTo>
                  <a:cubicBezTo>
                    <a:pt x="21" y="29"/>
                    <a:pt x="22" y="28"/>
                    <a:pt x="23" y="27"/>
                  </a:cubicBezTo>
                  <a:cubicBezTo>
                    <a:pt x="21" y="24"/>
                    <a:pt x="21" y="20"/>
                    <a:pt x="22" y="17"/>
                  </a:cubicBezTo>
                  <a:cubicBezTo>
                    <a:pt x="23" y="13"/>
                    <a:pt x="27" y="9"/>
                    <a:pt x="27" y="8"/>
                  </a:cubicBezTo>
                  <a:cubicBezTo>
                    <a:pt x="27" y="7"/>
                    <a:pt x="23" y="6"/>
                    <a:pt x="20" y="4"/>
                  </a:cubicBezTo>
                  <a:cubicBezTo>
                    <a:pt x="17" y="2"/>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2" name="Freeform 16">
              <a:extLst>
                <a:ext uri="{FF2B5EF4-FFF2-40B4-BE49-F238E27FC236}">
                  <a16:creationId xmlns="" xmlns:a16="http://schemas.microsoft.com/office/drawing/2014/main" id="{DB5024C1-5348-4319-9BD7-24780D308C31}"/>
                </a:ext>
              </a:extLst>
            </p:cNvPr>
            <p:cNvSpPr>
              <a:spLocks/>
            </p:cNvSpPr>
            <p:nvPr/>
          </p:nvSpPr>
          <p:spPr bwMode="auto">
            <a:xfrm>
              <a:off x="3976" y="2025"/>
              <a:ext cx="62" cy="67"/>
            </a:xfrm>
            <a:custGeom>
              <a:avLst/>
              <a:gdLst>
                <a:gd name="T0" fmla="*/ 3 w 10"/>
                <a:gd name="T1" fmla="*/ 0 h 11"/>
                <a:gd name="T2" fmla="*/ 1 w 10"/>
                <a:gd name="T3" fmla="*/ 9 h 11"/>
                <a:gd name="T4" fmla="*/ 3 w 10"/>
                <a:gd name="T5" fmla="*/ 11 h 11"/>
                <a:gd name="T6" fmla="*/ 3 w 10"/>
                <a:gd name="T7" fmla="*/ 11 h 11"/>
                <a:gd name="T8" fmla="*/ 9 w 10"/>
                <a:gd name="T9" fmla="*/ 3 h 11"/>
                <a:gd name="T10" fmla="*/ 9 w 10"/>
                <a:gd name="T11" fmla="*/ 3 h 11"/>
                <a:gd name="T12" fmla="*/ 3 w 10"/>
                <a:gd name="T13" fmla="*/ 0 h 11"/>
                <a:gd name="T14" fmla="*/ 3 w 1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1">
                  <a:moveTo>
                    <a:pt x="3" y="0"/>
                  </a:moveTo>
                  <a:cubicBezTo>
                    <a:pt x="2" y="0"/>
                    <a:pt x="0" y="7"/>
                    <a:pt x="1" y="9"/>
                  </a:cubicBezTo>
                  <a:cubicBezTo>
                    <a:pt x="1" y="11"/>
                    <a:pt x="1" y="11"/>
                    <a:pt x="3" y="11"/>
                  </a:cubicBezTo>
                  <a:cubicBezTo>
                    <a:pt x="3" y="11"/>
                    <a:pt x="3" y="11"/>
                    <a:pt x="3" y="11"/>
                  </a:cubicBezTo>
                  <a:cubicBezTo>
                    <a:pt x="6" y="11"/>
                    <a:pt x="10" y="4"/>
                    <a:pt x="9" y="3"/>
                  </a:cubicBezTo>
                  <a:cubicBezTo>
                    <a:pt x="9" y="3"/>
                    <a:pt x="9" y="3"/>
                    <a:pt x="9" y="3"/>
                  </a:cubicBezTo>
                  <a:cubicBezTo>
                    <a:pt x="9" y="3"/>
                    <a:pt x="5"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3" name="Freeform 17">
              <a:extLst>
                <a:ext uri="{FF2B5EF4-FFF2-40B4-BE49-F238E27FC236}">
                  <a16:creationId xmlns="" xmlns:a16="http://schemas.microsoft.com/office/drawing/2014/main" id="{1C689BB1-28FF-4546-8BED-82ED0FD010FB}"/>
                </a:ext>
              </a:extLst>
            </p:cNvPr>
            <p:cNvSpPr>
              <a:spLocks/>
            </p:cNvSpPr>
            <p:nvPr/>
          </p:nvSpPr>
          <p:spPr bwMode="auto">
            <a:xfrm>
              <a:off x="3939" y="1909"/>
              <a:ext cx="62" cy="85"/>
            </a:xfrm>
            <a:custGeom>
              <a:avLst/>
              <a:gdLst>
                <a:gd name="T0" fmla="*/ 7 w 10"/>
                <a:gd name="T1" fmla="*/ 0 h 14"/>
                <a:gd name="T2" fmla="*/ 0 w 10"/>
                <a:gd name="T3" fmla="*/ 7 h 14"/>
                <a:gd name="T4" fmla="*/ 1 w 10"/>
                <a:gd name="T5" fmla="*/ 11 h 14"/>
                <a:gd name="T6" fmla="*/ 6 w 10"/>
                <a:gd name="T7" fmla="*/ 14 h 14"/>
                <a:gd name="T8" fmla="*/ 7 w 10"/>
                <a:gd name="T9" fmla="*/ 10 h 14"/>
                <a:gd name="T10" fmla="*/ 10 w 10"/>
                <a:gd name="T11" fmla="*/ 7 h 14"/>
                <a:gd name="T12" fmla="*/ 7 w 10"/>
                <a:gd name="T13" fmla="*/ 0 h 14"/>
                <a:gd name="T14" fmla="*/ 7 w 10"/>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4">
                  <a:moveTo>
                    <a:pt x="7" y="0"/>
                  </a:moveTo>
                  <a:cubicBezTo>
                    <a:pt x="5" y="0"/>
                    <a:pt x="0" y="5"/>
                    <a:pt x="0" y="7"/>
                  </a:cubicBezTo>
                  <a:cubicBezTo>
                    <a:pt x="0" y="9"/>
                    <a:pt x="0" y="11"/>
                    <a:pt x="1" y="11"/>
                  </a:cubicBezTo>
                  <a:cubicBezTo>
                    <a:pt x="2" y="12"/>
                    <a:pt x="6" y="14"/>
                    <a:pt x="6" y="14"/>
                  </a:cubicBezTo>
                  <a:cubicBezTo>
                    <a:pt x="6" y="14"/>
                    <a:pt x="6" y="12"/>
                    <a:pt x="7" y="10"/>
                  </a:cubicBezTo>
                  <a:cubicBezTo>
                    <a:pt x="8" y="9"/>
                    <a:pt x="10" y="7"/>
                    <a:pt x="10" y="7"/>
                  </a:cubicBezTo>
                  <a:cubicBezTo>
                    <a:pt x="10" y="7"/>
                    <a:pt x="9" y="1"/>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4" name="Freeform 18">
              <a:extLst>
                <a:ext uri="{FF2B5EF4-FFF2-40B4-BE49-F238E27FC236}">
                  <a16:creationId xmlns="" xmlns:a16="http://schemas.microsoft.com/office/drawing/2014/main" id="{D9097840-D4C9-4A69-AA21-11A125C99F8F}"/>
                </a:ext>
              </a:extLst>
            </p:cNvPr>
            <p:cNvSpPr>
              <a:spLocks/>
            </p:cNvSpPr>
            <p:nvPr/>
          </p:nvSpPr>
          <p:spPr bwMode="auto">
            <a:xfrm>
              <a:off x="3927" y="1994"/>
              <a:ext cx="62" cy="73"/>
            </a:xfrm>
            <a:custGeom>
              <a:avLst/>
              <a:gdLst>
                <a:gd name="T0" fmla="*/ 4 w 10"/>
                <a:gd name="T1" fmla="*/ 0 h 12"/>
                <a:gd name="T2" fmla="*/ 0 w 10"/>
                <a:gd name="T3" fmla="*/ 10 h 12"/>
                <a:gd name="T4" fmla="*/ 2 w 10"/>
                <a:gd name="T5" fmla="*/ 12 h 12"/>
                <a:gd name="T6" fmla="*/ 4 w 10"/>
                <a:gd name="T7" fmla="*/ 12 h 12"/>
                <a:gd name="T8" fmla="*/ 10 w 10"/>
                <a:gd name="T9" fmla="*/ 5 h 12"/>
                <a:gd name="T10" fmla="*/ 4 w 10"/>
                <a:gd name="T11" fmla="*/ 0 h 12"/>
              </a:gdLst>
              <a:ahLst/>
              <a:cxnLst>
                <a:cxn ang="0">
                  <a:pos x="T0" y="T1"/>
                </a:cxn>
                <a:cxn ang="0">
                  <a:pos x="T2" y="T3"/>
                </a:cxn>
                <a:cxn ang="0">
                  <a:pos x="T4" y="T5"/>
                </a:cxn>
                <a:cxn ang="0">
                  <a:pos x="T6" y="T7"/>
                </a:cxn>
                <a:cxn ang="0">
                  <a:pos x="T8" y="T9"/>
                </a:cxn>
                <a:cxn ang="0">
                  <a:pos x="T10" y="T11"/>
                </a:cxn>
              </a:cxnLst>
              <a:rect l="0" t="0" r="r" b="b"/>
              <a:pathLst>
                <a:path w="10" h="12">
                  <a:moveTo>
                    <a:pt x="4" y="0"/>
                  </a:moveTo>
                  <a:cubicBezTo>
                    <a:pt x="3" y="0"/>
                    <a:pt x="0" y="8"/>
                    <a:pt x="0" y="10"/>
                  </a:cubicBezTo>
                  <a:cubicBezTo>
                    <a:pt x="0" y="11"/>
                    <a:pt x="1" y="12"/>
                    <a:pt x="2" y="12"/>
                  </a:cubicBezTo>
                  <a:cubicBezTo>
                    <a:pt x="3" y="12"/>
                    <a:pt x="3" y="12"/>
                    <a:pt x="4" y="12"/>
                  </a:cubicBezTo>
                  <a:cubicBezTo>
                    <a:pt x="6" y="11"/>
                    <a:pt x="10" y="6"/>
                    <a:pt x="10" y="5"/>
                  </a:cubicBezTo>
                  <a:cubicBezTo>
                    <a:pt x="10" y="4"/>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5" name="Freeform 19">
              <a:extLst>
                <a:ext uri="{FF2B5EF4-FFF2-40B4-BE49-F238E27FC236}">
                  <a16:creationId xmlns="" xmlns:a16="http://schemas.microsoft.com/office/drawing/2014/main" id="{7AD670DE-A6D5-4BEF-8C51-E55681D110BF}"/>
                </a:ext>
              </a:extLst>
            </p:cNvPr>
            <p:cNvSpPr>
              <a:spLocks/>
            </p:cNvSpPr>
            <p:nvPr/>
          </p:nvSpPr>
          <p:spPr bwMode="auto">
            <a:xfrm>
              <a:off x="4222" y="2037"/>
              <a:ext cx="49" cy="55"/>
            </a:xfrm>
            <a:custGeom>
              <a:avLst/>
              <a:gdLst>
                <a:gd name="T0" fmla="*/ 7 w 8"/>
                <a:gd name="T1" fmla="*/ 0 h 9"/>
                <a:gd name="T2" fmla="*/ 4 w 8"/>
                <a:gd name="T3" fmla="*/ 1 h 9"/>
                <a:gd name="T4" fmla="*/ 3 w 8"/>
                <a:gd name="T5" fmla="*/ 3 h 9"/>
                <a:gd name="T6" fmla="*/ 3 w 8"/>
                <a:gd name="T7" fmla="*/ 3 h 9"/>
                <a:gd name="T8" fmla="*/ 2 w 8"/>
                <a:gd name="T9" fmla="*/ 6 h 9"/>
                <a:gd name="T10" fmla="*/ 0 w 8"/>
                <a:gd name="T11" fmla="*/ 9 h 9"/>
                <a:gd name="T12" fmla="*/ 2 w 8"/>
                <a:gd name="T13" fmla="*/ 9 h 9"/>
                <a:gd name="T14" fmla="*/ 2 w 8"/>
                <a:gd name="T15" fmla="*/ 9 h 9"/>
                <a:gd name="T16" fmla="*/ 5 w 8"/>
                <a:gd name="T17" fmla="*/ 6 h 9"/>
                <a:gd name="T18" fmla="*/ 7 w 8"/>
                <a:gd name="T19" fmla="*/ 0 h 9"/>
                <a:gd name="T20" fmla="*/ 7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7" y="0"/>
                  </a:moveTo>
                  <a:cubicBezTo>
                    <a:pt x="7" y="0"/>
                    <a:pt x="5" y="1"/>
                    <a:pt x="4" y="1"/>
                  </a:cubicBezTo>
                  <a:cubicBezTo>
                    <a:pt x="3" y="2"/>
                    <a:pt x="3" y="3"/>
                    <a:pt x="3" y="3"/>
                  </a:cubicBezTo>
                  <a:cubicBezTo>
                    <a:pt x="3" y="3"/>
                    <a:pt x="3" y="3"/>
                    <a:pt x="3" y="3"/>
                  </a:cubicBezTo>
                  <a:cubicBezTo>
                    <a:pt x="3" y="3"/>
                    <a:pt x="2" y="5"/>
                    <a:pt x="2" y="6"/>
                  </a:cubicBezTo>
                  <a:cubicBezTo>
                    <a:pt x="1" y="7"/>
                    <a:pt x="0" y="9"/>
                    <a:pt x="0" y="9"/>
                  </a:cubicBezTo>
                  <a:cubicBezTo>
                    <a:pt x="0" y="9"/>
                    <a:pt x="1" y="9"/>
                    <a:pt x="2" y="9"/>
                  </a:cubicBezTo>
                  <a:cubicBezTo>
                    <a:pt x="2" y="9"/>
                    <a:pt x="2" y="9"/>
                    <a:pt x="2" y="9"/>
                  </a:cubicBezTo>
                  <a:cubicBezTo>
                    <a:pt x="3" y="9"/>
                    <a:pt x="4" y="8"/>
                    <a:pt x="5" y="6"/>
                  </a:cubicBezTo>
                  <a:cubicBezTo>
                    <a:pt x="6" y="5"/>
                    <a:pt x="8" y="1"/>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6" name="Freeform 20">
              <a:extLst>
                <a:ext uri="{FF2B5EF4-FFF2-40B4-BE49-F238E27FC236}">
                  <a16:creationId xmlns="" xmlns:a16="http://schemas.microsoft.com/office/drawing/2014/main" id="{859E6B07-664E-4313-B21E-738E5BB8E632}"/>
                </a:ext>
              </a:extLst>
            </p:cNvPr>
            <p:cNvSpPr>
              <a:spLocks/>
            </p:cNvSpPr>
            <p:nvPr/>
          </p:nvSpPr>
          <p:spPr bwMode="auto">
            <a:xfrm>
              <a:off x="4044" y="1970"/>
              <a:ext cx="92" cy="97"/>
            </a:xfrm>
            <a:custGeom>
              <a:avLst/>
              <a:gdLst>
                <a:gd name="T0" fmla="*/ 11 w 15"/>
                <a:gd name="T1" fmla="*/ 0 h 16"/>
                <a:gd name="T2" fmla="*/ 4 w 15"/>
                <a:gd name="T3" fmla="*/ 5 h 16"/>
                <a:gd name="T4" fmla="*/ 2 w 15"/>
                <a:gd name="T5" fmla="*/ 12 h 16"/>
                <a:gd name="T6" fmla="*/ 10 w 15"/>
                <a:gd name="T7" fmla="*/ 16 h 16"/>
                <a:gd name="T8" fmla="*/ 11 w 15"/>
                <a:gd name="T9" fmla="*/ 16 h 16"/>
                <a:gd name="T10" fmla="*/ 15 w 15"/>
                <a:gd name="T11" fmla="*/ 7 h 16"/>
                <a:gd name="T12" fmla="*/ 12 w 15"/>
                <a:gd name="T13" fmla="*/ 1 h 16"/>
                <a:gd name="T14" fmla="*/ 11 w 15"/>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1" y="0"/>
                  </a:moveTo>
                  <a:cubicBezTo>
                    <a:pt x="9" y="0"/>
                    <a:pt x="6" y="2"/>
                    <a:pt x="4" y="5"/>
                  </a:cubicBezTo>
                  <a:cubicBezTo>
                    <a:pt x="1" y="9"/>
                    <a:pt x="0" y="11"/>
                    <a:pt x="2" y="12"/>
                  </a:cubicBezTo>
                  <a:cubicBezTo>
                    <a:pt x="3" y="13"/>
                    <a:pt x="8" y="16"/>
                    <a:pt x="10" y="16"/>
                  </a:cubicBezTo>
                  <a:cubicBezTo>
                    <a:pt x="10" y="16"/>
                    <a:pt x="10" y="16"/>
                    <a:pt x="11" y="16"/>
                  </a:cubicBezTo>
                  <a:cubicBezTo>
                    <a:pt x="12" y="15"/>
                    <a:pt x="15" y="10"/>
                    <a:pt x="15" y="7"/>
                  </a:cubicBezTo>
                  <a:cubicBezTo>
                    <a:pt x="15" y="4"/>
                    <a:pt x="14" y="2"/>
                    <a:pt x="12" y="1"/>
                  </a:cubicBezTo>
                  <a:cubicBezTo>
                    <a:pt x="12"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7" name="Freeform 21">
              <a:extLst>
                <a:ext uri="{FF2B5EF4-FFF2-40B4-BE49-F238E27FC236}">
                  <a16:creationId xmlns="" xmlns:a16="http://schemas.microsoft.com/office/drawing/2014/main" id="{EC5DB392-FD9D-469D-9AA7-782CB2559E04}"/>
                </a:ext>
              </a:extLst>
            </p:cNvPr>
            <p:cNvSpPr>
              <a:spLocks/>
            </p:cNvSpPr>
            <p:nvPr/>
          </p:nvSpPr>
          <p:spPr bwMode="auto">
            <a:xfrm>
              <a:off x="4074" y="2073"/>
              <a:ext cx="68" cy="67"/>
            </a:xfrm>
            <a:custGeom>
              <a:avLst/>
              <a:gdLst>
                <a:gd name="T0" fmla="*/ 4 w 11"/>
                <a:gd name="T1" fmla="*/ 0 h 11"/>
                <a:gd name="T2" fmla="*/ 3 w 11"/>
                <a:gd name="T3" fmla="*/ 0 h 11"/>
                <a:gd name="T4" fmla="*/ 1 w 11"/>
                <a:gd name="T5" fmla="*/ 9 h 11"/>
                <a:gd name="T6" fmla="*/ 3 w 11"/>
                <a:gd name="T7" fmla="*/ 11 h 11"/>
                <a:gd name="T8" fmla="*/ 5 w 11"/>
                <a:gd name="T9" fmla="*/ 11 h 11"/>
                <a:gd name="T10" fmla="*/ 10 w 11"/>
                <a:gd name="T11" fmla="*/ 2 h 11"/>
                <a:gd name="T12" fmla="*/ 4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0"/>
                  </a:moveTo>
                  <a:cubicBezTo>
                    <a:pt x="4" y="0"/>
                    <a:pt x="3" y="0"/>
                    <a:pt x="3" y="0"/>
                  </a:cubicBezTo>
                  <a:cubicBezTo>
                    <a:pt x="2" y="1"/>
                    <a:pt x="0" y="7"/>
                    <a:pt x="1" y="9"/>
                  </a:cubicBezTo>
                  <a:cubicBezTo>
                    <a:pt x="2" y="11"/>
                    <a:pt x="2" y="11"/>
                    <a:pt x="3" y="11"/>
                  </a:cubicBezTo>
                  <a:cubicBezTo>
                    <a:pt x="4" y="11"/>
                    <a:pt x="4" y="11"/>
                    <a:pt x="5" y="11"/>
                  </a:cubicBezTo>
                  <a:cubicBezTo>
                    <a:pt x="6" y="10"/>
                    <a:pt x="11" y="3"/>
                    <a:pt x="10" y="2"/>
                  </a:cubicBezTo>
                  <a:cubicBezTo>
                    <a:pt x="9" y="1"/>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8" name="Freeform 22">
              <a:extLst>
                <a:ext uri="{FF2B5EF4-FFF2-40B4-BE49-F238E27FC236}">
                  <a16:creationId xmlns="" xmlns:a16="http://schemas.microsoft.com/office/drawing/2014/main" id="{9F85074F-E79E-4F17-B636-CD0C69FC4D46}"/>
                </a:ext>
              </a:extLst>
            </p:cNvPr>
            <p:cNvSpPr>
              <a:spLocks/>
            </p:cNvSpPr>
            <p:nvPr/>
          </p:nvSpPr>
          <p:spPr bwMode="auto">
            <a:xfrm>
              <a:off x="4025" y="2049"/>
              <a:ext cx="68" cy="67"/>
            </a:xfrm>
            <a:custGeom>
              <a:avLst/>
              <a:gdLst>
                <a:gd name="T0" fmla="*/ 3 w 11"/>
                <a:gd name="T1" fmla="*/ 0 h 11"/>
                <a:gd name="T2" fmla="*/ 1 w 11"/>
                <a:gd name="T3" fmla="*/ 10 h 11"/>
                <a:gd name="T4" fmla="*/ 3 w 11"/>
                <a:gd name="T5" fmla="*/ 11 h 11"/>
                <a:gd name="T6" fmla="*/ 4 w 11"/>
                <a:gd name="T7" fmla="*/ 11 h 11"/>
                <a:gd name="T8" fmla="*/ 9 w 11"/>
                <a:gd name="T9" fmla="*/ 3 h 11"/>
                <a:gd name="T10" fmla="*/ 3 w 11"/>
                <a:gd name="T11" fmla="*/ 0 h 11"/>
              </a:gdLst>
              <a:ahLst/>
              <a:cxnLst>
                <a:cxn ang="0">
                  <a:pos x="T0" y="T1"/>
                </a:cxn>
                <a:cxn ang="0">
                  <a:pos x="T2" y="T3"/>
                </a:cxn>
                <a:cxn ang="0">
                  <a:pos x="T4" y="T5"/>
                </a:cxn>
                <a:cxn ang="0">
                  <a:pos x="T6" y="T7"/>
                </a:cxn>
                <a:cxn ang="0">
                  <a:pos x="T8" y="T9"/>
                </a:cxn>
                <a:cxn ang="0">
                  <a:pos x="T10" y="T11"/>
                </a:cxn>
              </a:cxnLst>
              <a:rect l="0" t="0" r="r" b="b"/>
              <a:pathLst>
                <a:path w="11" h="11">
                  <a:moveTo>
                    <a:pt x="3" y="0"/>
                  </a:moveTo>
                  <a:cubicBezTo>
                    <a:pt x="2" y="1"/>
                    <a:pt x="0" y="8"/>
                    <a:pt x="1" y="10"/>
                  </a:cubicBezTo>
                  <a:cubicBezTo>
                    <a:pt x="2" y="11"/>
                    <a:pt x="2" y="11"/>
                    <a:pt x="3" y="11"/>
                  </a:cubicBezTo>
                  <a:cubicBezTo>
                    <a:pt x="3" y="11"/>
                    <a:pt x="4" y="11"/>
                    <a:pt x="4" y="11"/>
                  </a:cubicBezTo>
                  <a:cubicBezTo>
                    <a:pt x="6" y="10"/>
                    <a:pt x="11" y="5"/>
                    <a:pt x="9" y="3"/>
                  </a:cubicBezTo>
                  <a:cubicBezTo>
                    <a:pt x="8" y="2"/>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59" name="Freeform 23">
              <a:extLst>
                <a:ext uri="{FF2B5EF4-FFF2-40B4-BE49-F238E27FC236}">
                  <a16:creationId xmlns="" xmlns:a16="http://schemas.microsoft.com/office/drawing/2014/main" id="{5982112D-4EFF-45AF-8A1E-2F4F984F1013}"/>
                </a:ext>
              </a:extLst>
            </p:cNvPr>
            <p:cNvSpPr>
              <a:spLocks/>
            </p:cNvSpPr>
            <p:nvPr/>
          </p:nvSpPr>
          <p:spPr bwMode="auto">
            <a:xfrm>
              <a:off x="4123" y="2006"/>
              <a:ext cx="68" cy="73"/>
            </a:xfrm>
            <a:custGeom>
              <a:avLst/>
              <a:gdLst>
                <a:gd name="T0" fmla="*/ 9 w 11"/>
                <a:gd name="T1" fmla="*/ 0 h 12"/>
                <a:gd name="T2" fmla="*/ 5 w 11"/>
                <a:gd name="T3" fmla="*/ 1 h 12"/>
                <a:gd name="T4" fmla="*/ 3 w 11"/>
                <a:gd name="T5" fmla="*/ 3 h 12"/>
                <a:gd name="T6" fmla="*/ 3 w 11"/>
                <a:gd name="T7" fmla="*/ 3 h 12"/>
                <a:gd name="T8" fmla="*/ 2 w 11"/>
                <a:gd name="T9" fmla="*/ 6 h 12"/>
                <a:gd name="T10" fmla="*/ 0 w 11"/>
                <a:gd name="T11" fmla="*/ 10 h 12"/>
                <a:gd name="T12" fmla="*/ 5 w 11"/>
                <a:gd name="T13" fmla="*/ 12 h 12"/>
                <a:gd name="T14" fmla="*/ 5 w 11"/>
                <a:gd name="T15" fmla="*/ 12 h 12"/>
                <a:gd name="T16" fmla="*/ 9 w 11"/>
                <a:gd name="T17" fmla="*/ 10 h 12"/>
                <a:gd name="T18" fmla="*/ 10 w 11"/>
                <a:gd name="T19" fmla="*/ 0 h 12"/>
                <a:gd name="T20" fmla="*/ 9 w 11"/>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9" y="0"/>
                  </a:moveTo>
                  <a:cubicBezTo>
                    <a:pt x="8" y="0"/>
                    <a:pt x="6" y="1"/>
                    <a:pt x="5" y="1"/>
                  </a:cubicBezTo>
                  <a:cubicBezTo>
                    <a:pt x="4" y="2"/>
                    <a:pt x="3" y="3"/>
                    <a:pt x="3" y="3"/>
                  </a:cubicBezTo>
                  <a:cubicBezTo>
                    <a:pt x="3" y="3"/>
                    <a:pt x="3" y="3"/>
                    <a:pt x="3" y="3"/>
                  </a:cubicBezTo>
                  <a:cubicBezTo>
                    <a:pt x="3" y="3"/>
                    <a:pt x="2" y="5"/>
                    <a:pt x="2" y="6"/>
                  </a:cubicBezTo>
                  <a:cubicBezTo>
                    <a:pt x="1" y="8"/>
                    <a:pt x="0" y="10"/>
                    <a:pt x="0" y="10"/>
                  </a:cubicBezTo>
                  <a:cubicBezTo>
                    <a:pt x="0" y="10"/>
                    <a:pt x="3" y="12"/>
                    <a:pt x="5" y="12"/>
                  </a:cubicBezTo>
                  <a:cubicBezTo>
                    <a:pt x="5" y="12"/>
                    <a:pt x="5" y="12"/>
                    <a:pt x="5" y="12"/>
                  </a:cubicBezTo>
                  <a:cubicBezTo>
                    <a:pt x="7" y="12"/>
                    <a:pt x="8" y="11"/>
                    <a:pt x="9" y="10"/>
                  </a:cubicBezTo>
                  <a:cubicBezTo>
                    <a:pt x="10" y="9"/>
                    <a:pt x="11" y="1"/>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0" name="Freeform 24">
              <a:extLst>
                <a:ext uri="{FF2B5EF4-FFF2-40B4-BE49-F238E27FC236}">
                  <a16:creationId xmlns="" xmlns:a16="http://schemas.microsoft.com/office/drawing/2014/main" id="{A6D49082-349F-4B59-AE92-73659535BA96}"/>
                </a:ext>
              </a:extLst>
            </p:cNvPr>
            <p:cNvSpPr>
              <a:spLocks noEditPoints="1"/>
            </p:cNvSpPr>
            <p:nvPr/>
          </p:nvSpPr>
          <p:spPr bwMode="auto">
            <a:xfrm>
              <a:off x="3682" y="670"/>
              <a:ext cx="1392" cy="1391"/>
            </a:xfrm>
            <a:custGeom>
              <a:avLst/>
              <a:gdLst>
                <a:gd name="T0" fmla="*/ 83 w 227"/>
                <a:gd name="T1" fmla="*/ 158 h 228"/>
                <a:gd name="T2" fmla="*/ 95 w 227"/>
                <a:gd name="T3" fmla="*/ 157 h 228"/>
                <a:gd name="T4" fmla="*/ 91 w 227"/>
                <a:gd name="T5" fmla="*/ 193 h 228"/>
                <a:gd name="T6" fmla="*/ 71 w 227"/>
                <a:gd name="T7" fmla="*/ 189 h 228"/>
                <a:gd name="T8" fmla="*/ 114 w 227"/>
                <a:gd name="T9" fmla="*/ 166 h 228"/>
                <a:gd name="T10" fmla="*/ 158 w 227"/>
                <a:gd name="T11" fmla="*/ 149 h 228"/>
                <a:gd name="T12" fmla="*/ 38 w 227"/>
                <a:gd name="T13" fmla="*/ 132 h 228"/>
                <a:gd name="T14" fmla="*/ 61 w 227"/>
                <a:gd name="T15" fmla="*/ 101 h 228"/>
                <a:gd name="T16" fmla="*/ 90 w 227"/>
                <a:gd name="T17" fmla="*/ 134 h 228"/>
                <a:gd name="T18" fmla="*/ 73 w 227"/>
                <a:gd name="T19" fmla="*/ 8 h 228"/>
                <a:gd name="T20" fmla="*/ 21 w 227"/>
                <a:gd name="T21" fmla="*/ 108 h 228"/>
                <a:gd name="T22" fmla="*/ 21 w 227"/>
                <a:gd name="T23" fmla="*/ 107 h 228"/>
                <a:gd name="T24" fmla="*/ 22 w 227"/>
                <a:gd name="T25" fmla="*/ 107 h 228"/>
                <a:gd name="T26" fmla="*/ 29 w 227"/>
                <a:gd name="T27" fmla="*/ 93 h 228"/>
                <a:gd name="T28" fmla="*/ 42 w 227"/>
                <a:gd name="T29" fmla="*/ 80 h 228"/>
                <a:gd name="T30" fmla="*/ 43 w 227"/>
                <a:gd name="T31" fmla="*/ 79 h 228"/>
                <a:gd name="T32" fmla="*/ 43 w 227"/>
                <a:gd name="T33" fmla="*/ 70 h 228"/>
                <a:gd name="T34" fmla="*/ 44 w 227"/>
                <a:gd name="T35" fmla="*/ 60 h 228"/>
                <a:gd name="T36" fmla="*/ 44 w 227"/>
                <a:gd name="T37" fmla="*/ 70 h 228"/>
                <a:gd name="T38" fmla="*/ 44 w 227"/>
                <a:gd name="T39" fmla="*/ 80 h 228"/>
                <a:gd name="T40" fmla="*/ 34 w 227"/>
                <a:gd name="T41" fmla="*/ 89 h 228"/>
                <a:gd name="T42" fmla="*/ 24 w 227"/>
                <a:gd name="T43" fmla="*/ 106 h 228"/>
                <a:gd name="T44" fmla="*/ 22 w 227"/>
                <a:gd name="T45" fmla="*/ 108 h 228"/>
                <a:gd name="T46" fmla="*/ 21 w 227"/>
                <a:gd name="T47" fmla="*/ 108 h 228"/>
                <a:gd name="T48" fmla="*/ 20 w 227"/>
                <a:gd name="T49" fmla="*/ 108 h 228"/>
                <a:gd name="T50" fmla="*/ 29 w 227"/>
                <a:gd name="T51" fmla="*/ 167 h 228"/>
                <a:gd name="T52" fmla="*/ 32 w 227"/>
                <a:gd name="T53" fmla="*/ 192 h 228"/>
                <a:gd name="T54" fmla="*/ 34 w 227"/>
                <a:gd name="T55" fmla="*/ 193 h 228"/>
                <a:gd name="T56" fmla="*/ 37 w 227"/>
                <a:gd name="T57" fmla="*/ 195 h 228"/>
                <a:gd name="T58" fmla="*/ 43 w 227"/>
                <a:gd name="T59" fmla="*/ 197 h 228"/>
                <a:gd name="T60" fmla="*/ 49 w 227"/>
                <a:gd name="T61" fmla="*/ 203 h 228"/>
                <a:gd name="T62" fmla="*/ 53 w 227"/>
                <a:gd name="T63" fmla="*/ 209 h 228"/>
                <a:gd name="T64" fmla="*/ 62 w 227"/>
                <a:gd name="T65" fmla="*/ 219 h 228"/>
                <a:gd name="T66" fmla="*/ 75 w 227"/>
                <a:gd name="T67" fmla="*/ 220 h 228"/>
                <a:gd name="T68" fmla="*/ 82 w 227"/>
                <a:gd name="T69" fmla="*/ 219 h 228"/>
                <a:gd name="T70" fmla="*/ 91 w 227"/>
                <a:gd name="T71" fmla="*/ 220 h 228"/>
                <a:gd name="T72" fmla="*/ 96 w 227"/>
                <a:gd name="T73" fmla="*/ 224 h 228"/>
                <a:gd name="T74" fmla="*/ 99 w 227"/>
                <a:gd name="T75" fmla="*/ 225 h 228"/>
                <a:gd name="T76" fmla="*/ 101 w 227"/>
                <a:gd name="T77" fmla="*/ 226 h 228"/>
                <a:gd name="T78" fmla="*/ 116 w 227"/>
                <a:gd name="T79" fmla="*/ 211 h 228"/>
                <a:gd name="T80" fmla="*/ 175 w 227"/>
                <a:gd name="T81" fmla="*/ 204 h 228"/>
                <a:gd name="T82" fmla="*/ 174 w 227"/>
                <a:gd name="T83" fmla="*/ 184 h 228"/>
                <a:gd name="T84" fmla="*/ 174 w 227"/>
                <a:gd name="T85" fmla="*/ 183 h 228"/>
                <a:gd name="T86" fmla="*/ 174 w 227"/>
                <a:gd name="T87" fmla="*/ 182 h 228"/>
                <a:gd name="T88" fmla="*/ 177 w 227"/>
                <a:gd name="T89" fmla="*/ 172 h 228"/>
                <a:gd name="T90" fmla="*/ 181 w 227"/>
                <a:gd name="T91" fmla="*/ 152 h 228"/>
                <a:gd name="T92" fmla="*/ 184 w 227"/>
                <a:gd name="T93" fmla="*/ 146 h 228"/>
                <a:gd name="T94" fmla="*/ 197 w 227"/>
                <a:gd name="T95" fmla="*/ 136 h 228"/>
                <a:gd name="T96" fmla="*/ 197 w 227"/>
                <a:gd name="T97" fmla="*/ 136 h 228"/>
                <a:gd name="T98" fmla="*/ 185 w 227"/>
                <a:gd name="T99" fmla="*/ 147 h 228"/>
                <a:gd name="T100" fmla="*/ 184 w 227"/>
                <a:gd name="T101" fmla="*/ 148 h 228"/>
                <a:gd name="T102" fmla="*/ 182 w 227"/>
                <a:gd name="T103" fmla="*/ 155 h 228"/>
                <a:gd name="T104" fmla="*/ 176 w 227"/>
                <a:gd name="T105" fmla="*/ 177 h 228"/>
                <a:gd name="T106" fmla="*/ 175 w 227"/>
                <a:gd name="T107" fmla="*/ 182 h 228"/>
                <a:gd name="T108" fmla="*/ 175 w 227"/>
                <a:gd name="T109" fmla="*/ 182 h 228"/>
                <a:gd name="T110" fmla="*/ 182 w 227"/>
                <a:gd name="T111" fmla="*/ 181 h 228"/>
                <a:gd name="T112" fmla="*/ 164 w 227"/>
                <a:gd name="T113" fmla="*/ 1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 h="228">
                  <a:moveTo>
                    <a:pt x="71" y="189"/>
                  </a:moveTo>
                  <a:cubicBezTo>
                    <a:pt x="67" y="189"/>
                    <a:pt x="63" y="183"/>
                    <a:pt x="65" y="180"/>
                  </a:cubicBezTo>
                  <a:cubicBezTo>
                    <a:pt x="67" y="176"/>
                    <a:pt x="70" y="177"/>
                    <a:pt x="74" y="172"/>
                  </a:cubicBezTo>
                  <a:cubicBezTo>
                    <a:pt x="78" y="167"/>
                    <a:pt x="82" y="161"/>
                    <a:pt x="83" y="158"/>
                  </a:cubicBezTo>
                  <a:cubicBezTo>
                    <a:pt x="83" y="156"/>
                    <a:pt x="86" y="154"/>
                    <a:pt x="88" y="154"/>
                  </a:cubicBezTo>
                  <a:cubicBezTo>
                    <a:pt x="89" y="154"/>
                    <a:pt x="89" y="154"/>
                    <a:pt x="89" y="154"/>
                  </a:cubicBezTo>
                  <a:cubicBezTo>
                    <a:pt x="91" y="155"/>
                    <a:pt x="91" y="159"/>
                    <a:pt x="91" y="159"/>
                  </a:cubicBezTo>
                  <a:cubicBezTo>
                    <a:pt x="91" y="159"/>
                    <a:pt x="94" y="157"/>
                    <a:pt x="95" y="157"/>
                  </a:cubicBezTo>
                  <a:cubicBezTo>
                    <a:pt x="95" y="157"/>
                    <a:pt x="96" y="157"/>
                    <a:pt x="96" y="157"/>
                  </a:cubicBezTo>
                  <a:cubicBezTo>
                    <a:pt x="98" y="158"/>
                    <a:pt x="99" y="163"/>
                    <a:pt x="97" y="165"/>
                  </a:cubicBezTo>
                  <a:cubicBezTo>
                    <a:pt x="95" y="167"/>
                    <a:pt x="93" y="174"/>
                    <a:pt x="91" y="181"/>
                  </a:cubicBezTo>
                  <a:cubicBezTo>
                    <a:pt x="90" y="187"/>
                    <a:pt x="93" y="189"/>
                    <a:pt x="91" y="193"/>
                  </a:cubicBezTo>
                  <a:cubicBezTo>
                    <a:pt x="90" y="195"/>
                    <a:pt x="87" y="196"/>
                    <a:pt x="85" y="196"/>
                  </a:cubicBezTo>
                  <a:cubicBezTo>
                    <a:pt x="83" y="196"/>
                    <a:pt x="81" y="195"/>
                    <a:pt x="80" y="194"/>
                  </a:cubicBezTo>
                  <a:cubicBezTo>
                    <a:pt x="78" y="191"/>
                    <a:pt x="79" y="185"/>
                    <a:pt x="79" y="184"/>
                  </a:cubicBezTo>
                  <a:cubicBezTo>
                    <a:pt x="78" y="185"/>
                    <a:pt x="74" y="189"/>
                    <a:pt x="71" y="189"/>
                  </a:cubicBezTo>
                  <a:cubicBezTo>
                    <a:pt x="71" y="189"/>
                    <a:pt x="71" y="189"/>
                    <a:pt x="71" y="189"/>
                  </a:cubicBezTo>
                  <a:moveTo>
                    <a:pt x="146" y="185"/>
                  </a:moveTo>
                  <a:cubicBezTo>
                    <a:pt x="145" y="185"/>
                    <a:pt x="145" y="185"/>
                    <a:pt x="145" y="185"/>
                  </a:cubicBezTo>
                  <a:cubicBezTo>
                    <a:pt x="138" y="184"/>
                    <a:pt x="118" y="174"/>
                    <a:pt x="114" y="166"/>
                  </a:cubicBezTo>
                  <a:cubicBezTo>
                    <a:pt x="111" y="158"/>
                    <a:pt x="108" y="149"/>
                    <a:pt x="112" y="144"/>
                  </a:cubicBezTo>
                  <a:cubicBezTo>
                    <a:pt x="115" y="140"/>
                    <a:pt x="123" y="131"/>
                    <a:pt x="134" y="131"/>
                  </a:cubicBezTo>
                  <a:cubicBezTo>
                    <a:pt x="136" y="131"/>
                    <a:pt x="137" y="132"/>
                    <a:pt x="139" y="132"/>
                  </a:cubicBezTo>
                  <a:cubicBezTo>
                    <a:pt x="153" y="135"/>
                    <a:pt x="151" y="146"/>
                    <a:pt x="158" y="149"/>
                  </a:cubicBezTo>
                  <a:cubicBezTo>
                    <a:pt x="164" y="153"/>
                    <a:pt x="167" y="163"/>
                    <a:pt x="164" y="169"/>
                  </a:cubicBezTo>
                  <a:cubicBezTo>
                    <a:pt x="161" y="175"/>
                    <a:pt x="152" y="185"/>
                    <a:pt x="146" y="185"/>
                  </a:cubicBezTo>
                  <a:moveTo>
                    <a:pt x="69" y="145"/>
                  </a:moveTo>
                  <a:cubicBezTo>
                    <a:pt x="59" y="145"/>
                    <a:pt x="42" y="136"/>
                    <a:pt x="38" y="132"/>
                  </a:cubicBezTo>
                  <a:cubicBezTo>
                    <a:pt x="33" y="128"/>
                    <a:pt x="35" y="114"/>
                    <a:pt x="38" y="108"/>
                  </a:cubicBezTo>
                  <a:cubicBezTo>
                    <a:pt x="40" y="103"/>
                    <a:pt x="47" y="99"/>
                    <a:pt x="53" y="99"/>
                  </a:cubicBezTo>
                  <a:cubicBezTo>
                    <a:pt x="54" y="99"/>
                    <a:pt x="56" y="100"/>
                    <a:pt x="58" y="100"/>
                  </a:cubicBezTo>
                  <a:cubicBezTo>
                    <a:pt x="59" y="101"/>
                    <a:pt x="60" y="101"/>
                    <a:pt x="61" y="101"/>
                  </a:cubicBezTo>
                  <a:cubicBezTo>
                    <a:pt x="63" y="101"/>
                    <a:pt x="65" y="101"/>
                    <a:pt x="66" y="101"/>
                  </a:cubicBezTo>
                  <a:cubicBezTo>
                    <a:pt x="68" y="100"/>
                    <a:pt x="70" y="100"/>
                    <a:pt x="72" y="100"/>
                  </a:cubicBezTo>
                  <a:cubicBezTo>
                    <a:pt x="75" y="100"/>
                    <a:pt x="79" y="101"/>
                    <a:pt x="83" y="105"/>
                  </a:cubicBezTo>
                  <a:cubicBezTo>
                    <a:pt x="94" y="114"/>
                    <a:pt x="91" y="128"/>
                    <a:pt x="90" y="134"/>
                  </a:cubicBezTo>
                  <a:cubicBezTo>
                    <a:pt x="88" y="140"/>
                    <a:pt x="79" y="143"/>
                    <a:pt x="71" y="145"/>
                  </a:cubicBezTo>
                  <a:cubicBezTo>
                    <a:pt x="70" y="145"/>
                    <a:pt x="69" y="145"/>
                    <a:pt x="69" y="145"/>
                  </a:cubicBezTo>
                  <a:moveTo>
                    <a:pt x="119" y="0"/>
                  </a:moveTo>
                  <a:cubicBezTo>
                    <a:pt x="100" y="0"/>
                    <a:pt x="83" y="5"/>
                    <a:pt x="73" y="8"/>
                  </a:cubicBezTo>
                  <a:cubicBezTo>
                    <a:pt x="56" y="13"/>
                    <a:pt x="40" y="35"/>
                    <a:pt x="33" y="51"/>
                  </a:cubicBezTo>
                  <a:cubicBezTo>
                    <a:pt x="26" y="67"/>
                    <a:pt x="26" y="79"/>
                    <a:pt x="25" y="83"/>
                  </a:cubicBezTo>
                  <a:cubicBezTo>
                    <a:pt x="24" y="86"/>
                    <a:pt x="19" y="98"/>
                    <a:pt x="18" y="101"/>
                  </a:cubicBezTo>
                  <a:cubicBezTo>
                    <a:pt x="17" y="103"/>
                    <a:pt x="20" y="106"/>
                    <a:pt x="21" y="108"/>
                  </a:cubicBezTo>
                  <a:cubicBezTo>
                    <a:pt x="21" y="108"/>
                    <a:pt x="21" y="108"/>
                    <a:pt x="21" y="108"/>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2" y="107"/>
                    <a:pt x="22" y="107"/>
                    <a:pt x="22" y="107"/>
                  </a:cubicBezTo>
                  <a:cubicBezTo>
                    <a:pt x="22" y="107"/>
                    <a:pt x="22" y="107"/>
                    <a:pt x="22" y="107"/>
                  </a:cubicBezTo>
                  <a:cubicBezTo>
                    <a:pt x="22" y="107"/>
                    <a:pt x="22" y="107"/>
                    <a:pt x="22" y="107"/>
                  </a:cubicBezTo>
                  <a:cubicBezTo>
                    <a:pt x="23" y="106"/>
                    <a:pt x="23" y="106"/>
                    <a:pt x="23" y="106"/>
                  </a:cubicBezTo>
                  <a:cubicBezTo>
                    <a:pt x="23" y="105"/>
                    <a:pt x="24" y="104"/>
                    <a:pt x="24" y="103"/>
                  </a:cubicBezTo>
                  <a:cubicBezTo>
                    <a:pt x="25" y="102"/>
                    <a:pt x="26" y="100"/>
                    <a:pt x="27" y="98"/>
                  </a:cubicBezTo>
                  <a:cubicBezTo>
                    <a:pt x="27" y="97"/>
                    <a:pt x="28" y="95"/>
                    <a:pt x="29" y="93"/>
                  </a:cubicBezTo>
                  <a:cubicBezTo>
                    <a:pt x="30" y="91"/>
                    <a:pt x="32" y="90"/>
                    <a:pt x="33" y="88"/>
                  </a:cubicBezTo>
                  <a:cubicBezTo>
                    <a:pt x="35" y="87"/>
                    <a:pt x="37" y="86"/>
                    <a:pt x="38" y="84"/>
                  </a:cubicBezTo>
                  <a:cubicBezTo>
                    <a:pt x="39" y="84"/>
                    <a:pt x="40" y="83"/>
                    <a:pt x="41" y="83"/>
                  </a:cubicBezTo>
                  <a:cubicBezTo>
                    <a:pt x="41" y="82"/>
                    <a:pt x="42" y="81"/>
                    <a:pt x="42" y="80"/>
                  </a:cubicBezTo>
                  <a:cubicBezTo>
                    <a:pt x="42" y="80"/>
                    <a:pt x="42" y="80"/>
                    <a:pt x="42" y="80"/>
                  </a:cubicBezTo>
                  <a:cubicBezTo>
                    <a:pt x="43" y="79"/>
                    <a:pt x="43" y="79"/>
                    <a:pt x="43" y="79"/>
                  </a:cubicBezTo>
                  <a:cubicBezTo>
                    <a:pt x="43" y="79"/>
                    <a:pt x="43" y="79"/>
                    <a:pt x="43" y="79"/>
                  </a:cubicBezTo>
                  <a:cubicBezTo>
                    <a:pt x="43" y="79"/>
                    <a:pt x="43" y="79"/>
                    <a:pt x="43" y="79"/>
                  </a:cubicBezTo>
                  <a:cubicBezTo>
                    <a:pt x="43" y="79"/>
                    <a:pt x="43" y="79"/>
                    <a:pt x="43" y="79"/>
                  </a:cubicBezTo>
                  <a:cubicBezTo>
                    <a:pt x="43" y="78"/>
                    <a:pt x="43" y="78"/>
                    <a:pt x="43" y="78"/>
                  </a:cubicBezTo>
                  <a:cubicBezTo>
                    <a:pt x="43" y="77"/>
                    <a:pt x="43" y="76"/>
                    <a:pt x="43" y="75"/>
                  </a:cubicBezTo>
                  <a:cubicBezTo>
                    <a:pt x="43" y="74"/>
                    <a:pt x="43" y="72"/>
                    <a:pt x="43" y="70"/>
                  </a:cubicBezTo>
                  <a:cubicBezTo>
                    <a:pt x="43" y="67"/>
                    <a:pt x="43" y="65"/>
                    <a:pt x="43" y="63"/>
                  </a:cubicBezTo>
                  <a:cubicBezTo>
                    <a:pt x="44" y="62"/>
                    <a:pt x="44" y="61"/>
                    <a:pt x="44" y="61"/>
                  </a:cubicBezTo>
                  <a:cubicBezTo>
                    <a:pt x="44" y="60"/>
                    <a:pt x="44" y="60"/>
                    <a:pt x="44" y="60"/>
                  </a:cubicBezTo>
                  <a:cubicBezTo>
                    <a:pt x="44" y="60"/>
                    <a:pt x="44" y="60"/>
                    <a:pt x="44" y="60"/>
                  </a:cubicBezTo>
                  <a:cubicBezTo>
                    <a:pt x="44" y="60"/>
                    <a:pt x="44" y="60"/>
                    <a:pt x="44" y="60"/>
                  </a:cubicBezTo>
                  <a:cubicBezTo>
                    <a:pt x="44" y="61"/>
                    <a:pt x="44" y="61"/>
                    <a:pt x="44" y="61"/>
                  </a:cubicBezTo>
                  <a:cubicBezTo>
                    <a:pt x="44" y="61"/>
                    <a:pt x="44" y="62"/>
                    <a:pt x="44" y="63"/>
                  </a:cubicBezTo>
                  <a:cubicBezTo>
                    <a:pt x="44" y="65"/>
                    <a:pt x="44" y="67"/>
                    <a:pt x="44" y="70"/>
                  </a:cubicBezTo>
                  <a:cubicBezTo>
                    <a:pt x="44" y="72"/>
                    <a:pt x="44" y="73"/>
                    <a:pt x="44" y="75"/>
                  </a:cubicBezTo>
                  <a:cubicBezTo>
                    <a:pt x="44" y="76"/>
                    <a:pt x="44" y="77"/>
                    <a:pt x="44" y="78"/>
                  </a:cubicBezTo>
                  <a:cubicBezTo>
                    <a:pt x="44" y="79"/>
                    <a:pt x="44" y="79"/>
                    <a:pt x="44" y="79"/>
                  </a:cubicBezTo>
                  <a:cubicBezTo>
                    <a:pt x="44" y="80"/>
                    <a:pt x="44" y="80"/>
                    <a:pt x="44" y="80"/>
                  </a:cubicBezTo>
                  <a:cubicBezTo>
                    <a:pt x="44" y="80"/>
                    <a:pt x="44" y="81"/>
                    <a:pt x="43" y="81"/>
                  </a:cubicBezTo>
                  <a:cubicBezTo>
                    <a:pt x="43" y="82"/>
                    <a:pt x="42" y="83"/>
                    <a:pt x="42" y="84"/>
                  </a:cubicBezTo>
                  <a:cubicBezTo>
                    <a:pt x="41" y="84"/>
                    <a:pt x="40" y="85"/>
                    <a:pt x="39" y="86"/>
                  </a:cubicBezTo>
                  <a:cubicBezTo>
                    <a:pt x="38" y="87"/>
                    <a:pt x="36" y="88"/>
                    <a:pt x="34" y="89"/>
                  </a:cubicBezTo>
                  <a:cubicBezTo>
                    <a:pt x="33" y="91"/>
                    <a:pt x="32" y="92"/>
                    <a:pt x="31" y="94"/>
                  </a:cubicBezTo>
                  <a:cubicBezTo>
                    <a:pt x="30" y="96"/>
                    <a:pt x="29" y="97"/>
                    <a:pt x="28" y="99"/>
                  </a:cubicBezTo>
                  <a:cubicBezTo>
                    <a:pt x="27" y="101"/>
                    <a:pt x="26" y="102"/>
                    <a:pt x="25" y="104"/>
                  </a:cubicBezTo>
                  <a:cubicBezTo>
                    <a:pt x="25" y="105"/>
                    <a:pt x="24" y="106"/>
                    <a:pt x="24" y="106"/>
                  </a:cubicBezTo>
                  <a:cubicBezTo>
                    <a:pt x="23" y="107"/>
                    <a:pt x="23" y="107"/>
                    <a:pt x="23" y="107"/>
                  </a:cubicBezTo>
                  <a:cubicBezTo>
                    <a:pt x="23" y="108"/>
                    <a:pt x="23"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1" y="108"/>
                    <a:pt x="21" y="108"/>
                    <a:pt x="21" y="108"/>
                  </a:cubicBezTo>
                  <a:cubicBezTo>
                    <a:pt x="21" y="108"/>
                    <a:pt x="21" y="108"/>
                    <a:pt x="21" y="108"/>
                  </a:cubicBezTo>
                  <a:cubicBezTo>
                    <a:pt x="20" y="108"/>
                    <a:pt x="20" y="108"/>
                    <a:pt x="20" y="108"/>
                  </a:cubicBezTo>
                  <a:cubicBezTo>
                    <a:pt x="20" y="108"/>
                    <a:pt x="20" y="108"/>
                    <a:pt x="20" y="108"/>
                  </a:cubicBezTo>
                  <a:cubicBezTo>
                    <a:pt x="20" y="108"/>
                    <a:pt x="20" y="108"/>
                    <a:pt x="20" y="108"/>
                  </a:cubicBezTo>
                  <a:cubicBezTo>
                    <a:pt x="18" y="109"/>
                    <a:pt x="14" y="110"/>
                    <a:pt x="12" y="110"/>
                  </a:cubicBezTo>
                  <a:cubicBezTo>
                    <a:pt x="8" y="110"/>
                    <a:pt x="2" y="118"/>
                    <a:pt x="4" y="121"/>
                  </a:cubicBezTo>
                  <a:cubicBezTo>
                    <a:pt x="6" y="124"/>
                    <a:pt x="0" y="137"/>
                    <a:pt x="5" y="149"/>
                  </a:cubicBezTo>
                  <a:cubicBezTo>
                    <a:pt x="10" y="161"/>
                    <a:pt x="24" y="165"/>
                    <a:pt x="29" y="167"/>
                  </a:cubicBezTo>
                  <a:cubicBezTo>
                    <a:pt x="33" y="168"/>
                    <a:pt x="36" y="172"/>
                    <a:pt x="37" y="175"/>
                  </a:cubicBezTo>
                  <a:cubicBezTo>
                    <a:pt x="38" y="178"/>
                    <a:pt x="28" y="186"/>
                    <a:pt x="30" y="192"/>
                  </a:cubicBezTo>
                  <a:cubicBezTo>
                    <a:pt x="30" y="193"/>
                    <a:pt x="30" y="193"/>
                    <a:pt x="30" y="193"/>
                  </a:cubicBezTo>
                  <a:cubicBezTo>
                    <a:pt x="31" y="192"/>
                    <a:pt x="31" y="192"/>
                    <a:pt x="32" y="192"/>
                  </a:cubicBezTo>
                  <a:cubicBezTo>
                    <a:pt x="32" y="192"/>
                    <a:pt x="32" y="192"/>
                    <a:pt x="32" y="192"/>
                  </a:cubicBezTo>
                  <a:cubicBezTo>
                    <a:pt x="33" y="192"/>
                    <a:pt x="33" y="194"/>
                    <a:pt x="33" y="194"/>
                  </a:cubicBezTo>
                  <a:cubicBezTo>
                    <a:pt x="33" y="194"/>
                    <a:pt x="33" y="193"/>
                    <a:pt x="34" y="193"/>
                  </a:cubicBezTo>
                  <a:cubicBezTo>
                    <a:pt x="34" y="193"/>
                    <a:pt x="34" y="193"/>
                    <a:pt x="34" y="193"/>
                  </a:cubicBezTo>
                  <a:cubicBezTo>
                    <a:pt x="34" y="193"/>
                    <a:pt x="34" y="193"/>
                    <a:pt x="34" y="193"/>
                  </a:cubicBezTo>
                  <a:cubicBezTo>
                    <a:pt x="35" y="194"/>
                    <a:pt x="35" y="195"/>
                    <a:pt x="34" y="197"/>
                  </a:cubicBezTo>
                  <a:cubicBezTo>
                    <a:pt x="35" y="196"/>
                    <a:pt x="36" y="195"/>
                    <a:pt x="37" y="195"/>
                  </a:cubicBezTo>
                  <a:cubicBezTo>
                    <a:pt x="37" y="195"/>
                    <a:pt x="37" y="195"/>
                    <a:pt x="37" y="195"/>
                  </a:cubicBezTo>
                  <a:cubicBezTo>
                    <a:pt x="37" y="195"/>
                    <a:pt x="37" y="195"/>
                    <a:pt x="37" y="195"/>
                  </a:cubicBezTo>
                  <a:cubicBezTo>
                    <a:pt x="38" y="195"/>
                    <a:pt x="38" y="196"/>
                    <a:pt x="39" y="200"/>
                  </a:cubicBezTo>
                  <a:cubicBezTo>
                    <a:pt x="40" y="198"/>
                    <a:pt x="41" y="197"/>
                    <a:pt x="43" y="197"/>
                  </a:cubicBezTo>
                  <a:cubicBezTo>
                    <a:pt x="43" y="197"/>
                    <a:pt x="43" y="197"/>
                    <a:pt x="43" y="197"/>
                  </a:cubicBezTo>
                  <a:cubicBezTo>
                    <a:pt x="43" y="197"/>
                    <a:pt x="43" y="197"/>
                    <a:pt x="43" y="197"/>
                  </a:cubicBezTo>
                  <a:cubicBezTo>
                    <a:pt x="44" y="197"/>
                    <a:pt x="45" y="199"/>
                    <a:pt x="45" y="205"/>
                  </a:cubicBezTo>
                  <a:cubicBezTo>
                    <a:pt x="45" y="205"/>
                    <a:pt x="45" y="205"/>
                    <a:pt x="45" y="205"/>
                  </a:cubicBezTo>
                  <a:cubicBezTo>
                    <a:pt x="46" y="204"/>
                    <a:pt x="48" y="203"/>
                    <a:pt x="49" y="203"/>
                  </a:cubicBezTo>
                  <a:cubicBezTo>
                    <a:pt x="49" y="203"/>
                    <a:pt x="49" y="203"/>
                    <a:pt x="50" y="203"/>
                  </a:cubicBezTo>
                  <a:cubicBezTo>
                    <a:pt x="50" y="203"/>
                    <a:pt x="50" y="203"/>
                    <a:pt x="50" y="203"/>
                  </a:cubicBezTo>
                  <a:cubicBezTo>
                    <a:pt x="51" y="203"/>
                    <a:pt x="52" y="204"/>
                    <a:pt x="52" y="210"/>
                  </a:cubicBezTo>
                  <a:cubicBezTo>
                    <a:pt x="53" y="209"/>
                    <a:pt x="53" y="209"/>
                    <a:pt x="53" y="209"/>
                  </a:cubicBezTo>
                  <a:cubicBezTo>
                    <a:pt x="55" y="208"/>
                    <a:pt x="56" y="207"/>
                    <a:pt x="58" y="207"/>
                  </a:cubicBezTo>
                  <a:cubicBezTo>
                    <a:pt x="59" y="207"/>
                    <a:pt x="60" y="207"/>
                    <a:pt x="60" y="208"/>
                  </a:cubicBezTo>
                  <a:cubicBezTo>
                    <a:pt x="63" y="209"/>
                    <a:pt x="64" y="213"/>
                    <a:pt x="62" y="218"/>
                  </a:cubicBezTo>
                  <a:cubicBezTo>
                    <a:pt x="62" y="218"/>
                    <a:pt x="62" y="219"/>
                    <a:pt x="62" y="219"/>
                  </a:cubicBezTo>
                  <a:cubicBezTo>
                    <a:pt x="62" y="219"/>
                    <a:pt x="62" y="218"/>
                    <a:pt x="63" y="218"/>
                  </a:cubicBezTo>
                  <a:cubicBezTo>
                    <a:pt x="65" y="214"/>
                    <a:pt x="67" y="213"/>
                    <a:pt x="70" y="213"/>
                  </a:cubicBezTo>
                  <a:cubicBezTo>
                    <a:pt x="70" y="213"/>
                    <a:pt x="71" y="213"/>
                    <a:pt x="72" y="213"/>
                  </a:cubicBezTo>
                  <a:cubicBezTo>
                    <a:pt x="74" y="214"/>
                    <a:pt x="75" y="217"/>
                    <a:pt x="75" y="220"/>
                  </a:cubicBezTo>
                  <a:cubicBezTo>
                    <a:pt x="75" y="221"/>
                    <a:pt x="75" y="221"/>
                    <a:pt x="75" y="221"/>
                  </a:cubicBezTo>
                  <a:cubicBezTo>
                    <a:pt x="78" y="219"/>
                    <a:pt x="80" y="218"/>
                    <a:pt x="81" y="218"/>
                  </a:cubicBezTo>
                  <a:cubicBezTo>
                    <a:pt x="81" y="218"/>
                    <a:pt x="82" y="218"/>
                    <a:pt x="82" y="218"/>
                  </a:cubicBezTo>
                  <a:cubicBezTo>
                    <a:pt x="82" y="219"/>
                    <a:pt x="82" y="219"/>
                    <a:pt x="82" y="219"/>
                  </a:cubicBezTo>
                  <a:cubicBezTo>
                    <a:pt x="83" y="219"/>
                    <a:pt x="83" y="222"/>
                    <a:pt x="83" y="224"/>
                  </a:cubicBezTo>
                  <a:cubicBezTo>
                    <a:pt x="83" y="224"/>
                    <a:pt x="83" y="224"/>
                    <a:pt x="83" y="224"/>
                  </a:cubicBezTo>
                  <a:cubicBezTo>
                    <a:pt x="87" y="221"/>
                    <a:pt x="89" y="220"/>
                    <a:pt x="90" y="220"/>
                  </a:cubicBezTo>
                  <a:cubicBezTo>
                    <a:pt x="90" y="220"/>
                    <a:pt x="90" y="220"/>
                    <a:pt x="91" y="220"/>
                  </a:cubicBezTo>
                  <a:cubicBezTo>
                    <a:pt x="91" y="220"/>
                    <a:pt x="91" y="220"/>
                    <a:pt x="91" y="220"/>
                  </a:cubicBezTo>
                  <a:cubicBezTo>
                    <a:pt x="92" y="221"/>
                    <a:pt x="91" y="223"/>
                    <a:pt x="91" y="226"/>
                  </a:cubicBezTo>
                  <a:cubicBezTo>
                    <a:pt x="93" y="224"/>
                    <a:pt x="94" y="223"/>
                    <a:pt x="95" y="223"/>
                  </a:cubicBezTo>
                  <a:cubicBezTo>
                    <a:pt x="95" y="223"/>
                    <a:pt x="96" y="224"/>
                    <a:pt x="96" y="224"/>
                  </a:cubicBezTo>
                  <a:cubicBezTo>
                    <a:pt x="96" y="224"/>
                    <a:pt x="96" y="224"/>
                    <a:pt x="96" y="224"/>
                  </a:cubicBezTo>
                  <a:cubicBezTo>
                    <a:pt x="97" y="224"/>
                    <a:pt x="96" y="226"/>
                    <a:pt x="96" y="227"/>
                  </a:cubicBezTo>
                  <a:cubicBezTo>
                    <a:pt x="97" y="226"/>
                    <a:pt x="98" y="225"/>
                    <a:pt x="98" y="225"/>
                  </a:cubicBezTo>
                  <a:cubicBezTo>
                    <a:pt x="99" y="225"/>
                    <a:pt x="99" y="225"/>
                    <a:pt x="99" y="225"/>
                  </a:cubicBezTo>
                  <a:cubicBezTo>
                    <a:pt x="99" y="225"/>
                    <a:pt x="99" y="225"/>
                    <a:pt x="99" y="225"/>
                  </a:cubicBezTo>
                  <a:cubicBezTo>
                    <a:pt x="99" y="225"/>
                    <a:pt x="99" y="226"/>
                    <a:pt x="99" y="227"/>
                  </a:cubicBezTo>
                  <a:cubicBezTo>
                    <a:pt x="99" y="226"/>
                    <a:pt x="100" y="226"/>
                    <a:pt x="101" y="226"/>
                  </a:cubicBezTo>
                  <a:cubicBezTo>
                    <a:pt x="101" y="226"/>
                    <a:pt x="101" y="226"/>
                    <a:pt x="101" y="226"/>
                  </a:cubicBezTo>
                  <a:cubicBezTo>
                    <a:pt x="102" y="226"/>
                    <a:pt x="102" y="227"/>
                    <a:pt x="102" y="228"/>
                  </a:cubicBezTo>
                  <a:cubicBezTo>
                    <a:pt x="102" y="228"/>
                    <a:pt x="102" y="228"/>
                    <a:pt x="102" y="228"/>
                  </a:cubicBezTo>
                  <a:cubicBezTo>
                    <a:pt x="108" y="225"/>
                    <a:pt x="109" y="213"/>
                    <a:pt x="112" y="211"/>
                  </a:cubicBezTo>
                  <a:cubicBezTo>
                    <a:pt x="113" y="211"/>
                    <a:pt x="114" y="211"/>
                    <a:pt x="116" y="211"/>
                  </a:cubicBezTo>
                  <a:cubicBezTo>
                    <a:pt x="118" y="211"/>
                    <a:pt x="121" y="211"/>
                    <a:pt x="123" y="213"/>
                  </a:cubicBezTo>
                  <a:cubicBezTo>
                    <a:pt x="127" y="215"/>
                    <a:pt x="136" y="222"/>
                    <a:pt x="146" y="222"/>
                  </a:cubicBezTo>
                  <a:cubicBezTo>
                    <a:pt x="148" y="222"/>
                    <a:pt x="150" y="221"/>
                    <a:pt x="152" y="221"/>
                  </a:cubicBezTo>
                  <a:cubicBezTo>
                    <a:pt x="165" y="217"/>
                    <a:pt x="172" y="205"/>
                    <a:pt x="175" y="204"/>
                  </a:cubicBezTo>
                  <a:cubicBezTo>
                    <a:pt x="178" y="203"/>
                    <a:pt x="181" y="194"/>
                    <a:pt x="178" y="191"/>
                  </a:cubicBezTo>
                  <a:cubicBezTo>
                    <a:pt x="177" y="189"/>
                    <a:pt x="176" y="186"/>
                    <a:pt x="175" y="184"/>
                  </a:cubicBezTo>
                  <a:cubicBezTo>
                    <a:pt x="175" y="184"/>
                    <a:pt x="175" y="184"/>
                    <a:pt x="175" y="184"/>
                  </a:cubicBezTo>
                  <a:cubicBezTo>
                    <a:pt x="174" y="184"/>
                    <a:pt x="174" y="184"/>
                    <a:pt x="174" y="184"/>
                  </a:cubicBezTo>
                  <a:cubicBezTo>
                    <a:pt x="174" y="183"/>
                    <a:pt x="174" y="183"/>
                    <a:pt x="174" y="183"/>
                  </a:cubicBezTo>
                  <a:cubicBezTo>
                    <a:pt x="174" y="183"/>
                    <a:pt x="174" y="183"/>
                    <a:pt x="174" y="183"/>
                  </a:cubicBezTo>
                  <a:cubicBezTo>
                    <a:pt x="174" y="183"/>
                    <a:pt x="174" y="183"/>
                    <a:pt x="174" y="183"/>
                  </a:cubicBezTo>
                  <a:cubicBezTo>
                    <a:pt x="174" y="183"/>
                    <a:pt x="174" y="183"/>
                    <a:pt x="174" y="183"/>
                  </a:cubicBezTo>
                  <a:cubicBezTo>
                    <a:pt x="174" y="183"/>
                    <a:pt x="174" y="183"/>
                    <a:pt x="174" y="183"/>
                  </a:cubicBezTo>
                  <a:cubicBezTo>
                    <a:pt x="174" y="182"/>
                    <a:pt x="174" y="182"/>
                    <a:pt x="174" y="182"/>
                  </a:cubicBezTo>
                  <a:cubicBezTo>
                    <a:pt x="174" y="182"/>
                    <a:pt x="174" y="182"/>
                    <a:pt x="174" y="182"/>
                  </a:cubicBezTo>
                  <a:cubicBezTo>
                    <a:pt x="174" y="182"/>
                    <a:pt x="174" y="182"/>
                    <a:pt x="174" y="182"/>
                  </a:cubicBezTo>
                  <a:cubicBezTo>
                    <a:pt x="174" y="181"/>
                    <a:pt x="174" y="181"/>
                    <a:pt x="174" y="181"/>
                  </a:cubicBezTo>
                  <a:cubicBezTo>
                    <a:pt x="174" y="180"/>
                    <a:pt x="174" y="180"/>
                    <a:pt x="174" y="179"/>
                  </a:cubicBezTo>
                  <a:cubicBezTo>
                    <a:pt x="174" y="179"/>
                    <a:pt x="174" y="178"/>
                    <a:pt x="175" y="177"/>
                  </a:cubicBezTo>
                  <a:cubicBezTo>
                    <a:pt x="176" y="175"/>
                    <a:pt x="176" y="174"/>
                    <a:pt x="177" y="172"/>
                  </a:cubicBezTo>
                  <a:cubicBezTo>
                    <a:pt x="178" y="170"/>
                    <a:pt x="179" y="168"/>
                    <a:pt x="179" y="166"/>
                  </a:cubicBezTo>
                  <a:cubicBezTo>
                    <a:pt x="180" y="165"/>
                    <a:pt x="181" y="163"/>
                    <a:pt x="181" y="161"/>
                  </a:cubicBezTo>
                  <a:cubicBezTo>
                    <a:pt x="181" y="159"/>
                    <a:pt x="181" y="157"/>
                    <a:pt x="181" y="155"/>
                  </a:cubicBezTo>
                  <a:cubicBezTo>
                    <a:pt x="181" y="154"/>
                    <a:pt x="181" y="153"/>
                    <a:pt x="181" y="152"/>
                  </a:cubicBezTo>
                  <a:cubicBezTo>
                    <a:pt x="181" y="150"/>
                    <a:pt x="181" y="149"/>
                    <a:pt x="182" y="148"/>
                  </a:cubicBezTo>
                  <a:cubicBezTo>
                    <a:pt x="182" y="148"/>
                    <a:pt x="182" y="148"/>
                    <a:pt x="183" y="147"/>
                  </a:cubicBezTo>
                  <a:cubicBezTo>
                    <a:pt x="183" y="147"/>
                    <a:pt x="183" y="147"/>
                    <a:pt x="183" y="147"/>
                  </a:cubicBezTo>
                  <a:cubicBezTo>
                    <a:pt x="184" y="146"/>
                    <a:pt x="184" y="146"/>
                    <a:pt x="184" y="146"/>
                  </a:cubicBezTo>
                  <a:cubicBezTo>
                    <a:pt x="184" y="145"/>
                    <a:pt x="185" y="145"/>
                    <a:pt x="186" y="144"/>
                  </a:cubicBezTo>
                  <a:cubicBezTo>
                    <a:pt x="187" y="143"/>
                    <a:pt x="189" y="142"/>
                    <a:pt x="190" y="141"/>
                  </a:cubicBezTo>
                  <a:cubicBezTo>
                    <a:pt x="192" y="140"/>
                    <a:pt x="195" y="138"/>
                    <a:pt x="196" y="137"/>
                  </a:cubicBezTo>
                  <a:cubicBezTo>
                    <a:pt x="197" y="136"/>
                    <a:pt x="197" y="136"/>
                    <a:pt x="197" y="136"/>
                  </a:cubicBezTo>
                  <a:cubicBezTo>
                    <a:pt x="198" y="135"/>
                    <a:pt x="198" y="135"/>
                    <a:pt x="198" y="135"/>
                  </a:cubicBezTo>
                  <a:cubicBezTo>
                    <a:pt x="198" y="135"/>
                    <a:pt x="198" y="135"/>
                    <a:pt x="198" y="135"/>
                  </a:cubicBezTo>
                  <a:cubicBezTo>
                    <a:pt x="198" y="135"/>
                    <a:pt x="198" y="135"/>
                    <a:pt x="198" y="135"/>
                  </a:cubicBezTo>
                  <a:cubicBezTo>
                    <a:pt x="197" y="136"/>
                    <a:pt x="197" y="136"/>
                    <a:pt x="197" y="136"/>
                  </a:cubicBezTo>
                  <a:cubicBezTo>
                    <a:pt x="197" y="136"/>
                    <a:pt x="197" y="137"/>
                    <a:pt x="196" y="137"/>
                  </a:cubicBezTo>
                  <a:cubicBezTo>
                    <a:pt x="195" y="139"/>
                    <a:pt x="193" y="140"/>
                    <a:pt x="190" y="142"/>
                  </a:cubicBezTo>
                  <a:cubicBezTo>
                    <a:pt x="189" y="143"/>
                    <a:pt x="188" y="144"/>
                    <a:pt x="187" y="145"/>
                  </a:cubicBezTo>
                  <a:cubicBezTo>
                    <a:pt x="186" y="146"/>
                    <a:pt x="185" y="146"/>
                    <a:pt x="185" y="147"/>
                  </a:cubicBezTo>
                  <a:cubicBezTo>
                    <a:pt x="184" y="148"/>
                    <a:pt x="184" y="148"/>
                    <a:pt x="184" y="148"/>
                  </a:cubicBezTo>
                  <a:cubicBezTo>
                    <a:pt x="184" y="148"/>
                    <a:pt x="184" y="148"/>
                    <a:pt x="184" y="148"/>
                  </a:cubicBezTo>
                  <a:cubicBezTo>
                    <a:pt x="184" y="148"/>
                    <a:pt x="184" y="148"/>
                    <a:pt x="184" y="148"/>
                  </a:cubicBezTo>
                  <a:cubicBezTo>
                    <a:pt x="184" y="148"/>
                    <a:pt x="184" y="148"/>
                    <a:pt x="184" y="148"/>
                  </a:cubicBezTo>
                  <a:cubicBezTo>
                    <a:pt x="183" y="149"/>
                    <a:pt x="183" y="149"/>
                    <a:pt x="183" y="149"/>
                  </a:cubicBezTo>
                  <a:cubicBezTo>
                    <a:pt x="183" y="149"/>
                    <a:pt x="183" y="149"/>
                    <a:pt x="183" y="149"/>
                  </a:cubicBezTo>
                  <a:cubicBezTo>
                    <a:pt x="183" y="150"/>
                    <a:pt x="182" y="151"/>
                    <a:pt x="182" y="152"/>
                  </a:cubicBezTo>
                  <a:cubicBezTo>
                    <a:pt x="182" y="153"/>
                    <a:pt x="182" y="154"/>
                    <a:pt x="182" y="155"/>
                  </a:cubicBezTo>
                  <a:cubicBezTo>
                    <a:pt x="182" y="157"/>
                    <a:pt x="182" y="159"/>
                    <a:pt x="182" y="161"/>
                  </a:cubicBezTo>
                  <a:cubicBezTo>
                    <a:pt x="182" y="163"/>
                    <a:pt x="182" y="165"/>
                    <a:pt x="181" y="167"/>
                  </a:cubicBezTo>
                  <a:cubicBezTo>
                    <a:pt x="180" y="169"/>
                    <a:pt x="179" y="171"/>
                    <a:pt x="178" y="172"/>
                  </a:cubicBezTo>
                  <a:cubicBezTo>
                    <a:pt x="178" y="174"/>
                    <a:pt x="177" y="176"/>
                    <a:pt x="176" y="177"/>
                  </a:cubicBezTo>
                  <a:cubicBezTo>
                    <a:pt x="176" y="178"/>
                    <a:pt x="175" y="179"/>
                    <a:pt x="175" y="180"/>
                  </a:cubicBezTo>
                  <a:cubicBezTo>
                    <a:pt x="175" y="180"/>
                    <a:pt x="175" y="180"/>
                    <a:pt x="175" y="181"/>
                  </a:cubicBezTo>
                  <a:cubicBezTo>
                    <a:pt x="175" y="181"/>
                    <a:pt x="175" y="181"/>
                    <a:pt x="175" y="181"/>
                  </a:cubicBezTo>
                  <a:cubicBezTo>
                    <a:pt x="175" y="182"/>
                    <a:pt x="175" y="182"/>
                    <a:pt x="175" y="182"/>
                  </a:cubicBezTo>
                  <a:cubicBezTo>
                    <a:pt x="175" y="182"/>
                    <a:pt x="175" y="182"/>
                    <a:pt x="175" y="182"/>
                  </a:cubicBezTo>
                  <a:cubicBezTo>
                    <a:pt x="175" y="182"/>
                    <a:pt x="175" y="182"/>
                    <a:pt x="175" y="182"/>
                  </a:cubicBezTo>
                  <a:cubicBezTo>
                    <a:pt x="175" y="182"/>
                    <a:pt x="175" y="182"/>
                    <a:pt x="175" y="182"/>
                  </a:cubicBezTo>
                  <a:cubicBezTo>
                    <a:pt x="175" y="182"/>
                    <a:pt x="175" y="182"/>
                    <a:pt x="175" y="182"/>
                  </a:cubicBezTo>
                  <a:cubicBezTo>
                    <a:pt x="175" y="183"/>
                    <a:pt x="175" y="183"/>
                    <a:pt x="175" y="183"/>
                  </a:cubicBezTo>
                  <a:cubicBezTo>
                    <a:pt x="175" y="183"/>
                    <a:pt x="175" y="183"/>
                    <a:pt x="175" y="183"/>
                  </a:cubicBezTo>
                  <a:cubicBezTo>
                    <a:pt x="175" y="183"/>
                    <a:pt x="175" y="183"/>
                    <a:pt x="175" y="183"/>
                  </a:cubicBezTo>
                  <a:cubicBezTo>
                    <a:pt x="177" y="183"/>
                    <a:pt x="180" y="183"/>
                    <a:pt x="182" y="181"/>
                  </a:cubicBezTo>
                  <a:cubicBezTo>
                    <a:pt x="184" y="178"/>
                    <a:pt x="189" y="167"/>
                    <a:pt x="192" y="164"/>
                  </a:cubicBezTo>
                  <a:cubicBezTo>
                    <a:pt x="194" y="161"/>
                    <a:pt x="203" y="154"/>
                    <a:pt x="212" y="138"/>
                  </a:cubicBezTo>
                  <a:cubicBezTo>
                    <a:pt x="220" y="123"/>
                    <a:pt x="227" y="97"/>
                    <a:pt x="221" y="80"/>
                  </a:cubicBezTo>
                  <a:cubicBezTo>
                    <a:pt x="215" y="64"/>
                    <a:pt x="201" y="28"/>
                    <a:pt x="164" y="10"/>
                  </a:cubicBezTo>
                  <a:cubicBezTo>
                    <a:pt x="148" y="2"/>
                    <a:pt x="133" y="0"/>
                    <a:pt x="1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1" name="Freeform 25">
              <a:extLst>
                <a:ext uri="{FF2B5EF4-FFF2-40B4-BE49-F238E27FC236}">
                  <a16:creationId xmlns="" xmlns:a16="http://schemas.microsoft.com/office/drawing/2014/main" id="{0C68DA93-8333-4FE8-B772-6103B5B65CAE}"/>
                </a:ext>
              </a:extLst>
            </p:cNvPr>
            <p:cNvSpPr>
              <a:spLocks/>
            </p:cNvSpPr>
            <p:nvPr/>
          </p:nvSpPr>
          <p:spPr bwMode="auto">
            <a:xfrm>
              <a:off x="4277" y="2049"/>
              <a:ext cx="24" cy="43"/>
            </a:xfrm>
            <a:custGeom>
              <a:avLst/>
              <a:gdLst>
                <a:gd name="T0" fmla="*/ 4 w 4"/>
                <a:gd name="T1" fmla="*/ 0 h 7"/>
                <a:gd name="T2" fmla="*/ 2 w 4"/>
                <a:gd name="T3" fmla="*/ 3 h 7"/>
                <a:gd name="T4" fmla="*/ 0 w 4"/>
                <a:gd name="T5" fmla="*/ 7 h 7"/>
                <a:gd name="T6" fmla="*/ 1 w 4"/>
                <a:gd name="T7" fmla="*/ 7 h 7"/>
                <a:gd name="T8" fmla="*/ 3 w 4"/>
                <a:gd name="T9" fmla="*/ 5 h 7"/>
                <a:gd name="T10" fmla="*/ 4 w 4"/>
                <a:gd name="T11" fmla="*/ 0 h 7"/>
              </a:gdLst>
              <a:ahLst/>
              <a:cxnLst>
                <a:cxn ang="0">
                  <a:pos x="T0" y="T1"/>
                </a:cxn>
                <a:cxn ang="0">
                  <a:pos x="T2" y="T3"/>
                </a:cxn>
                <a:cxn ang="0">
                  <a:pos x="T4" y="T5"/>
                </a:cxn>
                <a:cxn ang="0">
                  <a:pos x="T6" y="T7"/>
                </a:cxn>
                <a:cxn ang="0">
                  <a:pos x="T8" y="T9"/>
                </a:cxn>
                <a:cxn ang="0">
                  <a:pos x="T10" y="T11"/>
                </a:cxn>
              </a:cxnLst>
              <a:rect l="0" t="0" r="r" b="b"/>
              <a:pathLst>
                <a:path w="4" h="7">
                  <a:moveTo>
                    <a:pt x="4" y="0"/>
                  </a:moveTo>
                  <a:cubicBezTo>
                    <a:pt x="4" y="0"/>
                    <a:pt x="2" y="1"/>
                    <a:pt x="2" y="3"/>
                  </a:cubicBezTo>
                  <a:cubicBezTo>
                    <a:pt x="1" y="4"/>
                    <a:pt x="0" y="7"/>
                    <a:pt x="0" y="7"/>
                  </a:cubicBezTo>
                  <a:cubicBezTo>
                    <a:pt x="0" y="7"/>
                    <a:pt x="0" y="7"/>
                    <a:pt x="1" y="7"/>
                  </a:cubicBezTo>
                  <a:cubicBezTo>
                    <a:pt x="1" y="7"/>
                    <a:pt x="2" y="6"/>
                    <a:pt x="3" y="5"/>
                  </a:cubicBezTo>
                  <a:cubicBezTo>
                    <a:pt x="4" y="4"/>
                    <a:pt x="4"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2" name="Freeform 26">
              <a:extLst>
                <a:ext uri="{FF2B5EF4-FFF2-40B4-BE49-F238E27FC236}">
                  <a16:creationId xmlns="" xmlns:a16="http://schemas.microsoft.com/office/drawing/2014/main" id="{7BF66B11-C81C-45C8-B680-6A1848022635}"/>
                </a:ext>
              </a:extLst>
            </p:cNvPr>
            <p:cNvSpPr>
              <a:spLocks/>
            </p:cNvSpPr>
            <p:nvPr/>
          </p:nvSpPr>
          <p:spPr bwMode="auto">
            <a:xfrm>
              <a:off x="4252" y="2104"/>
              <a:ext cx="31" cy="55"/>
            </a:xfrm>
            <a:custGeom>
              <a:avLst/>
              <a:gdLst>
                <a:gd name="T0" fmla="*/ 2 w 5"/>
                <a:gd name="T1" fmla="*/ 0 h 9"/>
                <a:gd name="T2" fmla="*/ 0 w 5"/>
                <a:gd name="T3" fmla="*/ 1 h 9"/>
                <a:gd name="T4" fmla="*/ 1 w 5"/>
                <a:gd name="T5" fmla="*/ 4 h 9"/>
                <a:gd name="T6" fmla="*/ 2 w 5"/>
                <a:gd name="T7" fmla="*/ 8 h 9"/>
                <a:gd name="T8" fmla="*/ 3 w 5"/>
                <a:gd name="T9" fmla="*/ 9 h 9"/>
                <a:gd name="T10" fmla="*/ 5 w 5"/>
                <a:gd name="T11" fmla="*/ 6 h 9"/>
                <a:gd name="T12" fmla="*/ 3 w 5"/>
                <a:gd name="T13" fmla="*/ 0 h 9"/>
                <a:gd name="T14" fmla="*/ 2 w 5"/>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2" y="0"/>
                  </a:moveTo>
                  <a:cubicBezTo>
                    <a:pt x="1" y="0"/>
                    <a:pt x="0" y="1"/>
                    <a:pt x="0" y="1"/>
                  </a:cubicBezTo>
                  <a:cubicBezTo>
                    <a:pt x="0" y="1"/>
                    <a:pt x="1" y="3"/>
                    <a:pt x="1" y="4"/>
                  </a:cubicBezTo>
                  <a:cubicBezTo>
                    <a:pt x="2" y="6"/>
                    <a:pt x="1" y="8"/>
                    <a:pt x="2" y="8"/>
                  </a:cubicBezTo>
                  <a:cubicBezTo>
                    <a:pt x="2" y="9"/>
                    <a:pt x="2" y="9"/>
                    <a:pt x="3" y="9"/>
                  </a:cubicBezTo>
                  <a:cubicBezTo>
                    <a:pt x="4" y="9"/>
                    <a:pt x="5" y="8"/>
                    <a:pt x="5" y="6"/>
                  </a:cubicBezTo>
                  <a:cubicBezTo>
                    <a:pt x="5" y="4"/>
                    <a:pt x="4" y="1"/>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3" name="Freeform 27">
              <a:extLst>
                <a:ext uri="{FF2B5EF4-FFF2-40B4-BE49-F238E27FC236}">
                  <a16:creationId xmlns="" xmlns:a16="http://schemas.microsoft.com/office/drawing/2014/main" id="{5CAAA46B-09C7-4A88-980D-DB5C9A5E8B35}"/>
                </a:ext>
              </a:extLst>
            </p:cNvPr>
            <p:cNvSpPr>
              <a:spLocks/>
            </p:cNvSpPr>
            <p:nvPr/>
          </p:nvSpPr>
          <p:spPr bwMode="auto">
            <a:xfrm>
              <a:off x="4215" y="2104"/>
              <a:ext cx="43" cy="67"/>
            </a:xfrm>
            <a:custGeom>
              <a:avLst/>
              <a:gdLst>
                <a:gd name="T0" fmla="*/ 1 w 7"/>
                <a:gd name="T1" fmla="*/ 0 h 11"/>
                <a:gd name="T2" fmla="*/ 1 w 7"/>
                <a:gd name="T3" fmla="*/ 3 h 11"/>
                <a:gd name="T4" fmla="*/ 0 w 7"/>
                <a:gd name="T5" fmla="*/ 7 h 11"/>
                <a:gd name="T6" fmla="*/ 2 w 7"/>
                <a:gd name="T7" fmla="*/ 8 h 11"/>
                <a:gd name="T8" fmla="*/ 5 w 7"/>
                <a:gd name="T9" fmla="*/ 11 h 11"/>
                <a:gd name="T10" fmla="*/ 5 w 7"/>
                <a:gd name="T11" fmla="*/ 11 h 11"/>
                <a:gd name="T12" fmla="*/ 7 w 7"/>
                <a:gd name="T13" fmla="*/ 6 h 11"/>
                <a:gd name="T14" fmla="*/ 5 w 7"/>
                <a:gd name="T15" fmla="*/ 1 h 11"/>
                <a:gd name="T16" fmla="*/ 1 w 7"/>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1">
                  <a:moveTo>
                    <a:pt x="1" y="0"/>
                  </a:moveTo>
                  <a:cubicBezTo>
                    <a:pt x="1" y="1"/>
                    <a:pt x="1" y="2"/>
                    <a:pt x="1" y="3"/>
                  </a:cubicBezTo>
                  <a:cubicBezTo>
                    <a:pt x="1" y="4"/>
                    <a:pt x="0" y="6"/>
                    <a:pt x="0" y="7"/>
                  </a:cubicBezTo>
                  <a:cubicBezTo>
                    <a:pt x="1" y="7"/>
                    <a:pt x="2" y="7"/>
                    <a:pt x="2" y="8"/>
                  </a:cubicBezTo>
                  <a:cubicBezTo>
                    <a:pt x="3" y="9"/>
                    <a:pt x="4" y="11"/>
                    <a:pt x="5" y="11"/>
                  </a:cubicBezTo>
                  <a:cubicBezTo>
                    <a:pt x="5" y="11"/>
                    <a:pt x="5" y="11"/>
                    <a:pt x="5" y="11"/>
                  </a:cubicBezTo>
                  <a:cubicBezTo>
                    <a:pt x="6" y="11"/>
                    <a:pt x="6" y="8"/>
                    <a:pt x="7" y="6"/>
                  </a:cubicBezTo>
                  <a:cubicBezTo>
                    <a:pt x="7" y="3"/>
                    <a:pt x="6" y="2"/>
                    <a:pt x="5" y="1"/>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4" name="Freeform 28">
              <a:extLst>
                <a:ext uri="{FF2B5EF4-FFF2-40B4-BE49-F238E27FC236}">
                  <a16:creationId xmlns="" xmlns:a16="http://schemas.microsoft.com/office/drawing/2014/main" id="{16109E8C-93D4-4E34-B4B3-B2FB8954CF47}"/>
                </a:ext>
              </a:extLst>
            </p:cNvPr>
            <p:cNvSpPr>
              <a:spLocks/>
            </p:cNvSpPr>
            <p:nvPr/>
          </p:nvSpPr>
          <p:spPr bwMode="auto">
            <a:xfrm>
              <a:off x="4179" y="2098"/>
              <a:ext cx="43" cy="61"/>
            </a:xfrm>
            <a:custGeom>
              <a:avLst/>
              <a:gdLst>
                <a:gd name="T0" fmla="*/ 3 w 7"/>
                <a:gd name="T1" fmla="*/ 0 h 10"/>
                <a:gd name="T2" fmla="*/ 2 w 7"/>
                <a:gd name="T3" fmla="*/ 1 h 10"/>
                <a:gd name="T4" fmla="*/ 1 w 7"/>
                <a:gd name="T5" fmla="*/ 3 h 10"/>
                <a:gd name="T6" fmla="*/ 0 w 7"/>
                <a:gd name="T7" fmla="*/ 6 h 10"/>
                <a:gd name="T8" fmla="*/ 3 w 7"/>
                <a:gd name="T9" fmla="*/ 10 h 10"/>
                <a:gd name="T10" fmla="*/ 3 w 7"/>
                <a:gd name="T11" fmla="*/ 10 h 10"/>
                <a:gd name="T12" fmla="*/ 6 w 7"/>
                <a:gd name="T13" fmla="*/ 5 h 10"/>
                <a:gd name="T14" fmla="*/ 6 w 7"/>
                <a:gd name="T15" fmla="*/ 1 h 10"/>
                <a:gd name="T16" fmla="*/ 3 w 7"/>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0">
                  <a:moveTo>
                    <a:pt x="3" y="0"/>
                  </a:moveTo>
                  <a:cubicBezTo>
                    <a:pt x="3" y="0"/>
                    <a:pt x="2" y="1"/>
                    <a:pt x="2" y="1"/>
                  </a:cubicBezTo>
                  <a:cubicBezTo>
                    <a:pt x="2" y="1"/>
                    <a:pt x="1" y="2"/>
                    <a:pt x="1" y="3"/>
                  </a:cubicBezTo>
                  <a:cubicBezTo>
                    <a:pt x="1" y="5"/>
                    <a:pt x="0" y="5"/>
                    <a:pt x="0" y="6"/>
                  </a:cubicBezTo>
                  <a:cubicBezTo>
                    <a:pt x="0" y="6"/>
                    <a:pt x="2" y="10"/>
                    <a:pt x="3" y="10"/>
                  </a:cubicBezTo>
                  <a:cubicBezTo>
                    <a:pt x="3" y="10"/>
                    <a:pt x="3" y="10"/>
                    <a:pt x="3" y="10"/>
                  </a:cubicBezTo>
                  <a:cubicBezTo>
                    <a:pt x="4" y="10"/>
                    <a:pt x="6" y="8"/>
                    <a:pt x="6" y="5"/>
                  </a:cubicBezTo>
                  <a:cubicBezTo>
                    <a:pt x="6" y="3"/>
                    <a:pt x="7" y="1"/>
                    <a:pt x="6"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5" name="Freeform 29">
              <a:extLst>
                <a:ext uri="{FF2B5EF4-FFF2-40B4-BE49-F238E27FC236}">
                  <a16:creationId xmlns="" xmlns:a16="http://schemas.microsoft.com/office/drawing/2014/main" id="{6E71C2BD-288F-4A7B-B42C-B1F7A88C464A}"/>
                </a:ext>
              </a:extLst>
            </p:cNvPr>
            <p:cNvSpPr>
              <a:spLocks/>
            </p:cNvSpPr>
            <p:nvPr/>
          </p:nvSpPr>
          <p:spPr bwMode="auto">
            <a:xfrm>
              <a:off x="4130" y="2092"/>
              <a:ext cx="61" cy="73"/>
            </a:xfrm>
            <a:custGeom>
              <a:avLst/>
              <a:gdLst>
                <a:gd name="T0" fmla="*/ 4 w 10"/>
                <a:gd name="T1" fmla="*/ 0 h 12"/>
                <a:gd name="T2" fmla="*/ 2 w 10"/>
                <a:gd name="T3" fmla="*/ 0 h 12"/>
                <a:gd name="T4" fmla="*/ 0 w 10"/>
                <a:gd name="T5" fmla="*/ 5 h 12"/>
                <a:gd name="T6" fmla="*/ 2 w 10"/>
                <a:gd name="T7" fmla="*/ 12 h 12"/>
                <a:gd name="T8" fmla="*/ 3 w 10"/>
                <a:gd name="T9" fmla="*/ 12 h 12"/>
                <a:gd name="T10" fmla="*/ 7 w 10"/>
                <a:gd name="T11" fmla="*/ 6 h 12"/>
                <a:gd name="T12" fmla="*/ 9 w 10"/>
                <a:gd name="T13" fmla="*/ 1 h 12"/>
                <a:gd name="T14" fmla="*/ 4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4" y="0"/>
                  </a:moveTo>
                  <a:cubicBezTo>
                    <a:pt x="3" y="0"/>
                    <a:pt x="2" y="0"/>
                    <a:pt x="2" y="0"/>
                  </a:cubicBezTo>
                  <a:cubicBezTo>
                    <a:pt x="1" y="0"/>
                    <a:pt x="0" y="4"/>
                    <a:pt x="0" y="5"/>
                  </a:cubicBezTo>
                  <a:cubicBezTo>
                    <a:pt x="0" y="7"/>
                    <a:pt x="1" y="12"/>
                    <a:pt x="2" y="12"/>
                  </a:cubicBezTo>
                  <a:cubicBezTo>
                    <a:pt x="3" y="12"/>
                    <a:pt x="3" y="12"/>
                    <a:pt x="3" y="12"/>
                  </a:cubicBezTo>
                  <a:cubicBezTo>
                    <a:pt x="4" y="12"/>
                    <a:pt x="6" y="9"/>
                    <a:pt x="7" y="6"/>
                  </a:cubicBezTo>
                  <a:cubicBezTo>
                    <a:pt x="8" y="4"/>
                    <a:pt x="10" y="2"/>
                    <a:pt x="9" y="1"/>
                  </a:cubicBezTo>
                  <a:cubicBezTo>
                    <a:pt x="8" y="0"/>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6" name="Freeform 30">
              <a:extLst>
                <a:ext uri="{FF2B5EF4-FFF2-40B4-BE49-F238E27FC236}">
                  <a16:creationId xmlns="" xmlns:a16="http://schemas.microsoft.com/office/drawing/2014/main" id="{CC62536B-3E69-448E-853F-341B916B97BE}"/>
                </a:ext>
              </a:extLst>
            </p:cNvPr>
            <p:cNvSpPr>
              <a:spLocks/>
            </p:cNvSpPr>
            <p:nvPr/>
          </p:nvSpPr>
          <p:spPr bwMode="auto">
            <a:xfrm>
              <a:off x="4179" y="2018"/>
              <a:ext cx="61" cy="80"/>
            </a:xfrm>
            <a:custGeom>
              <a:avLst/>
              <a:gdLst>
                <a:gd name="T0" fmla="*/ 9 w 10"/>
                <a:gd name="T1" fmla="*/ 0 h 13"/>
                <a:gd name="T2" fmla="*/ 5 w 10"/>
                <a:gd name="T3" fmla="*/ 2 h 13"/>
                <a:gd name="T4" fmla="*/ 2 w 10"/>
                <a:gd name="T5" fmla="*/ 3 h 13"/>
                <a:gd name="T6" fmla="*/ 2 w 10"/>
                <a:gd name="T7" fmla="*/ 3 h 13"/>
                <a:gd name="T8" fmla="*/ 2 w 10"/>
                <a:gd name="T9" fmla="*/ 6 h 13"/>
                <a:gd name="T10" fmla="*/ 0 w 10"/>
                <a:gd name="T11" fmla="*/ 9 h 13"/>
                <a:gd name="T12" fmla="*/ 3 w 10"/>
                <a:gd name="T13" fmla="*/ 13 h 13"/>
                <a:gd name="T14" fmla="*/ 4 w 10"/>
                <a:gd name="T15" fmla="*/ 13 h 13"/>
                <a:gd name="T16" fmla="*/ 7 w 10"/>
                <a:gd name="T17" fmla="*/ 9 h 13"/>
                <a:gd name="T18" fmla="*/ 9 w 10"/>
                <a:gd name="T19" fmla="*/ 0 h 13"/>
                <a:gd name="T20" fmla="*/ 9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9" y="0"/>
                  </a:moveTo>
                  <a:cubicBezTo>
                    <a:pt x="8" y="0"/>
                    <a:pt x="6" y="1"/>
                    <a:pt x="5" y="2"/>
                  </a:cubicBezTo>
                  <a:cubicBezTo>
                    <a:pt x="4" y="2"/>
                    <a:pt x="2" y="3"/>
                    <a:pt x="2" y="3"/>
                  </a:cubicBezTo>
                  <a:cubicBezTo>
                    <a:pt x="2" y="3"/>
                    <a:pt x="2" y="3"/>
                    <a:pt x="2" y="3"/>
                  </a:cubicBezTo>
                  <a:cubicBezTo>
                    <a:pt x="2" y="3"/>
                    <a:pt x="2" y="5"/>
                    <a:pt x="2" y="6"/>
                  </a:cubicBezTo>
                  <a:cubicBezTo>
                    <a:pt x="1" y="8"/>
                    <a:pt x="0" y="9"/>
                    <a:pt x="0" y="9"/>
                  </a:cubicBezTo>
                  <a:cubicBezTo>
                    <a:pt x="0" y="9"/>
                    <a:pt x="2" y="12"/>
                    <a:pt x="3" y="13"/>
                  </a:cubicBezTo>
                  <a:cubicBezTo>
                    <a:pt x="3" y="13"/>
                    <a:pt x="4" y="13"/>
                    <a:pt x="4" y="13"/>
                  </a:cubicBezTo>
                  <a:cubicBezTo>
                    <a:pt x="5" y="13"/>
                    <a:pt x="6" y="11"/>
                    <a:pt x="7" y="9"/>
                  </a:cubicBezTo>
                  <a:cubicBezTo>
                    <a:pt x="9" y="6"/>
                    <a:pt x="10" y="1"/>
                    <a:pt x="9"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grpSp>
      <p:grpSp>
        <p:nvGrpSpPr>
          <p:cNvPr id="67" name="Group 4">
            <a:extLst>
              <a:ext uri="{FF2B5EF4-FFF2-40B4-BE49-F238E27FC236}">
                <a16:creationId xmlns="" xmlns:a16="http://schemas.microsoft.com/office/drawing/2014/main" id="{49759BE8-6AC0-42C3-AC04-5DDA62CDD547}"/>
              </a:ext>
            </a:extLst>
          </p:cNvPr>
          <p:cNvGrpSpPr>
            <a:grpSpLocks noChangeAspect="1"/>
          </p:cNvGrpSpPr>
          <p:nvPr/>
        </p:nvGrpSpPr>
        <p:grpSpPr bwMode="auto">
          <a:xfrm rot="18495631">
            <a:off x="7627495" y="4431824"/>
            <a:ext cx="1083606" cy="1306243"/>
            <a:chOff x="3682" y="670"/>
            <a:chExt cx="1392" cy="1678"/>
          </a:xfrm>
          <a:solidFill>
            <a:schemeClr val="bg2">
              <a:lumMod val="25000"/>
              <a:alpha val="15000"/>
            </a:schemeClr>
          </a:solidFill>
        </p:grpSpPr>
        <p:sp>
          <p:nvSpPr>
            <p:cNvPr id="68" name="Freeform 5">
              <a:extLst>
                <a:ext uri="{FF2B5EF4-FFF2-40B4-BE49-F238E27FC236}">
                  <a16:creationId xmlns="" xmlns:a16="http://schemas.microsoft.com/office/drawing/2014/main" id="{7893707E-DB62-48B8-B7B6-F80BC6BB3AE0}"/>
                </a:ext>
              </a:extLst>
            </p:cNvPr>
            <p:cNvSpPr>
              <a:spLocks/>
            </p:cNvSpPr>
            <p:nvPr/>
          </p:nvSpPr>
          <p:spPr bwMode="auto">
            <a:xfrm>
              <a:off x="3847" y="1945"/>
              <a:ext cx="56" cy="49"/>
            </a:xfrm>
            <a:custGeom>
              <a:avLst/>
              <a:gdLst>
                <a:gd name="T0" fmla="*/ 6 w 9"/>
                <a:gd name="T1" fmla="*/ 0 h 8"/>
                <a:gd name="T2" fmla="*/ 3 w 9"/>
                <a:gd name="T3" fmla="*/ 3 h 8"/>
                <a:gd name="T4" fmla="*/ 1 w 9"/>
                <a:gd name="T5" fmla="*/ 8 h 8"/>
                <a:gd name="T6" fmla="*/ 3 w 9"/>
                <a:gd name="T7" fmla="*/ 8 h 8"/>
                <a:gd name="T8" fmla="*/ 7 w 9"/>
                <a:gd name="T9" fmla="*/ 8 h 8"/>
                <a:gd name="T10" fmla="*/ 8 w 9"/>
                <a:gd name="T11" fmla="*/ 5 h 8"/>
                <a:gd name="T12" fmla="*/ 9 w 9"/>
                <a:gd name="T13" fmla="*/ 3 h 8"/>
                <a:gd name="T14" fmla="*/ 7 w 9"/>
                <a:gd name="T15" fmla="*/ 0 h 8"/>
                <a:gd name="T16" fmla="*/ 6 w 9"/>
                <a:gd name="T17"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8">
                  <a:moveTo>
                    <a:pt x="6" y="0"/>
                  </a:moveTo>
                  <a:cubicBezTo>
                    <a:pt x="6" y="0"/>
                    <a:pt x="5" y="1"/>
                    <a:pt x="3" y="3"/>
                  </a:cubicBezTo>
                  <a:cubicBezTo>
                    <a:pt x="1" y="4"/>
                    <a:pt x="0" y="7"/>
                    <a:pt x="1" y="8"/>
                  </a:cubicBezTo>
                  <a:cubicBezTo>
                    <a:pt x="1" y="8"/>
                    <a:pt x="2" y="8"/>
                    <a:pt x="3" y="8"/>
                  </a:cubicBezTo>
                  <a:cubicBezTo>
                    <a:pt x="5" y="8"/>
                    <a:pt x="7" y="8"/>
                    <a:pt x="7" y="8"/>
                  </a:cubicBezTo>
                  <a:cubicBezTo>
                    <a:pt x="7" y="7"/>
                    <a:pt x="7" y="7"/>
                    <a:pt x="8" y="5"/>
                  </a:cubicBezTo>
                  <a:cubicBezTo>
                    <a:pt x="9" y="4"/>
                    <a:pt x="9" y="4"/>
                    <a:pt x="9" y="3"/>
                  </a:cubicBezTo>
                  <a:cubicBezTo>
                    <a:pt x="9" y="2"/>
                    <a:pt x="8" y="0"/>
                    <a:pt x="7" y="0"/>
                  </a:cubicBezTo>
                  <a:cubicBezTo>
                    <a:pt x="7" y="0"/>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69" name="Freeform 6">
              <a:extLst>
                <a:ext uri="{FF2B5EF4-FFF2-40B4-BE49-F238E27FC236}">
                  <a16:creationId xmlns="" xmlns:a16="http://schemas.microsoft.com/office/drawing/2014/main" id="{295A0558-D1C1-405C-B60D-268AE413DEEF}"/>
                </a:ext>
              </a:extLst>
            </p:cNvPr>
            <p:cNvSpPr>
              <a:spLocks/>
            </p:cNvSpPr>
            <p:nvPr/>
          </p:nvSpPr>
          <p:spPr bwMode="auto">
            <a:xfrm>
              <a:off x="3897" y="1878"/>
              <a:ext cx="55" cy="79"/>
            </a:xfrm>
            <a:custGeom>
              <a:avLst/>
              <a:gdLst>
                <a:gd name="T0" fmla="*/ 8 w 9"/>
                <a:gd name="T1" fmla="*/ 0 h 13"/>
                <a:gd name="T2" fmla="*/ 2 w 9"/>
                <a:gd name="T3" fmla="*/ 7 h 13"/>
                <a:gd name="T4" fmla="*/ 1 w 9"/>
                <a:gd name="T5" fmla="*/ 12 h 13"/>
                <a:gd name="T6" fmla="*/ 4 w 9"/>
                <a:gd name="T7" fmla="*/ 13 h 13"/>
                <a:gd name="T8" fmla="*/ 6 w 9"/>
                <a:gd name="T9" fmla="*/ 13 h 13"/>
                <a:gd name="T10" fmla="*/ 7 w 9"/>
                <a:gd name="T11" fmla="*/ 10 h 13"/>
                <a:gd name="T12" fmla="*/ 9 w 9"/>
                <a:gd name="T13" fmla="*/ 7 h 13"/>
                <a:gd name="T14" fmla="*/ 8 w 9"/>
                <a:gd name="T15" fmla="*/ 0 h 13"/>
                <a:gd name="T16" fmla="*/ 8 w 9"/>
                <a:gd name="T17"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3">
                  <a:moveTo>
                    <a:pt x="8" y="0"/>
                  </a:moveTo>
                  <a:cubicBezTo>
                    <a:pt x="6" y="0"/>
                    <a:pt x="3" y="4"/>
                    <a:pt x="2" y="7"/>
                  </a:cubicBezTo>
                  <a:cubicBezTo>
                    <a:pt x="1" y="9"/>
                    <a:pt x="0" y="11"/>
                    <a:pt x="1" y="12"/>
                  </a:cubicBezTo>
                  <a:cubicBezTo>
                    <a:pt x="2" y="13"/>
                    <a:pt x="3" y="13"/>
                    <a:pt x="4" y="13"/>
                  </a:cubicBezTo>
                  <a:cubicBezTo>
                    <a:pt x="5" y="13"/>
                    <a:pt x="6" y="13"/>
                    <a:pt x="6" y="13"/>
                  </a:cubicBezTo>
                  <a:cubicBezTo>
                    <a:pt x="6" y="13"/>
                    <a:pt x="7" y="11"/>
                    <a:pt x="7" y="10"/>
                  </a:cubicBezTo>
                  <a:cubicBezTo>
                    <a:pt x="8" y="9"/>
                    <a:pt x="9" y="7"/>
                    <a:pt x="9" y="7"/>
                  </a:cubicBezTo>
                  <a:cubicBezTo>
                    <a:pt x="9" y="7"/>
                    <a:pt x="9" y="0"/>
                    <a:pt x="8" y="0"/>
                  </a:cubicBezTo>
                  <a:cubicBezTo>
                    <a:pt x="8" y="0"/>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0" name="Freeform 7">
              <a:extLst>
                <a:ext uri="{FF2B5EF4-FFF2-40B4-BE49-F238E27FC236}">
                  <a16:creationId xmlns="" xmlns:a16="http://schemas.microsoft.com/office/drawing/2014/main" id="{E3EF5D28-411F-460A-A944-B356322E9CA4}"/>
                </a:ext>
              </a:extLst>
            </p:cNvPr>
            <p:cNvSpPr>
              <a:spLocks/>
            </p:cNvSpPr>
            <p:nvPr/>
          </p:nvSpPr>
          <p:spPr bwMode="auto">
            <a:xfrm>
              <a:off x="3878" y="1866"/>
              <a:ext cx="37" cy="67"/>
            </a:xfrm>
            <a:custGeom>
              <a:avLst/>
              <a:gdLst>
                <a:gd name="T0" fmla="*/ 5 w 6"/>
                <a:gd name="T1" fmla="*/ 0 h 11"/>
                <a:gd name="T2" fmla="*/ 1 w 6"/>
                <a:gd name="T3" fmla="*/ 5 h 11"/>
                <a:gd name="T4" fmla="*/ 1 w 6"/>
                <a:gd name="T5" fmla="*/ 10 h 11"/>
                <a:gd name="T6" fmla="*/ 3 w 6"/>
                <a:gd name="T7" fmla="*/ 11 h 11"/>
                <a:gd name="T8" fmla="*/ 3 w 6"/>
                <a:gd name="T9" fmla="*/ 11 h 11"/>
                <a:gd name="T10" fmla="*/ 4 w 6"/>
                <a:gd name="T11" fmla="*/ 8 h 11"/>
                <a:gd name="T12" fmla="*/ 6 w 6"/>
                <a:gd name="T13" fmla="*/ 5 h 11"/>
                <a:gd name="T14" fmla="*/ 5 w 6"/>
                <a:gd name="T15" fmla="*/ 0 h 11"/>
                <a:gd name="T16" fmla="*/ 5 w 6"/>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5" y="0"/>
                  </a:moveTo>
                  <a:cubicBezTo>
                    <a:pt x="4" y="0"/>
                    <a:pt x="2" y="4"/>
                    <a:pt x="1" y="5"/>
                  </a:cubicBezTo>
                  <a:cubicBezTo>
                    <a:pt x="1" y="7"/>
                    <a:pt x="0" y="9"/>
                    <a:pt x="1" y="10"/>
                  </a:cubicBezTo>
                  <a:cubicBezTo>
                    <a:pt x="2" y="10"/>
                    <a:pt x="3" y="11"/>
                    <a:pt x="3" y="11"/>
                  </a:cubicBezTo>
                  <a:cubicBezTo>
                    <a:pt x="3" y="11"/>
                    <a:pt x="3" y="11"/>
                    <a:pt x="3" y="11"/>
                  </a:cubicBezTo>
                  <a:cubicBezTo>
                    <a:pt x="3" y="11"/>
                    <a:pt x="3" y="9"/>
                    <a:pt x="4" y="8"/>
                  </a:cubicBezTo>
                  <a:cubicBezTo>
                    <a:pt x="5" y="6"/>
                    <a:pt x="6" y="5"/>
                    <a:pt x="6" y="5"/>
                  </a:cubicBezTo>
                  <a:cubicBezTo>
                    <a:pt x="6" y="5"/>
                    <a:pt x="6" y="0"/>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1" name="Freeform 8">
              <a:extLst>
                <a:ext uri="{FF2B5EF4-FFF2-40B4-BE49-F238E27FC236}">
                  <a16:creationId xmlns="" xmlns:a16="http://schemas.microsoft.com/office/drawing/2014/main" id="{9C080611-C10E-4E57-B96D-38627A1AEEB6}"/>
                </a:ext>
              </a:extLst>
            </p:cNvPr>
            <p:cNvSpPr>
              <a:spLocks/>
            </p:cNvSpPr>
            <p:nvPr/>
          </p:nvSpPr>
          <p:spPr bwMode="auto">
            <a:xfrm>
              <a:off x="3878" y="1964"/>
              <a:ext cx="68" cy="73"/>
            </a:xfrm>
            <a:custGeom>
              <a:avLst/>
              <a:gdLst>
                <a:gd name="T0" fmla="*/ 6 w 11"/>
                <a:gd name="T1" fmla="*/ 0 h 12"/>
                <a:gd name="T2" fmla="*/ 3 w 11"/>
                <a:gd name="T3" fmla="*/ 5 h 12"/>
                <a:gd name="T4" fmla="*/ 1 w 11"/>
                <a:gd name="T5" fmla="*/ 12 h 12"/>
                <a:gd name="T6" fmla="*/ 2 w 11"/>
                <a:gd name="T7" fmla="*/ 12 h 12"/>
                <a:gd name="T8" fmla="*/ 8 w 11"/>
                <a:gd name="T9" fmla="*/ 10 h 12"/>
                <a:gd name="T10" fmla="*/ 11 w 11"/>
                <a:gd name="T11" fmla="*/ 5 h 12"/>
                <a:gd name="T12" fmla="*/ 6 w 11"/>
                <a:gd name="T13" fmla="*/ 0 h 12"/>
                <a:gd name="T14" fmla="*/ 6 w 11"/>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2">
                  <a:moveTo>
                    <a:pt x="6" y="0"/>
                  </a:moveTo>
                  <a:cubicBezTo>
                    <a:pt x="5" y="0"/>
                    <a:pt x="4" y="3"/>
                    <a:pt x="3" y="5"/>
                  </a:cubicBezTo>
                  <a:cubicBezTo>
                    <a:pt x="1" y="8"/>
                    <a:pt x="0" y="11"/>
                    <a:pt x="1" y="12"/>
                  </a:cubicBezTo>
                  <a:cubicBezTo>
                    <a:pt x="1" y="12"/>
                    <a:pt x="1" y="12"/>
                    <a:pt x="2" y="12"/>
                  </a:cubicBezTo>
                  <a:cubicBezTo>
                    <a:pt x="4" y="12"/>
                    <a:pt x="7" y="11"/>
                    <a:pt x="8" y="10"/>
                  </a:cubicBezTo>
                  <a:cubicBezTo>
                    <a:pt x="9" y="10"/>
                    <a:pt x="11" y="6"/>
                    <a:pt x="11" y="5"/>
                  </a:cubicBezTo>
                  <a:cubicBezTo>
                    <a:pt x="11" y="4"/>
                    <a:pt x="8" y="1"/>
                    <a:pt x="6" y="0"/>
                  </a:cubicBezTo>
                  <a:cubicBezTo>
                    <a:pt x="6" y="0"/>
                    <a:pt x="6"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2" name="Freeform 9">
              <a:extLst>
                <a:ext uri="{FF2B5EF4-FFF2-40B4-BE49-F238E27FC236}">
                  <a16:creationId xmlns="" xmlns:a16="http://schemas.microsoft.com/office/drawing/2014/main" id="{82522E0E-49F1-4E16-ABDB-4151B447CE22}"/>
                </a:ext>
              </a:extLst>
            </p:cNvPr>
            <p:cNvSpPr>
              <a:spLocks/>
            </p:cNvSpPr>
            <p:nvPr/>
          </p:nvSpPr>
          <p:spPr bwMode="auto">
            <a:xfrm>
              <a:off x="3805" y="1903"/>
              <a:ext cx="55" cy="36"/>
            </a:xfrm>
            <a:custGeom>
              <a:avLst/>
              <a:gdLst>
                <a:gd name="T0" fmla="*/ 7 w 9"/>
                <a:gd name="T1" fmla="*/ 0 h 6"/>
                <a:gd name="T2" fmla="*/ 2 w 9"/>
                <a:gd name="T3" fmla="*/ 2 h 6"/>
                <a:gd name="T4" fmla="*/ 2 w 9"/>
                <a:gd name="T5" fmla="*/ 6 h 6"/>
                <a:gd name="T6" fmla="*/ 2 w 9"/>
                <a:gd name="T7" fmla="*/ 6 h 6"/>
                <a:gd name="T8" fmla="*/ 6 w 9"/>
                <a:gd name="T9" fmla="*/ 4 h 6"/>
                <a:gd name="T10" fmla="*/ 9 w 9"/>
                <a:gd name="T11" fmla="*/ 3 h 6"/>
                <a:gd name="T12" fmla="*/ 8 w 9"/>
                <a:gd name="T13" fmla="*/ 0 h 6"/>
                <a:gd name="T14" fmla="*/ 7 w 9"/>
                <a:gd name="T15" fmla="*/ 0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0"/>
                  </a:moveTo>
                  <a:cubicBezTo>
                    <a:pt x="6" y="0"/>
                    <a:pt x="4" y="1"/>
                    <a:pt x="2" y="2"/>
                  </a:cubicBezTo>
                  <a:cubicBezTo>
                    <a:pt x="0" y="4"/>
                    <a:pt x="1" y="6"/>
                    <a:pt x="2" y="6"/>
                  </a:cubicBezTo>
                  <a:cubicBezTo>
                    <a:pt x="2" y="6"/>
                    <a:pt x="2" y="6"/>
                    <a:pt x="2" y="6"/>
                  </a:cubicBezTo>
                  <a:cubicBezTo>
                    <a:pt x="3" y="6"/>
                    <a:pt x="4" y="5"/>
                    <a:pt x="6" y="4"/>
                  </a:cubicBezTo>
                  <a:cubicBezTo>
                    <a:pt x="7" y="3"/>
                    <a:pt x="9" y="3"/>
                    <a:pt x="9" y="3"/>
                  </a:cubicBezTo>
                  <a:cubicBezTo>
                    <a:pt x="9" y="2"/>
                    <a:pt x="9" y="0"/>
                    <a:pt x="8"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3" name="Freeform 10">
              <a:extLst>
                <a:ext uri="{FF2B5EF4-FFF2-40B4-BE49-F238E27FC236}">
                  <a16:creationId xmlns="" xmlns:a16="http://schemas.microsoft.com/office/drawing/2014/main" id="{17F76911-41DA-465E-B52E-3B332EE56F9B}"/>
                </a:ext>
              </a:extLst>
            </p:cNvPr>
            <p:cNvSpPr>
              <a:spLocks/>
            </p:cNvSpPr>
            <p:nvPr/>
          </p:nvSpPr>
          <p:spPr bwMode="auto">
            <a:xfrm>
              <a:off x="4246" y="2049"/>
              <a:ext cx="43" cy="49"/>
            </a:xfrm>
            <a:custGeom>
              <a:avLst/>
              <a:gdLst>
                <a:gd name="T0" fmla="*/ 6 w 7"/>
                <a:gd name="T1" fmla="*/ 0 h 8"/>
                <a:gd name="T2" fmla="*/ 3 w 7"/>
                <a:gd name="T3" fmla="*/ 4 h 8"/>
                <a:gd name="T4" fmla="*/ 0 w 7"/>
                <a:gd name="T5" fmla="*/ 7 h 8"/>
                <a:gd name="T6" fmla="*/ 2 w 7"/>
                <a:gd name="T7" fmla="*/ 8 h 8"/>
                <a:gd name="T8" fmla="*/ 3 w 7"/>
                <a:gd name="T9" fmla="*/ 8 h 8"/>
                <a:gd name="T10" fmla="*/ 4 w 7"/>
                <a:gd name="T11" fmla="*/ 6 h 8"/>
                <a:gd name="T12" fmla="*/ 7 w 7"/>
                <a:gd name="T13" fmla="*/ 0 h 8"/>
                <a:gd name="T14" fmla="*/ 6 w 7"/>
                <a:gd name="T15" fmla="*/ 0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6" y="0"/>
                  </a:moveTo>
                  <a:cubicBezTo>
                    <a:pt x="6" y="0"/>
                    <a:pt x="4" y="3"/>
                    <a:pt x="3" y="4"/>
                  </a:cubicBezTo>
                  <a:cubicBezTo>
                    <a:pt x="0" y="7"/>
                    <a:pt x="0" y="7"/>
                    <a:pt x="0" y="7"/>
                  </a:cubicBezTo>
                  <a:cubicBezTo>
                    <a:pt x="0" y="8"/>
                    <a:pt x="1" y="8"/>
                    <a:pt x="2" y="8"/>
                  </a:cubicBezTo>
                  <a:cubicBezTo>
                    <a:pt x="2" y="8"/>
                    <a:pt x="2" y="8"/>
                    <a:pt x="3" y="8"/>
                  </a:cubicBezTo>
                  <a:cubicBezTo>
                    <a:pt x="3" y="8"/>
                    <a:pt x="4" y="8"/>
                    <a:pt x="4" y="6"/>
                  </a:cubicBezTo>
                  <a:cubicBezTo>
                    <a:pt x="5" y="5"/>
                    <a:pt x="7" y="0"/>
                    <a:pt x="7" y="0"/>
                  </a:cubicBezTo>
                  <a:cubicBezTo>
                    <a:pt x="7" y="0"/>
                    <a:pt x="7" y="0"/>
                    <a:pt x="6"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4" name="Freeform 11">
              <a:extLst>
                <a:ext uri="{FF2B5EF4-FFF2-40B4-BE49-F238E27FC236}">
                  <a16:creationId xmlns="" xmlns:a16="http://schemas.microsoft.com/office/drawing/2014/main" id="{CA2660C4-00D1-47AF-A2F5-2CC74553FD7C}"/>
                </a:ext>
              </a:extLst>
            </p:cNvPr>
            <p:cNvSpPr>
              <a:spLocks/>
            </p:cNvSpPr>
            <p:nvPr/>
          </p:nvSpPr>
          <p:spPr bwMode="auto">
            <a:xfrm>
              <a:off x="3860" y="1854"/>
              <a:ext cx="30" cy="61"/>
            </a:xfrm>
            <a:custGeom>
              <a:avLst/>
              <a:gdLst>
                <a:gd name="T0" fmla="*/ 5 w 5"/>
                <a:gd name="T1" fmla="*/ 0 h 10"/>
                <a:gd name="T2" fmla="*/ 1 w 5"/>
                <a:gd name="T3" fmla="*/ 6 h 10"/>
                <a:gd name="T4" fmla="*/ 1 w 5"/>
                <a:gd name="T5" fmla="*/ 9 h 10"/>
                <a:gd name="T6" fmla="*/ 3 w 5"/>
                <a:gd name="T7" fmla="*/ 10 h 10"/>
                <a:gd name="T8" fmla="*/ 3 w 5"/>
                <a:gd name="T9" fmla="*/ 10 h 10"/>
                <a:gd name="T10" fmla="*/ 4 w 5"/>
                <a:gd name="T11" fmla="*/ 6 h 10"/>
                <a:gd name="T12" fmla="*/ 5 w 5"/>
                <a:gd name="T13" fmla="*/ 0 h 10"/>
                <a:gd name="T14" fmla="*/ 5 w 5"/>
                <a:gd name="T15" fmla="*/ 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0">
                  <a:moveTo>
                    <a:pt x="5" y="0"/>
                  </a:moveTo>
                  <a:cubicBezTo>
                    <a:pt x="4" y="0"/>
                    <a:pt x="2" y="5"/>
                    <a:pt x="1" y="6"/>
                  </a:cubicBezTo>
                  <a:cubicBezTo>
                    <a:pt x="0" y="8"/>
                    <a:pt x="0" y="8"/>
                    <a:pt x="1" y="9"/>
                  </a:cubicBezTo>
                  <a:cubicBezTo>
                    <a:pt x="1" y="9"/>
                    <a:pt x="2" y="10"/>
                    <a:pt x="3" y="10"/>
                  </a:cubicBezTo>
                  <a:cubicBezTo>
                    <a:pt x="3" y="10"/>
                    <a:pt x="3" y="10"/>
                    <a:pt x="3" y="10"/>
                  </a:cubicBezTo>
                  <a:cubicBezTo>
                    <a:pt x="4" y="6"/>
                    <a:pt x="4" y="6"/>
                    <a:pt x="4" y="6"/>
                  </a:cubicBezTo>
                  <a:cubicBezTo>
                    <a:pt x="4" y="4"/>
                    <a:pt x="5" y="0"/>
                    <a:pt x="5" y="0"/>
                  </a:cubicBezTo>
                  <a:cubicBezTo>
                    <a:pt x="5" y="0"/>
                    <a:pt x="5" y="0"/>
                    <a:pt x="5"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5" name="Freeform 12">
              <a:extLst>
                <a:ext uri="{FF2B5EF4-FFF2-40B4-BE49-F238E27FC236}">
                  <a16:creationId xmlns="" xmlns:a16="http://schemas.microsoft.com/office/drawing/2014/main" id="{A2CCF0AD-47E4-42DE-802C-AF0A71163854}"/>
                </a:ext>
              </a:extLst>
            </p:cNvPr>
            <p:cNvSpPr>
              <a:spLocks/>
            </p:cNvSpPr>
            <p:nvPr/>
          </p:nvSpPr>
          <p:spPr bwMode="auto">
            <a:xfrm>
              <a:off x="3811" y="1921"/>
              <a:ext cx="73" cy="49"/>
            </a:xfrm>
            <a:custGeom>
              <a:avLst/>
              <a:gdLst>
                <a:gd name="T0" fmla="*/ 8 w 12"/>
                <a:gd name="T1" fmla="*/ 0 h 8"/>
                <a:gd name="T2" fmla="*/ 4 w 12"/>
                <a:gd name="T3" fmla="*/ 2 h 8"/>
                <a:gd name="T4" fmla="*/ 1 w 12"/>
                <a:gd name="T5" fmla="*/ 7 h 8"/>
                <a:gd name="T6" fmla="*/ 2 w 12"/>
                <a:gd name="T7" fmla="*/ 7 h 8"/>
                <a:gd name="T8" fmla="*/ 3 w 12"/>
                <a:gd name="T9" fmla="*/ 7 h 8"/>
                <a:gd name="T10" fmla="*/ 4 w 12"/>
                <a:gd name="T11" fmla="*/ 7 h 8"/>
                <a:gd name="T12" fmla="*/ 5 w 12"/>
                <a:gd name="T13" fmla="*/ 7 h 8"/>
                <a:gd name="T14" fmla="*/ 7 w 12"/>
                <a:gd name="T15" fmla="*/ 8 h 8"/>
                <a:gd name="T16" fmla="*/ 7 w 12"/>
                <a:gd name="T17" fmla="*/ 8 h 8"/>
                <a:gd name="T18" fmla="*/ 9 w 12"/>
                <a:gd name="T19" fmla="*/ 5 h 8"/>
                <a:gd name="T20" fmla="*/ 12 w 12"/>
                <a:gd name="T21" fmla="*/ 3 h 8"/>
                <a:gd name="T22" fmla="*/ 9 w 12"/>
                <a:gd name="T23" fmla="*/ 1 h 8"/>
                <a:gd name="T24" fmla="*/ 8 w 12"/>
                <a:gd name="T25"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8" y="0"/>
                  </a:moveTo>
                  <a:cubicBezTo>
                    <a:pt x="7" y="0"/>
                    <a:pt x="6" y="1"/>
                    <a:pt x="4" y="2"/>
                  </a:cubicBezTo>
                  <a:cubicBezTo>
                    <a:pt x="2" y="4"/>
                    <a:pt x="0" y="6"/>
                    <a:pt x="1" y="7"/>
                  </a:cubicBezTo>
                  <a:cubicBezTo>
                    <a:pt x="1" y="7"/>
                    <a:pt x="2" y="7"/>
                    <a:pt x="2" y="7"/>
                  </a:cubicBezTo>
                  <a:cubicBezTo>
                    <a:pt x="2" y="7"/>
                    <a:pt x="3" y="7"/>
                    <a:pt x="3" y="7"/>
                  </a:cubicBezTo>
                  <a:cubicBezTo>
                    <a:pt x="4" y="7"/>
                    <a:pt x="4" y="7"/>
                    <a:pt x="4" y="7"/>
                  </a:cubicBezTo>
                  <a:cubicBezTo>
                    <a:pt x="5" y="7"/>
                    <a:pt x="5" y="7"/>
                    <a:pt x="5" y="7"/>
                  </a:cubicBezTo>
                  <a:cubicBezTo>
                    <a:pt x="6" y="7"/>
                    <a:pt x="6" y="8"/>
                    <a:pt x="7" y="8"/>
                  </a:cubicBezTo>
                  <a:cubicBezTo>
                    <a:pt x="7" y="8"/>
                    <a:pt x="7" y="8"/>
                    <a:pt x="7" y="8"/>
                  </a:cubicBezTo>
                  <a:cubicBezTo>
                    <a:pt x="8" y="7"/>
                    <a:pt x="8" y="6"/>
                    <a:pt x="9" y="5"/>
                  </a:cubicBezTo>
                  <a:cubicBezTo>
                    <a:pt x="10" y="4"/>
                    <a:pt x="12" y="4"/>
                    <a:pt x="12" y="3"/>
                  </a:cubicBezTo>
                  <a:cubicBezTo>
                    <a:pt x="9" y="1"/>
                    <a:pt x="9" y="1"/>
                    <a:pt x="9" y="1"/>
                  </a:cubicBezTo>
                  <a:cubicBezTo>
                    <a:pt x="8" y="1"/>
                    <a:pt x="8" y="0"/>
                    <a:pt x="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6" name="Freeform 13">
              <a:extLst>
                <a:ext uri="{FF2B5EF4-FFF2-40B4-BE49-F238E27FC236}">
                  <a16:creationId xmlns="" xmlns:a16="http://schemas.microsoft.com/office/drawing/2014/main" id="{501154AD-1CAA-40A5-9F6E-29B469E79624}"/>
                </a:ext>
              </a:extLst>
            </p:cNvPr>
            <p:cNvSpPr>
              <a:spLocks/>
            </p:cNvSpPr>
            <p:nvPr/>
          </p:nvSpPr>
          <p:spPr bwMode="auto">
            <a:xfrm>
              <a:off x="3982" y="1939"/>
              <a:ext cx="86" cy="98"/>
            </a:xfrm>
            <a:custGeom>
              <a:avLst/>
              <a:gdLst>
                <a:gd name="T0" fmla="*/ 9 w 14"/>
                <a:gd name="T1" fmla="*/ 0 h 16"/>
                <a:gd name="T2" fmla="*/ 4 w 14"/>
                <a:gd name="T3" fmla="*/ 2 h 16"/>
                <a:gd name="T4" fmla="*/ 0 w 14"/>
                <a:gd name="T5" fmla="*/ 11 h 16"/>
                <a:gd name="T6" fmla="*/ 9 w 14"/>
                <a:gd name="T7" fmla="*/ 16 h 16"/>
                <a:gd name="T8" fmla="*/ 9 w 14"/>
                <a:gd name="T9" fmla="*/ 16 h 16"/>
                <a:gd name="T10" fmla="*/ 13 w 14"/>
                <a:gd name="T11" fmla="*/ 9 h 16"/>
                <a:gd name="T12" fmla="*/ 11 w 14"/>
                <a:gd name="T13" fmla="*/ 0 h 16"/>
                <a:gd name="T14" fmla="*/ 9 w 14"/>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6">
                  <a:moveTo>
                    <a:pt x="9" y="0"/>
                  </a:moveTo>
                  <a:cubicBezTo>
                    <a:pt x="7" y="0"/>
                    <a:pt x="6" y="1"/>
                    <a:pt x="4" y="2"/>
                  </a:cubicBezTo>
                  <a:cubicBezTo>
                    <a:pt x="2" y="4"/>
                    <a:pt x="0" y="9"/>
                    <a:pt x="0" y="11"/>
                  </a:cubicBezTo>
                  <a:cubicBezTo>
                    <a:pt x="0" y="13"/>
                    <a:pt x="7" y="16"/>
                    <a:pt x="9" y="16"/>
                  </a:cubicBezTo>
                  <a:cubicBezTo>
                    <a:pt x="9" y="16"/>
                    <a:pt x="9" y="16"/>
                    <a:pt x="9" y="16"/>
                  </a:cubicBezTo>
                  <a:cubicBezTo>
                    <a:pt x="10" y="16"/>
                    <a:pt x="11" y="14"/>
                    <a:pt x="13" y="9"/>
                  </a:cubicBezTo>
                  <a:cubicBezTo>
                    <a:pt x="14" y="4"/>
                    <a:pt x="13" y="1"/>
                    <a:pt x="11" y="0"/>
                  </a:cubicBezTo>
                  <a:cubicBezTo>
                    <a:pt x="10" y="0"/>
                    <a:pt x="10"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7" name="Freeform 14">
              <a:extLst>
                <a:ext uri="{FF2B5EF4-FFF2-40B4-BE49-F238E27FC236}">
                  <a16:creationId xmlns="" xmlns:a16="http://schemas.microsoft.com/office/drawing/2014/main" id="{676C887B-BAED-4709-8CEC-37A88A1AFC37}"/>
                </a:ext>
              </a:extLst>
            </p:cNvPr>
            <p:cNvSpPr>
              <a:spLocks/>
            </p:cNvSpPr>
            <p:nvPr/>
          </p:nvSpPr>
          <p:spPr bwMode="auto">
            <a:xfrm>
              <a:off x="3854" y="1848"/>
              <a:ext cx="24" cy="42"/>
            </a:xfrm>
            <a:custGeom>
              <a:avLst/>
              <a:gdLst>
                <a:gd name="T0" fmla="*/ 4 w 4"/>
                <a:gd name="T1" fmla="*/ 0 h 7"/>
                <a:gd name="T2" fmla="*/ 1 w 4"/>
                <a:gd name="T3" fmla="*/ 3 h 7"/>
                <a:gd name="T4" fmla="*/ 1 w 4"/>
                <a:gd name="T5" fmla="*/ 7 h 7"/>
                <a:gd name="T6" fmla="*/ 1 w 4"/>
                <a:gd name="T7" fmla="*/ 7 h 7"/>
                <a:gd name="T8" fmla="*/ 3 w 4"/>
                <a:gd name="T9" fmla="*/ 3 h 7"/>
                <a:gd name="T10" fmla="*/ 4 w 4"/>
                <a:gd name="T11" fmla="*/ 0 h 7"/>
                <a:gd name="T12" fmla="*/ 4 w 4"/>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4" h="7">
                  <a:moveTo>
                    <a:pt x="4" y="0"/>
                  </a:moveTo>
                  <a:cubicBezTo>
                    <a:pt x="3" y="0"/>
                    <a:pt x="1" y="2"/>
                    <a:pt x="1" y="3"/>
                  </a:cubicBezTo>
                  <a:cubicBezTo>
                    <a:pt x="0" y="5"/>
                    <a:pt x="0" y="7"/>
                    <a:pt x="1" y="7"/>
                  </a:cubicBezTo>
                  <a:cubicBezTo>
                    <a:pt x="1" y="7"/>
                    <a:pt x="1" y="7"/>
                    <a:pt x="1" y="7"/>
                  </a:cubicBezTo>
                  <a:cubicBezTo>
                    <a:pt x="1" y="7"/>
                    <a:pt x="3" y="4"/>
                    <a:pt x="3" y="3"/>
                  </a:cubicBezTo>
                  <a:cubicBezTo>
                    <a:pt x="4" y="2"/>
                    <a:pt x="4" y="0"/>
                    <a:pt x="4" y="0"/>
                  </a:cubicBezTo>
                  <a:cubicBezTo>
                    <a:pt x="4" y="0"/>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8" name="Freeform 15">
              <a:extLst>
                <a:ext uri="{FF2B5EF4-FFF2-40B4-BE49-F238E27FC236}">
                  <a16:creationId xmlns="" xmlns:a16="http://schemas.microsoft.com/office/drawing/2014/main" id="{72818985-716A-44D0-9A96-850E7BC3B3BD}"/>
                </a:ext>
              </a:extLst>
            </p:cNvPr>
            <p:cNvSpPr>
              <a:spLocks/>
            </p:cNvSpPr>
            <p:nvPr/>
          </p:nvSpPr>
          <p:spPr bwMode="auto">
            <a:xfrm>
              <a:off x="3725" y="1683"/>
              <a:ext cx="742" cy="665"/>
            </a:xfrm>
            <a:custGeom>
              <a:avLst/>
              <a:gdLst>
                <a:gd name="T0" fmla="*/ 2 w 121"/>
                <a:gd name="T1" fmla="*/ 20 h 109"/>
                <a:gd name="T2" fmla="*/ 12 w 121"/>
                <a:gd name="T3" fmla="*/ 88 h 109"/>
                <a:gd name="T4" fmla="*/ 54 w 121"/>
                <a:gd name="T5" fmla="*/ 108 h 109"/>
                <a:gd name="T6" fmla="*/ 98 w 121"/>
                <a:gd name="T7" fmla="*/ 85 h 109"/>
                <a:gd name="T8" fmla="*/ 121 w 121"/>
                <a:gd name="T9" fmla="*/ 52 h 109"/>
                <a:gd name="T10" fmla="*/ 108 w 121"/>
                <a:gd name="T11" fmla="*/ 47 h 109"/>
                <a:gd name="T12" fmla="*/ 103 w 121"/>
                <a:gd name="T13" fmla="*/ 57 h 109"/>
                <a:gd name="T14" fmla="*/ 94 w 121"/>
                <a:gd name="T15" fmla="*/ 65 h 109"/>
                <a:gd name="T16" fmla="*/ 90 w 121"/>
                <a:gd name="T17" fmla="*/ 68 h 109"/>
                <a:gd name="T18" fmla="*/ 89 w 121"/>
                <a:gd name="T19" fmla="*/ 67 h 109"/>
                <a:gd name="T20" fmla="*/ 89 w 121"/>
                <a:gd name="T21" fmla="*/ 69 h 109"/>
                <a:gd name="T22" fmla="*/ 91 w 121"/>
                <a:gd name="T23" fmla="*/ 75 h 109"/>
                <a:gd name="T24" fmla="*/ 89 w 121"/>
                <a:gd name="T25" fmla="*/ 79 h 109"/>
                <a:gd name="T26" fmla="*/ 87 w 121"/>
                <a:gd name="T27" fmla="*/ 78 h 109"/>
                <a:gd name="T28" fmla="*/ 85 w 121"/>
                <a:gd name="T29" fmla="*/ 80 h 109"/>
                <a:gd name="T30" fmla="*/ 84 w 121"/>
                <a:gd name="T31" fmla="*/ 81 h 109"/>
                <a:gd name="T32" fmla="*/ 83 w 121"/>
                <a:gd name="T33" fmla="*/ 79 h 109"/>
                <a:gd name="T34" fmla="*/ 81 w 121"/>
                <a:gd name="T35" fmla="*/ 77 h 109"/>
                <a:gd name="T36" fmla="*/ 78 w 121"/>
                <a:gd name="T37" fmla="*/ 78 h 109"/>
                <a:gd name="T38" fmla="*/ 77 w 121"/>
                <a:gd name="T39" fmla="*/ 79 h 109"/>
                <a:gd name="T40" fmla="*/ 73 w 121"/>
                <a:gd name="T41" fmla="*/ 74 h 109"/>
                <a:gd name="T42" fmla="*/ 68 w 121"/>
                <a:gd name="T43" fmla="*/ 80 h 109"/>
                <a:gd name="T44" fmla="*/ 65 w 121"/>
                <a:gd name="T45" fmla="*/ 72 h 109"/>
                <a:gd name="T46" fmla="*/ 62 w 121"/>
                <a:gd name="T47" fmla="*/ 76 h 109"/>
                <a:gd name="T48" fmla="*/ 59 w 121"/>
                <a:gd name="T49" fmla="*/ 76 h 109"/>
                <a:gd name="T50" fmla="*/ 58 w 121"/>
                <a:gd name="T51" fmla="*/ 67 h 109"/>
                <a:gd name="T52" fmla="*/ 54 w 121"/>
                <a:gd name="T53" fmla="*/ 71 h 109"/>
                <a:gd name="T54" fmla="*/ 51 w 121"/>
                <a:gd name="T55" fmla="*/ 72 h 109"/>
                <a:gd name="T56" fmla="*/ 50 w 121"/>
                <a:gd name="T57" fmla="*/ 63 h 109"/>
                <a:gd name="T58" fmla="*/ 50 w 121"/>
                <a:gd name="T59" fmla="*/ 63 h 109"/>
                <a:gd name="T60" fmla="*/ 50 w 121"/>
                <a:gd name="T61" fmla="*/ 63 h 109"/>
                <a:gd name="T62" fmla="*/ 44 w 121"/>
                <a:gd name="T63" fmla="*/ 68 h 109"/>
                <a:gd name="T64" fmla="*/ 41 w 121"/>
                <a:gd name="T65" fmla="*/ 65 h 109"/>
                <a:gd name="T66" fmla="*/ 42 w 121"/>
                <a:gd name="T67" fmla="*/ 60 h 109"/>
                <a:gd name="T68" fmla="*/ 35 w 121"/>
                <a:gd name="T69" fmla="*/ 64 h 109"/>
                <a:gd name="T70" fmla="*/ 32 w 121"/>
                <a:gd name="T71" fmla="*/ 61 h 109"/>
                <a:gd name="T72" fmla="*/ 33 w 121"/>
                <a:gd name="T73" fmla="*/ 57 h 109"/>
                <a:gd name="T74" fmla="*/ 26 w 121"/>
                <a:gd name="T75" fmla="*/ 59 h 109"/>
                <a:gd name="T76" fmla="*/ 27 w 121"/>
                <a:gd name="T77" fmla="*/ 52 h 109"/>
                <a:gd name="T78" fmla="*/ 21 w 121"/>
                <a:gd name="T79" fmla="*/ 52 h 109"/>
                <a:gd name="T80" fmla="*/ 20 w 121"/>
                <a:gd name="T81" fmla="*/ 50 h 109"/>
                <a:gd name="T82" fmla="*/ 20 w 121"/>
                <a:gd name="T83" fmla="*/ 47 h 109"/>
                <a:gd name="T84" fmla="*/ 18 w 121"/>
                <a:gd name="T85" fmla="*/ 47 h 109"/>
                <a:gd name="T86" fmla="*/ 16 w 121"/>
                <a:gd name="T87" fmla="*/ 47 h 109"/>
                <a:gd name="T88" fmla="*/ 15 w 121"/>
                <a:gd name="T89" fmla="*/ 47 h 109"/>
                <a:gd name="T90" fmla="*/ 16 w 121"/>
                <a:gd name="T91" fmla="*/ 43 h 109"/>
                <a:gd name="T92" fmla="*/ 15 w 121"/>
                <a:gd name="T93" fmla="*/ 43 h 109"/>
                <a:gd name="T94" fmla="*/ 15 w 121"/>
                <a:gd name="T95" fmla="*/ 38 h 109"/>
                <a:gd name="T96" fmla="*/ 21 w 121"/>
                <a:gd name="T97" fmla="*/ 35 h 109"/>
                <a:gd name="T98" fmla="*/ 22 w 121"/>
                <a:gd name="T99" fmla="*/ 36 h 109"/>
                <a:gd name="T100" fmla="*/ 22 w 121"/>
                <a:gd name="T101" fmla="*/ 34 h 109"/>
                <a:gd name="T102" fmla="*/ 21 w 121"/>
                <a:gd name="T103" fmla="*/ 30 h 109"/>
                <a:gd name="T104" fmla="*/ 22 w 121"/>
                <a:gd name="T105" fmla="*/ 17 h 109"/>
                <a:gd name="T106" fmla="*/ 20 w 121"/>
                <a:gd name="T107" fmla="*/ 4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1" h="109">
                  <a:moveTo>
                    <a:pt x="14" y="0"/>
                  </a:moveTo>
                  <a:cubicBezTo>
                    <a:pt x="14" y="0"/>
                    <a:pt x="3" y="14"/>
                    <a:pt x="2" y="20"/>
                  </a:cubicBezTo>
                  <a:cubicBezTo>
                    <a:pt x="2" y="26"/>
                    <a:pt x="4" y="33"/>
                    <a:pt x="3" y="38"/>
                  </a:cubicBezTo>
                  <a:cubicBezTo>
                    <a:pt x="1" y="43"/>
                    <a:pt x="0" y="77"/>
                    <a:pt x="12" y="88"/>
                  </a:cubicBezTo>
                  <a:cubicBezTo>
                    <a:pt x="18" y="93"/>
                    <a:pt x="24" y="99"/>
                    <a:pt x="31" y="102"/>
                  </a:cubicBezTo>
                  <a:cubicBezTo>
                    <a:pt x="37" y="105"/>
                    <a:pt x="46" y="107"/>
                    <a:pt x="54" y="108"/>
                  </a:cubicBezTo>
                  <a:cubicBezTo>
                    <a:pt x="55" y="109"/>
                    <a:pt x="56" y="109"/>
                    <a:pt x="57" y="109"/>
                  </a:cubicBezTo>
                  <a:cubicBezTo>
                    <a:pt x="73" y="109"/>
                    <a:pt x="96" y="89"/>
                    <a:pt x="98" y="85"/>
                  </a:cubicBezTo>
                  <a:cubicBezTo>
                    <a:pt x="102" y="81"/>
                    <a:pt x="109" y="78"/>
                    <a:pt x="113" y="74"/>
                  </a:cubicBezTo>
                  <a:cubicBezTo>
                    <a:pt x="117" y="70"/>
                    <a:pt x="121" y="52"/>
                    <a:pt x="121" y="52"/>
                  </a:cubicBezTo>
                  <a:cubicBezTo>
                    <a:pt x="121" y="52"/>
                    <a:pt x="118" y="52"/>
                    <a:pt x="114" y="50"/>
                  </a:cubicBezTo>
                  <a:cubicBezTo>
                    <a:pt x="111" y="49"/>
                    <a:pt x="109" y="47"/>
                    <a:pt x="108" y="47"/>
                  </a:cubicBezTo>
                  <a:cubicBezTo>
                    <a:pt x="108" y="47"/>
                    <a:pt x="108" y="47"/>
                    <a:pt x="108" y="47"/>
                  </a:cubicBezTo>
                  <a:cubicBezTo>
                    <a:pt x="106" y="48"/>
                    <a:pt x="106" y="53"/>
                    <a:pt x="103" y="57"/>
                  </a:cubicBezTo>
                  <a:cubicBezTo>
                    <a:pt x="101" y="59"/>
                    <a:pt x="98" y="62"/>
                    <a:pt x="95" y="63"/>
                  </a:cubicBezTo>
                  <a:cubicBezTo>
                    <a:pt x="94" y="64"/>
                    <a:pt x="94" y="65"/>
                    <a:pt x="94" y="65"/>
                  </a:cubicBezTo>
                  <a:cubicBezTo>
                    <a:pt x="93" y="67"/>
                    <a:pt x="92" y="68"/>
                    <a:pt x="91" y="68"/>
                  </a:cubicBezTo>
                  <a:cubicBezTo>
                    <a:pt x="90" y="68"/>
                    <a:pt x="90" y="68"/>
                    <a:pt x="90" y="68"/>
                  </a:cubicBezTo>
                  <a:cubicBezTo>
                    <a:pt x="90" y="68"/>
                    <a:pt x="90" y="68"/>
                    <a:pt x="90" y="68"/>
                  </a:cubicBezTo>
                  <a:cubicBezTo>
                    <a:pt x="89" y="67"/>
                    <a:pt x="89" y="67"/>
                    <a:pt x="89" y="67"/>
                  </a:cubicBezTo>
                  <a:cubicBezTo>
                    <a:pt x="89" y="68"/>
                    <a:pt x="89" y="68"/>
                    <a:pt x="89" y="69"/>
                  </a:cubicBezTo>
                  <a:cubicBezTo>
                    <a:pt x="89" y="69"/>
                    <a:pt x="89" y="69"/>
                    <a:pt x="89" y="69"/>
                  </a:cubicBezTo>
                  <a:cubicBezTo>
                    <a:pt x="90" y="69"/>
                    <a:pt x="90" y="69"/>
                    <a:pt x="90" y="69"/>
                  </a:cubicBezTo>
                  <a:cubicBezTo>
                    <a:pt x="91" y="70"/>
                    <a:pt x="92" y="73"/>
                    <a:pt x="91" y="75"/>
                  </a:cubicBezTo>
                  <a:cubicBezTo>
                    <a:pt x="91" y="77"/>
                    <a:pt x="90" y="78"/>
                    <a:pt x="90" y="78"/>
                  </a:cubicBezTo>
                  <a:cubicBezTo>
                    <a:pt x="90" y="78"/>
                    <a:pt x="89" y="79"/>
                    <a:pt x="89" y="79"/>
                  </a:cubicBezTo>
                  <a:cubicBezTo>
                    <a:pt x="88" y="79"/>
                    <a:pt x="88" y="78"/>
                    <a:pt x="88" y="78"/>
                  </a:cubicBezTo>
                  <a:cubicBezTo>
                    <a:pt x="87" y="78"/>
                    <a:pt x="87" y="78"/>
                    <a:pt x="87" y="78"/>
                  </a:cubicBezTo>
                  <a:cubicBezTo>
                    <a:pt x="87" y="77"/>
                    <a:pt x="87" y="77"/>
                    <a:pt x="87" y="77"/>
                  </a:cubicBezTo>
                  <a:cubicBezTo>
                    <a:pt x="87" y="79"/>
                    <a:pt x="86" y="80"/>
                    <a:pt x="85" y="80"/>
                  </a:cubicBezTo>
                  <a:cubicBezTo>
                    <a:pt x="85" y="81"/>
                    <a:pt x="85" y="81"/>
                    <a:pt x="85" y="81"/>
                  </a:cubicBezTo>
                  <a:cubicBezTo>
                    <a:pt x="85" y="81"/>
                    <a:pt x="85" y="81"/>
                    <a:pt x="84" y="81"/>
                  </a:cubicBezTo>
                  <a:cubicBezTo>
                    <a:pt x="84" y="81"/>
                    <a:pt x="84" y="81"/>
                    <a:pt x="84" y="81"/>
                  </a:cubicBezTo>
                  <a:cubicBezTo>
                    <a:pt x="83" y="80"/>
                    <a:pt x="83" y="80"/>
                    <a:pt x="83" y="79"/>
                  </a:cubicBezTo>
                  <a:cubicBezTo>
                    <a:pt x="82" y="78"/>
                    <a:pt x="82" y="78"/>
                    <a:pt x="82" y="78"/>
                  </a:cubicBezTo>
                  <a:cubicBezTo>
                    <a:pt x="81" y="77"/>
                    <a:pt x="81" y="77"/>
                    <a:pt x="81" y="77"/>
                  </a:cubicBezTo>
                  <a:cubicBezTo>
                    <a:pt x="80" y="76"/>
                    <a:pt x="80" y="76"/>
                    <a:pt x="80" y="76"/>
                  </a:cubicBezTo>
                  <a:cubicBezTo>
                    <a:pt x="80" y="77"/>
                    <a:pt x="79" y="78"/>
                    <a:pt x="78" y="78"/>
                  </a:cubicBezTo>
                  <a:cubicBezTo>
                    <a:pt x="78" y="79"/>
                    <a:pt x="78" y="79"/>
                    <a:pt x="77" y="79"/>
                  </a:cubicBezTo>
                  <a:cubicBezTo>
                    <a:pt x="77" y="79"/>
                    <a:pt x="77" y="79"/>
                    <a:pt x="77" y="79"/>
                  </a:cubicBezTo>
                  <a:cubicBezTo>
                    <a:pt x="77" y="79"/>
                    <a:pt x="77" y="79"/>
                    <a:pt x="77" y="79"/>
                  </a:cubicBezTo>
                  <a:cubicBezTo>
                    <a:pt x="76" y="78"/>
                    <a:pt x="74" y="76"/>
                    <a:pt x="73" y="74"/>
                  </a:cubicBezTo>
                  <a:cubicBezTo>
                    <a:pt x="73" y="76"/>
                    <a:pt x="71" y="80"/>
                    <a:pt x="69" y="80"/>
                  </a:cubicBezTo>
                  <a:cubicBezTo>
                    <a:pt x="69" y="80"/>
                    <a:pt x="68" y="80"/>
                    <a:pt x="68" y="80"/>
                  </a:cubicBezTo>
                  <a:cubicBezTo>
                    <a:pt x="68" y="80"/>
                    <a:pt x="68" y="80"/>
                    <a:pt x="68" y="80"/>
                  </a:cubicBezTo>
                  <a:cubicBezTo>
                    <a:pt x="66" y="79"/>
                    <a:pt x="65" y="74"/>
                    <a:pt x="65" y="72"/>
                  </a:cubicBezTo>
                  <a:cubicBezTo>
                    <a:pt x="65" y="72"/>
                    <a:pt x="65" y="72"/>
                    <a:pt x="65" y="72"/>
                  </a:cubicBezTo>
                  <a:cubicBezTo>
                    <a:pt x="64" y="74"/>
                    <a:pt x="63" y="75"/>
                    <a:pt x="62" y="76"/>
                  </a:cubicBezTo>
                  <a:cubicBezTo>
                    <a:pt x="61" y="76"/>
                    <a:pt x="61" y="76"/>
                    <a:pt x="60" y="76"/>
                  </a:cubicBezTo>
                  <a:cubicBezTo>
                    <a:pt x="60" y="76"/>
                    <a:pt x="60" y="76"/>
                    <a:pt x="59" y="76"/>
                  </a:cubicBezTo>
                  <a:cubicBezTo>
                    <a:pt x="58" y="76"/>
                    <a:pt x="58" y="75"/>
                    <a:pt x="57" y="73"/>
                  </a:cubicBezTo>
                  <a:cubicBezTo>
                    <a:pt x="57" y="72"/>
                    <a:pt x="57" y="70"/>
                    <a:pt x="58" y="67"/>
                  </a:cubicBezTo>
                  <a:cubicBezTo>
                    <a:pt x="56" y="69"/>
                    <a:pt x="55" y="71"/>
                    <a:pt x="54" y="71"/>
                  </a:cubicBezTo>
                  <a:cubicBezTo>
                    <a:pt x="54" y="71"/>
                    <a:pt x="54" y="71"/>
                    <a:pt x="54" y="71"/>
                  </a:cubicBezTo>
                  <a:cubicBezTo>
                    <a:pt x="53" y="72"/>
                    <a:pt x="52" y="72"/>
                    <a:pt x="52" y="72"/>
                  </a:cubicBezTo>
                  <a:cubicBezTo>
                    <a:pt x="51" y="72"/>
                    <a:pt x="51" y="72"/>
                    <a:pt x="51" y="72"/>
                  </a:cubicBezTo>
                  <a:cubicBezTo>
                    <a:pt x="50" y="71"/>
                    <a:pt x="50" y="71"/>
                    <a:pt x="49" y="70"/>
                  </a:cubicBezTo>
                  <a:cubicBezTo>
                    <a:pt x="48" y="69"/>
                    <a:pt x="50" y="64"/>
                    <a:pt x="50" y="63"/>
                  </a:cubicBezTo>
                  <a:cubicBezTo>
                    <a:pt x="50" y="63"/>
                    <a:pt x="50" y="63"/>
                    <a:pt x="50" y="63"/>
                  </a:cubicBezTo>
                  <a:cubicBezTo>
                    <a:pt x="50" y="63"/>
                    <a:pt x="50" y="63"/>
                    <a:pt x="50" y="63"/>
                  </a:cubicBezTo>
                  <a:cubicBezTo>
                    <a:pt x="50" y="63"/>
                    <a:pt x="50" y="63"/>
                    <a:pt x="50" y="63"/>
                  </a:cubicBezTo>
                  <a:cubicBezTo>
                    <a:pt x="50" y="63"/>
                    <a:pt x="50" y="63"/>
                    <a:pt x="50" y="63"/>
                  </a:cubicBezTo>
                  <a:cubicBezTo>
                    <a:pt x="49" y="64"/>
                    <a:pt x="47" y="68"/>
                    <a:pt x="44" y="68"/>
                  </a:cubicBezTo>
                  <a:cubicBezTo>
                    <a:pt x="44" y="68"/>
                    <a:pt x="44" y="68"/>
                    <a:pt x="44" y="68"/>
                  </a:cubicBezTo>
                  <a:cubicBezTo>
                    <a:pt x="44" y="68"/>
                    <a:pt x="43" y="68"/>
                    <a:pt x="43" y="68"/>
                  </a:cubicBezTo>
                  <a:cubicBezTo>
                    <a:pt x="42" y="67"/>
                    <a:pt x="41" y="66"/>
                    <a:pt x="41" y="65"/>
                  </a:cubicBezTo>
                  <a:cubicBezTo>
                    <a:pt x="41" y="65"/>
                    <a:pt x="41" y="65"/>
                    <a:pt x="41" y="65"/>
                  </a:cubicBezTo>
                  <a:cubicBezTo>
                    <a:pt x="41" y="64"/>
                    <a:pt x="41" y="62"/>
                    <a:pt x="42" y="60"/>
                  </a:cubicBezTo>
                  <a:cubicBezTo>
                    <a:pt x="40" y="61"/>
                    <a:pt x="38" y="63"/>
                    <a:pt x="37" y="64"/>
                  </a:cubicBezTo>
                  <a:cubicBezTo>
                    <a:pt x="37" y="64"/>
                    <a:pt x="36" y="64"/>
                    <a:pt x="35" y="64"/>
                  </a:cubicBezTo>
                  <a:cubicBezTo>
                    <a:pt x="35" y="64"/>
                    <a:pt x="34" y="64"/>
                    <a:pt x="34" y="64"/>
                  </a:cubicBezTo>
                  <a:cubicBezTo>
                    <a:pt x="33" y="63"/>
                    <a:pt x="33" y="63"/>
                    <a:pt x="32" y="61"/>
                  </a:cubicBezTo>
                  <a:cubicBezTo>
                    <a:pt x="32" y="60"/>
                    <a:pt x="33" y="58"/>
                    <a:pt x="33" y="57"/>
                  </a:cubicBezTo>
                  <a:cubicBezTo>
                    <a:pt x="33" y="57"/>
                    <a:pt x="33" y="57"/>
                    <a:pt x="33" y="57"/>
                  </a:cubicBezTo>
                  <a:cubicBezTo>
                    <a:pt x="32" y="58"/>
                    <a:pt x="29" y="59"/>
                    <a:pt x="27" y="59"/>
                  </a:cubicBezTo>
                  <a:cubicBezTo>
                    <a:pt x="26" y="59"/>
                    <a:pt x="26" y="59"/>
                    <a:pt x="26" y="59"/>
                  </a:cubicBezTo>
                  <a:cubicBezTo>
                    <a:pt x="25" y="59"/>
                    <a:pt x="25" y="59"/>
                    <a:pt x="25" y="59"/>
                  </a:cubicBezTo>
                  <a:cubicBezTo>
                    <a:pt x="23" y="58"/>
                    <a:pt x="26" y="53"/>
                    <a:pt x="27" y="52"/>
                  </a:cubicBezTo>
                  <a:cubicBezTo>
                    <a:pt x="26" y="52"/>
                    <a:pt x="25" y="52"/>
                    <a:pt x="23" y="52"/>
                  </a:cubicBezTo>
                  <a:cubicBezTo>
                    <a:pt x="22" y="52"/>
                    <a:pt x="21" y="52"/>
                    <a:pt x="21" y="52"/>
                  </a:cubicBezTo>
                  <a:cubicBezTo>
                    <a:pt x="21" y="51"/>
                    <a:pt x="21" y="51"/>
                    <a:pt x="21" y="51"/>
                  </a:cubicBezTo>
                  <a:cubicBezTo>
                    <a:pt x="20" y="51"/>
                    <a:pt x="20" y="51"/>
                    <a:pt x="20" y="50"/>
                  </a:cubicBezTo>
                  <a:cubicBezTo>
                    <a:pt x="20" y="49"/>
                    <a:pt x="20" y="48"/>
                    <a:pt x="21" y="47"/>
                  </a:cubicBezTo>
                  <a:cubicBezTo>
                    <a:pt x="20" y="47"/>
                    <a:pt x="20" y="47"/>
                    <a:pt x="20" y="47"/>
                  </a:cubicBezTo>
                  <a:cubicBezTo>
                    <a:pt x="19" y="47"/>
                    <a:pt x="19" y="47"/>
                    <a:pt x="19" y="47"/>
                  </a:cubicBezTo>
                  <a:cubicBezTo>
                    <a:pt x="19" y="47"/>
                    <a:pt x="18" y="47"/>
                    <a:pt x="18" y="47"/>
                  </a:cubicBezTo>
                  <a:cubicBezTo>
                    <a:pt x="18" y="47"/>
                    <a:pt x="18" y="47"/>
                    <a:pt x="17" y="47"/>
                  </a:cubicBezTo>
                  <a:cubicBezTo>
                    <a:pt x="17" y="47"/>
                    <a:pt x="16" y="47"/>
                    <a:pt x="16" y="47"/>
                  </a:cubicBezTo>
                  <a:cubicBezTo>
                    <a:pt x="16" y="47"/>
                    <a:pt x="15" y="47"/>
                    <a:pt x="15" y="47"/>
                  </a:cubicBezTo>
                  <a:cubicBezTo>
                    <a:pt x="15" y="47"/>
                    <a:pt x="15" y="47"/>
                    <a:pt x="15" y="47"/>
                  </a:cubicBezTo>
                  <a:cubicBezTo>
                    <a:pt x="14" y="46"/>
                    <a:pt x="14" y="46"/>
                    <a:pt x="14" y="46"/>
                  </a:cubicBezTo>
                  <a:cubicBezTo>
                    <a:pt x="14" y="45"/>
                    <a:pt x="15" y="44"/>
                    <a:pt x="16" y="43"/>
                  </a:cubicBezTo>
                  <a:cubicBezTo>
                    <a:pt x="15" y="43"/>
                    <a:pt x="15" y="43"/>
                    <a:pt x="15" y="43"/>
                  </a:cubicBezTo>
                  <a:cubicBezTo>
                    <a:pt x="15" y="43"/>
                    <a:pt x="15" y="43"/>
                    <a:pt x="15" y="43"/>
                  </a:cubicBezTo>
                  <a:cubicBezTo>
                    <a:pt x="14" y="42"/>
                    <a:pt x="13" y="42"/>
                    <a:pt x="13" y="41"/>
                  </a:cubicBezTo>
                  <a:cubicBezTo>
                    <a:pt x="13" y="40"/>
                    <a:pt x="13" y="39"/>
                    <a:pt x="15" y="38"/>
                  </a:cubicBezTo>
                  <a:cubicBezTo>
                    <a:pt x="16" y="37"/>
                    <a:pt x="18" y="35"/>
                    <a:pt x="20" y="35"/>
                  </a:cubicBezTo>
                  <a:cubicBezTo>
                    <a:pt x="20" y="35"/>
                    <a:pt x="21" y="35"/>
                    <a:pt x="21" y="35"/>
                  </a:cubicBezTo>
                  <a:cubicBezTo>
                    <a:pt x="21" y="35"/>
                    <a:pt x="21" y="35"/>
                    <a:pt x="21" y="35"/>
                  </a:cubicBezTo>
                  <a:cubicBezTo>
                    <a:pt x="22" y="36"/>
                    <a:pt x="22" y="36"/>
                    <a:pt x="22" y="36"/>
                  </a:cubicBezTo>
                  <a:cubicBezTo>
                    <a:pt x="22" y="35"/>
                    <a:pt x="22" y="35"/>
                    <a:pt x="22" y="34"/>
                  </a:cubicBezTo>
                  <a:cubicBezTo>
                    <a:pt x="22" y="34"/>
                    <a:pt x="22" y="34"/>
                    <a:pt x="22" y="34"/>
                  </a:cubicBezTo>
                  <a:cubicBezTo>
                    <a:pt x="21" y="34"/>
                    <a:pt x="21" y="34"/>
                    <a:pt x="21" y="34"/>
                  </a:cubicBezTo>
                  <a:cubicBezTo>
                    <a:pt x="20" y="34"/>
                    <a:pt x="20" y="32"/>
                    <a:pt x="21" y="30"/>
                  </a:cubicBezTo>
                  <a:cubicBezTo>
                    <a:pt x="21" y="29"/>
                    <a:pt x="22" y="28"/>
                    <a:pt x="23" y="27"/>
                  </a:cubicBezTo>
                  <a:cubicBezTo>
                    <a:pt x="21" y="24"/>
                    <a:pt x="21" y="20"/>
                    <a:pt x="22" y="17"/>
                  </a:cubicBezTo>
                  <a:cubicBezTo>
                    <a:pt x="23" y="13"/>
                    <a:pt x="27" y="9"/>
                    <a:pt x="27" y="8"/>
                  </a:cubicBezTo>
                  <a:cubicBezTo>
                    <a:pt x="27" y="7"/>
                    <a:pt x="23" y="6"/>
                    <a:pt x="20" y="4"/>
                  </a:cubicBezTo>
                  <a:cubicBezTo>
                    <a:pt x="17" y="2"/>
                    <a:pt x="14" y="0"/>
                    <a:pt x="1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79" name="Freeform 16">
              <a:extLst>
                <a:ext uri="{FF2B5EF4-FFF2-40B4-BE49-F238E27FC236}">
                  <a16:creationId xmlns="" xmlns:a16="http://schemas.microsoft.com/office/drawing/2014/main" id="{3E976E6B-BB7A-4818-9F12-625D68A08C65}"/>
                </a:ext>
              </a:extLst>
            </p:cNvPr>
            <p:cNvSpPr>
              <a:spLocks/>
            </p:cNvSpPr>
            <p:nvPr/>
          </p:nvSpPr>
          <p:spPr bwMode="auto">
            <a:xfrm>
              <a:off x="3976" y="2025"/>
              <a:ext cx="62" cy="67"/>
            </a:xfrm>
            <a:custGeom>
              <a:avLst/>
              <a:gdLst>
                <a:gd name="T0" fmla="*/ 3 w 10"/>
                <a:gd name="T1" fmla="*/ 0 h 11"/>
                <a:gd name="T2" fmla="*/ 1 w 10"/>
                <a:gd name="T3" fmla="*/ 9 h 11"/>
                <a:gd name="T4" fmla="*/ 3 w 10"/>
                <a:gd name="T5" fmla="*/ 11 h 11"/>
                <a:gd name="T6" fmla="*/ 3 w 10"/>
                <a:gd name="T7" fmla="*/ 11 h 11"/>
                <a:gd name="T8" fmla="*/ 9 w 10"/>
                <a:gd name="T9" fmla="*/ 3 h 11"/>
                <a:gd name="T10" fmla="*/ 9 w 10"/>
                <a:gd name="T11" fmla="*/ 3 h 11"/>
                <a:gd name="T12" fmla="*/ 3 w 10"/>
                <a:gd name="T13" fmla="*/ 0 h 11"/>
                <a:gd name="T14" fmla="*/ 3 w 10"/>
                <a:gd name="T15" fmla="*/ 0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1">
                  <a:moveTo>
                    <a:pt x="3" y="0"/>
                  </a:moveTo>
                  <a:cubicBezTo>
                    <a:pt x="2" y="0"/>
                    <a:pt x="0" y="7"/>
                    <a:pt x="1" y="9"/>
                  </a:cubicBezTo>
                  <a:cubicBezTo>
                    <a:pt x="1" y="11"/>
                    <a:pt x="1" y="11"/>
                    <a:pt x="3" y="11"/>
                  </a:cubicBezTo>
                  <a:cubicBezTo>
                    <a:pt x="3" y="11"/>
                    <a:pt x="3" y="11"/>
                    <a:pt x="3" y="11"/>
                  </a:cubicBezTo>
                  <a:cubicBezTo>
                    <a:pt x="6" y="11"/>
                    <a:pt x="10" y="4"/>
                    <a:pt x="9" y="3"/>
                  </a:cubicBezTo>
                  <a:cubicBezTo>
                    <a:pt x="9" y="3"/>
                    <a:pt x="9" y="3"/>
                    <a:pt x="9" y="3"/>
                  </a:cubicBezTo>
                  <a:cubicBezTo>
                    <a:pt x="9" y="3"/>
                    <a:pt x="5" y="1"/>
                    <a:pt x="3" y="0"/>
                  </a:cubicBezTo>
                  <a:cubicBezTo>
                    <a:pt x="3" y="0"/>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0" name="Freeform 17">
              <a:extLst>
                <a:ext uri="{FF2B5EF4-FFF2-40B4-BE49-F238E27FC236}">
                  <a16:creationId xmlns="" xmlns:a16="http://schemas.microsoft.com/office/drawing/2014/main" id="{55B15B28-0147-45F3-B18F-040FC16579B5}"/>
                </a:ext>
              </a:extLst>
            </p:cNvPr>
            <p:cNvSpPr>
              <a:spLocks/>
            </p:cNvSpPr>
            <p:nvPr/>
          </p:nvSpPr>
          <p:spPr bwMode="auto">
            <a:xfrm>
              <a:off x="3939" y="1909"/>
              <a:ext cx="62" cy="85"/>
            </a:xfrm>
            <a:custGeom>
              <a:avLst/>
              <a:gdLst>
                <a:gd name="T0" fmla="*/ 7 w 10"/>
                <a:gd name="T1" fmla="*/ 0 h 14"/>
                <a:gd name="T2" fmla="*/ 0 w 10"/>
                <a:gd name="T3" fmla="*/ 7 h 14"/>
                <a:gd name="T4" fmla="*/ 1 w 10"/>
                <a:gd name="T5" fmla="*/ 11 h 14"/>
                <a:gd name="T6" fmla="*/ 6 w 10"/>
                <a:gd name="T7" fmla="*/ 14 h 14"/>
                <a:gd name="T8" fmla="*/ 7 w 10"/>
                <a:gd name="T9" fmla="*/ 10 h 14"/>
                <a:gd name="T10" fmla="*/ 10 w 10"/>
                <a:gd name="T11" fmla="*/ 7 h 14"/>
                <a:gd name="T12" fmla="*/ 7 w 10"/>
                <a:gd name="T13" fmla="*/ 0 h 14"/>
                <a:gd name="T14" fmla="*/ 7 w 10"/>
                <a:gd name="T15" fmla="*/ 0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4">
                  <a:moveTo>
                    <a:pt x="7" y="0"/>
                  </a:moveTo>
                  <a:cubicBezTo>
                    <a:pt x="5" y="0"/>
                    <a:pt x="0" y="5"/>
                    <a:pt x="0" y="7"/>
                  </a:cubicBezTo>
                  <a:cubicBezTo>
                    <a:pt x="0" y="9"/>
                    <a:pt x="0" y="11"/>
                    <a:pt x="1" y="11"/>
                  </a:cubicBezTo>
                  <a:cubicBezTo>
                    <a:pt x="2" y="12"/>
                    <a:pt x="6" y="14"/>
                    <a:pt x="6" y="14"/>
                  </a:cubicBezTo>
                  <a:cubicBezTo>
                    <a:pt x="6" y="14"/>
                    <a:pt x="6" y="12"/>
                    <a:pt x="7" y="10"/>
                  </a:cubicBezTo>
                  <a:cubicBezTo>
                    <a:pt x="8" y="9"/>
                    <a:pt x="10" y="7"/>
                    <a:pt x="10" y="7"/>
                  </a:cubicBezTo>
                  <a:cubicBezTo>
                    <a:pt x="10" y="7"/>
                    <a:pt x="9" y="1"/>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1" name="Freeform 18">
              <a:extLst>
                <a:ext uri="{FF2B5EF4-FFF2-40B4-BE49-F238E27FC236}">
                  <a16:creationId xmlns="" xmlns:a16="http://schemas.microsoft.com/office/drawing/2014/main" id="{FF559D19-214E-4D00-B6D4-8BA4625D59B6}"/>
                </a:ext>
              </a:extLst>
            </p:cNvPr>
            <p:cNvSpPr>
              <a:spLocks/>
            </p:cNvSpPr>
            <p:nvPr/>
          </p:nvSpPr>
          <p:spPr bwMode="auto">
            <a:xfrm>
              <a:off x="3927" y="1994"/>
              <a:ext cx="62" cy="73"/>
            </a:xfrm>
            <a:custGeom>
              <a:avLst/>
              <a:gdLst>
                <a:gd name="T0" fmla="*/ 4 w 10"/>
                <a:gd name="T1" fmla="*/ 0 h 12"/>
                <a:gd name="T2" fmla="*/ 0 w 10"/>
                <a:gd name="T3" fmla="*/ 10 h 12"/>
                <a:gd name="T4" fmla="*/ 2 w 10"/>
                <a:gd name="T5" fmla="*/ 12 h 12"/>
                <a:gd name="T6" fmla="*/ 4 w 10"/>
                <a:gd name="T7" fmla="*/ 12 h 12"/>
                <a:gd name="T8" fmla="*/ 10 w 10"/>
                <a:gd name="T9" fmla="*/ 5 h 12"/>
                <a:gd name="T10" fmla="*/ 4 w 10"/>
                <a:gd name="T11" fmla="*/ 0 h 12"/>
              </a:gdLst>
              <a:ahLst/>
              <a:cxnLst>
                <a:cxn ang="0">
                  <a:pos x="T0" y="T1"/>
                </a:cxn>
                <a:cxn ang="0">
                  <a:pos x="T2" y="T3"/>
                </a:cxn>
                <a:cxn ang="0">
                  <a:pos x="T4" y="T5"/>
                </a:cxn>
                <a:cxn ang="0">
                  <a:pos x="T6" y="T7"/>
                </a:cxn>
                <a:cxn ang="0">
                  <a:pos x="T8" y="T9"/>
                </a:cxn>
                <a:cxn ang="0">
                  <a:pos x="T10" y="T11"/>
                </a:cxn>
              </a:cxnLst>
              <a:rect l="0" t="0" r="r" b="b"/>
              <a:pathLst>
                <a:path w="10" h="12">
                  <a:moveTo>
                    <a:pt x="4" y="0"/>
                  </a:moveTo>
                  <a:cubicBezTo>
                    <a:pt x="3" y="0"/>
                    <a:pt x="0" y="8"/>
                    <a:pt x="0" y="10"/>
                  </a:cubicBezTo>
                  <a:cubicBezTo>
                    <a:pt x="0" y="11"/>
                    <a:pt x="1" y="12"/>
                    <a:pt x="2" y="12"/>
                  </a:cubicBezTo>
                  <a:cubicBezTo>
                    <a:pt x="3" y="12"/>
                    <a:pt x="3" y="12"/>
                    <a:pt x="4" y="12"/>
                  </a:cubicBezTo>
                  <a:cubicBezTo>
                    <a:pt x="6" y="11"/>
                    <a:pt x="10" y="6"/>
                    <a:pt x="10" y="5"/>
                  </a:cubicBezTo>
                  <a:cubicBezTo>
                    <a:pt x="10" y="4"/>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2" name="Freeform 19">
              <a:extLst>
                <a:ext uri="{FF2B5EF4-FFF2-40B4-BE49-F238E27FC236}">
                  <a16:creationId xmlns="" xmlns:a16="http://schemas.microsoft.com/office/drawing/2014/main" id="{CC6E5D31-8891-40FC-A514-1FBF956F4B3C}"/>
                </a:ext>
              </a:extLst>
            </p:cNvPr>
            <p:cNvSpPr>
              <a:spLocks/>
            </p:cNvSpPr>
            <p:nvPr/>
          </p:nvSpPr>
          <p:spPr bwMode="auto">
            <a:xfrm>
              <a:off x="4222" y="2037"/>
              <a:ext cx="49" cy="55"/>
            </a:xfrm>
            <a:custGeom>
              <a:avLst/>
              <a:gdLst>
                <a:gd name="T0" fmla="*/ 7 w 8"/>
                <a:gd name="T1" fmla="*/ 0 h 9"/>
                <a:gd name="T2" fmla="*/ 4 w 8"/>
                <a:gd name="T3" fmla="*/ 1 h 9"/>
                <a:gd name="T4" fmla="*/ 3 w 8"/>
                <a:gd name="T5" fmla="*/ 3 h 9"/>
                <a:gd name="T6" fmla="*/ 3 w 8"/>
                <a:gd name="T7" fmla="*/ 3 h 9"/>
                <a:gd name="T8" fmla="*/ 2 w 8"/>
                <a:gd name="T9" fmla="*/ 6 h 9"/>
                <a:gd name="T10" fmla="*/ 0 w 8"/>
                <a:gd name="T11" fmla="*/ 9 h 9"/>
                <a:gd name="T12" fmla="*/ 2 w 8"/>
                <a:gd name="T13" fmla="*/ 9 h 9"/>
                <a:gd name="T14" fmla="*/ 2 w 8"/>
                <a:gd name="T15" fmla="*/ 9 h 9"/>
                <a:gd name="T16" fmla="*/ 5 w 8"/>
                <a:gd name="T17" fmla="*/ 6 h 9"/>
                <a:gd name="T18" fmla="*/ 7 w 8"/>
                <a:gd name="T19" fmla="*/ 0 h 9"/>
                <a:gd name="T20" fmla="*/ 7 w 8"/>
                <a:gd name="T2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9">
                  <a:moveTo>
                    <a:pt x="7" y="0"/>
                  </a:moveTo>
                  <a:cubicBezTo>
                    <a:pt x="7" y="0"/>
                    <a:pt x="5" y="1"/>
                    <a:pt x="4" y="1"/>
                  </a:cubicBezTo>
                  <a:cubicBezTo>
                    <a:pt x="3" y="2"/>
                    <a:pt x="3" y="3"/>
                    <a:pt x="3" y="3"/>
                  </a:cubicBezTo>
                  <a:cubicBezTo>
                    <a:pt x="3" y="3"/>
                    <a:pt x="3" y="3"/>
                    <a:pt x="3" y="3"/>
                  </a:cubicBezTo>
                  <a:cubicBezTo>
                    <a:pt x="3" y="3"/>
                    <a:pt x="2" y="5"/>
                    <a:pt x="2" y="6"/>
                  </a:cubicBezTo>
                  <a:cubicBezTo>
                    <a:pt x="1" y="7"/>
                    <a:pt x="0" y="9"/>
                    <a:pt x="0" y="9"/>
                  </a:cubicBezTo>
                  <a:cubicBezTo>
                    <a:pt x="0" y="9"/>
                    <a:pt x="1" y="9"/>
                    <a:pt x="2" y="9"/>
                  </a:cubicBezTo>
                  <a:cubicBezTo>
                    <a:pt x="2" y="9"/>
                    <a:pt x="2" y="9"/>
                    <a:pt x="2" y="9"/>
                  </a:cubicBezTo>
                  <a:cubicBezTo>
                    <a:pt x="3" y="9"/>
                    <a:pt x="4" y="8"/>
                    <a:pt x="5" y="6"/>
                  </a:cubicBezTo>
                  <a:cubicBezTo>
                    <a:pt x="6" y="5"/>
                    <a:pt x="8" y="1"/>
                    <a:pt x="7" y="0"/>
                  </a:cubicBezTo>
                  <a:cubicBezTo>
                    <a:pt x="7" y="0"/>
                    <a:pt x="7" y="0"/>
                    <a:pt x="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3" name="Freeform 20">
              <a:extLst>
                <a:ext uri="{FF2B5EF4-FFF2-40B4-BE49-F238E27FC236}">
                  <a16:creationId xmlns="" xmlns:a16="http://schemas.microsoft.com/office/drawing/2014/main" id="{C3E9A66A-9676-4DDF-A7E3-7120ADDEF61B}"/>
                </a:ext>
              </a:extLst>
            </p:cNvPr>
            <p:cNvSpPr>
              <a:spLocks/>
            </p:cNvSpPr>
            <p:nvPr/>
          </p:nvSpPr>
          <p:spPr bwMode="auto">
            <a:xfrm>
              <a:off x="4044" y="1970"/>
              <a:ext cx="92" cy="97"/>
            </a:xfrm>
            <a:custGeom>
              <a:avLst/>
              <a:gdLst>
                <a:gd name="T0" fmla="*/ 11 w 15"/>
                <a:gd name="T1" fmla="*/ 0 h 16"/>
                <a:gd name="T2" fmla="*/ 4 w 15"/>
                <a:gd name="T3" fmla="*/ 5 h 16"/>
                <a:gd name="T4" fmla="*/ 2 w 15"/>
                <a:gd name="T5" fmla="*/ 12 h 16"/>
                <a:gd name="T6" fmla="*/ 10 w 15"/>
                <a:gd name="T7" fmla="*/ 16 h 16"/>
                <a:gd name="T8" fmla="*/ 11 w 15"/>
                <a:gd name="T9" fmla="*/ 16 h 16"/>
                <a:gd name="T10" fmla="*/ 15 w 15"/>
                <a:gd name="T11" fmla="*/ 7 h 16"/>
                <a:gd name="T12" fmla="*/ 12 w 15"/>
                <a:gd name="T13" fmla="*/ 1 h 16"/>
                <a:gd name="T14" fmla="*/ 11 w 15"/>
                <a:gd name="T15" fmla="*/ 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6">
                  <a:moveTo>
                    <a:pt x="11" y="0"/>
                  </a:moveTo>
                  <a:cubicBezTo>
                    <a:pt x="9" y="0"/>
                    <a:pt x="6" y="2"/>
                    <a:pt x="4" y="5"/>
                  </a:cubicBezTo>
                  <a:cubicBezTo>
                    <a:pt x="1" y="9"/>
                    <a:pt x="0" y="11"/>
                    <a:pt x="2" y="12"/>
                  </a:cubicBezTo>
                  <a:cubicBezTo>
                    <a:pt x="3" y="13"/>
                    <a:pt x="8" y="16"/>
                    <a:pt x="10" y="16"/>
                  </a:cubicBezTo>
                  <a:cubicBezTo>
                    <a:pt x="10" y="16"/>
                    <a:pt x="10" y="16"/>
                    <a:pt x="11" y="16"/>
                  </a:cubicBezTo>
                  <a:cubicBezTo>
                    <a:pt x="12" y="15"/>
                    <a:pt x="15" y="10"/>
                    <a:pt x="15" y="7"/>
                  </a:cubicBezTo>
                  <a:cubicBezTo>
                    <a:pt x="15" y="4"/>
                    <a:pt x="14" y="2"/>
                    <a:pt x="12" y="1"/>
                  </a:cubicBezTo>
                  <a:cubicBezTo>
                    <a:pt x="12" y="0"/>
                    <a:pt x="11" y="0"/>
                    <a:pt x="1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4" name="Freeform 21">
              <a:extLst>
                <a:ext uri="{FF2B5EF4-FFF2-40B4-BE49-F238E27FC236}">
                  <a16:creationId xmlns="" xmlns:a16="http://schemas.microsoft.com/office/drawing/2014/main" id="{0AE04E3C-BBD5-4A61-AD9B-9AA7D99C4D5D}"/>
                </a:ext>
              </a:extLst>
            </p:cNvPr>
            <p:cNvSpPr>
              <a:spLocks/>
            </p:cNvSpPr>
            <p:nvPr/>
          </p:nvSpPr>
          <p:spPr bwMode="auto">
            <a:xfrm>
              <a:off x="4074" y="2073"/>
              <a:ext cx="68" cy="67"/>
            </a:xfrm>
            <a:custGeom>
              <a:avLst/>
              <a:gdLst>
                <a:gd name="T0" fmla="*/ 4 w 11"/>
                <a:gd name="T1" fmla="*/ 0 h 11"/>
                <a:gd name="T2" fmla="*/ 3 w 11"/>
                <a:gd name="T3" fmla="*/ 0 h 11"/>
                <a:gd name="T4" fmla="*/ 1 w 11"/>
                <a:gd name="T5" fmla="*/ 9 h 11"/>
                <a:gd name="T6" fmla="*/ 3 w 11"/>
                <a:gd name="T7" fmla="*/ 11 h 11"/>
                <a:gd name="T8" fmla="*/ 5 w 11"/>
                <a:gd name="T9" fmla="*/ 11 h 11"/>
                <a:gd name="T10" fmla="*/ 10 w 11"/>
                <a:gd name="T11" fmla="*/ 2 h 11"/>
                <a:gd name="T12" fmla="*/ 4 w 11"/>
                <a:gd name="T13" fmla="*/ 0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4" y="0"/>
                  </a:moveTo>
                  <a:cubicBezTo>
                    <a:pt x="4" y="0"/>
                    <a:pt x="3" y="0"/>
                    <a:pt x="3" y="0"/>
                  </a:cubicBezTo>
                  <a:cubicBezTo>
                    <a:pt x="2" y="1"/>
                    <a:pt x="0" y="7"/>
                    <a:pt x="1" y="9"/>
                  </a:cubicBezTo>
                  <a:cubicBezTo>
                    <a:pt x="2" y="11"/>
                    <a:pt x="2" y="11"/>
                    <a:pt x="3" y="11"/>
                  </a:cubicBezTo>
                  <a:cubicBezTo>
                    <a:pt x="4" y="11"/>
                    <a:pt x="4" y="11"/>
                    <a:pt x="5" y="11"/>
                  </a:cubicBezTo>
                  <a:cubicBezTo>
                    <a:pt x="6" y="10"/>
                    <a:pt x="11" y="3"/>
                    <a:pt x="10" y="2"/>
                  </a:cubicBezTo>
                  <a:cubicBezTo>
                    <a:pt x="9" y="1"/>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5" name="Freeform 22">
              <a:extLst>
                <a:ext uri="{FF2B5EF4-FFF2-40B4-BE49-F238E27FC236}">
                  <a16:creationId xmlns="" xmlns:a16="http://schemas.microsoft.com/office/drawing/2014/main" id="{A6B04E82-18DD-4E19-A9D6-5ABDD9034120}"/>
                </a:ext>
              </a:extLst>
            </p:cNvPr>
            <p:cNvSpPr>
              <a:spLocks/>
            </p:cNvSpPr>
            <p:nvPr/>
          </p:nvSpPr>
          <p:spPr bwMode="auto">
            <a:xfrm>
              <a:off x="4025" y="2049"/>
              <a:ext cx="68" cy="67"/>
            </a:xfrm>
            <a:custGeom>
              <a:avLst/>
              <a:gdLst>
                <a:gd name="T0" fmla="*/ 3 w 11"/>
                <a:gd name="T1" fmla="*/ 0 h 11"/>
                <a:gd name="T2" fmla="*/ 1 w 11"/>
                <a:gd name="T3" fmla="*/ 10 h 11"/>
                <a:gd name="T4" fmla="*/ 3 w 11"/>
                <a:gd name="T5" fmla="*/ 11 h 11"/>
                <a:gd name="T6" fmla="*/ 4 w 11"/>
                <a:gd name="T7" fmla="*/ 11 h 11"/>
                <a:gd name="T8" fmla="*/ 9 w 11"/>
                <a:gd name="T9" fmla="*/ 3 h 11"/>
                <a:gd name="T10" fmla="*/ 3 w 11"/>
                <a:gd name="T11" fmla="*/ 0 h 11"/>
              </a:gdLst>
              <a:ahLst/>
              <a:cxnLst>
                <a:cxn ang="0">
                  <a:pos x="T0" y="T1"/>
                </a:cxn>
                <a:cxn ang="0">
                  <a:pos x="T2" y="T3"/>
                </a:cxn>
                <a:cxn ang="0">
                  <a:pos x="T4" y="T5"/>
                </a:cxn>
                <a:cxn ang="0">
                  <a:pos x="T6" y="T7"/>
                </a:cxn>
                <a:cxn ang="0">
                  <a:pos x="T8" y="T9"/>
                </a:cxn>
                <a:cxn ang="0">
                  <a:pos x="T10" y="T11"/>
                </a:cxn>
              </a:cxnLst>
              <a:rect l="0" t="0" r="r" b="b"/>
              <a:pathLst>
                <a:path w="11" h="11">
                  <a:moveTo>
                    <a:pt x="3" y="0"/>
                  </a:moveTo>
                  <a:cubicBezTo>
                    <a:pt x="2" y="1"/>
                    <a:pt x="0" y="8"/>
                    <a:pt x="1" y="10"/>
                  </a:cubicBezTo>
                  <a:cubicBezTo>
                    <a:pt x="2" y="11"/>
                    <a:pt x="2" y="11"/>
                    <a:pt x="3" y="11"/>
                  </a:cubicBezTo>
                  <a:cubicBezTo>
                    <a:pt x="3" y="11"/>
                    <a:pt x="4" y="11"/>
                    <a:pt x="4" y="11"/>
                  </a:cubicBezTo>
                  <a:cubicBezTo>
                    <a:pt x="6" y="10"/>
                    <a:pt x="11" y="5"/>
                    <a:pt x="9" y="3"/>
                  </a:cubicBezTo>
                  <a:cubicBezTo>
                    <a:pt x="8" y="2"/>
                    <a:pt x="3"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6" name="Freeform 23">
              <a:extLst>
                <a:ext uri="{FF2B5EF4-FFF2-40B4-BE49-F238E27FC236}">
                  <a16:creationId xmlns="" xmlns:a16="http://schemas.microsoft.com/office/drawing/2014/main" id="{D5A26D0C-19EC-4F11-B280-2922EF25EE9C}"/>
                </a:ext>
              </a:extLst>
            </p:cNvPr>
            <p:cNvSpPr>
              <a:spLocks/>
            </p:cNvSpPr>
            <p:nvPr/>
          </p:nvSpPr>
          <p:spPr bwMode="auto">
            <a:xfrm>
              <a:off x="4123" y="2006"/>
              <a:ext cx="68" cy="73"/>
            </a:xfrm>
            <a:custGeom>
              <a:avLst/>
              <a:gdLst>
                <a:gd name="T0" fmla="*/ 9 w 11"/>
                <a:gd name="T1" fmla="*/ 0 h 12"/>
                <a:gd name="T2" fmla="*/ 5 w 11"/>
                <a:gd name="T3" fmla="*/ 1 h 12"/>
                <a:gd name="T4" fmla="*/ 3 w 11"/>
                <a:gd name="T5" fmla="*/ 3 h 12"/>
                <a:gd name="T6" fmla="*/ 3 w 11"/>
                <a:gd name="T7" fmla="*/ 3 h 12"/>
                <a:gd name="T8" fmla="*/ 2 w 11"/>
                <a:gd name="T9" fmla="*/ 6 h 12"/>
                <a:gd name="T10" fmla="*/ 0 w 11"/>
                <a:gd name="T11" fmla="*/ 10 h 12"/>
                <a:gd name="T12" fmla="*/ 5 w 11"/>
                <a:gd name="T13" fmla="*/ 12 h 12"/>
                <a:gd name="T14" fmla="*/ 5 w 11"/>
                <a:gd name="T15" fmla="*/ 12 h 12"/>
                <a:gd name="T16" fmla="*/ 9 w 11"/>
                <a:gd name="T17" fmla="*/ 10 h 12"/>
                <a:gd name="T18" fmla="*/ 10 w 11"/>
                <a:gd name="T19" fmla="*/ 0 h 12"/>
                <a:gd name="T20" fmla="*/ 9 w 11"/>
                <a:gd name="T21"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 h="12">
                  <a:moveTo>
                    <a:pt x="9" y="0"/>
                  </a:moveTo>
                  <a:cubicBezTo>
                    <a:pt x="8" y="0"/>
                    <a:pt x="6" y="1"/>
                    <a:pt x="5" y="1"/>
                  </a:cubicBezTo>
                  <a:cubicBezTo>
                    <a:pt x="4" y="2"/>
                    <a:pt x="3" y="3"/>
                    <a:pt x="3" y="3"/>
                  </a:cubicBezTo>
                  <a:cubicBezTo>
                    <a:pt x="3" y="3"/>
                    <a:pt x="3" y="3"/>
                    <a:pt x="3" y="3"/>
                  </a:cubicBezTo>
                  <a:cubicBezTo>
                    <a:pt x="3" y="3"/>
                    <a:pt x="2" y="5"/>
                    <a:pt x="2" y="6"/>
                  </a:cubicBezTo>
                  <a:cubicBezTo>
                    <a:pt x="1" y="8"/>
                    <a:pt x="0" y="10"/>
                    <a:pt x="0" y="10"/>
                  </a:cubicBezTo>
                  <a:cubicBezTo>
                    <a:pt x="0" y="10"/>
                    <a:pt x="3" y="12"/>
                    <a:pt x="5" y="12"/>
                  </a:cubicBezTo>
                  <a:cubicBezTo>
                    <a:pt x="5" y="12"/>
                    <a:pt x="5" y="12"/>
                    <a:pt x="5" y="12"/>
                  </a:cubicBezTo>
                  <a:cubicBezTo>
                    <a:pt x="7" y="12"/>
                    <a:pt x="8" y="11"/>
                    <a:pt x="9" y="10"/>
                  </a:cubicBezTo>
                  <a:cubicBezTo>
                    <a:pt x="10" y="9"/>
                    <a:pt x="11" y="1"/>
                    <a:pt x="10"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7" name="Freeform 24">
              <a:extLst>
                <a:ext uri="{FF2B5EF4-FFF2-40B4-BE49-F238E27FC236}">
                  <a16:creationId xmlns="" xmlns:a16="http://schemas.microsoft.com/office/drawing/2014/main" id="{0208F866-E65B-44BC-A5F7-BA89710FC843}"/>
                </a:ext>
              </a:extLst>
            </p:cNvPr>
            <p:cNvSpPr>
              <a:spLocks noEditPoints="1"/>
            </p:cNvSpPr>
            <p:nvPr/>
          </p:nvSpPr>
          <p:spPr bwMode="auto">
            <a:xfrm>
              <a:off x="3682" y="670"/>
              <a:ext cx="1392" cy="1391"/>
            </a:xfrm>
            <a:custGeom>
              <a:avLst/>
              <a:gdLst>
                <a:gd name="T0" fmla="*/ 83 w 227"/>
                <a:gd name="T1" fmla="*/ 158 h 228"/>
                <a:gd name="T2" fmla="*/ 95 w 227"/>
                <a:gd name="T3" fmla="*/ 157 h 228"/>
                <a:gd name="T4" fmla="*/ 91 w 227"/>
                <a:gd name="T5" fmla="*/ 193 h 228"/>
                <a:gd name="T6" fmla="*/ 71 w 227"/>
                <a:gd name="T7" fmla="*/ 189 h 228"/>
                <a:gd name="T8" fmla="*/ 114 w 227"/>
                <a:gd name="T9" fmla="*/ 166 h 228"/>
                <a:gd name="T10" fmla="*/ 158 w 227"/>
                <a:gd name="T11" fmla="*/ 149 h 228"/>
                <a:gd name="T12" fmla="*/ 38 w 227"/>
                <a:gd name="T13" fmla="*/ 132 h 228"/>
                <a:gd name="T14" fmla="*/ 61 w 227"/>
                <a:gd name="T15" fmla="*/ 101 h 228"/>
                <a:gd name="T16" fmla="*/ 90 w 227"/>
                <a:gd name="T17" fmla="*/ 134 h 228"/>
                <a:gd name="T18" fmla="*/ 73 w 227"/>
                <a:gd name="T19" fmla="*/ 8 h 228"/>
                <a:gd name="T20" fmla="*/ 21 w 227"/>
                <a:gd name="T21" fmla="*/ 108 h 228"/>
                <a:gd name="T22" fmla="*/ 21 w 227"/>
                <a:gd name="T23" fmla="*/ 107 h 228"/>
                <a:gd name="T24" fmla="*/ 22 w 227"/>
                <a:gd name="T25" fmla="*/ 107 h 228"/>
                <a:gd name="T26" fmla="*/ 29 w 227"/>
                <a:gd name="T27" fmla="*/ 93 h 228"/>
                <a:gd name="T28" fmla="*/ 42 w 227"/>
                <a:gd name="T29" fmla="*/ 80 h 228"/>
                <a:gd name="T30" fmla="*/ 43 w 227"/>
                <a:gd name="T31" fmla="*/ 79 h 228"/>
                <a:gd name="T32" fmla="*/ 43 w 227"/>
                <a:gd name="T33" fmla="*/ 70 h 228"/>
                <a:gd name="T34" fmla="*/ 44 w 227"/>
                <a:gd name="T35" fmla="*/ 60 h 228"/>
                <a:gd name="T36" fmla="*/ 44 w 227"/>
                <a:gd name="T37" fmla="*/ 70 h 228"/>
                <a:gd name="T38" fmla="*/ 44 w 227"/>
                <a:gd name="T39" fmla="*/ 80 h 228"/>
                <a:gd name="T40" fmla="*/ 34 w 227"/>
                <a:gd name="T41" fmla="*/ 89 h 228"/>
                <a:gd name="T42" fmla="*/ 24 w 227"/>
                <a:gd name="T43" fmla="*/ 106 h 228"/>
                <a:gd name="T44" fmla="*/ 22 w 227"/>
                <a:gd name="T45" fmla="*/ 108 h 228"/>
                <a:gd name="T46" fmla="*/ 21 w 227"/>
                <a:gd name="T47" fmla="*/ 108 h 228"/>
                <a:gd name="T48" fmla="*/ 20 w 227"/>
                <a:gd name="T49" fmla="*/ 108 h 228"/>
                <a:gd name="T50" fmla="*/ 29 w 227"/>
                <a:gd name="T51" fmla="*/ 167 h 228"/>
                <a:gd name="T52" fmla="*/ 32 w 227"/>
                <a:gd name="T53" fmla="*/ 192 h 228"/>
                <a:gd name="T54" fmla="*/ 34 w 227"/>
                <a:gd name="T55" fmla="*/ 193 h 228"/>
                <a:gd name="T56" fmla="*/ 37 w 227"/>
                <a:gd name="T57" fmla="*/ 195 h 228"/>
                <a:gd name="T58" fmla="*/ 43 w 227"/>
                <a:gd name="T59" fmla="*/ 197 h 228"/>
                <a:gd name="T60" fmla="*/ 49 w 227"/>
                <a:gd name="T61" fmla="*/ 203 h 228"/>
                <a:gd name="T62" fmla="*/ 53 w 227"/>
                <a:gd name="T63" fmla="*/ 209 h 228"/>
                <a:gd name="T64" fmla="*/ 62 w 227"/>
                <a:gd name="T65" fmla="*/ 219 h 228"/>
                <a:gd name="T66" fmla="*/ 75 w 227"/>
                <a:gd name="T67" fmla="*/ 220 h 228"/>
                <a:gd name="T68" fmla="*/ 82 w 227"/>
                <a:gd name="T69" fmla="*/ 219 h 228"/>
                <a:gd name="T70" fmla="*/ 91 w 227"/>
                <a:gd name="T71" fmla="*/ 220 h 228"/>
                <a:gd name="T72" fmla="*/ 96 w 227"/>
                <a:gd name="T73" fmla="*/ 224 h 228"/>
                <a:gd name="T74" fmla="*/ 99 w 227"/>
                <a:gd name="T75" fmla="*/ 225 h 228"/>
                <a:gd name="T76" fmla="*/ 101 w 227"/>
                <a:gd name="T77" fmla="*/ 226 h 228"/>
                <a:gd name="T78" fmla="*/ 116 w 227"/>
                <a:gd name="T79" fmla="*/ 211 h 228"/>
                <a:gd name="T80" fmla="*/ 175 w 227"/>
                <a:gd name="T81" fmla="*/ 204 h 228"/>
                <a:gd name="T82" fmla="*/ 174 w 227"/>
                <a:gd name="T83" fmla="*/ 184 h 228"/>
                <a:gd name="T84" fmla="*/ 174 w 227"/>
                <a:gd name="T85" fmla="*/ 183 h 228"/>
                <a:gd name="T86" fmla="*/ 174 w 227"/>
                <a:gd name="T87" fmla="*/ 182 h 228"/>
                <a:gd name="T88" fmla="*/ 177 w 227"/>
                <a:gd name="T89" fmla="*/ 172 h 228"/>
                <a:gd name="T90" fmla="*/ 181 w 227"/>
                <a:gd name="T91" fmla="*/ 152 h 228"/>
                <a:gd name="T92" fmla="*/ 184 w 227"/>
                <a:gd name="T93" fmla="*/ 146 h 228"/>
                <a:gd name="T94" fmla="*/ 197 w 227"/>
                <a:gd name="T95" fmla="*/ 136 h 228"/>
                <a:gd name="T96" fmla="*/ 197 w 227"/>
                <a:gd name="T97" fmla="*/ 136 h 228"/>
                <a:gd name="T98" fmla="*/ 185 w 227"/>
                <a:gd name="T99" fmla="*/ 147 h 228"/>
                <a:gd name="T100" fmla="*/ 184 w 227"/>
                <a:gd name="T101" fmla="*/ 148 h 228"/>
                <a:gd name="T102" fmla="*/ 182 w 227"/>
                <a:gd name="T103" fmla="*/ 155 h 228"/>
                <a:gd name="T104" fmla="*/ 176 w 227"/>
                <a:gd name="T105" fmla="*/ 177 h 228"/>
                <a:gd name="T106" fmla="*/ 175 w 227"/>
                <a:gd name="T107" fmla="*/ 182 h 228"/>
                <a:gd name="T108" fmla="*/ 175 w 227"/>
                <a:gd name="T109" fmla="*/ 182 h 228"/>
                <a:gd name="T110" fmla="*/ 182 w 227"/>
                <a:gd name="T111" fmla="*/ 181 h 228"/>
                <a:gd name="T112" fmla="*/ 164 w 227"/>
                <a:gd name="T113" fmla="*/ 1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 h="228">
                  <a:moveTo>
                    <a:pt x="71" y="189"/>
                  </a:moveTo>
                  <a:cubicBezTo>
                    <a:pt x="67" y="189"/>
                    <a:pt x="63" y="183"/>
                    <a:pt x="65" y="180"/>
                  </a:cubicBezTo>
                  <a:cubicBezTo>
                    <a:pt x="67" y="176"/>
                    <a:pt x="70" y="177"/>
                    <a:pt x="74" y="172"/>
                  </a:cubicBezTo>
                  <a:cubicBezTo>
                    <a:pt x="78" y="167"/>
                    <a:pt x="82" y="161"/>
                    <a:pt x="83" y="158"/>
                  </a:cubicBezTo>
                  <a:cubicBezTo>
                    <a:pt x="83" y="156"/>
                    <a:pt x="86" y="154"/>
                    <a:pt x="88" y="154"/>
                  </a:cubicBezTo>
                  <a:cubicBezTo>
                    <a:pt x="89" y="154"/>
                    <a:pt x="89" y="154"/>
                    <a:pt x="89" y="154"/>
                  </a:cubicBezTo>
                  <a:cubicBezTo>
                    <a:pt x="91" y="155"/>
                    <a:pt x="91" y="159"/>
                    <a:pt x="91" y="159"/>
                  </a:cubicBezTo>
                  <a:cubicBezTo>
                    <a:pt x="91" y="159"/>
                    <a:pt x="94" y="157"/>
                    <a:pt x="95" y="157"/>
                  </a:cubicBezTo>
                  <a:cubicBezTo>
                    <a:pt x="95" y="157"/>
                    <a:pt x="96" y="157"/>
                    <a:pt x="96" y="157"/>
                  </a:cubicBezTo>
                  <a:cubicBezTo>
                    <a:pt x="98" y="158"/>
                    <a:pt x="99" y="163"/>
                    <a:pt x="97" y="165"/>
                  </a:cubicBezTo>
                  <a:cubicBezTo>
                    <a:pt x="95" y="167"/>
                    <a:pt x="93" y="174"/>
                    <a:pt x="91" y="181"/>
                  </a:cubicBezTo>
                  <a:cubicBezTo>
                    <a:pt x="90" y="187"/>
                    <a:pt x="93" y="189"/>
                    <a:pt x="91" y="193"/>
                  </a:cubicBezTo>
                  <a:cubicBezTo>
                    <a:pt x="90" y="195"/>
                    <a:pt x="87" y="196"/>
                    <a:pt x="85" y="196"/>
                  </a:cubicBezTo>
                  <a:cubicBezTo>
                    <a:pt x="83" y="196"/>
                    <a:pt x="81" y="195"/>
                    <a:pt x="80" y="194"/>
                  </a:cubicBezTo>
                  <a:cubicBezTo>
                    <a:pt x="78" y="191"/>
                    <a:pt x="79" y="185"/>
                    <a:pt x="79" y="184"/>
                  </a:cubicBezTo>
                  <a:cubicBezTo>
                    <a:pt x="78" y="185"/>
                    <a:pt x="74" y="189"/>
                    <a:pt x="71" y="189"/>
                  </a:cubicBezTo>
                  <a:cubicBezTo>
                    <a:pt x="71" y="189"/>
                    <a:pt x="71" y="189"/>
                    <a:pt x="71" y="189"/>
                  </a:cubicBezTo>
                  <a:moveTo>
                    <a:pt x="146" y="185"/>
                  </a:moveTo>
                  <a:cubicBezTo>
                    <a:pt x="145" y="185"/>
                    <a:pt x="145" y="185"/>
                    <a:pt x="145" y="185"/>
                  </a:cubicBezTo>
                  <a:cubicBezTo>
                    <a:pt x="138" y="184"/>
                    <a:pt x="118" y="174"/>
                    <a:pt x="114" y="166"/>
                  </a:cubicBezTo>
                  <a:cubicBezTo>
                    <a:pt x="111" y="158"/>
                    <a:pt x="108" y="149"/>
                    <a:pt x="112" y="144"/>
                  </a:cubicBezTo>
                  <a:cubicBezTo>
                    <a:pt x="115" y="140"/>
                    <a:pt x="123" y="131"/>
                    <a:pt x="134" y="131"/>
                  </a:cubicBezTo>
                  <a:cubicBezTo>
                    <a:pt x="136" y="131"/>
                    <a:pt x="137" y="132"/>
                    <a:pt x="139" y="132"/>
                  </a:cubicBezTo>
                  <a:cubicBezTo>
                    <a:pt x="153" y="135"/>
                    <a:pt x="151" y="146"/>
                    <a:pt x="158" y="149"/>
                  </a:cubicBezTo>
                  <a:cubicBezTo>
                    <a:pt x="164" y="153"/>
                    <a:pt x="167" y="163"/>
                    <a:pt x="164" y="169"/>
                  </a:cubicBezTo>
                  <a:cubicBezTo>
                    <a:pt x="161" y="175"/>
                    <a:pt x="152" y="185"/>
                    <a:pt x="146" y="185"/>
                  </a:cubicBezTo>
                  <a:moveTo>
                    <a:pt x="69" y="145"/>
                  </a:moveTo>
                  <a:cubicBezTo>
                    <a:pt x="59" y="145"/>
                    <a:pt x="42" y="136"/>
                    <a:pt x="38" y="132"/>
                  </a:cubicBezTo>
                  <a:cubicBezTo>
                    <a:pt x="33" y="128"/>
                    <a:pt x="35" y="114"/>
                    <a:pt x="38" y="108"/>
                  </a:cubicBezTo>
                  <a:cubicBezTo>
                    <a:pt x="40" y="103"/>
                    <a:pt x="47" y="99"/>
                    <a:pt x="53" y="99"/>
                  </a:cubicBezTo>
                  <a:cubicBezTo>
                    <a:pt x="54" y="99"/>
                    <a:pt x="56" y="100"/>
                    <a:pt x="58" y="100"/>
                  </a:cubicBezTo>
                  <a:cubicBezTo>
                    <a:pt x="59" y="101"/>
                    <a:pt x="60" y="101"/>
                    <a:pt x="61" y="101"/>
                  </a:cubicBezTo>
                  <a:cubicBezTo>
                    <a:pt x="63" y="101"/>
                    <a:pt x="65" y="101"/>
                    <a:pt x="66" y="101"/>
                  </a:cubicBezTo>
                  <a:cubicBezTo>
                    <a:pt x="68" y="100"/>
                    <a:pt x="70" y="100"/>
                    <a:pt x="72" y="100"/>
                  </a:cubicBezTo>
                  <a:cubicBezTo>
                    <a:pt x="75" y="100"/>
                    <a:pt x="79" y="101"/>
                    <a:pt x="83" y="105"/>
                  </a:cubicBezTo>
                  <a:cubicBezTo>
                    <a:pt x="94" y="114"/>
                    <a:pt x="91" y="128"/>
                    <a:pt x="90" y="134"/>
                  </a:cubicBezTo>
                  <a:cubicBezTo>
                    <a:pt x="88" y="140"/>
                    <a:pt x="79" y="143"/>
                    <a:pt x="71" y="145"/>
                  </a:cubicBezTo>
                  <a:cubicBezTo>
                    <a:pt x="70" y="145"/>
                    <a:pt x="69" y="145"/>
                    <a:pt x="69" y="145"/>
                  </a:cubicBezTo>
                  <a:moveTo>
                    <a:pt x="119" y="0"/>
                  </a:moveTo>
                  <a:cubicBezTo>
                    <a:pt x="100" y="0"/>
                    <a:pt x="83" y="5"/>
                    <a:pt x="73" y="8"/>
                  </a:cubicBezTo>
                  <a:cubicBezTo>
                    <a:pt x="56" y="13"/>
                    <a:pt x="40" y="35"/>
                    <a:pt x="33" y="51"/>
                  </a:cubicBezTo>
                  <a:cubicBezTo>
                    <a:pt x="26" y="67"/>
                    <a:pt x="26" y="79"/>
                    <a:pt x="25" y="83"/>
                  </a:cubicBezTo>
                  <a:cubicBezTo>
                    <a:pt x="24" y="86"/>
                    <a:pt x="19" y="98"/>
                    <a:pt x="18" y="101"/>
                  </a:cubicBezTo>
                  <a:cubicBezTo>
                    <a:pt x="17" y="103"/>
                    <a:pt x="20" y="106"/>
                    <a:pt x="21" y="108"/>
                  </a:cubicBezTo>
                  <a:cubicBezTo>
                    <a:pt x="21" y="108"/>
                    <a:pt x="21" y="108"/>
                    <a:pt x="21" y="108"/>
                  </a:cubicBezTo>
                  <a:cubicBezTo>
                    <a:pt x="21" y="107"/>
                    <a:pt x="21" y="107"/>
                    <a:pt x="21" y="107"/>
                  </a:cubicBezTo>
                  <a:cubicBezTo>
                    <a:pt x="21" y="107"/>
                    <a:pt x="21" y="107"/>
                    <a:pt x="21" y="107"/>
                  </a:cubicBezTo>
                  <a:cubicBezTo>
                    <a:pt x="21" y="107"/>
                    <a:pt x="21" y="107"/>
                    <a:pt x="21" y="107"/>
                  </a:cubicBezTo>
                  <a:cubicBezTo>
                    <a:pt x="21" y="107"/>
                    <a:pt x="21" y="107"/>
                    <a:pt x="21" y="107"/>
                  </a:cubicBezTo>
                  <a:cubicBezTo>
                    <a:pt x="22" y="107"/>
                    <a:pt x="22" y="107"/>
                    <a:pt x="22" y="107"/>
                  </a:cubicBezTo>
                  <a:cubicBezTo>
                    <a:pt x="22" y="107"/>
                    <a:pt x="22" y="107"/>
                    <a:pt x="22" y="107"/>
                  </a:cubicBezTo>
                  <a:cubicBezTo>
                    <a:pt x="22" y="107"/>
                    <a:pt x="22" y="107"/>
                    <a:pt x="22" y="107"/>
                  </a:cubicBezTo>
                  <a:cubicBezTo>
                    <a:pt x="23" y="106"/>
                    <a:pt x="23" y="106"/>
                    <a:pt x="23" y="106"/>
                  </a:cubicBezTo>
                  <a:cubicBezTo>
                    <a:pt x="23" y="105"/>
                    <a:pt x="24" y="104"/>
                    <a:pt x="24" y="103"/>
                  </a:cubicBezTo>
                  <a:cubicBezTo>
                    <a:pt x="25" y="102"/>
                    <a:pt x="26" y="100"/>
                    <a:pt x="27" y="98"/>
                  </a:cubicBezTo>
                  <a:cubicBezTo>
                    <a:pt x="27" y="97"/>
                    <a:pt x="28" y="95"/>
                    <a:pt x="29" y="93"/>
                  </a:cubicBezTo>
                  <a:cubicBezTo>
                    <a:pt x="30" y="91"/>
                    <a:pt x="32" y="90"/>
                    <a:pt x="33" y="88"/>
                  </a:cubicBezTo>
                  <a:cubicBezTo>
                    <a:pt x="35" y="87"/>
                    <a:pt x="37" y="86"/>
                    <a:pt x="38" y="84"/>
                  </a:cubicBezTo>
                  <a:cubicBezTo>
                    <a:pt x="39" y="84"/>
                    <a:pt x="40" y="83"/>
                    <a:pt x="41" y="83"/>
                  </a:cubicBezTo>
                  <a:cubicBezTo>
                    <a:pt x="41" y="82"/>
                    <a:pt x="42" y="81"/>
                    <a:pt x="42" y="80"/>
                  </a:cubicBezTo>
                  <a:cubicBezTo>
                    <a:pt x="42" y="80"/>
                    <a:pt x="42" y="80"/>
                    <a:pt x="42" y="80"/>
                  </a:cubicBezTo>
                  <a:cubicBezTo>
                    <a:pt x="43" y="79"/>
                    <a:pt x="43" y="79"/>
                    <a:pt x="43" y="79"/>
                  </a:cubicBezTo>
                  <a:cubicBezTo>
                    <a:pt x="43" y="79"/>
                    <a:pt x="43" y="79"/>
                    <a:pt x="43" y="79"/>
                  </a:cubicBezTo>
                  <a:cubicBezTo>
                    <a:pt x="43" y="79"/>
                    <a:pt x="43" y="79"/>
                    <a:pt x="43" y="79"/>
                  </a:cubicBezTo>
                  <a:cubicBezTo>
                    <a:pt x="43" y="79"/>
                    <a:pt x="43" y="79"/>
                    <a:pt x="43" y="79"/>
                  </a:cubicBezTo>
                  <a:cubicBezTo>
                    <a:pt x="43" y="78"/>
                    <a:pt x="43" y="78"/>
                    <a:pt x="43" y="78"/>
                  </a:cubicBezTo>
                  <a:cubicBezTo>
                    <a:pt x="43" y="77"/>
                    <a:pt x="43" y="76"/>
                    <a:pt x="43" y="75"/>
                  </a:cubicBezTo>
                  <a:cubicBezTo>
                    <a:pt x="43" y="74"/>
                    <a:pt x="43" y="72"/>
                    <a:pt x="43" y="70"/>
                  </a:cubicBezTo>
                  <a:cubicBezTo>
                    <a:pt x="43" y="67"/>
                    <a:pt x="43" y="65"/>
                    <a:pt x="43" y="63"/>
                  </a:cubicBezTo>
                  <a:cubicBezTo>
                    <a:pt x="44" y="62"/>
                    <a:pt x="44" y="61"/>
                    <a:pt x="44" y="61"/>
                  </a:cubicBezTo>
                  <a:cubicBezTo>
                    <a:pt x="44" y="60"/>
                    <a:pt x="44" y="60"/>
                    <a:pt x="44" y="60"/>
                  </a:cubicBezTo>
                  <a:cubicBezTo>
                    <a:pt x="44" y="60"/>
                    <a:pt x="44" y="60"/>
                    <a:pt x="44" y="60"/>
                  </a:cubicBezTo>
                  <a:cubicBezTo>
                    <a:pt x="44" y="60"/>
                    <a:pt x="44" y="60"/>
                    <a:pt x="44" y="60"/>
                  </a:cubicBezTo>
                  <a:cubicBezTo>
                    <a:pt x="44" y="61"/>
                    <a:pt x="44" y="61"/>
                    <a:pt x="44" y="61"/>
                  </a:cubicBezTo>
                  <a:cubicBezTo>
                    <a:pt x="44" y="61"/>
                    <a:pt x="44" y="62"/>
                    <a:pt x="44" y="63"/>
                  </a:cubicBezTo>
                  <a:cubicBezTo>
                    <a:pt x="44" y="65"/>
                    <a:pt x="44" y="67"/>
                    <a:pt x="44" y="70"/>
                  </a:cubicBezTo>
                  <a:cubicBezTo>
                    <a:pt x="44" y="72"/>
                    <a:pt x="44" y="73"/>
                    <a:pt x="44" y="75"/>
                  </a:cubicBezTo>
                  <a:cubicBezTo>
                    <a:pt x="44" y="76"/>
                    <a:pt x="44" y="77"/>
                    <a:pt x="44" y="78"/>
                  </a:cubicBezTo>
                  <a:cubicBezTo>
                    <a:pt x="44" y="79"/>
                    <a:pt x="44" y="79"/>
                    <a:pt x="44" y="79"/>
                  </a:cubicBezTo>
                  <a:cubicBezTo>
                    <a:pt x="44" y="80"/>
                    <a:pt x="44" y="80"/>
                    <a:pt x="44" y="80"/>
                  </a:cubicBezTo>
                  <a:cubicBezTo>
                    <a:pt x="44" y="80"/>
                    <a:pt x="44" y="81"/>
                    <a:pt x="43" y="81"/>
                  </a:cubicBezTo>
                  <a:cubicBezTo>
                    <a:pt x="43" y="82"/>
                    <a:pt x="42" y="83"/>
                    <a:pt x="42" y="84"/>
                  </a:cubicBezTo>
                  <a:cubicBezTo>
                    <a:pt x="41" y="84"/>
                    <a:pt x="40" y="85"/>
                    <a:pt x="39" y="86"/>
                  </a:cubicBezTo>
                  <a:cubicBezTo>
                    <a:pt x="38" y="87"/>
                    <a:pt x="36" y="88"/>
                    <a:pt x="34" y="89"/>
                  </a:cubicBezTo>
                  <a:cubicBezTo>
                    <a:pt x="33" y="91"/>
                    <a:pt x="32" y="92"/>
                    <a:pt x="31" y="94"/>
                  </a:cubicBezTo>
                  <a:cubicBezTo>
                    <a:pt x="30" y="96"/>
                    <a:pt x="29" y="97"/>
                    <a:pt x="28" y="99"/>
                  </a:cubicBezTo>
                  <a:cubicBezTo>
                    <a:pt x="27" y="101"/>
                    <a:pt x="26" y="102"/>
                    <a:pt x="25" y="104"/>
                  </a:cubicBezTo>
                  <a:cubicBezTo>
                    <a:pt x="25" y="105"/>
                    <a:pt x="24" y="106"/>
                    <a:pt x="24" y="106"/>
                  </a:cubicBezTo>
                  <a:cubicBezTo>
                    <a:pt x="23" y="107"/>
                    <a:pt x="23" y="107"/>
                    <a:pt x="23" y="107"/>
                  </a:cubicBezTo>
                  <a:cubicBezTo>
                    <a:pt x="23" y="108"/>
                    <a:pt x="23"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2" y="108"/>
                    <a:pt x="22" y="108"/>
                    <a:pt x="22" y="108"/>
                  </a:cubicBezTo>
                  <a:cubicBezTo>
                    <a:pt x="21" y="108"/>
                    <a:pt x="21" y="108"/>
                    <a:pt x="21" y="108"/>
                  </a:cubicBezTo>
                  <a:cubicBezTo>
                    <a:pt x="21" y="108"/>
                    <a:pt x="21" y="108"/>
                    <a:pt x="21" y="108"/>
                  </a:cubicBezTo>
                  <a:cubicBezTo>
                    <a:pt x="20" y="108"/>
                    <a:pt x="20" y="108"/>
                    <a:pt x="20" y="108"/>
                  </a:cubicBezTo>
                  <a:cubicBezTo>
                    <a:pt x="20" y="108"/>
                    <a:pt x="20" y="108"/>
                    <a:pt x="20" y="108"/>
                  </a:cubicBezTo>
                  <a:cubicBezTo>
                    <a:pt x="20" y="108"/>
                    <a:pt x="20" y="108"/>
                    <a:pt x="20" y="108"/>
                  </a:cubicBezTo>
                  <a:cubicBezTo>
                    <a:pt x="18" y="109"/>
                    <a:pt x="14" y="110"/>
                    <a:pt x="12" y="110"/>
                  </a:cubicBezTo>
                  <a:cubicBezTo>
                    <a:pt x="8" y="110"/>
                    <a:pt x="2" y="118"/>
                    <a:pt x="4" y="121"/>
                  </a:cubicBezTo>
                  <a:cubicBezTo>
                    <a:pt x="6" y="124"/>
                    <a:pt x="0" y="137"/>
                    <a:pt x="5" y="149"/>
                  </a:cubicBezTo>
                  <a:cubicBezTo>
                    <a:pt x="10" y="161"/>
                    <a:pt x="24" y="165"/>
                    <a:pt x="29" y="167"/>
                  </a:cubicBezTo>
                  <a:cubicBezTo>
                    <a:pt x="33" y="168"/>
                    <a:pt x="36" y="172"/>
                    <a:pt x="37" y="175"/>
                  </a:cubicBezTo>
                  <a:cubicBezTo>
                    <a:pt x="38" y="178"/>
                    <a:pt x="28" y="186"/>
                    <a:pt x="30" y="192"/>
                  </a:cubicBezTo>
                  <a:cubicBezTo>
                    <a:pt x="30" y="193"/>
                    <a:pt x="30" y="193"/>
                    <a:pt x="30" y="193"/>
                  </a:cubicBezTo>
                  <a:cubicBezTo>
                    <a:pt x="31" y="192"/>
                    <a:pt x="31" y="192"/>
                    <a:pt x="32" y="192"/>
                  </a:cubicBezTo>
                  <a:cubicBezTo>
                    <a:pt x="32" y="192"/>
                    <a:pt x="32" y="192"/>
                    <a:pt x="32" y="192"/>
                  </a:cubicBezTo>
                  <a:cubicBezTo>
                    <a:pt x="33" y="192"/>
                    <a:pt x="33" y="194"/>
                    <a:pt x="33" y="194"/>
                  </a:cubicBezTo>
                  <a:cubicBezTo>
                    <a:pt x="33" y="194"/>
                    <a:pt x="33" y="193"/>
                    <a:pt x="34" y="193"/>
                  </a:cubicBezTo>
                  <a:cubicBezTo>
                    <a:pt x="34" y="193"/>
                    <a:pt x="34" y="193"/>
                    <a:pt x="34" y="193"/>
                  </a:cubicBezTo>
                  <a:cubicBezTo>
                    <a:pt x="34" y="193"/>
                    <a:pt x="34" y="193"/>
                    <a:pt x="34" y="193"/>
                  </a:cubicBezTo>
                  <a:cubicBezTo>
                    <a:pt x="35" y="194"/>
                    <a:pt x="35" y="195"/>
                    <a:pt x="34" y="197"/>
                  </a:cubicBezTo>
                  <a:cubicBezTo>
                    <a:pt x="35" y="196"/>
                    <a:pt x="36" y="195"/>
                    <a:pt x="37" y="195"/>
                  </a:cubicBezTo>
                  <a:cubicBezTo>
                    <a:pt x="37" y="195"/>
                    <a:pt x="37" y="195"/>
                    <a:pt x="37" y="195"/>
                  </a:cubicBezTo>
                  <a:cubicBezTo>
                    <a:pt x="37" y="195"/>
                    <a:pt x="37" y="195"/>
                    <a:pt x="37" y="195"/>
                  </a:cubicBezTo>
                  <a:cubicBezTo>
                    <a:pt x="38" y="195"/>
                    <a:pt x="38" y="196"/>
                    <a:pt x="39" y="200"/>
                  </a:cubicBezTo>
                  <a:cubicBezTo>
                    <a:pt x="40" y="198"/>
                    <a:pt x="41" y="197"/>
                    <a:pt x="43" y="197"/>
                  </a:cubicBezTo>
                  <a:cubicBezTo>
                    <a:pt x="43" y="197"/>
                    <a:pt x="43" y="197"/>
                    <a:pt x="43" y="197"/>
                  </a:cubicBezTo>
                  <a:cubicBezTo>
                    <a:pt x="43" y="197"/>
                    <a:pt x="43" y="197"/>
                    <a:pt x="43" y="197"/>
                  </a:cubicBezTo>
                  <a:cubicBezTo>
                    <a:pt x="44" y="197"/>
                    <a:pt x="45" y="199"/>
                    <a:pt x="45" y="205"/>
                  </a:cubicBezTo>
                  <a:cubicBezTo>
                    <a:pt x="45" y="205"/>
                    <a:pt x="45" y="205"/>
                    <a:pt x="45" y="205"/>
                  </a:cubicBezTo>
                  <a:cubicBezTo>
                    <a:pt x="46" y="204"/>
                    <a:pt x="48" y="203"/>
                    <a:pt x="49" y="203"/>
                  </a:cubicBezTo>
                  <a:cubicBezTo>
                    <a:pt x="49" y="203"/>
                    <a:pt x="49" y="203"/>
                    <a:pt x="50" y="203"/>
                  </a:cubicBezTo>
                  <a:cubicBezTo>
                    <a:pt x="50" y="203"/>
                    <a:pt x="50" y="203"/>
                    <a:pt x="50" y="203"/>
                  </a:cubicBezTo>
                  <a:cubicBezTo>
                    <a:pt x="51" y="203"/>
                    <a:pt x="52" y="204"/>
                    <a:pt x="52" y="210"/>
                  </a:cubicBezTo>
                  <a:cubicBezTo>
                    <a:pt x="53" y="209"/>
                    <a:pt x="53" y="209"/>
                    <a:pt x="53" y="209"/>
                  </a:cubicBezTo>
                  <a:cubicBezTo>
                    <a:pt x="55" y="208"/>
                    <a:pt x="56" y="207"/>
                    <a:pt x="58" y="207"/>
                  </a:cubicBezTo>
                  <a:cubicBezTo>
                    <a:pt x="59" y="207"/>
                    <a:pt x="60" y="207"/>
                    <a:pt x="60" y="208"/>
                  </a:cubicBezTo>
                  <a:cubicBezTo>
                    <a:pt x="63" y="209"/>
                    <a:pt x="64" y="213"/>
                    <a:pt x="62" y="218"/>
                  </a:cubicBezTo>
                  <a:cubicBezTo>
                    <a:pt x="62" y="218"/>
                    <a:pt x="62" y="219"/>
                    <a:pt x="62" y="219"/>
                  </a:cubicBezTo>
                  <a:cubicBezTo>
                    <a:pt x="62" y="219"/>
                    <a:pt x="62" y="218"/>
                    <a:pt x="63" y="218"/>
                  </a:cubicBezTo>
                  <a:cubicBezTo>
                    <a:pt x="65" y="214"/>
                    <a:pt x="67" y="213"/>
                    <a:pt x="70" y="213"/>
                  </a:cubicBezTo>
                  <a:cubicBezTo>
                    <a:pt x="70" y="213"/>
                    <a:pt x="71" y="213"/>
                    <a:pt x="72" y="213"/>
                  </a:cubicBezTo>
                  <a:cubicBezTo>
                    <a:pt x="74" y="214"/>
                    <a:pt x="75" y="217"/>
                    <a:pt x="75" y="220"/>
                  </a:cubicBezTo>
                  <a:cubicBezTo>
                    <a:pt x="75" y="221"/>
                    <a:pt x="75" y="221"/>
                    <a:pt x="75" y="221"/>
                  </a:cubicBezTo>
                  <a:cubicBezTo>
                    <a:pt x="78" y="219"/>
                    <a:pt x="80" y="218"/>
                    <a:pt x="81" y="218"/>
                  </a:cubicBezTo>
                  <a:cubicBezTo>
                    <a:pt x="81" y="218"/>
                    <a:pt x="82" y="218"/>
                    <a:pt x="82" y="218"/>
                  </a:cubicBezTo>
                  <a:cubicBezTo>
                    <a:pt x="82" y="219"/>
                    <a:pt x="82" y="219"/>
                    <a:pt x="82" y="219"/>
                  </a:cubicBezTo>
                  <a:cubicBezTo>
                    <a:pt x="83" y="219"/>
                    <a:pt x="83" y="222"/>
                    <a:pt x="83" y="224"/>
                  </a:cubicBezTo>
                  <a:cubicBezTo>
                    <a:pt x="83" y="224"/>
                    <a:pt x="83" y="224"/>
                    <a:pt x="83" y="224"/>
                  </a:cubicBezTo>
                  <a:cubicBezTo>
                    <a:pt x="87" y="221"/>
                    <a:pt x="89" y="220"/>
                    <a:pt x="90" y="220"/>
                  </a:cubicBezTo>
                  <a:cubicBezTo>
                    <a:pt x="90" y="220"/>
                    <a:pt x="90" y="220"/>
                    <a:pt x="91" y="220"/>
                  </a:cubicBezTo>
                  <a:cubicBezTo>
                    <a:pt x="91" y="220"/>
                    <a:pt x="91" y="220"/>
                    <a:pt x="91" y="220"/>
                  </a:cubicBezTo>
                  <a:cubicBezTo>
                    <a:pt x="92" y="221"/>
                    <a:pt x="91" y="223"/>
                    <a:pt x="91" y="226"/>
                  </a:cubicBezTo>
                  <a:cubicBezTo>
                    <a:pt x="93" y="224"/>
                    <a:pt x="94" y="223"/>
                    <a:pt x="95" y="223"/>
                  </a:cubicBezTo>
                  <a:cubicBezTo>
                    <a:pt x="95" y="223"/>
                    <a:pt x="96" y="224"/>
                    <a:pt x="96" y="224"/>
                  </a:cubicBezTo>
                  <a:cubicBezTo>
                    <a:pt x="96" y="224"/>
                    <a:pt x="96" y="224"/>
                    <a:pt x="96" y="224"/>
                  </a:cubicBezTo>
                  <a:cubicBezTo>
                    <a:pt x="97" y="224"/>
                    <a:pt x="96" y="226"/>
                    <a:pt x="96" y="227"/>
                  </a:cubicBezTo>
                  <a:cubicBezTo>
                    <a:pt x="97" y="226"/>
                    <a:pt x="98" y="225"/>
                    <a:pt x="98" y="225"/>
                  </a:cubicBezTo>
                  <a:cubicBezTo>
                    <a:pt x="99" y="225"/>
                    <a:pt x="99" y="225"/>
                    <a:pt x="99" y="225"/>
                  </a:cubicBezTo>
                  <a:cubicBezTo>
                    <a:pt x="99" y="225"/>
                    <a:pt x="99" y="225"/>
                    <a:pt x="99" y="225"/>
                  </a:cubicBezTo>
                  <a:cubicBezTo>
                    <a:pt x="99" y="225"/>
                    <a:pt x="99" y="226"/>
                    <a:pt x="99" y="227"/>
                  </a:cubicBezTo>
                  <a:cubicBezTo>
                    <a:pt x="99" y="226"/>
                    <a:pt x="100" y="226"/>
                    <a:pt x="101" y="226"/>
                  </a:cubicBezTo>
                  <a:cubicBezTo>
                    <a:pt x="101" y="226"/>
                    <a:pt x="101" y="226"/>
                    <a:pt x="101" y="226"/>
                  </a:cubicBezTo>
                  <a:cubicBezTo>
                    <a:pt x="102" y="226"/>
                    <a:pt x="102" y="227"/>
                    <a:pt x="102" y="228"/>
                  </a:cubicBezTo>
                  <a:cubicBezTo>
                    <a:pt x="102" y="228"/>
                    <a:pt x="102" y="228"/>
                    <a:pt x="102" y="228"/>
                  </a:cubicBezTo>
                  <a:cubicBezTo>
                    <a:pt x="108" y="225"/>
                    <a:pt x="109" y="213"/>
                    <a:pt x="112" y="211"/>
                  </a:cubicBezTo>
                  <a:cubicBezTo>
                    <a:pt x="113" y="211"/>
                    <a:pt x="114" y="211"/>
                    <a:pt x="116" y="211"/>
                  </a:cubicBezTo>
                  <a:cubicBezTo>
                    <a:pt x="118" y="211"/>
                    <a:pt x="121" y="211"/>
                    <a:pt x="123" y="213"/>
                  </a:cubicBezTo>
                  <a:cubicBezTo>
                    <a:pt x="127" y="215"/>
                    <a:pt x="136" y="222"/>
                    <a:pt x="146" y="222"/>
                  </a:cubicBezTo>
                  <a:cubicBezTo>
                    <a:pt x="148" y="222"/>
                    <a:pt x="150" y="221"/>
                    <a:pt x="152" y="221"/>
                  </a:cubicBezTo>
                  <a:cubicBezTo>
                    <a:pt x="165" y="217"/>
                    <a:pt x="172" y="205"/>
                    <a:pt x="175" y="204"/>
                  </a:cubicBezTo>
                  <a:cubicBezTo>
                    <a:pt x="178" y="203"/>
                    <a:pt x="181" y="194"/>
                    <a:pt x="178" y="191"/>
                  </a:cubicBezTo>
                  <a:cubicBezTo>
                    <a:pt x="177" y="189"/>
                    <a:pt x="176" y="186"/>
                    <a:pt x="175" y="184"/>
                  </a:cubicBezTo>
                  <a:cubicBezTo>
                    <a:pt x="175" y="184"/>
                    <a:pt x="175" y="184"/>
                    <a:pt x="175" y="184"/>
                  </a:cubicBezTo>
                  <a:cubicBezTo>
                    <a:pt x="174" y="184"/>
                    <a:pt x="174" y="184"/>
                    <a:pt x="174" y="184"/>
                  </a:cubicBezTo>
                  <a:cubicBezTo>
                    <a:pt x="174" y="183"/>
                    <a:pt x="174" y="183"/>
                    <a:pt x="174" y="183"/>
                  </a:cubicBezTo>
                  <a:cubicBezTo>
                    <a:pt x="174" y="183"/>
                    <a:pt x="174" y="183"/>
                    <a:pt x="174" y="183"/>
                  </a:cubicBezTo>
                  <a:cubicBezTo>
                    <a:pt x="174" y="183"/>
                    <a:pt x="174" y="183"/>
                    <a:pt x="174" y="183"/>
                  </a:cubicBezTo>
                  <a:cubicBezTo>
                    <a:pt x="174" y="183"/>
                    <a:pt x="174" y="183"/>
                    <a:pt x="174" y="183"/>
                  </a:cubicBezTo>
                  <a:cubicBezTo>
                    <a:pt x="174" y="183"/>
                    <a:pt x="174" y="183"/>
                    <a:pt x="174" y="183"/>
                  </a:cubicBezTo>
                  <a:cubicBezTo>
                    <a:pt x="174" y="182"/>
                    <a:pt x="174" y="182"/>
                    <a:pt x="174" y="182"/>
                  </a:cubicBezTo>
                  <a:cubicBezTo>
                    <a:pt x="174" y="182"/>
                    <a:pt x="174" y="182"/>
                    <a:pt x="174" y="182"/>
                  </a:cubicBezTo>
                  <a:cubicBezTo>
                    <a:pt x="174" y="182"/>
                    <a:pt x="174" y="182"/>
                    <a:pt x="174" y="182"/>
                  </a:cubicBezTo>
                  <a:cubicBezTo>
                    <a:pt x="174" y="181"/>
                    <a:pt x="174" y="181"/>
                    <a:pt x="174" y="181"/>
                  </a:cubicBezTo>
                  <a:cubicBezTo>
                    <a:pt x="174" y="180"/>
                    <a:pt x="174" y="180"/>
                    <a:pt x="174" y="179"/>
                  </a:cubicBezTo>
                  <a:cubicBezTo>
                    <a:pt x="174" y="179"/>
                    <a:pt x="174" y="178"/>
                    <a:pt x="175" y="177"/>
                  </a:cubicBezTo>
                  <a:cubicBezTo>
                    <a:pt x="176" y="175"/>
                    <a:pt x="176" y="174"/>
                    <a:pt x="177" y="172"/>
                  </a:cubicBezTo>
                  <a:cubicBezTo>
                    <a:pt x="178" y="170"/>
                    <a:pt x="179" y="168"/>
                    <a:pt x="179" y="166"/>
                  </a:cubicBezTo>
                  <a:cubicBezTo>
                    <a:pt x="180" y="165"/>
                    <a:pt x="181" y="163"/>
                    <a:pt x="181" y="161"/>
                  </a:cubicBezTo>
                  <a:cubicBezTo>
                    <a:pt x="181" y="159"/>
                    <a:pt x="181" y="157"/>
                    <a:pt x="181" y="155"/>
                  </a:cubicBezTo>
                  <a:cubicBezTo>
                    <a:pt x="181" y="154"/>
                    <a:pt x="181" y="153"/>
                    <a:pt x="181" y="152"/>
                  </a:cubicBezTo>
                  <a:cubicBezTo>
                    <a:pt x="181" y="150"/>
                    <a:pt x="181" y="149"/>
                    <a:pt x="182" y="148"/>
                  </a:cubicBezTo>
                  <a:cubicBezTo>
                    <a:pt x="182" y="148"/>
                    <a:pt x="182" y="148"/>
                    <a:pt x="183" y="147"/>
                  </a:cubicBezTo>
                  <a:cubicBezTo>
                    <a:pt x="183" y="147"/>
                    <a:pt x="183" y="147"/>
                    <a:pt x="183" y="147"/>
                  </a:cubicBezTo>
                  <a:cubicBezTo>
                    <a:pt x="184" y="146"/>
                    <a:pt x="184" y="146"/>
                    <a:pt x="184" y="146"/>
                  </a:cubicBezTo>
                  <a:cubicBezTo>
                    <a:pt x="184" y="145"/>
                    <a:pt x="185" y="145"/>
                    <a:pt x="186" y="144"/>
                  </a:cubicBezTo>
                  <a:cubicBezTo>
                    <a:pt x="187" y="143"/>
                    <a:pt x="189" y="142"/>
                    <a:pt x="190" y="141"/>
                  </a:cubicBezTo>
                  <a:cubicBezTo>
                    <a:pt x="192" y="140"/>
                    <a:pt x="195" y="138"/>
                    <a:pt x="196" y="137"/>
                  </a:cubicBezTo>
                  <a:cubicBezTo>
                    <a:pt x="197" y="136"/>
                    <a:pt x="197" y="136"/>
                    <a:pt x="197" y="136"/>
                  </a:cubicBezTo>
                  <a:cubicBezTo>
                    <a:pt x="198" y="135"/>
                    <a:pt x="198" y="135"/>
                    <a:pt x="198" y="135"/>
                  </a:cubicBezTo>
                  <a:cubicBezTo>
                    <a:pt x="198" y="135"/>
                    <a:pt x="198" y="135"/>
                    <a:pt x="198" y="135"/>
                  </a:cubicBezTo>
                  <a:cubicBezTo>
                    <a:pt x="198" y="135"/>
                    <a:pt x="198" y="135"/>
                    <a:pt x="198" y="135"/>
                  </a:cubicBezTo>
                  <a:cubicBezTo>
                    <a:pt x="197" y="136"/>
                    <a:pt x="197" y="136"/>
                    <a:pt x="197" y="136"/>
                  </a:cubicBezTo>
                  <a:cubicBezTo>
                    <a:pt x="197" y="136"/>
                    <a:pt x="197" y="137"/>
                    <a:pt x="196" y="137"/>
                  </a:cubicBezTo>
                  <a:cubicBezTo>
                    <a:pt x="195" y="139"/>
                    <a:pt x="193" y="140"/>
                    <a:pt x="190" y="142"/>
                  </a:cubicBezTo>
                  <a:cubicBezTo>
                    <a:pt x="189" y="143"/>
                    <a:pt x="188" y="144"/>
                    <a:pt x="187" y="145"/>
                  </a:cubicBezTo>
                  <a:cubicBezTo>
                    <a:pt x="186" y="146"/>
                    <a:pt x="185" y="146"/>
                    <a:pt x="185" y="147"/>
                  </a:cubicBezTo>
                  <a:cubicBezTo>
                    <a:pt x="184" y="148"/>
                    <a:pt x="184" y="148"/>
                    <a:pt x="184" y="148"/>
                  </a:cubicBezTo>
                  <a:cubicBezTo>
                    <a:pt x="184" y="148"/>
                    <a:pt x="184" y="148"/>
                    <a:pt x="184" y="148"/>
                  </a:cubicBezTo>
                  <a:cubicBezTo>
                    <a:pt x="184" y="148"/>
                    <a:pt x="184" y="148"/>
                    <a:pt x="184" y="148"/>
                  </a:cubicBezTo>
                  <a:cubicBezTo>
                    <a:pt x="184" y="148"/>
                    <a:pt x="184" y="148"/>
                    <a:pt x="184" y="148"/>
                  </a:cubicBezTo>
                  <a:cubicBezTo>
                    <a:pt x="183" y="149"/>
                    <a:pt x="183" y="149"/>
                    <a:pt x="183" y="149"/>
                  </a:cubicBezTo>
                  <a:cubicBezTo>
                    <a:pt x="183" y="149"/>
                    <a:pt x="183" y="149"/>
                    <a:pt x="183" y="149"/>
                  </a:cubicBezTo>
                  <a:cubicBezTo>
                    <a:pt x="183" y="150"/>
                    <a:pt x="182" y="151"/>
                    <a:pt x="182" y="152"/>
                  </a:cubicBezTo>
                  <a:cubicBezTo>
                    <a:pt x="182" y="153"/>
                    <a:pt x="182" y="154"/>
                    <a:pt x="182" y="155"/>
                  </a:cubicBezTo>
                  <a:cubicBezTo>
                    <a:pt x="182" y="157"/>
                    <a:pt x="182" y="159"/>
                    <a:pt x="182" y="161"/>
                  </a:cubicBezTo>
                  <a:cubicBezTo>
                    <a:pt x="182" y="163"/>
                    <a:pt x="182" y="165"/>
                    <a:pt x="181" y="167"/>
                  </a:cubicBezTo>
                  <a:cubicBezTo>
                    <a:pt x="180" y="169"/>
                    <a:pt x="179" y="171"/>
                    <a:pt x="178" y="172"/>
                  </a:cubicBezTo>
                  <a:cubicBezTo>
                    <a:pt x="178" y="174"/>
                    <a:pt x="177" y="176"/>
                    <a:pt x="176" y="177"/>
                  </a:cubicBezTo>
                  <a:cubicBezTo>
                    <a:pt x="176" y="178"/>
                    <a:pt x="175" y="179"/>
                    <a:pt x="175" y="180"/>
                  </a:cubicBezTo>
                  <a:cubicBezTo>
                    <a:pt x="175" y="180"/>
                    <a:pt x="175" y="180"/>
                    <a:pt x="175" y="181"/>
                  </a:cubicBezTo>
                  <a:cubicBezTo>
                    <a:pt x="175" y="181"/>
                    <a:pt x="175" y="181"/>
                    <a:pt x="175" y="181"/>
                  </a:cubicBezTo>
                  <a:cubicBezTo>
                    <a:pt x="175" y="182"/>
                    <a:pt x="175" y="182"/>
                    <a:pt x="175" y="182"/>
                  </a:cubicBezTo>
                  <a:cubicBezTo>
                    <a:pt x="175" y="182"/>
                    <a:pt x="175" y="182"/>
                    <a:pt x="175" y="182"/>
                  </a:cubicBezTo>
                  <a:cubicBezTo>
                    <a:pt x="175" y="182"/>
                    <a:pt x="175" y="182"/>
                    <a:pt x="175" y="182"/>
                  </a:cubicBezTo>
                  <a:cubicBezTo>
                    <a:pt x="175" y="182"/>
                    <a:pt x="175" y="182"/>
                    <a:pt x="175" y="182"/>
                  </a:cubicBezTo>
                  <a:cubicBezTo>
                    <a:pt x="175" y="182"/>
                    <a:pt x="175" y="182"/>
                    <a:pt x="175" y="182"/>
                  </a:cubicBezTo>
                  <a:cubicBezTo>
                    <a:pt x="175" y="183"/>
                    <a:pt x="175" y="183"/>
                    <a:pt x="175" y="183"/>
                  </a:cubicBezTo>
                  <a:cubicBezTo>
                    <a:pt x="175" y="183"/>
                    <a:pt x="175" y="183"/>
                    <a:pt x="175" y="183"/>
                  </a:cubicBezTo>
                  <a:cubicBezTo>
                    <a:pt x="175" y="183"/>
                    <a:pt x="175" y="183"/>
                    <a:pt x="175" y="183"/>
                  </a:cubicBezTo>
                  <a:cubicBezTo>
                    <a:pt x="177" y="183"/>
                    <a:pt x="180" y="183"/>
                    <a:pt x="182" y="181"/>
                  </a:cubicBezTo>
                  <a:cubicBezTo>
                    <a:pt x="184" y="178"/>
                    <a:pt x="189" y="167"/>
                    <a:pt x="192" y="164"/>
                  </a:cubicBezTo>
                  <a:cubicBezTo>
                    <a:pt x="194" y="161"/>
                    <a:pt x="203" y="154"/>
                    <a:pt x="212" y="138"/>
                  </a:cubicBezTo>
                  <a:cubicBezTo>
                    <a:pt x="220" y="123"/>
                    <a:pt x="227" y="97"/>
                    <a:pt x="221" y="80"/>
                  </a:cubicBezTo>
                  <a:cubicBezTo>
                    <a:pt x="215" y="64"/>
                    <a:pt x="201" y="28"/>
                    <a:pt x="164" y="10"/>
                  </a:cubicBezTo>
                  <a:cubicBezTo>
                    <a:pt x="148" y="2"/>
                    <a:pt x="133" y="0"/>
                    <a:pt x="11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8" name="Freeform 25">
              <a:extLst>
                <a:ext uri="{FF2B5EF4-FFF2-40B4-BE49-F238E27FC236}">
                  <a16:creationId xmlns="" xmlns:a16="http://schemas.microsoft.com/office/drawing/2014/main" id="{01E37DA1-6774-4984-9445-160E5CF03B52}"/>
                </a:ext>
              </a:extLst>
            </p:cNvPr>
            <p:cNvSpPr>
              <a:spLocks/>
            </p:cNvSpPr>
            <p:nvPr/>
          </p:nvSpPr>
          <p:spPr bwMode="auto">
            <a:xfrm>
              <a:off x="4277" y="2049"/>
              <a:ext cx="24" cy="43"/>
            </a:xfrm>
            <a:custGeom>
              <a:avLst/>
              <a:gdLst>
                <a:gd name="T0" fmla="*/ 4 w 4"/>
                <a:gd name="T1" fmla="*/ 0 h 7"/>
                <a:gd name="T2" fmla="*/ 2 w 4"/>
                <a:gd name="T3" fmla="*/ 3 h 7"/>
                <a:gd name="T4" fmla="*/ 0 w 4"/>
                <a:gd name="T5" fmla="*/ 7 h 7"/>
                <a:gd name="T6" fmla="*/ 1 w 4"/>
                <a:gd name="T7" fmla="*/ 7 h 7"/>
                <a:gd name="T8" fmla="*/ 3 w 4"/>
                <a:gd name="T9" fmla="*/ 5 h 7"/>
                <a:gd name="T10" fmla="*/ 4 w 4"/>
                <a:gd name="T11" fmla="*/ 0 h 7"/>
              </a:gdLst>
              <a:ahLst/>
              <a:cxnLst>
                <a:cxn ang="0">
                  <a:pos x="T0" y="T1"/>
                </a:cxn>
                <a:cxn ang="0">
                  <a:pos x="T2" y="T3"/>
                </a:cxn>
                <a:cxn ang="0">
                  <a:pos x="T4" y="T5"/>
                </a:cxn>
                <a:cxn ang="0">
                  <a:pos x="T6" y="T7"/>
                </a:cxn>
                <a:cxn ang="0">
                  <a:pos x="T8" y="T9"/>
                </a:cxn>
                <a:cxn ang="0">
                  <a:pos x="T10" y="T11"/>
                </a:cxn>
              </a:cxnLst>
              <a:rect l="0" t="0" r="r" b="b"/>
              <a:pathLst>
                <a:path w="4" h="7">
                  <a:moveTo>
                    <a:pt x="4" y="0"/>
                  </a:moveTo>
                  <a:cubicBezTo>
                    <a:pt x="4" y="0"/>
                    <a:pt x="2" y="1"/>
                    <a:pt x="2" y="3"/>
                  </a:cubicBezTo>
                  <a:cubicBezTo>
                    <a:pt x="1" y="4"/>
                    <a:pt x="0" y="7"/>
                    <a:pt x="0" y="7"/>
                  </a:cubicBezTo>
                  <a:cubicBezTo>
                    <a:pt x="0" y="7"/>
                    <a:pt x="0" y="7"/>
                    <a:pt x="1" y="7"/>
                  </a:cubicBezTo>
                  <a:cubicBezTo>
                    <a:pt x="1" y="7"/>
                    <a:pt x="2" y="6"/>
                    <a:pt x="3" y="5"/>
                  </a:cubicBezTo>
                  <a:cubicBezTo>
                    <a:pt x="4" y="4"/>
                    <a:pt x="4" y="1"/>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89" name="Freeform 26">
              <a:extLst>
                <a:ext uri="{FF2B5EF4-FFF2-40B4-BE49-F238E27FC236}">
                  <a16:creationId xmlns="" xmlns:a16="http://schemas.microsoft.com/office/drawing/2014/main" id="{0356535D-6FAE-441C-9530-1DC4F7BBD9B3}"/>
                </a:ext>
              </a:extLst>
            </p:cNvPr>
            <p:cNvSpPr>
              <a:spLocks/>
            </p:cNvSpPr>
            <p:nvPr/>
          </p:nvSpPr>
          <p:spPr bwMode="auto">
            <a:xfrm>
              <a:off x="4252" y="2104"/>
              <a:ext cx="31" cy="55"/>
            </a:xfrm>
            <a:custGeom>
              <a:avLst/>
              <a:gdLst>
                <a:gd name="T0" fmla="*/ 2 w 5"/>
                <a:gd name="T1" fmla="*/ 0 h 9"/>
                <a:gd name="T2" fmla="*/ 0 w 5"/>
                <a:gd name="T3" fmla="*/ 1 h 9"/>
                <a:gd name="T4" fmla="*/ 1 w 5"/>
                <a:gd name="T5" fmla="*/ 4 h 9"/>
                <a:gd name="T6" fmla="*/ 2 w 5"/>
                <a:gd name="T7" fmla="*/ 8 h 9"/>
                <a:gd name="T8" fmla="*/ 3 w 5"/>
                <a:gd name="T9" fmla="*/ 9 h 9"/>
                <a:gd name="T10" fmla="*/ 5 w 5"/>
                <a:gd name="T11" fmla="*/ 6 h 9"/>
                <a:gd name="T12" fmla="*/ 3 w 5"/>
                <a:gd name="T13" fmla="*/ 0 h 9"/>
                <a:gd name="T14" fmla="*/ 2 w 5"/>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9">
                  <a:moveTo>
                    <a:pt x="2" y="0"/>
                  </a:moveTo>
                  <a:cubicBezTo>
                    <a:pt x="1" y="0"/>
                    <a:pt x="0" y="1"/>
                    <a:pt x="0" y="1"/>
                  </a:cubicBezTo>
                  <a:cubicBezTo>
                    <a:pt x="0" y="1"/>
                    <a:pt x="1" y="3"/>
                    <a:pt x="1" y="4"/>
                  </a:cubicBezTo>
                  <a:cubicBezTo>
                    <a:pt x="2" y="6"/>
                    <a:pt x="1" y="8"/>
                    <a:pt x="2" y="8"/>
                  </a:cubicBezTo>
                  <a:cubicBezTo>
                    <a:pt x="2" y="9"/>
                    <a:pt x="2" y="9"/>
                    <a:pt x="3" y="9"/>
                  </a:cubicBezTo>
                  <a:cubicBezTo>
                    <a:pt x="4" y="9"/>
                    <a:pt x="5" y="8"/>
                    <a:pt x="5" y="6"/>
                  </a:cubicBezTo>
                  <a:cubicBezTo>
                    <a:pt x="5" y="4"/>
                    <a:pt x="4" y="1"/>
                    <a:pt x="3" y="0"/>
                  </a:cubicBezTo>
                  <a:cubicBezTo>
                    <a:pt x="3" y="0"/>
                    <a:pt x="3"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90" name="Freeform 27">
              <a:extLst>
                <a:ext uri="{FF2B5EF4-FFF2-40B4-BE49-F238E27FC236}">
                  <a16:creationId xmlns="" xmlns:a16="http://schemas.microsoft.com/office/drawing/2014/main" id="{2C2F0D44-4820-4E8D-A224-1EDF61E03ED0}"/>
                </a:ext>
              </a:extLst>
            </p:cNvPr>
            <p:cNvSpPr>
              <a:spLocks/>
            </p:cNvSpPr>
            <p:nvPr/>
          </p:nvSpPr>
          <p:spPr bwMode="auto">
            <a:xfrm>
              <a:off x="4215" y="2104"/>
              <a:ext cx="43" cy="67"/>
            </a:xfrm>
            <a:custGeom>
              <a:avLst/>
              <a:gdLst>
                <a:gd name="T0" fmla="*/ 1 w 7"/>
                <a:gd name="T1" fmla="*/ 0 h 11"/>
                <a:gd name="T2" fmla="*/ 1 w 7"/>
                <a:gd name="T3" fmla="*/ 3 h 11"/>
                <a:gd name="T4" fmla="*/ 0 w 7"/>
                <a:gd name="T5" fmla="*/ 7 h 11"/>
                <a:gd name="T6" fmla="*/ 2 w 7"/>
                <a:gd name="T7" fmla="*/ 8 h 11"/>
                <a:gd name="T8" fmla="*/ 5 w 7"/>
                <a:gd name="T9" fmla="*/ 11 h 11"/>
                <a:gd name="T10" fmla="*/ 5 w 7"/>
                <a:gd name="T11" fmla="*/ 11 h 11"/>
                <a:gd name="T12" fmla="*/ 7 w 7"/>
                <a:gd name="T13" fmla="*/ 6 h 11"/>
                <a:gd name="T14" fmla="*/ 5 w 7"/>
                <a:gd name="T15" fmla="*/ 1 h 11"/>
                <a:gd name="T16" fmla="*/ 1 w 7"/>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1">
                  <a:moveTo>
                    <a:pt x="1" y="0"/>
                  </a:moveTo>
                  <a:cubicBezTo>
                    <a:pt x="1" y="1"/>
                    <a:pt x="1" y="2"/>
                    <a:pt x="1" y="3"/>
                  </a:cubicBezTo>
                  <a:cubicBezTo>
                    <a:pt x="1" y="4"/>
                    <a:pt x="0" y="6"/>
                    <a:pt x="0" y="7"/>
                  </a:cubicBezTo>
                  <a:cubicBezTo>
                    <a:pt x="1" y="7"/>
                    <a:pt x="2" y="7"/>
                    <a:pt x="2" y="8"/>
                  </a:cubicBezTo>
                  <a:cubicBezTo>
                    <a:pt x="3" y="9"/>
                    <a:pt x="4" y="11"/>
                    <a:pt x="5" y="11"/>
                  </a:cubicBezTo>
                  <a:cubicBezTo>
                    <a:pt x="5" y="11"/>
                    <a:pt x="5" y="11"/>
                    <a:pt x="5" y="11"/>
                  </a:cubicBezTo>
                  <a:cubicBezTo>
                    <a:pt x="6" y="11"/>
                    <a:pt x="6" y="8"/>
                    <a:pt x="7" y="6"/>
                  </a:cubicBezTo>
                  <a:cubicBezTo>
                    <a:pt x="7" y="3"/>
                    <a:pt x="6" y="2"/>
                    <a:pt x="5" y="1"/>
                  </a:cubicBezTo>
                  <a:cubicBezTo>
                    <a:pt x="1" y="0"/>
                    <a:pt x="1" y="0"/>
                    <a:pt x="1"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91" name="Freeform 28">
              <a:extLst>
                <a:ext uri="{FF2B5EF4-FFF2-40B4-BE49-F238E27FC236}">
                  <a16:creationId xmlns="" xmlns:a16="http://schemas.microsoft.com/office/drawing/2014/main" id="{2FE00516-61F7-4C19-AAA5-09C4F605B718}"/>
                </a:ext>
              </a:extLst>
            </p:cNvPr>
            <p:cNvSpPr>
              <a:spLocks/>
            </p:cNvSpPr>
            <p:nvPr/>
          </p:nvSpPr>
          <p:spPr bwMode="auto">
            <a:xfrm>
              <a:off x="4179" y="2098"/>
              <a:ext cx="43" cy="61"/>
            </a:xfrm>
            <a:custGeom>
              <a:avLst/>
              <a:gdLst>
                <a:gd name="T0" fmla="*/ 3 w 7"/>
                <a:gd name="T1" fmla="*/ 0 h 10"/>
                <a:gd name="T2" fmla="*/ 2 w 7"/>
                <a:gd name="T3" fmla="*/ 1 h 10"/>
                <a:gd name="T4" fmla="*/ 1 w 7"/>
                <a:gd name="T5" fmla="*/ 3 h 10"/>
                <a:gd name="T6" fmla="*/ 0 w 7"/>
                <a:gd name="T7" fmla="*/ 6 h 10"/>
                <a:gd name="T8" fmla="*/ 3 w 7"/>
                <a:gd name="T9" fmla="*/ 10 h 10"/>
                <a:gd name="T10" fmla="*/ 3 w 7"/>
                <a:gd name="T11" fmla="*/ 10 h 10"/>
                <a:gd name="T12" fmla="*/ 6 w 7"/>
                <a:gd name="T13" fmla="*/ 5 h 10"/>
                <a:gd name="T14" fmla="*/ 6 w 7"/>
                <a:gd name="T15" fmla="*/ 1 h 10"/>
                <a:gd name="T16" fmla="*/ 3 w 7"/>
                <a:gd name="T17" fmla="*/ 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0">
                  <a:moveTo>
                    <a:pt x="3" y="0"/>
                  </a:moveTo>
                  <a:cubicBezTo>
                    <a:pt x="3" y="0"/>
                    <a:pt x="2" y="1"/>
                    <a:pt x="2" y="1"/>
                  </a:cubicBezTo>
                  <a:cubicBezTo>
                    <a:pt x="2" y="1"/>
                    <a:pt x="1" y="2"/>
                    <a:pt x="1" y="3"/>
                  </a:cubicBezTo>
                  <a:cubicBezTo>
                    <a:pt x="1" y="5"/>
                    <a:pt x="0" y="5"/>
                    <a:pt x="0" y="6"/>
                  </a:cubicBezTo>
                  <a:cubicBezTo>
                    <a:pt x="0" y="6"/>
                    <a:pt x="2" y="10"/>
                    <a:pt x="3" y="10"/>
                  </a:cubicBezTo>
                  <a:cubicBezTo>
                    <a:pt x="3" y="10"/>
                    <a:pt x="3" y="10"/>
                    <a:pt x="3" y="10"/>
                  </a:cubicBezTo>
                  <a:cubicBezTo>
                    <a:pt x="4" y="10"/>
                    <a:pt x="6" y="8"/>
                    <a:pt x="6" y="5"/>
                  </a:cubicBezTo>
                  <a:cubicBezTo>
                    <a:pt x="6" y="3"/>
                    <a:pt x="7" y="1"/>
                    <a:pt x="6" y="1"/>
                  </a:cubicBezTo>
                  <a:cubicBezTo>
                    <a:pt x="5" y="1"/>
                    <a:pt x="4" y="0"/>
                    <a:pt x="3"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92" name="Freeform 29">
              <a:extLst>
                <a:ext uri="{FF2B5EF4-FFF2-40B4-BE49-F238E27FC236}">
                  <a16:creationId xmlns="" xmlns:a16="http://schemas.microsoft.com/office/drawing/2014/main" id="{BE90ACCF-7A3A-4742-921B-2C7E05254890}"/>
                </a:ext>
              </a:extLst>
            </p:cNvPr>
            <p:cNvSpPr>
              <a:spLocks/>
            </p:cNvSpPr>
            <p:nvPr/>
          </p:nvSpPr>
          <p:spPr bwMode="auto">
            <a:xfrm>
              <a:off x="4130" y="2092"/>
              <a:ext cx="61" cy="73"/>
            </a:xfrm>
            <a:custGeom>
              <a:avLst/>
              <a:gdLst>
                <a:gd name="T0" fmla="*/ 4 w 10"/>
                <a:gd name="T1" fmla="*/ 0 h 12"/>
                <a:gd name="T2" fmla="*/ 2 w 10"/>
                <a:gd name="T3" fmla="*/ 0 h 12"/>
                <a:gd name="T4" fmla="*/ 0 w 10"/>
                <a:gd name="T5" fmla="*/ 5 h 12"/>
                <a:gd name="T6" fmla="*/ 2 w 10"/>
                <a:gd name="T7" fmla="*/ 12 h 12"/>
                <a:gd name="T8" fmla="*/ 3 w 10"/>
                <a:gd name="T9" fmla="*/ 12 h 12"/>
                <a:gd name="T10" fmla="*/ 7 w 10"/>
                <a:gd name="T11" fmla="*/ 6 h 12"/>
                <a:gd name="T12" fmla="*/ 9 w 10"/>
                <a:gd name="T13" fmla="*/ 1 h 12"/>
                <a:gd name="T14" fmla="*/ 4 w 10"/>
                <a:gd name="T15" fmla="*/ 0 h 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 h="12">
                  <a:moveTo>
                    <a:pt x="4" y="0"/>
                  </a:moveTo>
                  <a:cubicBezTo>
                    <a:pt x="3" y="0"/>
                    <a:pt x="2" y="0"/>
                    <a:pt x="2" y="0"/>
                  </a:cubicBezTo>
                  <a:cubicBezTo>
                    <a:pt x="1" y="0"/>
                    <a:pt x="0" y="4"/>
                    <a:pt x="0" y="5"/>
                  </a:cubicBezTo>
                  <a:cubicBezTo>
                    <a:pt x="0" y="7"/>
                    <a:pt x="1" y="12"/>
                    <a:pt x="2" y="12"/>
                  </a:cubicBezTo>
                  <a:cubicBezTo>
                    <a:pt x="3" y="12"/>
                    <a:pt x="3" y="12"/>
                    <a:pt x="3" y="12"/>
                  </a:cubicBezTo>
                  <a:cubicBezTo>
                    <a:pt x="4" y="12"/>
                    <a:pt x="6" y="9"/>
                    <a:pt x="7" y="6"/>
                  </a:cubicBezTo>
                  <a:cubicBezTo>
                    <a:pt x="8" y="4"/>
                    <a:pt x="10" y="2"/>
                    <a:pt x="9" y="1"/>
                  </a:cubicBezTo>
                  <a:cubicBezTo>
                    <a:pt x="8" y="0"/>
                    <a:pt x="6"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sp>
          <p:nvSpPr>
            <p:cNvPr id="93" name="Freeform 30">
              <a:extLst>
                <a:ext uri="{FF2B5EF4-FFF2-40B4-BE49-F238E27FC236}">
                  <a16:creationId xmlns="" xmlns:a16="http://schemas.microsoft.com/office/drawing/2014/main" id="{E5D03B88-B354-46BD-BD33-AB50E8EDAE78}"/>
                </a:ext>
              </a:extLst>
            </p:cNvPr>
            <p:cNvSpPr>
              <a:spLocks/>
            </p:cNvSpPr>
            <p:nvPr/>
          </p:nvSpPr>
          <p:spPr bwMode="auto">
            <a:xfrm>
              <a:off x="4179" y="2018"/>
              <a:ext cx="61" cy="80"/>
            </a:xfrm>
            <a:custGeom>
              <a:avLst/>
              <a:gdLst>
                <a:gd name="T0" fmla="*/ 9 w 10"/>
                <a:gd name="T1" fmla="*/ 0 h 13"/>
                <a:gd name="T2" fmla="*/ 5 w 10"/>
                <a:gd name="T3" fmla="*/ 2 h 13"/>
                <a:gd name="T4" fmla="*/ 2 w 10"/>
                <a:gd name="T5" fmla="*/ 3 h 13"/>
                <a:gd name="T6" fmla="*/ 2 w 10"/>
                <a:gd name="T7" fmla="*/ 3 h 13"/>
                <a:gd name="T8" fmla="*/ 2 w 10"/>
                <a:gd name="T9" fmla="*/ 6 h 13"/>
                <a:gd name="T10" fmla="*/ 0 w 10"/>
                <a:gd name="T11" fmla="*/ 9 h 13"/>
                <a:gd name="T12" fmla="*/ 3 w 10"/>
                <a:gd name="T13" fmla="*/ 13 h 13"/>
                <a:gd name="T14" fmla="*/ 4 w 10"/>
                <a:gd name="T15" fmla="*/ 13 h 13"/>
                <a:gd name="T16" fmla="*/ 7 w 10"/>
                <a:gd name="T17" fmla="*/ 9 h 13"/>
                <a:gd name="T18" fmla="*/ 9 w 10"/>
                <a:gd name="T19" fmla="*/ 0 h 13"/>
                <a:gd name="T20" fmla="*/ 9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9" y="0"/>
                  </a:moveTo>
                  <a:cubicBezTo>
                    <a:pt x="8" y="0"/>
                    <a:pt x="6" y="1"/>
                    <a:pt x="5" y="2"/>
                  </a:cubicBezTo>
                  <a:cubicBezTo>
                    <a:pt x="4" y="2"/>
                    <a:pt x="2" y="3"/>
                    <a:pt x="2" y="3"/>
                  </a:cubicBezTo>
                  <a:cubicBezTo>
                    <a:pt x="2" y="3"/>
                    <a:pt x="2" y="3"/>
                    <a:pt x="2" y="3"/>
                  </a:cubicBezTo>
                  <a:cubicBezTo>
                    <a:pt x="2" y="3"/>
                    <a:pt x="2" y="5"/>
                    <a:pt x="2" y="6"/>
                  </a:cubicBezTo>
                  <a:cubicBezTo>
                    <a:pt x="1" y="8"/>
                    <a:pt x="0" y="9"/>
                    <a:pt x="0" y="9"/>
                  </a:cubicBezTo>
                  <a:cubicBezTo>
                    <a:pt x="0" y="9"/>
                    <a:pt x="2" y="12"/>
                    <a:pt x="3" y="13"/>
                  </a:cubicBezTo>
                  <a:cubicBezTo>
                    <a:pt x="3" y="13"/>
                    <a:pt x="4" y="13"/>
                    <a:pt x="4" y="13"/>
                  </a:cubicBezTo>
                  <a:cubicBezTo>
                    <a:pt x="5" y="13"/>
                    <a:pt x="6" y="11"/>
                    <a:pt x="7" y="9"/>
                  </a:cubicBezTo>
                  <a:cubicBezTo>
                    <a:pt x="9" y="6"/>
                    <a:pt x="10" y="1"/>
                    <a:pt x="9" y="0"/>
                  </a:cubicBezTo>
                  <a:cubicBezTo>
                    <a:pt x="9" y="0"/>
                    <a:pt x="9"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panose="020F0502020204030204"/>
                <a:ea typeface="微软雅黑"/>
                <a:cs typeface="+mn-ea"/>
                <a:sym typeface="+mn-lt"/>
              </a:endParaRPr>
            </a:p>
          </p:txBody>
        </p:sp>
      </p:grpSp>
      <p:sp>
        <p:nvSpPr>
          <p:cNvPr id="95" name="标题 1">
            <a:extLst>
              <a:ext uri="{FF2B5EF4-FFF2-40B4-BE49-F238E27FC236}">
                <a16:creationId xmlns="" xmlns:a16="http://schemas.microsoft.com/office/drawing/2014/main" id="{61E64251-E801-4D76-AEEF-42888832FD6F}"/>
              </a:ext>
            </a:extLst>
          </p:cNvPr>
          <p:cNvSpPr txBox="1">
            <a:spLocks/>
          </p:cNvSpPr>
          <p:nvPr/>
        </p:nvSpPr>
        <p:spPr>
          <a:xfrm>
            <a:off x="1029225" y="3168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危害社会</a:t>
            </a:r>
          </a:p>
        </p:txBody>
      </p:sp>
    </p:spTree>
    <p:extLst>
      <p:ext uri="{BB962C8B-B14F-4D97-AF65-F5344CB8AC3E}">
        <p14:creationId xmlns:p14="http://schemas.microsoft.com/office/powerpoint/2010/main" val="4380079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 presetClass="entr" presetSubtype="4" fill="hold" nodeType="afterEffect" p14:presetBounceEnd="44000">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14:bounceEnd="44000">
                                          <p:cBhvr additive="base">
                                            <p:cTn id="11" dur="500" fill="hold"/>
                                            <p:tgtEl>
                                              <p:spTgt spid="7"/>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14:presetBounceEnd="44000">
                                      <p:stCondLst>
                                        <p:cond delay="200"/>
                                      </p:stCondLst>
                                      <p:childTnLst>
                                        <p:set>
                                          <p:cBhvr>
                                            <p:cTn id="14" dur="1" fill="hold">
                                              <p:stCondLst>
                                                <p:cond delay="0"/>
                                              </p:stCondLst>
                                            </p:cTn>
                                            <p:tgtEl>
                                              <p:spTgt spid="40"/>
                                            </p:tgtEl>
                                            <p:attrNameLst>
                                              <p:attrName>style.visibility</p:attrName>
                                            </p:attrNameLst>
                                          </p:cBhvr>
                                          <p:to>
                                            <p:strVal val="visible"/>
                                          </p:to>
                                        </p:set>
                                        <p:anim calcmode="lin" valueType="num" p14:bounceEnd="44000">
                                          <p:cBhvr additive="base">
                                            <p:cTn id="15" dur="500" fill="hold"/>
                                            <p:tgtEl>
                                              <p:spTgt spid="40"/>
                                            </p:tgtEl>
                                            <p:attrNameLst>
                                              <p:attrName>ppt_x</p:attrName>
                                            </p:attrNameLst>
                                          </p:cBhvr>
                                          <p:tavLst>
                                            <p:tav tm="0">
                                              <p:val>
                                                <p:strVal val="#ppt_x"/>
                                              </p:val>
                                            </p:tav>
                                            <p:tav tm="100000">
                                              <p:val>
                                                <p:strVal val="#ppt_x"/>
                                              </p:val>
                                            </p:tav>
                                          </p:tavLst>
                                        </p:anim>
                                        <p:anim calcmode="lin" valueType="num" p14:bounceEnd="44000">
                                          <p:cBhvr additive="base">
                                            <p:cTn id="16" dur="500" fill="hold"/>
                                            <p:tgtEl>
                                              <p:spTgt spid="4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4000">
                                      <p:stCondLst>
                                        <p:cond delay="400"/>
                                      </p:stCondLst>
                                      <p:childTnLst>
                                        <p:set>
                                          <p:cBhvr>
                                            <p:cTn id="18" dur="1" fill="hold">
                                              <p:stCondLst>
                                                <p:cond delay="0"/>
                                              </p:stCondLst>
                                            </p:cTn>
                                            <p:tgtEl>
                                              <p:spTgt spid="67"/>
                                            </p:tgtEl>
                                            <p:attrNameLst>
                                              <p:attrName>style.visibility</p:attrName>
                                            </p:attrNameLst>
                                          </p:cBhvr>
                                          <p:to>
                                            <p:strVal val="visible"/>
                                          </p:to>
                                        </p:set>
                                        <p:anim calcmode="lin" valueType="num" p14:bounceEnd="44000">
                                          <p:cBhvr additive="base">
                                            <p:cTn id="19" dur="500" fill="hold"/>
                                            <p:tgtEl>
                                              <p:spTgt spid="67"/>
                                            </p:tgtEl>
                                            <p:attrNameLst>
                                              <p:attrName>ppt_x</p:attrName>
                                            </p:attrNameLst>
                                          </p:cBhvr>
                                          <p:tavLst>
                                            <p:tav tm="0">
                                              <p:val>
                                                <p:strVal val="#ppt_x"/>
                                              </p:val>
                                            </p:tav>
                                            <p:tav tm="100000">
                                              <p:val>
                                                <p:strVal val="#ppt_x"/>
                                              </p:val>
                                            </p:tav>
                                          </p:tavLst>
                                        </p:anim>
                                        <p:anim calcmode="lin" valueType="num" p14:bounceEnd="44000">
                                          <p:cBhvr additive="base">
                                            <p:cTn id="20"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 calcmode="lin" valueType="num">
                                          <p:cBhvr>
                                            <p:cTn id="9" dur="500" fill="hold"/>
                                            <p:tgtEl>
                                              <p:spTgt spid="3"/>
                                            </p:tgtEl>
                                            <p:attrNameLst>
                                              <p:attrName>style.rotation</p:attrName>
                                            </p:attrNameLst>
                                          </p:cBhvr>
                                          <p:tavLst>
                                            <p:tav tm="0">
                                              <p:val>
                                                <p:fltVal val="360"/>
                                              </p:val>
                                            </p:tav>
                                            <p:tav tm="100000">
                                              <p:val>
                                                <p:fltVal val="0"/>
                                              </p:val>
                                            </p:tav>
                                          </p:tavLst>
                                        </p:anim>
                                        <p:animEffect transition="in" filter="fade">
                                          <p:cBhvr>
                                            <p:cTn id="10" dur="500"/>
                                            <p:tgtEl>
                                              <p:spTgt spid="3"/>
                                            </p:tgtEl>
                                          </p:cBhvr>
                                        </p:animEffect>
                                      </p:childTnLst>
                                    </p:cTn>
                                  </p:par>
                                </p:childTnLst>
                              </p:cTn>
                            </p:par>
                            <p:par>
                              <p:cTn id="11" fill="hold">
                                <p:stCondLst>
                                  <p:cond delay="500"/>
                                </p:stCondLst>
                                <p:childTnLst>
                                  <p:par>
                                    <p:cTn id="12" presetID="23" presetClass="entr" presetSubtype="16" fill="hold" grpId="0" nodeType="afterEffect">
                                      <p:stCondLst>
                                        <p:cond delay="0"/>
                                      </p:stCondLst>
                                      <p:iterate type="lt">
                                        <p:tmPct val="10000"/>
                                      </p:iterate>
                                      <p:childTnLst>
                                        <p:set>
                                          <p:cBhvr>
                                            <p:cTn id="13" dur="1" fill="hold">
                                              <p:stCondLst>
                                                <p:cond delay="0"/>
                                              </p:stCondLst>
                                            </p:cTn>
                                            <p:tgtEl>
                                              <p:spTgt spid="4"/>
                                            </p:tgtEl>
                                            <p:attrNameLst>
                                              <p:attrName>style.visibility</p:attrName>
                                            </p:attrNameLst>
                                          </p:cBhvr>
                                          <p:to>
                                            <p:strVal val="visible"/>
                                          </p:to>
                                        </p:set>
                                        <p:anim calcmode="lin" valueType="num">
                                          <p:cBhvr>
                                            <p:cTn id="14" dur="200" fill="hold"/>
                                            <p:tgtEl>
                                              <p:spTgt spid="4"/>
                                            </p:tgtEl>
                                            <p:attrNameLst>
                                              <p:attrName>ppt_w</p:attrName>
                                            </p:attrNameLst>
                                          </p:cBhvr>
                                          <p:tavLst>
                                            <p:tav tm="0">
                                              <p:val>
                                                <p:fltVal val="0"/>
                                              </p:val>
                                            </p:tav>
                                            <p:tav tm="100000">
                                              <p:val>
                                                <p:strVal val="#ppt_w"/>
                                              </p:val>
                                            </p:tav>
                                          </p:tavLst>
                                        </p:anim>
                                        <p:anim calcmode="lin" valueType="num">
                                          <p:cBhvr>
                                            <p:cTn id="15" dur="200" fill="hold"/>
                                            <p:tgtEl>
                                              <p:spTgt spid="4"/>
                                            </p:tgtEl>
                                            <p:attrNameLst>
                                              <p:attrName>ppt_h</p:attrName>
                                            </p:attrNameLst>
                                          </p:cBhvr>
                                          <p:tavLst>
                                            <p:tav tm="0">
                                              <p:val>
                                                <p:fltVal val="0"/>
                                              </p:val>
                                            </p:tav>
                                            <p:tav tm="100000">
                                              <p:val>
                                                <p:strVal val="#ppt_h"/>
                                              </p:val>
                                            </p:tav>
                                          </p:tavLst>
                                        </p:anim>
                                      </p:childTnLst>
                                    </p:cTn>
                                  </p:par>
                                </p:childTnLst>
                              </p:cTn>
                            </p:par>
                            <p:par>
                              <p:cTn id="16" fill="hold">
                                <p:stCondLst>
                                  <p:cond delay="760"/>
                                </p:stCondLst>
                                <p:childTnLst>
                                  <p:par>
                                    <p:cTn id="17" presetID="22" presetClass="entr" presetSubtype="1"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up)">
                                          <p:cBhvr>
                                            <p:cTn id="19" dur="500"/>
                                            <p:tgtEl>
                                              <p:spTgt spid="11"/>
                                            </p:tgtEl>
                                          </p:cBhvr>
                                        </p:animEffect>
                                      </p:childTnLst>
                                    </p:cTn>
                                  </p:par>
                                </p:childTnLst>
                              </p:cTn>
                            </p:par>
                            <p:par>
                              <p:cTn id="20" fill="hold">
                                <p:stCondLst>
                                  <p:cond delay="1260"/>
                                </p:stCondLst>
                                <p:childTnLst>
                                  <p:par>
                                    <p:cTn id="21" presetID="2" presetClass="entr" presetSubtype="4"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200"/>
                                      </p:stCondLst>
                                      <p:childTnLst>
                                        <p:set>
                                          <p:cBhvr>
                                            <p:cTn id="26" dur="1" fill="hold">
                                              <p:stCondLst>
                                                <p:cond delay="0"/>
                                              </p:stCondLst>
                                            </p:cTn>
                                            <p:tgtEl>
                                              <p:spTgt spid="40"/>
                                            </p:tgtEl>
                                            <p:attrNameLst>
                                              <p:attrName>style.visibility</p:attrName>
                                            </p:attrNameLst>
                                          </p:cBhvr>
                                          <p:to>
                                            <p:strVal val="visible"/>
                                          </p:to>
                                        </p:set>
                                        <p:anim calcmode="lin" valueType="num">
                                          <p:cBhvr additive="base">
                                            <p:cTn id="27" dur="500" fill="hold"/>
                                            <p:tgtEl>
                                              <p:spTgt spid="40"/>
                                            </p:tgtEl>
                                            <p:attrNameLst>
                                              <p:attrName>ppt_x</p:attrName>
                                            </p:attrNameLst>
                                          </p:cBhvr>
                                          <p:tavLst>
                                            <p:tav tm="0">
                                              <p:val>
                                                <p:strVal val="#ppt_x"/>
                                              </p:val>
                                            </p:tav>
                                            <p:tav tm="100000">
                                              <p:val>
                                                <p:strVal val="#ppt_x"/>
                                              </p:val>
                                            </p:tav>
                                          </p:tavLst>
                                        </p:anim>
                                        <p:anim calcmode="lin" valueType="num">
                                          <p:cBhvr additive="base">
                                            <p:cTn id="28" dur="500" fill="hold"/>
                                            <p:tgtEl>
                                              <p:spTgt spid="40"/>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40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500" fill="hold"/>
                                            <p:tgtEl>
                                              <p:spTgt spid="67"/>
                                            </p:tgtEl>
                                            <p:attrNameLst>
                                              <p:attrName>ppt_x</p:attrName>
                                            </p:attrNameLst>
                                          </p:cBhvr>
                                          <p:tavLst>
                                            <p:tav tm="0">
                                              <p:val>
                                                <p:strVal val="#ppt_x"/>
                                              </p:val>
                                            </p:tav>
                                            <p:tav tm="100000">
                                              <p:val>
                                                <p:strVal val="#ppt_x"/>
                                              </p:val>
                                            </p:tav>
                                          </p:tavLst>
                                        </p:anim>
                                        <p:anim calcmode="lin" valueType="num">
                                          <p:cBhvr additive="base">
                                            <p:cTn id="32" dur="500" fill="hold"/>
                                            <p:tgtEl>
                                              <p:spTgt spid="6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pic>
        <p:nvPicPr>
          <p:cNvPr id="72" name="图片 71">
            <a:extLst>
              <a:ext uri="{FF2B5EF4-FFF2-40B4-BE49-F238E27FC236}">
                <a16:creationId xmlns="" xmlns:a16="http://schemas.microsoft.com/office/drawing/2014/main" id="{19DED7CC-9216-408C-832C-3892C3FEDBB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16073" y="4201909"/>
            <a:ext cx="2068449" cy="2734231"/>
          </a:xfrm>
          <a:prstGeom prst="rect">
            <a:avLst/>
          </a:prstGeom>
        </p:spPr>
      </p:pic>
      <p:sp>
        <p:nvSpPr>
          <p:cNvPr id="32" name="33417">
            <a:extLst>
              <a:ext uri="{FF2B5EF4-FFF2-40B4-BE49-F238E27FC236}">
                <a16:creationId xmlns="" xmlns:a16="http://schemas.microsoft.com/office/drawing/2014/main" id="{CC968C29-3CEB-4762-8C1C-47C7B2A8127D}"/>
              </a:ext>
            </a:extLst>
          </p:cNvPr>
          <p:cNvSpPr txBox="1"/>
          <p:nvPr/>
        </p:nvSpPr>
        <p:spPr>
          <a:xfrm>
            <a:off x="1169194" y="2767280"/>
            <a:ext cx="9853612" cy="1680895"/>
          </a:xfrm>
          <a:prstGeom prst="rect">
            <a:avLst/>
          </a:prstGeom>
        </p:spPr>
        <p:txBody>
          <a:bodyPr>
            <a:noAutofit/>
          </a:bodyPr>
          <a:lstStyle>
            <a:defPPr>
              <a:defRPr lang="zh-CN"/>
            </a:defPPr>
            <a:lvl1pPr marR="0" lvl="0" indent="0" defTabSz="1219170" fontAlgn="auto">
              <a:lnSpc>
                <a:spcPct val="100000"/>
              </a:lnSpc>
              <a:spcBef>
                <a:spcPct val="0"/>
              </a:spcBef>
              <a:spcAft>
                <a:spcPts val="0"/>
              </a:spcAft>
              <a:buClrTx/>
              <a:buSzTx/>
              <a:buFontTx/>
              <a:buNone/>
              <a:tabLst/>
              <a:defRPr kumimoji="0" sz="8800" b="0" i="0" u="none" strike="noStrike" cap="none" spc="-150" normalizeH="0" baseline="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禹卫书法行书简体&#10;" panose="02000603000000000000" pitchFamily="2" charset="-122"/>
                <a:ea typeface="禹卫书法行书简体&#10;" panose="02000603000000000000" pitchFamily="2" charset="-122"/>
                <a:cs typeface="+mn-ea"/>
              </a:defRPr>
            </a:lvl1pPr>
          </a:lstStyle>
          <a:p>
            <a:pPr algn="dist"/>
            <a:r>
              <a:rPr lang="zh-CN" altLang="en-US" dirty="0">
                <a:sym typeface="+mn-lt"/>
              </a:rPr>
              <a:t>认识新型毒品</a:t>
            </a:r>
          </a:p>
        </p:txBody>
      </p:sp>
      <p:sp>
        <p:nvSpPr>
          <p:cNvPr id="37" name="TextBox 10">
            <a:extLst>
              <a:ext uri="{FF2B5EF4-FFF2-40B4-BE49-F238E27FC236}">
                <a16:creationId xmlns="" xmlns:a16="http://schemas.microsoft.com/office/drawing/2014/main" id="{90153581-7A5E-4D33-B5F0-A3E0443B5914}"/>
              </a:ext>
            </a:extLst>
          </p:cNvPr>
          <p:cNvSpPr txBox="1"/>
          <p:nvPr/>
        </p:nvSpPr>
        <p:spPr>
          <a:xfrm>
            <a:off x="3922455" y="1649734"/>
            <a:ext cx="4728089" cy="830997"/>
          </a:xfrm>
          <a:prstGeom prst="rect">
            <a:avLst/>
          </a:prstGeom>
          <a:noFill/>
        </p:spPr>
        <p:txBody>
          <a:bodyPr wrap="none" rtlCol="0">
            <a:spAutoFit/>
          </a:bodyPr>
          <a:lstStyle/>
          <a:p>
            <a:pPr lvl="0" algn="ctr" defTabSz="1217798">
              <a:defRPr/>
            </a:pPr>
            <a:r>
              <a:rPr kumimoji="0" lang="zh-CN" altLang="en-US" sz="4800" b="1" i="0" u="none" strike="noStrike" kern="1200" cap="none" spc="0" normalizeH="0" baseline="0" noProof="0" dirty="0">
                <a:ln>
                  <a:noFill/>
                </a:ln>
                <a:solidFill>
                  <a:srgbClr val="009636"/>
                </a:solidFill>
                <a:uLnTx/>
                <a:uFillTx/>
                <a:cs typeface="+mn-ea"/>
                <a:sym typeface="+mn-lt"/>
              </a:rPr>
              <a:t>第三部分 </a:t>
            </a:r>
            <a:r>
              <a:rPr kumimoji="0" lang="en-US" altLang="zh-CN" sz="2400" b="0" i="0" u="none" strike="noStrike" kern="1200" cap="none" spc="0" normalizeH="0" baseline="0" noProof="0" dirty="0">
                <a:ln>
                  <a:noFill/>
                </a:ln>
                <a:solidFill>
                  <a:srgbClr val="009636"/>
                </a:solidFill>
                <a:uLnTx/>
                <a:uFillTx/>
                <a:cs typeface="+mn-ea"/>
                <a:sym typeface="+mn-lt"/>
              </a:rPr>
              <a:t>PART </a:t>
            </a:r>
            <a:r>
              <a:rPr lang="en-US" altLang="zh-CN" sz="2400" dirty="0">
                <a:solidFill>
                  <a:srgbClr val="009636"/>
                </a:solidFill>
                <a:cs typeface="+mn-ea"/>
                <a:sym typeface="+mn-lt"/>
              </a:rPr>
              <a:t>THREE</a:t>
            </a:r>
            <a:endParaRPr kumimoji="0" lang="zh-CN" altLang="en-US" sz="2400" b="0" i="0" u="none" strike="noStrike" kern="1200" cap="none" spc="0" normalizeH="0" baseline="0" noProof="0" dirty="0">
              <a:ln>
                <a:noFill/>
              </a:ln>
              <a:solidFill>
                <a:srgbClr val="009636"/>
              </a:solidFill>
              <a:uLnTx/>
              <a:uFillTx/>
              <a:cs typeface="+mn-ea"/>
              <a:sym typeface="+mn-lt"/>
            </a:endParaRPr>
          </a:p>
        </p:txBody>
      </p:sp>
    </p:spTree>
    <p:extLst>
      <p:ext uri="{BB962C8B-B14F-4D97-AF65-F5344CB8AC3E}">
        <p14:creationId xmlns:p14="http://schemas.microsoft.com/office/powerpoint/2010/main" val="10528726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par>
                                <p:cTn id="25" presetID="2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down)">
                                      <p:cBhvr>
                                        <p:cTn id="27" dur="500"/>
                                        <p:tgtEl>
                                          <p:spTgt spid="72"/>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left)">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2"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5">
            <a:extLst>
              <a:ext uri="{FF2B5EF4-FFF2-40B4-BE49-F238E27FC236}">
                <a16:creationId xmlns="" xmlns:a16="http://schemas.microsoft.com/office/drawing/2014/main" id="{94B90E94-D25F-4C3B-895A-2DD6B5C00ECD}"/>
              </a:ext>
            </a:extLst>
          </p:cNvPr>
          <p:cNvSpPr txBox="1"/>
          <p:nvPr/>
        </p:nvSpPr>
        <p:spPr>
          <a:xfrm>
            <a:off x="631353" y="957753"/>
            <a:ext cx="10977972" cy="77700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由于科学技术和制药工业的进步和发展，精神药物的范围和种类不是固定不变的，新型毒品滥用的品种也将不断增多。根据新型毒品的毒理学性质，可以将其分为四类：</a:t>
            </a:r>
          </a:p>
        </p:txBody>
      </p:sp>
      <p:grpSp>
        <p:nvGrpSpPr>
          <p:cNvPr id="4" name="组合 3">
            <a:extLst>
              <a:ext uri="{FF2B5EF4-FFF2-40B4-BE49-F238E27FC236}">
                <a16:creationId xmlns="" xmlns:a16="http://schemas.microsoft.com/office/drawing/2014/main" id="{C87BA91F-E69B-4961-80AC-760DD9C656EC}"/>
              </a:ext>
            </a:extLst>
          </p:cNvPr>
          <p:cNvGrpSpPr/>
          <p:nvPr/>
        </p:nvGrpSpPr>
        <p:grpSpPr>
          <a:xfrm>
            <a:off x="768513" y="1856529"/>
            <a:ext cx="742615" cy="742613"/>
            <a:chOff x="6409426" y="1173624"/>
            <a:chExt cx="962086" cy="962084"/>
          </a:xfrm>
          <a:solidFill>
            <a:schemeClr val="bg2"/>
          </a:solidFill>
        </p:grpSpPr>
        <p:sp>
          <p:nvSpPr>
            <p:cNvPr id="5" name="椭圆 4">
              <a:extLst>
                <a:ext uri="{FF2B5EF4-FFF2-40B4-BE49-F238E27FC236}">
                  <a16:creationId xmlns="" xmlns:a16="http://schemas.microsoft.com/office/drawing/2014/main" id="{BE5C86FF-CA1A-480C-8036-8E9DD814C4F1}"/>
                </a:ext>
              </a:extLst>
            </p:cNvPr>
            <p:cNvSpPr/>
            <p:nvPr/>
          </p:nvSpPr>
          <p:spPr bwMode="auto">
            <a:xfrm>
              <a:off x="6409426" y="1173624"/>
              <a:ext cx="962086" cy="962084"/>
            </a:xfrm>
            <a:prstGeom prst="ellipse">
              <a:avLst/>
            </a:prstGeom>
            <a:solidFill>
              <a:schemeClr val="tx2"/>
            </a:solidFill>
            <a:ln>
              <a:noFill/>
            </a:ln>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6" name="TextBox 15">
              <a:extLst>
                <a:ext uri="{FF2B5EF4-FFF2-40B4-BE49-F238E27FC236}">
                  <a16:creationId xmlns="" xmlns:a16="http://schemas.microsoft.com/office/drawing/2014/main" id="{1F52C99C-C0EC-4F11-B559-B174A7B09F3C}"/>
                </a:ext>
              </a:extLst>
            </p:cNvPr>
            <p:cNvSpPr txBox="1"/>
            <p:nvPr/>
          </p:nvSpPr>
          <p:spPr>
            <a:xfrm>
              <a:off x="6609371" y="1282181"/>
              <a:ext cx="546387" cy="717446"/>
            </a:xfrm>
            <a:prstGeom prst="rect">
              <a:avLst/>
            </a:prstGeom>
            <a:noFill/>
            <a:ln>
              <a:noFill/>
            </a:ln>
          </p:spPr>
          <p:txBody>
            <a:bodyPr vert="horz" wrap="square" lIns="91404" tIns="45702" rIns="91404" bIns="45702" numCol="1" anchor="t" anchorCtr="0" compatLnSpc="1"/>
            <a:lstStyle>
              <a:defPPr>
                <a:defRPr lang="zh-CN"/>
              </a:def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en-US" altLang="zh-CN"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rPr>
                <a:t>1</a:t>
              </a:r>
              <a:endParaRPr kumimoji="0" lang="zh-CN" altLang="en-US"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endParaRPr>
            </a:p>
          </p:txBody>
        </p:sp>
      </p:grpSp>
      <p:grpSp>
        <p:nvGrpSpPr>
          <p:cNvPr id="7" name="组合 6">
            <a:extLst>
              <a:ext uri="{FF2B5EF4-FFF2-40B4-BE49-F238E27FC236}">
                <a16:creationId xmlns="" xmlns:a16="http://schemas.microsoft.com/office/drawing/2014/main" id="{E843B4EE-1310-42C2-982F-D85D77185497}"/>
              </a:ext>
            </a:extLst>
          </p:cNvPr>
          <p:cNvGrpSpPr/>
          <p:nvPr/>
        </p:nvGrpSpPr>
        <p:grpSpPr>
          <a:xfrm>
            <a:off x="768513" y="2918004"/>
            <a:ext cx="742615" cy="742613"/>
            <a:chOff x="6409426" y="2394908"/>
            <a:chExt cx="962086" cy="962084"/>
          </a:xfrm>
          <a:solidFill>
            <a:schemeClr val="bg1"/>
          </a:solidFill>
        </p:grpSpPr>
        <p:sp>
          <p:nvSpPr>
            <p:cNvPr id="8" name="椭圆 7">
              <a:extLst>
                <a:ext uri="{FF2B5EF4-FFF2-40B4-BE49-F238E27FC236}">
                  <a16:creationId xmlns="" xmlns:a16="http://schemas.microsoft.com/office/drawing/2014/main" id="{63E0B10E-0DD0-4382-94C4-97EF50B07140}"/>
                </a:ext>
              </a:extLst>
            </p:cNvPr>
            <p:cNvSpPr/>
            <p:nvPr/>
          </p:nvSpPr>
          <p:spPr bwMode="auto">
            <a:xfrm>
              <a:off x="6409426" y="2394908"/>
              <a:ext cx="962086" cy="962084"/>
            </a:xfrm>
            <a:prstGeom prst="ellipse">
              <a:avLst/>
            </a:prstGeom>
            <a:solidFill>
              <a:schemeClr val="accent6">
                <a:lumMod val="75000"/>
              </a:schemeClr>
            </a:solidFill>
            <a:ln>
              <a:noFill/>
            </a:ln>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9" name="TextBox 18">
              <a:extLst>
                <a:ext uri="{FF2B5EF4-FFF2-40B4-BE49-F238E27FC236}">
                  <a16:creationId xmlns="" xmlns:a16="http://schemas.microsoft.com/office/drawing/2014/main" id="{E1796390-5C18-40E9-8F77-C86B1373EEDA}"/>
                </a:ext>
              </a:extLst>
            </p:cNvPr>
            <p:cNvSpPr txBox="1"/>
            <p:nvPr/>
          </p:nvSpPr>
          <p:spPr>
            <a:xfrm>
              <a:off x="6651873" y="2450912"/>
              <a:ext cx="546387" cy="717446"/>
            </a:xfrm>
            <a:prstGeom prst="rect">
              <a:avLst/>
            </a:prstGeom>
            <a:noFill/>
            <a:ln>
              <a:noFill/>
            </a:ln>
          </p:spPr>
          <p:txBody>
            <a:bodyPr vert="horz" wrap="square" lIns="91404" tIns="45702" rIns="91404" bIns="45702" numCol="1" anchor="t" anchorCtr="0" compatLnSpc="1"/>
            <a:lstStyle>
              <a:defPPr>
                <a:defRPr lang="zh-CN"/>
              </a:def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en-US" altLang="zh-CN"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rPr>
                <a:t>2</a:t>
              </a:r>
              <a:endParaRPr kumimoji="0" lang="zh-CN" altLang="en-US"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endParaRPr>
            </a:p>
          </p:txBody>
        </p:sp>
      </p:grpSp>
      <p:grpSp>
        <p:nvGrpSpPr>
          <p:cNvPr id="11" name="组合 10">
            <a:extLst>
              <a:ext uri="{FF2B5EF4-FFF2-40B4-BE49-F238E27FC236}">
                <a16:creationId xmlns="" xmlns:a16="http://schemas.microsoft.com/office/drawing/2014/main" id="{25D8763B-663C-4C73-9706-1E82EA55DC96}"/>
              </a:ext>
            </a:extLst>
          </p:cNvPr>
          <p:cNvGrpSpPr/>
          <p:nvPr/>
        </p:nvGrpSpPr>
        <p:grpSpPr>
          <a:xfrm>
            <a:off x="768513" y="3968542"/>
            <a:ext cx="742615" cy="742613"/>
            <a:chOff x="6409426" y="3568104"/>
            <a:chExt cx="962086" cy="962084"/>
          </a:xfrm>
          <a:solidFill>
            <a:schemeClr val="accent2"/>
          </a:solidFill>
        </p:grpSpPr>
        <p:sp>
          <p:nvSpPr>
            <p:cNvPr id="12" name="椭圆 11">
              <a:extLst>
                <a:ext uri="{FF2B5EF4-FFF2-40B4-BE49-F238E27FC236}">
                  <a16:creationId xmlns="" xmlns:a16="http://schemas.microsoft.com/office/drawing/2014/main" id="{E94709D6-DF77-4A75-A4CC-6BCDB17DBBCA}"/>
                </a:ext>
              </a:extLst>
            </p:cNvPr>
            <p:cNvSpPr/>
            <p:nvPr/>
          </p:nvSpPr>
          <p:spPr bwMode="auto">
            <a:xfrm>
              <a:off x="6409426" y="3568104"/>
              <a:ext cx="962086" cy="962084"/>
            </a:xfrm>
            <a:prstGeom prst="ellipse">
              <a:avLst/>
            </a:prstGeom>
            <a:solidFill>
              <a:schemeClr val="accent2">
                <a:lumMod val="75000"/>
              </a:schemeClr>
            </a:solidFill>
            <a:ln>
              <a:noFill/>
            </a:ln>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3" name="TextBox 21">
              <a:extLst>
                <a:ext uri="{FF2B5EF4-FFF2-40B4-BE49-F238E27FC236}">
                  <a16:creationId xmlns="" xmlns:a16="http://schemas.microsoft.com/office/drawing/2014/main" id="{09E1F2BC-C5C7-4B75-B5ED-15BA3044256C}"/>
                </a:ext>
              </a:extLst>
            </p:cNvPr>
            <p:cNvSpPr txBox="1"/>
            <p:nvPr/>
          </p:nvSpPr>
          <p:spPr>
            <a:xfrm>
              <a:off x="6609371" y="3688344"/>
              <a:ext cx="546387" cy="717446"/>
            </a:xfrm>
            <a:prstGeom prst="rect">
              <a:avLst/>
            </a:prstGeom>
            <a:noFill/>
            <a:ln>
              <a:noFill/>
            </a:ln>
          </p:spPr>
          <p:txBody>
            <a:bodyPr vert="horz" wrap="square" lIns="91404" tIns="45702" rIns="91404" bIns="45702" numCol="1" anchor="t" anchorCtr="0" compatLnSpc="1"/>
            <a:lstStyle>
              <a:defPPr>
                <a:defRPr lang="zh-CN"/>
              </a:def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en-US" altLang="zh-CN"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rPr>
                <a:t>3</a:t>
              </a:r>
              <a:endParaRPr kumimoji="0" lang="zh-CN" altLang="en-US"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endParaRPr>
            </a:p>
          </p:txBody>
        </p:sp>
      </p:grpSp>
      <p:grpSp>
        <p:nvGrpSpPr>
          <p:cNvPr id="14" name="组合 13">
            <a:extLst>
              <a:ext uri="{FF2B5EF4-FFF2-40B4-BE49-F238E27FC236}">
                <a16:creationId xmlns="" xmlns:a16="http://schemas.microsoft.com/office/drawing/2014/main" id="{79E44073-E5C4-4DB0-861C-D5FC0A639E76}"/>
              </a:ext>
            </a:extLst>
          </p:cNvPr>
          <p:cNvGrpSpPr/>
          <p:nvPr/>
        </p:nvGrpSpPr>
        <p:grpSpPr>
          <a:xfrm>
            <a:off x="768513" y="4923190"/>
            <a:ext cx="742615" cy="742613"/>
            <a:chOff x="6409426" y="4869160"/>
            <a:chExt cx="962086" cy="962084"/>
          </a:xfrm>
          <a:solidFill>
            <a:schemeClr val="tx2"/>
          </a:solidFill>
        </p:grpSpPr>
        <p:sp>
          <p:nvSpPr>
            <p:cNvPr id="15" name="椭圆 14">
              <a:extLst>
                <a:ext uri="{FF2B5EF4-FFF2-40B4-BE49-F238E27FC236}">
                  <a16:creationId xmlns="" xmlns:a16="http://schemas.microsoft.com/office/drawing/2014/main" id="{7080E1DA-E632-4F6B-AA1A-0A6FD40B6ACF}"/>
                </a:ext>
              </a:extLst>
            </p:cNvPr>
            <p:cNvSpPr/>
            <p:nvPr/>
          </p:nvSpPr>
          <p:spPr bwMode="auto">
            <a:xfrm>
              <a:off x="6409426" y="4869160"/>
              <a:ext cx="962086" cy="962084"/>
            </a:xfrm>
            <a:prstGeom prst="ellipse">
              <a:avLst/>
            </a:prstGeom>
            <a:solidFill>
              <a:schemeClr val="tx1"/>
            </a:solidFill>
            <a:ln>
              <a:noFill/>
            </a:ln>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6" name="TextBox 24">
              <a:extLst>
                <a:ext uri="{FF2B5EF4-FFF2-40B4-BE49-F238E27FC236}">
                  <a16:creationId xmlns="" xmlns:a16="http://schemas.microsoft.com/office/drawing/2014/main" id="{6F5AC5BC-3697-47F1-88A6-1516052E5C53}"/>
                </a:ext>
              </a:extLst>
            </p:cNvPr>
            <p:cNvSpPr txBox="1"/>
            <p:nvPr/>
          </p:nvSpPr>
          <p:spPr>
            <a:xfrm>
              <a:off x="6622500" y="4909496"/>
              <a:ext cx="546387" cy="717446"/>
            </a:xfrm>
            <a:prstGeom prst="rect">
              <a:avLst/>
            </a:prstGeom>
            <a:noFill/>
            <a:ln>
              <a:noFill/>
            </a:ln>
          </p:spPr>
          <p:txBody>
            <a:bodyPr vert="horz" wrap="square" lIns="91404" tIns="45702" rIns="91404" bIns="45702" numCol="1" anchor="t" anchorCtr="0" compatLnSpc="1"/>
            <a:lstStyle>
              <a:defPPr>
                <a:defRPr lang="zh-CN"/>
              </a:def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en-US" altLang="zh-CN"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rPr>
                <a:t>4</a:t>
              </a:r>
              <a:endParaRPr kumimoji="0" lang="zh-CN" altLang="en-US" sz="3199" b="0" i="0" u="none" strike="noStrike" kern="1200" cap="none" spc="0" normalizeH="0" baseline="0" noProof="0" dirty="0">
                <a:ln>
                  <a:noFill/>
                </a:ln>
                <a:solidFill>
                  <a:srgbClr val="F8F8F8"/>
                </a:solidFill>
                <a:effectLst/>
                <a:uLnTx/>
                <a:uFillTx/>
                <a:latin typeface="Arial" panose="020F0502020204030204"/>
                <a:ea typeface="微软雅黑"/>
                <a:cs typeface="+mn-ea"/>
                <a:sym typeface="+mn-lt"/>
              </a:endParaRPr>
            </a:p>
          </p:txBody>
        </p:sp>
      </p:grpSp>
      <p:sp>
        <p:nvSpPr>
          <p:cNvPr id="17" name="TextBox 25">
            <a:extLst>
              <a:ext uri="{FF2B5EF4-FFF2-40B4-BE49-F238E27FC236}">
                <a16:creationId xmlns="" xmlns:a16="http://schemas.microsoft.com/office/drawing/2014/main" id="{34FB5225-6CC2-4A2E-B573-D52721E66282}"/>
              </a:ext>
            </a:extLst>
          </p:cNvPr>
          <p:cNvSpPr txBox="1"/>
          <p:nvPr/>
        </p:nvSpPr>
        <p:spPr>
          <a:xfrm>
            <a:off x="1737298" y="1985589"/>
            <a:ext cx="5985112" cy="646331"/>
          </a:xfrm>
          <a:prstGeom prst="rect">
            <a:avLst/>
          </a:prstGeom>
          <a:noFill/>
        </p:spPr>
        <p:txBody>
          <a:bodyPr wrap="square" rtlCol="0">
            <a:spAutoFit/>
          </a:bodyPr>
          <a:lstStyle/>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第一类：</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以中枢兴奋作用为主，代表物质是包括甲基苯丙胺（俗称冰毒）在内的苯丙胺类兴奋剂；</a:t>
            </a:r>
          </a:p>
        </p:txBody>
      </p:sp>
      <p:sp>
        <p:nvSpPr>
          <p:cNvPr id="18" name="TextBox 26">
            <a:extLst>
              <a:ext uri="{FF2B5EF4-FFF2-40B4-BE49-F238E27FC236}">
                <a16:creationId xmlns="" xmlns:a16="http://schemas.microsoft.com/office/drawing/2014/main" id="{7696BD9C-331B-4759-9AB5-839963C54267}"/>
              </a:ext>
            </a:extLst>
          </p:cNvPr>
          <p:cNvSpPr txBox="1"/>
          <p:nvPr/>
        </p:nvSpPr>
        <p:spPr>
          <a:xfrm>
            <a:off x="1698268" y="3001926"/>
            <a:ext cx="5985112" cy="646331"/>
          </a:xfrm>
          <a:prstGeom prst="rect">
            <a:avLst/>
          </a:prstGeom>
          <a:noFill/>
        </p:spPr>
        <p:txBody>
          <a:bodyPr wrap="square" rtlCol="0">
            <a:spAutoFit/>
          </a:bodyPr>
          <a:lstStyle/>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第二类：</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是致幻剂，代表物质有麦角乙二胺（</a:t>
            </a:r>
            <a:r>
              <a:rPr kumimoji="0" lang="en-US" altLang="zh-CN"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LSD</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）、麦司卡林和分离性麻醉剂（苯环利定和氯胺酮）；</a:t>
            </a:r>
          </a:p>
        </p:txBody>
      </p:sp>
      <p:sp>
        <p:nvSpPr>
          <p:cNvPr id="19" name="TextBox 27">
            <a:extLst>
              <a:ext uri="{FF2B5EF4-FFF2-40B4-BE49-F238E27FC236}">
                <a16:creationId xmlns="" xmlns:a16="http://schemas.microsoft.com/office/drawing/2014/main" id="{B3FD0C3E-4BD4-4A79-98AE-06D4CB7F8DF7}"/>
              </a:ext>
            </a:extLst>
          </p:cNvPr>
          <p:cNvSpPr txBox="1"/>
          <p:nvPr/>
        </p:nvSpPr>
        <p:spPr>
          <a:xfrm>
            <a:off x="1737298" y="3863060"/>
            <a:ext cx="6118842" cy="646331"/>
          </a:xfrm>
          <a:prstGeom prst="rect">
            <a:avLst/>
          </a:prstGeom>
          <a:noFill/>
        </p:spPr>
        <p:txBody>
          <a:bodyPr wrap="square" rtlCol="0">
            <a:spAutoFit/>
          </a:bodyPr>
          <a:lstStyle/>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第三类：</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兼具兴奋和致幻作用，代表物质是二亚甲基双氧安非他明（</a:t>
            </a:r>
            <a:r>
              <a:rPr kumimoji="0" lang="en-US" altLang="zh-CN"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MDMA</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，我国俗称摇头丸）；</a:t>
            </a:r>
          </a:p>
        </p:txBody>
      </p:sp>
      <p:sp>
        <p:nvSpPr>
          <p:cNvPr id="20" name="TextBox 28">
            <a:extLst>
              <a:ext uri="{FF2B5EF4-FFF2-40B4-BE49-F238E27FC236}">
                <a16:creationId xmlns="" xmlns:a16="http://schemas.microsoft.com/office/drawing/2014/main" id="{53D402E6-A4AE-42ED-96C2-6290EC2B3703}"/>
              </a:ext>
            </a:extLst>
          </p:cNvPr>
          <p:cNvSpPr txBox="1"/>
          <p:nvPr/>
        </p:nvSpPr>
        <p:spPr>
          <a:xfrm>
            <a:off x="1737298" y="4913228"/>
            <a:ext cx="6118842" cy="646331"/>
          </a:xfrm>
          <a:prstGeom prst="rect">
            <a:avLst/>
          </a:prstGeom>
          <a:noFill/>
        </p:spPr>
        <p:txBody>
          <a:bodyPr wrap="square" rtlCol="0">
            <a:spAutoFit/>
          </a:bodyPr>
          <a:lstStyle/>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第四类：</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是一些以中枢抑制作用为主的物质，包括三唑仑、氟硝安定和</a:t>
            </a:r>
            <a:r>
              <a:rPr kumimoji="0" lang="en-US" altLang="zh-CN"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γ-</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羟丁酸等。</a:t>
            </a:r>
          </a:p>
        </p:txBody>
      </p:sp>
      <p:pic>
        <p:nvPicPr>
          <p:cNvPr id="21" name="图片 20" descr="卡通人物&#10;&#10;描述已自动生成">
            <a:extLst>
              <a:ext uri="{FF2B5EF4-FFF2-40B4-BE49-F238E27FC236}">
                <a16:creationId xmlns="" xmlns:a16="http://schemas.microsoft.com/office/drawing/2014/main" id="{A23459D1-1533-4541-A0E8-434354B269B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976365" y="955030"/>
            <a:ext cx="5303520" cy="5303520"/>
          </a:xfrm>
          <a:prstGeom prst="rect">
            <a:avLst/>
          </a:prstGeom>
        </p:spPr>
      </p:pic>
      <p:sp>
        <p:nvSpPr>
          <p:cNvPr id="23" name="标题 1">
            <a:extLst>
              <a:ext uri="{FF2B5EF4-FFF2-40B4-BE49-F238E27FC236}">
                <a16:creationId xmlns="" xmlns:a16="http://schemas.microsoft.com/office/drawing/2014/main" id="{AB9057DC-43FF-4CE8-B1E6-AA6DCC454B1B}"/>
              </a:ext>
            </a:extLst>
          </p:cNvPr>
          <p:cNvSpPr txBox="1">
            <a:spLocks/>
          </p:cNvSpPr>
          <p:nvPr/>
        </p:nvSpPr>
        <p:spPr>
          <a:xfrm>
            <a:off x="955653" y="325815"/>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关于常规毒品和新型毒品</a:t>
            </a:r>
          </a:p>
        </p:txBody>
      </p:sp>
    </p:spTree>
    <p:extLst>
      <p:ext uri="{BB962C8B-B14F-4D97-AF65-F5344CB8AC3E}">
        <p14:creationId xmlns:p14="http://schemas.microsoft.com/office/powerpoint/2010/main" val="5718185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14:presetBounceEnd="32000">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14:bounceEnd="32000">
                                          <p:cBhvr additive="base">
                                            <p:cTn id="7" dur="500" fill="hold"/>
                                            <p:tgtEl>
                                              <p:spTgt spid="21"/>
                                            </p:tgtEl>
                                            <p:attrNameLst>
                                              <p:attrName>ppt_x</p:attrName>
                                            </p:attrNameLst>
                                          </p:cBhvr>
                                          <p:tavLst>
                                            <p:tav tm="0">
                                              <p:val>
                                                <p:strVal val="#ppt_x"/>
                                              </p:val>
                                            </p:tav>
                                            <p:tav tm="100000">
                                              <p:val>
                                                <p:strVal val="#ppt_x"/>
                                              </p:val>
                                            </p:tav>
                                          </p:tavLst>
                                        </p:anim>
                                        <p:anim calcmode="lin" valueType="num" p14:bounceEnd="32000">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00"/>
                                            <p:tgtEl>
                                              <p:spTgt spid="1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4500"/>
                                </p:stCondLst>
                                <p:childTnLst>
                                  <p:par>
                                    <p:cTn id="41" presetID="21" presetClass="entr" presetSubtype="1"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heel(1)">
                                          <p:cBhvr>
                                            <p:cTn id="43" dur="500"/>
                                            <p:tgtEl>
                                              <p:spTgt spid="1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18" grpId="0"/>
          <p:bldP spid="19" grpId="0"/>
          <p:bldP spid="2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31" presetClass="entr" presetSubtype="0"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1000" fill="hold"/>
                                            <p:tgtEl>
                                              <p:spTgt spid="3"/>
                                            </p:tgtEl>
                                            <p:attrNameLst>
                                              <p:attrName>ppt_w</p:attrName>
                                            </p:attrNameLst>
                                          </p:cBhvr>
                                          <p:tavLst>
                                            <p:tav tm="0">
                                              <p:val>
                                                <p:fltVal val="0"/>
                                              </p:val>
                                            </p:tav>
                                            <p:tav tm="100000">
                                              <p:val>
                                                <p:strVal val="#ppt_w"/>
                                              </p:val>
                                            </p:tav>
                                          </p:tavLst>
                                        </p:anim>
                                        <p:anim calcmode="lin" valueType="num">
                                          <p:cBhvr>
                                            <p:cTn id="13" dur="1000" fill="hold"/>
                                            <p:tgtEl>
                                              <p:spTgt spid="3"/>
                                            </p:tgtEl>
                                            <p:attrNameLst>
                                              <p:attrName>ppt_h</p:attrName>
                                            </p:attrNameLst>
                                          </p:cBhvr>
                                          <p:tavLst>
                                            <p:tav tm="0">
                                              <p:val>
                                                <p:fltVal val="0"/>
                                              </p:val>
                                            </p:tav>
                                            <p:tav tm="100000">
                                              <p:val>
                                                <p:strVal val="#ppt_h"/>
                                              </p:val>
                                            </p:tav>
                                          </p:tavLst>
                                        </p:anim>
                                        <p:anim calcmode="lin" valueType="num">
                                          <p:cBhvr>
                                            <p:cTn id="14" dur="1000" fill="hold"/>
                                            <p:tgtEl>
                                              <p:spTgt spid="3"/>
                                            </p:tgtEl>
                                            <p:attrNameLst>
                                              <p:attrName>style.rotation</p:attrName>
                                            </p:attrNameLst>
                                          </p:cBhvr>
                                          <p:tavLst>
                                            <p:tav tm="0">
                                              <p:val>
                                                <p:fltVal val="90"/>
                                              </p:val>
                                            </p:tav>
                                            <p:tav tm="100000">
                                              <p:val>
                                                <p:fltVal val="0"/>
                                              </p:val>
                                            </p:tav>
                                          </p:tavLst>
                                        </p:anim>
                                        <p:animEffect transition="in" filter="fade">
                                          <p:cBhvr>
                                            <p:cTn id="15" dur="1000"/>
                                            <p:tgtEl>
                                              <p:spTgt spid="3"/>
                                            </p:tgtEl>
                                          </p:cBhvr>
                                        </p:animEffect>
                                      </p:childTnLst>
                                    </p:cTn>
                                  </p:par>
                                </p:childTnLst>
                              </p:cTn>
                            </p:par>
                            <p:par>
                              <p:cTn id="16" fill="hold">
                                <p:stCondLst>
                                  <p:cond delay="1500"/>
                                </p:stCondLst>
                                <p:childTnLst>
                                  <p:par>
                                    <p:cTn id="17" presetID="21" presetClass="entr" presetSubtype="1"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heel(1)">
                                          <p:cBhvr>
                                            <p:cTn id="19" dur="500"/>
                                            <p:tgtEl>
                                              <p:spTgt spid="4"/>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wipe(left)">
                                          <p:cBhvr>
                                            <p:cTn id="23" dur="500"/>
                                            <p:tgtEl>
                                              <p:spTgt spid="17"/>
                                            </p:tgtEl>
                                          </p:cBhvr>
                                        </p:animEffect>
                                      </p:childTnLst>
                                    </p:cTn>
                                  </p:par>
                                </p:childTnLst>
                              </p:cTn>
                            </p:par>
                            <p:par>
                              <p:cTn id="24" fill="hold">
                                <p:stCondLst>
                                  <p:cond delay="2500"/>
                                </p:stCondLst>
                                <p:childTnLst>
                                  <p:par>
                                    <p:cTn id="25" presetID="21" presetClass="entr" presetSubtype="1" fill="hold"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500"/>
                                            <p:tgtEl>
                                              <p:spTgt spid="7"/>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wipe(left)">
                                          <p:cBhvr>
                                            <p:cTn id="31" dur="500"/>
                                            <p:tgtEl>
                                              <p:spTgt spid="18"/>
                                            </p:tgtEl>
                                          </p:cBhvr>
                                        </p:animEffect>
                                      </p:childTnLst>
                                    </p:cTn>
                                  </p:par>
                                </p:childTnLst>
                              </p:cTn>
                            </p:par>
                            <p:par>
                              <p:cTn id="32" fill="hold">
                                <p:stCondLst>
                                  <p:cond delay="3500"/>
                                </p:stCondLst>
                                <p:childTnLst>
                                  <p:par>
                                    <p:cTn id="33" presetID="21" presetClass="entr" presetSubtype="1"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500"/>
                                            <p:tgtEl>
                                              <p:spTgt spid="11"/>
                                            </p:tgtEl>
                                          </p:cBhvr>
                                        </p:animEffect>
                                      </p:childTnLst>
                                    </p:cTn>
                                  </p:par>
                                </p:childTnLst>
                              </p:cTn>
                            </p:par>
                            <p:par>
                              <p:cTn id="36" fill="hold">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left)">
                                          <p:cBhvr>
                                            <p:cTn id="39" dur="500"/>
                                            <p:tgtEl>
                                              <p:spTgt spid="19"/>
                                            </p:tgtEl>
                                          </p:cBhvr>
                                        </p:animEffect>
                                      </p:childTnLst>
                                    </p:cTn>
                                  </p:par>
                                </p:childTnLst>
                              </p:cTn>
                            </p:par>
                            <p:par>
                              <p:cTn id="40" fill="hold">
                                <p:stCondLst>
                                  <p:cond delay="4500"/>
                                </p:stCondLst>
                                <p:childTnLst>
                                  <p:par>
                                    <p:cTn id="41" presetID="21" presetClass="entr" presetSubtype="1"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wheel(1)">
                                          <p:cBhvr>
                                            <p:cTn id="43" dur="500"/>
                                            <p:tgtEl>
                                              <p:spTgt spid="14"/>
                                            </p:tgtEl>
                                          </p:cBhvr>
                                        </p:animEffect>
                                      </p:childTnLst>
                                    </p:cTn>
                                  </p:par>
                                </p:childTnLst>
                              </p:cTn>
                            </p:par>
                            <p:par>
                              <p:cTn id="44" fill="hold">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7" grpId="0"/>
          <p:bldP spid="18" grpId="0"/>
          <p:bldP spid="19" grpId="0"/>
          <p:bldP spid="20"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057800" y="1492626"/>
            <a:ext cx="6539694" cy="3416320"/>
          </a:xfrm>
          <a:prstGeom prst="rect">
            <a:avLst/>
          </a:prstGeom>
          <a:noFill/>
        </p:spPr>
        <p:txBody>
          <a:bodyPr wrap="square" rtlCol="0">
            <a:spAutoFit/>
          </a:bodyPr>
          <a:lstStyle/>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通用名称：</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甲基苯丙胺</a:t>
            </a:r>
            <a:endParaRPr kumimoji="0" lang="en-US" altLang="zh-CN"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endParaRPr>
          </a:p>
          <a:p>
            <a:pPr marL="0" marR="0" lvl="0" indent="0" algn="just" defTabSz="914034"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endParaRPr>
          </a:p>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性状：</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外观为纯白结晶体，晶莹剔透，故被吸毒、贩毒者称为“冰”（</a:t>
            </a:r>
            <a:r>
              <a:rPr kumimoji="0" lang="en-US" altLang="zh-CN" sz="1800" b="0" i="0" u="none" strike="noStrike" kern="1200" cap="none" spc="0" normalizeH="0" baseline="0" noProof="0" dirty="0" err="1">
                <a:ln>
                  <a:noFill/>
                </a:ln>
                <a:solidFill>
                  <a:srgbClr val="292F37"/>
                </a:solidFill>
                <a:effectLst/>
                <a:uLnTx/>
                <a:uFillTx/>
                <a:latin typeface="Arial" panose="020F0502020204030204"/>
                <a:ea typeface="微软雅黑"/>
                <a:cs typeface="+mn-ea"/>
                <a:sym typeface="+mn-lt"/>
              </a:rPr>
              <a:t>lce</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）。由于对人体的中枢神经系统具有极强的刺激作用，且毒性剧烈，又称之为“冰毒”。冰毒的精神依赖性极强，已成为目前国际上危害最大的毒品之一。</a:t>
            </a:r>
            <a:endParaRPr kumimoji="0" lang="en-US" altLang="zh-CN"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endParaRPr>
          </a:p>
          <a:p>
            <a:pPr marL="0" marR="0" lvl="0" indent="0" algn="just" defTabSz="914034"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endParaRPr>
          </a:p>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滥用方式：</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口服、鼻吸。</a:t>
            </a:r>
            <a:endParaRPr kumimoji="0" lang="en-US" altLang="zh-CN"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endParaRPr>
          </a:p>
          <a:p>
            <a:pPr marL="0" marR="0" lvl="0" indent="0" algn="just" defTabSz="914034"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endParaRPr>
          </a:p>
          <a:p>
            <a:pPr marL="0" marR="0" lvl="0" indent="0" algn="just"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吸食危害：</a:t>
            </a:r>
            <a:r>
              <a:rPr kumimoji="0" lang="zh-CN" altLang="en-US" sz="1800" b="0" i="0" u="none" strike="noStrike" kern="1200" cap="none" spc="0" normalizeH="0" baseline="0" noProof="0" dirty="0">
                <a:ln>
                  <a:noFill/>
                </a:ln>
                <a:solidFill>
                  <a:srgbClr val="292F37"/>
                </a:solidFill>
                <a:effectLst/>
                <a:uLnTx/>
                <a:uFillTx/>
                <a:latin typeface="Arial" panose="020F0502020204030204"/>
                <a:ea typeface="微软雅黑"/>
                <a:cs typeface="+mn-ea"/>
                <a:sym typeface="+mn-lt"/>
              </a:rPr>
              <a:t>吸食后会产生强烈的生理兴奋，能大量消耗人的体力和降低免疫功能，严重损害心脏、大脑组织甚至导致死亡。吸食成瘾者还会造成精神障碍，表现出妄想、好斗等。</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947284" y="1267211"/>
            <a:ext cx="3186916" cy="2253373"/>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grpSp>
        <p:nvGrpSpPr>
          <p:cNvPr id="14" name="组合 13">
            <a:extLst>
              <a:ext uri="{FF2B5EF4-FFF2-40B4-BE49-F238E27FC236}">
                <a16:creationId xmlns="" xmlns:a16="http://schemas.microsoft.com/office/drawing/2014/main" id="{14AE57C0-3E5E-462D-886E-08542C62879F}"/>
              </a:ext>
            </a:extLst>
          </p:cNvPr>
          <p:cNvGrpSpPr/>
          <p:nvPr/>
        </p:nvGrpSpPr>
        <p:grpSpPr>
          <a:xfrm>
            <a:off x="7947284" y="3705611"/>
            <a:ext cx="3186916" cy="2253373"/>
            <a:chOff x="-1958232" y="2267057"/>
            <a:chExt cx="2412463" cy="1827386"/>
          </a:xfrm>
        </p:grpSpPr>
        <p:sp>
          <p:nvSpPr>
            <p:cNvPr id="15" name="矩形: 圆角 14">
              <a:extLst>
                <a:ext uri="{FF2B5EF4-FFF2-40B4-BE49-F238E27FC236}">
                  <a16:creationId xmlns="" xmlns:a16="http://schemas.microsoft.com/office/drawing/2014/main" id="{69389088-0618-4E83-8E26-EFCB9581AB39}"/>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6" name="矩形: 圆角 15">
              <a:extLst>
                <a:ext uri="{FF2B5EF4-FFF2-40B4-BE49-F238E27FC236}">
                  <a16:creationId xmlns="" xmlns:a16="http://schemas.microsoft.com/office/drawing/2014/main" id="{783D2901-F551-4632-83DD-3B0138940C1A}"/>
                </a:ext>
              </a:extLst>
            </p:cNvPr>
            <p:cNvSpPr/>
            <p:nvPr/>
          </p:nvSpPr>
          <p:spPr>
            <a:xfrm>
              <a:off x="-1849323" y="2359905"/>
              <a:ext cx="2190444" cy="1667698"/>
            </a:xfrm>
            <a:prstGeom prst="roundRect">
              <a:avLst>
                <a:gd name="adj" fmla="val 2186"/>
              </a:avLst>
            </a:pr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8" name="标题 1">
            <a:extLst>
              <a:ext uri="{FF2B5EF4-FFF2-40B4-BE49-F238E27FC236}">
                <a16:creationId xmlns="" xmlns:a16="http://schemas.microsoft.com/office/drawing/2014/main" id="{6BE45A50-9C20-458D-8D0A-8572101A29BE}"/>
              </a:ext>
            </a:extLst>
          </p:cNvPr>
          <p:cNvSpPr txBox="1">
            <a:spLocks/>
          </p:cNvSpPr>
          <p:nvPr/>
        </p:nvSpPr>
        <p:spPr>
          <a:xfrm>
            <a:off x="1057800" y="3549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冰  毒</a:t>
            </a:r>
          </a:p>
        </p:txBody>
      </p:sp>
    </p:spTree>
    <p:extLst>
      <p:ext uri="{BB962C8B-B14F-4D97-AF65-F5344CB8AC3E}">
        <p14:creationId xmlns:p14="http://schemas.microsoft.com/office/powerpoint/2010/main" val="27429019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4" fill="hold" nodeType="withEffect" p14:presetBounceEnd="46000">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14:bounceEnd="46000">
                                          <p:cBhvr additive="base">
                                            <p:cTn id="16" dur="50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sp>
        <p:nvSpPr>
          <p:cNvPr id="38" name="矩形: 圆角 37">
            <a:extLst>
              <a:ext uri="{FF2B5EF4-FFF2-40B4-BE49-F238E27FC236}">
                <a16:creationId xmlns="" xmlns:a16="http://schemas.microsoft.com/office/drawing/2014/main" id="{182150FA-0016-4C3E-AF5F-42FD40ABB2CE}"/>
              </a:ext>
            </a:extLst>
          </p:cNvPr>
          <p:cNvSpPr/>
          <p:nvPr/>
        </p:nvSpPr>
        <p:spPr>
          <a:xfrm>
            <a:off x="1204693" y="2536253"/>
            <a:ext cx="9695533" cy="2734230"/>
          </a:xfrm>
          <a:prstGeom prst="roundRect">
            <a:avLst>
              <a:gd name="adj" fmla="val 2186"/>
            </a:avLst>
          </a:prstGeom>
          <a:no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41" name="文本占位符 1">
            <a:extLst>
              <a:ext uri="{FF2B5EF4-FFF2-40B4-BE49-F238E27FC236}">
                <a16:creationId xmlns="" xmlns:a16="http://schemas.microsoft.com/office/drawing/2014/main" id="{0E7DAEA5-4CCC-45A3-9F9F-566D64422392}"/>
              </a:ext>
            </a:extLst>
          </p:cNvPr>
          <p:cNvSpPr txBox="1">
            <a:spLocks/>
          </p:cNvSpPr>
          <p:nvPr/>
        </p:nvSpPr>
        <p:spPr>
          <a:xfrm>
            <a:off x="1291774" y="2666044"/>
            <a:ext cx="9490526" cy="303531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ts val="24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F17475">
                    <a:lumMod val="50000"/>
                  </a:srgbClr>
                </a:solidFill>
                <a:effectLst/>
                <a:uLnTx/>
                <a:uFillTx/>
                <a:cs typeface="+mn-ea"/>
                <a:sym typeface="+mn-lt"/>
              </a:rPr>
              <a:t>国际禁毒日即国际反毒品日，是每年的</a:t>
            </a:r>
            <a:r>
              <a:rPr kumimoji="0" lang="en-US" altLang="zh-CN" sz="1800" b="0" i="0" u="none" strike="noStrike" kern="1200" cap="none" spc="0" normalizeH="0" baseline="0" noProof="0" dirty="0">
                <a:ln>
                  <a:noFill/>
                </a:ln>
                <a:solidFill>
                  <a:srgbClr val="F17475">
                    <a:lumMod val="50000"/>
                  </a:srgbClr>
                </a:solidFill>
                <a:effectLst/>
                <a:uLnTx/>
                <a:uFillTx/>
                <a:cs typeface="+mn-ea"/>
                <a:sym typeface="+mn-lt"/>
              </a:rPr>
              <a:t>6</a:t>
            </a:r>
            <a:r>
              <a:rPr kumimoji="0" lang="zh-CN" altLang="en-US" sz="1800" b="0" i="0" u="none" strike="noStrike" kern="1200" cap="none" spc="0" normalizeH="0" baseline="0" noProof="0" dirty="0">
                <a:ln>
                  <a:noFill/>
                </a:ln>
                <a:solidFill>
                  <a:srgbClr val="F17475">
                    <a:lumMod val="50000"/>
                  </a:srgbClr>
                </a:solidFill>
                <a:effectLst/>
                <a:uLnTx/>
                <a:uFillTx/>
                <a:cs typeface="+mn-ea"/>
                <a:sym typeface="+mn-lt"/>
              </a:rPr>
              <a:t>月</a:t>
            </a:r>
            <a:r>
              <a:rPr kumimoji="0" lang="en-US" altLang="zh-CN" sz="1800" b="0" i="0" u="none" strike="noStrike" kern="1200" cap="none" spc="0" normalizeH="0" baseline="0" noProof="0" dirty="0">
                <a:ln>
                  <a:noFill/>
                </a:ln>
                <a:solidFill>
                  <a:srgbClr val="F17475">
                    <a:lumMod val="50000"/>
                  </a:srgbClr>
                </a:solidFill>
                <a:effectLst/>
                <a:uLnTx/>
                <a:uFillTx/>
                <a:cs typeface="+mn-ea"/>
                <a:sym typeface="+mn-lt"/>
              </a:rPr>
              <a:t>26</a:t>
            </a:r>
            <a:r>
              <a:rPr kumimoji="0" lang="zh-CN" altLang="en-US" sz="1800" b="0" i="0" u="none" strike="noStrike" kern="1200" cap="none" spc="0" normalizeH="0" baseline="0" noProof="0" dirty="0">
                <a:ln>
                  <a:noFill/>
                </a:ln>
                <a:solidFill>
                  <a:srgbClr val="F17475">
                    <a:lumMod val="50000"/>
                  </a:srgbClr>
                </a:solidFill>
                <a:effectLst/>
                <a:uLnTx/>
                <a:uFillTx/>
                <a:cs typeface="+mn-ea"/>
                <a:sym typeface="+mn-lt"/>
              </a:rPr>
              <a:t>日。 </a:t>
            </a:r>
            <a:endParaRPr kumimoji="0" lang="en-US" altLang="zh-CN" sz="1800" b="0" i="0" u="none" strike="noStrike" kern="1200" cap="none" spc="0" normalizeH="0" baseline="0" noProof="0" dirty="0">
              <a:ln>
                <a:noFill/>
              </a:ln>
              <a:solidFill>
                <a:srgbClr val="F17475">
                  <a:lumMod val="50000"/>
                </a:srgbClr>
              </a:solidFill>
              <a:effectLst/>
              <a:uLnTx/>
              <a:uFillTx/>
              <a:cs typeface="+mn-ea"/>
              <a:sym typeface="+mn-lt"/>
            </a:endParaRPr>
          </a:p>
          <a:p>
            <a:pPr marL="0" marR="0" lvl="0" indent="0" algn="l" defTabSz="914400" rtl="0" eaLnBrk="1" fontAlgn="auto" latinLnBrk="0" hangingPunct="1">
              <a:lnSpc>
                <a:spcPts val="2400"/>
              </a:lnSpc>
              <a:spcBef>
                <a:spcPts val="1000"/>
              </a:spcBef>
              <a:spcAft>
                <a:spcPts val="0"/>
              </a:spcAft>
              <a:buClrTx/>
              <a:buSzTx/>
              <a:buFont typeface="Arial" panose="020B0604020202020204" pitchFamily="34" charset="0"/>
              <a:buNone/>
              <a:tabLst/>
              <a:defRPr/>
            </a:pP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1987</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年</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6</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月</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12</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日至</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26</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日，联合国在维也纳召开由</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138</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个国家的</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3000</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多名代表参加的麻醉品滥用和非法贩运问题部长级会议，会议提出了“爱生命，不吸毒”的口号，并与会代表一致同意</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6</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月</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26</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日定为“国际禁毒日”，以引起世界各国对毒品问题的重视，同时号召全球人民共同来解决毒品问题。</a:t>
            </a:r>
          </a:p>
          <a:p>
            <a:pPr marL="0" marR="0" lvl="0" indent="0" algn="l" defTabSz="914400" rtl="0" eaLnBrk="1" fontAlgn="auto" latinLnBrk="0" hangingPunct="1">
              <a:lnSpc>
                <a:spcPts val="24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每年“</a:t>
            </a:r>
            <a:r>
              <a:rPr kumimoji="0" lang="en-US" altLang="zh-CN" sz="1800" b="0" i="0" u="none" strike="noStrike" kern="1200" cap="none" spc="0" normalizeH="0" baseline="0" noProof="0" dirty="0">
                <a:ln>
                  <a:noFill/>
                </a:ln>
                <a:solidFill>
                  <a:srgbClr val="E7E6E6">
                    <a:lumMod val="25000"/>
                  </a:srgbClr>
                </a:solidFill>
                <a:effectLst/>
                <a:uLnTx/>
                <a:uFillTx/>
                <a:cs typeface="+mn-ea"/>
                <a:sym typeface="+mn-lt"/>
              </a:rPr>
              <a:t>6.26”</a:t>
            </a:r>
            <a:r>
              <a:rPr kumimoji="0" lang="zh-CN" altLang="en-US" sz="1800" b="0" i="0" u="none" strike="noStrike" kern="1200" cap="none" spc="0" normalizeH="0" baseline="0" noProof="0" dirty="0">
                <a:ln>
                  <a:noFill/>
                </a:ln>
                <a:solidFill>
                  <a:srgbClr val="E7E6E6">
                    <a:lumMod val="25000"/>
                  </a:srgbClr>
                </a:solidFill>
                <a:effectLst/>
                <a:uLnTx/>
                <a:uFillTx/>
                <a:cs typeface="+mn-ea"/>
                <a:sym typeface="+mn-lt"/>
              </a:rPr>
              <a:t>国际禁毒日前后，各级政府都会通过报刊、广播、电视等新闻媒介及其他多种形式集中开展禁毒宣传活动。</a:t>
            </a:r>
          </a:p>
        </p:txBody>
      </p:sp>
      <p:grpSp>
        <p:nvGrpSpPr>
          <p:cNvPr id="42" name="组合 41">
            <a:extLst>
              <a:ext uri="{FF2B5EF4-FFF2-40B4-BE49-F238E27FC236}">
                <a16:creationId xmlns="" xmlns:a16="http://schemas.microsoft.com/office/drawing/2014/main" id="{02827F91-D925-4CB8-9456-0F677FB61B74}"/>
              </a:ext>
            </a:extLst>
          </p:cNvPr>
          <p:cNvGrpSpPr/>
          <p:nvPr/>
        </p:nvGrpSpPr>
        <p:grpSpPr>
          <a:xfrm>
            <a:off x="2539439" y="1223056"/>
            <a:ext cx="1092307" cy="1092307"/>
            <a:chOff x="4281714" y="1436914"/>
            <a:chExt cx="1190172" cy="1190172"/>
          </a:xfrm>
        </p:grpSpPr>
        <p:grpSp>
          <p:nvGrpSpPr>
            <p:cNvPr id="43" name="组合 42">
              <a:extLst>
                <a:ext uri="{FF2B5EF4-FFF2-40B4-BE49-F238E27FC236}">
                  <a16:creationId xmlns="" xmlns:a16="http://schemas.microsoft.com/office/drawing/2014/main" id="{E823A9D6-F406-422D-84FB-6399D486A099}"/>
                </a:ext>
              </a:extLst>
            </p:cNvPr>
            <p:cNvGrpSpPr/>
            <p:nvPr/>
          </p:nvGrpSpPr>
          <p:grpSpPr>
            <a:xfrm>
              <a:off x="4281714" y="1436914"/>
              <a:ext cx="1190172" cy="1190172"/>
              <a:chOff x="4281714" y="1436914"/>
              <a:chExt cx="1190172" cy="1190172"/>
            </a:xfrm>
          </p:grpSpPr>
          <p:sp>
            <p:nvSpPr>
              <p:cNvPr id="45" name="矩形: 圆角 44">
                <a:extLst>
                  <a:ext uri="{FF2B5EF4-FFF2-40B4-BE49-F238E27FC236}">
                    <a16:creationId xmlns="" xmlns:a16="http://schemas.microsoft.com/office/drawing/2014/main" id="{914DFEAA-EDA4-46F5-B2CF-C08F6231B3A0}"/>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FFFF"/>
                  </a:solidFill>
                  <a:effectLst/>
                  <a:uLnTx/>
                  <a:uFillTx/>
                  <a:cs typeface="+mn-ea"/>
                  <a:sym typeface="+mn-lt"/>
                </a:endParaRPr>
              </a:p>
            </p:txBody>
          </p:sp>
          <p:cxnSp>
            <p:nvCxnSpPr>
              <p:cNvPr id="46" name="直接连接符 45">
                <a:extLst>
                  <a:ext uri="{FF2B5EF4-FFF2-40B4-BE49-F238E27FC236}">
                    <a16:creationId xmlns="" xmlns:a16="http://schemas.microsoft.com/office/drawing/2014/main" id="{4C1F85EB-8C60-4991-8241-1785A458B281}"/>
                  </a:ext>
                </a:extLst>
              </p:cNvPr>
              <p:cNvCxnSpPr>
                <a:stCxn id="45" idx="0"/>
                <a:endCxn id="45"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a:extLst>
                  <a:ext uri="{FF2B5EF4-FFF2-40B4-BE49-F238E27FC236}">
                    <a16:creationId xmlns="" xmlns:a16="http://schemas.microsoft.com/office/drawing/2014/main" id="{5ED3A977-3BCE-433B-9E72-F2F02128CC0F}"/>
                  </a:ext>
                </a:extLst>
              </p:cNvPr>
              <p:cNvCxnSpPr>
                <a:stCxn id="45" idx="1"/>
                <a:endCxn id="45"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44" name="标题 1">
              <a:extLst>
                <a:ext uri="{FF2B5EF4-FFF2-40B4-BE49-F238E27FC236}">
                  <a16:creationId xmlns="" xmlns:a16="http://schemas.microsoft.com/office/drawing/2014/main" id="{4C9E163B-FF2B-451E-BC07-454A1547D13D}"/>
                </a:ext>
              </a:extLst>
            </p:cNvPr>
            <p:cNvSpPr txBox="1">
              <a:spLocks/>
            </p:cNvSpPr>
            <p:nvPr/>
          </p:nvSpPr>
          <p:spPr>
            <a:xfrm>
              <a:off x="4344410" y="1436914"/>
              <a:ext cx="65534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6000" b="1" i="0" u="none" strike="noStrike" kern="1200" cap="none" spc="0" normalizeH="0" baseline="0" noProof="0" dirty="0">
                  <a:ln>
                    <a:noFill/>
                  </a:ln>
                  <a:solidFill>
                    <a:srgbClr val="FF3300"/>
                  </a:solidFill>
                  <a:effectLst>
                    <a:glow rad="101600">
                      <a:prstClr val="white">
                        <a:alpha val="60000"/>
                      </a:prstClr>
                    </a:glow>
                  </a:effectLst>
                  <a:uLnTx/>
                  <a:uFillTx/>
                  <a:latin typeface="+mn-lt"/>
                  <a:ea typeface="+mn-ea"/>
                  <a:cs typeface="+mn-ea"/>
                  <a:sym typeface="+mn-lt"/>
                </a:rPr>
                <a:t>国</a:t>
              </a:r>
            </a:p>
          </p:txBody>
        </p:sp>
      </p:grpSp>
      <p:grpSp>
        <p:nvGrpSpPr>
          <p:cNvPr id="48" name="组合 47">
            <a:extLst>
              <a:ext uri="{FF2B5EF4-FFF2-40B4-BE49-F238E27FC236}">
                <a16:creationId xmlns="" xmlns:a16="http://schemas.microsoft.com/office/drawing/2014/main" id="{DE3E180C-431E-469B-B426-3CA2498A7147}"/>
              </a:ext>
            </a:extLst>
          </p:cNvPr>
          <p:cNvGrpSpPr/>
          <p:nvPr/>
        </p:nvGrpSpPr>
        <p:grpSpPr>
          <a:xfrm>
            <a:off x="3976353" y="1223056"/>
            <a:ext cx="1092307" cy="1092307"/>
            <a:chOff x="4281714" y="1436914"/>
            <a:chExt cx="1190172" cy="1190172"/>
          </a:xfrm>
        </p:grpSpPr>
        <p:grpSp>
          <p:nvGrpSpPr>
            <p:cNvPr id="49" name="组合 48">
              <a:extLst>
                <a:ext uri="{FF2B5EF4-FFF2-40B4-BE49-F238E27FC236}">
                  <a16:creationId xmlns="" xmlns:a16="http://schemas.microsoft.com/office/drawing/2014/main" id="{1F5A5170-41A6-4DD8-8F5E-96CFA11284D2}"/>
                </a:ext>
              </a:extLst>
            </p:cNvPr>
            <p:cNvGrpSpPr/>
            <p:nvPr/>
          </p:nvGrpSpPr>
          <p:grpSpPr>
            <a:xfrm>
              <a:off x="4281714" y="1436914"/>
              <a:ext cx="1190172" cy="1190172"/>
              <a:chOff x="4281714" y="1436914"/>
              <a:chExt cx="1190172" cy="1190172"/>
            </a:xfrm>
          </p:grpSpPr>
          <p:sp>
            <p:nvSpPr>
              <p:cNvPr id="51" name="矩形: 圆角 50">
                <a:extLst>
                  <a:ext uri="{FF2B5EF4-FFF2-40B4-BE49-F238E27FC236}">
                    <a16:creationId xmlns="" xmlns:a16="http://schemas.microsoft.com/office/drawing/2014/main" id="{173E947D-0DBE-4E8E-A360-470FA141931B}"/>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FFFFFF"/>
                  </a:solidFill>
                  <a:effectLst/>
                  <a:uLnTx/>
                  <a:uFillTx/>
                  <a:cs typeface="+mn-ea"/>
                  <a:sym typeface="+mn-lt"/>
                </a:endParaRPr>
              </a:p>
            </p:txBody>
          </p:sp>
          <p:cxnSp>
            <p:nvCxnSpPr>
              <p:cNvPr id="52" name="直接连接符 51">
                <a:extLst>
                  <a:ext uri="{FF2B5EF4-FFF2-40B4-BE49-F238E27FC236}">
                    <a16:creationId xmlns="" xmlns:a16="http://schemas.microsoft.com/office/drawing/2014/main" id="{1D163543-00A5-43E0-B8A4-52AAC3884DBD}"/>
                  </a:ext>
                </a:extLst>
              </p:cNvPr>
              <p:cNvCxnSpPr>
                <a:stCxn id="51" idx="0"/>
                <a:endCxn id="51"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a:extLst>
                  <a:ext uri="{FF2B5EF4-FFF2-40B4-BE49-F238E27FC236}">
                    <a16:creationId xmlns="" xmlns:a16="http://schemas.microsoft.com/office/drawing/2014/main" id="{0A8560AE-7186-4FE4-BAD0-86136633B14F}"/>
                  </a:ext>
                </a:extLst>
              </p:cNvPr>
              <p:cNvCxnSpPr>
                <a:stCxn id="51" idx="1"/>
                <a:endCxn id="51"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0" name="标题 1">
              <a:extLst>
                <a:ext uri="{FF2B5EF4-FFF2-40B4-BE49-F238E27FC236}">
                  <a16:creationId xmlns="" xmlns:a16="http://schemas.microsoft.com/office/drawing/2014/main" id="{9B8DBE6E-844E-4551-BF25-7FFBA057DB5E}"/>
                </a:ext>
              </a:extLst>
            </p:cNvPr>
            <p:cNvSpPr txBox="1">
              <a:spLocks/>
            </p:cNvSpPr>
            <p:nvPr/>
          </p:nvSpPr>
          <p:spPr>
            <a:xfrm>
              <a:off x="4344410" y="1436914"/>
              <a:ext cx="65534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6000" b="1" i="0" u="none" strike="noStrike" kern="1200" cap="none" spc="0" normalizeH="0" baseline="0" noProof="0" dirty="0">
                  <a:ln>
                    <a:noFill/>
                  </a:ln>
                  <a:solidFill>
                    <a:srgbClr val="FF3300"/>
                  </a:solidFill>
                  <a:effectLst>
                    <a:glow rad="101600">
                      <a:prstClr val="white">
                        <a:alpha val="60000"/>
                      </a:prstClr>
                    </a:glow>
                  </a:effectLst>
                  <a:uLnTx/>
                  <a:uFillTx/>
                  <a:latin typeface="+mn-lt"/>
                  <a:ea typeface="+mn-ea"/>
                  <a:cs typeface="+mn-ea"/>
                  <a:sym typeface="+mn-lt"/>
                </a:rPr>
                <a:t>际</a:t>
              </a:r>
            </a:p>
          </p:txBody>
        </p:sp>
      </p:grpSp>
      <p:grpSp>
        <p:nvGrpSpPr>
          <p:cNvPr id="54" name="组合 53">
            <a:extLst>
              <a:ext uri="{FF2B5EF4-FFF2-40B4-BE49-F238E27FC236}">
                <a16:creationId xmlns="" xmlns:a16="http://schemas.microsoft.com/office/drawing/2014/main" id="{E3DE1C78-6725-4FC5-897D-685FBCDB1612}"/>
              </a:ext>
            </a:extLst>
          </p:cNvPr>
          <p:cNvGrpSpPr/>
          <p:nvPr/>
        </p:nvGrpSpPr>
        <p:grpSpPr>
          <a:xfrm>
            <a:off x="5475530" y="1223056"/>
            <a:ext cx="1092307" cy="1092307"/>
            <a:chOff x="4281714" y="1436914"/>
            <a:chExt cx="1190172" cy="1190172"/>
          </a:xfrm>
        </p:grpSpPr>
        <p:grpSp>
          <p:nvGrpSpPr>
            <p:cNvPr id="55" name="组合 54">
              <a:extLst>
                <a:ext uri="{FF2B5EF4-FFF2-40B4-BE49-F238E27FC236}">
                  <a16:creationId xmlns="" xmlns:a16="http://schemas.microsoft.com/office/drawing/2014/main" id="{66DAF5F5-D5B1-4913-ACA6-72261143C87E}"/>
                </a:ext>
              </a:extLst>
            </p:cNvPr>
            <p:cNvGrpSpPr/>
            <p:nvPr/>
          </p:nvGrpSpPr>
          <p:grpSpPr>
            <a:xfrm>
              <a:off x="4281714" y="1436914"/>
              <a:ext cx="1190172" cy="1190172"/>
              <a:chOff x="4281714" y="1436914"/>
              <a:chExt cx="1190172" cy="1190172"/>
            </a:xfrm>
          </p:grpSpPr>
          <p:sp>
            <p:nvSpPr>
              <p:cNvPr id="57" name="矩形: 圆角 56">
                <a:extLst>
                  <a:ext uri="{FF2B5EF4-FFF2-40B4-BE49-F238E27FC236}">
                    <a16:creationId xmlns="" xmlns:a16="http://schemas.microsoft.com/office/drawing/2014/main" id="{1FE4F8E2-91AE-4632-BD60-F4F70C11B742}"/>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009636"/>
                  </a:solidFill>
                  <a:effectLst/>
                  <a:uLnTx/>
                  <a:uFillTx/>
                  <a:cs typeface="+mn-ea"/>
                  <a:sym typeface="+mn-lt"/>
                </a:endParaRPr>
              </a:p>
            </p:txBody>
          </p:sp>
          <p:cxnSp>
            <p:nvCxnSpPr>
              <p:cNvPr id="58" name="直接连接符 57">
                <a:extLst>
                  <a:ext uri="{FF2B5EF4-FFF2-40B4-BE49-F238E27FC236}">
                    <a16:creationId xmlns="" xmlns:a16="http://schemas.microsoft.com/office/drawing/2014/main" id="{343FB5A7-83FE-49BC-AB11-91770CE5C3F5}"/>
                  </a:ext>
                </a:extLst>
              </p:cNvPr>
              <p:cNvCxnSpPr>
                <a:stCxn id="57" idx="0"/>
                <a:endCxn id="57"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 xmlns:a16="http://schemas.microsoft.com/office/drawing/2014/main" id="{EDEA3611-E544-4576-A209-A82CA5598929}"/>
                  </a:ext>
                </a:extLst>
              </p:cNvPr>
              <p:cNvCxnSpPr>
                <a:stCxn id="57" idx="1"/>
                <a:endCxn id="57"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56" name="标题 1">
              <a:extLst>
                <a:ext uri="{FF2B5EF4-FFF2-40B4-BE49-F238E27FC236}">
                  <a16:creationId xmlns="" xmlns:a16="http://schemas.microsoft.com/office/drawing/2014/main" id="{9055C4DC-8E58-4B3A-B3C2-01BBD9F71853}"/>
                </a:ext>
              </a:extLst>
            </p:cNvPr>
            <p:cNvSpPr txBox="1">
              <a:spLocks/>
            </p:cNvSpPr>
            <p:nvPr/>
          </p:nvSpPr>
          <p:spPr>
            <a:xfrm>
              <a:off x="4344410" y="1436914"/>
              <a:ext cx="65534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6000" b="1" i="0" u="none" strike="noStrike" kern="1200" cap="none" spc="0" normalizeH="0" baseline="0" noProof="0" dirty="0">
                  <a:ln>
                    <a:noFill/>
                  </a:ln>
                  <a:solidFill>
                    <a:srgbClr val="009636"/>
                  </a:solidFill>
                  <a:effectLst>
                    <a:glow rad="101600">
                      <a:prstClr val="white">
                        <a:alpha val="60000"/>
                      </a:prstClr>
                    </a:glow>
                  </a:effectLst>
                  <a:uLnTx/>
                  <a:uFillTx/>
                  <a:latin typeface="+mn-lt"/>
                  <a:ea typeface="+mn-ea"/>
                  <a:cs typeface="+mn-ea"/>
                  <a:sym typeface="+mn-lt"/>
                </a:rPr>
                <a:t>禁</a:t>
              </a:r>
            </a:p>
          </p:txBody>
        </p:sp>
      </p:grpSp>
      <p:grpSp>
        <p:nvGrpSpPr>
          <p:cNvPr id="60" name="组合 59">
            <a:extLst>
              <a:ext uri="{FF2B5EF4-FFF2-40B4-BE49-F238E27FC236}">
                <a16:creationId xmlns="" xmlns:a16="http://schemas.microsoft.com/office/drawing/2014/main" id="{BB6DD073-96BA-41E0-8E73-1984D0BD3451}"/>
              </a:ext>
            </a:extLst>
          </p:cNvPr>
          <p:cNvGrpSpPr/>
          <p:nvPr/>
        </p:nvGrpSpPr>
        <p:grpSpPr>
          <a:xfrm>
            <a:off x="6912444" y="1223056"/>
            <a:ext cx="1092307" cy="1092307"/>
            <a:chOff x="4281714" y="1436914"/>
            <a:chExt cx="1190172" cy="1190172"/>
          </a:xfrm>
        </p:grpSpPr>
        <p:grpSp>
          <p:nvGrpSpPr>
            <p:cNvPr id="61" name="组合 60">
              <a:extLst>
                <a:ext uri="{FF2B5EF4-FFF2-40B4-BE49-F238E27FC236}">
                  <a16:creationId xmlns="" xmlns:a16="http://schemas.microsoft.com/office/drawing/2014/main" id="{3C84D63C-E604-4C00-924F-461E4F5E752E}"/>
                </a:ext>
              </a:extLst>
            </p:cNvPr>
            <p:cNvGrpSpPr/>
            <p:nvPr/>
          </p:nvGrpSpPr>
          <p:grpSpPr>
            <a:xfrm>
              <a:off x="4281714" y="1436914"/>
              <a:ext cx="1190172" cy="1190172"/>
              <a:chOff x="4281714" y="1436914"/>
              <a:chExt cx="1190172" cy="1190172"/>
            </a:xfrm>
          </p:grpSpPr>
          <p:sp>
            <p:nvSpPr>
              <p:cNvPr id="63" name="矩形: 圆角 62">
                <a:extLst>
                  <a:ext uri="{FF2B5EF4-FFF2-40B4-BE49-F238E27FC236}">
                    <a16:creationId xmlns="" xmlns:a16="http://schemas.microsoft.com/office/drawing/2014/main" id="{B138AC36-EAAB-4BC6-A575-C55EF80F602C}"/>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009636"/>
                  </a:solidFill>
                  <a:effectLst/>
                  <a:uLnTx/>
                  <a:uFillTx/>
                  <a:cs typeface="+mn-ea"/>
                  <a:sym typeface="+mn-lt"/>
                </a:endParaRPr>
              </a:p>
            </p:txBody>
          </p:sp>
          <p:cxnSp>
            <p:nvCxnSpPr>
              <p:cNvPr id="64" name="直接连接符 63">
                <a:extLst>
                  <a:ext uri="{FF2B5EF4-FFF2-40B4-BE49-F238E27FC236}">
                    <a16:creationId xmlns="" xmlns:a16="http://schemas.microsoft.com/office/drawing/2014/main" id="{5DB05A51-73D9-4C09-8FFB-DBD79DD92D1D}"/>
                  </a:ext>
                </a:extLst>
              </p:cNvPr>
              <p:cNvCxnSpPr>
                <a:stCxn id="63" idx="0"/>
                <a:endCxn id="63"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a:extLst>
                  <a:ext uri="{FF2B5EF4-FFF2-40B4-BE49-F238E27FC236}">
                    <a16:creationId xmlns="" xmlns:a16="http://schemas.microsoft.com/office/drawing/2014/main" id="{C6F32309-71F1-4786-8F42-D84AD51D9560}"/>
                  </a:ext>
                </a:extLst>
              </p:cNvPr>
              <p:cNvCxnSpPr>
                <a:stCxn id="63" idx="1"/>
                <a:endCxn id="63"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2" name="标题 1">
              <a:extLst>
                <a:ext uri="{FF2B5EF4-FFF2-40B4-BE49-F238E27FC236}">
                  <a16:creationId xmlns="" xmlns:a16="http://schemas.microsoft.com/office/drawing/2014/main" id="{9CB6DD8F-31DD-44E9-9314-309573F1C8B8}"/>
                </a:ext>
              </a:extLst>
            </p:cNvPr>
            <p:cNvSpPr txBox="1">
              <a:spLocks/>
            </p:cNvSpPr>
            <p:nvPr/>
          </p:nvSpPr>
          <p:spPr>
            <a:xfrm>
              <a:off x="4344410" y="1436914"/>
              <a:ext cx="65534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6000" b="1" i="0" u="none" strike="noStrike" kern="1200" cap="none" spc="0" normalizeH="0" baseline="0" noProof="0" dirty="0">
                  <a:ln>
                    <a:noFill/>
                  </a:ln>
                  <a:solidFill>
                    <a:srgbClr val="009636"/>
                  </a:solidFill>
                  <a:effectLst>
                    <a:glow rad="101600">
                      <a:prstClr val="white">
                        <a:alpha val="60000"/>
                      </a:prstClr>
                    </a:glow>
                  </a:effectLst>
                  <a:uLnTx/>
                  <a:uFillTx/>
                  <a:latin typeface="+mn-lt"/>
                  <a:ea typeface="+mn-ea"/>
                  <a:cs typeface="+mn-ea"/>
                  <a:sym typeface="+mn-lt"/>
                </a:rPr>
                <a:t>毒</a:t>
              </a:r>
            </a:p>
          </p:txBody>
        </p:sp>
      </p:grpSp>
      <p:grpSp>
        <p:nvGrpSpPr>
          <p:cNvPr id="66" name="组合 65">
            <a:extLst>
              <a:ext uri="{FF2B5EF4-FFF2-40B4-BE49-F238E27FC236}">
                <a16:creationId xmlns="" xmlns:a16="http://schemas.microsoft.com/office/drawing/2014/main" id="{D19E6C5B-7FB4-4FBF-99BB-FF185DC2559F}"/>
              </a:ext>
            </a:extLst>
          </p:cNvPr>
          <p:cNvGrpSpPr/>
          <p:nvPr/>
        </p:nvGrpSpPr>
        <p:grpSpPr>
          <a:xfrm>
            <a:off x="8420500" y="1223056"/>
            <a:ext cx="1092307" cy="1092307"/>
            <a:chOff x="4281714" y="1436914"/>
            <a:chExt cx="1190172" cy="1190172"/>
          </a:xfrm>
        </p:grpSpPr>
        <p:grpSp>
          <p:nvGrpSpPr>
            <p:cNvPr id="67" name="组合 66">
              <a:extLst>
                <a:ext uri="{FF2B5EF4-FFF2-40B4-BE49-F238E27FC236}">
                  <a16:creationId xmlns="" xmlns:a16="http://schemas.microsoft.com/office/drawing/2014/main" id="{BECA4845-B54E-4DB3-BC8C-4DD6CEEEB535}"/>
                </a:ext>
              </a:extLst>
            </p:cNvPr>
            <p:cNvGrpSpPr/>
            <p:nvPr/>
          </p:nvGrpSpPr>
          <p:grpSpPr>
            <a:xfrm>
              <a:off x="4281714" y="1436914"/>
              <a:ext cx="1190172" cy="1190172"/>
              <a:chOff x="4281714" y="1436914"/>
              <a:chExt cx="1190172" cy="1190172"/>
            </a:xfrm>
          </p:grpSpPr>
          <p:sp>
            <p:nvSpPr>
              <p:cNvPr id="69" name="矩形: 圆角 68">
                <a:extLst>
                  <a:ext uri="{FF2B5EF4-FFF2-40B4-BE49-F238E27FC236}">
                    <a16:creationId xmlns="" xmlns:a16="http://schemas.microsoft.com/office/drawing/2014/main" id="{1784F001-3C07-425B-987F-55787D727728}"/>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400" b="0" i="0" u="none" strike="noStrike" kern="1200" cap="none" spc="0" normalizeH="0" baseline="0" noProof="0" dirty="0">
                  <a:ln>
                    <a:noFill/>
                  </a:ln>
                  <a:solidFill>
                    <a:srgbClr val="009636"/>
                  </a:solidFill>
                  <a:effectLst/>
                  <a:uLnTx/>
                  <a:uFillTx/>
                  <a:cs typeface="+mn-ea"/>
                  <a:sym typeface="+mn-lt"/>
                </a:endParaRPr>
              </a:p>
            </p:txBody>
          </p:sp>
          <p:cxnSp>
            <p:nvCxnSpPr>
              <p:cNvPr id="70" name="直接连接符 69">
                <a:extLst>
                  <a:ext uri="{FF2B5EF4-FFF2-40B4-BE49-F238E27FC236}">
                    <a16:creationId xmlns="" xmlns:a16="http://schemas.microsoft.com/office/drawing/2014/main" id="{354FC73A-4432-4615-9341-878C5AB5548E}"/>
                  </a:ext>
                </a:extLst>
              </p:cNvPr>
              <p:cNvCxnSpPr>
                <a:stCxn id="69" idx="0"/>
                <a:endCxn id="69"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a:extLst>
                  <a:ext uri="{FF2B5EF4-FFF2-40B4-BE49-F238E27FC236}">
                    <a16:creationId xmlns="" xmlns:a16="http://schemas.microsoft.com/office/drawing/2014/main" id="{B145013E-6D4A-4401-A3FC-2637D9373F37}"/>
                  </a:ext>
                </a:extLst>
              </p:cNvPr>
              <p:cNvCxnSpPr>
                <a:stCxn id="69" idx="1"/>
                <a:endCxn id="69"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68" name="标题 1">
              <a:extLst>
                <a:ext uri="{FF2B5EF4-FFF2-40B4-BE49-F238E27FC236}">
                  <a16:creationId xmlns="" xmlns:a16="http://schemas.microsoft.com/office/drawing/2014/main" id="{5016A5E4-54D7-4828-A8AC-C3BE31638995}"/>
                </a:ext>
              </a:extLst>
            </p:cNvPr>
            <p:cNvSpPr txBox="1">
              <a:spLocks/>
            </p:cNvSpPr>
            <p:nvPr/>
          </p:nvSpPr>
          <p:spPr>
            <a:xfrm>
              <a:off x="4344410" y="1436914"/>
              <a:ext cx="65534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6000" b="1" i="0" u="none" strike="noStrike" kern="1200" cap="none" spc="0" normalizeH="0" baseline="0" noProof="0" dirty="0">
                  <a:ln>
                    <a:noFill/>
                  </a:ln>
                  <a:solidFill>
                    <a:srgbClr val="009636"/>
                  </a:solidFill>
                  <a:effectLst>
                    <a:glow rad="101600">
                      <a:prstClr val="white">
                        <a:alpha val="60000"/>
                      </a:prstClr>
                    </a:glow>
                  </a:effectLst>
                  <a:uLnTx/>
                  <a:uFillTx/>
                  <a:latin typeface="+mn-lt"/>
                  <a:ea typeface="+mn-ea"/>
                  <a:cs typeface="+mn-ea"/>
                  <a:sym typeface="+mn-lt"/>
                </a:rPr>
                <a:t>日</a:t>
              </a:r>
            </a:p>
          </p:txBody>
        </p:sp>
      </p:grpSp>
      <p:pic>
        <p:nvPicPr>
          <p:cNvPr id="72" name="图片 71">
            <a:extLst>
              <a:ext uri="{FF2B5EF4-FFF2-40B4-BE49-F238E27FC236}">
                <a16:creationId xmlns="" xmlns:a16="http://schemas.microsoft.com/office/drawing/2014/main" id="{19DED7CC-9216-408C-832C-3892C3FEDBB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216073" y="4201909"/>
            <a:ext cx="2068449" cy="2734231"/>
          </a:xfrm>
          <a:prstGeom prst="rect">
            <a:avLst/>
          </a:prstGeom>
        </p:spPr>
      </p:pic>
    </p:spTree>
    <p:extLst>
      <p:ext uri="{BB962C8B-B14F-4D97-AF65-F5344CB8AC3E}">
        <p14:creationId xmlns:p14="http://schemas.microsoft.com/office/powerpoint/2010/main" val="8417144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childTnLst>
                          </p:cTn>
                        </p:par>
                        <p:par>
                          <p:cTn id="25" fill="hold">
                            <p:stCondLst>
                              <p:cond delay="1500"/>
                            </p:stCondLst>
                            <p:childTnLst>
                              <p:par>
                                <p:cTn id="26" presetID="53" presetClass="entr" presetSubtype="16"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 calcmode="lin" valueType="num">
                                      <p:cBhvr>
                                        <p:cTn id="28" dur="500" fill="hold"/>
                                        <p:tgtEl>
                                          <p:spTgt spid="42"/>
                                        </p:tgtEl>
                                        <p:attrNameLst>
                                          <p:attrName>ppt_w</p:attrName>
                                        </p:attrNameLst>
                                      </p:cBhvr>
                                      <p:tavLst>
                                        <p:tav tm="0">
                                          <p:val>
                                            <p:fltVal val="0"/>
                                          </p:val>
                                        </p:tav>
                                        <p:tav tm="100000">
                                          <p:val>
                                            <p:strVal val="#ppt_w"/>
                                          </p:val>
                                        </p:tav>
                                      </p:tavLst>
                                    </p:anim>
                                    <p:anim calcmode="lin" valueType="num">
                                      <p:cBhvr>
                                        <p:cTn id="29" dur="500" fill="hold"/>
                                        <p:tgtEl>
                                          <p:spTgt spid="42"/>
                                        </p:tgtEl>
                                        <p:attrNameLst>
                                          <p:attrName>ppt_h</p:attrName>
                                        </p:attrNameLst>
                                      </p:cBhvr>
                                      <p:tavLst>
                                        <p:tav tm="0">
                                          <p:val>
                                            <p:fltVal val="0"/>
                                          </p:val>
                                        </p:tav>
                                        <p:tav tm="100000">
                                          <p:val>
                                            <p:strVal val="#ppt_h"/>
                                          </p:val>
                                        </p:tav>
                                      </p:tavLst>
                                    </p:anim>
                                    <p:animEffect transition="in" filter="fade">
                                      <p:cBhvr>
                                        <p:cTn id="30" dur="500"/>
                                        <p:tgtEl>
                                          <p:spTgt spid="42"/>
                                        </p:tgtEl>
                                      </p:cBhvr>
                                    </p:animEffect>
                                  </p:childTnLst>
                                </p:cTn>
                              </p:par>
                              <p:par>
                                <p:cTn id="31" presetID="53" presetClass="entr" presetSubtype="16" fill="hold" nodeType="withEffect">
                                  <p:stCondLst>
                                    <p:cond delay="100"/>
                                  </p:stCondLst>
                                  <p:childTnLst>
                                    <p:set>
                                      <p:cBhvr>
                                        <p:cTn id="32" dur="1" fill="hold">
                                          <p:stCondLst>
                                            <p:cond delay="0"/>
                                          </p:stCondLst>
                                        </p:cTn>
                                        <p:tgtEl>
                                          <p:spTgt spid="48"/>
                                        </p:tgtEl>
                                        <p:attrNameLst>
                                          <p:attrName>style.visibility</p:attrName>
                                        </p:attrNameLst>
                                      </p:cBhvr>
                                      <p:to>
                                        <p:strVal val="visible"/>
                                      </p:to>
                                    </p:set>
                                    <p:anim calcmode="lin" valueType="num">
                                      <p:cBhvr>
                                        <p:cTn id="33" dur="500" fill="hold"/>
                                        <p:tgtEl>
                                          <p:spTgt spid="48"/>
                                        </p:tgtEl>
                                        <p:attrNameLst>
                                          <p:attrName>ppt_w</p:attrName>
                                        </p:attrNameLst>
                                      </p:cBhvr>
                                      <p:tavLst>
                                        <p:tav tm="0">
                                          <p:val>
                                            <p:fltVal val="0"/>
                                          </p:val>
                                        </p:tav>
                                        <p:tav tm="100000">
                                          <p:val>
                                            <p:strVal val="#ppt_w"/>
                                          </p:val>
                                        </p:tav>
                                      </p:tavLst>
                                    </p:anim>
                                    <p:anim calcmode="lin" valueType="num">
                                      <p:cBhvr>
                                        <p:cTn id="34" dur="500" fill="hold"/>
                                        <p:tgtEl>
                                          <p:spTgt spid="48"/>
                                        </p:tgtEl>
                                        <p:attrNameLst>
                                          <p:attrName>ppt_h</p:attrName>
                                        </p:attrNameLst>
                                      </p:cBhvr>
                                      <p:tavLst>
                                        <p:tav tm="0">
                                          <p:val>
                                            <p:fltVal val="0"/>
                                          </p:val>
                                        </p:tav>
                                        <p:tav tm="100000">
                                          <p:val>
                                            <p:strVal val="#ppt_h"/>
                                          </p:val>
                                        </p:tav>
                                      </p:tavLst>
                                    </p:anim>
                                    <p:animEffect transition="in" filter="fade">
                                      <p:cBhvr>
                                        <p:cTn id="35" dur="500"/>
                                        <p:tgtEl>
                                          <p:spTgt spid="48"/>
                                        </p:tgtEl>
                                      </p:cBhvr>
                                    </p:animEffect>
                                  </p:childTnLst>
                                </p:cTn>
                              </p:par>
                              <p:par>
                                <p:cTn id="36" presetID="53" presetClass="entr" presetSubtype="16" fill="hold" nodeType="withEffect">
                                  <p:stCondLst>
                                    <p:cond delay="200"/>
                                  </p:stCondLst>
                                  <p:childTnLst>
                                    <p:set>
                                      <p:cBhvr>
                                        <p:cTn id="37" dur="1" fill="hold">
                                          <p:stCondLst>
                                            <p:cond delay="0"/>
                                          </p:stCondLst>
                                        </p:cTn>
                                        <p:tgtEl>
                                          <p:spTgt spid="54"/>
                                        </p:tgtEl>
                                        <p:attrNameLst>
                                          <p:attrName>style.visibility</p:attrName>
                                        </p:attrNameLst>
                                      </p:cBhvr>
                                      <p:to>
                                        <p:strVal val="visible"/>
                                      </p:to>
                                    </p:set>
                                    <p:anim calcmode="lin" valueType="num">
                                      <p:cBhvr>
                                        <p:cTn id="38" dur="500" fill="hold"/>
                                        <p:tgtEl>
                                          <p:spTgt spid="54"/>
                                        </p:tgtEl>
                                        <p:attrNameLst>
                                          <p:attrName>ppt_w</p:attrName>
                                        </p:attrNameLst>
                                      </p:cBhvr>
                                      <p:tavLst>
                                        <p:tav tm="0">
                                          <p:val>
                                            <p:fltVal val="0"/>
                                          </p:val>
                                        </p:tav>
                                        <p:tav tm="100000">
                                          <p:val>
                                            <p:strVal val="#ppt_w"/>
                                          </p:val>
                                        </p:tav>
                                      </p:tavLst>
                                    </p:anim>
                                    <p:anim calcmode="lin" valueType="num">
                                      <p:cBhvr>
                                        <p:cTn id="39" dur="500" fill="hold"/>
                                        <p:tgtEl>
                                          <p:spTgt spid="54"/>
                                        </p:tgtEl>
                                        <p:attrNameLst>
                                          <p:attrName>ppt_h</p:attrName>
                                        </p:attrNameLst>
                                      </p:cBhvr>
                                      <p:tavLst>
                                        <p:tav tm="0">
                                          <p:val>
                                            <p:fltVal val="0"/>
                                          </p:val>
                                        </p:tav>
                                        <p:tav tm="100000">
                                          <p:val>
                                            <p:strVal val="#ppt_h"/>
                                          </p:val>
                                        </p:tav>
                                      </p:tavLst>
                                    </p:anim>
                                    <p:animEffect transition="in" filter="fade">
                                      <p:cBhvr>
                                        <p:cTn id="40" dur="500"/>
                                        <p:tgtEl>
                                          <p:spTgt spid="54"/>
                                        </p:tgtEl>
                                      </p:cBhvr>
                                    </p:animEffect>
                                  </p:childTnLst>
                                </p:cTn>
                              </p:par>
                              <p:par>
                                <p:cTn id="41" presetID="53" presetClass="entr" presetSubtype="16" fill="hold" nodeType="withEffect">
                                  <p:stCondLst>
                                    <p:cond delay="300"/>
                                  </p:stCondLst>
                                  <p:childTnLst>
                                    <p:set>
                                      <p:cBhvr>
                                        <p:cTn id="42" dur="1" fill="hold">
                                          <p:stCondLst>
                                            <p:cond delay="0"/>
                                          </p:stCondLst>
                                        </p:cTn>
                                        <p:tgtEl>
                                          <p:spTgt spid="60"/>
                                        </p:tgtEl>
                                        <p:attrNameLst>
                                          <p:attrName>style.visibility</p:attrName>
                                        </p:attrNameLst>
                                      </p:cBhvr>
                                      <p:to>
                                        <p:strVal val="visible"/>
                                      </p:to>
                                    </p:set>
                                    <p:anim calcmode="lin" valueType="num">
                                      <p:cBhvr>
                                        <p:cTn id="43" dur="500" fill="hold"/>
                                        <p:tgtEl>
                                          <p:spTgt spid="60"/>
                                        </p:tgtEl>
                                        <p:attrNameLst>
                                          <p:attrName>ppt_w</p:attrName>
                                        </p:attrNameLst>
                                      </p:cBhvr>
                                      <p:tavLst>
                                        <p:tav tm="0">
                                          <p:val>
                                            <p:fltVal val="0"/>
                                          </p:val>
                                        </p:tav>
                                        <p:tav tm="100000">
                                          <p:val>
                                            <p:strVal val="#ppt_w"/>
                                          </p:val>
                                        </p:tav>
                                      </p:tavLst>
                                    </p:anim>
                                    <p:anim calcmode="lin" valueType="num">
                                      <p:cBhvr>
                                        <p:cTn id="44" dur="500" fill="hold"/>
                                        <p:tgtEl>
                                          <p:spTgt spid="60"/>
                                        </p:tgtEl>
                                        <p:attrNameLst>
                                          <p:attrName>ppt_h</p:attrName>
                                        </p:attrNameLst>
                                      </p:cBhvr>
                                      <p:tavLst>
                                        <p:tav tm="0">
                                          <p:val>
                                            <p:fltVal val="0"/>
                                          </p:val>
                                        </p:tav>
                                        <p:tav tm="100000">
                                          <p:val>
                                            <p:strVal val="#ppt_h"/>
                                          </p:val>
                                        </p:tav>
                                      </p:tavLst>
                                    </p:anim>
                                    <p:animEffect transition="in" filter="fade">
                                      <p:cBhvr>
                                        <p:cTn id="45" dur="500"/>
                                        <p:tgtEl>
                                          <p:spTgt spid="60"/>
                                        </p:tgtEl>
                                      </p:cBhvr>
                                    </p:animEffect>
                                  </p:childTnLst>
                                </p:cTn>
                              </p:par>
                              <p:par>
                                <p:cTn id="46" presetID="53" presetClass="entr" presetSubtype="16" fill="hold" nodeType="withEffect">
                                  <p:stCondLst>
                                    <p:cond delay="400"/>
                                  </p:stCondLst>
                                  <p:childTnLst>
                                    <p:set>
                                      <p:cBhvr>
                                        <p:cTn id="47" dur="1" fill="hold">
                                          <p:stCondLst>
                                            <p:cond delay="0"/>
                                          </p:stCondLst>
                                        </p:cTn>
                                        <p:tgtEl>
                                          <p:spTgt spid="66"/>
                                        </p:tgtEl>
                                        <p:attrNameLst>
                                          <p:attrName>style.visibility</p:attrName>
                                        </p:attrNameLst>
                                      </p:cBhvr>
                                      <p:to>
                                        <p:strVal val="visible"/>
                                      </p:to>
                                    </p:set>
                                    <p:anim calcmode="lin" valueType="num">
                                      <p:cBhvr>
                                        <p:cTn id="48" dur="500" fill="hold"/>
                                        <p:tgtEl>
                                          <p:spTgt spid="66"/>
                                        </p:tgtEl>
                                        <p:attrNameLst>
                                          <p:attrName>ppt_w</p:attrName>
                                        </p:attrNameLst>
                                      </p:cBhvr>
                                      <p:tavLst>
                                        <p:tav tm="0">
                                          <p:val>
                                            <p:fltVal val="0"/>
                                          </p:val>
                                        </p:tav>
                                        <p:tav tm="100000">
                                          <p:val>
                                            <p:strVal val="#ppt_w"/>
                                          </p:val>
                                        </p:tav>
                                      </p:tavLst>
                                    </p:anim>
                                    <p:anim calcmode="lin" valueType="num">
                                      <p:cBhvr>
                                        <p:cTn id="49" dur="500" fill="hold"/>
                                        <p:tgtEl>
                                          <p:spTgt spid="66"/>
                                        </p:tgtEl>
                                        <p:attrNameLst>
                                          <p:attrName>ppt_h</p:attrName>
                                        </p:attrNameLst>
                                      </p:cBhvr>
                                      <p:tavLst>
                                        <p:tav tm="0">
                                          <p:val>
                                            <p:fltVal val="0"/>
                                          </p:val>
                                        </p:tav>
                                        <p:tav tm="100000">
                                          <p:val>
                                            <p:strVal val="#ppt_h"/>
                                          </p:val>
                                        </p:tav>
                                      </p:tavLst>
                                    </p:anim>
                                    <p:animEffect transition="in" filter="fade">
                                      <p:cBhvr>
                                        <p:cTn id="50" dur="500"/>
                                        <p:tgtEl>
                                          <p:spTgt spid="66"/>
                                        </p:tgtEl>
                                      </p:cBhvr>
                                    </p:animEffect>
                                  </p:childTnLst>
                                </p:cTn>
                              </p:par>
                            </p:childTnLst>
                          </p:cTn>
                        </p:par>
                        <p:par>
                          <p:cTn id="51" fill="hold">
                            <p:stCondLst>
                              <p:cond delay="2400"/>
                            </p:stCondLst>
                            <p:childTnLst>
                              <p:par>
                                <p:cTn id="52" presetID="22" presetClass="entr" presetSubtype="4" fill="hold" grpId="0" nodeType="afterEffect">
                                  <p:stCondLst>
                                    <p:cond delay="0"/>
                                  </p:stCondLst>
                                  <p:childTnLst>
                                    <p:set>
                                      <p:cBhvr>
                                        <p:cTn id="53" dur="1" fill="hold">
                                          <p:stCondLst>
                                            <p:cond delay="0"/>
                                          </p:stCondLst>
                                        </p:cTn>
                                        <p:tgtEl>
                                          <p:spTgt spid="38"/>
                                        </p:tgtEl>
                                        <p:attrNameLst>
                                          <p:attrName>style.visibility</p:attrName>
                                        </p:attrNameLst>
                                      </p:cBhvr>
                                      <p:to>
                                        <p:strVal val="visible"/>
                                      </p:to>
                                    </p:set>
                                    <p:animEffect transition="in" filter="wipe(down)">
                                      <p:cBhvr>
                                        <p:cTn id="54" dur="500"/>
                                        <p:tgtEl>
                                          <p:spTgt spid="38"/>
                                        </p:tgtEl>
                                      </p:cBhvr>
                                    </p:animEffect>
                                  </p:childTnLst>
                                </p:cTn>
                              </p:par>
                              <p:par>
                                <p:cTn id="55" presetID="22" presetClass="entr" presetSubtype="1" fill="hold" grpId="0" nodeType="withEffect">
                                  <p:stCondLst>
                                    <p:cond delay="0"/>
                                  </p:stCondLst>
                                  <p:childTnLst>
                                    <p:set>
                                      <p:cBhvr>
                                        <p:cTn id="56" dur="1" fill="hold">
                                          <p:stCondLst>
                                            <p:cond delay="0"/>
                                          </p:stCondLst>
                                        </p:cTn>
                                        <p:tgtEl>
                                          <p:spTgt spid="41"/>
                                        </p:tgtEl>
                                        <p:attrNameLst>
                                          <p:attrName>style.visibility</p:attrName>
                                        </p:attrNameLst>
                                      </p:cBhvr>
                                      <p:to>
                                        <p:strVal val="visible"/>
                                      </p:to>
                                    </p:set>
                                    <p:animEffect transition="in" filter="wipe(up)">
                                      <p:cBhvr>
                                        <p:cTn id="57" dur="500"/>
                                        <p:tgtEl>
                                          <p:spTgt spid="41"/>
                                        </p:tgtEl>
                                      </p:cBhvr>
                                    </p:animEffect>
                                  </p:childTnLst>
                                </p:cTn>
                              </p:par>
                              <p:par>
                                <p:cTn id="58" presetID="22" presetClass="entr" presetSubtype="4" fill="hold" nodeType="withEffect">
                                  <p:stCondLst>
                                    <p:cond delay="0"/>
                                  </p:stCondLst>
                                  <p:childTnLst>
                                    <p:set>
                                      <p:cBhvr>
                                        <p:cTn id="59" dur="1" fill="hold">
                                          <p:stCondLst>
                                            <p:cond delay="0"/>
                                          </p:stCondLst>
                                        </p:cTn>
                                        <p:tgtEl>
                                          <p:spTgt spid="72"/>
                                        </p:tgtEl>
                                        <p:attrNameLst>
                                          <p:attrName>style.visibility</p:attrName>
                                        </p:attrNameLst>
                                      </p:cBhvr>
                                      <p:to>
                                        <p:strVal val="visible"/>
                                      </p:to>
                                    </p:set>
                                    <p:animEffect transition="in" filter="wipe(down)">
                                      <p:cBhvr>
                                        <p:cTn id="60"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8" grpId="0" animBg="1"/>
      <p:bldP spid="4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6">
            <a:extLst>
              <a:ext uri="{FF2B5EF4-FFF2-40B4-BE49-F238E27FC236}">
                <a16:creationId xmlns="" xmlns:a16="http://schemas.microsoft.com/office/drawing/2014/main" id="{FF042AA6-784E-4364-BAC8-FCC69DD6211D}"/>
              </a:ext>
            </a:extLst>
          </p:cNvPr>
          <p:cNvSpPr txBox="1"/>
          <p:nvPr/>
        </p:nvSpPr>
        <p:spPr>
          <a:xfrm>
            <a:off x="1211827" y="1440571"/>
            <a:ext cx="10699423" cy="1323439"/>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“麻古”是泰语的音译，实际是缅甸产的“冰毒片”，其主要成分是“甲基苯丙胺”和“咖啡因”。外观与摇头丸相似，通常为红色、黑色、绿色的片剂，属苯丙胺类兴奋剂，具有很强的成瘾性。</a:t>
            </a:r>
          </a:p>
        </p:txBody>
      </p:sp>
      <p:sp>
        <p:nvSpPr>
          <p:cNvPr id="21" name="TextBox 23">
            <a:extLst>
              <a:ext uri="{FF2B5EF4-FFF2-40B4-BE49-F238E27FC236}">
                <a16:creationId xmlns="" xmlns:a16="http://schemas.microsoft.com/office/drawing/2014/main" id="{5F28196D-37E0-4401-A7B6-A7FDE3BC5A66}"/>
              </a:ext>
            </a:extLst>
          </p:cNvPr>
          <p:cNvSpPr txBox="1"/>
          <p:nvPr/>
        </p:nvSpPr>
        <p:spPr>
          <a:xfrm>
            <a:off x="2708515" y="2827668"/>
            <a:ext cx="1312667" cy="430719"/>
          </a:xfrm>
          <a:prstGeom prst="rect">
            <a:avLst/>
          </a:prstGeom>
          <a:noFill/>
        </p:spPr>
        <p:txBody>
          <a:bodyPr wrap="none" rtlCol="0">
            <a:spAutoFit/>
          </a:body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2199"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案例写真</a:t>
            </a:r>
          </a:p>
        </p:txBody>
      </p:sp>
      <p:pic>
        <p:nvPicPr>
          <p:cNvPr id="22" name="图片 21">
            <a:extLst>
              <a:ext uri="{FF2B5EF4-FFF2-40B4-BE49-F238E27FC236}">
                <a16:creationId xmlns="" xmlns:a16="http://schemas.microsoft.com/office/drawing/2014/main" id="{C0D75B65-3040-454B-98DC-FBD9EA15276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41185" y="2429327"/>
            <a:ext cx="2247321" cy="2922114"/>
          </a:xfrm>
          <a:prstGeom prst="rect">
            <a:avLst/>
          </a:prstGeom>
        </p:spPr>
      </p:pic>
      <p:sp>
        <p:nvSpPr>
          <p:cNvPr id="23" name="TextBox 5">
            <a:extLst>
              <a:ext uri="{FF2B5EF4-FFF2-40B4-BE49-F238E27FC236}">
                <a16:creationId xmlns="" xmlns:a16="http://schemas.microsoft.com/office/drawing/2014/main" id="{BCCB1ABA-8FE4-4398-B777-B23A7D4C98FD}"/>
              </a:ext>
            </a:extLst>
          </p:cNvPr>
          <p:cNvSpPr txBox="1"/>
          <p:nvPr/>
        </p:nvSpPr>
        <p:spPr>
          <a:xfrm>
            <a:off x="2780907" y="3599614"/>
            <a:ext cx="8769908" cy="2308324"/>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2000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年</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2</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月</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7</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日，福建厦门某一居室内发生了一场激烈的枪战。警方调查发现，开枪者是两名台湾人，他们不仅合伙秘密加工制造冰毒，而且本身就是冰毒吸食者。两人吸食冰毒后产生了强烈幻觉，神志不清，怀疑被人监视，两人竟互相开枪对射了</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40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余发子弹。</a:t>
            </a:r>
          </a:p>
        </p:txBody>
      </p:sp>
      <p:sp>
        <p:nvSpPr>
          <p:cNvPr id="24" name="标题 1">
            <a:extLst>
              <a:ext uri="{FF2B5EF4-FFF2-40B4-BE49-F238E27FC236}">
                <a16:creationId xmlns="" xmlns:a16="http://schemas.microsoft.com/office/drawing/2014/main" id="{716E5AAC-462F-42A7-9B25-C22BFD9A6E17}"/>
              </a:ext>
            </a:extLst>
          </p:cNvPr>
          <p:cNvSpPr txBox="1">
            <a:spLocks/>
          </p:cNvSpPr>
          <p:nvPr/>
        </p:nvSpPr>
        <p:spPr>
          <a:xfrm>
            <a:off x="1076850" y="343035"/>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小贴士</a:t>
            </a:r>
          </a:p>
        </p:txBody>
      </p:sp>
    </p:spTree>
    <p:extLst>
      <p:ext uri="{BB962C8B-B14F-4D97-AF65-F5344CB8AC3E}">
        <p14:creationId xmlns:p14="http://schemas.microsoft.com/office/powerpoint/2010/main" val="17568835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par>
                                <p:cTn id="14" presetID="41" presetClass="entr" presetSubtype="0" fill="hold" grpId="0" nodeType="withEffect">
                                  <p:stCondLst>
                                    <p:cond delay="0"/>
                                  </p:stCondLst>
                                  <p:iterate type="lt">
                                    <p:tmPct val="10000"/>
                                  </p:iterate>
                                  <p:childTnLst>
                                    <p:set>
                                      <p:cBhvr>
                                        <p:cTn id="15" dur="1" fill="hold">
                                          <p:stCondLst>
                                            <p:cond delay="0"/>
                                          </p:stCondLst>
                                        </p:cTn>
                                        <p:tgtEl>
                                          <p:spTgt spid="21"/>
                                        </p:tgtEl>
                                        <p:attrNameLst>
                                          <p:attrName>style.visibility</p:attrName>
                                        </p:attrNameLst>
                                      </p:cBhvr>
                                      <p:to>
                                        <p:strVal val="visible"/>
                                      </p:to>
                                    </p:set>
                                    <p:anim calcmode="lin" valueType="num">
                                      <p:cBhvr>
                                        <p:cTn id="16" dur="3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7" dur="300" fill="hold"/>
                                        <p:tgtEl>
                                          <p:spTgt spid="21"/>
                                        </p:tgtEl>
                                        <p:attrNameLst>
                                          <p:attrName>ppt_y</p:attrName>
                                        </p:attrNameLst>
                                      </p:cBhvr>
                                      <p:tavLst>
                                        <p:tav tm="0">
                                          <p:val>
                                            <p:strVal val="#ppt_y"/>
                                          </p:val>
                                        </p:tav>
                                        <p:tav tm="100000">
                                          <p:val>
                                            <p:strVal val="#ppt_y"/>
                                          </p:val>
                                        </p:tav>
                                      </p:tavLst>
                                    </p:anim>
                                    <p:anim calcmode="lin" valueType="num">
                                      <p:cBhvr>
                                        <p:cTn id="18" dur="3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9" dur="3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0" dur="300" tmFilter="0,0; .5, 1; 1, 1"/>
                                        <p:tgtEl>
                                          <p:spTgt spid="21"/>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p:bldLst>
  </p:timing>
  <p:extLst>
    <p:ext uri="{E180D4A7-C9FB-4DFB-919C-405C955672EB}">
      <p14:showEvtLst xmlns:p14="http://schemas.microsoft.com/office/powerpoint/2010/main">
        <p14:playEvt time="2" objId="4"/>
        <p14:stopEvt time="18184" objId="4"/>
      </p14:showEvtLst>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794228" y="1467236"/>
            <a:ext cx="7136228" cy="3742703"/>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性状：以</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MDMA</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MDA</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等苯丙胺类兴奋剂为主要成分，由于滥用者服用后可出现长时间难以控制随音乐剧烈摆动头部的现象，故称为摇头丸。外观多呈片剂，形状多样，五颜六色。</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endPar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摇头丸具有兴奋和致幻双重作用，在药物的作用下，用药者的时间概念和认知出现混乱，表现出超乎寻常地活跃，整夜狂舞，不知疲劳。同时在幻觉作用下使人行为失控，常常引发集体淫乱、自残与攻击行为，并可诱发精神分裂症及急性心脑疾病。</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8210856" y="1467236"/>
            <a:ext cx="3186916" cy="2253373"/>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grpSp>
        <p:nvGrpSpPr>
          <p:cNvPr id="14" name="组合 13">
            <a:extLst>
              <a:ext uri="{FF2B5EF4-FFF2-40B4-BE49-F238E27FC236}">
                <a16:creationId xmlns="" xmlns:a16="http://schemas.microsoft.com/office/drawing/2014/main" id="{14AE57C0-3E5E-462D-886E-08542C62879F}"/>
              </a:ext>
            </a:extLst>
          </p:cNvPr>
          <p:cNvGrpSpPr/>
          <p:nvPr/>
        </p:nvGrpSpPr>
        <p:grpSpPr>
          <a:xfrm>
            <a:off x="8210856" y="3905636"/>
            <a:ext cx="3186916" cy="2253373"/>
            <a:chOff x="-1958232" y="2267057"/>
            <a:chExt cx="2412463" cy="1827386"/>
          </a:xfrm>
        </p:grpSpPr>
        <p:sp>
          <p:nvSpPr>
            <p:cNvPr id="15" name="矩形: 圆角 14">
              <a:extLst>
                <a:ext uri="{FF2B5EF4-FFF2-40B4-BE49-F238E27FC236}">
                  <a16:creationId xmlns="" xmlns:a16="http://schemas.microsoft.com/office/drawing/2014/main" id="{69389088-0618-4E83-8E26-EFCB9581AB39}"/>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6" name="矩形: 圆角 15">
              <a:extLst>
                <a:ext uri="{FF2B5EF4-FFF2-40B4-BE49-F238E27FC236}">
                  <a16:creationId xmlns="" xmlns:a16="http://schemas.microsoft.com/office/drawing/2014/main" id="{783D2901-F551-4632-83DD-3B0138940C1A}"/>
                </a:ext>
              </a:extLst>
            </p:cNvPr>
            <p:cNvSpPr/>
            <p:nvPr/>
          </p:nvSpPr>
          <p:spPr>
            <a:xfrm>
              <a:off x="-1849323" y="2359905"/>
              <a:ext cx="2190444" cy="1667698"/>
            </a:xfrm>
            <a:prstGeom prst="roundRect">
              <a:avLst>
                <a:gd name="adj" fmla="val 2186"/>
              </a:avLst>
            </a:prstGeom>
            <a:blipFill dpi="0" rotWithShape="1">
              <a:blip r:embed="rId4">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pic>
        <p:nvPicPr>
          <p:cNvPr id="17" name="图片 16">
            <a:extLst>
              <a:ext uri="{FF2B5EF4-FFF2-40B4-BE49-F238E27FC236}">
                <a16:creationId xmlns="" xmlns:a16="http://schemas.microsoft.com/office/drawing/2014/main" id="{2335811E-F750-41AC-8C2F-AF7AA2A7F41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64962" y="4457025"/>
            <a:ext cx="1831038" cy="2115390"/>
          </a:xfrm>
          <a:prstGeom prst="rect">
            <a:avLst/>
          </a:prstGeom>
        </p:spPr>
      </p:pic>
      <p:sp>
        <p:nvSpPr>
          <p:cNvPr id="19" name="标题 1">
            <a:extLst>
              <a:ext uri="{FF2B5EF4-FFF2-40B4-BE49-F238E27FC236}">
                <a16:creationId xmlns="" xmlns:a16="http://schemas.microsoft.com/office/drawing/2014/main" id="{DE173065-61D4-4EB0-9134-772565160049}"/>
              </a:ext>
            </a:extLst>
          </p:cNvPr>
          <p:cNvSpPr txBox="1">
            <a:spLocks/>
          </p:cNvSpPr>
          <p:nvPr/>
        </p:nvSpPr>
        <p:spPr>
          <a:xfrm>
            <a:off x="1057800" y="3549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6">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摇头丸</a:t>
            </a:r>
          </a:p>
        </p:txBody>
      </p:sp>
    </p:spTree>
    <p:extLst>
      <p:ext uri="{BB962C8B-B14F-4D97-AF65-F5344CB8AC3E}">
        <p14:creationId xmlns:p14="http://schemas.microsoft.com/office/powerpoint/2010/main" val="152390305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4" fill="hold" nodeType="withEffect" p14:presetBounceEnd="46000">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14:bounceEnd="46000">
                                          <p:cBhvr additive="base">
                                            <p:cTn id="16" dur="50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17" dur="500" fill="hold"/>
                                            <p:tgtEl>
                                              <p:spTgt spid="14"/>
                                            </p:tgtEl>
                                            <p:attrNameLst>
                                              <p:attrName>ppt_y</p:attrName>
                                            </p:attrNameLst>
                                          </p:cBhvr>
                                          <p:tavLst>
                                            <p:tav tm="0">
                                              <p:val>
                                                <p:strVal val="1+#ppt_h/2"/>
                                              </p:val>
                                            </p:tav>
                                            <p:tav tm="100000">
                                              <p:val>
                                                <p:strVal val="#ppt_y"/>
                                              </p:val>
                                            </p:tav>
                                          </p:tavLst>
                                        </p:anim>
                                      </p:childTnLst>
                                    </p:cTn>
                                  </p:par>
                                  <p:par>
                                    <p:cTn id="18" presetID="42" presetClass="entr" presetSubtype="0"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1000"/>
                                            <p:tgtEl>
                                              <p:spTgt spid="17"/>
                                            </p:tgtEl>
                                          </p:cBhvr>
                                        </p:animEffect>
                                        <p:anim calcmode="lin" valueType="num">
                                          <p:cBhvr>
                                            <p:cTn id="21" dur="1000" fill="hold"/>
                                            <p:tgtEl>
                                              <p:spTgt spid="17"/>
                                            </p:tgtEl>
                                            <p:attrNameLst>
                                              <p:attrName>ppt_x</p:attrName>
                                            </p:attrNameLst>
                                          </p:cBhvr>
                                          <p:tavLst>
                                            <p:tav tm="0">
                                              <p:val>
                                                <p:strVal val="#ppt_x"/>
                                              </p:val>
                                            </p:tav>
                                            <p:tav tm="100000">
                                              <p:val>
                                                <p:strVal val="#ppt_x"/>
                                              </p:val>
                                            </p:tav>
                                          </p:tavLst>
                                        </p:anim>
                                        <p:anim calcmode="lin" valueType="num">
                                          <p:cBhvr>
                                            <p:cTn id="2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ppt_x"/>
                                              </p:val>
                                            </p:tav>
                                            <p:tav tm="100000">
                                              <p:val>
                                                <p:strVal val="#ppt_x"/>
                                              </p:val>
                                            </p:tav>
                                          </p:tavLst>
                                        </p:anim>
                                        <p:anim calcmode="lin" valueType="num">
                                          <p:cBhvr additive="base">
                                            <p:cTn id="22" dur="500" fill="hold"/>
                                            <p:tgtEl>
                                              <p:spTgt spid="14"/>
                                            </p:tgtEl>
                                            <p:attrNameLst>
                                              <p:attrName>ppt_y</p:attrName>
                                            </p:attrNameLst>
                                          </p:cBhvr>
                                          <p:tavLst>
                                            <p:tav tm="0">
                                              <p:val>
                                                <p:strVal val="1+#ppt_h/2"/>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fade">
                                          <p:cBhvr>
                                            <p:cTn id="25" dur="1000"/>
                                            <p:tgtEl>
                                              <p:spTgt spid="17"/>
                                            </p:tgtEl>
                                          </p:cBhvr>
                                        </p:animEffect>
                                        <p:anim calcmode="lin" valueType="num">
                                          <p:cBhvr>
                                            <p:cTn id="26" dur="1000" fill="hold"/>
                                            <p:tgtEl>
                                              <p:spTgt spid="17"/>
                                            </p:tgtEl>
                                            <p:attrNameLst>
                                              <p:attrName>ppt_x</p:attrName>
                                            </p:attrNameLst>
                                          </p:cBhvr>
                                          <p:tavLst>
                                            <p:tav tm="0">
                                              <p:val>
                                                <p:strVal val="#ppt_x"/>
                                              </p:val>
                                            </p:tav>
                                            <p:tav tm="100000">
                                              <p:val>
                                                <p:strVal val="#ppt_x"/>
                                              </p:val>
                                            </p:tav>
                                          </p:tavLst>
                                        </p:anim>
                                        <p:anim calcmode="lin" valueType="num">
                                          <p:cBhvr>
                                            <p:cTn id="27"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9">
            <a:extLst>
              <a:ext uri="{FF2B5EF4-FFF2-40B4-BE49-F238E27FC236}">
                <a16:creationId xmlns="" xmlns:a16="http://schemas.microsoft.com/office/drawing/2014/main" id="{7D502BB4-9193-4FF3-AFCE-1EDBD172BFB1}"/>
              </a:ext>
            </a:extLst>
          </p:cNvPr>
          <p:cNvSpPr txBox="1"/>
          <p:nvPr/>
        </p:nvSpPr>
        <p:spPr>
          <a:xfrm>
            <a:off x="1181625" y="1291441"/>
            <a:ext cx="10048433" cy="2062103"/>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最初在我国被称之为摇头丸的是指以</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MDMA</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MDA</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等苯丙胺类兴奋剂为主要成分的丸剂，目前常被滥用的摇头丸成分更为混杂，除</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MDMA</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MDA</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等成分外，还常含有冰毒、氯胺酮、麻黄素、咖啡因、解热镇痛药等毒品和药物，从而增强摇头丸的致幻、兴奋以及对人体的毒性作用。</a:t>
            </a:r>
          </a:p>
        </p:txBody>
      </p:sp>
      <p:sp>
        <p:nvSpPr>
          <p:cNvPr id="22" name="TextBox 23">
            <a:extLst>
              <a:ext uri="{FF2B5EF4-FFF2-40B4-BE49-F238E27FC236}">
                <a16:creationId xmlns="" xmlns:a16="http://schemas.microsoft.com/office/drawing/2014/main" id="{61A89E7A-9A89-4371-A676-E33F9E96F61F}"/>
              </a:ext>
            </a:extLst>
          </p:cNvPr>
          <p:cNvSpPr txBox="1"/>
          <p:nvPr/>
        </p:nvSpPr>
        <p:spPr>
          <a:xfrm>
            <a:off x="3220744" y="2774788"/>
            <a:ext cx="1312667" cy="430719"/>
          </a:xfrm>
          <a:prstGeom prst="rect">
            <a:avLst/>
          </a:prstGeom>
          <a:noFill/>
        </p:spPr>
        <p:txBody>
          <a:bodyPr wrap="none" rtlCol="0">
            <a:spAutoFit/>
          </a:body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2199"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案例写真</a:t>
            </a:r>
          </a:p>
        </p:txBody>
      </p:sp>
      <p:pic>
        <p:nvPicPr>
          <p:cNvPr id="23" name="图片 22">
            <a:extLst>
              <a:ext uri="{FF2B5EF4-FFF2-40B4-BE49-F238E27FC236}">
                <a16:creationId xmlns="" xmlns:a16="http://schemas.microsoft.com/office/drawing/2014/main" id="{445ACFB7-7EA8-4847-957E-D8F2ADED1A1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61942" y="2488606"/>
            <a:ext cx="2367172" cy="3077953"/>
          </a:xfrm>
          <a:prstGeom prst="rect">
            <a:avLst/>
          </a:prstGeom>
        </p:spPr>
      </p:pic>
      <p:sp>
        <p:nvSpPr>
          <p:cNvPr id="24" name="TextBox 25">
            <a:extLst>
              <a:ext uri="{FF2B5EF4-FFF2-40B4-BE49-F238E27FC236}">
                <a16:creationId xmlns="" xmlns:a16="http://schemas.microsoft.com/office/drawing/2014/main" id="{8408153F-4200-41B7-BFC8-B94DE0AC82AD}"/>
              </a:ext>
            </a:extLst>
          </p:cNvPr>
          <p:cNvSpPr txBox="1"/>
          <p:nvPr/>
        </p:nvSpPr>
        <p:spPr>
          <a:xfrm>
            <a:off x="3220743" y="3353544"/>
            <a:ext cx="7789631" cy="2585323"/>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一位吃过摇头丸的小姐说，药劲半个小时就会上来，先是感到浑身发热，坐着坐着就想晃动身体，你越想忍住就越想摇，不摇就会浑身冒汗，上下牙打架，莫名的兴奋会从骨子里钻出来。一女生在酒吧服下摇头丸后，摇头不止，直到呼吸困难、全身抽搐、倒地人事不省，被送进医院抢救才挽回生命。</a:t>
            </a:r>
          </a:p>
        </p:txBody>
      </p:sp>
      <p:sp>
        <p:nvSpPr>
          <p:cNvPr id="14" name="标题 1">
            <a:extLst>
              <a:ext uri="{FF2B5EF4-FFF2-40B4-BE49-F238E27FC236}">
                <a16:creationId xmlns="" xmlns:a16="http://schemas.microsoft.com/office/drawing/2014/main" id="{C92650AE-B1AD-41A9-BA05-4BF094BA04FA}"/>
              </a:ext>
            </a:extLst>
          </p:cNvPr>
          <p:cNvSpPr txBox="1">
            <a:spLocks/>
          </p:cNvSpPr>
          <p:nvPr/>
        </p:nvSpPr>
        <p:spPr>
          <a:xfrm>
            <a:off x="1037519" y="342852"/>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小贴士</a:t>
            </a:r>
          </a:p>
        </p:txBody>
      </p:sp>
    </p:spTree>
    <p:extLst>
      <p:ext uri="{BB962C8B-B14F-4D97-AF65-F5344CB8AC3E}">
        <p14:creationId xmlns:p14="http://schemas.microsoft.com/office/powerpoint/2010/main" val="252126874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up)">
                                      <p:cBhvr>
                                        <p:cTn id="7" dur="500"/>
                                        <p:tgtEl>
                                          <p:spTgt spid="1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p:cTn id="11" dur="500" fill="hold"/>
                                        <p:tgtEl>
                                          <p:spTgt spid="23"/>
                                        </p:tgtEl>
                                        <p:attrNameLst>
                                          <p:attrName>ppt_w</p:attrName>
                                        </p:attrNameLst>
                                      </p:cBhvr>
                                      <p:tavLst>
                                        <p:tav tm="0">
                                          <p:val>
                                            <p:fltVal val="0"/>
                                          </p:val>
                                        </p:tav>
                                        <p:tav tm="100000">
                                          <p:val>
                                            <p:strVal val="#ppt_w"/>
                                          </p:val>
                                        </p:tav>
                                      </p:tavLst>
                                    </p:anim>
                                    <p:anim calcmode="lin" valueType="num">
                                      <p:cBhvr>
                                        <p:cTn id="12" dur="500" fill="hold"/>
                                        <p:tgtEl>
                                          <p:spTgt spid="23"/>
                                        </p:tgtEl>
                                        <p:attrNameLst>
                                          <p:attrName>ppt_h</p:attrName>
                                        </p:attrNameLst>
                                      </p:cBhvr>
                                      <p:tavLst>
                                        <p:tav tm="0">
                                          <p:val>
                                            <p:fltVal val="0"/>
                                          </p:val>
                                        </p:tav>
                                        <p:tav tm="100000">
                                          <p:val>
                                            <p:strVal val="#ppt_h"/>
                                          </p:val>
                                        </p:tav>
                                      </p:tavLst>
                                    </p:anim>
                                    <p:animEffect transition="in" filter="fade">
                                      <p:cBhvr>
                                        <p:cTn id="13" dur="500"/>
                                        <p:tgtEl>
                                          <p:spTgt spid="23"/>
                                        </p:tgtEl>
                                      </p:cBhvr>
                                    </p:animEffect>
                                  </p:childTnLst>
                                </p:cTn>
                              </p:par>
                              <p:par>
                                <p:cTn id="14" presetID="41" presetClass="entr" presetSubtype="0" fill="hold" grpId="0" nodeType="withEffect">
                                  <p:stCondLst>
                                    <p:cond delay="0"/>
                                  </p:stCondLst>
                                  <p:iterate type="lt">
                                    <p:tmPct val="10000"/>
                                  </p:iterate>
                                  <p:childTnLst>
                                    <p:set>
                                      <p:cBhvr>
                                        <p:cTn id="15" dur="1" fill="hold">
                                          <p:stCondLst>
                                            <p:cond delay="0"/>
                                          </p:stCondLst>
                                        </p:cTn>
                                        <p:tgtEl>
                                          <p:spTgt spid="22"/>
                                        </p:tgtEl>
                                        <p:attrNameLst>
                                          <p:attrName>style.visibility</p:attrName>
                                        </p:attrNameLst>
                                      </p:cBhvr>
                                      <p:to>
                                        <p:strVal val="visible"/>
                                      </p:to>
                                    </p:set>
                                    <p:anim calcmode="lin" valueType="num">
                                      <p:cBhvr>
                                        <p:cTn id="16" dur="3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7" dur="300" fill="hold"/>
                                        <p:tgtEl>
                                          <p:spTgt spid="22"/>
                                        </p:tgtEl>
                                        <p:attrNameLst>
                                          <p:attrName>ppt_y</p:attrName>
                                        </p:attrNameLst>
                                      </p:cBhvr>
                                      <p:tavLst>
                                        <p:tav tm="0">
                                          <p:val>
                                            <p:strVal val="#ppt_y"/>
                                          </p:val>
                                        </p:tav>
                                        <p:tav tm="100000">
                                          <p:val>
                                            <p:strVal val="#ppt_y"/>
                                          </p:val>
                                        </p:tav>
                                      </p:tavLst>
                                    </p:anim>
                                    <p:anim calcmode="lin" valueType="num">
                                      <p:cBhvr>
                                        <p:cTn id="18" dur="3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19" dur="3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0" dur="300" tmFilter="0,0; .5, 1; 1, 1"/>
                                        <p:tgtEl>
                                          <p:spTgt spid="22"/>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Effect transition="in" filter="wipe(up)">
                                      <p:cBhvr>
                                        <p:cTn id="2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2" grpId="0"/>
      <p:bldP spid="24" grpId="0"/>
    </p:bldLst>
  </p:timing>
  <p:extLst mod="1">
    <p:ext uri="{E180D4A7-C9FB-4DFB-919C-405C955672EB}">
      <p14:showEvtLst xmlns:p14="http://schemas.microsoft.com/office/powerpoint/2010/main">
        <p14:playEvt time="2" objId="4"/>
        <p14:stopEvt time="18184" objId="4"/>
      </p14:showEvtLst>
    </p:ext>
  </p:extLs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783176" y="1087773"/>
            <a:ext cx="7278259" cy="4518786"/>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通用名称：氯胺酮</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性状：静脉全麻药，有时也可用作兽用麻醉药。一般人只要足量接触二、三次即可上瘾，是一种很危险的精神药品。</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K</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粉外观上是白色结晶性粉末，无臭，易溶于水，可随意勾兑进饮料、红酒中服下。</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吸食反应：服药开始时身体瘫软，一旦接触到节奏狂放的音乐，便会条件反射般强烈扭动、手舞足蹈，“狂劲”一般会持续数小时甚至更长，直至药性渐散身体虚脱为止。</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氯胺酮具有很强的依赖性，服用后会产生意识与感觉的分离状态，导致神经中毒反应、幻觉和精神分裂症状，表现为头昏、精神错乱、过度兴奋、幻觉、幻视、幻听、运动功能障碍、抑郁以及出现怪异和危险行为。同时对记忆和思维能力都造成严重的损害。</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8210856" y="1467236"/>
            <a:ext cx="3186916" cy="2253373"/>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grpSp>
        <p:nvGrpSpPr>
          <p:cNvPr id="14" name="组合 13">
            <a:extLst>
              <a:ext uri="{FF2B5EF4-FFF2-40B4-BE49-F238E27FC236}">
                <a16:creationId xmlns="" xmlns:a16="http://schemas.microsoft.com/office/drawing/2014/main" id="{14AE57C0-3E5E-462D-886E-08542C62879F}"/>
              </a:ext>
            </a:extLst>
          </p:cNvPr>
          <p:cNvGrpSpPr/>
          <p:nvPr/>
        </p:nvGrpSpPr>
        <p:grpSpPr>
          <a:xfrm>
            <a:off x="8210856" y="3905636"/>
            <a:ext cx="3186916" cy="2253373"/>
            <a:chOff x="-1958232" y="2267057"/>
            <a:chExt cx="2412463" cy="1827386"/>
          </a:xfrm>
        </p:grpSpPr>
        <p:sp>
          <p:nvSpPr>
            <p:cNvPr id="15" name="矩形: 圆角 14">
              <a:extLst>
                <a:ext uri="{FF2B5EF4-FFF2-40B4-BE49-F238E27FC236}">
                  <a16:creationId xmlns="" xmlns:a16="http://schemas.microsoft.com/office/drawing/2014/main" id="{69389088-0618-4E83-8E26-EFCB9581AB39}"/>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6" name="矩形: 圆角 15">
              <a:extLst>
                <a:ext uri="{FF2B5EF4-FFF2-40B4-BE49-F238E27FC236}">
                  <a16:creationId xmlns="" xmlns:a16="http://schemas.microsoft.com/office/drawing/2014/main" id="{783D2901-F551-4632-83DD-3B0138940C1A}"/>
                </a:ext>
              </a:extLst>
            </p:cNvPr>
            <p:cNvSpPr/>
            <p:nvPr/>
          </p:nvSpPr>
          <p:spPr>
            <a:xfrm>
              <a:off x="-1849323" y="2359905"/>
              <a:ext cx="2190444" cy="1667698"/>
            </a:xfrm>
            <a:prstGeom prst="roundRect">
              <a:avLst>
                <a:gd name="adj" fmla="val 2186"/>
              </a:avLst>
            </a:prstGeom>
            <a:blipFill dpi="0" rotWithShape="1">
              <a:blip r:embed="rId4">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8" name="标题 1">
            <a:extLst>
              <a:ext uri="{FF2B5EF4-FFF2-40B4-BE49-F238E27FC236}">
                <a16:creationId xmlns="" xmlns:a16="http://schemas.microsoft.com/office/drawing/2014/main" id="{4F692BAB-E864-4E1B-A20B-720201E27144}"/>
              </a:ext>
            </a:extLst>
          </p:cNvPr>
          <p:cNvSpPr txBox="1">
            <a:spLocks/>
          </p:cNvSpPr>
          <p:nvPr/>
        </p:nvSpPr>
        <p:spPr>
          <a:xfrm>
            <a:off x="1067325" y="326391"/>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IE"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K</a:t>
            </a: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粉</a:t>
            </a:r>
          </a:p>
        </p:txBody>
      </p:sp>
    </p:spTree>
    <p:extLst>
      <p:ext uri="{BB962C8B-B14F-4D97-AF65-F5344CB8AC3E}">
        <p14:creationId xmlns:p14="http://schemas.microsoft.com/office/powerpoint/2010/main" val="7700652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4" fill="hold" nodeType="withEffect" p14:presetBounceEnd="46000">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14:bounceEnd="46000">
                                          <p:cBhvr additive="base">
                                            <p:cTn id="16" dur="500" fill="hold"/>
                                            <p:tgtEl>
                                              <p:spTgt spid="14"/>
                                            </p:tgtEl>
                                            <p:attrNameLst>
                                              <p:attrName>ppt_x</p:attrName>
                                            </p:attrNameLst>
                                          </p:cBhvr>
                                          <p:tavLst>
                                            <p:tav tm="0">
                                              <p:val>
                                                <p:strVal val="#ppt_x"/>
                                              </p:val>
                                            </p:tav>
                                            <p:tav tm="100000">
                                              <p:val>
                                                <p:strVal val="#ppt_x"/>
                                              </p:val>
                                            </p:tav>
                                          </p:tavLst>
                                        </p:anim>
                                        <p:anim calcmode="lin" valueType="num" p14:bounceEnd="46000">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19">
            <a:extLst>
              <a:ext uri="{FF2B5EF4-FFF2-40B4-BE49-F238E27FC236}">
                <a16:creationId xmlns="" xmlns:a16="http://schemas.microsoft.com/office/drawing/2014/main" id="{B7C3841A-9D74-4675-B031-2C3492D8CA8C}"/>
              </a:ext>
            </a:extLst>
          </p:cNvPr>
          <p:cNvSpPr txBox="1"/>
          <p:nvPr/>
        </p:nvSpPr>
        <p:spPr>
          <a:xfrm>
            <a:off x="1181624" y="1202903"/>
            <a:ext cx="10403917" cy="1615712"/>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一些不法分子经常在迪吧、舞厅等娱乐场所将</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K</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粉和冰毒 、摇头丸混合一起兜售给吸毒者使用</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具有兴奋和致幻的双重作用。由此导致毒品之间相互作用产生的毒性较两种毒品单独使用要严重得多（即</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1+1&gt;2</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），很容易导致过量中毒甚至发生致命危险。目前也有发现把</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K</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粉溶于水中骗取年轻女性服用后实施性侵犯，因此也被叫做“强奸药”。</a:t>
            </a:r>
          </a:p>
        </p:txBody>
      </p:sp>
      <p:sp>
        <p:nvSpPr>
          <p:cNvPr id="24" name="TextBox 22">
            <a:extLst>
              <a:ext uri="{FF2B5EF4-FFF2-40B4-BE49-F238E27FC236}">
                <a16:creationId xmlns="" xmlns:a16="http://schemas.microsoft.com/office/drawing/2014/main" id="{FB0F27A5-FBB8-4F3A-B44E-EBD1E5442AEB}"/>
              </a:ext>
            </a:extLst>
          </p:cNvPr>
          <p:cNvSpPr txBox="1"/>
          <p:nvPr/>
        </p:nvSpPr>
        <p:spPr>
          <a:xfrm>
            <a:off x="3336437" y="3066997"/>
            <a:ext cx="1312667" cy="430719"/>
          </a:xfrm>
          <a:prstGeom prst="rect">
            <a:avLst/>
          </a:prstGeom>
          <a:noFill/>
        </p:spPr>
        <p:txBody>
          <a:bodyPr wrap="none" rtlCol="0">
            <a:spAutoFit/>
          </a:body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2199"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案例写真</a:t>
            </a:r>
          </a:p>
        </p:txBody>
      </p:sp>
      <p:pic>
        <p:nvPicPr>
          <p:cNvPr id="25" name="图片 24">
            <a:extLst>
              <a:ext uri="{FF2B5EF4-FFF2-40B4-BE49-F238E27FC236}">
                <a16:creationId xmlns="" xmlns:a16="http://schemas.microsoft.com/office/drawing/2014/main" id="{1E6B0B67-665A-4ED8-ADAE-3C6E835435CF}"/>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65718" y="2818615"/>
            <a:ext cx="2370719" cy="3082564"/>
          </a:xfrm>
          <a:prstGeom prst="rect">
            <a:avLst/>
          </a:prstGeom>
        </p:spPr>
      </p:pic>
      <p:sp>
        <p:nvSpPr>
          <p:cNvPr id="26" name="TextBox 24">
            <a:extLst>
              <a:ext uri="{FF2B5EF4-FFF2-40B4-BE49-F238E27FC236}">
                <a16:creationId xmlns="" xmlns:a16="http://schemas.microsoft.com/office/drawing/2014/main" id="{42DCF139-9F24-4784-B1CB-5025A5888FCD}"/>
              </a:ext>
            </a:extLst>
          </p:cNvPr>
          <p:cNvSpPr txBox="1"/>
          <p:nvPr/>
        </p:nvSpPr>
        <p:spPr>
          <a:xfrm>
            <a:off x="3336437" y="3746098"/>
            <a:ext cx="8004008" cy="1754326"/>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有一位</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18</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岁的女病人两年前开始吸食氯胺酮，当医护人员为她作智力测验时，发现她的智力已下降至</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86</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，与医学上对弱智所定义的</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70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相距不远。而正常人的平均智力应该在</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100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以上。</a:t>
            </a:r>
          </a:p>
        </p:txBody>
      </p:sp>
      <p:sp>
        <p:nvSpPr>
          <p:cNvPr id="14" name="标题 1">
            <a:extLst>
              <a:ext uri="{FF2B5EF4-FFF2-40B4-BE49-F238E27FC236}">
                <a16:creationId xmlns="" xmlns:a16="http://schemas.microsoft.com/office/drawing/2014/main" id="{C6E9DBAE-991D-49BC-B3D3-0A61B5A741AE}"/>
              </a:ext>
            </a:extLst>
          </p:cNvPr>
          <p:cNvSpPr txBox="1">
            <a:spLocks/>
          </p:cNvSpPr>
          <p:nvPr/>
        </p:nvSpPr>
        <p:spPr>
          <a:xfrm>
            <a:off x="965718" y="344862"/>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小贴士</a:t>
            </a:r>
          </a:p>
        </p:txBody>
      </p:sp>
    </p:spTree>
    <p:extLst>
      <p:ext uri="{BB962C8B-B14F-4D97-AF65-F5344CB8AC3E}">
        <p14:creationId xmlns:p14="http://schemas.microsoft.com/office/powerpoint/2010/main" val="53145033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300" fill="hold"/>
                                        <p:tgtEl>
                                          <p:spTgt spid="21"/>
                                        </p:tgtEl>
                                        <p:attrNameLst>
                                          <p:attrName>ppt_w</p:attrName>
                                        </p:attrNameLst>
                                      </p:cBhvr>
                                      <p:tavLst>
                                        <p:tav tm="0">
                                          <p:val>
                                            <p:fltVal val="0"/>
                                          </p:val>
                                        </p:tav>
                                        <p:tav tm="100000">
                                          <p:val>
                                            <p:strVal val="#ppt_w"/>
                                          </p:val>
                                        </p:tav>
                                      </p:tavLst>
                                    </p:anim>
                                    <p:anim calcmode="lin" valueType="num">
                                      <p:cBhvr>
                                        <p:cTn id="8" dur="300" fill="hold"/>
                                        <p:tgtEl>
                                          <p:spTgt spid="21"/>
                                        </p:tgtEl>
                                        <p:attrNameLst>
                                          <p:attrName>ppt_h</p:attrName>
                                        </p:attrNameLst>
                                      </p:cBhvr>
                                      <p:tavLst>
                                        <p:tav tm="0">
                                          <p:val>
                                            <p:fltVal val="0"/>
                                          </p:val>
                                        </p:tav>
                                        <p:tav tm="100000">
                                          <p:val>
                                            <p:strVal val="#ppt_h"/>
                                          </p:val>
                                        </p:tav>
                                      </p:tavLst>
                                    </p:anim>
                                    <p:anim calcmode="lin" valueType="num">
                                      <p:cBhvr>
                                        <p:cTn id="9" dur="300" fill="hold"/>
                                        <p:tgtEl>
                                          <p:spTgt spid="21"/>
                                        </p:tgtEl>
                                        <p:attrNameLst>
                                          <p:attrName>style.rotation</p:attrName>
                                        </p:attrNameLst>
                                      </p:cBhvr>
                                      <p:tavLst>
                                        <p:tav tm="0">
                                          <p:val>
                                            <p:fltVal val="90"/>
                                          </p:val>
                                        </p:tav>
                                        <p:tav tm="100000">
                                          <p:val>
                                            <p:fltVal val="0"/>
                                          </p:val>
                                        </p:tav>
                                      </p:tavLst>
                                    </p:anim>
                                    <p:animEffect transition="in" filter="fade">
                                      <p:cBhvr>
                                        <p:cTn id="10" dur="300"/>
                                        <p:tgtEl>
                                          <p:spTgt spid="21"/>
                                        </p:tgtEl>
                                      </p:cBhvr>
                                    </p:animEffect>
                                  </p:childTnLst>
                                </p:cTn>
                              </p:par>
                            </p:childTnLst>
                          </p:cTn>
                        </p:par>
                        <p:par>
                          <p:cTn id="11" fill="hold">
                            <p:stCondLst>
                              <p:cond delay="300"/>
                            </p:stCondLst>
                            <p:childTnLst>
                              <p:par>
                                <p:cTn id="12" presetID="53" presetClass="entr" presetSubtype="16" fill="hold" nodeType="after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p:cTn id="14" dur="500" fill="hold"/>
                                        <p:tgtEl>
                                          <p:spTgt spid="25"/>
                                        </p:tgtEl>
                                        <p:attrNameLst>
                                          <p:attrName>ppt_w</p:attrName>
                                        </p:attrNameLst>
                                      </p:cBhvr>
                                      <p:tavLst>
                                        <p:tav tm="0">
                                          <p:val>
                                            <p:fltVal val="0"/>
                                          </p:val>
                                        </p:tav>
                                        <p:tav tm="100000">
                                          <p:val>
                                            <p:strVal val="#ppt_w"/>
                                          </p:val>
                                        </p:tav>
                                      </p:tavLst>
                                    </p:anim>
                                    <p:anim calcmode="lin" valueType="num">
                                      <p:cBhvr>
                                        <p:cTn id="15" dur="500" fill="hold"/>
                                        <p:tgtEl>
                                          <p:spTgt spid="25"/>
                                        </p:tgtEl>
                                        <p:attrNameLst>
                                          <p:attrName>ppt_h</p:attrName>
                                        </p:attrNameLst>
                                      </p:cBhvr>
                                      <p:tavLst>
                                        <p:tav tm="0">
                                          <p:val>
                                            <p:fltVal val="0"/>
                                          </p:val>
                                        </p:tav>
                                        <p:tav tm="100000">
                                          <p:val>
                                            <p:strVal val="#ppt_h"/>
                                          </p:val>
                                        </p:tav>
                                      </p:tavLst>
                                    </p:anim>
                                    <p:animEffect transition="in" filter="fade">
                                      <p:cBhvr>
                                        <p:cTn id="16" dur="500"/>
                                        <p:tgtEl>
                                          <p:spTgt spid="25"/>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24"/>
                                        </p:tgtEl>
                                        <p:attrNameLst>
                                          <p:attrName>style.visibility</p:attrName>
                                        </p:attrNameLst>
                                      </p:cBhvr>
                                      <p:to>
                                        <p:strVal val="visible"/>
                                      </p:to>
                                    </p:set>
                                    <p:anim calcmode="lin" valueType="num">
                                      <p:cBhvr>
                                        <p:cTn id="19" dur="3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20" dur="300" fill="hold"/>
                                        <p:tgtEl>
                                          <p:spTgt spid="24"/>
                                        </p:tgtEl>
                                        <p:attrNameLst>
                                          <p:attrName>ppt_y</p:attrName>
                                        </p:attrNameLst>
                                      </p:cBhvr>
                                      <p:tavLst>
                                        <p:tav tm="0">
                                          <p:val>
                                            <p:strVal val="#ppt_y"/>
                                          </p:val>
                                        </p:tav>
                                        <p:tav tm="100000">
                                          <p:val>
                                            <p:strVal val="#ppt_y"/>
                                          </p:val>
                                        </p:tav>
                                      </p:tavLst>
                                    </p:anim>
                                    <p:anim calcmode="lin" valueType="num">
                                      <p:cBhvr>
                                        <p:cTn id="21" dur="3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2" dur="3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3" dur="300" tmFilter="0,0; .5, 1; 1, 1"/>
                                        <p:tgtEl>
                                          <p:spTgt spid="24"/>
                                        </p:tgtEl>
                                      </p:cBhvr>
                                    </p:animEffect>
                                  </p:childTnLst>
                                </p:cTn>
                              </p:par>
                            </p:childTnLst>
                          </p:cTn>
                        </p:par>
                        <p:par>
                          <p:cTn id="24" fill="hold">
                            <p:stCondLst>
                              <p:cond delay="800"/>
                            </p:stCondLst>
                            <p:childTnLst>
                              <p:par>
                                <p:cTn id="25" presetID="31" presetClass="entr" presetSubtype="0"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 calcmode="lin" valueType="num">
                                      <p:cBhvr>
                                        <p:cTn id="27" dur="300" fill="hold"/>
                                        <p:tgtEl>
                                          <p:spTgt spid="26"/>
                                        </p:tgtEl>
                                        <p:attrNameLst>
                                          <p:attrName>ppt_w</p:attrName>
                                        </p:attrNameLst>
                                      </p:cBhvr>
                                      <p:tavLst>
                                        <p:tav tm="0">
                                          <p:val>
                                            <p:fltVal val="0"/>
                                          </p:val>
                                        </p:tav>
                                        <p:tav tm="100000">
                                          <p:val>
                                            <p:strVal val="#ppt_w"/>
                                          </p:val>
                                        </p:tav>
                                      </p:tavLst>
                                    </p:anim>
                                    <p:anim calcmode="lin" valueType="num">
                                      <p:cBhvr>
                                        <p:cTn id="28" dur="300" fill="hold"/>
                                        <p:tgtEl>
                                          <p:spTgt spid="26"/>
                                        </p:tgtEl>
                                        <p:attrNameLst>
                                          <p:attrName>ppt_h</p:attrName>
                                        </p:attrNameLst>
                                      </p:cBhvr>
                                      <p:tavLst>
                                        <p:tav tm="0">
                                          <p:val>
                                            <p:fltVal val="0"/>
                                          </p:val>
                                        </p:tav>
                                        <p:tav tm="100000">
                                          <p:val>
                                            <p:strVal val="#ppt_h"/>
                                          </p:val>
                                        </p:tav>
                                      </p:tavLst>
                                    </p:anim>
                                    <p:anim calcmode="lin" valueType="num">
                                      <p:cBhvr>
                                        <p:cTn id="29" dur="300" fill="hold"/>
                                        <p:tgtEl>
                                          <p:spTgt spid="26"/>
                                        </p:tgtEl>
                                        <p:attrNameLst>
                                          <p:attrName>style.rotation</p:attrName>
                                        </p:attrNameLst>
                                      </p:cBhvr>
                                      <p:tavLst>
                                        <p:tav tm="0">
                                          <p:val>
                                            <p:fltVal val="90"/>
                                          </p:val>
                                        </p:tav>
                                        <p:tav tm="100000">
                                          <p:val>
                                            <p:fltVal val="0"/>
                                          </p:val>
                                        </p:tav>
                                      </p:tavLst>
                                    </p:anim>
                                    <p:animEffect transition="in" filter="fade">
                                      <p:cBhvr>
                                        <p:cTn id="30" dur="3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4" grpId="0"/>
      <p:bldP spid="26" grpId="0"/>
    </p:bldLst>
  </p:timing>
  <p:extLst>
    <p:ext uri="{E180D4A7-C9FB-4DFB-919C-405C955672EB}">
      <p14:showEvtLst xmlns:p14="http://schemas.microsoft.com/office/powerpoint/2010/main">
        <p14:playEvt time="2" objId="4"/>
        <p14:stopEvt time="18184" objId="4"/>
      </p14:showEvtLst>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041812" y="1092894"/>
            <a:ext cx="6539694" cy="2554545"/>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来源：化学合成或从茶叶、咖啡果中提炼出来的一种生物碱。</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性状：适度地使用有祛除疲劳、兴奋神经的作用。</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滥用方式：吸食、注射。</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大剂量长期使用会对人体造成损害，引起惊厥、导致心律失常，并可加重或诱发消化性肠道溃疡，甚至导致吸食者下一代智能低下、肢体畸形，同时具有成瘾性，一旦停用会出现精神萎顿，浑身困乏疲软等各种戒断症状。咖啡因被列入国家管制的精神药品范围。</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581506" y="1139120"/>
            <a:ext cx="3823492" cy="2703477"/>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8" name="TextBox 7">
            <a:extLst>
              <a:ext uri="{FF2B5EF4-FFF2-40B4-BE49-F238E27FC236}">
                <a16:creationId xmlns="" xmlns:a16="http://schemas.microsoft.com/office/drawing/2014/main" id="{CB8810CF-03DE-4574-9FE9-DAB357E960CE}"/>
              </a:ext>
            </a:extLst>
          </p:cNvPr>
          <p:cNvSpPr txBox="1"/>
          <p:nvPr/>
        </p:nvSpPr>
        <p:spPr>
          <a:xfrm>
            <a:off x="1041812" y="4495976"/>
            <a:ext cx="10374957" cy="776687"/>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我们平时喝的咖啡、茶叶中均含有一定数量的咖啡因，一般每天摄入咖啡因总量在</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50-200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毫克以内，不会出现不良反应。</a:t>
            </a:r>
          </a:p>
        </p:txBody>
      </p:sp>
      <p:sp>
        <p:nvSpPr>
          <p:cNvPr id="16" name="标题 1">
            <a:extLst>
              <a:ext uri="{FF2B5EF4-FFF2-40B4-BE49-F238E27FC236}">
                <a16:creationId xmlns="" xmlns:a16="http://schemas.microsoft.com/office/drawing/2014/main" id="{B824A745-D141-4722-A2D5-62E4D8183F21}"/>
              </a:ext>
            </a:extLst>
          </p:cNvPr>
          <p:cNvSpPr txBox="1">
            <a:spLocks/>
          </p:cNvSpPr>
          <p:nvPr/>
        </p:nvSpPr>
        <p:spPr>
          <a:xfrm>
            <a:off x="1041812" y="373872"/>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咖啡因</a:t>
            </a:r>
          </a:p>
        </p:txBody>
      </p:sp>
    </p:spTree>
    <p:extLst>
      <p:ext uri="{BB962C8B-B14F-4D97-AF65-F5344CB8AC3E}">
        <p14:creationId xmlns:p14="http://schemas.microsoft.com/office/powerpoint/2010/main" val="200477525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31"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300" fill="hold"/>
                                            <p:tgtEl>
                                              <p:spTgt spid="18"/>
                                            </p:tgtEl>
                                            <p:attrNameLst>
                                              <p:attrName>ppt_w</p:attrName>
                                            </p:attrNameLst>
                                          </p:cBhvr>
                                          <p:tavLst>
                                            <p:tav tm="0">
                                              <p:val>
                                                <p:fltVal val="0"/>
                                              </p:val>
                                            </p:tav>
                                            <p:tav tm="100000">
                                              <p:val>
                                                <p:strVal val="#ppt_w"/>
                                              </p:val>
                                            </p:tav>
                                          </p:tavLst>
                                        </p:anim>
                                        <p:anim calcmode="lin" valueType="num">
                                          <p:cBhvr>
                                            <p:cTn id="17" dur="300" fill="hold"/>
                                            <p:tgtEl>
                                              <p:spTgt spid="18"/>
                                            </p:tgtEl>
                                            <p:attrNameLst>
                                              <p:attrName>ppt_h</p:attrName>
                                            </p:attrNameLst>
                                          </p:cBhvr>
                                          <p:tavLst>
                                            <p:tav tm="0">
                                              <p:val>
                                                <p:fltVal val="0"/>
                                              </p:val>
                                            </p:tav>
                                            <p:tav tm="100000">
                                              <p:val>
                                                <p:strVal val="#ppt_h"/>
                                              </p:val>
                                            </p:tav>
                                          </p:tavLst>
                                        </p:anim>
                                        <p:anim calcmode="lin" valueType="num">
                                          <p:cBhvr>
                                            <p:cTn id="18" dur="300" fill="hold"/>
                                            <p:tgtEl>
                                              <p:spTgt spid="18"/>
                                            </p:tgtEl>
                                            <p:attrNameLst>
                                              <p:attrName>style.rotation</p:attrName>
                                            </p:attrNameLst>
                                          </p:cBhvr>
                                          <p:tavLst>
                                            <p:tav tm="0">
                                              <p:val>
                                                <p:fltVal val="90"/>
                                              </p:val>
                                            </p:tav>
                                            <p:tav tm="100000">
                                              <p:val>
                                                <p:fltVal val="0"/>
                                              </p:val>
                                            </p:tav>
                                          </p:tavLst>
                                        </p:anim>
                                        <p:animEffect transition="in" filter="fade">
                                          <p:cBhvr>
                                            <p:cTn id="19"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par>
                                    <p:cTn id="14" presetID="31" presetClass="entr" presetSubtype="0" fill="hold" grpId="0" nodeType="with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p:cTn id="16" dur="300" fill="hold"/>
                                            <p:tgtEl>
                                              <p:spTgt spid="18"/>
                                            </p:tgtEl>
                                            <p:attrNameLst>
                                              <p:attrName>ppt_w</p:attrName>
                                            </p:attrNameLst>
                                          </p:cBhvr>
                                          <p:tavLst>
                                            <p:tav tm="0">
                                              <p:val>
                                                <p:fltVal val="0"/>
                                              </p:val>
                                            </p:tav>
                                            <p:tav tm="100000">
                                              <p:val>
                                                <p:strVal val="#ppt_w"/>
                                              </p:val>
                                            </p:tav>
                                          </p:tavLst>
                                        </p:anim>
                                        <p:anim calcmode="lin" valueType="num">
                                          <p:cBhvr>
                                            <p:cTn id="17" dur="300" fill="hold"/>
                                            <p:tgtEl>
                                              <p:spTgt spid="18"/>
                                            </p:tgtEl>
                                            <p:attrNameLst>
                                              <p:attrName>ppt_h</p:attrName>
                                            </p:attrNameLst>
                                          </p:cBhvr>
                                          <p:tavLst>
                                            <p:tav tm="0">
                                              <p:val>
                                                <p:fltVal val="0"/>
                                              </p:val>
                                            </p:tav>
                                            <p:tav tm="100000">
                                              <p:val>
                                                <p:strVal val="#ppt_h"/>
                                              </p:val>
                                            </p:tav>
                                          </p:tavLst>
                                        </p:anim>
                                        <p:anim calcmode="lin" valueType="num">
                                          <p:cBhvr>
                                            <p:cTn id="18" dur="300" fill="hold"/>
                                            <p:tgtEl>
                                              <p:spTgt spid="18"/>
                                            </p:tgtEl>
                                            <p:attrNameLst>
                                              <p:attrName>style.rotation</p:attrName>
                                            </p:attrNameLst>
                                          </p:cBhvr>
                                          <p:tavLst>
                                            <p:tav tm="0">
                                              <p:val>
                                                <p:fltVal val="90"/>
                                              </p:val>
                                            </p:tav>
                                            <p:tav tm="100000">
                                              <p:val>
                                                <p:fltVal val="0"/>
                                              </p:val>
                                            </p:tav>
                                          </p:tavLst>
                                        </p:anim>
                                        <p:animEffect transition="in" filter="fade">
                                          <p:cBhvr>
                                            <p:cTn id="19" dur="3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8"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221079" y="1969857"/>
            <a:ext cx="5679115" cy="1815882"/>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通用名称：苯甲酸钠咖啡因</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endPar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性状：由苯甲酸钠和咖啡因以近似一比一的比例配制而成。外观常为针剂。</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endPar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吸食危害：长期使用安纳咖除了会产生药物耐受性需要不断加大用药剂量外，也有与咖啡因相似的药物依赖性和毒副作用。</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6968921" y="1995781"/>
            <a:ext cx="4597767" cy="3188961"/>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5" name="标题 1">
            <a:extLst>
              <a:ext uri="{FF2B5EF4-FFF2-40B4-BE49-F238E27FC236}">
                <a16:creationId xmlns="" xmlns:a16="http://schemas.microsoft.com/office/drawing/2014/main" id="{45B49ADE-DD11-4424-A17B-FFC3952C3F39}"/>
              </a:ext>
            </a:extLst>
          </p:cNvPr>
          <p:cNvSpPr txBox="1">
            <a:spLocks/>
          </p:cNvSpPr>
          <p:nvPr/>
        </p:nvSpPr>
        <p:spPr>
          <a:xfrm>
            <a:off x="1105425" y="326391"/>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安纳咖</a:t>
            </a:r>
          </a:p>
        </p:txBody>
      </p:sp>
    </p:spTree>
    <p:extLst>
      <p:ext uri="{BB962C8B-B14F-4D97-AF65-F5344CB8AC3E}">
        <p14:creationId xmlns:p14="http://schemas.microsoft.com/office/powerpoint/2010/main" val="36225010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172100" y="1994970"/>
            <a:ext cx="5679115" cy="2391809"/>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性状：属苯二氮卓类镇静催眠药，俗称“十字架”。</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endPar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吸食反应：镇静、催眠作用较强，诱导睡眠迅速，可持续睡眠</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5-7</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小时。氟硝安定通常与酒精合并滥用，滥用后可使受害者在药物作用下无能力反抗而被强奸和抢劫，并对所发生的事情失忆。氟硝安定与酒精和其它镇静催眠药合用后可导致中毒死亡。</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252060" y="2023545"/>
            <a:ext cx="4143532" cy="2703477"/>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5" name="标题 1">
            <a:extLst>
              <a:ext uri="{FF2B5EF4-FFF2-40B4-BE49-F238E27FC236}">
                <a16:creationId xmlns="" xmlns:a16="http://schemas.microsoft.com/office/drawing/2014/main" id="{4CB63150-7D2F-479F-A1B1-71A93991C3C8}"/>
              </a:ext>
            </a:extLst>
          </p:cNvPr>
          <p:cNvSpPr txBox="1">
            <a:spLocks/>
          </p:cNvSpPr>
          <p:nvPr/>
        </p:nvSpPr>
        <p:spPr>
          <a:xfrm>
            <a:off x="1019700" y="3549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氟硝安定</a:t>
            </a:r>
          </a:p>
        </p:txBody>
      </p:sp>
    </p:spTree>
    <p:extLst>
      <p:ext uri="{BB962C8B-B14F-4D97-AF65-F5344CB8AC3E}">
        <p14:creationId xmlns:p14="http://schemas.microsoft.com/office/powerpoint/2010/main" val="18609407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076320" y="2002638"/>
            <a:ext cx="5679115" cy="2308324"/>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性状：纯的</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LSD</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无色、无味，最初多制成胶囊包装。目前最为常见的是以吸水纸的形式出现，也有发现以丸剂（黑芝麻）形式销售。</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LSD</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是已知药力最强的致幻剂，极易为人体吸收。服用后会产生幻视、幻听和幻觉，出现惊惶失措、思想迷乱、疑神疑鬼、焦虑不安、行为失控和完全无助的精神错乱的症状。同时会导致失去方向感、辨别距离和时间的能力，因而导致身体严重受伤和死亡。</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128320" y="2077261"/>
            <a:ext cx="4143532" cy="2703477"/>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5" name="标题 1">
            <a:extLst>
              <a:ext uri="{FF2B5EF4-FFF2-40B4-BE49-F238E27FC236}">
                <a16:creationId xmlns="" xmlns:a16="http://schemas.microsoft.com/office/drawing/2014/main" id="{38B96649-4901-420F-B39E-443F59E01BD2}"/>
              </a:ext>
            </a:extLst>
          </p:cNvPr>
          <p:cNvSpPr txBox="1">
            <a:spLocks/>
          </p:cNvSpPr>
          <p:nvPr/>
        </p:nvSpPr>
        <p:spPr>
          <a:xfrm>
            <a:off x="1057800" y="3930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麦角乙二胺</a:t>
            </a:r>
            <a:r>
              <a:rPr kumimoji="0" lang="en-US"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a:t>
            </a:r>
            <a:r>
              <a:rPr kumimoji="0" lang="en-IE"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LSD)</a:t>
            </a:r>
          </a:p>
        </p:txBody>
      </p:sp>
    </p:spTree>
    <p:extLst>
      <p:ext uri="{BB962C8B-B14F-4D97-AF65-F5344CB8AC3E}">
        <p14:creationId xmlns:p14="http://schemas.microsoft.com/office/powerpoint/2010/main" val="1626533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8">
            <a:extLst>
              <a:ext uri="{FF2B5EF4-FFF2-40B4-BE49-F238E27FC236}">
                <a16:creationId xmlns="" xmlns:a16="http://schemas.microsoft.com/office/drawing/2014/main" id="{8E5BF5D7-1F84-4F29-B039-A3B81FC567EB}"/>
              </a:ext>
            </a:extLst>
          </p:cNvPr>
          <p:cNvSpPr txBox="1"/>
          <p:nvPr/>
        </p:nvSpPr>
        <p:spPr>
          <a:xfrm>
            <a:off x="1151039" y="1505626"/>
            <a:ext cx="10509918" cy="1753641"/>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吸食完</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LSD</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的青年本来在高楼上，却错误地判断自己在平地上，于是本想“走”到街上，却从高楼跳了下来；迎面而来的汽车离自己已经很近了，吸食者却错误地判断车离他还很远，于是迎着车走过去</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endPar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p:txBody>
      </p:sp>
      <p:sp>
        <p:nvSpPr>
          <p:cNvPr id="21" name="TextBox 21">
            <a:extLst>
              <a:ext uri="{FF2B5EF4-FFF2-40B4-BE49-F238E27FC236}">
                <a16:creationId xmlns="" xmlns:a16="http://schemas.microsoft.com/office/drawing/2014/main" id="{666219A9-4FC0-49B6-874C-8A1CFD0FEEE3}"/>
              </a:ext>
            </a:extLst>
          </p:cNvPr>
          <p:cNvSpPr txBox="1"/>
          <p:nvPr/>
        </p:nvSpPr>
        <p:spPr>
          <a:xfrm>
            <a:off x="3472297" y="2968193"/>
            <a:ext cx="1312667" cy="430719"/>
          </a:xfrm>
          <a:prstGeom prst="rect">
            <a:avLst/>
          </a:prstGeom>
          <a:noFill/>
        </p:spPr>
        <p:txBody>
          <a:bodyPr wrap="none" rtlCol="0">
            <a:spAutoFit/>
          </a:body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2199"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案例写真</a:t>
            </a:r>
          </a:p>
        </p:txBody>
      </p:sp>
      <p:pic>
        <p:nvPicPr>
          <p:cNvPr id="22" name="图片 21">
            <a:extLst>
              <a:ext uri="{FF2B5EF4-FFF2-40B4-BE49-F238E27FC236}">
                <a16:creationId xmlns="" xmlns:a16="http://schemas.microsoft.com/office/drawing/2014/main" id="{FF9CF285-5099-45C3-A667-B520CA9F1AA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062648" y="2571841"/>
            <a:ext cx="2321258" cy="3018253"/>
          </a:xfrm>
          <a:prstGeom prst="rect">
            <a:avLst/>
          </a:prstGeom>
        </p:spPr>
      </p:pic>
      <p:sp>
        <p:nvSpPr>
          <p:cNvPr id="23" name="TextBox 23">
            <a:extLst>
              <a:ext uri="{FF2B5EF4-FFF2-40B4-BE49-F238E27FC236}">
                <a16:creationId xmlns="" xmlns:a16="http://schemas.microsoft.com/office/drawing/2014/main" id="{74A9001A-1A30-4FA1-89A5-F59DDB5B8625}"/>
              </a:ext>
            </a:extLst>
          </p:cNvPr>
          <p:cNvSpPr txBox="1"/>
          <p:nvPr/>
        </p:nvSpPr>
        <p:spPr>
          <a:xfrm>
            <a:off x="3472297" y="3598733"/>
            <a:ext cx="7858722" cy="1753641"/>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在台湾及香港也有以黑色砂粒状小颗粒</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状似六神丸</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方式呈现，叫作一粒砂、黑芝麻、蟑螂屎等名称。 由于食用这种黑色、小如细沙的“黑芝麻”毒品以后，听到节奏强烈的音乐就会不由自主地手舞足蹈，药效长达</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12</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个小时，故又称作“摇脚丸”。</a:t>
            </a:r>
          </a:p>
        </p:txBody>
      </p:sp>
      <p:sp>
        <p:nvSpPr>
          <p:cNvPr id="24" name="标题 1">
            <a:extLst>
              <a:ext uri="{FF2B5EF4-FFF2-40B4-BE49-F238E27FC236}">
                <a16:creationId xmlns="" xmlns:a16="http://schemas.microsoft.com/office/drawing/2014/main" id="{B60256AA-3661-4A38-BF6E-B6C64D4C99DF}"/>
              </a:ext>
            </a:extLst>
          </p:cNvPr>
          <p:cNvSpPr txBox="1">
            <a:spLocks/>
          </p:cNvSpPr>
          <p:nvPr/>
        </p:nvSpPr>
        <p:spPr>
          <a:xfrm>
            <a:off x="1181625" y="4311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小贴士</a:t>
            </a:r>
          </a:p>
        </p:txBody>
      </p:sp>
    </p:spTree>
    <p:extLst>
      <p:ext uri="{BB962C8B-B14F-4D97-AF65-F5344CB8AC3E}">
        <p14:creationId xmlns:p14="http://schemas.microsoft.com/office/powerpoint/2010/main" val="350519885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500" fill="hold"/>
                                        <p:tgtEl>
                                          <p:spTgt spid="22"/>
                                        </p:tgtEl>
                                        <p:attrNameLst>
                                          <p:attrName>ppt_w</p:attrName>
                                        </p:attrNameLst>
                                      </p:cBhvr>
                                      <p:tavLst>
                                        <p:tav tm="0">
                                          <p:val>
                                            <p:fltVal val="0"/>
                                          </p:val>
                                        </p:tav>
                                        <p:tav tm="100000">
                                          <p:val>
                                            <p:strVal val="#ppt_w"/>
                                          </p:val>
                                        </p:tav>
                                      </p:tavLst>
                                    </p:anim>
                                    <p:anim calcmode="lin" valueType="num">
                                      <p:cBhvr>
                                        <p:cTn id="12" dur="500" fill="hold"/>
                                        <p:tgtEl>
                                          <p:spTgt spid="22"/>
                                        </p:tgtEl>
                                        <p:attrNameLst>
                                          <p:attrName>ppt_h</p:attrName>
                                        </p:attrNameLst>
                                      </p:cBhvr>
                                      <p:tavLst>
                                        <p:tav tm="0">
                                          <p:val>
                                            <p:fltVal val="0"/>
                                          </p:val>
                                        </p:tav>
                                        <p:tav tm="100000">
                                          <p:val>
                                            <p:strVal val="#ppt_h"/>
                                          </p:val>
                                        </p:tav>
                                      </p:tavLst>
                                    </p:anim>
                                    <p:animEffect transition="in" filter="fade">
                                      <p:cBhvr>
                                        <p:cTn id="13" dur="500"/>
                                        <p:tgtEl>
                                          <p:spTgt spid="22"/>
                                        </p:tgtEl>
                                      </p:cBhvr>
                                    </p:animEffect>
                                  </p:childTnLst>
                                </p:cTn>
                              </p:par>
                              <p:par>
                                <p:cTn id="14" presetID="41" presetClass="entr" presetSubtype="0" fill="hold" grpId="0" nodeType="withEffect">
                                  <p:stCondLst>
                                    <p:cond delay="0"/>
                                  </p:stCondLst>
                                  <p:iterate type="lt">
                                    <p:tmPct val="10000"/>
                                  </p:iterate>
                                  <p:childTnLst>
                                    <p:set>
                                      <p:cBhvr>
                                        <p:cTn id="15" dur="1" fill="hold">
                                          <p:stCondLst>
                                            <p:cond delay="0"/>
                                          </p:stCondLst>
                                        </p:cTn>
                                        <p:tgtEl>
                                          <p:spTgt spid="21"/>
                                        </p:tgtEl>
                                        <p:attrNameLst>
                                          <p:attrName>style.visibility</p:attrName>
                                        </p:attrNameLst>
                                      </p:cBhvr>
                                      <p:to>
                                        <p:strVal val="visible"/>
                                      </p:to>
                                    </p:set>
                                    <p:anim calcmode="lin" valueType="num">
                                      <p:cBhvr>
                                        <p:cTn id="16" dur="3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7" dur="300" fill="hold"/>
                                        <p:tgtEl>
                                          <p:spTgt spid="21"/>
                                        </p:tgtEl>
                                        <p:attrNameLst>
                                          <p:attrName>ppt_y</p:attrName>
                                        </p:attrNameLst>
                                      </p:cBhvr>
                                      <p:tavLst>
                                        <p:tav tm="0">
                                          <p:val>
                                            <p:strVal val="#ppt_y"/>
                                          </p:val>
                                        </p:tav>
                                        <p:tav tm="100000">
                                          <p:val>
                                            <p:strVal val="#ppt_y"/>
                                          </p:val>
                                        </p:tav>
                                      </p:tavLst>
                                    </p:anim>
                                    <p:anim calcmode="lin" valueType="num">
                                      <p:cBhvr>
                                        <p:cTn id="18" dur="3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19" dur="3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0" dur="300" tmFilter="0,0; .5, 1; 1, 1"/>
                                        <p:tgtEl>
                                          <p:spTgt spid="21"/>
                                        </p:tgtEl>
                                      </p:cBhvr>
                                    </p:animEffect>
                                  </p:childTnLst>
                                </p:cTn>
                              </p:par>
                            </p:childTnLst>
                          </p:cTn>
                        </p:par>
                        <p:par>
                          <p:cTn id="21" fill="hold">
                            <p:stCondLst>
                              <p:cond delay="1000"/>
                            </p:stCondLst>
                            <p:childTnLst>
                              <p:par>
                                <p:cTn id="22" presetID="22" presetClass="entr" presetSubtype="1"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up)">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1" grpId="0"/>
      <p:bldP spid="23" grpId="0"/>
    </p:bldLst>
  </p:timing>
  <p:extLst>
    <p:ext uri="{E180D4A7-C9FB-4DFB-919C-405C955672EB}">
      <p14:showEvtLst xmlns:p14="http://schemas.microsoft.com/office/powerpoint/2010/main">
        <p14:playEvt time="2" objId="4"/>
        <p14:stopEvt time="18184" objId="4"/>
      </p14:showEvtLst>
    </p:ext>
  </p:extLs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pic>
        <p:nvPicPr>
          <p:cNvPr id="72" name="图片 71">
            <a:extLst>
              <a:ext uri="{FF2B5EF4-FFF2-40B4-BE49-F238E27FC236}">
                <a16:creationId xmlns="" xmlns:a16="http://schemas.microsoft.com/office/drawing/2014/main" id="{19DED7CC-9216-408C-832C-3892C3FEDBB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16073" y="4201909"/>
            <a:ext cx="2068449" cy="2734231"/>
          </a:xfrm>
          <a:prstGeom prst="rect">
            <a:avLst/>
          </a:prstGeom>
        </p:spPr>
      </p:pic>
      <p:sp>
        <p:nvSpPr>
          <p:cNvPr id="105" name="矩形 104">
            <a:extLst>
              <a:ext uri="{FF2B5EF4-FFF2-40B4-BE49-F238E27FC236}">
                <a16:creationId xmlns="" xmlns:a16="http://schemas.microsoft.com/office/drawing/2014/main" id="{5D81C68C-3DAF-4667-82C6-24AD8C328691}"/>
              </a:ext>
            </a:extLst>
          </p:cNvPr>
          <p:cNvSpPr/>
          <p:nvPr/>
        </p:nvSpPr>
        <p:spPr>
          <a:xfrm>
            <a:off x="1097709" y="1325456"/>
            <a:ext cx="4935622" cy="1206099"/>
          </a:xfrm>
          <a:prstGeom prst="rect">
            <a:avLst/>
          </a:prstGeom>
        </p:spPr>
        <p:txBody>
          <a:bodyPr wrap="square">
            <a:spAutoFit/>
          </a:bodyPr>
          <a:lstStyle/>
          <a:p>
            <a:pPr marL="0" marR="0" lvl="0" indent="0" algn="just" defTabSz="912045" rtl="0" eaLnBrk="1" fontAlgn="auto" latinLnBrk="0" hangingPunct="1">
              <a:lnSpc>
                <a:spcPct val="120000"/>
              </a:lnSpc>
              <a:spcBef>
                <a:spcPts val="0"/>
              </a:spcBef>
              <a:spcAft>
                <a:spcPts val="0"/>
              </a:spcAft>
              <a:buClrTx/>
              <a:buSzTx/>
              <a:buFontTx/>
              <a:buNone/>
              <a:tabLst/>
              <a:defRPr/>
            </a:pPr>
            <a:r>
              <a:rPr kumimoji="0" lang="zh-CN" altLang="en-US" sz="6600" b="1" i="0" u="none" strike="noStrike" kern="1200" cap="none" spc="0" normalizeH="0" baseline="0" noProof="0" dirty="0">
                <a:ln>
                  <a:noFill/>
                </a:ln>
                <a:solidFill>
                  <a:srgbClr val="009636"/>
                </a:solidFill>
                <a:effectLst/>
                <a:uLnTx/>
                <a:uFillTx/>
                <a:cs typeface="+mn-ea"/>
                <a:sym typeface="+mn-lt"/>
              </a:rPr>
              <a:t>目录</a:t>
            </a:r>
          </a:p>
        </p:txBody>
      </p:sp>
      <p:sp>
        <p:nvSpPr>
          <p:cNvPr id="106" name="矩形 105">
            <a:extLst>
              <a:ext uri="{FF2B5EF4-FFF2-40B4-BE49-F238E27FC236}">
                <a16:creationId xmlns="" xmlns:a16="http://schemas.microsoft.com/office/drawing/2014/main" id="{4518170B-2287-4AFA-A56E-5012E7BF38D7}"/>
              </a:ext>
            </a:extLst>
          </p:cNvPr>
          <p:cNvSpPr/>
          <p:nvPr/>
        </p:nvSpPr>
        <p:spPr>
          <a:xfrm>
            <a:off x="2992663" y="2001145"/>
            <a:ext cx="4935622" cy="427746"/>
          </a:xfrm>
          <a:prstGeom prst="rect">
            <a:avLst/>
          </a:prstGeom>
        </p:spPr>
        <p:txBody>
          <a:bodyPr wrap="square">
            <a:spAutoFit/>
          </a:bodyPr>
          <a:lstStyle/>
          <a:p>
            <a:pPr marL="0" marR="0" lvl="0" indent="0" algn="just" defTabSz="912045" rtl="0" eaLnBrk="1" fontAlgn="auto" latinLnBrk="0" hangingPunct="1">
              <a:lnSpc>
                <a:spcPct val="12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009636"/>
                </a:solidFill>
                <a:effectLst/>
                <a:uLnTx/>
                <a:uFillTx/>
                <a:cs typeface="+mn-ea"/>
                <a:sym typeface="+mn-lt"/>
              </a:rPr>
              <a:t>Contents</a:t>
            </a:r>
            <a:endParaRPr kumimoji="0" lang="zh-CN" altLang="en-US" sz="2000" b="0" i="0" u="none" strike="noStrike" kern="1200" cap="none" spc="0" normalizeH="0" baseline="0" noProof="0" dirty="0">
              <a:ln>
                <a:noFill/>
              </a:ln>
              <a:solidFill>
                <a:srgbClr val="009636"/>
              </a:solidFill>
              <a:effectLst/>
              <a:uLnTx/>
              <a:uFillTx/>
              <a:cs typeface="+mn-ea"/>
              <a:sym typeface="+mn-lt"/>
            </a:endParaRPr>
          </a:p>
        </p:txBody>
      </p:sp>
      <p:grpSp>
        <p:nvGrpSpPr>
          <p:cNvPr id="2" name="组合 1">
            <a:extLst>
              <a:ext uri="{FF2B5EF4-FFF2-40B4-BE49-F238E27FC236}">
                <a16:creationId xmlns="" xmlns:a16="http://schemas.microsoft.com/office/drawing/2014/main" id="{ABB22EFA-CBB2-4748-8785-760A6D3D6C54}"/>
              </a:ext>
            </a:extLst>
          </p:cNvPr>
          <p:cNvGrpSpPr/>
          <p:nvPr/>
        </p:nvGrpSpPr>
        <p:grpSpPr>
          <a:xfrm>
            <a:off x="5036485" y="1697061"/>
            <a:ext cx="5308565" cy="615274"/>
            <a:chOff x="5160310" y="1386465"/>
            <a:chExt cx="5308565" cy="615274"/>
          </a:xfrm>
        </p:grpSpPr>
        <p:grpSp>
          <p:nvGrpSpPr>
            <p:cNvPr id="107" name="组合 106">
              <a:extLst>
                <a:ext uri="{FF2B5EF4-FFF2-40B4-BE49-F238E27FC236}">
                  <a16:creationId xmlns="" xmlns:a16="http://schemas.microsoft.com/office/drawing/2014/main" id="{C3148A3A-8DCF-4EA1-A0BA-7E12B733ADD9}"/>
                </a:ext>
              </a:extLst>
            </p:cNvPr>
            <p:cNvGrpSpPr/>
            <p:nvPr/>
          </p:nvGrpSpPr>
          <p:grpSpPr>
            <a:xfrm>
              <a:off x="5160310" y="1386465"/>
              <a:ext cx="5308565" cy="615274"/>
              <a:chOff x="1830683" y="3176236"/>
              <a:chExt cx="4420887" cy="449834"/>
            </a:xfrm>
          </p:grpSpPr>
          <p:sp>
            <p:nvSpPr>
              <p:cNvPr id="108" name="矩形: 圆角 107">
                <a:extLst>
                  <a:ext uri="{FF2B5EF4-FFF2-40B4-BE49-F238E27FC236}">
                    <a16:creationId xmlns="" xmlns:a16="http://schemas.microsoft.com/office/drawing/2014/main" id="{0E9D81F3-A50B-4F96-B13F-C59985E8C9DA}"/>
                  </a:ext>
                </a:extLst>
              </p:cNvPr>
              <p:cNvSpPr/>
              <p:nvPr/>
            </p:nvSpPr>
            <p:spPr>
              <a:xfrm>
                <a:off x="1854780" y="3233064"/>
                <a:ext cx="4396790" cy="393006"/>
              </a:xfrm>
              <a:prstGeom prst="roundRect">
                <a:avLst>
                  <a:gd name="adj" fmla="val 50000"/>
                </a:avLst>
              </a:prstGeom>
              <a:solidFill>
                <a:srgbClr val="009636"/>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09" name="矩形: 圆角 108">
                <a:extLst>
                  <a:ext uri="{FF2B5EF4-FFF2-40B4-BE49-F238E27FC236}">
                    <a16:creationId xmlns="" xmlns:a16="http://schemas.microsoft.com/office/drawing/2014/main" id="{9D84ECDB-CEFC-4CD1-9D24-44BF3C739741}"/>
                  </a:ext>
                </a:extLst>
              </p:cNvPr>
              <p:cNvSpPr/>
              <p:nvPr/>
            </p:nvSpPr>
            <p:spPr>
              <a:xfrm>
                <a:off x="1830683" y="3176236"/>
                <a:ext cx="4396790" cy="393006"/>
              </a:xfrm>
              <a:prstGeom prst="roundRect">
                <a:avLst>
                  <a:gd name="adj" fmla="val 50000"/>
                </a:avLst>
              </a:prstGeom>
              <a:solidFill>
                <a:sysClr val="window" lastClr="FFFFFF"/>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sp>
          <p:nvSpPr>
            <p:cNvPr id="80" name="TextBox 20">
              <a:extLst>
                <a:ext uri="{FF2B5EF4-FFF2-40B4-BE49-F238E27FC236}">
                  <a16:creationId xmlns="" xmlns:a16="http://schemas.microsoft.com/office/drawing/2014/main" id="{CFE0330B-1440-4B4D-9495-03E4FAA7DC09}"/>
                </a:ext>
              </a:extLst>
            </p:cNvPr>
            <p:cNvSpPr txBox="1"/>
            <p:nvPr/>
          </p:nvSpPr>
          <p:spPr>
            <a:xfrm>
              <a:off x="5321399" y="1401928"/>
              <a:ext cx="4001763" cy="523220"/>
            </a:xfrm>
            <a:prstGeom prst="rect">
              <a:avLst/>
            </a:prstGeom>
            <a:noFill/>
            <a:effectLst/>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150" normalizeH="0" baseline="0" noProof="0" dirty="0">
                  <a:ln>
                    <a:noFill/>
                  </a:ln>
                  <a:solidFill>
                    <a:srgbClr val="009636"/>
                  </a:solidFill>
                  <a:effectLst/>
                  <a:uLnTx/>
                  <a:uFillTx/>
                  <a:cs typeface="+mn-ea"/>
                  <a:sym typeface="+mn-lt"/>
                </a:rPr>
                <a:t>一、什么是毒品</a:t>
              </a:r>
            </a:p>
          </p:txBody>
        </p:sp>
      </p:grpSp>
      <p:grpSp>
        <p:nvGrpSpPr>
          <p:cNvPr id="110" name="组合 109">
            <a:extLst>
              <a:ext uri="{FF2B5EF4-FFF2-40B4-BE49-F238E27FC236}">
                <a16:creationId xmlns="" xmlns:a16="http://schemas.microsoft.com/office/drawing/2014/main" id="{FEF1F7AB-CCCD-4A1B-A721-4C5E5420FA72}"/>
              </a:ext>
            </a:extLst>
          </p:cNvPr>
          <p:cNvGrpSpPr/>
          <p:nvPr/>
        </p:nvGrpSpPr>
        <p:grpSpPr>
          <a:xfrm>
            <a:off x="5036485" y="2545447"/>
            <a:ext cx="5308565" cy="615274"/>
            <a:chOff x="5160310" y="1386465"/>
            <a:chExt cx="5308565" cy="615274"/>
          </a:xfrm>
        </p:grpSpPr>
        <p:grpSp>
          <p:nvGrpSpPr>
            <p:cNvPr id="111" name="组合 110">
              <a:extLst>
                <a:ext uri="{FF2B5EF4-FFF2-40B4-BE49-F238E27FC236}">
                  <a16:creationId xmlns="" xmlns:a16="http://schemas.microsoft.com/office/drawing/2014/main" id="{F2B1AB00-F94E-48DF-818B-22529642861F}"/>
                </a:ext>
              </a:extLst>
            </p:cNvPr>
            <p:cNvGrpSpPr/>
            <p:nvPr/>
          </p:nvGrpSpPr>
          <p:grpSpPr>
            <a:xfrm>
              <a:off x="5160310" y="1386465"/>
              <a:ext cx="5308565" cy="615274"/>
              <a:chOff x="1830683" y="3176236"/>
              <a:chExt cx="4420887" cy="449834"/>
            </a:xfrm>
          </p:grpSpPr>
          <p:sp>
            <p:nvSpPr>
              <p:cNvPr id="113" name="矩形: 圆角 112">
                <a:extLst>
                  <a:ext uri="{FF2B5EF4-FFF2-40B4-BE49-F238E27FC236}">
                    <a16:creationId xmlns="" xmlns:a16="http://schemas.microsoft.com/office/drawing/2014/main" id="{A8E04D82-95D5-406A-A7F4-A5ABD94A68D8}"/>
                  </a:ext>
                </a:extLst>
              </p:cNvPr>
              <p:cNvSpPr/>
              <p:nvPr/>
            </p:nvSpPr>
            <p:spPr>
              <a:xfrm>
                <a:off x="1854780" y="3233064"/>
                <a:ext cx="4396790" cy="393006"/>
              </a:xfrm>
              <a:prstGeom prst="roundRect">
                <a:avLst>
                  <a:gd name="adj" fmla="val 50000"/>
                </a:avLst>
              </a:prstGeom>
              <a:solidFill>
                <a:srgbClr val="009636"/>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14" name="矩形: 圆角 113">
                <a:extLst>
                  <a:ext uri="{FF2B5EF4-FFF2-40B4-BE49-F238E27FC236}">
                    <a16:creationId xmlns="" xmlns:a16="http://schemas.microsoft.com/office/drawing/2014/main" id="{025F81A7-6C51-4A32-8A68-5698FC11E12C}"/>
                  </a:ext>
                </a:extLst>
              </p:cNvPr>
              <p:cNvSpPr/>
              <p:nvPr/>
            </p:nvSpPr>
            <p:spPr>
              <a:xfrm>
                <a:off x="1830683" y="3176236"/>
                <a:ext cx="4396790" cy="393006"/>
              </a:xfrm>
              <a:prstGeom prst="roundRect">
                <a:avLst>
                  <a:gd name="adj" fmla="val 50000"/>
                </a:avLst>
              </a:prstGeom>
              <a:solidFill>
                <a:sysClr val="window" lastClr="FFFFFF"/>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sp>
          <p:nvSpPr>
            <p:cNvPr id="112" name="TextBox 20">
              <a:extLst>
                <a:ext uri="{FF2B5EF4-FFF2-40B4-BE49-F238E27FC236}">
                  <a16:creationId xmlns="" xmlns:a16="http://schemas.microsoft.com/office/drawing/2014/main" id="{8AF2A115-9533-4291-BB9B-1BB8C580CB93}"/>
                </a:ext>
              </a:extLst>
            </p:cNvPr>
            <p:cNvSpPr txBox="1"/>
            <p:nvPr/>
          </p:nvSpPr>
          <p:spPr>
            <a:xfrm>
              <a:off x="5279387" y="1402716"/>
              <a:ext cx="4001763" cy="523220"/>
            </a:xfrm>
            <a:prstGeom prst="rect">
              <a:avLst/>
            </a:prstGeom>
            <a:noFill/>
            <a:effectLst/>
          </p:spPr>
          <p:txBody>
            <a:bodyPr wrap="square" rtlCol="0">
              <a:spAutoFit/>
            </a:bodyPr>
            <a:lstStyle/>
            <a:p>
              <a:pPr lvl="0" algn="dist">
                <a:defRPr/>
              </a:pPr>
              <a:r>
                <a:rPr lang="zh-CN" altLang="en-US" sz="2800" b="1" spc="-150" dirty="0">
                  <a:solidFill>
                    <a:srgbClr val="009636"/>
                  </a:solidFill>
                  <a:cs typeface="+mn-ea"/>
                  <a:sym typeface="+mn-lt"/>
                </a:rPr>
                <a:t>二、毒品带来的危害</a:t>
              </a:r>
            </a:p>
          </p:txBody>
        </p:sp>
      </p:grpSp>
      <p:grpSp>
        <p:nvGrpSpPr>
          <p:cNvPr id="115" name="组合 114">
            <a:extLst>
              <a:ext uri="{FF2B5EF4-FFF2-40B4-BE49-F238E27FC236}">
                <a16:creationId xmlns="" xmlns:a16="http://schemas.microsoft.com/office/drawing/2014/main" id="{89BA05DF-05A0-4039-B550-07380329D0D5}"/>
              </a:ext>
            </a:extLst>
          </p:cNvPr>
          <p:cNvGrpSpPr/>
          <p:nvPr/>
        </p:nvGrpSpPr>
        <p:grpSpPr>
          <a:xfrm>
            <a:off x="5036485" y="3393833"/>
            <a:ext cx="5308565" cy="615274"/>
            <a:chOff x="5160310" y="1386465"/>
            <a:chExt cx="5308565" cy="615274"/>
          </a:xfrm>
        </p:grpSpPr>
        <p:grpSp>
          <p:nvGrpSpPr>
            <p:cNvPr id="116" name="组合 115">
              <a:extLst>
                <a:ext uri="{FF2B5EF4-FFF2-40B4-BE49-F238E27FC236}">
                  <a16:creationId xmlns="" xmlns:a16="http://schemas.microsoft.com/office/drawing/2014/main" id="{238AD518-7893-48E4-8C05-0645EBDEDC4D}"/>
                </a:ext>
              </a:extLst>
            </p:cNvPr>
            <p:cNvGrpSpPr/>
            <p:nvPr/>
          </p:nvGrpSpPr>
          <p:grpSpPr>
            <a:xfrm>
              <a:off x="5160310" y="1386465"/>
              <a:ext cx="5308565" cy="615274"/>
              <a:chOff x="1830683" y="3176236"/>
              <a:chExt cx="4420887" cy="449834"/>
            </a:xfrm>
          </p:grpSpPr>
          <p:sp>
            <p:nvSpPr>
              <p:cNvPr id="118" name="矩形: 圆角 117">
                <a:extLst>
                  <a:ext uri="{FF2B5EF4-FFF2-40B4-BE49-F238E27FC236}">
                    <a16:creationId xmlns="" xmlns:a16="http://schemas.microsoft.com/office/drawing/2014/main" id="{BFDA5EDD-168D-40B2-9B86-8636251796A7}"/>
                  </a:ext>
                </a:extLst>
              </p:cNvPr>
              <p:cNvSpPr/>
              <p:nvPr/>
            </p:nvSpPr>
            <p:spPr>
              <a:xfrm>
                <a:off x="1854780" y="3233064"/>
                <a:ext cx="4396790" cy="393006"/>
              </a:xfrm>
              <a:prstGeom prst="roundRect">
                <a:avLst>
                  <a:gd name="adj" fmla="val 50000"/>
                </a:avLst>
              </a:prstGeom>
              <a:solidFill>
                <a:srgbClr val="009636"/>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19" name="矩形: 圆角 118">
                <a:extLst>
                  <a:ext uri="{FF2B5EF4-FFF2-40B4-BE49-F238E27FC236}">
                    <a16:creationId xmlns="" xmlns:a16="http://schemas.microsoft.com/office/drawing/2014/main" id="{E3BC3E83-68AB-4578-92CA-B762C9828987}"/>
                  </a:ext>
                </a:extLst>
              </p:cNvPr>
              <p:cNvSpPr/>
              <p:nvPr/>
            </p:nvSpPr>
            <p:spPr>
              <a:xfrm>
                <a:off x="1830683" y="3176236"/>
                <a:ext cx="4396790" cy="393006"/>
              </a:xfrm>
              <a:prstGeom prst="roundRect">
                <a:avLst>
                  <a:gd name="adj" fmla="val 50000"/>
                </a:avLst>
              </a:prstGeom>
              <a:solidFill>
                <a:sysClr val="window" lastClr="FFFFFF"/>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sp>
          <p:nvSpPr>
            <p:cNvPr id="117" name="TextBox 20">
              <a:extLst>
                <a:ext uri="{FF2B5EF4-FFF2-40B4-BE49-F238E27FC236}">
                  <a16:creationId xmlns="" xmlns:a16="http://schemas.microsoft.com/office/drawing/2014/main" id="{3C38E59D-5EED-4AE5-A3B5-35F16D0B25C5}"/>
                </a:ext>
              </a:extLst>
            </p:cNvPr>
            <p:cNvSpPr txBox="1"/>
            <p:nvPr/>
          </p:nvSpPr>
          <p:spPr>
            <a:xfrm>
              <a:off x="5279387" y="1393628"/>
              <a:ext cx="4001763" cy="523220"/>
            </a:xfrm>
            <a:prstGeom prst="rect">
              <a:avLst/>
            </a:prstGeom>
            <a:noFill/>
            <a:effectLst/>
          </p:spPr>
          <p:txBody>
            <a:bodyPr wrap="square" rtlCol="0">
              <a:spAutoFit/>
            </a:bodyPr>
            <a:lstStyle/>
            <a:p>
              <a:pPr lvl="0" algn="dist">
                <a:defRPr/>
              </a:pPr>
              <a:r>
                <a:rPr lang="zh-CN" altLang="en-US" sz="2800" b="1" spc="-150" dirty="0">
                  <a:solidFill>
                    <a:srgbClr val="009636"/>
                  </a:solidFill>
                  <a:cs typeface="+mn-ea"/>
                  <a:sym typeface="+mn-lt"/>
                </a:rPr>
                <a:t>三、认识新型毒品</a:t>
              </a:r>
            </a:p>
          </p:txBody>
        </p:sp>
      </p:grpSp>
      <p:grpSp>
        <p:nvGrpSpPr>
          <p:cNvPr id="120" name="组合 119">
            <a:extLst>
              <a:ext uri="{FF2B5EF4-FFF2-40B4-BE49-F238E27FC236}">
                <a16:creationId xmlns="" xmlns:a16="http://schemas.microsoft.com/office/drawing/2014/main" id="{AB7BF766-BD9E-46C0-9CB3-737936E1C566}"/>
              </a:ext>
            </a:extLst>
          </p:cNvPr>
          <p:cNvGrpSpPr/>
          <p:nvPr/>
        </p:nvGrpSpPr>
        <p:grpSpPr>
          <a:xfrm>
            <a:off x="5036485" y="4242220"/>
            <a:ext cx="5308565" cy="615274"/>
            <a:chOff x="5160310" y="1386465"/>
            <a:chExt cx="5308565" cy="615274"/>
          </a:xfrm>
        </p:grpSpPr>
        <p:grpSp>
          <p:nvGrpSpPr>
            <p:cNvPr id="121" name="组合 120">
              <a:extLst>
                <a:ext uri="{FF2B5EF4-FFF2-40B4-BE49-F238E27FC236}">
                  <a16:creationId xmlns="" xmlns:a16="http://schemas.microsoft.com/office/drawing/2014/main" id="{EBDE734B-FC78-4721-AFB4-5AC43617C0A4}"/>
                </a:ext>
              </a:extLst>
            </p:cNvPr>
            <p:cNvGrpSpPr/>
            <p:nvPr/>
          </p:nvGrpSpPr>
          <p:grpSpPr>
            <a:xfrm>
              <a:off x="5160310" y="1386465"/>
              <a:ext cx="5308565" cy="615274"/>
              <a:chOff x="1830683" y="3176236"/>
              <a:chExt cx="4420887" cy="449834"/>
            </a:xfrm>
          </p:grpSpPr>
          <p:sp>
            <p:nvSpPr>
              <p:cNvPr id="123" name="矩形: 圆角 122">
                <a:extLst>
                  <a:ext uri="{FF2B5EF4-FFF2-40B4-BE49-F238E27FC236}">
                    <a16:creationId xmlns="" xmlns:a16="http://schemas.microsoft.com/office/drawing/2014/main" id="{1D77D3F1-5F55-425C-9CDA-78AE787E18ED}"/>
                  </a:ext>
                </a:extLst>
              </p:cNvPr>
              <p:cNvSpPr/>
              <p:nvPr/>
            </p:nvSpPr>
            <p:spPr>
              <a:xfrm>
                <a:off x="1854780" y="3233064"/>
                <a:ext cx="4396790" cy="393006"/>
              </a:xfrm>
              <a:prstGeom prst="roundRect">
                <a:avLst>
                  <a:gd name="adj" fmla="val 50000"/>
                </a:avLst>
              </a:prstGeom>
              <a:solidFill>
                <a:srgbClr val="009636"/>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124" name="矩形: 圆角 123">
                <a:extLst>
                  <a:ext uri="{FF2B5EF4-FFF2-40B4-BE49-F238E27FC236}">
                    <a16:creationId xmlns="" xmlns:a16="http://schemas.microsoft.com/office/drawing/2014/main" id="{18915048-BF15-496A-8387-B87A70A4DDB1}"/>
                  </a:ext>
                </a:extLst>
              </p:cNvPr>
              <p:cNvSpPr/>
              <p:nvPr/>
            </p:nvSpPr>
            <p:spPr>
              <a:xfrm>
                <a:off x="1830683" y="3176236"/>
                <a:ext cx="4396790" cy="393006"/>
              </a:xfrm>
              <a:prstGeom prst="roundRect">
                <a:avLst>
                  <a:gd name="adj" fmla="val 50000"/>
                </a:avLst>
              </a:prstGeom>
              <a:solidFill>
                <a:sysClr val="window" lastClr="FFFFFF"/>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sp>
          <p:nvSpPr>
            <p:cNvPr id="122" name="TextBox 20">
              <a:extLst>
                <a:ext uri="{FF2B5EF4-FFF2-40B4-BE49-F238E27FC236}">
                  <a16:creationId xmlns="" xmlns:a16="http://schemas.microsoft.com/office/drawing/2014/main" id="{3870B6E4-8864-4B1E-9B71-D1ECC2EF23CA}"/>
                </a:ext>
              </a:extLst>
            </p:cNvPr>
            <p:cNvSpPr txBox="1"/>
            <p:nvPr/>
          </p:nvSpPr>
          <p:spPr>
            <a:xfrm>
              <a:off x="5279387" y="1393628"/>
              <a:ext cx="5070412" cy="523220"/>
            </a:xfrm>
            <a:prstGeom prst="rect">
              <a:avLst/>
            </a:prstGeom>
            <a:noFill/>
            <a:effectLst/>
          </p:spPr>
          <p:txBody>
            <a:bodyPr wrap="square" rtlCol="0">
              <a:spAutoFit/>
            </a:bodyPr>
            <a:lstStyle/>
            <a:p>
              <a:pPr lvl="0" algn="dist">
                <a:defRPr/>
              </a:pPr>
              <a:r>
                <a:rPr lang="zh-CN" altLang="en-US" sz="2800" b="1" spc="-150" dirty="0">
                  <a:solidFill>
                    <a:srgbClr val="009636"/>
                  </a:solidFill>
                  <a:cs typeface="+mn-ea"/>
                  <a:sym typeface="+mn-lt"/>
                </a:rPr>
                <a:t>四、参与禁毒斗争 构建和谐社会</a:t>
              </a:r>
            </a:p>
          </p:txBody>
        </p:sp>
      </p:grpSp>
      <p:pic>
        <p:nvPicPr>
          <p:cNvPr id="4" name="图片 3" descr="图片包含 躺, 猫, 棕色, 狗&#10;&#10;描述已自动生成">
            <a:extLst>
              <a:ext uri="{FF2B5EF4-FFF2-40B4-BE49-F238E27FC236}">
                <a16:creationId xmlns="" xmlns:a16="http://schemas.microsoft.com/office/drawing/2014/main" id="{0790413C-C656-4ED2-99D2-BC173B760378}"/>
              </a:ext>
            </a:extLst>
          </p:cNvPr>
          <p:cNvPicPr>
            <a:picLocks noChangeAspect="1"/>
          </p:cNvPicPr>
          <p:nvPr/>
        </p:nvPicPr>
        <p:blipFill>
          <a:blip r:embed="rId6">
            <a:clrChange>
              <a:clrFrom>
                <a:srgbClr val="F6F6F6"/>
              </a:clrFrom>
              <a:clrTo>
                <a:srgbClr val="F6F6F6">
                  <a:alpha val="0"/>
                </a:srgbClr>
              </a:clrTo>
            </a:clrChange>
            <a:extLst>
              <a:ext uri="{28A0092B-C50C-407E-A947-70E740481C1C}">
                <a14:useLocalDpi xmlns:a14="http://schemas.microsoft.com/office/drawing/2010/main"/>
              </a:ext>
            </a:extLst>
          </a:blip>
          <a:stretch>
            <a:fillRect/>
          </a:stretch>
        </p:blipFill>
        <p:spPr>
          <a:xfrm>
            <a:off x="-21517" y="2476269"/>
            <a:ext cx="4080797" cy="3687357"/>
          </a:xfrm>
          <a:prstGeom prst="rect">
            <a:avLst/>
          </a:prstGeom>
        </p:spPr>
      </p:pic>
    </p:spTree>
    <p:extLst>
      <p:ext uri="{BB962C8B-B14F-4D97-AF65-F5344CB8AC3E}">
        <p14:creationId xmlns:p14="http://schemas.microsoft.com/office/powerpoint/2010/main" val="236226216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par>
                                <p:cTn id="25" presetID="2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down)">
                                      <p:cBhvr>
                                        <p:cTn id="27" dur="500"/>
                                        <p:tgtEl>
                                          <p:spTgt spid="72"/>
                                        </p:tgtEl>
                                      </p:cBhvr>
                                    </p:animEffect>
                                  </p:childTnLst>
                                </p:cTn>
                              </p:par>
                            </p:childTnLst>
                          </p:cTn>
                        </p:par>
                        <p:par>
                          <p:cTn id="28" fill="hold">
                            <p:stCondLst>
                              <p:cond delay="1500"/>
                            </p:stCondLst>
                            <p:childTnLst>
                              <p:par>
                                <p:cTn id="29" presetID="41" presetClass="entr" presetSubtype="0" fill="hold" grpId="0" nodeType="afterEffect">
                                  <p:stCondLst>
                                    <p:cond delay="0"/>
                                  </p:stCondLst>
                                  <p:iterate type="lt">
                                    <p:tmPct val="10000"/>
                                  </p:iterate>
                                  <p:childTnLst>
                                    <p:set>
                                      <p:cBhvr>
                                        <p:cTn id="30" dur="1" fill="hold">
                                          <p:stCondLst>
                                            <p:cond delay="0"/>
                                          </p:stCondLst>
                                        </p:cTn>
                                        <p:tgtEl>
                                          <p:spTgt spid="105"/>
                                        </p:tgtEl>
                                        <p:attrNameLst>
                                          <p:attrName>style.visibility</p:attrName>
                                        </p:attrNameLst>
                                      </p:cBhvr>
                                      <p:to>
                                        <p:strVal val="visible"/>
                                      </p:to>
                                    </p:set>
                                    <p:anim calcmode="lin" valueType="num">
                                      <p:cBhvr>
                                        <p:cTn id="31" dur="500" fill="hold"/>
                                        <p:tgtEl>
                                          <p:spTgt spid="105"/>
                                        </p:tgtEl>
                                        <p:attrNameLst>
                                          <p:attrName>ppt_x</p:attrName>
                                        </p:attrNameLst>
                                      </p:cBhvr>
                                      <p:tavLst>
                                        <p:tav tm="0">
                                          <p:val>
                                            <p:strVal val="#ppt_x"/>
                                          </p:val>
                                        </p:tav>
                                        <p:tav tm="50000">
                                          <p:val>
                                            <p:strVal val="#ppt_x+.1"/>
                                          </p:val>
                                        </p:tav>
                                        <p:tav tm="100000">
                                          <p:val>
                                            <p:strVal val="#ppt_x"/>
                                          </p:val>
                                        </p:tav>
                                      </p:tavLst>
                                    </p:anim>
                                    <p:anim calcmode="lin" valueType="num">
                                      <p:cBhvr>
                                        <p:cTn id="32" dur="500" fill="hold"/>
                                        <p:tgtEl>
                                          <p:spTgt spid="105"/>
                                        </p:tgtEl>
                                        <p:attrNameLst>
                                          <p:attrName>ppt_y</p:attrName>
                                        </p:attrNameLst>
                                      </p:cBhvr>
                                      <p:tavLst>
                                        <p:tav tm="0">
                                          <p:val>
                                            <p:strVal val="#ppt_y"/>
                                          </p:val>
                                        </p:tav>
                                        <p:tav tm="100000">
                                          <p:val>
                                            <p:strVal val="#ppt_y"/>
                                          </p:val>
                                        </p:tav>
                                      </p:tavLst>
                                    </p:anim>
                                    <p:anim calcmode="lin" valueType="num">
                                      <p:cBhvr>
                                        <p:cTn id="33" dur="500" fill="hold"/>
                                        <p:tgtEl>
                                          <p:spTgt spid="105"/>
                                        </p:tgtEl>
                                        <p:attrNameLst>
                                          <p:attrName>ppt_h</p:attrName>
                                        </p:attrNameLst>
                                      </p:cBhvr>
                                      <p:tavLst>
                                        <p:tav tm="0">
                                          <p:val>
                                            <p:strVal val="#ppt_h/10"/>
                                          </p:val>
                                        </p:tav>
                                        <p:tav tm="50000">
                                          <p:val>
                                            <p:strVal val="#ppt_h+.01"/>
                                          </p:val>
                                        </p:tav>
                                        <p:tav tm="100000">
                                          <p:val>
                                            <p:strVal val="#ppt_h"/>
                                          </p:val>
                                        </p:tav>
                                      </p:tavLst>
                                    </p:anim>
                                    <p:anim calcmode="lin" valueType="num">
                                      <p:cBhvr>
                                        <p:cTn id="34" dur="500" fill="hold"/>
                                        <p:tgtEl>
                                          <p:spTgt spid="105"/>
                                        </p:tgtEl>
                                        <p:attrNameLst>
                                          <p:attrName>ppt_w</p:attrName>
                                        </p:attrNameLst>
                                      </p:cBhvr>
                                      <p:tavLst>
                                        <p:tav tm="0">
                                          <p:val>
                                            <p:strVal val="#ppt_w/10"/>
                                          </p:val>
                                        </p:tav>
                                        <p:tav tm="50000">
                                          <p:val>
                                            <p:strVal val="#ppt_w+.01"/>
                                          </p:val>
                                        </p:tav>
                                        <p:tav tm="100000">
                                          <p:val>
                                            <p:strVal val="#ppt_w"/>
                                          </p:val>
                                        </p:tav>
                                      </p:tavLst>
                                    </p:anim>
                                    <p:animEffect transition="in" filter="fade">
                                      <p:cBhvr>
                                        <p:cTn id="35" dur="500" tmFilter="0,0; .5, 1; 1, 1"/>
                                        <p:tgtEl>
                                          <p:spTgt spid="105"/>
                                        </p:tgtEl>
                                      </p:cBhvr>
                                    </p:animEffect>
                                  </p:childTnLst>
                                </p:cTn>
                              </p:par>
                            </p:childTnLst>
                          </p:cTn>
                        </p:par>
                        <p:par>
                          <p:cTn id="36" fill="hold">
                            <p:stCondLst>
                              <p:cond delay="2050"/>
                            </p:stCondLst>
                            <p:childTnLst>
                              <p:par>
                                <p:cTn id="37" presetID="22" presetClass="entr" presetSubtype="8"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wipe(left)">
                                      <p:cBhvr>
                                        <p:cTn id="39" dur="500"/>
                                        <p:tgtEl>
                                          <p:spTgt spid="4"/>
                                        </p:tgtEl>
                                      </p:cBhvr>
                                    </p:animEffect>
                                  </p:childTnLst>
                                </p:cTn>
                              </p:par>
                              <p:par>
                                <p:cTn id="40" presetID="42" presetClass="entr" presetSubtype="0" fill="hold" grpId="0" nodeType="withEffect">
                                  <p:stCondLst>
                                    <p:cond delay="0"/>
                                  </p:stCondLst>
                                  <p:iterate type="lt">
                                    <p:tmPct val="10000"/>
                                  </p:iterate>
                                  <p:childTnLst>
                                    <p:set>
                                      <p:cBhvr>
                                        <p:cTn id="41" dur="1" fill="hold">
                                          <p:stCondLst>
                                            <p:cond delay="0"/>
                                          </p:stCondLst>
                                        </p:cTn>
                                        <p:tgtEl>
                                          <p:spTgt spid="106"/>
                                        </p:tgtEl>
                                        <p:attrNameLst>
                                          <p:attrName>style.visibility</p:attrName>
                                        </p:attrNameLst>
                                      </p:cBhvr>
                                      <p:to>
                                        <p:strVal val="visible"/>
                                      </p:to>
                                    </p:set>
                                    <p:animEffect transition="in" filter="fade">
                                      <p:cBhvr>
                                        <p:cTn id="42" dur="500"/>
                                        <p:tgtEl>
                                          <p:spTgt spid="106"/>
                                        </p:tgtEl>
                                      </p:cBhvr>
                                    </p:animEffect>
                                    <p:anim calcmode="lin" valueType="num">
                                      <p:cBhvr>
                                        <p:cTn id="43" dur="500" fill="hold"/>
                                        <p:tgtEl>
                                          <p:spTgt spid="106"/>
                                        </p:tgtEl>
                                        <p:attrNameLst>
                                          <p:attrName>ppt_x</p:attrName>
                                        </p:attrNameLst>
                                      </p:cBhvr>
                                      <p:tavLst>
                                        <p:tav tm="0">
                                          <p:val>
                                            <p:strVal val="#ppt_x"/>
                                          </p:val>
                                        </p:tav>
                                        <p:tav tm="100000">
                                          <p:val>
                                            <p:strVal val="#ppt_x"/>
                                          </p:val>
                                        </p:tav>
                                      </p:tavLst>
                                    </p:anim>
                                    <p:anim calcmode="lin" valueType="num">
                                      <p:cBhvr>
                                        <p:cTn id="44" dur="500" fill="hold"/>
                                        <p:tgtEl>
                                          <p:spTgt spid="106"/>
                                        </p:tgtEl>
                                        <p:attrNameLst>
                                          <p:attrName>ppt_y</p:attrName>
                                        </p:attrNameLst>
                                      </p:cBhvr>
                                      <p:tavLst>
                                        <p:tav tm="0">
                                          <p:val>
                                            <p:strVal val="#ppt_y+.1"/>
                                          </p:val>
                                        </p:tav>
                                        <p:tav tm="100000">
                                          <p:val>
                                            <p:strVal val="#ppt_y"/>
                                          </p:val>
                                        </p:tav>
                                      </p:tavLst>
                                    </p:anim>
                                  </p:childTnLst>
                                </p:cTn>
                              </p:par>
                            </p:childTnLst>
                          </p:cTn>
                        </p:par>
                        <p:par>
                          <p:cTn id="45" fill="hold">
                            <p:stCondLst>
                              <p:cond delay="2900"/>
                            </p:stCondLst>
                            <p:childTnLst>
                              <p:par>
                                <p:cTn id="46" presetID="2" presetClass="entr" presetSubtype="2" fill="hold" nodeType="afterEffect">
                                  <p:stCondLst>
                                    <p:cond delay="0"/>
                                  </p:stCondLst>
                                  <p:childTnLst>
                                    <p:set>
                                      <p:cBhvr>
                                        <p:cTn id="47" dur="1" fill="hold">
                                          <p:stCondLst>
                                            <p:cond delay="0"/>
                                          </p:stCondLst>
                                        </p:cTn>
                                        <p:tgtEl>
                                          <p:spTgt spid="2"/>
                                        </p:tgtEl>
                                        <p:attrNameLst>
                                          <p:attrName>style.visibility</p:attrName>
                                        </p:attrNameLst>
                                      </p:cBhvr>
                                      <p:to>
                                        <p:strVal val="visible"/>
                                      </p:to>
                                    </p:set>
                                    <p:anim calcmode="lin" valueType="num">
                                      <p:cBhvr additive="base">
                                        <p:cTn id="48" dur="500" fill="hold"/>
                                        <p:tgtEl>
                                          <p:spTgt spid="2"/>
                                        </p:tgtEl>
                                        <p:attrNameLst>
                                          <p:attrName>ppt_x</p:attrName>
                                        </p:attrNameLst>
                                      </p:cBhvr>
                                      <p:tavLst>
                                        <p:tav tm="0">
                                          <p:val>
                                            <p:strVal val="1+#ppt_w/2"/>
                                          </p:val>
                                        </p:tav>
                                        <p:tav tm="100000">
                                          <p:val>
                                            <p:strVal val="#ppt_x"/>
                                          </p:val>
                                        </p:tav>
                                      </p:tavLst>
                                    </p:anim>
                                    <p:anim calcmode="lin" valueType="num">
                                      <p:cBhvr additive="base">
                                        <p:cTn id="49" dur="500" fill="hold"/>
                                        <p:tgtEl>
                                          <p:spTgt spid="2"/>
                                        </p:tgtEl>
                                        <p:attrNameLst>
                                          <p:attrName>ppt_y</p:attrName>
                                        </p:attrNameLst>
                                      </p:cBhvr>
                                      <p:tavLst>
                                        <p:tav tm="0">
                                          <p:val>
                                            <p:strVal val="#ppt_y"/>
                                          </p:val>
                                        </p:tav>
                                        <p:tav tm="100000">
                                          <p:val>
                                            <p:strVal val="#ppt_y"/>
                                          </p:val>
                                        </p:tav>
                                      </p:tavLst>
                                    </p:anim>
                                  </p:childTnLst>
                                </p:cTn>
                              </p:par>
                              <p:par>
                                <p:cTn id="50" presetID="2" presetClass="entr" presetSubtype="2" fill="hold" nodeType="withEffect">
                                  <p:stCondLst>
                                    <p:cond delay="0"/>
                                  </p:stCondLst>
                                  <p:childTnLst>
                                    <p:set>
                                      <p:cBhvr>
                                        <p:cTn id="51" dur="1" fill="hold">
                                          <p:stCondLst>
                                            <p:cond delay="0"/>
                                          </p:stCondLst>
                                        </p:cTn>
                                        <p:tgtEl>
                                          <p:spTgt spid="110"/>
                                        </p:tgtEl>
                                        <p:attrNameLst>
                                          <p:attrName>style.visibility</p:attrName>
                                        </p:attrNameLst>
                                      </p:cBhvr>
                                      <p:to>
                                        <p:strVal val="visible"/>
                                      </p:to>
                                    </p:set>
                                    <p:anim calcmode="lin" valueType="num">
                                      <p:cBhvr additive="base">
                                        <p:cTn id="52" dur="500" fill="hold"/>
                                        <p:tgtEl>
                                          <p:spTgt spid="110"/>
                                        </p:tgtEl>
                                        <p:attrNameLst>
                                          <p:attrName>ppt_x</p:attrName>
                                        </p:attrNameLst>
                                      </p:cBhvr>
                                      <p:tavLst>
                                        <p:tav tm="0">
                                          <p:val>
                                            <p:strVal val="1+#ppt_w/2"/>
                                          </p:val>
                                        </p:tav>
                                        <p:tav tm="100000">
                                          <p:val>
                                            <p:strVal val="#ppt_x"/>
                                          </p:val>
                                        </p:tav>
                                      </p:tavLst>
                                    </p:anim>
                                    <p:anim calcmode="lin" valueType="num">
                                      <p:cBhvr additive="base">
                                        <p:cTn id="53" dur="500" fill="hold"/>
                                        <p:tgtEl>
                                          <p:spTgt spid="110"/>
                                        </p:tgtEl>
                                        <p:attrNameLst>
                                          <p:attrName>ppt_y</p:attrName>
                                        </p:attrNameLst>
                                      </p:cBhvr>
                                      <p:tavLst>
                                        <p:tav tm="0">
                                          <p:val>
                                            <p:strVal val="#ppt_y"/>
                                          </p:val>
                                        </p:tav>
                                        <p:tav tm="100000">
                                          <p:val>
                                            <p:strVal val="#ppt_y"/>
                                          </p:val>
                                        </p:tav>
                                      </p:tavLst>
                                    </p:anim>
                                  </p:childTnLst>
                                </p:cTn>
                              </p:par>
                              <p:par>
                                <p:cTn id="54" presetID="2" presetClass="entr" presetSubtype="2" fill="hold" nodeType="withEffect">
                                  <p:stCondLst>
                                    <p:cond delay="0"/>
                                  </p:stCondLst>
                                  <p:childTnLst>
                                    <p:set>
                                      <p:cBhvr>
                                        <p:cTn id="55" dur="1" fill="hold">
                                          <p:stCondLst>
                                            <p:cond delay="0"/>
                                          </p:stCondLst>
                                        </p:cTn>
                                        <p:tgtEl>
                                          <p:spTgt spid="115"/>
                                        </p:tgtEl>
                                        <p:attrNameLst>
                                          <p:attrName>style.visibility</p:attrName>
                                        </p:attrNameLst>
                                      </p:cBhvr>
                                      <p:to>
                                        <p:strVal val="visible"/>
                                      </p:to>
                                    </p:set>
                                    <p:anim calcmode="lin" valueType="num">
                                      <p:cBhvr additive="base">
                                        <p:cTn id="56" dur="500" fill="hold"/>
                                        <p:tgtEl>
                                          <p:spTgt spid="115"/>
                                        </p:tgtEl>
                                        <p:attrNameLst>
                                          <p:attrName>ppt_x</p:attrName>
                                        </p:attrNameLst>
                                      </p:cBhvr>
                                      <p:tavLst>
                                        <p:tav tm="0">
                                          <p:val>
                                            <p:strVal val="1+#ppt_w/2"/>
                                          </p:val>
                                        </p:tav>
                                        <p:tav tm="100000">
                                          <p:val>
                                            <p:strVal val="#ppt_x"/>
                                          </p:val>
                                        </p:tav>
                                      </p:tavLst>
                                    </p:anim>
                                    <p:anim calcmode="lin" valueType="num">
                                      <p:cBhvr additive="base">
                                        <p:cTn id="57" dur="500" fill="hold"/>
                                        <p:tgtEl>
                                          <p:spTgt spid="115"/>
                                        </p:tgtEl>
                                        <p:attrNameLst>
                                          <p:attrName>ppt_y</p:attrName>
                                        </p:attrNameLst>
                                      </p:cBhvr>
                                      <p:tavLst>
                                        <p:tav tm="0">
                                          <p:val>
                                            <p:strVal val="#ppt_y"/>
                                          </p:val>
                                        </p:tav>
                                        <p:tav tm="100000">
                                          <p:val>
                                            <p:strVal val="#ppt_y"/>
                                          </p:val>
                                        </p:tav>
                                      </p:tavLst>
                                    </p:anim>
                                  </p:childTnLst>
                                </p:cTn>
                              </p:par>
                              <p:par>
                                <p:cTn id="58" presetID="2" presetClass="entr" presetSubtype="2" fill="hold" nodeType="withEffect">
                                  <p:stCondLst>
                                    <p:cond delay="0"/>
                                  </p:stCondLst>
                                  <p:childTnLst>
                                    <p:set>
                                      <p:cBhvr>
                                        <p:cTn id="59" dur="1" fill="hold">
                                          <p:stCondLst>
                                            <p:cond delay="0"/>
                                          </p:stCondLst>
                                        </p:cTn>
                                        <p:tgtEl>
                                          <p:spTgt spid="120"/>
                                        </p:tgtEl>
                                        <p:attrNameLst>
                                          <p:attrName>style.visibility</p:attrName>
                                        </p:attrNameLst>
                                      </p:cBhvr>
                                      <p:to>
                                        <p:strVal val="visible"/>
                                      </p:to>
                                    </p:set>
                                    <p:anim calcmode="lin" valueType="num">
                                      <p:cBhvr additive="base">
                                        <p:cTn id="60" dur="500" fill="hold"/>
                                        <p:tgtEl>
                                          <p:spTgt spid="120"/>
                                        </p:tgtEl>
                                        <p:attrNameLst>
                                          <p:attrName>ppt_x</p:attrName>
                                        </p:attrNameLst>
                                      </p:cBhvr>
                                      <p:tavLst>
                                        <p:tav tm="0">
                                          <p:val>
                                            <p:strVal val="1+#ppt_w/2"/>
                                          </p:val>
                                        </p:tav>
                                        <p:tav tm="100000">
                                          <p:val>
                                            <p:strVal val="#ppt_x"/>
                                          </p:val>
                                        </p:tav>
                                      </p:tavLst>
                                    </p:anim>
                                    <p:anim calcmode="lin" valueType="num">
                                      <p:cBhvr additive="base">
                                        <p:cTn id="61" dur="500" fill="hold"/>
                                        <p:tgtEl>
                                          <p:spTgt spid="12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105" grpId="0"/>
      <p:bldP spid="10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812370" y="1486236"/>
            <a:ext cx="6409001" cy="4363292"/>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通用名称：甲喹酮，又称海米那，眠可欣。</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临床上适用于各种类型的失眠症，该药久用可成瘾，而且有些病人在服用一股治疗量后，能引起精神症状，该药已成为国内外滥用药物之一，二十世纪八十年代我国临床上已停止使用。合成的安眠酮一般呈褐色、黑色或黑粒状的粉剂，非法生产的产品中可以看到药片状、胶囊状、粉状。在西北地区，一些吸毒人员吸食一种叫作“忽悠悠”的毒品。这种“忽悠悠”药片的主要成分是安眠酮和麻黄素，分别是国家管制的一类精神药品和易制毒化学品。因服用这两种药片后会产生打磕睡、似酒醉、走起路来摇摇晃晃的状态，故叫“忽悠悠”。</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382745" y="2077261"/>
            <a:ext cx="4143532" cy="2703477"/>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5" name="标题 1">
            <a:extLst>
              <a:ext uri="{FF2B5EF4-FFF2-40B4-BE49-F238E27FC236}">
                <a16:creationId xmlns="" xmlns:a16="http://schemas.microsoft.com/office/drawing/2014/main" id="{D0062711-143F-4109-820C-A9631955A5F8}"/>
              </a:ext>
            </a:extLst>
          </p:cNvPr>
          <p:cNvSpPr txBox="1">
            <a:spLocks/>
          </p:cNvSpPr>
          <p:nvPr/>
        </p:nvSpPr>
        <p:spPr>
          <a:xfrm>
            <a:off x="1019700" y="3168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安眠酮</a:t>
            </a:r>
          </a:p>
        </p:txBody>
      </p:sp>
    </p:spTree>
    <p:extLst>
      <p:ext uri="{BB962C8B-B14F-4D97-AF65-F5344CB8AC3E}">
        <p14:creationId xmlns:p14="http://schemas.microsoft.com/office/powerpoint/2010/main" val="11684576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176903" y="1311321"/>
            <a:ext cx="6928122" cy="1815882"/>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性状：又名海乐神、酣乐欣，淡蓝色片。是一种强烈的麻醉药品，口服后可以迅速使人昏迷晕倒，故俗称迷药、蒙汗药、迷魂药。无色无味，可以伴随酒精类共同服用，也可溶于水及各种饮料中。</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吸食反应：药效比普通安定强</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45-100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倍，服用</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5-10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分钟即可见效，用药</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2</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片致眠效果可以达到六小时以上，昏睡期间对外界无任何知觉。服用后还使人出现狂躁、好斗甚至人性改变等情况。</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954474" y="1289390"/>
            <a:ext cx="3334875" cy="2441408"/>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23" name="TextBox 17">
            <a:extLst>
              <a:ext uri="{FF2B5EF4-FFF2-40B4-BE49-F238E27FC236}">
                <a16:creationId xmlns="" xmlns:a16="http://schemas.microsoft.com/office/drawing/2014/main" id="{8080FD2C-DF32-444B-AF85-8361DF12F204}"/>
              </a:ext>
            </a:extLst>
          </p:cNvPr>
          <p:cNvSpPr txBox="1"/>
          <p:nvPr/>
        </p:nvSpPr>
        <p:spPr>
          <a:xfrm>
            <a:off x="1176903" y="3792933"/>
            <a:ext cx="10107724" cy="1077218"/>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由于这种药品的催眠、麻醉效果远远高于安定片等其它精神药品，长期服用极易导致药物依赖，因此不法分子常利用其实施抢劫、强奸等不法活动。</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无业人员张某等</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3</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人，对少女小青（化名）酒肉招待。小青喝下“可乐”立即昏迷。原来可乐瓶被张等人放入三唑仑。小青被麻翻后，张某等人将小青轮奸，并抢走手机等。</a:t>
            </a:r>
          </a:p>
        </p:txBody>
      </p:sp>
      <p:sp>
        <p:nvSpPr>
          <p:cNvPr id="24" name="标题 1">
            <a:extLst>
              <a:ext uri="{FF2B5EF4-FFF2-40B4-BE49-F238E27FC236}">
                <a16:creationId xmlns="" xmlns:a16="http://schemas.microsoft.com/office/drawing/2014/main" id="{1A400583-F232-4799-874B-50AFD8E6FEC8}"/>
              </a:ext>
            </a:extLst>
          </p:cNvPr>
          <p:cNvSpPr txBox="1">
            <a:spLocks/>
          </p:cNvSpPr>
          <p:nvPr/>
        </p:nvSpPr>
        <p:spPr>
          <a:xfrm>
            <a:off x="1038750" y="357017"/>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三唑仑</a:t>
            </a:r>
          </a:p>
        </p:txBody>
      </p:sp>
    </p:spTree>
    <p:extLst>
      <p:ext uri="{BB962C8B-B14F-4D97-AF65-F5344CB8AC3E}">
        <p14:creationId xmlns:p14="http://schemas.microsoft.com/office/powerpoint/2010/main" val="236589189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wipe(left)">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3"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181625" y="1413893"/>
            <a:ext cx="10654493" cy="2062103"/>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性状：又称“液体迷魂药”或“</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G”</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毒，在香港又叫做“</a:t>
            </a:r>
            <a:r>
              <a:rPr kumimoji="0" lang="en-US" altLang="zh-CN" sz="1800" b="0" i="0" u="none" strike="noStrike" kern="1200" cap="none" spc="0" normalizeH="0" baseline="0" noProof="0" dirty="0" err="1">
                <a:ln>
                  <a:noFill/>
                </a:ln>
                <a:solidFill>
                  <a:srgbClr val="E7E6E6">
                    <a:lumMod val="25000"/>
                  </a:srgbClr>
                </a:solidFill>
                <a:effectLst/>
                <a:uLnTx/>
                <a:uFillTx/>
                <a:latin typeface="Arial" panose="020F0502020204030204"/>
                <a:ea typeface="微软雅黑"/>
                <a:sym typeface="+mn-lt"/>
              </a:rPr>
              <a:t>fing</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霸”、“迷奸水”，是种无色、无味、无臭的液体。</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使用后可导致意识丧失、心率缓慢、呼吸抑制、痉挛、体温下降、恶心、呕吐、昏迷或其他疾病发作。特别是当与苯丙胺类中枢神经兴奋剂合用时，危险性增加。与酒精等其他中枢神经抑制剂合用可出现恶心和呼吸困难，甚至死亡。</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吸食危害：吸食者服用后可出现性欲增强的特点并产生快速睡意，苏醒后会出现短暂性记忆缺失，即对昏迷期间发生的任何事件无记忆，常被犯罪分子利用实施强奸。</a:t>
            </a:r>
          </a:p>
        </p:txBody>
      </p:sp>
      <p:sp>
        <p:nvSpPr>
          <p:cNvPr id="21" name="TextBox 15">
            <a:extLst>
              <a:ext uri="{FF2B5EF4-FFF2-40B4-BE49-F238E27FC236}">
                <a16:creationId xmlns="" xmlns:a16="http://schemas.microsoft.com/office/drawing/2014/main" id="{43431801-9260-4AF8-AA8B-371990A3E303}"/>
              </a:ext>
            </a:extLst>
          </p:cNvPr>
          <p:cNvSpPr txBox="1"/>
          <p:nvPr/>
        </p:nvSpPr>
        <p:spPr>
          <a:xfrm>
            <a:off x="2441542" y="4421575"/>
            <a:ext cx="3782979" cy="430759"/>
          </a:xfrm>
          <a:prstGeom prst="rect">
            <a:avLst/>
          </a:prstGeom>
          <a:noFill/>
        </p:spPr>
        <p:txBody>
          <a:bodyPr wrap="square" rtlCol="0">
            <a:spAutoFit/>
          </a:body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2199"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案例写真</a:t>
            </a:r>
          </a:p>
        </p:txBody>
      </p:sp>
      <p:pic>
        <p:nvPicPr>
          <p:cNvPr id="22" name="图片 21">
            <a:extLst>
              <a:ext uri="{FF2B5EF4-FFF2-40B4-BE49-F238E27FC236}">
                <a16:creationId xmlns="" xmlns:a16="http://schemas.microsoft.com/office/drawing/2014/main" id="{CAF6CA11-BFBE-48E9-A914-9FB479EA5D2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1030238" y="4293095"/>
            <a:ext cx="1641001" cy="2133739"/>
          </a:xfrm>
          <a:prstGeom prst="rect">
            <a:avLst/>
          </a:prstGeom>
        </p:spPr>
      </p:pic>
      <p:sp>
        <p:nvSpPr>
          <p:cNvPr id="23" name="TextBox 17">
            <a:extLst>
              <a:ext uri="{FF2B5EF4-FFF2-40B4-BE49-F238E27FC236}">
                <a16:creationId xmlns="" xmlns:a16="http://schemas.microsoft.com/office/drawing/2014/main" id="{8080FD2C-DF32-444B-AF85-8361DF12F204}"/>
              </a:ext>
            </a:extLst>
          </p:cNvPr>
          <p:cNvSpPr txBox="1"/>
          <p:nvPr/>
        </p:nvSpPr>
        <p:spPr>
          <a:xfrm>
            <a:off x="2441542" y="5045504"/>
            <a:ext cx="9144000" cy="830997"/>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香港一</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22</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岁女子在参加狂野派对时服下一种名为“</a:t>
            </a:r>
            <a:r>
              <a:rPr kumimoji="0" lang="en-US" altLang="zh-CN" sz="1800" b="0" i="0" u="none" strike="noStrike" kern="1200" cap="none" spc="0" normalizeH="0" baseline="0" noProof="0" dirty="0" err="1">
                <a:ln>
                  <a:noFill/>
                </a:ln>
                <a:solidFill>
                  <a:srgbClr val="E7E6E6">
                    <a:lumMod val="25000"/>
                  </a:srgbClr>
                </a:solidFill>
                <a:effectLst/>
                <a:uLnTx/>
                <a:uFillTx/>
                <a:latin typeface="Arial" panose="020F0502020204030204"/>
                <a:ea typeface="微软雅黑"/>
                <a:sym typeface="+mn-lt"/>
              </a:rPr>
              <a:t>Fing</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霸”的药后，脑内一片空白，并有强烈的性兴奋，在卫生间昏迷过去。事后朋友们将她送进医院，医生为其检查身体时才吃惊地发现：她已遭多名男子轮奸，而在整个被侵害的过程中，她浑然不知！</a:t>
            </a:r>
          </a:p>
        </p:txBody>
      </p:sp>
      <p:sp>
        <p:nvSpPr>
          <p:cNvPr id="16" name="标题 1">
            <a:extLst>
              <a:ext uri="{FF2B5EF4-FFF2-40B4-BE49-F238E27FC236}">
                <a16:creationId xmlns="" xmlns:a16="http://schemas.microsoft.com/office/drawing/2014/main" id="{66A0AF3D-286B-4585-9874-E8E2868D9CB8}"/>
              </a:ext>
            </a:extLst>
          </p:cNvPr>
          <p:cNvSpPr txBox="1">
            <a:spLocks/>
          </p:cNvSpPr>
          <p:nvPr/>
        </p:nvSpPr>
        <p:spPr>
          <a:xfrm>
            <a:off x="1181625" y="4311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l-GR"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γ-</a:t>
            </a: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羟丁酸</a:t>
            </a:r>
            <a:r>
              <a:rPr kumimoji="0" lang="en-US"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a:t>
            </a:r>
            <a:r>
              <a:rPr kumimoji="0" lang="en-IE"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GHB)</a:t>
            </a:r>
          </a:p>
        </p:txBody>
      </p:sp>
    </p:spTree>
    <p:extLst>
      <p:ext uri="{BB962C8B-B14F-4D97-AF65-F5344CB8AC3E}">
        <p14:creationId xmlns:p14="http://schemas.microsoft.com/office/powerpoint/2010/main" val="63593317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p:cTn id="12" dur="500" fill="hold"/>
                                        <p:tgtEl>
                                          <p:spTgt spid="22"/>
                                        </p:tgtEl>
                                        <p:attrNameLst>
                                          <p:attrName>ppt_w</p:attrName>
                                        </p:attrNameLst>
                                      </p:cBhvr>
                                      <p:tavLst>
                                        <p:tav tm="0">
                                          <p:val>
                                            <p:fltVal val="0"/>
                                          </p:val>
                                        </p:tav>
                                        <p:tav tm="100000">
                                          <p:val>
                                            <p:strVal val="#ppt_w"/>
                                          </p:val>
                                        </p:tav>
                                      </p:tavLst>
                                    </p:anim>
                                    <p:anim calcmode="lin" valueType="num">
                                      <p:cBhvr>
                                        <p:cTn id="13" dur="500" fill="hold"/>
                                        <p:tgtEl>
                                          <p:spTgt spid="22"/>
                                        </p:tgtEl>
                                        <p:attrNameLst>
                                          <p:attrName>ppt_h</p:attrName>
                                        </p:attrNameLst>
                                      </p:cBhvr>
                                      <p:tavLst>
                                        <p:tav tm="0">
                                          <p:val>
                                            <p:fltVal val="0"/>
                                          </p:val>
                                        </p:tav>
                                        <p:tav tm="100000">
                                          <p:val>
                                            <p:strVal val="#ppt_h"/>
                                          </p:val>
                                        </p:tav>
                                      </p:tavLst>
                                    </p:anim>
                                    <p:animEffect transition="in" filter="fade">
                                      <p:cBhvr>
                                        <p:cTn id="14" dur="500"/>
                                        <p:tgtEl>
                                          <p:spTgt spid="22"/>
                                        </p:tgtEl>
                                      </p:cBhvr>
                                    </p:animEffect>
                                  </p:childTnLst>
                                </p:cTn>
                              </p:par>
                              <p:par>
                                <p:cTn id="15" presetID="41" presetClass="entr" presetSubtype="0" fill="hold" grpId="0" nodeType="with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300" fill="hold"/>
                                        <p:tgtEl>
                                          <p:spTgt spid="21"/>
                                        </p:tgtEl>
                                        <p:attrNameLst>
                                          <p:attrName>ppt_x</p:attrName>
                                        </p:attrNameLst>
                                      </p:cBhvr>
                                      <p:tavLst>
                                        <p:tav tm="0">
                                          <p:val>
                                            <p:strVal val="#ppt_x"/>
                                          </p:val>
                                        </p:tav>
                                        <p:tav tm="50000">
                                          <p:val>
                                            <p:strVal val="#ppt_x+.1"/>
                                          </p:val>
                                        </p:tav>
                                        <p:tav tm="100000">
                                          <p:val>
                                            <p:strVal val="#ppt_x"/>
                                          </p:val>
                                        </p:tav>
                                      </p:tavLst>
                                    </p:anim>
                                    <p:anim calcmode="lin" valueType="num">
                                      <p:cBhvr>
                                        <p:cTn id="18" dur="300" fill="hold"/>
                                        <p:tgtEl>
                                          <p:spTgt spid="21"/>
                                        </p:tgtEl>
                                        <p:attrNameLst>
                                          <p:attrName>ppt_y</p:attrName>
                                        </p:attrNameLst>
                                      </p:cBhvr>
                                      <p:tavLst>
                                        <p:tav tm="0">
                                          <p:val>
                                            <p:strVal val="#ppt_y"/>
                                          </p:val>
                                        </p:tav>
                                        <p:tav tm="100000">
                                          <p:val>
                                            <p:strVal val="#ppt_y"/>
                                          </p:val>
                                        </p:tav>
                                      </p:tavLst>
                                    </p:anim>
                                    <p:anim calcmode="lin" valueType="num">
                                      <p:cBhvr>
                                        <p:cTn id="19" dur="300" fill="hold"/>
                                        <p:tgtEl>
                                          <p:spTgt spid="21"/>
                                        </p:tgtEl>
                                        <p:attrNameLst>
                                          <p:attrName>ppt_h</p:attrName>
                                        </p:attrNameLst>
                                      </p:cBhvr>
                                      <p:tavLst>
                                        <p:tav tm="0">
                                          <p:val>
                                            <p:strVal val="#ppt_h/10"/>
                                          </p:val>
                                        </p:tav>
                                        <p:tav tm="50000">
                                          <p:val>
                                            <p:strVal val="#ppt_h+.01"/>
                                          </p:val>
                                        </p:tav>
                                        <p:tav tm="100000">
                                          <p:val>
                                            <p:strVal val="#ppt_h"/>
                                          </p:val>
                                        </p:tav>
                                      </p:tavLst>
                                    </p:anim>
                                    <p:anim calcmode="lin" valueType="num">
                                      <p:cBhvr>
                                        <p:cTn id="20" dur="300" fill="hold"/>
                                        <p:tgtEl>
                                          <p:spTgt spid="21"/>
                                        </p:tgtEl>
                                        <p:attrNameLst>
                                          <p:attrName>ppt_w</p:attrName>
                                        </p:attrNameLst>
                                      </p:cBhvr>
                                      <p:tavLst>
                                        <p:tav tm="0">
                                          <p:val>
                                            <p:strVal val="#ppt_w/10"/>
                                          </p:val>
                                        </p:tav>
                                        <p:tav tm="50000">
                                          <p:val>
                                            <p:strVal val="#ppt_w+.01"/>
                                          </p:val>
                                        </p:tav>
                                        <p:tav tm="100000">
                                          <p:val>
                                            <p:strVal val="#ppt_w"/>
                                          </p:val>
                                        </p:tav>
                                      </p:tavLst>
                                    </p:anim>
                                    <p:animEffect transition="in" filter="fade">
                                      <p:cBhvr>
                                        <p:cTn id="21" dur="300" tmFilter="0,0; .5, 1; 1, 1"/>
                                        <p:tgtEl>
                                          <p:spTgt spid="21"/>
                                        </p:tgtEl>
                                      </p:cBhvr>
                                    </p:animEffect>
                                  </p:childTnLst>
                                </p:cTn>
                              </p:par>
                            </p:childTnLst>
                          </p:cTn>
                        </p:par>
                        <p:par>
                          <p:cTn id="22" fill="hold">
                            <p:stCondLst>
                              <p:cond delay="1000"/>
                            </p:stCondLst>
                            <p:childTnLst>
                              <p:par>
                                <p:cTn id="23" presetID="22" presetClass="entr" presetSubtype="8"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wipe(left)">
                                      <p:cBhvr>
                                        <p:cTn id="25"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1" grpId="0"/>
      <p:bldP spid="23" grpId="0"/>
    </p:bldLst>
  </p:timing>
  <p:extLst>
    <p:ext uri="{E180D4A7-C9FB-4DFB-919C-405C955672EB}">
      <p14:showEvtLst xmlns:p14="http://schemas.microsoft.com/office/powerpoint/2010/main">
        <p14:playEvt time="2" objId="4"/>
        <p14:stopEvt time="18184" objId="4"/>
      </p14:showEvtLst>
    </p:ext>
  </p:extLs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293033" y="2250288"/>
            <a:ext cx="5679115" cy="1569660"/>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性状：又名沙菲片。主要作用是镇痛，能暂时缓解吸毒者在毒瘾发作时的症状，通常被戒毒所用在对戒毒者短期与早期脱毒的替代治疗上。属于国家管制的二类精神药品。</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endPar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吸食反应：吸食后头晕、头痛、恶心、呕吐、嗜睡、晕厥、呼吸抑制，连续使用能使人产生依赖性。</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166420" y="2250288"/>
            <a:ext cx="4143532" cy="2703477"/>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5" name="标题 1">
            <a:extLst>
              <a:ext uri="{FF2B5EF4-FFF2-40B4-BE49-F238E27FC236}">
                <a16:creationId xmlns="" xmlns:a16="http://schemas.microsoft.com/office/drawing/2014/main" id="{B0C3FFE1-E98B-4A2F-B52B-482BF478CEE2}"/>
              </a:ext>
            </a:extLst>
          </p:cNvPr>
          <p:cNvSpPr txBox="1">
            <a:spLocks/>
          </p:cNvSpPr>
          <p:nvPr/>
        </p:nvSpPr>
        <p:spPr>
          <a:xfrm>
            <a:off x="1114950" y="33591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丁丙诺啡</a:t>
            </a:r>
          </a:p>
        </p:txBody>
      </p:sp>
    </p:spTree>
    <p:extLst>
      <p:ext uri="{BB962C8B-B14F-4D97-AF65-F5344CB8AC3E}">
        <p14:creationId xmlns:p14="http://schemas.microsoft.com/office/powerpoint/2010/main" val="16283402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0-#ppt_w/2"/>
                                              </p:val>
                                            </p:tav>
                                            <p:tav tm="100000">
                                              <p:val>
                                                <p:strVal val="#ppt_x"/>
                                              </p:val>
                                            </p:tav>
                                          </p:tavLst>
                                        </p:anim>
                                        <p:anim calcmode="lin" valueType="num">
                                          <p:cBhvr additive="base">
                                            <p:cTn id="13" dur="500" fill="hold"/>
                                            <p:tgtEl>
                                              <p:spTgt spid="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1+#ppt_w/2"/>
                                              </p:val>
                                            </p:tav>
                                            <p:tav tm="100000">
                                              <p:val>
                                                <p:strVal val="#ppt_x"/>
                                              </p:val>
                                            </p:tav>
                                          </p:tavLst>
                                        </p:anim>
                                        <p:anim calcmode="lin" valueType="num">
                                          <p:cBhvr additive="base">
                                            <p:cTn id="1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181625" y="2250288"/>
            <a:ext cx="5679115" cy="2308324"/>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来源：由生长在墨西哥北部与美国西南部的干旱地一种仙人掌的种籽、花球中提取。</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通用名称：三甲氧笨乙胺，是苯乙胺的衍生物。</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吸食反应：服用后出现幻觉，并引起恶心、呕吐。</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吸食危害：主要是导致精神恍惚，服用者可发展为迁延性精神病，还会出现攻击性及自杀、自残等行为。</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175847" y="2156020"/>
            <a:ext cx="4143532" cy="2703477"/>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5" name="标题 1">
            <a:extLst>
              <a:ext uri="{FF2B5EF4-FFF2-40B4-BE49-F238E27FC236}">
                <a16:creationId xmlns="" xmlns:a16="http://schemas.microsoft.com/office/drawing/2014/main" id="{B7AF138B-A2E5-41C8-BCE5-B0C40C743C59}"/>
              </a:ext>
            </a:extLst>
          </p:cNvPr>
          <p:cNvSpPr txBox="1">
            <a:spLocks/>
          </p:cNvSpPr>
          <p:nvPr/>
        </p:nvSpPr>
        <p:spPr>
          <a:xfrm>
            <a:off x="1181624" y="37401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麦司卡林</a:t>
            </a:r>
          </a:p>
        </p:txBody>
      </p:sp>
    </p:spTree>
    <p:extLst>
      <p:ext uri="{BB962C8B-B14F-4D97-AF65-F5344CB8AC3E}">
        <p14:creationId xmlns:p14="http://schemas.microsoft.com/office/powerpoint/2010/main" val="10657288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181625" y="1101730"/>
            <a:ext cx="10380173" cy="1323439"/>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吸食反应：通常含有可待因、麻黄碱等成分，服用后会出现昏昏欲睡、便秘、恶心、情绪不稳定、睡眠失调等症状，大量服用能抑制呼吸。</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吸食危害：长期服用可形成心理依赖，戒断症状类似海洛因毒品。吸食者往往最终转吸海洛因，才能满足毒瘾。过量滥用，可导致抽筋、神智失常、中毒性精神病、昏迷、心跳停止及呼吸停顿引致窒息死亡。</a:t>
            </a:r>
          </a:p>
        </p:txBody>
      </p:sp>
      <p:grpSp>
        <p:nvGrpSpPr>
          <p:cNvPr id="14" name="组合 13">
            <a:extLst>
              <a:ext uri="{FF2B5EF4-FFF2-40B4-BE49-F238E27FC236}">
                <a16:creationId xmlns="" xmlns:a16="http://schemas.microsoft.com/office/drawing/2014/main" id="{B12EFE09-9999-45E4-8934-A977E613DCEE}"/>
              </a:ext>
            </a:extLst>
          </p:cNvPr>
          <p:cNvGrpSpPr/>
          <p:nvPr/>
        </p:nvGrpSpPr>
        <p:grpSpPr>
          <a:xfrm>
            <a:off x="1287003" y="3429000"/>
            <a:ext cx="4064529" cy="2052547"/>
            <a:chOff x="-1958232" y="2267057"/>
            <a:chExt cx="2412463" cy="1827386"/>
          </a:xfrm>
        </p:grpSpPr>
        <p:sp>
          <p:nvSpPr>
            <p:cNvPr id="15" name="矩形: 圆角 14">
              <a:extLst>
                <a:ext uri="{FF2B5EF4-FFF2-40B4-BE49-F238E27FC236}">
                  <a16:creationId xmlns="" xmlns:a16="http://schemas.microsoft.com/office/drawing/2014/main" id="{DE8C56D2-36BF-4DA4-9374-2225C2783EA2}"/>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6" name="矩形: 圆角 15">
              <a:extLst>
                <a:ext uri="{FF2B5EF4-FFF2-40B4-BE49-F238E27FC236}">
                  <a16:creationId xmlns="" xmlns:a16="http://schemas.microsoft.com/office/drawing/2014/main" id="{45B2A0F9-81A9-4FB6-82B0-0367D1E2FDE4}"/>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26" name="TextBox 17">
            <a:extLst>
              <a:ext uri="{FF2B5EF4-FFF2-40B4-BE49-F238E27FC236}">
                <a16:creationId xmlns="" xmlns:a16="http://schemas.microsoft.com/office/drawing/2014/main" id="{A604E4E4-A94C-44EE-A0AC-1ABDF7663B4B}"/>
              </a:ext>
            </a:extLst>
          </p:cNvPr>
          <p:cNvSpPr txBox="1"/>
          <p:nvPr/>
        </p:nvSpPr>
        <p:spPr>
          <a:xfrm>
            <a:off x="5728604" y="3429000"/>
            <a:ext cx="5833194" cy="1077218"/>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购买处方药一定要有医生开具的处方。但一些不良商家为了牟取私利，公然出售联邦止咳露、新泰洛其等止咳处方药，甚至还明目张胆地摆上了副食品商店的货架。许多孩子因为随便将该药当饮料服用，陷入其中而不能自拔。更有一些孩子从饮止咳水开始而沦入毒品陷阱。</a:t>
            </a:r>
          </a:p>
        </p:txBody>
      </p:sp>
      <p:sp>
        <p:nvSpPr>
          <p:cNvPr id="19" name="标题 1">
            <a:extLst>
              <a:ext uri="{FF2B5EF4-FFF2-40B4-BE49-F238E27FC236}">
                <a16:creationId xmlns="" xmlns:a16="http://schemas.microsoft.com/office/drawing/2014/main" id="{CFEC8347-EF1A-4D18-A47A-4F920D0AD725}"/>
              </a:ext>
            </a:extLst>
          </p:cNvPr>
          <p:cNvSpPr txBox="1">
            <a:spLocks/>
          </p:cNvSpPr>
          <p:nvPr/>
        </p:nvSpPr>
        <p:spPr>
          <a:xfrm>
            <a:off x="1181625" y="3549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止咳水</a:t>
            </a:r>
          </a:p>
        </p:txBody>
      </p:sp>
    </p:spTree>
    <p:extLst>
      <p:ext uri="{BB962C8B-B14F-4D97-AF65-F5344CB8AC3E}">
        <p14:creationId xmlns:p14="http://schemas.microsoft.com/office/powerpoint/2010/main" val="15733484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14:presetBounceEnd="46000">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14:bounceEnd="46000">
                                          <p:cBhvr additive="base">
                                            <p:cTn id="12" dur="500" fill="hold"/>
                                            <p:tgtEl>
                                              <p:spTgt spid="14"/>
                                            </p:tgtEl>
                                            <p:attrNameLst>
                                              <p:attrName>ppt_x</p:attrName>
                                            </p:attrNameLst>
                                          </p:cBhvr>
                                          <p:tavLst>
                                            <p:tav tm="0">
                                              <p:val>
                                                <p:strVal val="0-#ppt_w/2"/>
                                              </p:val>
                                            </p:tav>
                                            <p:tav tm="100000">
                                              <p:val>
                                                <p:strVal val="#ppt_x"/>
                                              </p:val>
                                            </p:tav>
                                          </p:tavLst>
                                        </p:anim>
                                        <p:anim calcmode="lin" valueType="num" p14:bounceEnd="46000">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up)">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0-#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up)">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6"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975021" y="1504741"/>
            <a:ext cx="6090100" cy="2800767"/>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性状：多为粉红色片剂，其迷幻成分主要由一种含毒性的菌类植物“毒蝇伞”制成。“毒蝇伞”生长在北欧、西伯利亚及马来西亚一带，属于带有神经性毒素的鹅膏菌科，含有刺激交感神经、与迷幻药</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LSD</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有相似的毒性成分。</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吸食反应：药力持久，有吸食者称比摇头丸、</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K</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粉更强烈。吸食后即会出现健谈、性欲亢进等生理异常反应。</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吸食危害：过量吸食会出现呕吐、腹泻、大量流汗、血压下降、哮喘、急性肾衰竭、休克等症状或因败血症猝死。心脏有问题的人服用后可导致休克或突然死亡。</a:t>
            </a:r>
          </a:p>
        </p:txBody>
      </p:sp>
      <p:grpSp>
        <p:nvGrpSpPr>
          <p:cNvPr id="11" name="组合 10">
            <a:extLst>
              <a:ext uri="{FF2B5EF4-FFF2-40B4-BE49-F238E27FC236}">
                <a16:creationId xmlns="" xmlns:a16="http://schemas.microsoft.com/office/drawing/2014/main" id="{27DFCB96-15D4-483E-9DAE-5FD7C208AB61}"/>
              </a:ext>
            </a:extLst>
          </p:cNvPr>
          <p:cNvGrpSpPr/>
          <p:nvPr/>
        </p:nvGrpSpPr>
        <p:grpSpPr>
          <a:xfrm>
            <a:off x="7072336" y="2077260"/>
            <a:ext cx="4143532" cy="2703477"/>
            <a:chOff x="-1958232" y="2267057"/>
            <a:chExt cx="2412463" cy="1827386"/>
          </a:xfrm>
        </p:grpSpPr>
        <p:sp>
          <p:nvSpPr>
            <p:cNvPr id="12" name="矩形: 圆角 11">
              <a:extLst>
                <a:ext uri="{FF2B5EF4-FFF2-40B4-BE49-F238E27FC236}">
                  <a16:creationId xmlns="" xmlns:a16="http://schemas.microsoft.com/office/drawing/2014/main" id="{F07AC41B-A85B-4496-8EA5-15AD1432FBE8}"/>
                </a:ext>
              </a:extLst>
            </p:cNvPr>
            <p:cNvSpPr/>
            <p:nvPr/>
          </p:nvSpPr>
          <p:spPr>
            <a:xfrm>
              <a:off x="-1958232" y="2267057"/>
              <a:ext cx="2412463" cy="1827386"/>
            </a:xfrm>
            <a:prstGeom prst="roundRect">
              <a:avLst>
                <a:gd name="adj" fmla="val 2186"/>
              </a:avLst>
            </a:prstGeom>
            <a:solidFill>
              <a:sysClr val="window" lastClr="FFFFFF">
                <a:lumMod val="95000"/>
              </a:sysClr>
            </a:solidFill>
            <a:ln w="1270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3" name="矩形: 圆角 12">
              <a:extLst>
                <a:ext uri="{FF2B5EF4-FFF2-40B4-BE49-F238E27FC236}">
                  <a16:creationId xmlns="" xmlns:a16="http://schemas.microsoft.com/office/drawing/2014/main" id="{936FD32D-279E-4564-A854-CA34644035A9}"/>
                </a:ext>
              </a:extLst>
            </p:cNvPr>
            <p:cNvSpPr/>
            <p:nvPr/>
          </p:nvSpPr>
          <p:spPr>
            <a:xfrm>
              <a:off x="-1849323" y="2359905"/>
              <a:ext cx="2190444" cy="1667698"/>
            </a:xfrm>
            <a:prstGeom prst="roundRect">
              <a:avLst>
                <a:gd name="adj" fmla="val 2186"/>
              </a:avLst>
            </a:prstGeom>
            <a:blipFill dpi="0" rotWithShape="1">
              <a:blip r:embed="rId3">
                <a:extLst>
                  <a:ext uri="{28A0092B-C50C-407E-A947-70E740481C1C}">
                    <a14:useLocalDpi xmlns:a14="http://schemas.microsoft.com/office/drawing/2010/main"/>
                  </a:ext>
                </a:extLst>
              </a:blip>
              <a:srcRect/>
              <a:stretch>
                <a:fillRect/>
              </a:stretch>
            </a:blipFill>
            <a:ln w="12700" cap="flat" cmpd="sng" algn="ctr">
              <a:solidFill>
                <a:srgbClr val="E7E6E6">
                  <a:lumMod val="75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E7E6E6">
                      <a:lumMod val="25000"/>
                    </a:srgbClr>
                  </a:solidFill>
                  <a:effectLst/>
                  <a:uLnTx/>
                  <a:uFillTx/>
                  <a:latin typeface="Arial" panose="020F0502020204030204"/>
                  <a:ea typeface="微软雅黑"/>
                  <a:cs typeface="+mn-ea"/>
                  <a:sym typeface="+mn-lt"/>
                </a:rPr>
                <a:t> </a:t>
              </a:r>
            </a:p>
          </p:txBody>
        </p:sp>
      </p:grpSp>
      <p:sp>
        <p:nvSpPr>
          <p:cNvPr id="15" name="标题 1">
            <a:extLst>
              <a:ext uri="{FF2B5EF4-FFF2-40B4-BE49-F238E27FC236}">
                <a16:creationId xmlns="" xmlns:a16="http://schemas.microsoft.com/office/drawing/2014/main" id="{D3C15F80-E8A5-4A61-B725-45A2F4A96900}"/>
              </a:ext>
            </a:extLst>
          </p:cNvPr>
          <p:cNvSpPr txBox="1">
            <a:spLocks/>
          </p:cNvSpPr>
          <p:nvPr/>
        </p:nvSpPr>
        <p:spPr>
          <a:xfrm>
            <a:off x="1180513" y="3549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迷幻蘑菇</a:t>
            </a:r>
          </a:p>
        </p:txBody>
      </p:sp>
    </p:spTree>
    <p:extLst>
      <p:ext uri="{BB962C8B-B14F-4D97-AF65-F5344CB8AC3E}">
        <p14:creationId xmlns:p14="http://schemas.microsoft.com/office/powerpoint/2010/main" val="6798580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14:presetBounceEnd="46000">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14:bounceEnd="46000">
                                          <p:cBhvr additive="base">
                                            <p:cTn id="12" dur="500" fill="hold"/>
                                            <p:tgtEl>
                                              <p:spTgt spid="11"/>
                                            </p:tgtEl>
                                            <p:attrNameLst>
                                              <p:attrName>ppt_x</p:attrName>
                                            </p:attrNameLst>
                                          </p:cBhvr>
                                          <p:tavLst>
                                            <p:tav tm="0">
                                              <p:val>
                                                <p:strVal val="1+#ppt_w/2"/>
                                              </p:val>
                                            </p:tav>
                                            <p:tav tm="100000">
                                              <p:val>
                                                <p:strVal val="#ppt_x"/>
                                              </p:val>
                                            </p:tav>
                                          </p:tavLst>
                                        </p:anim>
                                        <p:anim calcmode="lin" valueType="num" p14:bounceEnd="46000">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1+#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5">
            <a:extLst>
              <a:ext uri="{FF2B5EF4-FFF2-40B4-BE49-F238E27FC236}">
                <a16:creationId xmlns="" xmlns:a16="http://schemas.microsoft.com/office/drawing/2014/main" id="{96ADB292-7ADE-4BCE-BB61-DE25D9B1ED7C}"/>
              </a:ext>
            </a:extLst>
          </p:cNvPr>
          <p:cNvSpPr txBox="1"/>
          <p:nvPr/>
        </p:nvSpPr>
        <p:spPr>
          <a:xfrm>
            <a:off x="1072916" y="1500487"/>
            <a:ext cx="6266804" cy="2800767"/>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性状：又名安定。白色结晶性粉末。</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吸食反应：适用治疗焦虑症及各种神经官能症、失眠、治疗癫痫。长期大量服用可生产耐受性并成瘾。</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吸食危害：久服骤停可引起惊厥、震颤、痉挛、呕吐、出汗等戒断症状。用药过量有头痛、言语不清、震颤、心动徐缓、低血压、视力模糊及复视等。有嗜睡、疲乏、头昏及共济失调（走路不稳）。超剂量可导致急性中毒，表现为动作失调、肌无力、言语不清、精神混乱、昏迷、反射减弱和呼吸抑制直至死亡等，可也引起精神错乱、关节肿胀、血压下降等。</a:t>
            </a:r>
          </a:p>
        </p:txBody>
      </p:sp>
      <p:pic>
        <p:nvPicPr>
          <p:cNvPr id="14" name="图片 13">
            <a:extLst>
              <a:ext uri="{FF2B5EF4-FFF2-40B4-BE49-F238E27FC236}">
                <a16:creationId xmlns="" xmlns:a16="http://schemas.microsoft.com/office/drawing/2014/main" id="{39B44719-8785-4FDA-BCD6-CA2AE3125C6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339720" y="1500487"/>
            <a:ext cx="4257067" cy="4257067"/>
          </a:xfrm>
          <a:prstGeom prst="rect">
            <a:avLst/>
          </a:prstGeom>
        </p:spPr>
      </p:pic>
      <p:sp>
        <p:nvSpPr>
          <p:cNvPr id="12" name="标题 1">
            <a:extLst>
              <a:ext uri="{FF2B5EF4-FFF2-40B4-BE49-F238E27FC236}">
                <a16:creationId xmlns="" xmlns:a16="http://schemas.microsoft.com/office/drawing/2014/main" id="{B6E3A097-1875-45EC-B8B3-E7E03E090C2A}"/>
              </a:ext>
            </a:extLst>
          </p:cNvPr>
          <p:cNvSpPr txBox="1">
            <a:spLocks/>
          </p:cNvSpPr>
          <p:nvPr/>
        </p:nvSpPr>
        <p:spPr>
          <a:xfrm>
            <a:off x="1072916" y="35496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地西泮</a:t>
            </a:r>
          </a:p>
        </p:txBody>
      </p:sp>
    </p:spTree>
    <p:extLst>
      <p:ext uri="{BB962C8B-B14F-4D97-AF65-F5344CB8AC3E}">
        <p14:creationId xmlns:p14="http://schemas.microsoft.com/office/powerpoint/2010/main" val="275706370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31" presetClass="entr" presetSubtype="0" fill="hold"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p:cTn id="12" dur="500" fill="hold"/>
                                        <p:tgtEl>
                                          <p:spTgt spid="14"/>
                                        </p:tgtEl>
                                        <p:attrNameLst>
                                          <p:attrName>ppt_w</p:attrName>
                                        </p:attrNameLst>
                                      </p:cBhvr>
                                      <p:tavLst>
                                        <p:tav tm="0">
                                          <p:val>
                                            <p:fltVal val="0"/>
                                          </p:val>
                                        </p:tav>
                                        <p:tav tm="100000">
                                          <p:val>
                                            <p:strVal val="#ppt_w"/>
                                          </p:val>
                                        </p:tav>
                                      </p:tavLst>
                                    </p:anim>
                                    <p:anim calcmode="lin" valueType="num">
                                      <p:cBhvr>
                                        <p:cTn id="13" dur="500" fill="hold"/>
                                        <p:tgtEl>
                                          <p:spTgt spid="14"/>
                                        </p:tgtEl>
                                        <p:attrNameLst>
                                          <p:attrName>ppt_h</p:attrName>
                                        </p:attrNameLst>
                                      </p:cBhvr>
                                      <p:tavLst>
                                        <p:tav tm="0">
                                          <p:val>
                                            <p:fltVal val="0"/>
                                          </p:val>
                                        </p:tav>
                                        <p:tav tm="100000">
                                          <p:val>
                                            <p:strVal val="#ppt_h"/>
                                          </p:val>
                                        </p:tav>
                                      </p:tavLst>
                                    </p:anim>
                                    <p:anim calcmode="lin" valueType="num">
                                      <p:cBhvr>
                                        <p:cTn id="14" dur="500" fill="hold"/>
                                        <p:tgtEl>
                                          <p:spTgt spid="14"/>
                                        </p:tgtEl>
                                        <p:attrNameLst>
                                          <p:attrName>style.rotation</p:attrName>
                                        </p:attrNameLst>
                                      </p:cBhvr>
                                      <p:tavLst>
                                        <p:tav tm="0">
                                          <p:val>
                                            <p:fltVal val="90"/>
                                          </p:val>
                                        </p:tav>
                                        <p:tav tm="100000">
                                          <p:val>
                                            <p:fltVal val="0"/>
                                          </p:val>
                                        </p:tav>
                                      </p:tavLst>
                                    </p:anim>
                                    <p:animEffect transition="in" filter="fade">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extLst>
    <p:ext uri="{E180D4A7-C9FB-4DFB-919C-405C955672EB}">
      <p14:showEvtLst xmlns:p14="http://schemas.microsoft.com/office/powerpoint/2010/main">
        <p14:playEvt time="2" objId="4"/>
        <p14:stopEvt time="18184" objId="4"/>
      </p14:showEvtLst>
    </p:ext>
  </p:extLs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pic>
        <p:nvPicPr>
          <p:cNvPr id="72" name="图片 71">
            <a:extLst>
              <a:ext uri="{FF2B5EF4-FFF2-40B4-BE49-F238E27FC236}">
                <a16:creationId xmlns="" xmlns:a16="http://schemas.microsoft.com/office/drawing/2014/main" id="{19DED7CC-9216-408C-832C-3892C3FEDBB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16073" y="4201909"/>
            <a:ext cx="2068449" cy="2734231"/>
          </a:xfrm>
          <a:prstGeom prst="rect">
            <a:avLst/>
          </a:prstGeom>
        </p:spPr>
      </p:pic>
      <p:sp>
        <p:nvSpPr>
          <p:cNvPr id="32" name="33417">
            <a:extLst>
              <a:ext uri="{FF2B5EF4-FFF2-40B4-BE49-F238E27FC236}">
                <a16:creationId xmlns="" xmlns:a16="http://schemas.microsoft.com/office/drawing/2014/main" id="{CC968C29-3CEB-4762-8C1C-47C7B2A8127D}"/>
              </a:ext>
            </a:extLst>
          </p:cNvPr>
          <p:cNvSpPr txBox="1"/>
          <p:nvPr/>
        </p:nvSpPr>
        <p:spPr>
          <a:xfrm>
            <a:off x="322660" y="2767280"/>
            <a:ext cx="11546681" cy="1680895"/>
          </a:xfrm>
          <a:prstGeom prst="rect">
            <a:avLst/>
          </a:prstGeom>
        </p:spPr>
        <p:txBody>
          <a:bodyPr>
            <a:noAutofit/>
          </a:bodyPr>
          <a:lstStyle>
            <a:defPPr>
              <a:defRPr lang="zh-CN"/>
            </a:defPPr>
            <a:lvl1pPr marR="0" lvl="0" indent="0" defTabSz="1219170" fontAlgn="auto">
              <a:lnSpc>
                <a:spcPct val="100000"/>
              </a:lnSpc>
              <a:spcBef>
                <a:spcPct val="0"/>
              </a:spcBef>
              <a:spcAft>
                <a:spcPts val="0"/>
              </a:spcAft>
              <a:buClrTx/>
              <a:buSzTx/>
              <a:buFontTx/>
              <a:buNone/>
              <a:tabLst/>
              <a:defRPr kumimoji="0" sz="8800" b="0" i="0" u="none" strike="noStrike" cap="none" spc="-150" normalizeH="0" baseline="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禹卫书法行书简体&#10;" panose="02000603000000000000" pitchFamily="2" charset="-122"/>
                <a:ea typeface="禹卫书法行书简体&#10;" panose="02000603000000000000" pitchFamily="2" charset="-122"/>
                <a:cs typeface="+mn-ea"/>
              </a:defRPr>
            </a:lvl1pPr>
          </a:lstStyle>
          <a:p>
            <a:pPr algn="dist"/>
            <a:r>
              <a:rPr lang="zh-CN" altLang="en-US" sz="7200" dirty="0">
                <a:sym typeface="+mn-lt"/>
              </a:rPr>
              <a:t>参与禁毒斗争 构建和谐社会</a:t>
            </a:r>
          </a:p>
        </p:txBody>
      </p:sp>
      <p:sp>
        <p:nvSpPr>
          <p:cNvPr id="37" name="TextBox 10">
            <a:extLst>
              <a:ext uri="{FF2B5EF4-FFF2-40B4-BE49-F238E27FC236}">
                <a16:creationId xmlns="" xmlns:a16="http://schemas.microsoft.com/office/drawing/2014/main" id="{90153581-7A5E-4D33-B5F0-A3E0443B5914}"/>
              </a:ext>
            </a:extLst>
          </p:cNvPr>
          <p:cNvSpPr txBox="1"/>
          <p:nvPr/>
        </p:nvSpPr>
        <p:spPr>
          <a:xfrm>
            <a:off x="3922455" y="1649734"/>
            <a:ext cx="4728090" cy="830997"/>
          </a:xfrm>
          <a:prstGeom prst="rect">
            <a:avLst/>
          </a:prstGeom>
          <a:noFill/>
        </p:spPr>
        <p:txBody>
          <a:bodyPr wrap="none" rtlCol="0">
            <a:spAutoFit/>
          </a:bodyPr>
          <a:lstStyle/>
          <a:p>
            <a:pPr lvl="0" algn="ctr" defTabSz="1217798">
              <a:defRPr/>
            </a:pPr>
            <a:r>
              <a:rPr kumimoji="0" lang="zh-CN" altLang="en-US" sz="4800" b="1" i="0" u="none" strike="noStrike" kern="1200" cap="none" spc="0" normalizeH="0" baseline="0" noProof="0" dirty="0">
                <a:ln>
                  <a:noFill/>
                </a:ln>
                <a:solidFill>
                  <a:srgbClr val="009636"/>
                </a:solidFill>
                <a:uLnTx/>
                <a:uFillTx/>
                <a:cs typeface="+mn-ea"/>
                <a:sym typeface="+mn-lt"/>
              </a:rPr>
              <a:t>第四部分 </a:t>
            </a:r>
            <a:r>
              <a:rPr kumimoji="0" lang="en-US" altLang="zh-CN" sz="2400" b="0" i="0" u="none" strike="noStrike" kern="1200" cap="none" spc="0" normalizeH="0" baseline="0" noProof="0" dirty="0">
                <a:ln>
                  <a:noFill/>
                </a:ln>
                <a:solidFill>
                  <a:srgbClr val="009636"/>
                </a:solidFill>
                <a:uLnTx/>
                <a:uFillTx/>
                <a:cs typeface="+mn-ea"/>
                <a:sym typeface="+mn-lt"/>
              </a:rPr>
              <a:t>PART </a:t>
            </a:r>
            <a:r>
              <a:rPr lang="en-US" altLang="zh-CN" sz="2400" dirty="0">
                <a:solidFill>
                  <a:srgbClr val="009636"/>
                </a:solidFill>
                <a:cs typeface="+mn-ea"/>
                <a:sym typeface="+mn-lt"/>
              </a:rPr>
              <a:t>FOUR</a:t>
            </a:r>
            <a:endParaRPr kumimoji="0" lang="zh-CN" altLang="en-US" sz="2400" b="0" i="0" u="none" strike="noStrike" kern="1200" cap="none" spc="0" normalizeH="0" baseline="0" noProof="0" dirty="0">
              <a:ln>
                <a:noFill/>
              </a:ln>
              <a:solidFill>
                <a:srgbClr val="009636"/>
              </a:solidFill>
              <a:uLnTx/>
              <a:uFillTx/>
              <a:cs typeface="+mn-ea"/>
              <a:sym typeface="+mn-lt"/>
            </a:endParaRPr>
          </a:p>
        </p:txBody>
      </p:sp>
    </p:spTree>
    <p:extLst>
      <p:ext uri="{BB962C8B-B14F-4D97-AF65-F5344CB8AC3E}">
        <p14:creationId xmlns:p14="http://schemas.microsoft.com/office/powerpoint/2010/main" val="165163504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par>
                                <p:cTn id="25" presetID="2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down)">
                                      <p:cBhvr>
                                        <p:cTn id="27" dur="500"/>
                                        <p:tgtEl>
                                          <p:spTgt spid="72"/>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left)">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2" grpId="0"/>
      <p:bldP spid="3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16">
            <a:extLst>
              <a:ext uri="{FF2B5EF4-FFF2-40B4-BE49-F238E27FC236}">
                <a16:creationId xmlns="" xmlns:a16="http://schemas.microsoft.com/office/drawing/2014/main" id="{7D966579-072B-4A8E-83A1-799D324F4FC7}"/>
              </a:ext>
            </a:extLst>
          </p:cNvPr>
          <p:cNvSpPr txBox="1"/>
          <p:nvPr/>
        </p:nvSpPr>
        <p:spPr>
          <a:xfrm>
            <a:off x="5744041" y="1108483"/>
            <a:ext cx="3877985" cy="369332"/>
          </a:xfrm>
          <a:prstGeom prst="rect">
            <a:avLst/>
          </a:prstGeom>
          <a:noFill/>
        </p:spPr>
        <p:txBody>
          <a:bodyPr wrap="none" rtlCol="0">
            <a:spAutoFit/>
          </a:bodyPr>
          <a:lstStyle>
            <a:defPPr>
              <a:defRPr lang="zh-CN"/>
            </a:defPPr>
            <a:lvl1pPr>
              <a:defRPr sz="2000" b="1">
                <a:latin typeface="+mj-ea"/>
                <a:ea typeface="+mj-ea"/>
              </a:defRPr>
            </a:lvl1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我国对新型毒品违法犯罪的法律规定</a:t>
            </a:r>
          </a:p>
        </p:txBody>
      </p:sp>
      <p:pic>
        <p:nvPicPr>
          <p:cNvPr id="20" name="图片 19">
            <a:extLst>
              <a:ext uri="{FF2B5EF4-FFF2-40B4-BE49-F238E27FC236}">
                <a16:creationId xmlns="" xmlns:a16="http://schemas.microsoft.com/office/drawing/2014/main" id="{7D80EE65-62E1-4438-B6C8-18DBF261B4A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003703" y="1293149"/>
            <a:ext cx="3084897" cy="4011185"/>
          </a:xfrm>
          <a:prstGeom prst="rect">
            <a:avLst/>
          </a:prstGeom>
        </p:spPr>
      </p:pic>
      <p:sp>
        <p:nvSpPr>
          <p:cNvPr id="21" name="TextBox 18">
            <a:extLst>
              <a:ext uri="{FF2B5EF4-FFF2-40B4-BE49-F238E27FC236}">
                <a16:creationId xmlns="" xmlns:a16="http://schemas.microsoft.com/office/drawing/2014/main" id="{EC593361-F954-4914-9437-452BB4BA6A33}"/>
              </a:ext>
            </a:extLst>
          </p:cNvPr>
          <p:cNvSpPr txBox="1"/>
          <p:nvPr/>
        </p:nvSpPr>
        <p:spPr>
          <a:xfrm>
            <a:off x="5744041" y="1508437"/>
            <a:ext cx="4442593" cy="2862322"/>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●走私、贩卖、运输、制造毒品罪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●走私制毒物品罪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●非法买卖制毒物品罪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●引诱、教唆、欺骗他人吸毒罪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●强迫他人吸毒罪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●容留他人吸毒罪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●非法提供麻醉药品、精神药品罪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●包庇毒品犯罪分子罪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●窝藏、转移、隐瞒毒品、毒赃罪</a:t>
            </a:r>
          </a:p>
          <a:p>
            <a:pPr marL="0" marR="0" lvl="0" indent="0" algn="l" defTabSz="914400" rtl="0" eaLnBrk="1" fontAlgn="auto" latinLnBrk="0" hangingPunct="1">
              <a:lnSpc>
                <a:spcPct val="10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●非法持有毒品罪</a:t>
            </a:r>
          </a:p>
        </p:txBody>
      </p:sp>
      <p:sp>
        <p:nvSpPr>
          <p:cNvPr id="22" name="TextBox 5">
            <a:extLst>
              <a:ext uri="{FF2B5EF4-FFF2-40B4-BE49-F238E27FC236}">
                <a16:creationId xmlns="" xmlns:a16="http://schemas.microsoft.com/office/drawing/2014/main" id="{C00366A4-BA7A-491A-8310-7A396BFBFF2C}"/>
              </a:ext>
            </a:extLst>
          </p:cNvPr>
          <p:cNvSpPr txBox="1"/>
          <p:nvPr/>
        </p:nvSpPr>
        <p:spPr>
          <a:xfrm>
            <a:off x="823922" y="1508437"/>
            <a:ext cx="4559077" cy="2800767"/>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很多年轻人认为像摇头丸之类的新型毒品不是毒品，吃了以后没有太大的危害；况且认为吸毒花的自己的钱，损害的是自己的身体，所以不认为这是一种违法行为。</a:t>
            </a:r>
            <a:endPar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endParaRP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冰毒、摇头丸等新型毒品符合刑法中规定的“国家规定管制的其他能够使人形成瘾癖的麻醉药品和精神药品”，属于毒品的范畴。法律明确把吸毒也视为一种违法行为。告诫广大青少年朋友千万不要吸食新型毒品，不要去碰法律这根高压线！</a:t>
            </a:r>
          </a:p>
        </p:txBody>
      </p:sp>
      <p:sp>
        <p:nvSpPr>
          <p:cNvPr id="23" name="TextBox 6">
            <a:extLst>
              <a:ext uri="{FF2B5EF4-FFF2-40B4-BE49-F238E27FC236}">
                <a16:creationId xmlns="" xmlns:a16="http://schemas.microsoft.com/office/drawing/2014/main" id="{8E6219EE-1352-4889-895D-F10D1DE2094E}"/>
              </a:ext>
            </a:extLst>
          </p:cNvPr>
          <p:cNvSpPr txBox="1"/>
          <p:nvPr/>
        </p:nvSpPr>
        <p:spPr>
          <a:xfrm>
            <a:off x="823924" y="1108483"/>
            <a:ext cx="2723823" cy="369332"/>
          </a:xfrm>
          <a:prstGeom prst="rect">
            <a:avLst/>
          </a:prstGeom>
          <a:noFill/>
        </p:spPr>
        <p:txBody>
          <a:bodyPr wrap="none" rtlCol="0">
            <a:spAutoFit/>
          </a:bodyPr>
          <a:lstStyle>
            <a:defPPr>
              <a:defRPr lang="zh-CN"/>
            </a:defPPr>
            <a:lvl1pPr>
              <a:defRPr sz="2400" b="1">
                <a:latin typeface="+mj-ea"/>
                <a:ea typeface="+mj-ea"/>
              </a:defRPr>
            </a:lvl1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吸食新型毒品是违法行为</a:t>
            </a:r>
          </a:p>
        </p:txBody>
      </p:sp>
      <p:sp>
        <p:nvSpPr>
          <p:cNvPr id="16" name="标题 1">
            <a:extLst>
              <a:ext uri="{FF2B5EF4-FFF2-40B4-BE49-F238E27FC236}">
                <a16:creationId xmlns="" xmlns:a16="http://schemas.microsoft.com/office/drawing/2014/main" id="{E285F4A5-685F-4735-B2E8-2A653CC4651A}"/>
              </a:ext>
            </a:extLst>
          </p:cNvPr>
          <p:cNvSpPr txBox="1">
            <a:spLocks/>
          </p:cNvSpPr>
          <p:nvPr/>
        </p:nvSpPr>
        <p:spPr>
          <a:xfrm>
            <a:off x="1048275" y="351126"/>
            <a:ext cx="6397526"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我国对新型毒品违法犯罪的法律规定</a:t>
            </a:r>
          </a:p>
        </p:txBody>
      </p:sp>
    </p:spTree>
    <p:extLst>
      <p:ext uri="{BB962C8B-B14F-4D97-AF65-F5344CB8AC3E}">
        <p14:creationId xmlns:p14="http://schemas.microsoft.com/office/powerpoint/2010/main" val="358192041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33000">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14:bounceEnd="33000">
                                          <p:cBhvr additive="base">
                                            <p:cTn id="7" dur="300" fill="hold"/>
                                            <p:tgtEl>
                                              <p:spTgt spid="23"/>
                                            </p:tgtEl>
                                            <p:attrNameLst>
                                              <p:attrName>ppt_x</p:attrName>
                                            </p:attrNameLst>
                                          </p:cBhvr>
                                          <p:tavLst>
                                            <p:tav tm="0">
                                              <p:val>
                                                <p:strVal val="#ppt_x"/>
                                              </p:val>
                                            </p:tav>
                                            <p:tav tm="100000">
                                              <p:val>
                                                <p:strVal val="#ppt_x"/>
                                              </p:val>
                                            </p:tav>
                                          </p:tavLst>
                                        </p:anim>
                                        <p:anim calcmode="lin" valueType="num" p14:bounceEnd="33000">
                                          <p:cBhvr additive="base">
                                            <p:cTn id="8" dur="3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9"/>
                                            </p:tgtEl>
                                            <p:attrNameLst>
                                              <p:attrName>style.visibility</p:attrName>
                                            </p:attrNameLst>
                                          </p:cBhvr>
                                          <p:to>
                                            <p:strVal val="visible"/>
                                          </p:to>
                                        </p:set>
                                        <p:anim calcmode="lin" valueType="num">
                                          <p:cBhvr>
                                            <p:cTn id="21"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2" dur="300" fill="hold"/>
                                            <p:tgtEl>
                                              <p:spTgt spid="19"/>
                                            </p:tgtEl>
                                            <p:attrNameLst>
                                              <p:attrName>ppt_y</p:attrName>
                                            </p:attrNameLst>
                                          </p:cBhvr>
                                          <p:tavLst>
                                            <p:tav tm="0">
                                              <p:val>
                                                <p:strVal val="#ppt_y"/>
                                              </p:val>
                                            </p:tav>
                                            <p:tav tm="100000">
                                              <p:val>
                                                <p:strVal val="#ppt_y"/>
                                              </p:val>
                                            </p:tav>
                                          </p:tavLst>
                                        </p:anim>
                                        <p:anim calcmode="lin" valueType="num">
                                          <p:cBhvr>
                                            <p:cTn id="23"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4"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5" dur="300" tmFilter="0,0; .5, 1; 1, 1"/>
                                            <p:tgtEl>
                                              <p:spTgt spid="19"/>
                                            </p:tgtEl>
                                          </p:cBhvr>
                                        </p:animEffect>
                                      </p:childTnLst>
                                    </p:cTn>
                                  </p:par>
                                </p:childTnLst>
                              </p:cTn>
                            </p:par>
                            <p:par>
                              <p:cTn id="26" fill="hold">
                                <p:stCondLst>
                                  <p:cond delay="1550"/>
                                </p:stCondLst>
                                <p:childTnLst>
                                  <p:par>
                                    <p:cTn id="27" presetID="22" presetClass="entr" presetSubtype="1"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up)">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300" fill="hold"/>
                                            <p:tgtEl>
                                              <p:spTgt spid="23"/>
                                            </p:tgtEl>
                                            <p:attrNameLst>
                                              <p:attrName>ppt_x</p:attrName>
                                            </p:attrNameLst>
                                          </p:cBhvr>
                                          <p:tavLst>
                                            <p:tav tm="0">
                                              <p:val>
                                                <p:strVal val="#ppt_x"/>
                                              </p:val>
                                            </p:tav>
                                            <p:tav tm="100000">
                                              <p:val>
                                                <p:strVal val="#ppt_x"/>
                                              </p:val>
                                            </p:tav>
                                          </p:tavLst>
                                        </p:anim>
                                        <p:anim calcmode="lin" valueType="num">
                                          <p:cBhvr additive="base">
                                            <p:cTn id="8" dur="300" fill="hold"/>
                                            <p:tgtEl>
                                              <p:spTgt spid="23"/>
                                            </p:tgtEl>
                                            <p:attrNameLst>
                                              <p:attrName>ppt_y</p:attrName>
                                            </p:attrNameLst>
                                          </p:cBhvr>
                                          <p:tavLst>
                                            <p:tav tm="0">
                                              <p:val>
                                                <p:strVal val="1+#ppt_h/2"/>
                                              </p:val>
                                            </p:tav>
                                            <p:tav tm="100000">
                                              <p:val>
                                                <p:strVal val="#ppt_y"/>
                                              </p:val>
                                            </p:tav>
                                          </p:tavLst>
                                        </p:anim>
                                      </p:childTnLst>
                                    </p:cTn>
                                  </p:par>
                                </p:childTnLst>
                              </p:cTn>
                            </p:par>
                            <p:par>
                              <p:cTn id="9" fill="hold">
                                <p:stCondLst>
                                  <p:cond delay="300"/>
                                </p:stCondLst>
                                <p:childTnLst>
                                  <p:par>
                                    <p:cTn id="10" presetID="22" presetClass="entr" presetSubtype="1"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up)">
                                          <p:cBhvr>
                                            <p:cTn id="12" dur="500"/>
                                            <p:tgtEl>
                                              <p:spTgt spid="22"/>
                                            </p:tgtEl>
                                          </p:cBhvr>
                                        </p:animEffect>
                                      </p:childTnLst>
                                    </p:cTn>
                                  </p:par>
                                </p:childTnLst>
                              </p:cTn>
                            </p:par>
                            <p:par>
                              <p:cTn id="13" fill="hold">
                                <p:stCondLst>
                                  <p:cond delay="800"/>
                                </p:stCondLst>
                                <p:childTnLst>
                                  <p:par>
                                    <p:cTn id="14" presetID="53" presetClass="entr" presetSubtype="16"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p:cTn id="16" dur="500" fill="hold"/>
                                            <p:tgtEl>
                                              <p:spTgt spid="20"/>
                                            </p:tgtEl>
                                            <p:attrNameLst>
                                              <p:attrName>ppt_w</p:attrName>
                                            </p:attrNameLst>
                                          </p:cBhvr>
                                          <p:tavLst>
                                            <p:tav tm="0">
                                              <p:val>
                                                <p:fltVal val="0"/>
                                              </p:val>
                                            </p:tav>
                                            <p:tav tm="100000">
                                              <p:val>
                                                <p:strVal val="#ppt_w"/>
                                              </p:val>
                                            </p:tav>
                                          </p:tavLst>
                                        </p:anim>
                                        <p:anim calcmode="lin" valueType="num">
                                          <p:cBhvr>
                                            <p:cTn id="17" dur="500" fill="hold"/>
                                            <p:tgtEl>
                                              <p:spTgt spid="20"/>
                                            </p:tgtEl>
                                            <p:attrNameLst>
                                              <p:attrName>ppt_h</p:attrName>
                                            </p:attrNameLst>
                                          </p:cBhvr>
                                          <p:tavLst>
                                            <p:tav tm="0">
                                              <p:val>
                                                <p:fltVal val="0"/>
                                              </p:val>
                                            </p:tav>
                                            <p:tav tm="100000">
                                              <p:val>
                                                <p:strVal val="#ppt_h"/>
                                              </p:val>
                                            </p:tav>
                                          </p:tavLst>
                                        </p:anim>
                                        <p:animEffect transition="in" filter="fade">
                                          <p:cBhvr>
                                            <p:cTn id="18" dur="500"/>
                                            <p:tgtEl>
                                              <p:spTgt spid="20"/>
                                            </p:tgtEl>
                                          </p:cBhvr>
                                        </p:animEffect>
                                      </p:childTnLst>
                                    </p:cTn>
                                  </p:par>
                                  <p:par>
                                    <p:cTn id="19" presetID="41" presetClass="entr" presetSubtype="0" fill="hold" grpId="0" nodeType="withEffect">
                                      <p:stCondLst>
                                        <p:cond delay="0"/>
                                      </p:stCondLst>
                                      <p:iterate type="lt">
                                        <p:tmPct val="10000"/>
                                      </p:iterate>
                                      <p:childTnLst>
                                        <p:set>
                                          <p:cBhvr>
                                            <p:cTn id="20" dur="1" fill="hold">
                                              <p:stCondLst>
                                                <p:cond delay="0"/>
                                              </p:stCondLst>
                                            </p:cTn>
                                            <p:tgtEl>
                                              <p:spTgt spid="19"/>
                                            </p:tgtEl>
                                            <p:attrNameLst>
                                              <p:attrName>style.visibility</p:attrName>
                                            </p:attrNameLst>
                                          </p:cBhvr>
                                          <p:to>
                                            <p:strVal val="visible"/>
                                          </p:to>
                                        </p:set>
                                        <p:anim calcmode="lin" valueType="num">
                                          <p:cBhvr>
                                            <p:cTn id="21" dur="3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22" dur="300" fill="hold"/>
                                            <p:tgtEl>
                                              <p:spTgt spid="19"/>
                                            </p:tgtEl>
                                            <p:attrNameLst>
                                              <p:attrName>ppt_y</p:attrName>
                                            </p:attrNameLst>
                                          </p:cBhvr>
                                          <p:tavLst>
                                            <p:tav tm="0">
                                              <p:val>
                                                <p:strVal val="#ppt_y"/>
                                              </p:val>
                                            </p:tav>
                                            <p:tav tm="100000">
                                              <p:val>
                                                <p:strVal val="#ppt_y"/>
                                              </p:val>
                                            </p:tav>
                                          </p:tavLst>
                                        </p:anim>
                                        <p:anim calcmode="lin" valueType="num">
                                          <p:cBhvr>
                                            <p:cTn id="23" dur="3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24" dur="3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25" dur="300" tmFilter="0,0; .5, 1; 1, 1"/>
                                            <p:tgtEl>
                                              <p:spTgt spid="19"/>
                                            </p:tgtEl>
                                          </p:cBhvr>
                                        </p:animEffect>
                                      </p:childTnLst>
                                    </p:cTn>
                                  </p:par>
                                </p:childTnLst>
                              </p:cTn>
                            </p:par>
                            <p:par>
                              <p:cTn id="26" fill="hold">
                                <p:stCondLst>
                                  <p:cond delay="1550"/>
                                </p:stCondLst>
                                <p:childTnLst>
                                  <p:par>
                                    <p:cTn id="27" presetID="22" presetClass="entr" presetSubtype="1"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wipe(up)">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2" grpId="0"/>
          <p:bldP spid="23"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pic>
        <p:nvPicPr>
          <p:cNvPr id="72" name="图片 71">
            <a:extLst>
              <a:ext uri="{FF2B5EF4-FFF2-40B4-BE49-F238E27FC236}">
                <a16:creationId xmlns="" xmlns:a16="http://schemas.microsoft.com/office/drawing/2014/main" id="{19DED7CC-9216-408C-832C-3892C3FEDBB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16073" y="4201909"/>
            <a:ext cx="2068449" cy="2734231"/>
          </a:xfrm>
          <a:prstGeom prst="rect">
            <a:avLst/>
          </a:prstGeom>
        </p:spPr>
      </p:pic>
      <p:sp>
        <p:nvSpPr>
          <p:cNvPr id="32" name="33417">
            <a:extLst>
              <a:ext uri="{FF2B5EF4-FFF2-40B4-BE49-F238E27FC236}">
                <a16:creationId xmlns="" xmlns:a16="http://schemas.microsoft.com/office/drawing/2014/main" id="{CC968C29-3CEB-4762-8C1C-47C7B2A8127D}"/>
              </a:ext>
            </a:extLst>
          </p:cNvPr>
          <p:cNvSpPr txBox="1"/>
          <p:nvPr/>
        </p:nvSpPr>
        <p:spPr>
          <a:xfrm>
            <a:off x="1169194" y="2767280"/>
            <a:ext cx="9853612" cy="1680895"/>
          </a:xfrm>
          <a:prstGeom prst="rect">
            <a:avLst/>
          </a:prstGeom>
        </p:spPr>
        <p:txBody>
          <a:bodyPr>
            <a:noAutofit/>
          </a:bodyPr>
          <a:lstStyle>
            <a:defPPr>
              <a:defRPr lang="zh-CN"/>
            </a:defPPr>
            <a:lvl1pPr marR="0" lvl="0" indent="0" defTabSz="1219170" fontAlgn="auto">
              <a:lnSpc>
                <a:spcPct val="100000"/>
              </a:lnSpc>
              <a:spcBef>
                <a:spcPct val="0"/>
              </a:spcBef>
              <a:spcAft>
                <a:spcPts val="0"/>
              </a:spcAft>
              <a:buClrTx/>
              <a:buSzTx/>
              <a:buFontTx/>
              <a:buNone/>
              <a:tabLst/>
              <a:defRPr kumimoji="0" sz="8800" b="0" i="0" u="none" strike="noStrike" cap="none" spc="-150" normalizeH="0" baseline="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禹卫书法行书简体&#10;" panose="02000603000000000000" pitchFamily="2" charset="-122"/>
                <a:ea typeface="禹卫书法行书简体&#10;" panose="02000603000000000000" pitchFamily="2" charset="-122"/>
                <a:cs typeface="+mn-ea"/>
              </a:defRPr>
            </a:lvl1pPr>
          </a:lstStyle>
          <a:p>
            <a:pPr algn="dist"/>
            <a:r>
              <a:rPr lang="zh-CN" altLang="en-US" dirty="0">
                <a:sym typeface="+mn-lt"/>
              </a:rPr>
              <a:t>什么是毒品？</a:t>
            </a:r>
          </a:p>
        </p:txBody>
      </p:sp>
      <p:sp>
        <p:nvSpPr>
          <p:cNvPr id="37" name="TextBox 10">
            <a:extLst>
              <a:ext uri="{FF2B5EF4-FFF2-40B4-BE49-F238E27FC236}">
                <a16:creationId xmlns="" xmlns:a16="http://schemas.microsoft.com/office/drawing/2014/main" id="{90153581-7A5E-4D33-B5F0-A3E0443B5914}"/>
              </a:ext>
            </a:extLst>
          </p:cNvPr>
          <p:cNvSpPr txBox="1"/>
          <p:nvPr/>
        </p:nvSpPr>
        <p:spPr>
          <a:xfrm>
            <a:off x="4117797" y="1649734"/>
            <a:ext cx="4337406" cy="830997"/>
          </a:xfrm>
          <a:prstGeom prst="rect">
            <a:avLst/>
          </a:prstGeom>
          <a:noFill/>
        </p:spPr>
        <p:txBody>
          <a:bodyPr wrap="none" rtlCol="0">
            <a:spAutoFit/>
          </a:bodyPr>
          <a:lstStyle/>
          <a:p>
            <a:pPr marL="0" marR="0" lvl="0" indent="0" algn="ctr" defTabSz="1217798"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009636"/>
                </a:solidFill>
                <a:uLnTx/>
                <a:uFillTx/>
                <a:cs typeface="+mn-ea"/>
                <a:sym typeface="+mn-lt"/>
              </a:rPr>
              <a:t>第一部分 </a:t>
            </a:r>
            <a:r>
              <a:rPr kumimoji="0" lang="en-US" altLang="zh-CN" sz="2400" b="0" i="0" u="none" strike="noStrike" kern="1200" cap="none" spc="0" normalizeH="0" baseline="0" noProof="0" dirty="0">
                <a:ln>
                  <a:noFill/>
                </a:ln>
                <a:solidFill>
                  <a:srgbClr val="009636"/>
                </a:solidFill>
                <a:uLnTx/>
                <a:uFillTx/>
                <a:cs typeface="+mn-ea"/>
                <a:sym typeface="+mn-lt"/>
              </a:rPr>
              <a:t>PART ONE</a:t>
            </a:r>
            <a:endParaRPr kumimoji="0" lang="zh-CN" altLang="en-US" sz="2400" b="0" i="0" u="none" strike="noStrike" kern="1200" cap="none" spc="0" normalizeH="0" baseline="0" noProof="0" dirty="0">
              <a:ln>
                <a:noFill/>
              </a:ln>
              <a:solidFill>
                <a:srgbClr val="009636"/>
              </a:solidFill>
              <a:uLnTx/>
              <a:uFillTx/>
              <a:cs typeface="+mn-ea"/>
              <a:sym typeface="+mn-lt"/>
            </a:endParaRPr>
          </a:p>
        </p:txBody>
      </p:sp>
    </p:spTree>
    <p:extLst>
      <p:ext uri="{BB962C8B-B14F-4D97-AF65-F5344CB8AC3E}">
        <p14:creationId xmlns:p14="http://schemas.microsoft.com/office/powerpoint/2010/main" val="298361736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par>
                                <p:cTn id="25" presetID="2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down)">
                                      <p:cBhvr>
                                        <p:cTn id="27" dur="500"/>
                                        <p:tgtEl>
                                          <p:spTgt spid="72"/>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left)">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2" grpId="0"/>
      <p:bldP spid="37"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
            <a:extLst>
              <a:ext uri="{FF2B5EF4-FFF2-40B4-BE49-F238E27FC236}">
                <a16:creationId xmlns="" xmlns:a16="http://schemas.microsoft.com/office/drawing/2014/main" id="{4BDBC040-4B72-4DE2-91DB-EC228045E219}"/>
              </a:ext>
            </a:extLst>
          </p:cNvPr>
          <p:cNvSpPr txBox="1"/>
          <p:nvPr/>
        </p:nvSpPr>
        <p:spPr>
          <a:xfrm>
            <a:off x="1105425" y="1026012"/>
            <a:ext cx="10839784" cy="2800767"/>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根据</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治安管理处罚法</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规定，教唆、引诱、欺骗他人吸食、注射毒品的，处十日以上十五日以下拘留，并处五百元以上二千元以下罚款。</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旅馆业、饮食服务业、文化娱乐业、出租汽车业等单位的人员，在公安机关查处吸毒活动时，为违法犯罪行为人通风报信的，处十日以上十五日以下拘留。</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有下列行为之一的，处十日以上十五日以下拘留，可以并处二千元以下罚款；情节较轻的，处五日以下拘留或者五百元以下罚款：</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（一）非法持有甲基苯丙胺不满十克或者其他少量毒品的；</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（二）向他人提供毒品的；</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（三）吸食、注射毒品的；</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（四）胁迫、欺骗医务人员开具麻醉药品、精神药品。</a:t>
            </a:r>
          </a:p>
        </p:txBody>
      </p:sp>
      <p:grpSp>
        <p:nvGrpSpPr>
          <p:cNvPr id="5" name="组合 4">
            <a:extLst>
              <a:ext uri="{FF2B5EF4-FFF2-40B4-BE49-F238E27FC236}">
                <a16:creationId xmlns="" xmlns:a16="http://schemas.microsoft.com/office/drawing/2014/main" id="{120ACD80-A413-4A6C-8245-BDC3DE3FBE66}"/>
              </a:ext>
            </a:extLst>
          </p:cNvPr>
          <p:cNvGrpSpPr/>
          <p:nvPr/>
        </p:nvGrpSpPr>
        <p:grpSpPr>
          <a:xfrm>
            <a:off x="8568828" y="4201507"/>
            <a:ext cx="1819830" cy="1643244"/>
            <a:chOff x="2757172" y="2547938"/>
            <a:chExt cx="1766887" cy="1595438"/>
          </a:xfrm>
        </p:grpSpPr>
        <p:sp>
          <p:nvSpPr>
            <p:cNvPr id="6" name="Freeform 6">
              <a:extLst>
                <a:ext uri="{FF2B5EF4-FFF2-40B4-BE49-F238E27FC236}">
                  <a16:creationId xmlns="" xmlns:a16="http://schemas.microsoft.com/office/drawing/2014/main" id="{7A26869D-177D-49EE-959B-AE5EA4E6FD85}"/>
                </a:ext>
              </a:extLst>
            </p:cNvPr>
            <p:cNvSpPr>
              <a:spLocks noEditPoints="1"/>
            </p:cNvSpPr>
            <p:nvPr/>
          </p:nvSpPr>
          <p:spPr bwMode="auto">
            <a:xfrm>
              <a:off x="2757172" y="2547938"/>
              <a:ext cx="1766887" cy="1595438"/>
            </a:xfrm>
            <a:custGeom>
              <a:avLst/>
              <a:gdLst>
                <a:gd name="T0" fmla="*/ 1066 w 10013"/>
                <a:gd name="T1" fmla="*/ 651 h 9043"/>
                <a:gd name="T2" fmla="*/ 4688 w 10013"/>
                <a:gd name="T3" fmla="*/ 0 h 9043"/>
                <a:gd name="T4" fmla="*/ 5050 w 10013"/>
                <a:gd name="T5" fmla="*/ 3 h 9043"/>
                <a:gd name="T6" fmla="*/ 5336 w 10013"/>
                <a:gd name="T7" fmla="*/ 12 h 9043"/>
                <a:gd name="T8" fmla="*/ 5549 w 10013"/>
                <a:gd name="T9" fmla="*/ 26 h 9043"/>
                <a:gd name="T10" fmla="*/ 5648 w 10013"/>
                <a:gd name="T11" fmla="*/ 40 h 9043"/>
                <a:gd name="T12" fmla="*/ 5701 w 10013"/>
                <a:gd name="T13" fmla="*/ 52 h 9043"/>
                <a:gd name="T14" fmla="*/ 5736 w 10013"/>
                <a:gd name="T15" fmla="*/ 65 h 9043"/>
                <a:gd name="T16" fmla="*/ 5751 w 10013"/>
                <a:gd name="T17" fmla="*/ 80 h 9043"/>
                <a:gd name="T18" fmla="*/ 5749 w 10013"/>
                <a:gd name="T19" fmla="*/ 129 h 9043"/>
                <a:gd name="T20" fmla="*/ 5736 w 10013"/>
                <a:gd name="T21" fmla="*/ 195 h 9043"/>
                <a:gd name="T22" fmla="*/ 5710 w 10013"/>
                <a:gd name="T23" fmla="*/ 260 h 9043"/>
                <a:gd name="T24" fmla="*/ 5710 w 10013"/>
                <a:gd name="T25" fmla="*/ 337 h 9043"/>
                <a:gd name="T26" fmla="*/ 5710 w 10013"/>
                <a:gd name="T27" fmla="*/ 439 h 9043"/>
                <a:gd name="T28" fmla="*/ 5710 w 10013"/>
                <a:gd name="T29" fmla="*/ 651 h 9043"/>
                <a:gd name="T30" fmla="*/ 5710 w 10013"/>
                <a:gd name="T31" fmla="*/ 1695 h 9043"/>
                <a:gd name="T32" fmla="*/ 8478 w 10013"/>
                <a:gd name="T33" fmla="*/ 2912 h 9043"/>
                <a:gd name="T34" fmla="*/ 9715 w 10013"/>
                <a:gd name="T35" fmla="*/ 3259 h 9043"/>
                <a:gd name="T36" fmla="*/ 298 w 10013"/>
                <a:gd name="T37" fmla="*/ 3259 h 9043"/>
                <a:gd name="T38" fmla="*/ 1620 w 10013"/>
                <a:gd name="T39" fmla="*/ 2912 h 9043"/>
                <a:gd name="T40" fmla="*/ 4346 w 10013"/>
                <a:gd name="T41" fmla="*/ 1695 h 9043"/>
                <a:gd name="T42" fmla="*/ 1962 w 10013"/>
                <a:gd name="T43" fmla="*/ 6216 h 9043"/>
                <a:gd name="T44" fmla="*/ 1979 w 10013"/>
                <a:gd name="T45" fmla="*/ 5920 h 9043"/>
                <a:gd name="T46" fmla="*/ 1999 w 10013"/>
                <a:gd name="T47" fmla="*/ 5617 h 9043"/>
                <a:gd name="T48" fmla="*/ 2023 w 10013"/>
                <a:gd name="T49" fmla="*/ 5309 h 9043"/>
                <a:gd name="T50" fmla="*/ 2050 w 10013"/>
                <a:gd name="T51" fmla="*/ 4993 h 9043"/>
                <a:gd name="T52" fmla="*/ 2078 w 10013"/>
                <a:gd name="T53" fmla="*/ 4671 h 9043"/>
                <a:gd name="T54" fmla="*/ 8309 w 10013"/>
                <a:gd name="T55" fmla="*/ 6216 h 9043"/>
                <a:gd name="T56" fmla="*/ 8266 w 10013"/>
                <a:gd name="T57" fmla="*/ 7216 h 9043"/>
                <a:gd name="T58" fmla="*/ 6689 w 10013"/>
                <a:gd name="T59" fmla="*/ 9043 h 9043"/>
                <a:gd name="T60" fmla="*/ 1591 w 10013"/>
                <a:gd name="T61" fmla="*/ 8958 h 9043"/>
                <a:gd name="T62" fmla="*/ 1621 w 10013"/>
                <a:gd name="T63" fmla="*/ 8752 h 9043"/>
                <a:gd name="T64" fmla="*/ 1663 w 10013"/>
                <a:gd name="T65" fmla="*/ 8456 h 9043"/>
                <a:gd name="T66" fmla="*/ 1717 w 10013"/>
                <a:gd name="T67" fmla="*/ 8068 h 9043"/>
                <a:gd name="T68" fmla="*/ 1782 w 10013"/>
                <a:gd name="T69" fmla="*/ 7587 h 9043"/>
                <a:gd name="T70" fmla="*/ 0 w 10013"/>
                <a:gd name="T71" fmla="*/ 7216 h 9043"/>
                <a:gd name="T72" fmla="*/ 5710 w 10013"/>
                <a:gd name="T73" fmla="*/ 6215 h 9043"/>
                <a:gd name="T74" fmla="*/ 6987 w 10013"/>
                <a:gd name="T75" fmla="*/ 5478 h 9043"/>
                <a:gd name="T76" fmla="*/ 4433 w 10013"/>
                <a:gd name="T77" fmla="*/ 5479 h 9043"/>
                <a:gd name="T78" fmla="*/ 3154 w 10013"/>
                <a:gd name="T79" fmla="*/ 6216 h 9043"/>
                <a:gd name="T80" fmla="*/ 4772 w 10013"/>
                <a:gd name="T81" fmla="*/ 8086 h 9043"/>
                <a:gd name="T82" fmla="*/ 5716 w 10013"/>
                <a:gd name="T83" fmla="*/ 8080 h 9043"/>
                <a:gd name="T84" fmla="*/ 6946 w 10013"/>
                <a:gd name="T85" fmla="*/ 7216 h 9043"/>
                <a:gd name="T86" fmla="*/ 5627 w 10013"/>
                <a:gd name="T87" fmla="*/ 7218 h 9043"/>
                <a:gd name="T88" fmla="*/ 3069 w 10013"/>
                <a:gd name="T89" fmla="*/ 7216 h 90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013" h="9043">
                  <a:moveTo>
                    <a:pt x="4346" y="1695"/>
                  </a:moveTo>
                  <a:lnTo>
                    <a:pt x="1066" y="1695"/>
                  </a:lnTo>
                  <a:lnTo>
                    <a:pt x="1066" y="651"/>
                  </a:lnTo>
                  <a:lnTo>
                    <a:pt x="4346" y="651"/>
                  </a:lnTo>
                  <a:lnTo>
                    <a:pt x="4346" y="0"/>
                  </a:lnTo>
                  <a:lnTo>
                    <a:pt x="4688" y="0"/>
                  </a:lnTo>
                  <a:lnTo>
                    <a:pt x="4817" y="1"/>
                  </a:lnTo>
                  <a:lnTo>
                    <a:pt x="4937" y="2"/>
                  </a:lnTo>
                  <a:lnTo>
                    <a:pt x="5050" y="3"/>
                  </a:lnTo>
                  <a:lnTo>
                    <a:pt x="5154" y="5"/>
                  </a:lnTo>
                  <a:lnTo>
                    <a:pt x="5250" y="8"/>
                  </a:lnTo>
                  <a:lnTo>
                    <a:pt x="5336" y="12"/>
                  </a:lnTo>
                  <a:lnTo>
                    <a:pt x="5415" y="16"/>
                  </a:lnTo>
                  <a:lnTo>
                    <a:pt x="5486" y="21"/>
                  </a:lnTo>
                  <a:lnTo>
                    <a:pt x="5549" y="26"/>
                  </a:lnTo>
                  <a:lnTo>
                    <a:pt x="5602" y="32"/>
                  </a:lnTo>
                  <a:lnTo>
                    <a:pt x="5626" y="37"/>
                  </a:lnTo>
                  <a:lnTo>
                    <a:pt x="5648" y="40"/>
                  </a:lnTo>
                  <a:lnTo>
                    <a:pt x="5668" y="44"/>
                  </a:lnTo>
                  <a:lnTo>
                    <a:pt x="5685" y="48"/>
                  </a:lnTo>
                  <a:lnTo>
                    <a:pt x="5701" y="52"/>
                  </a:lnTo>
                  <a:lnTo>
                    <a:pt x="5714" y="56"/>
                  </a:lnTo>
                  <a:lnTo>
                    <a:pt x="5725" y="60"/>
                  </a:lnTo>
                  <a:lnTo>
                    <a:pt x="5736" y="65"/>
                  </a:lnTo>
                  <a:lnTo>
                    <a:pt x="5743" y="69"/>
                  </a:lnTo>
                  <a:lnTo>
                    <a:pt x="5748" y="75"/>
                  </a:lnTo>
                  <a:lnTo>
                    <a:pt x="5751" y="80"/>
                  </a:lnTo>
                  <a:lnTo>
                    <a:pt x="5752" y="85"/>
                  </a:lnTo>
                  <a:lnTo>
                    <a:pt x="5751" y="107"/>
                  </a:lnTo>
                  <a:lnTo>
                    <a:pt x="5749" y="129"/>
                  </a:lnTo>
                  <a:lnTo>
                    <a:pt x="5746" y="152"/>
                  </a:lnTo>
                  <a:lnTo>
                    <a:pt x="5742" y="173"/>
                  </a:lnTo>
                  <a:lnTo>
                    <a:pt x="5736" y="195"/>
                  </a:lnTo>
                  <a:lnTo>
                    <a:pt x="5728" y="216"/>
                  </a:lnTo>
                  <a:lnTo>
                    <a:pt x="5720" y="238"/>
                  </a:lnTo>
                  <a:lnTo>
                    <a:pt x="5710" y="260"/>
                  </a:lnTo>
                  <a:lnTo>
                    <a:pt x="5710" y="282"/>
                  </a:lnTo>
                  <a:lnTo>
                    <a:pt x="5710" y="308"/>
                  </a:lnTo>
                  <a:lnTo>
                    <a:pt x="5710" y="337"/>
                  </a:lnTo>
                  <a:lnTo>
                    <a:pt x="5710" y="368"/>
                  </a:lnTo>
                  <a:lnTo>
                    <a:pt x="5710" y="402"/>
                  </a:lnTo>
                  <a:lnTo>
                    <a:pt x="5710" y="439"/>
                  </a:lnTo>
                  <a:lnTo>
                    <a:pt x="5710" y="478"/>
                  </a:lnTo>
                  <a:lnTo>
                    <a:pt x="5710" y="522"/>
                  </a:lnTo>
                  <a:lnTo>
                    <a:pt x="5710" y="651"/>
                  </a:lnTo>
                  <a:lnTo>
                    <a:pt x="8991" y="651"/>
                  </a:lnTo>
                  <a:lnTo>
                    <a:pt x="8991" y="1695"/>
                  </a:lnTo>
                  <a:lnTo>
                    <a:pt x="5710" y="1695"/>
                  </a:lnTo>
                  <a:lnTo>
                    <a:pt x="5710" y="2043"/>
                  </a:lnTo>
                  <a:lnTo>
                    <a:pt x="8478" y="2043"/>
                  </a:lnTo>
                  <a:lnTo>
                    <a:pt x="8478" y="2912"/>
                  </a:lnTo>
                  <a:lnTo>
                    <a:pt x="5710" y="2912"/>
                  </a:lnTo>
                  <a:lnTo>
                    <a:pt x="5710" y="3259"/>
                  </a:lnTo>
                  <a:lnTo>
                    <a:pt x="9715" y="3259"/>
                  </a:lnTo>
                  <a:lnTo>
                    <a:pt x="9715" y="4216"/>
                  </a:lnTo>
                  <a:lnTo>
                    <a:pt x="298" y="4216"/>
                  </a:lnTo>
                  <a:lnTo>
                    <a:pt x="298" y="3259"/>
                  </a:lnTo>
                  <a:lnTo>
                    <a:pt x="4346" y="3259"/>
                  </a:lnTo>
                  <a:lnTo>
                    <a:pt x="4346" y="2912"/>
                  </a:lnTo>
                  <a:lnTo>
                    <a:pt x="1620" y="2912"/>
                  </a:lnTo>
                  <a:lnTo>
                    <a:pt x="1620" y="2043"/>
                  </a:lnTo>
                  <a:lnTo>
                    <a:pt x="4346" y="2043"/>
                  </a:lnTo>
                  <a:lnTo>
                    <a:pt x="4346" y="1695"/>
                  </a:lnTo>
                  <a:close/>
                  <a:moveTo>
                    <a:pt x="0" y="7216"/>
                  </a:moveTo>
                  <a:lnTo>
                    <a:pt x="0" y="6216"/>
                  </a:lnTo>
                  <a:lnTo>
                    <a:pt x="1962" y="6216"/>
                  </a:lnTo>
                  <a:lnTo>
                    <a:pt x="1967" y="6118"/>
                  </a:lnTo>
                  <a:lnTo>
                    <a:pt x="1972" y="6020"/>
                  </a:lnTo>
                  <a:lnTo>
                    <a:pt x="1979" y="5920"/>
                  </a:lnTo>
                  <a:lnTo>
                    <a:pt x="1986" y="5819"/>
                  </a:lnTo>
                  <a:lnTo>
                    <a:pt x="1992" y="5719"/>
                  </a:lnTo>
                  <a:lnTo>
                    <a:pt x="1999" y="5617"/>
                  </a:lnTo>
                  <a:lnTo>
                    <a:pt x="2006" y="5515"/>
                  </a:lnTo>
                  <a:lnTo>
                    <a:pt x="2015" y="5412"/>
                  </a:lnTo>
                  <a:lnTo>
                    <a:pt x="2023" y="5309"/>
                  </a:lnTo>
                  <a:lnTo>
                    <a:pt x="2031" y="5204"/>
                  </a:lnTo>
                  <a:lnTo>
                    <a:pt x="2040" y="5099"/>
                  </a:lnTo>
                  <a:lnTo>
                    <a:pt x="2050" y="4993"/>
                  </a:lnTo>
                  <a:lnTo>
                    <a:pt x="2059" y="4887"/>
                  </a:lnTo>
                  <a:lnTo>
                    <a:pt x="2069" y="4779"/>
                  </a:lnTo>
                  <a:lnTo>
                    <a:pt x="2078" y="4671"/>
                  </a:lnTo>
                  <a:lnTo>
                    <a:pt x="2090" y="4563"/>
                  </a:lnTo>
                  <a:lnTo>
                    <a:pt x="8395" y="4563"/>
                  </a:lnTo>
                  <a:lnTo>
                    <a:pt x="8309" y="6216"/>
                  </a:lnTo>
                  <a:lnTo>
                    <a:pt x="10013" y="6216"/>
                  </a:lnTo>
                  <a:lnTo>
                    <a:pt x="10013" y="7216"/>
                  </a:lnTo>
                  <a:lnTo>
                    <a:pt x="8266" y="7216"/>
                  </a:lnTo>
                  <a:lnTo>
                    <a:pt x="8223" y="8042"/>
                  </a:lnTo>
                  <a:lnTo>
                    <a:pt x="8138" y="9043"/>
                  </a:lnTo>
                  <a:lnTo>
                    <a:pt x="6689" y="9043"/>
                  </a:lnTo>
                  <a:lnTo>
                    <a:pt x="1579" y="9043"/>
                  </a:lnTo>
                  <a:lnTo>
                    <a:pt x="1584" y="9006"/>
                  </a:lnTo>
                  <a:lnTo>
                    <a:pt x="1591" y="8958"/>
                  </a:lnTo>
                  <a:lnTo>
                    <a:pt x="1599" y="8899"/>
                  </a:lnTo>
                  <a:lnTo>
                    <a:pt x="1610" y="8831"/>
                  </a:lnTo>
                  <a:lnTo>
                    <a:pt x="1621" y="8752"/>
                  </a:lnTo>
                  <a:lnTo>
                    <a:pt x="1633" y="8664"/>
                  </a:lnTo>
                  <a:lnTo>
                    <a:pt x="1648" y="8565"/>
                  </a:lnTo>
                  <a:lnTo>
                    <a:pt x="1663" y="8456"/>
                  </a:lnTo>
                  <a:lnTo>
                    <a:pt x="1680" y="8337"/>
                  </a:lnTo>
                  <a:lnTo>
                    <a:pt x="1697" y="8208"/>
                  </a:lnTo>
                  <a:lnTo>
                    <a:pt x="1717" y="8068"/>
                  </a:lnTo>
                  <a:lnTo>
                    <a:pt x="1737" y="7918"/>
                  </a:lnTo>
                  <a:lnTo>
                    <a:pt x="1759" y="7758"/>
                  </a:lnTo>
                  <a:lnTo>
                    <a:pt x="1782" y="7587"/>
                  </a:lnTo>
                  <a:lnTo>
                    <a:pt x="1807" y="7407"/>
                  </a:lnTo>
                  <a:lnTo>
                    <a:pt x="1833" y="7216"/>
                  </a:lnTo>
                  <a:lnTo>
                    <a:pt x="0" y="7216"/>
                  </a:lnTo>
                  <a:close/>
                  <a:moveTo>
                    <a:pt x="4772" y="6216"/>
                  </a:moveTo>
                  <a:lnTo>
                    <a:pt x="4772" y="6215"/>
                  </a:lnTo>
                  <a:lnTo>
                    <a:pt x="5710" y="6215"/>
                  </a:lnTo>
                  <a:lnTo>
                    <a:pt x="5710" y="6216"/>
                  </a:lnTo>
                  <a:lnTo>
                    <a:pt x="6946" y="6216"/>
                  </a:lnTo>
                  <a:lnTo>
                    <a:pt x="6987" y="5478"/>
                  </a:lnTo>
                  <a:lnTo>
                    <a:pt x="5710" y="5478"/>
                  </a:lnTo>
                  <a:lnTo>
                    <a:pt x="5710" y="5479"/>
                  </a:lnTo>
                  <a:lnTo>
                    <a:pt x="4433" y="5479"/>
                  </a:lnTo>
                  <a:lnTo>
                    <a:pt x="4433" y="5478"/>
                  </a:lnTo>
                  <a:lnTo>
                    <a:pt x="3239" y="5478"/>
                  </a:lnTo>
                  <a:lnTo>
                    <a:pt x="3154" y="6216"/>
                  </a:lnTo>
                  <a:lnTo>
                    <a:pt x="4772" y="6216"/>
                  </a:lnTo>
                  <a:close/>
                  <a:moveTo>
                    <a:pt x="2941" y="8086"/>
                  </a:moveTo>
                  <a:lnTo>
                    <a:pt x="4772" y="8086"/>
                  </a:lnTo>
                  <a:lnTo>
                    <a:pt x="4767" y="8083"/>
                  </a:lnTo>
                  <a:lnTo>
                    <a:pt x="4761" y="8080"/>
                  </a:lnTo>
                  <a:lnTo>
                    <a:pt x="5716" y="8080"/>
                  </a:lnTo>
                  <a:lnTo>
                    <a:pt x="5710" y="8086"/>
                  </a:lnTo>
                  <a:lnTo>
                    <a:pt x="6902" y="8086"/>
                  </a:lnTo>
                  <a:lnTo>
                    <a:pt x="6946" y="7216"/>
                  </a:lnTo>
                  <a:lnTo>
                    <a:pt x="5625" y="7216"/>
                  </a:lnTo>
                  <a:lnTo>
                    <a:pt x="5626" y="7217"/>
                  </a:lnTo>
                  <a:lnTo>
                    <a:pt x="5627" y="7218"/>
                  </a:lnTo>
                  <a:lnTo>
                    <a:pt x="4431" y="7218"/>
                  </a:lnTo>
                  <a:lnTo>
                    <a:pt x="4433" y="7216"/>
                  </a:lnTo>
                  <a:lnTo>
                    <a:pt x="3069" y="7216"/>
                  </a:lnTo>
                  <a:lnTo>
                    <a:pt x="2941" y="8086"/>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grpSp>
          <p:nvGrpSpPr>
            <p:cNvPr id="7" name="组合 6">
              <a:extLst>
                <a:ext uri="{FF2B5EF4-FFF2-40B4-BE49-F238E27FC236}">
                  <a16:creationId xmlns="" xmlns:a16="http://schemas.microsoft.com/office/drawing/2014/main" id="{CC3DB398-EE27-4B29-9B35-074959ABA95C}"/>
                </a:ext>
              </a:extLst>
            </p:cNvPr>
            <p:cNvGrpSpPr/>
            <p:nvPr/>
          </p:nvGrpSpPr>
          <p:grpSpPr>
            <a:xfrm>
              <a:off x="3515997" y="3511550"/>
              <a:ext cx="312737" cy="504826"/>
              <a:chOff x="3515997" y="3511550"/>
              <a:chExt cx="312737" cy="504826"/>
            </a:xfrm>
          </p:grpSpPr>
          <p:sp>
            <p:nvSpPr>
              <p:cNvPr id="8" name="Freeform 7">
                <a:extLst>
                  <a:ext uri="{FF2B5EF4-FFF2-40B4-BE49-F238E27FC236}">
                    <a16:creationId xmlns="" xmlns:a16="http://schemas.microsoft.com/office/drawing/2014/main" id="{B37FB360-7A25-4AEB-8A9F-34159F3B07AA}"/>
                  </a:ext>
                </a:extLst>
              </p:cNvPr>
              <p:cNvSpPr>
                <a:spLocks noEditPoints="1"/>
              </p:cNvSpPr>
              <p:nvPr/>
            </p:nvSpPr>
            <p:spPr bwMode="auto">
              <a:xfrm>
                <a:off x="3515997" y="3511550"/>
                <a:ext cx="312737" cy="504825"/>
              </a:xfrm>
              <a:custGeom>
                <a:avLst/>
                <a:gdLst>
                  <a:gd name="T0" fmla="*/ 940 w 1768"/>
                  <a:gd name="T1" fmla="*/ 1650 h 2869"/>
                  <a:gd name="T2" fmla="*/ 733 w 1768"/>
                  <a:gd name="T3" fmla="*/ 1608 h 2869"/>
                  <a:gd name="T4" fmla="*/ 807 w 1768"/>
                  <a:gd name="T5" fmla="*/ 1799 h 2869"/>
                  <a:gd name="T6" fmla="*/ 1706 w 1768"/>
                  <a:gd name="T7" fmla="*/ 1238 h 2869"/>
                  <a:gd name="T8" fmla="*/ 1687 w 1768"/>
                  <a:gd name="T9" fmla="*/ 547 h 2869"/>
                  <a:gd name="T10" fmla="*/ 930 w 1768"/>
                  <a:gd name="T11" fmla="*/ 4 h 2869"/>
                  <a:gd name="T12" fmla="*/ 4 w 1768"/>
                  <a:gd name="T13" fmla="*/ 871 h 2869"/>
                  <a:gd name="T14" fmla="*/ 62 w 1768"/>
                  <a:gd name="T15" fmla="*/ 1570 h 2869"/>
                  <a:gd name="T16" fmla="*/ 274 w 1768"/>
                  <a:gd name="T17" fmla="*/ 1811 h 2869"/>
                  <a:gd name="T18" fmla="*/ 518 w 1768"/>
                  <a:gd name="T19" fmla="*/ 2051 h 2869"/>
                  <a:gd name="T20" fmla="*/ 582 w 1768"/>
                  <a:gd name="T21" fmla="*/ 2100 h 2869"/>
                  <a:gd name="T22" fmla="*/ 700 w 1768"/>
                  <a:gd name="T23" fmla="*/ 2280 h 2869"/>
                  <a:gd name="T24" fmla="*/ 816 w 1768"/>
                  <a:gd name="T25" fmla="*/ 2294 h 2869"/>
                  <a:gd name="T26" fmla="*/ 883 w 1768"/>
                  <a:gd name="T27" fmla="*/ 2248 h 2869"/>
                  <a:gd name="T28" fmla="*/ 976 w 1768"/>
                  <a:gd name="T29" fmla="*/ 2167 h 2869"/>
                  <a:gd name="T30" fmla="*/ 1197 w 1768"/>
                  <a:gd name="T31" fmla="*/ 2098 h 2869"/>
                  <a:gd name="T32" fmla="*/ 1195 w 1768"/>
                  <a:gd name="T33" fmla="*/ 1821 h 2869"/>
                  <a:gd name="T34" fmla="*/ 1466 w 1768"/>
                  <a:gd name="T35" fmla="*/ 1732 h 2869"/>
                  <a:gd name="T36" fmla="*/ 1702 w 1768"/>
                  <a:gd name="T37" fmla="*/ 1602 h 2869"/>
                  <a:gd name="T38" fmla="*/ 1024 w 1768"/>
                  <a:gd name="T39" fmla="*/ 1760 h 2869"/>
                  <a:gd name="T40" fmla="*/ 863 w 1768"/>
                  <a:gd name="T41" fmla="*/ 1460 h 2869"/>
                  <a:gd name="T42" fmla="*/ 693 w 1768"/>
                  <a:gd name="T43" fmla="*/ 1810 h 2869"/>
                  <a:gd name="T44" fmla="*/ 252 w 1768"/>
                  <a:gd name="T45" fmla="*/ 981 h 2869"/>
                  <a:gd name="T46" fmla="*/ 71 w 1768"/>
                  <a:gd name="T47" fmla="*/ 989 h 2869"/>
                  <a:gd name="T48" fmla="*/ 607 w 1768"/>
                  <a:gd name="T49" fmla="*/ 1085 h 2869"/>
                  <a:gd name="T50" fmla="*/ 212 w 1768"/>
                  <a:gd name="T51" fmla="*/ 1271 h 2869"/>
                  <a:gd name="T52" fmla="*/ 441 w 1768"/>
                  <a:gd name="T53" fmla="*/ 1554 h 2869"/>
                  <a:gd name="T54" fmla="*/ 1430 w 1768"/>
                  <a:gd name="T55" fmla="*/ 1248 h 2869"/>
                  <a:gd name="T56" fmla="*/ 1069 w 1768"/>
                  <a:gd name="T57" fmla="*/ 1058 h 2869"/>
                  <a:gd name="T58" fmla="*/ 966 w 1768"/>
                  <a:gd name="T59" fmla="*/ 1428 h 2869"/>
                  <a:gd name="T60" fmla="*/ 1354 w 1768"/>
                  <a:gd name="T61" fmla="*/ 1482 h 2869"/>
                  <a:gd name="T62" fmla="*/ 1618 w 1768"/>
                  <a:gd name="T63" fmla="*/ 1080 h 2869"/>
                  <a:gd name="T64" fmla="*/ 1577 w 1768"/>
                  <a:gd name="T65" fmla="*/ 898 h 2869"/>
                  <a:gd name="T66" fmla="*/ 1458 w 1768"/>
                  <a:gd name="T67" fmla="*/ 1989 h 2869"/>
                  <a:gd name="T68" fmla="*/ 1504 w 1768"/>
                  <a:gd name="T69" fmla="*/ 1994 h 2869"/>
                  <a:gd name="T70" fmla="*/ 1510 w 1768"/>
                  <a:gd name="T71" fmla="*/ 2361 h 2869"/>
                  <a:gd name="T72" fmla="*/ 1188 w 1768"/>
                  <a:gd name="T73" fmla="*/ 2764 h 2869"/>
                  <a:gd name="T74" fmla="*/ 830 w 1768"/>
                  <a:gd name="T75" fmla="*/ 2839 h 2869"/>
                  <a:gd name="T76" fmla="*/ 282 w 1768"/>
                  <a:gd name="T77" fmla="*/ 2415 h 2869"/>
                  <a:gd name="T78" fmla="*/ 266 w 1768"/>
                  <a:gd name="T79" fmla="*/ 1918 h 2869"/>
                  <a:gd name="T80" fmla="*/ 390 w 1768"/>
                  <a:gd name="T81" fmla="*/ 2227 h 2869"/>
                  <a:gd name="T82" fmla="*/ 550 w 1768"/>
                  <a:gd name="T83" fmla="*/ 2487 h 2869"/>
                  <a:gd name="T84" fmla="*/ 807 w 1768"/>
                  <a:gd name="T85" fmla="*/ 2601 h 2869"/>
                  <a:gd name="T86" fmla="*/ 976 w 1768"/>
                  <a:gd name="T87" fmla="*/ 2639 h 2869"/>
                  <a:gd name="T88" fmla="*/ 1172 w 1768"/>
                  <a:gd name="T89" fmla="*/ 2548 h 2869"/>
                  <a:gd name="T90" fmla="*/ 1332 w 1768"/>
                  <a:gd name="T91" fmla="*/ 2397 h 2869"/>
                  <a:gd name="T92" fmla="*/ 1387 w 1768"/>
                  <a:gd name="T93" fmla="*/ 2108 h 2869"/>
                  <a:gd name="T94" fmla="*/ 1290 w 1768"/>
                  <a:gd name="T95" fmla="*/ 2268 h 2869"/>
                  <a:gd name="T96" fmla="*/ 1237 w 1768"/>
                  <a:gd name="T97" fmla="*/ 2340 h 2869"/>
                  <a:gd name="T98" fmla="*/ 1218 w 1768"/>
                  <a:gd name="T99" fmla="*/ 2427 h 2869"/>
                  <a:gd name="T100" fmla="*/ 1180 w 1768"/>
                  <a:gd name="T101" fmla="*/ 2449 h 2869"/>
                  <a:gd name="T102" fmla="*/ 1078 w 1768"/>
                  <a:gd name="T103" fmla="*/ 2415 h 2869"/>
                  <a:gd name="T104" fmla="*/ 1031 w 1768"/>
                  <a:gd name="T105" fmla="*/ 2454 h 2869"/>
                  <a:gd name="T106" fmla="*/ 917 w 1768"/>
                  <a:gd name="T107" fmla="*/ 2574 h 2869"/>
                  <a:gd name="T108" fmla="*/ 898 w 1768"/>
                  <a:gd name="T109" fmla="*/ 2494 h 2869"/>
                  <a:gd name="T110" fmla="*/ 814 w 1768"/>
                  <a:gd name="T111" fmla="*/ 2488 h 2869"/>
                  <a:gd name="T112" fmla="*/ 733 w 1768"/>
                  <a:gd name="T113" fmla="*/ 2449 h 2869"/>
                  <a:gd name="T114" fmla="*/ 644 w 1768"/>
                  <a:gd name="T115" fmla="*/ 2414 h 2869"/>
                  <a:gd name="T116" fmla="*/ 566 w 1768"/>
                  <a:gd name="T117" fmla="*/ 2396 h 2869"/>
                  <a:gd name="T118" fmla="*/ 507 w 1768"/>
                  <a:gd name="T119" fmla="*/ 2328 h 2869"/>
                  <a:gd name="T120" fmla="*/ 1211 w 1768"/>
                  <a:gd name="T121" fmla="*/ 2176 h 2869"/>
                  <a:gd name="T122" fmla="*/ 1143 w 1768"/>
                  <a:gd name="T123" fmla="*/ 2215 h 2869"/>
                  <a:gd name="T124" fmla="*/ 1098 w 1768"/>
                  <a:gd name="T125" fmla="*/ 2238 h 28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68" h="2869">
                    <a:moveTo>
                      <a:pt x="861" y="1771"/>
                    </a:moveTo>
                    <a:lnTo>
                      <a:pt x="876" y="1771"/>
                    </a:lnTo>
                    <a:lnTo>
                      <a:pt x="891" y="1773"/>
                    </a:lnTo>
                    <a:lnTo>
                      <a:pt x="909" y="1776"/>
                    </a:lnTo>
                    <a:lnTo>
                      <a:pt x="927" y="1779"/>
                    </a:lnTo>
                    <a:lnTo>
                      <a:pt x="945" y="1783"/>
                    </a:lnTo>
                    <a:lnTo>
                      <a:pt x="964" y="1785"/>
                    </a:lnTo>
                    <a:lnTo>
                      <a:pt x="980" y="1787"/>
                    </a:lnTo>
                    <a:lnTo>
                      <a:pt x="996" y="1787"/>
                    </a:lnTo>
                    <a:lnTo>
                      <a:pt x="1003" y="1786"/>
                    </a:lnTo>
                    <a:lnTo>
                      <a:pt x="1008" y="1785"/>
                    </a:lnTo>
                    <a:lnTo>
                      <a:pt x="1013" y="1784"/>
                    </a:lnTo>
                    <a:lnTo>
                      <a:pt x="1018" y="1782"/>
                    </a:lnTo>
                    <a:lnTo>
                      <a:pt x="1021" y="1778"/>
                    </a:lnTo>
                    <a:lnTo>
                      <a:pt x="1024" y="1775"/>
                    </a:lnTo>
                    <a:lnTo>
                      <a:pt x="1025" y="1770"/>
                    </a:lnTo>
                    <a:lnTo>
                      <a:pt x="1025" y="1766"/>
                    </a:lnTo>
                    <a:lnTo>
                      <a:pt x="1024" y="1760"/>
                    </a:lnTo>
                    <a:lnTo>
                      <a:pt x="1020" y="1753"/>
                    </a:lnTo>
                    <a:lnTo>
                      <a:pt x="1016" y="1746"/>
                    </a:lnTo>
                    <a:lnTo>
                      <a:pt x="1011" y="1736"/>
                    </a:lnTo>
                    <a:lnTo>
                      <a:pt x="1003" y="1727"/>
                    </a:lnTo>
                    <a:lnTo>
                      <a:pt x="995" y="1716"/>
                    </a:lnTo>
                    <a:lnTo>
                      <a:pt x="983" y="1703"/>
                    </a:lnTo>
                    <a:lnTo>
                      <a:pt x="971" y="1690"/>
                    </a:lnTo>
                    <a:lnTo>
                      <a:pt x="959" y="1678"/>
                    </a:lnTo>
                    <a:lnTo>
                      <a:pt x="949" y="1664"/>
                    </a:lnTo>
                    <a:lnTo>
                      <a:pt x="940" y="1650"/>
                    </a:lnTo>
                    <a:lnTo>
                      <a:pt x="932" y="1637"/>
                    </a:lnTo>
                    <a:lnTo>
                      <a:pt x="926" y="1622"/>
                    </a:lnTo>
                    <a:lnTo>
                      <a:pt x="921" y="1608"/>
                    </a:lnTo>
                    <a:lnTo>
                      <a:pt x="916" y="1593"/>
                    </a:lnTo>
                    <a:lnTo>
                      <a:pt x="913" y="1580"/>
                    </a:lnTo>
                    <a:lnTo>
                      <a:pt x="906" y="1553"/>
                    </a:lnTo>
                    <a:lnTo>
                      <a:pt x="903" y="1528"/>
                    </a:lnTo>
                    <a:lnTo>
                      <a:pt x="900" y="1505"/>
                    </a:lnTo>
                    <a:lnTo>
                      <a:pt x="898" y="1486"/>
                    </a:lnTo>
                    <a:lnTo>
                      <a:pt x="896" y="1477"/>
                    </a:lnTo>
                    <a:lnTo>
                      <a:pt x="895" y="1471"/>
                    </a:lnTo>
                    <a:lnTo>
                      <a:pt x="892" y="1465"/>
                    </a:lnTo>
                    <a:lnTo>
                      <a:pt x="890" y="1460"/>
                    </a:lnTo>
                    <a:lnTo>
                      <a:pt x="886" y="1457"/>
                    </a:lnTo>
                    <a:lnTo>
                      <a:pt x="882" y="1456"/>
                    </a:lnTo>
                    <a:lnTo>
                      <a:pt x="877" y="1456"/>
                    </a:lnTo>
                    <a:lnTo>
                      <a:pt x="870" y="1457"/>
                    </a:lnTo>
                    <a:lnTo>
                      <a:pt x="863" y="1460"/>
                    </a:lnTo>
                    <a:lnTo>
                      <a:pt x="854" y="1466"/>
                    </a:lnTo>
                    <a:lnTo>
                      <a:pt x="845" y="1473"/>
                    </a:lnTo>
                    <a:lnTo>
                      <a:pt x="833" y="1482"/>
                    </a:lnTo>
                    <a:lnTo>
                      <a:pt x="806" y="1507"/>
                    </a:lnTo>
                    <a:lnTo>
                      <a:pt x="771" y="1542"/>
                    </a:lnTo>
                    <a:lnTo>
                      <a:pt x="764" y="1550"/>
                    </a:lnTo>
                    <a:lnTo>
                      <a:pt x="755" y="1563"/>
                    </a:lnTo>
                    <a:lnTo>
                      <a:pt x="747" y="1577"/>
                    </a:lnTo>
                    <a:lnTo>
                      <a:pt x="740" y="1592"/>
                    </a:lnTo>
                    <a:lnTo>
                      <a:pt x="733" y="1608"/>
                    </a:lnTo>
                    <a:lnTo>
                      <a:pt x="728" y="1622"/>
                    </a:lnTo>
                    <a:lnTo>
                      <a:pt x="723" y="1637"/>
                    </a:lnTo>
                    <a:lnTo>
                      <a:pt x="722" y="1647"/>
                    </a:lnTo>
                    <a:lnTo>
                      <a:pt x="721" y="1659"/>
                    </a:lnTo>
                    <a:lnTo>
                      <a:pt x="720" y="1671"/>
                    </a:lnTo>
                    <a:lnTo>
                      <a:pt x="718" y="1681"/>
                    </a:lnTo>
                    <a:lnTo>
                      <a:pt x="716" y="1690"/>
                    </a:lnTo>
                    <a:lnTo>
                      <a:pt x="710" y="1708"/>
                    </a:lnTo>
                    <a:lnTo>
                      <a:pt x="704" y="1724"/>
                    </a:lnTo>
                    <a:lnTo>
                      <a:pt x="697" y="1740"/>
                    </a:lnTo>
                    <a:lnTo>
                      <a:pt x="692" y="1759"/>
                    </a:lnTo>
                    <a:lnTo>
                      <a:pt x="689" y="1768"/>
                    </a:lnTo>
                    <a:lnTo>
                      <a:pt x="688" y="1778"/>
                    </a:lnTo>
                    <a:lnTo>
                      <a:pt x="686" y="1790"/>
                    </a:lnTo>
                    <a:lnTo>
                      <a:pt x="685" y="1802"/>
                    </a:lnTo>
                    <a:lnTo>
                      <a:pt x="686" y="1805"/>
                    </a:lnTo>
                    <a:lnTo>
                      <a:pt x="690" y="1807"/>
                    </a:lnTo>
                    <a:lnTo>
                      <a:pt x="693" y="1810"/>
                    </a:lnTo>
                    <a:lnTo>
                      <a:pt x="698" y="1811"/>
                    </a:lnTo>
                    <a:lnTo>
                      <a:pt x="711" y="1814"/>
                    </a:lnTo>
                    <a:lnTo>
                      <a:pt x="727" y="1815"/>
                    </a:lnTo>
                    <a:lnTo>
                      <a:pt x="757" y="1815"/>
                    </a:lnTo>
                    <a:lnTo>
                      <a:pt x="777" y="1814"/>
                    </a:lnTo>
                    <a:lnTo>
                      <a:pt x="781" y="1813"/>
                    </a:lnTo>
                    <a:lnTo>
                      <a:pt x="786" y="1812"/>
                    </a:lnTo>
                    <a:lnTo>
                      <a:pt x="791" y="1809"/>
                    </a:lnTo>
                    <a:lnTo>
                      <a:pt x="796" y="1806"/>
                    </a:lnTo>
                    <a:lnTo>
                      <a:pt x="807" y="1799"/>
                    </a:lnTo>
                    <a:lnTo>
                      <a:pt x="817" y="1791"/>
                    </a:lnTo>
                    <a:lnTo>
                      <a:pt x="828" y="1782"/>
                    </a:lnTo>
                    <a:lnTo>
                      <a:pt x="839" y="1775"/>
                    </a:lnTo>
                    <a:lnTo>
                      <a:pt x="845" y="1772"/>
                    </a:lnTo>
                    <a:lnTo>
                      <a:pt x="850" y="1771"/>
                    </a:lnTo>
                    <a:lnTo>
                      <a:pt x="856" y="1770"/>
                    </a:lnTo>
                    <a:lnTo>
                      <a:pt x="861" y="1771"/>
                    </a:lnTo>
                    <a:close/>
                    <a:moveTo>
                      <a:pt x="1705" y="1561"/>
                    </a:moveTo>
                    <a:lnTo>
                      <a:pt x="1695" y="1539"/>
                    </a:lnTo>
                    <a:lnTo>
                      <a:pt x="1686" y="1519"/>
                    </a:lnTo>
                    <a:lnTo>
                      <a:pt x="1679" y="1502"/>
                    </a:lnTo>
                    <a:lnTo>
                      <a:pt x="1673" y="1486"/>
                    </a:lnTo>
                    <a:lnTo>
                      <a:pt x="1668" y="1470"/>
                    </a:lnTo>
                    <a:lnTo>
                      <a:pt x="1664" y="1456"/>
                    </a:lnTo>
                    <a:lnTo>
                      <a:pt x="1661" y="1443"/>
                    </a:lnTo>
                    <a:lnTo>
                      <a:pt x="1659" y="1431"/>
                    </a:lnTo>
                    <a:lnTo>
                      <a:pt x="1658" y="1420"/>
                    </a:lnTo>
                    <a:lnTo>
                      <a:pt x="1657" y="1410"/>
                    </a:lnTo>
                    <a:lnTo>
                      <a:pt x="1658" y="1400"/>
                    </a:lnTo>
                    <a:lnTo>
                      <a:pt x="1659" y="1391"/>
                    </a:lnTo>
                    <a:lnTo>
                      <a:pt x="1663" y="1373"/>
                    </a:lnTo>
                    <a:lnTo>
                      <a:pt x="1668" y="1355"/>
                    </a:lnTo>
                    <a:lnTo>
                      <a:pt x="1675" y="1337"/>
                    </a:lnTo>
                    <a:lnTo>
                      <a:pt x="1683" y="1317"/>
                    </a:lnTo>
                    <a:lnTo>
                      <a:pt x="1692" y="1294"/>
                    </a:lnTo>
                    <a:lnTo>
                      <a:pt x="1700" y="1269"/>
                    </a:lnTo>
                    <a:lnTo>
                      <a:pt x="1703" y="1254"/>
                    </a:lnTo>
                    <a:lnTo>
                      <a:pt x="1706" y="1238"/>
                    </a:lnTo>
                    <a:lnTo>
                      <a:pt x="1709" y="1220"/>
                    </a:lnTo>
                    <a:lnTo>
                      <a:pt x="1712" y="1202"/>
                    </a:lnTo>
                    <a:lnTo>
                      <a:pt x="1714" y="1181"/>
                    </a:lnTo>
                    <a:lnTo>
                      <a:pt x="1716" y="1159"/>
                    </a:lnTo>
                    <a:lnTo>
                      <a:pt x="1717" y="1134"/>
                    </a:lnTo>
                    <a:lnTo>
                      <a:pt x="1717" y="1108"/>
                    </a:lnTo>
                    <a:lnTo>
                      <a:pt x="1718" y="1081"/>
                    </a:lnTo>
                    <a:lnTo>
                      <a:pt x="1722" y="1051"/>
                    </a:lnTo>
                    <a:lnTo>
                      <a:pt x="1726" y="1019"/>
                    </a:lnTo>
                    <a:lnTo>
                      <a:pt x="1733" y="984"/>
                    </a:lnTo>
                    <a:lnTo>
                      <a:pt x="1746" y="911"/>
                    </a:lnTo>
                    <a:lnTo>
                      <a:pt x="1759" y="836"/>
                    </a:lnTo>
                    <a:lnTo>
                      <a:pt x="1763" y="799"/>
                    </a:lnTo>
                    <a:lnTo>
                      <a:pt x="1767" y="763"/>
                    </a:lnTo>
                    <a:lnTo>
                      <a:pt x="1768" y="746"/>
                    </a:lnTo>
                    <a:lnTo>
                      <a:pt x="1768" y="728"/>
                    </a:lnTo>
                    <a:lnTo>
                      <a:pt x="1768" y="711"/>
                    </a:lnTo>
                    <a:lnTo>
                      <a:pt x="1765" y="694"/>
                    </a:lnTo>
                    <a:lnTo>
                      <a:pt x="1764" y="679"/>
                    </a:lnTo>
                    <a:lnTo>
                      <a:pt x="1761" y="663"/>
                    </a:lnTo>
                    <a:lnTo>
                      <a:pt x="1757" y="649"/>
                    </a:lnTo>
                    <a:lnTo>
                      <a:pt x="1753" y="635"/>
                    </a:lnTo>
                    <a:lnTo>
                      <a:pt x="1747" y="622"/>
                    </a:lnTo>
                    <a:lnTo>
                      <a:pt x="1741" y="610"/>
                    </a:lnTo>
                    <a:lnTo>
                      <a:pt x="1733" y="599"/>
                    </a:lnTo>
                    <a:lnTo>
                      <a:pt x="1723" y="588"/>
                    </a:lnTo>
                    <a:lnTo>
                      <a:pt x="1705" y="568"/>
                    </a:lnTo>
                    <a:lnTo>
                      <a:pt x="1687" y="547"/>
                    </a:lnTo>
                    <a:lnTo>
                      <a:pt x="1670" y="526"/>
                    </a:lnTo>
                    <a:lnTo>
                      <a:pt x="1653" y="504"/>
                    </a:lnTo>
                    <a:lnTo>
                      <a:pt x="1623" y="458"/>
                    </a:lnTo>
                    <a:lnTo>
                      <a:pt x="1592" y="410"/>
                    </a:lnTo>
                    <a:lnTo>
                      <a:pt x="1562" y="361"/>
                    </a:lnTo>
                    <a:lnTo>
                      <a:pt x="1531" y="312"/>
                    </a:lnTo>
                    <a:lnTo>
                      <a:pt x="1516" y="287"/>
                    </a:lnTo>
                    <a:lnTo>
                      <a:pt x="1499" y="264"/>
                    </a:lnTo>
                    <a:lnTo>
                      <a:pt x="1483" y="240"/>
                    </a:lnTo>
                    <a:lnTo>
                      <a:pt x="1466" y="217"/>
                    </a:lnTo>
                    <a:lnTo>
                      <a:pt x="1449" y="195"/>
                    </a:lnTo>
                    <a:lnTo>
                      <a:pt x="1430" y="173"/>
                    </a:lnTo>
                    <a:lnTo>
                      <a:pt x="1411" y="152"/>
                    </a:lnTo>
                    <a:lnTo>
                      <a:pt x="1391" y="132"/>
                    </a:lnTo>
                    <a:lnTo>
                      <a:pt x="1371" y="113"/>
                    </a:lnTo>
                    <a:lnTo>
                      <a:pt x="1348" y="95"/>
                    </a:lnTo>
                    <a:lnTo>
                      <a:pt x="1326" y="78"/>
                    </a:lnTo>
                    <a:lnTo>
                      <a:pt x="1301" y="62"/>
                    </a:lnTo>
                    <a:lnTo>
                      <a:pt x="1275" y="49"/>
                    </a:lnTo>
                    <a:lnTo>
                      <a:pt x="1248" y="37"/>
                    </a:lnTo>
                    <a:lnTo>
                      <a:pt x="1220" y="25"/>
                    </a:lnTo>
                    <a:lnTo>
                      <a:pt x="1189" y="16"/>
                    </a:lnTo>
                    <a:lnTo>
                      <a:pt x="1157" y="9"/>
                    </a:lnTo>
                    <a:lnTo>
                      <a:pt x="1123" y="4"/>
                    </a:lnTo>
                    <a:lnTo>
                      <a:pt x="1087" y="1"/>
                    </a:lnTo>
                    <a:lnTo>
                      <a:pt x="1050" y="0"/>
                    </a:lnTo>
                    <a:lnTo>
                      <a:pt x="989" y="1"/>
                    </a:lnTo>
                    <a:lnTo>
                      <a:pt x="930" y="4"/>
                    </a:lnTo>
                    <a:lnTo>
                      <a:pt x="872" y="9"/>
                    </a:lnTo>
                    <a:lnTo>
                      <a:pt x="817" y="15"/>
                    </a:lnTo>
                    <a:lnTo>
                      <a:pt x="763" y="24"/>
                    </a:lnTo>
                    <a:lnTo>
                      <a:pt x="709" y="34"/>
                    </a:lnTo>
                    <a:lnTo>
                      <a:pt x="659" y="48"/>
                    </a:lnTo>
                    <a:lnTo>
                      <a:pt x="609" y="62"/>
                    </a:lnTo>
                    <a:lnTo>
                      <a:pt x="562" y="79"/>
                    </a:lnTo>
                    <a:lnTo>
                      <a:pt x="516" y="97"/>
                    </a:lnTo>
                    <a:lnTo>
                      <a:pt x="472" y="118"/>
                    </a:lnTo>
                    <a:lnTo>
                      <a:pt x="430" y="140"/>
                    </a:lnTo>
                    <a:lnTo>
                      <a:pt x="390" y="164"/>
                    </a:lnTo>
                    <a:lnTo>
                      <a:pt x="350" y="191"/>
                    </a:lnTo>
                    <a:lnTo>
                      <a:pt x="313" y="218"/>
                    </a:lnTo>
                    <a:lnTo>
                      <a:pt x="280" y="249"/>
                    </a:lnTo>
                    <a:lnTo>
                      <a:pt x="247" y="281"/>
                    </a:lnTo>
                    <a:lnTo>
                      <a:pt x="215" y="315"/>
                    </a:lnTo>
                    <a:lnTo>
                      <a:pt x="186" y="351"/>
                    </a:lnTo>
                    <a:lnTo>
                      <a:pt x="159" y="388"/>
                    </a:lnTo>
                    <a:lnTo>
                      <a:pt x="135" y="428"/>
                    </a:lnTo>
                    <a:lnTo>
                      <a:pt x="111" y="470"/>
                    </a:lnTo>
                    <a:lnTo>
                      <a:pt x="90" y="513"/>
                    </a:lnTo>
                    <a:lnTo>
                      <a:pt x="72" y="559"/>
                    </a:lnTo>
                    <a:lnTo>
                      <a:pt x="56" y="606"/>
                    </a:lnTo>
                    <a:lnTo>
                      <a:pt x="41" y="655"/>
                    </a:lnTo>
                    <a:lnTo>
                      <a:pt x="29" y="707"/>
                    </a:lnTo>
                    <a:lnTo>
                      <a:pt x="19" y="759"/>
                    </a:lnTo>
                    <a:lnTo>
                      <a:pt x="10" y="814"/>
                    </a:lnTo>
                    <a:lnTo>
                      <a:pt x="4" y="871"/>
                    </a:lnTo>
                    <a:lnTo>
                      <a:pt x="1" y="930"/>
                    </a:lnTo>
                    <a:lnTo>
                      <a:pt x="0" y="990"/>
                    </a:lnTo>
                    <a:lnTo>
                      <a:pt x="0" y="1007"/>
                    </a:lnTo>
                    <a:lnTo>
                      <a:pt x="2" y="1024"/>
                    </a:lnTo>
                    <a:lnTo>
                      <a:pt x="4" y="1042"/>
                    </a:lnTo>
                    <a:lnTo>
                      <a:pt x="7" y="1060"/>
                    </a:lnTo>
                    <a:lnTo>
                      <a:pt x="15" y="1097"/>
                    </a:lnTo>
                    <a:lnTo>
                      <a:pt x="26" y="1136"/>
                    </a:lnTo>
                    <a:lnTo>
                      <a:pt x="50" y="1215"/>
                    </a:lnTo>
                    <a:lnTo>
                      <a:pt x="76" y="1294"/>
                    </a:lnTo>
                    <a:lnTo>
                      <a:pt x="87" y="1332"/>
                    </a:lnTo>
                    <a:lnTo>
                      <a:pt x="97" y="1369"/>
                    </a:lnTo>
                    <a:lnTo>
                      <a:pt x="101" y="1388"/>
                    </a:lnTo>
                    <a:lnTo>
                      <a:pt x="104" y="1405"/>
                    </a:lnTo>
                    <a:lnTo>
                      <a:pt x="106" y="1422"/>
                    </a:lnTo>
                    <a:lnTo>
                      <a:pt x="108" y="1438"/>
                    </a:lnTo>
                    <a:lnTo>
                      <a:pt x="108" y="1454"/>
                    </a:lnTo>
                    <a:lnTo>
                      <a:pt x="108" y="1469"/>
                    </a:lnTo>
                    <a:lnTo>
                      <a:pt x="106" y="1484"/>
                    </a:lnTo>
                    <a:lnTo>
                      <a:pt x="103" y="1497"/>
                    </a:lnTo>
                    <a:lnTo>
                      <a:pt x="100" y="1509"/>
                    </a:lnTo>
                    <a:lnTo>
                      <a:pt x="94" y="1522"/>
                    </a:lnTo>
                    <a:lnTo>
                      <a:pt x="87" y="1532"/>
                    </a:lnTo>
                    <a:lnTo>
                      <a:pt x="79" y="1542"/>
                    </a:lnTo>
                    <a:lnTo>
                      <a:pt x="73" y="1548"/>
                    </a:lnTo>
                    <a:lnTo>
                      <a:pt x="69" y="1555"/>
                    </a:lnTo>
                    <a:lnTo>
                      <a:pt x="65" y="1563"/>
                    </a:lnTo>
                    <a:lnTo>
                      <a:pt x="62" y="1570"/>
                    </a:lnTo>
                    <a:lnTo>
                      <a:pt x="61" y="1578"/>
                    </a:lnTo>
                    <a:lnTo>
                      <a:pt x="60" y="1586"/>
                    </a:lnTo>
                    <a:lnTo>
                      <a:pt x="59" y="1594"/>
                    </a:lnTo>
                    <a:lnTo>
                      <a:pt x="60" y="1603"/>
                    </a:lnTo>
                    <a:lnTo>
                      <a:pt x="61" y="1612"/>
                    </a:lnTo>
                    <a:lnTo>
                      <a:pt x="63" y="1620"/>
                    </a:lnTo>
                    <a:lnTo>
                      <a:pt x="65" y="1629"/>
                    </a:lnTo>
                    <a:lnTo>
                      <a:pt x="68" y="1639"/>
                    </a:lnTo>
                    <a:lnTo>
                      <a:pt x="75" y="1657"/>
                    </a:lnTo>
                    <a:lnTo>
                      <a:pt x="83" y="1675"/>
                    </a:lnTo>
                    <a:lnTo>
                      <a:pt x="93" y="1693"/>
                    </a:lnTo>
                    <a:lnTo>
                      <a:pt x="103" y="1710"/>
                    </a:lnTo>
                    <a:lnTo>
                      <a:pt x="113" y="1726"/>
                    </a:lnTo>
                    <a:lnTo>
                      <a:pt x="123" y="1742"/>
                    </a:lnTo>
                    <a:lnTo>
                      <a:pt x="141" y="1769"/>
                    </a:lnTo>
                    <a:lnTo>
                      <a:pt x="152" y="1790"/>
                    </a:lnTo>
                    <a:lnTo>
                      <a:pt x="157" y="1799"/>
                    </a:lnTo>
                    <a:lnTo>
                      <a:pt x="164" y="1806"/>
                    </a:lnTo>
                    <a:lnTo>
                      <a:pt x="172" y="1812"/>
                    </a:lnTo>
                    <a:lnTo>
                      <a:pt x="180" y="1816"/>
                    </a:lnTo>
                    <a:lnTo>
                      <a:pt x="190" y="1820"/>
                    </a:lnTo>
                    <a:lnTo>
                      <a:pt x="200" y="1822"/>
                    </a:lnTo>
                    <a:lnTo>
                      <a:pt x="211" y="1822"/>
                    </a:lnTo>
                    <a:lnTo>
                      <a:pt x="223" y="1821"/>
                    </a:lnTo>
                    <a:lnTo>
                      <a:pt x="234" y="1820"/>
                    </a:lnTo>
                    <a:lnTo>
                      <a:pt x="248" y="1818"/>
                    </a:lnTo>
                    <a:lnTo>
                      <a:pt x="261" y="1814"/>
                    </a:lnTo>
                    <a:lnTo>
                      <a:pt x="274" y="1811"/>
                    </a:lnTo>
                    <a:lnTo>
                      <a:pt x="303" y="1803"/>
                    </a:lnTo>
                    <a:lnTo>
                      <a:pt x="332" y="1796"/>
                    </a:lnTo>
                    <a:lnTo>
                      <a:pt x="362" y="1789"/>
                    </a:lnTo>
                    <a:lnTo>
                      <a:pt x="392" y="1784"/>
                    </a:lnTo>
                    <a:lnTo>
                      <a:pt x="406" y="1783"/>
                    </a:lnTo>
                    <a:lnTo>
                      <a:pt x="420" y="1782"/>
                    </a:lnTo>
                    <a:lnTo>
                      <a:pt x="435" y="1783"/>
                    </a:lnTo>
                    <a:lnTo>
                      <a:pt x="449" y="1785"/>
                    </a:lnTo>
                    <a:lnTo>
                      <a:pt x="462" y="1788"/>
                    </a:lnTo>
                    <a:lnTo>
                      <a:pt x="475" y="1792"/>
                    </a:lnTo>
                    <a:lnTo>
                      <a:pt x="487" y="1798"/>
                    </a:lnTo>
                    <a:lnTo>
                      <a:pt x="499" y="1806"/>
                    </a:lnTo>
                    <a:lnTo>
                      <a:pt x="511" y="1815"/>
                    </a:lnTo>
                    <a:lnTo>
                      <a:pt x="521" y="1828"/>
                    </a:lnTo>
                    <a:lnTo>
                      <a:pt x="531" y="1841"/>
                    </a:lnTo>
                    <a:lnTo>
                      <a:pt x="540" y="1858"/>
                    </a:lnTo>
                    <a:lnTo>
                      <a:pt x="546" y="1873"/>
                    </a:lnTo>
                    <a:lnTo>
                      <a:pt x="550" y="1887"/>
                    </a:lnTo>
                    <a:lnTo>
                      <a:pt x="551" y="1901"/>
                    </a:lnTo>
                    <a:lnTo>
                      <a:pt x="552" y="1915"/>
                    </a:lnTo>
                    <a:lnTo>
                      <a:pt x="551" y="1928"/>
                    </a:lnTo>
                    <a:lnTo>
                      <a:pt x="549" y="1942"/>
                    </a:lnTo>
                    <a:lnTo>
                      <a:pt x="546" y="1956"/>
                    </a:lnTo>
                    <a:lnTo>
                      <a:pt x="542" y="1970"/>
                    </a:lnTo>
                    <a:lnTo>
                      <a:pt x="533" y="1996"/>
                    </a:lnTo>
                    <a:lnTo>
                      <a:pt x="525" y="2023"/>
                    </a:lnTo>
                    <a:lnTo>
                      <a:pt x="521" y="2037"/>
                    </a:lnTo>
                    <a:lnTo>
                      <a:pt x="518" y="2051"/>
                    </a:lnTo>
                    <a:lnTo>
                      <a:pt x="517" y="2066"/>
                    </a:lnTo>
                    <a:lnTo>
                      <a:pt x="516" y="2081"/>
                    </a:lnTo>
                    <a:lnTo>
                      <a:pt x="516" y="2093"/>
                    </a:lnTo>
                    <a:lnTo>
                      <a:pt x="518" y="2105"/>
                    </a:lnTo>
                    <a:lnTo>
                      <a:pt x="521" y="2118"/>
                    </a:lnTo>
                    <a:lnTo>
                      <a:pt x="524" y="2130"/>
                    </a:lnTo>
                    <a:lnTo>
                      <a:pt x="528" y="2141"/>
                    </a:lnTo>
                    <a:lnTo>
                      <a:pt x="533" y="2152"/>
                    </a:lnTo>
                    <a:lnTo>
                      <a:pt x="537" y="2162"/>
                    </a:lnTo>
                    <a:lnTo>
                      <a:pt x="543" y="2170"/>
                    </a:lnTo>
                    <a:lnTo>
                      <a:pt x="548" y="2176"/>
                    </a:lnTo>
                    <a:lnTo>
                      <a:pt x="553" y="2180"/>
                    </a:lnTo>
                    <a:lnTo>
                      <a:pt x="555" y="2181"/>
                    </a:lnTo>
                    <a:lnTo>
                      <a:pt x="558" y="2181"/>
                    </a:lnTo>
                    <a:lnTo>
                      <a:pt x="560" y="2181"/>
                    </a:lnTo>
                    <a:lnTo>
                      <a:pt x="562" y="2180"/>
                    </a:lnTo>
                    <a:lnTo>
                      <a:pt x="563" y="2179"/>
                    </a:lnTo>
                    <a:lnTo>
                      <a:pt x="565" y="2176"/>
                    </a:lnTo>
                    <a:lnTo>
                      <a:pt x="567" y="2173"/>
                    </a:lnTo>
                    <a:lnTo>
                      <a:pt x="568" y="2169"/>
                    </a:lnTo>
                    <a:lnTo>
                      <a:pt x="569" y="2158"/>
                    </a:lnTo>
                    <a:lnTo>
                      <a:pt x="570" y="2142"/>
                    </a:lnTo>
                    <a:lnTo>
                      <a:pt x="570" y="2133"/>
                    </a:lnTo>
                    <a:lnTo>
                      <a:pt x="571" y="2124"/>
                    </a:lnTo>
                    <a:lnTo>
                      <a:pt x="573" y="2117"/>
                    </a:lnTo>
                    <a:lnTo>
                      <a:pt x="576" y="2110"/>
                    </a:lnTo>
                    <a:lnTo>
                      <a:pt x="579" y="2104"/>
                    </a:lnTo>
                    <a:lnTo>
                      <a:pt x="582" y="2100"/>
                    </a:lnTo>
                    <a:lnTo>
                      <a:pt x="585" y="2097"/>
                    </a:lnTo>
                    <a:lnTo>
                      <a:pt x="589" y="2094"/>
                    </a:lnTo>
                    <a:lnTo>
                      <a:pt x="594" y="2093"/>
                    </a:lnTo>
                    <a:lnTo>
                      <a:pt x="598" y="2092"/>
                    </a:lnTo>
                    <a:lnTo>
                      <a:pt x="603" y="2093"/>
                    </a:lnTo>
                    <a:lnTo>
                      <a:pt x="608" y="2094"/>
                    </a:lnTo>
                    <a:lnTo>
                      <a:pt x="615" y="2095"/>
                    </a:lnTo>
                    <a:lnTo>
                      <a:pt x="620" y="2098"/>
                    </a:lnTo>
                    <a:lnTo>
                      <a:pt x="626" y="2101"/>
                    </a:lnTo>
                    <a:lnTo>
                      <a:pt x="631" y="2105"/>
                    </a:lnTo>
                    <a:lnTo>
                      <a:pt x="642" y="2116"/>
                    </a:lnTo>
                    <a:lnTo>
                      <a:pt x="654" y="2128"/>
                    </a:lnTo>
                    <a:lnTo>
                      <a:pt x="664" y="2142"/>
                    </a:lnTo>
                    <a:lnTo>
                      <a:pt x="673" y="2159"/>
                    </a:lnTo>
                    <a:lnTo>
                      <a:pt x="677" y="2167"/>
                    </a:lnTo>
                    <a:lnTo>
                      <a:pt x="680" y="2176"/>
                    </a:lnTo>
                    <a:lnTo>
                      <a:pt x="683" y="2185"/>
                    </a:lnTo>
                    <a:lnTo>
                      <a:pt x="686" y="2195"/>
                    </a:lnTo>
                    <a:lnTo>
                      <a:pt x="689" y="2205"/>
                    </a:lnTo>
                    <a:lnTo>
                      <a:pt x="691" y="2215"/>
                    </a:lnTo>
                    <a:lnTo>
                      <a:pt x="692" y="2225"/>
                    </a:lnTo>
                    <a:lnTo>
                      <a:pt x="692" y="2236"/>
                    </a:lnTo>
                    <a:lnTo>
                      <a:pt x="692" y="2250"/>
                    </a:lnTo>
                    <a:lnTo>
                      <a:pt x="693" y="2261"/>
                    </a:lnTo>
                    <a:lnTo>
                      <a:pt x="694" y="2270"/>
                    </a:lnTo>
                    <a:lnTo>
                      <a:pt x="696" y="2276"/>
                    </a:lnTo>
                    <a:lnTo>
                      <a:pt x="698" y="2279"/>
                    </a:lnTo>
                    <a:lnTo>
                      <a:pt x="700" y="2280"/>
                    </a:lnTo>
                    <a:lnTo>
                      <a:pt x="702" y="2280"/>
                    </a:lnTo>
                    <a:lnTo>
                      <a:pt x="705" y="2277"/>
                    </a:lnTo>
                    <a:lnTo>
                      <a:pt x="711" y="2268"/>
                    </a:lnTo>
                    <a:lnTo>
                      <a:pt x="718" y="2253"/>
                    </a:lnTo>
                    <a:lnTo>
                      <a:pt x="727" y="2237"/>
                    </a:lnTo>
                    <a:lnTo>
                      <a:pt x="734" y="2219"/>
                    </a:lnTo>
                    <a:lnTo>
                      <a:pt x="742" y="2203"/>
                    </a:lnTo>
                    <a:lnTo>
                      <a:pt x="750" y="2190"/>
                    </a:lnTo>
                    <a:lnTo>
                      <a:pt x="753" y="2184"/>
                    </a:lnTo>
                    <a:lnTo>
                      <a:pt x="757" y="2181"/>
                    </a:lnTo>
                    <a:lnTo>
                      <a:pt x="760" y="2179"/>
                    </a:lnTo>
                    <a:lnTo>
                      <a:pt x="764" y="2179"/>
                    </a:lnTo>
                    <a:lnTo>
                      <a:pt x="767" y="2181"/>
                    </a:lnTo>
                    <a:lnTo>
                      <a:pt x="769" y="2185"/>
                    </a:lnTo>
                    <a:lnTo>
                      <a:pt x="771" y="2192"/>
                    </a:lnTo>
                    <a:lnTo>
                      <a:pt x="773" y="2202"/>
                    </a:lnTo>
                    <a:lnTo>
                      <a:pt x="775" y="2214"/>
                    </a:lnTo>
                    <a:lnTo>
                      <a:pt x="776" y="2231"/>
                    </a:lnTo>
                    <a:lnTo>
                      <a:pt x="777" y="2249"/>
                    </a:lnTo>
                    <a:lnTo>
                      <a:pt x="777" y="2273"/>
                    </a:lnTo>
                    <a:lnTo>
                      <a:pt x="778" y="2278"/>
                    </a:lnTo>
                    <a:lnTo>
                      <a:pt x="780" y="2283"/>
                    </a:lnTo>
                    <a:lnTo>
                      <a:pt x="784" y="2287"/>
                    </a:lnTo>
                    <a:lnTo>
                      <a:pt x="789" y="2290"/>
                    </a:lnTo>
                    <a:lnTo>
                      <a:pt x="795" y="2293"/>
                    </a:lnTo>
                    <a:lnTo>
                      <a:pt x="802" y="2294"/>
                    </a:lnTo>
                    <a:lnTo>
                      <a:pt x="809" y="2295"/>
                    </a:lnTo>
                    <a:lnTo>
                      <a:pt x="816" y="2294"/>
                    </a:lnTo>
                    <a:lnTo>
                      <a:pt x="823" y="2292"/>
                    </a:lnTo>
                    <a:lnTo>
                      <a:pt x="830" y="2289"/>
                    </a:lnTo>
                    <a:lnTo>
                      <a:pt x="838" y="2285"/>
                    </a:lnTo>
                    <a:lnTo>
                      <a:pt x="844" y="2280"/>
                    </a:lnTo>
                    <a:lnTo>
                      <a:pt x="848" y="2273"/>
                    </a:lnTo>
                    <a:lnTo>
                      <a:pt x="852" y="2264"/>
                    </a:lnTo>
                    <a:lnTo>
                      <a:pt x="855" y="2253"/>
                    </a:lnTo>
                    <a:lnTo>
                      <a:pt x="856" y="2242"/>
                    </a:lnTo>
                    <a:lnTo>
                      <a:pt x="856" y="2223"/>
                    </a:lnTo>
                    <a:lnTo>
                      <a:pt x="857" y="2208"/>
                    </a:lnTo>
                    <a:lnTo>
                      <a:pt x="858" y="2194"/>
                    </a:lnTo>
                    <a:lnTo>
                      <a:pt x="859" y="2181"/>
                    </a:lnTo>
                    <a:lnTo>
                      <a:pt x="861" y="2171"/>
                    </a:lnTo>
                    <a:lnTo>
                      <a:pt x="863" y="2164"/>
                    </a:lnTo>
                    <a:lnTo>
                      <a:pt x="865" y="2158"/>
                    </a:lnTo>
                    <a:lnTo>
                      <a:pt x="867" y="2155"/>
                    </a:lnTo>
                    <a:lnTo>
                      <a:pt x="868" y="2155"/>
                    </a:lnTo>
                    <a:lnTo>
                      <a:pt x="870" y="2155"/>
                    </a:lnTo>
                    <a:lnTo>
                      <a:pt x="871" y="2156"/>
                    </a:lnTo>
                    <a:lnTo>
                      <a:pt x="872" y="2157"/>
                    </a:lnTo>
                    <a:lnTo>
                      <a:pt x="875" y="2162"/>
                    </a:lnTo>
                    <a:lnTo>
                      <a:pt x="876" y="2170"/>
                    </a:lnTo>
                    <a:lnTo>
                      <a:pt x="878" y="2181"/>
                    </a:lnTo>
                    <a:lnTo>
                      <a:pt x="879" y="2196"/>
                    </a:lnTo>
                    <a:lnTo>
                      <a:pt x="880" y="2214"/>
                    </a:lnTo>
                    <a:lnTo>
                      <a:pt x="880" y="2236"/>
                    </a:lnTo>
                    <a:lnTo>
                      <a:pt x="881" y="2242"/>
                    </a:lnTo>
                    <a:lnTo>
                      <a:pt x="883" y="2248"/>
                    </a:lnTo>
                    <a:lnTo>
                      <a:pt x="887" y="2254"/>
                    </a:lnTo>
                    <a:lnTo>
                      <a:pt x="891" y="2261"/>
                    </a:lnTo>
                    <a:lnTo>
                      <a:pt x="897" y="2268"/>
                    </a:lnTo>
                    <a:lnTo>
                      <a:pt x="903" y="2274"/>
                    </a:lnTo>
                    <a:lnTo>
                      <a:pt x="909" y="2279"/>
                    </a:lnTo>
                    <a:lnTo>
                      <a:pt x="917" y="2283"/>
                    </a:lnTo>
                    <a:lnTo>
                      <a:pt x="923" y="2287"/>
                    </a:lnTo>
                    <a:lnTo>
                      <a:pt x="930" y="2289"/>
                    </a:lnTo>
                    <a:lnTo>
                      <a:pt x="936" y="2290"/>
                    </a:lnTo>
                    <a:lnTo>
                      <a:pt x="941" y="2289"/>
                    </a:lnTo>
                    <a:lnTo>
                      <a:pt x="943" y="2288"/>
                    </a:lnTo>
                    <a:lnTo>
                      <a:pt x="945" y="2287"/>
                    </a:lnTo>
                    <a:lnTo>
                      <a:pt x="948" y="2285"/>
                    </a:lnTo>
                    <a:lnTo>
                      <a:pt x="950" y="2282"/>
                    </a:lnTo>
                    <a:lnTo>
                      <a:pt x="952" y="2276"/>
                    </a:lnTo>
                    <a:lnTo>
                      <a:pt x="953" y="2267"/>
                    </a:lnTo>
                    <a:lnTo>
                      <a:pt x="954" y="2245"/>
                    </a:lnTo>
                    <a:lnTo>
                      <a:pt x="957" y="2219"/>
                    </a:lnTo>
                    <a:lnTo>
                      <a:pt x="961" y="2194"/>
                    </a:lnTo>
                    <a:lnTo>
                      <a:pt x="965" y="2172"/>
                    </a:lnTo>
                    <a:lnTo>
                      <a:pt x="967" y="2164"/>
                    </a:lnTo>
                    <a:lnTo>
                      <a:pt x="969" y="2158"/>
                    </a:lnTo>
                    <a:lnTo>
                      <a:pt x="970" y="2156"/>
                    </a:lnTo>
                    <a:lnTo>
                      <a:pt x="971" y="2155"/>
                    </a:lnTo>
                    <a:lnTo>
                      <a:pt x="972" y="2155"/>
                    </a:lnTo>
                    <a:lnTo>
                      <a:pt x="973" y="2155"/>
                    </a:lnTo>
                    <a:lnTo>
                      <a:pt x="974" y="2159"/>
                    </a:lnTo>
                    <a:lnTo>
                      <a:pt x="976" y="2167"/>
                    </a:lnTo>
                    <a:lnTo>
                      <a:pt x="976" y="2180"/>
                    </a:lnTo>
                    <a:lnTo>
                      <a:pt x="977" y="2199"/>
                    </a:lnTo>
                    <a:lnTo>
                      <a:pt x="977" y="2211"/>
                    </a:lnTo>
                    <a:lnTo>
                      <a:pt x="978" y="2221"/>
                    </a:lnTo>
                    <a:lnTo>
                      <a:pt x="980" y="2230"/>
                    </a:lnTo>
                    <a:lnTo>
                      <a:pt x="982" y="2236"/>
                    </a:lnTo>
                    <a:lnTo>
                      <a:pt x="985" y="2241"/>
                    </a:lnTo>
                    <a:lnTo>
                      <a:pt x="989" y="2245"/>
                    </a:lnTo>
                    <a:lnTo>
                      <a:pt x="992" y="2247"/>
                    </a:lnTo>
                    <a:lnTo>
                      <a:pt x="996" y="2247"/>
                    </a:lnTo>
                    <a:lnTo>
                      <a:pt x="1001" y="2247"/>
                    </a:lnTo>
                    <a:lnTo>
                      <a:pt x="1006" y="2245"/>
                    </a:lnTo>
                    <a:lnTo>
                      <a:pt x="1011" y="2242"/>
                    </a:lnTo>
                    <a:lnTo>
                      <a:pt x="1016" y="2238"/>
                    </a:lnTo>
                    <a:lnTo>
                      <a:pt x="1029" y="2228"/>
                    </a:lnTo>
                    <a:lnTo>
                      <a:pt x="1041" y="2214"/>
                    </a:lnTo>
                    <a:lnTo>
                      <a:pt x="1053" y="2200"/>
                    </a:lnTo>
                    <a:lnTo>
                      <a:pt x="1066" y="2183"/>
                    </a:lnTo>
                    <a:lnTo>
                      <a:pt x="1078" y="2167"/>
                    </a:lnTo>
                    <a:lnTo>
                      <a:pt x="1089" y="2150"/>
                    </a:lnTo>
                    <a:lnTo>
                      <a:pt x="1110" y="2123"/>
                    </a:lnTo>
                    <a:lnTo>
                      <a:pt x="1122" y="2105"/>
                    </a:lnTo>
                    <a:lnTo>
                      <a:pt x="1126" y="2103"/>
                    </a:lnTo>
                    <a:lnTo>
                      <a:pt x="1132" y="2102"/>
                    </a:lnTo>
                    <a:lnTo>
                      <a:pt x="1141" y="2101"/>
                    </a:lnTo>
                    <a:lnTo>
                      <a:pt x="1150" y="2100"/>
                    </a:lnTo>
                    <a:lnTo>
                      <a:pt x="1173" y="2099"/>
                    </a:lnTo>
                    <a:lnTo>
                      <a:pt x="1197" y="2098"/>
                    </a:lnTo>
                    <a:lnTo>
                      <a:pt x="1209" y="2096"/>
                    </a:lnTo>
                    <a:lnTo>
                      <a:pt x="1220" y="2094"/>
                    </a:lnTo>
                    <a:lnTo>
                      <a:pt x="1229" y="2092"/>
                    </a:lnTo>
                    <a:lnTo>
                      <a:pt x="1237" y="2088"/>
                    </a:lnTo>
                    <a:lnTo>
                      <a:pt x="1240" y="2086"/>
                    </a:lnTo>
                    <a:lnTo>
                      <a:pt x="1242" y="2084"/>
                    </a:lnTo>
                    <a:lnTo>
                      <a:pt x="1244" y="2081"/>
                    </a:lnTo>
                    <a:lnTo>
                      <a:pt x="1247" y="2078"/>
                    </a:lnTo>
                    <a:lnTo>
                      <a:pt x="1247" y="2074"/>
                    </a:lnTo>
                    <a:lnTo>
                      <a:pt x="1247" y="2070"/>
                    </a:lnTo>
                    <a:lnTo>
                      <a:pt x="1246" y="2066"/>
                    </a:lnTo>
                    <a:lnTo>
                      <a:pt x="1244" y="2062"/>
                    </a:lnTo>
                    <a:lnTo>
                      <a:pt x="1240" y="2053"/>
                    </a:lnTo>
                    <a:lnTo>
                      <a:pt x="1238" y="2041"/>
                    </a:lnTo>
                    <a:lnTo>
                      <a:pt x="1236" y="2027"/>
                    </a:lnTo>
                    <a:lnTo>
                      <a:pt x="1234" y="2011"/>
                    </a:lnTo>
                    <a:lnTo>
                      <a:pt x="1230" y="1977"/>
                    </a:lnTo>
                    <a:lnTo>
                      <a:pt x="1227" y="1939"/>
                    </a:lnTo>
                    <a:lnTo>
                      <a:pt x="1224" y="1920"/>
                    </a:lnTo>
                    <a:lnTo>
                      <a:pt x="1222" y="1902"/>
                    </a:lnTo>
                    <a:lnTo>
                      <a:pt x="1219" y="1884"/>
                    </a:lnTo>
                    <a:lnTo>
                      <a:pt x="1216" y="1868"/>
                    </a:lnTo>
                    <a:lnTo>
                      <a:pt x="1212" y="1852"/>
                    </a:lnTo>
                    <a:lnTo>
                      <a:pt x="1207" y="1840"/>
                    </a:lnTo>
                    <a:lnTo>
                      <a:pt x="1204" y="1834"/>
                    </a:lnTo>
                    <a:lnTo>
                      <a:pt x="1201" y="1829"/>
                    </a:lnTo>
                    <a:lnTo>
                      <a:pt x="1198" y="1825"/>
                    </a:lnTo>
                    <a:lnTo>
                      <a:pt x="1195" y="1821"/>
                    </a:lnTo>
                    <a:lnTo>
                      <a:pt x="1188" y="1811"/>
                    </a:lnTo>
                    <a:lnTo>
                      <a:pt x="1182" y="1803"/>
                    </a:lnTo>
                    <a:lnTo>
                      <a:pt x="1179" y="1794"/>
                    </a:lnTo>
                    <a:lnTo>
                      <a:pt x="1177" y="1787"/>
                    </a:lnTo>
                    <a:lnTo>
                      <a:pt x="1178" y="1778"/>
                    </a:lnTo>
                    <a:lnTo>
                      <a:pt x="1180" y="1771"/>
                    </a:lnTo>
                    <a:lnTo>
                      <a:pt x="1184" y="1764"/>
                    </a:lnTo>
                    <a:lnTo>
                      <a:pt x="1189" y="1758"/>
                    </a:lnTo>
                    <a:lnTo>
                      <a:pt x="1196" y="1752"/>
                    </a:lnTo>
                    <a:lnTo>
                      <a:pt x="1204" y="1747"/>
                    </a:lnTo>
                    <a:lnTo>
                      <a:pt x="1214" y="1740"/>
                    </a:lnTo>
                    <a:lnTo>
                      <a:pt x="1224" y="1735"/>
                    </a:lnTo>
                    <a:lnTo>
                      <a:pt x="1235" y="1731"/>
                    </a:lnTo>
                    <a:lnTo>
                      <a:pt x="1247" y="1727"/>
                    </a:lnTo>
                    <a:lnTo>
                      <a:pt x="1260" y="1723"/>
                    </a:lnTo>
                    <a:lnTo>
                      <a:pt x="1273" y="1720"/>
                    </a:lnTo>
                    <a:lnTo>
                      <a:pt x="1300" y="1715"/>
                    </a:lnTo>
                    <a:lnTo>
                      <a:pt x="1328" y="1711"/>
                    </a:lnTo>
                    <a:lnTo>
                      <a:pt x="1355" y="1708"/>
                    </a:lnTo>
                    <a:lnTo>
                      <a:pt x="1381" y="1708"/>
                    </a:lnTo>
                    <a:lnTo>
                      <a:pt x="1405" y="1709"/>
                    </a:lnTo>
                    <a:lnTo>
                      <a:pt x="1425" y="1711"/>
                    </a:lnTo>
                    <a:lnTo>
                      <a:pt x="1434" y="1713"/>
                    </a:lnTo>
                    <a:lnTo>
                      <a:pt x="1441" y="1715"/>
                    </a:lnTo>
                    <a:lnTo>
                      <a:pt x="1446" y="1718"/>
                    </a:lnTo>
                    <a:lnTo>
                      <a:pt x="1450" y="1721"/>
                    </a:lnTo>
                    <a:lnTo>
                      <a:pt x="1457" y="1727"/>
                    </a:lnTo>
                    <a:lnTo>
                      <a:pt x="1466" y="1732"/>
                    </a:lnTo>
                    <a:lnTo>
                      <a:pt x="1477" y="1737"/>
                    </a:lnTo>
                    <a:lnTo>
                      <a:pt x="1489" y="1741"/>
                    </a:lnTo>
                    <a:lnTo>
                      <a:pt x="1501" y="1745"/>
                    </a:lnTo>
                    <a:lnTo>
                      <a:pt x="1516" y="1747"/>
                    </a:lnTo>
                    <a:lnTo>
                      <a:pt x="1529" y="1749"/>
                    </a:lnTo>
                    <a:lnTo>
                      <a:pt x="1544" y="1750"/>
                    </a:lnTo>
                    <a:lnTo>
                      <a:pt x="1557" y="1749"/>
                    </a:lnTo>
                    <a:lnTo>
                      <a:pt x="1570" y="1747"/>
                    </a:lnTo>
                    <a:lnTo>
                      <a:pt x="1583" y="1744"/>
                    </a:lnTo>
                    <a:lnTo>
                      <a:pt x="1593" y="1738"/>
                    </a:lnTo>
                    <a:lnTo>
                      <a:pt x="1598" y="1736"/>
                    </a:lnTo>
                    <a:lnTo>
                      <a:pt x="1602" y="1732"/>
                    </a:lnTo>
                    <a:lnTo>
                      <a:pt x="1605" y="1729"/>
                    </a:lnTo>
                    <a:lnTo>
                      <a:pt x="1608" y="1724"/>
                    </a:lnTo>
                    <a:lnTo>
                      <a:pt x="1610" y="1720"/>
                    </a:lnTo>
                    <a:lnTo>
                      <a:pt x="1612" y="1715"/>
                    </a:lnTo>
                    <a:lnTo>
                      <a:pt x="1613" y="1709"/>
                    </a:lnTo>
                    <a:lnTo>
                      <a:pt x="1614" y="1702"/>
                    </a:lnTo>
                    <a:lnTo>
                      <a:pt x="1614" y="1699"/>
                    </a:lnTo>
                    <a:lnTo>
                      <a:pt x="1616" y="1695"/>
                    </a:lnTo>
                    <a:lnTo>
                      <a:pt x="1619" y="1692"/>
                    </a:lnTo>
                    <a:lnTo>
                      <a:pt x="1622" y="1688"/>
                    </a:lnTo>
                    <a:lnTo>
                      <a:pt x="1630" y="1680"/>
                    </a:lnTo>
                    <a:lnTo>
                      <a:pt x="1640" y="1673"/>
                    </a:lnTo>
                    <a:lnTo>
                      <a:pt x="1661" y="1658"/>
                    </a:lnTo>
                    <a:lnTo>
                      <a:pt x="1675" y="1647"/>
                    </a:lnTo>
                    <a:lnTo>
                      <a:pt x="1684" y="1633"/>
                    </a:lnTo>
                    <a:lnTo>
                      <a:pt x="1702" y="1602"/>
                    </a:lnTo>
                    <a:lnTo>
                      <a:pt x="1706" y="1593"/>
                    </a:lnTo>
                    <a:lnTo>
                      <a:pt x="1709" y="1585"/>
                    </a:lnTo>
                    <a:lnTo>
                      <a:pt x="1712" y="1578"/>
                    </a:lnTo>
                    <a:lnTo>
                      <a:pt x="1713" y="1571"/>
                    </a:lnTo>
                    <a:lnTo>
                      <a:pt x="1714" y="1566"/>
                    </a:lnTo>
                    <a:lnTo>
                      <a:pt x="1713" y="1563"/>
                    </a:lnTo>
                    <a:lnTo>
                      <a:pt x="1711" y="1561"/>
                    </a:lnTo>
                    <a:lnTo>
                      <a:pt x="1710" y="1561"/>
                    </a:lnTo>
                    <a:lnTo>
                      <a:pt x="1708" y="1560"/>
                    </a:lnTo>
                    <a:lnTo>
                      <a:pt x="1705" y="1561"/>
                    </a:lnTo>
                    <a:close/>
                    <a:moveTo>
                      <a:pt x="861" y="1771"/>
                    </a:moveTo>
                    <a:lnTo>
                      <a:pt x="876" y="1771"/>
                    </a:lnTo>
                    <a:lnTo>
                      <a:pt x="891" y="1773"/>
                    </a:lnTo>
                    <a:lnTo>
                      <a:pt x="909" y="1776"/>
                    </a:lnTo>
                    <a:lnTo>
                      <a:pt x="927" y="1779"/>
                    </a:lnTo>
                    <a:lnTo>
                      <a:pt x="945" y="1783"/>
                    </a:lnTo>
                    <a:lnTo>
                      <a:pt x="964" y="1785"/>
                    </a:lnTo>
                    <a:lnTo>
                      <a:pt x="980" y="1787"/>
                    </a:lnTo>
                    <a:lnTo>
                      <a:pt x="996" y="1787"/>
                    </a:lnTo>
                    <a:lnTo>
                      <a:pt x="1003" y="1786"/>
                    </a:lnTo>
                    <a:lnTo>
                      <a:pt x="1008" y="1785"/>
                    </a:lnTo>
                    <a:lnTo>
                      <a:pt x="1013" y="1784"/>
                    </a:lnTo>
                    <a:lnTo>
                      <a:pt x="1018" y="1782"/>
                    </a:lnTo>
                    <a:lnTo>
                      <a:pt x="1021" y="1778"/>
                    </a:lnTo>
                    <a:lnTo>
                      <a:pt x="1024" y="1775"/>
                    </a:lnTo>
                    <a:lnTo>
                      <a:pt x="1025" y="1770"/>
                    </a:lnTo>
                    <a:lnTo>
                      <a:pt x="1025" y="1766"/>
                    </a:lnTo>
                    <a:lnTo>
                      <a:pt x="1024" y="1760"/>
                    </a:lnTo>
                    <a:lnTo>
                      <a:pt x="1020" y="1753"/>
                    </a:lnTo>
                    <a:lnTo>
                      <a:pt x="1016" y="1746"/>
                    </a:lnTo>
                    <a:lnTo>
                      <a:pt x="1011" y="1736"/>
                    </a:lnTo>
                    <a:lnTo>
                      <a:pt x="1003" y="1727"/>
                    </a:lnTo>
                    <a:lnTo>
                      <a:pt x="995" y="1716"/>
                    </a:lnTo>
                    <a:lnTo>
                      <a:pt x="983" y="1703"/>
                    </a:lnTo>
                    <a:lnTo>
                      <a:pt x="971" y="1690"/>
                    </a:lnTo>
                    <a:lnTo>
                      <a:pt x="959" y="1678"/>
                    </a:lnTo>
                    <a:lnTo>
                      <a:pt x="949" y="1664"/>
                    </a:lnTo>
                    <a:lnTo>
                      <a:pt x="940" y="1650"/>
                    </a:lnTo>
                    <a:lnTo>
                      <a:pt x="932" y="1637"/>
                    </a:lnTo>
                    <a:lnTo>
                      <a:pt x="926" y="1622"/>
                    </a:lnTo>
                    <a:lnTo>
                      <a:pt x="921" y="1608"/>
                    </a:lnTo>
                    <a:lnTo>
                      <a:pt x="916" y="1593"/>
                    </a:lnTo>
                    <a:lnTo>
                      <a:pt x="913" y="1580"/>
                    </a:lnTo>
                    <a:lnTo>
                      <a:pt x="906" y="1553"/>
                    </a:lnTo>
                    <a:lnTo>
                      <a:pt x="903" y="1528"/>
                    </a:lnTo>
                    <a:lnTo>
                      <a:pt x="900" y="1505"/>
                    </a:lnTo>
                    <a:lnTo>
                      <a:pt x="898" y="1486"/>
                    </a:lnTo>
                    <a:lnTo>
                      <a:pt x="896" y="1477"/>
                    </a:lnTo>
                    <a:lnTo>
                      <a:pt x="895" y="1471"/>
                    </a:lnTo>
                    <a:lnTo>
                      <a:pt x="892" y="1465"/>
                    </a:lnTo>
                    <a:lnTo>
                      <a:pt x="890" y="1460"/>
                    </a:lnTo>
                    <a:lnTo>
                      <a:pt x="886" y="1457"/>
                    </a:lnTo>
                    <a:lnTo>
                      <a:pt x="882" y="1456"/>
                    </a:lnTo>
                    <a:lnTo>
                      <a:pt x="877" y="1456"/>
                    </a:lnTo>
                    <a:lnTo>
                      <a:pt x="870" y="1457"/>
                    </a:lnTo>
                    <a:lnTo>
                      <a:pt x="863" y="1460"/>
                    </a:lnTo>
                    <a:lnTo>
                      <a:pt x="854" y="1466"/>
                    </a:lnTo>
                    <a:lnTo>
                      <a:pt x="845" y="1473"/>
                    </a:lnTo>
                    <a:lnTo>
                      <a:pt x="833" y="1482"/>
                    </a:lnTo>
                    <a:lnTo>
                      <a:pt x="806" y="1507"/>
                    </a:lnTo>
                    <a:lnTo>
                      <a:pt x="771" y="1542"/>
                    </a:lnTo>
                    <a:lnTo>
                      <a:pt x="764" y="1550"/>
                    </a:lnTo>
                    <a:lnTo>
                      <a:pt x="755" y="1563"/>
                    </a:lnTo>
                    <a:lnTo>
                      <a:pt x="747" y="1577"/>
                    </a:lnTo>
                    <a:lnTo>
                      <a:pt x="740" y="1592"/>
                    </a:lnTo>
                    <a:lnTo>
                      <a:pt x="733" y="1608"/>
                    </a:lnTo>
                    <a:lnTo>
                      <a:pt x="728" y="1622"/>
                    </a:lnTo>
                    <a:lnTo>
                      <a:pt x="723" y="1637"/>
                    </a:lnTo>
                    <a:lnTo>
                      <a:pt x="722" y="1647"/>
                    </a:lnTo>
                    <a:lnTo>
                      <a:pt x="721" y="1659"/>
                    </a:lnTo>
                    <a:lnTo>
                      <a:pt x="720" y="1671"/>
                    </a:lnTo>
                    <a:lnTo>
                      <a:pt x="718" y="1681"/>
                    </a:lnTo>
                    <a:lnTo>
                      <a:pt x="716" y="1690"/>
                    </a:lnTo>
                    <a:lnTo>
                      <a:pt x="710" y="1708"/>
                    </a:lnTo>
                    <a:lnTo>
                      <a:pt x="704" y="1724"/>
                    </a:lnTo>
                    <a:lnTo>
                      <a:pt x="697" y="1740"/>
                    </a:lnTo>
                    <a:lnTo>
                      <a:pt x="692" y="1759"/>
                    </a:lnTo>
                    <a:lnTo>
                      <a:pt x="689" y="1768"/>
                    </a:lnTo>
                    <a:lnTo>
                      <a:pt x="688" y="1778"/>
                    </a:lnTo>
                    <a:lnTo>
                      <a:pt x="686" y="1790"/>
                    </a:lnTo>
                    <a:lnTo>
                      <a:pt x="685" y="1802"/>
                    </a:lnTo>
                    <a:lnTo>
                      <a:pt x="686" y="1805"/>
                    </a:lnTo>
                    <a:lnTo>
                      <a:pt x="690" y="1807"/>
                    </a:lnTo>
                    <a:lnTo>
                      <a:pt x="693" y="1810"/>
                    </a:lnTo>
                    <a:lnTo>
                      <a:pt x="698" y="1811"/>
                    </a:lnTo>
                    <a:lnTo>
                      <a:pt x="711" y="1814"/>
                    </a:lnTo>
                    <a:lnTo>
                      <a:pt x="727" y="1815"/>
                    </a:lnTo>
                    <a:lnTo>
                      <a:pt x="757" y="1815"/>
                    </a:lnTo>
                    <a:lnTo>
                      <a:pt x="777" y="1814"/>
                    </a:lnTo>
                    <a:lnTo>
                      <a:pt x="781" y="1813"/>
                    </a:lnTo>
                    <a:lnTo>
                      <a:pt x="786" y="1812"/>
                    </a:lnTo>
                    <a:lnTo>
                      <a:pt x="791" y="1809"/>
                    </a:lnTo>
                    <a:lnTo>
                      <a:pt x="796" y="1806"/>
                    </a:lnTo>
                    <a:lnTo>
                      <a:pt x="807" y="1799"/>
                    </a:lnTo>
                    <a:lnTo>
                      <a:pt x="817" y="1791"/>
                    </a:lnTo>
                    <a:lnTo>
                      <a:pt x="828" y="1782"/>
                    </a:lnTo>
                    <a:lnTo>
                      <a:pt x="839" y="1775"/>
                    </a:lnTo>
                    <a:lnTo>
                      <a:pt x="845" y="1772"/>
                    </a:lnTo>
                    <a:lnTo>
                      <a:pt x="850" y="1771"/>
                    </a:lnTo>
                    <a:lnTo>
                      <a:pt x="856" y="1770"/>
                    </a:lnTo>
                    <a:lnTo>
                      <a:pt x="861" y="1771"/>
                    </a:lnTo>
                    <a:close/>
                    <a:moveTo>
                      <a:pt x="140" y="1244"/>
                    </a:moveTo>
                    <a:lnTo>
                      <a:pt x="163" y="1199"/>
                    </a:lnTo>
                    <a:lnTo>
                      <a:pt x="193" y="1141"/>
                    </a:lnTo>
                    <a:lnTo>
                      <a:pt x="210" y="1110"/>
                    </a:lnTo>
                    <a:lnTo>
                      <a:pt x="224" y="1078"/>
                    </a:lnTo>
                    <a:lnTo>
                      <a:pt x="230" y="1061"/>
                    </a:lnTo>
                    <a:lnTo>
                      <a:pt x="236" y="1045"/>
                    </a:lnTo>
                    <a:lnTo>
                      <a:pt x="242" y="1028"/>
                    </a:lnTo>
                    <a:lnTo>
                      <a:pt x="246" y="1012"/>
                    </a:lnTo>
                    <a:lnTo>
                      <a:pt x="249" y="996"/>
                    </a:lnTo>
                    <a:lnTo>
                      <a:pt x="252" y="981"/>
                    </a:lnTo>
                    <a:lnTo>
                      <a:pt x="253" y="966"/>
                    </a:lnTo>
                    <a:lnTo>
                      <a:pt x="253" y="951"/>
                    </a:lnTo>
                    <a:lnTo>
                      <a:pt x="252" y="938"/>
                    </a:lnTo>
                    <a:lnTo>
                      <a:pt x="249" y="924"/>
                    </a:lnTo>
                    <a:lnTo>
                      <a:pt x="245" y="912"/>
                    </a:lnTo>
                    <a:lnTo>
                      <a:pt x="238" y="901"/>
                    </a:lnTo>
                    <a:lnTo>
                      <a:pt x="230" y="891"/>
                    </a:lnTo>
                    <a:lnTo>
                      <a:pt x="221" y="881"/>
                    </a:lnTo>
                    <a:lnTo>
                      <a:pt x="209" y="874"/>
                    </a:lnTo>
                    <a:lnTo>
                      <a:pt x="195" y="867"/>
                    </a:lnTo>
                    <a:lnTo>
                      <a:pt x="179" y="862"/>
                    </a:lnTo>
                    <a:lnTo>
                      <a:pt x="160" y="858"/>
                    </a:lnTo>
                    <a:lnTo>
                      <a:pt x="139" y="856"/>
                    </a:lnTo>
                    <a:lnTo>
                      <a:pt x="115" y="855"/>
                    </a:lnTo>
                    <a:lnTo>
                      <a:pt x="104" y="855"/>
                    </a:lnTo>
                    <a:lnTo>
                      <a:pt x="95" y="857"/>
                    </a:lnTo>
                    <a:lnTo>
                      <a:pt x="85" y="860"/>
                    </a:lnTo>
                    <a:lnTo>
                      <a:pt x="79" y="865"/>
                    </a:lnTo>
                    <a:lnTo>
                      <a:pt x="73" y="870"/>
                    </a:lnTo>
                    <a:lnTo>
                      <a:pt x="68" y="876"/>
                    </a:lnTo>
                    <a:lnTo>
                      <a:pt x="65" y="884"/>
                    </a:lnTo>
                    <a:lnTo>
                      <a:pt x="62" y="893"/>
                    </a:lnTo>
                    <a:lnTo>
                      <a:pt x="61" y="902"/>
                    </a:lnTo>
                    <a:lnTo>
                      <a:pt x="60" y="912"/>
                    </a:lnTo>
                    <a:lnTo>
                      <a:pt x="60" y="923"/>
                    </a:lnTo>
                    <a:lnTo>
                      <a:pt x="61" y="935"/>
                    </a:lnTo>
                    <a:lnTo>
                      <a:pt x="65" y="961"/>
                    </a:lnTo>
                    <a:lnTo>
                      <a:pt x="71" y="989"/>
                    </a:lnTo>
                    <a:lnTo>
                      <a:pt x="87" y="1050"/>
                    </a:lnTo>
                    <a:lnTo>
                      <a:pt x="108" y="1116"/>
                    </a:lnTo>
                    <a:lnTo>
                      <a:pt x="117" y="1148"/>
                    </a:lnTo>
                    <a:lnTo>
                      <a:pt x="126" y="1181"/>
                    </a:lnTo>
                    <a:lnTo>
                      <a:pt x="134" y="1213"/>
                    </a:lnTo>
                    <a:lnTo>
                      <a:pt x="140" y="1244"/>
                    </a:lnTo>
                    <a:close/>
                    <a:moveTo>
                      <a:pt x="758" y="1331"/>
                    </a:moveTo>
                    <a:lnTo>
                      <a:pt x="758" y="1311"/>
                    </a:lnTo>
                    <a:lnTo>
                      <a:pt x="757" y="1292"/>
                    </a:lnTo>
                    <a:lnTo>
                      <a:pt x="755" y="1275"/>
                    </a:lnTo>
                    <a:lnTo>
                      <a:pt x="753" y="1258"/>
                    </a:lnTo>
                    <a:lnTo>
                      <a:pt x="751" y="1244"/>
                    </a:lnTo>
                    <a:lnTo>
                      <a:pt x="748" y="1230"/>
                    </a:lnTo>
                    <a:lnTo>
                      <a:pt x="744" y="1217"/>
                    </a:lnTo>
                    <a:lnTo>
                      <a:pt x="740" y="1206"/>
                    </a:lnTo>
                    <a:lnTo>
                      <a:pt x="735" y="1195"/>
                    </a:lnTo>
                    <a:lnTo>
                      <a:pt x="731" y="1184"/>
                    </a:lnTo>
                    <a:lnTo>
                      <a:pt x="725" y="1175"/>
                    </a:lnTo>
                    <a:lnTo>
                      <a:pt x="718" y="1167"/>
                    </a:lnTo>
                    <a:lnTo>
                      <a:pt x="712" y="1160"/>
                    </a:lnTo>
                    <a:lnTo>
                      <a:pt x="706" y="1153"/>
                    </a:lnTo>
                    <a:lnTo>
                      <a:pt x="699" y="1145"/>
                    </a:lnTo>
                    <a:lnTo>
                      <a:pt x="692" y="1139"/>
                    </a:lnTo>
                    <a:lnTo>
                      <a:pt x="676" y="1128"/>
                    </a:lnTo>
                    <a:lnTo>
                      <a:pt x="660" y="1117"/>
                    </a:lnTo>
                    <a:lnTo>
                      <a:pt x="643" y="1106"/>
                    </a:lnTo>
                    <a:lnTo>
                      <a:pt x="626" y="1096"/>
                    </a:lnTo>
                    <a:lnTo>
                      <a:pt x="607" y="1085"/>
                    </a:lnTo>
                    <a:lnTo>
                      <a:pt x="589" y="1071"/>
                    </a:lnTo>
                    <a:lnTo>
                      <a:pt x="570" y="1057"/>
                    </a:lnTo>
                    <a:lnTo>
                      <a:pt x="552" y="1041"/>
                    </a:lnTo>
                    <a:lnTo>
                      <a:pt x="546" y="1034"/>
                    </a:lnTo>
                    <a:lnTo>
                      <a:pt x="539" y="1030"/>
                    </a:lnTo>
                    <a:lnTo>
                      <a:pt x="530" y="1028"/>
                    </a:lnTo>
                    <a:lnTo>
                      <a:pt x="522" y="1027"/>
                    </a:lnTo>
                    <a:lnTo>
                      <a:pt x="514" y="1028"/>
                    </a:lnTo>
                    <a:lnTo>
                      <a:pt x="505" y="1029"/>
                    </a:lnTo>
                    <a:lnTo>
                      <a:pt x="495" y="1032"/>
                    </a:lnTo>
                    <a:lnTo>
                      <a:pt x="485" y="1036"/>
                    </a:lnTo>
                    <a:lnTo>
                      <a:pt x="476" y="1042"/>
                    </a:lnTo>
                    <a:lnTo>
                      <a:pt x="465" y="1048"/>
                    </a:lnTo>
                    <a:lnTo>
                      <a:pt x="454" y="1055"/>
                    </a:lnTo>
                    <a:lnTo>
                      <a:pt x="444" y="1062"/>
                    </a:lnTo>
                    <a:lnTo>
                      <a:pt x="422" y="1079"/>
                    </a:lnTo>
                    <a:lnTo>
                      <a:pt x="401" y="1097"/>
                    </a:lnTo>
                    <a:lnTo>
                      <a:pt x="359" y="1137"/>
                    </a:lnTo>
                    <a:lnTo>
                      <a:pt x="320" y="1174"/>
                    </a:lnTo>
                    <a:lnTo>
                      <a:pt x="303" y="1191"/>
                    </a:lnTo>
                    <a:lnTo>
                      <a:pt x="289" y="1204"/>
                    </a:lnTo>
                    <a:lnTo>
                      <a:pt x="276" y="1214"/>
                    </a:lnTo>
                    <a:lnTo>
                      <a:pt x="267" y="1219"/>
                    </a:lnTo>
                    <a:lnTo>
                      <a:pt x="252" y="1229"/>
                    </a:lnTo>
                    <a:lnTo>
                      <a:pt x="238" y="1238"/>
                    </a:lnTo>
                    <a:lnTo>
                      <a:pt x="228" y="1248"/>
                    </a:lnTo>
                    <a:lnTo>
                      <a:pt x="219" y="1258"/>
                    </a:lnTo>
                    <a:lnTo>
                      <a:pt x="212" y="1271"/>
                    </a:lnTo>
                    <a:lnTo>
                      <a:pt x="208" y="1283"/>
                    </a:lnTo>
                    <a:lnTo>
                      <a:pt x="205" y="1295"/>
                    </a:lnTo>
                    <a:lnTo>
                      <a:pt x="202" y="1309"/>
                    </a:lnTo>
                    <a:lnTo>
                      <a:pt x="202" y="1322"/>
                    </a:lnTo>
                    <a:lnTo>
                      <a:pt x="205" y="1336"/>
                    </a:lnTo>
                    <a:lnTo>
                      <a:pt x="208" y="1350"/>
                    </a:lnTo>
                    <a:lnTo>
                      <a:pt x="212" y="1363"/>
                    </a:lnTo>
                    <a:lnTo>
                      <a:pt x="217" y="1378"/>
                    </a:lnTo>
                    <a:lnTo>
                      <a:pt x="224" y="1392"/>
                    </a:lnTo>
                    <a:lnTo>
                      <a:pt x="231" y="1405"/>
                    </a:lnTo>
                    <a:lnTo>
                      <a:pt x="239" y="1420"/>
                    </a:lnTo>
                    <a:lnTo>
                      <a:pt x="249" y="1433"/>
                    </a:lnTo>
                    <a:lnTo>
                      <a:pt x="259" y="1447"/>
                    </a:lnTo>
                    <a:lnTo>
                      <a:pt x="269" y="1459"/>
                    </a:lnTo>
                    <a:lnTo>
                      <a:pt x="281" y="1471"/>
                    </a:lnTo>
                    <a:lnTo>
                      <a:pt x="292" y="1482"/>
                    </a:lnTo>
                    <a:lnTo>
                      <a:pt x="303" y="1494"/>
                    </a:lnTo>
                    <a:lnTo>
                      <a:pt x="314" y="1504"/>
                    </a:lnTo>
                    <a:lnTo>
                      <a:pt x="327" y="1514"/>
                    </a:lnTo>
                    <a:lnTo>
                      <a:pt x="338" y="1523"/>
                    </a:lnTo>
                    <a:lnTo>
                      <a:pt x="350" y="1531"/>
                    </a:lnTo>
                    <a:lnTo>
                      <a:pt x="362" y="1538"/>
                    </a:lnTo>
                    <a:lnTo>
                      <a:pt x="373" y="1543"/>
                    </a:lnTo>
                    <a:lnTo>
                      <a:pt x="383" y="1548"/>
                    </a:lnTo>
                    <a:lnTo>
                      <a:pt x="394" y="1551"/>
                    </a:lnTo>
                    <a:lnTo>
                      <a:pt x="404" y="1553"/>
                    </a:lnTo>
                    <a:lnTo>
                      <a:pt x="412" y="1554"/>
                    </a:lnTo>
                    <a:lnTo>
                      <a:pt x="441" y="1554"/>
                    </a:lnTo>
                    <a:lnTo>
                      <a:pt x="470" y="1553"/>
                    </a:lnTo>
                    <a:lnTo>
                      <a:pt x="498" y="1552"/>
                    </a:lnTo>
                    <a:lnTo>
                      <a:pt x="528" y="1549"/>
                    </a:lnTo>
                    <a:lnTo>
                      <a:pt x="557" y="1546"/>
                    </a:lnTo>
                    <a:lnTo>
                      <a:pt x="586" y="1541"/>
                    </a:lnTo>
                    <a:lnTo>
                      <a:pt x="600" y="1537"/>
                    </a:lnTo>
                    <a:lnTo>
                      <a:pt x="614" y="1534"/>
                    </a:lnTo>
                    <a:lnTo>
                      <a:pt x="627" y="1529"/>
                    </a:lnTo>
                    <a:lnTo>
                      <a:pt x="640" y="1524"/>
                    </a:lnTo>
                    <a:lnTo>
                      <a:pt x="653" y="1518"/>
                    </a:lnTo>
                    <a:lnTo>
                      <a:pt x="665" y="1512"/>
                    </a:lnTo>
                    <a:lnTo>
                      <a:pt x="676" y="1505"/>
                    </a:lnTo>
                    <a:lnTo>
                      <a:pt x="688" y="1497"/>
                    </a:lnTo>
                    <a:lnTo>
                      <a:pt x="698" y="1489"/>
                    </a:lnTo>
                    <a:lnTo>
                      <a:pt x="708" y="1479"/>
                    </a:lnTo>
                    <a:lnTo>
                      <a:pt x="716" y="1469"/>
                    </a:lnTo>
                    <a:lnTo>
                      <a:pt x="725" y="1458"/>
                    </a:lnTo>
                    <a:lnTo>
                      <a:pt x="733" y="1445"/>
                    </a:lnTo>
                    <a:lnTo>
                      <a:pt x="739" y="1432"/>
                    </a:lnTo>
                    <a:lnTo>
                      <a:pt x="745" y="1418"/>
                    </a:lnTo>
                    <a:lnTo>
                      <a:pt x="749" y="1403"/>
                    </a:lnTo>
                    <a:lnTo>
                      <a:pt x="753" y="1387"/>
                    </a:lnTo>
                    <a:lnTo>
                      <a:pt x="756" y="1369"/>
                    </a:lnTo>
                    <a:lnTo>
                      <a:pt x="758" y="1351"/>
                    </a:lnTo>
                    <a:lnTo>
                      <a:pt x="758" y="1331"/>
                    </a:lnTo>
                    <a:close/>
                    <a:moveTo>
                      <a:pt x="1433" y="1276"/>
                    </a:moveTo>
                    <a:lnTo>
                      <a:pt x="1432" y="1262"/>
                    </a:lnTo>
                    <a:lnTo>
                      <a:pt x="1430" y="1248"/>
                    </a:lnTo>
                    <a:lnTo>
                      <a:pt x="1427" y="1236"/>
                    </a:lnTo>
                    <a:lnTo>
                      <a:pt x="1424" y="1222"/>
                    </a:lnTo>
                    <a:lnTo>
                      <a:pt x="1420" y="1211"/>
                    </a:lnTo>
                    <a:lnTo>
                      <a:pt x="1416" y="1199"/>
                    </a:lnTo>
                    <a:lnTo>
                      <a:pt x="1410" y="1188"/>
                    </a:lnTo>
                    <a:lnTo>
                      <a:pt x="1404" y="1177"/>
                    </a:lnTo>
                    <a:lnTo>
                      <a:pt x="1397" y="1166"/>
                    </a:lnTo>
                    <a:lnTo>
                      <a:pt x="1388" y="1157"/>
                    </a:lnTo>
                    <a:lnTo>
                      <a:pt x="1380" y="1146"/>
                    </a:lnTo>
                    <a:lnTo>
                      <a:pt x="1372" y="1137"/>
                    </a:lnTo>
                    <a:lnTo>
                      <a:pt x="1363" y="1129"/>
                    </a:lnTo>
                    <a:lnTo>
                      <a:pt x="1352" y="1121"/>
                    </a:lnTo>
                    <a:lnTo>
                      <a:pt x="1342" y="1113"/>
                    </a:lnTo>
                    <a:lnTo>
                      <a:pt x="1331" y="1105"/>
                    </a:lnTo>
                    <a:lnTo>
                      <a:pt x="1321" y="1098"/>
                    </a:lnTo>
                    <a:lnTo>
                      <a:pt x="1308" y="1092"/>
                    </a:lnTo>
                    <a:lnTo>
                      <a:pt x="1297" y="1086"/>
                    </a:lnTo>
                    <a:lnTo>
                      <a:pt x="1285" y="1080"/>
                    </a:lnTo>
                    <a:lnTo>
                      <a:pt x="1260" y="1069"/>
                    </a:lnTo>
                    <a:lnTo>
                      <a:pt x="1235" y="1061"/>
                    </a:lnTo>
                    <a:lnTo>
                      <a:pt x="1210" y="1055"/>
                    </a:lnTo>
                    <a:lnTo>
                      <a:pt x="1184" y="1050"/>
                    </a:lnTo>
                    <a:lnTo>
                      <a:pt x="1159" y="1047"/>
                    </a:lnTo>
                    <a:lnTo>
                      <a:pt x="1135" y="1047"/>
                    </a:lnTo>
                    <a:lnTo>
                      <a:pt x="1119" y="1047"/>
                    </a:lnTo>
                    <a:lnTo>
                      <a:pt x="1103" y="1050"/>
                    </a:lnTo>
                    <a:lnTo>
                      <a:pt x="1086" y="1053"/>
                    </a:lnTo>
                    <a:lnTo>
                      <a:pt x="1069" y="1058"/>
                    </a:lnTo>
                    <a:lnTo>
                      <a:pt x="1050" y="1064"/>
                    </a:lnTo>
                    <a:lnTo>
                      <a:pt x="1033" y="1072"/>
                    </a:lnTo>
                    <a:lnTo>
                      <a:pt x="1015" y="1081"/>
                    </a:lnTo>
                    <a:lnTo>
                      <a:pt x="999" y="1090"/>
                    </a:lnTo>
                    <a:lnTo>
                      <a:pt x="983" y="1101"/>
                    </a:lnTo>
                    <a:lnTo>
                      <a:pt x="969" y="1113"/>
                    </a:lnTo>
                    <a:lnTo>
                      <a:pt x="956" y="1125"/>
                    </a:lnTo>
                    <a:lnTo>
                      <a:pt x="944" y="1138"/>
                    </a:lnTo>
                    <a:lnTo>
                      <a:pt x="939" y="1144"/>
                    </a:lnTo>
                    <a:lnTo>
                      <a:pt x="935" y="1152"/>
                    </a:lnTo>
                    <a:lnTo>
                      <a:pt x="931" y="1159"/>
                    </a:lnTo>
                    <a:lnTo>
                      <a:pt x="928" y="1165"/>
                    </a:lnTo>
                    <a:lnTo>
                      <a:pt x="926" y="1173"/>
                    </a:lnTo>
                    <a:lnTo>
                      <a:pt x="924" y="1180"/>
                    </a:lnTo>
                    <a:lnTo>
                      <a:pt x="923" y="1188"/>
                    </a:lnTo>
                    <a:lnTo>
                      <a:pt x="923" y="1195"/>
                    </a:lnTo>
                    <a:lnTo>
                      <a:pt x="923" y="1230"/>
                    </a:lnTo>
                    <a:lnTo>
                      <a:pt x="924" y="1264"/>
                    </a:lnTo>
                    <a:lnTo>
                      <a:pt x="927" y="1295"/>
                    </a:lnTo>
                    <a:lnTo>
                      <a:pt x="931" y="1326"/>
                    </a:lnTo>
                    <a:lnTo>
                      <a:pt x="934" y="1341"/>
                    </a:lnTo>
                    <a:lnTo>
                      <a:pt x="937" y="1355"/>
                    </a:lnTo>
                    <a:lnTo>
                      <a:pt x="940" y="1368"/>
                    </a:lnTo>
                    <a:lnTo>
                      <a:pt x="944" y="1381"/>
                    </a:lnTo>
                    <a:lnTo>
                      <a:pt x="949" y="1394"/>
                    </a:lnTo>
                    <a:lnTo>
                      <a:pt x="954" y="1405"/>
                    </a:lnTo>
                    <a:lnTo>
                      <a:pt x="960" y="1417"/>
                    </a:lnTo>
                    <a:lnTo>
                      <a:pt x="966" y="1428"/>
                    </a:lnTo>
                    <a:lnTo>
                      <a:pt x="972" y="1438"/>
                    </a:lnTo>
                    <a:lnTo>
                      <a:pt x="979" y="1448"/>
                    </a:lnTo>
                    <a:lnTo>
                      <a:pt x="988" y="1457"/>
                    </a:lnTo>
                    <a:lnTo>
                      <a:pt x="996" y="1466"/>
                    </a:lnTo>
                    <a:lnTo>
                      <a:pt x="1005" y="1473"/>
                    </a:lnTo>
                    <a:lnTo>
                      <a:pt x="1015" y="1481"/>
                    </a:lnTo>
                    <a:lnTo>
                      <a:pt x="1026" y="1488"/>
                    </a:lnTo>
                    <a:lnTo>
                      <a:pt x="1038" y="1494"/>
                    </a:lnTo>
                    <a:lnTo>
                      <a:pt x="1050" y="1499"/>
                    </a:lnTo>
                    <a:lnTo>
                      <a:pt x="1063" y="1504"/>
                    </a:lnTo>
                    <a:lnTo>
                      <a:pt x="1077" y="1508"/>
                    </a:lnTo>
                    <a:lnTo>
                      <a:pt x="1091" y="1511"/>
                    </a:lnTo>
                    <a:lnTo>
                      <a:pt x="1107" y="1513"/>
                    </a:lnTo>
                    <a:lnTo>
                      <a:pt x="1123" y="1515"/>
                    </a:lnTo>
                    <a:lnTo>
                      <a:pt x="1141" y="1516"/>
                    </a:lnTo>
                    <a:lnTo>
                      <a:pt x="1159" y="1517"/>
                    </a:lnTo>
                    <a:lnTo>
                      <a:pt x="1189" y="1516"/>
                    </a:lnTo>
                    <a:lnTo>
                      <a:pt x="1218" y="1516"/>
                    </a:lnTo>
                    <a:lnTo>
                      <a:pt x="1244" y="1514"/>
                    </a:lnTo>
                    <a:lnTo>
                      <a:pt x="1270" y="1511"/>
                    </a:lnTo>
                    <a:lnTo>
                      <a:pt x="1283" y="1509"/>
                    </a:lnTo>
                    <a:lnTo>
                      <a:pt x="1294" y="1507"/>
                    </a:lnTo>
                    <a:lnTo>
                      <a:pt x="1305" y="1504"/>
                    </a:lnTo>
                    <a:lnTo>
                      <a:pt x="1315" y="1501"/>
                    </a:lnTo>
                    <a:lnTo>
                      <a:pt x="1327" y="1497"/>
                    </a:lnTo>
                    <a:lnTo>
                      <a:pt x="1336" y="1493"/>
                    </a:lnTo>
                    <a:lnTo>
                      <a:pt x="1345" y="1488"/>
                    </a:lnTo>
                    <a:lnTo>
                      <a:pt x="1354" y="1482"/>
                    </a:lnTo>
                    <a:lnTo>
                      <a:pt x="1364" y="1476"/>
                    </a:lnTo>
                    <a:lnTo>
                      <a:pt x="1372" y="1469"/>
                    </a:lnTo>
                    <a:lnTo>
                      <a:pt x="1379" y="1461"/>
                    </a:lnTo>
                    <a:lnTo>
                      <a:pt x="1386" y="1453"/>
                    </a:lnTo>
                    <a:lnTo>
                      <a:pt x="1392" y="1443"/>
                    </a:lnTo>
                    <a:lnTo>
                      <a:pt x="1399" y="1433"/>
                    </a:lnTo>
                    <a:lnTo>
                      <a:pt x="1405" y="1422"/>
                    </a:lnTo>
                    <a:lnTo>
                      <a:pt x="1410" y="1410"/>
                    </a:lnTo>
                    <a:lnTo>
                      <a:pt x="1415" y="1397"/>
                    </a:lnTo>
                    <a:lnTo>
                      <a:pt x="1419" y="1383"/>
                    </a:lnTo>
                    <a:lnTo>
                      <a:pt x="1422" y="1367"/>
                    </a:lnTo>
                    <a:lnTo>
                      <a:pt x="1425" y="1352"/>
                    </a:lnTo>
                    <a:lnTo>
                      <a:pt x="1427" y="1334"/>
                    </a:lnTo>
                    <a:lnTo>
                      <a:pt x="1429" y="1316"/>
                    </a:lnTo>
                    <a:lnTo>
                      <a:pt x="1432" y="1296"/>
                    </a:lnTo>
                    <a:lnTo>
                      <a:pt x="1433" y="1276"/>
                    </a:lnTo>
                    <a:close/>
                    <a:moveTo>
                      <a:pt x="1627" y="798"/>
                    </a:moveTo>
                    <a:lnTo>
                      <a:pt x="1628" y="848"/>
                    </a:lnTo>
                    <a:lnTo>
                      <a:pt x="1631" y="905"/>
                    </a:lnTo>
                    <a:lnTo>
                      <a:pt x="1632" y="934"/>
                    </a:lnTo>
                    <a:lnTo>
                      <a:pt x="1632" y="962"/>
                    </a:lnTo>
                    <a:lnTo>
                      <a:pt x="1633" y="990"/>
                    </a:lnTo>
                    <a:lnTo>
                      <a:pt x="1632" y="1015"/>
                    </a:lnTo>
                    <a:lnTo>
                      <a:pt x="1630" y="1039"/>
                    </a:lnTo>
                    <a:lnTo>
                      <a:pt x="1626" y="1058"/>
                    </a:lnTo>
                    <a:lnTo>
                      <a:pt x="1624" y="1066"/>
                    </a:lnTo>
                    <a:lnTo>
                      <a:pt x="1621" y="1073"/>
                    </a:lnTo>
                    <a:lnTo>
                      <a:pt x="1618" y="1080"/>
                    </a:lnTo>
                    <a:lnTo>
                      <a:pt x="1613" y="1084"/>
                    </a:lnTo>
                    <a:lnTo>
                      <a:pt x="1609" y="1088"/>
                    </a:lnTo>
                    <a:lnTo>
                      <a:pt x="1604" y="1090"/>
                    </a:lnTo>
                    <a:lnTo>
                      <a:pt x="1598" y="1090"/>
                    </a:lnTo>
                    <a:lnTo>
                      <a:pt x="1592" y="1089"/>
                    </a:lnTo>
                    <a:lnTo>
                      <a:pt x="1585" y="1086"/>
                    </a:lnTo>
                    <a:lnTo>
                      <a:pt x="1577" y="1081"/>
                    </a:lnTo>
                    <a:lnTo>
                      <a:pt x="1569" y="1073"/>
                    </a:lnTo>
                    <a:lnTo>
                      <a:pt x="1560" y="1065"/>
                    </a:lnTo>
                    <a:lnTo>
                      <a:pt x="1547" y="1051"/>
                    </a:lnTo>
                    <a:lnTo>
                      <a:pt x="1535" y="1039"/>
                    </a:lnTo>
                    <a:lnTo>
                      <a:pt x="1526" y="1026"/>
                    </a:lnTo>
                    <a:lnTo>
                      <a:pt x="1519" y="1015"/>
                    </a:lnTo>
                    <a:lnTo>
                      <a:pt x="1513" y="1006"/>
                    </a:lnTo>
                    <a:lnTo>
                      <a:pt x="1509" y="996"/>
                    </a:lnTo>
                    <a:lnTo>
                      <a:pt x="1507" y="987"/>
                    </a:lnTo>
                    <a:lnTo>
                      <a:pt x="1506" y="980"/>
                    </a:lnTo>
                    <a:lnTo>
                      <a:pt x="1506" y="973"/>
                    </a:lnTo>
                    <a:lnTo>
                      <a:pt x="1507" y="966"/>
                    </a:lnTo>
                    <a:lnTo>
                      <a:pt x="1509" y="959"/>
                    </a:lnTo>
                    <a:lnTo>
                      <a:pt x="1513" y="953"/>
                    </a:lnTo>
                    <a:lnTo>
                      <a:pt x="1517" y="948"/>
                    </a:lnTo>
                    <a:lnTo>
                      <a:pt x="1522" y="942"/>
                    </a:lnTo>
                    <a:lnTo>
                      <a:pt x="1527" y="937"/>
                    </a:lnTo>
                    <a:lnTo>
                      <a:pt x="1533" y="932"/>
                    </a:lnTo>
                    <a:lnTo>
                      <a:pt x="1548" y="921"/>
                    </a:lnTo>
                    <a:lnTo>
                      <a:pt x="1562" y="910"/>
                    </a:lnTo>
                    <a:lnTo>
                      <a:pt x="1577" y="898"/>
                    </a:lnTo>
                    <a:lnTo>
                      <a:pt x="1592" y="883"/>
                    </a:lnTo>
                    <a:lnTo>
                      <a:pt x="1599" y="876"/>
                    </a:lnTo>
                    <a:lnTo>
                      <a:pt x="1605" y="867"/>
                    </a:lnTo>
                    <a:lnTo>
                      <a:pt x="1610" y="858"/>
                    </a:lnTo>
                    <a:lnTo>
                      <a:pt x="1615" y="848"/>
                    </a:lnTo>
                    <a:lnTo>
                      <a:pt x="1620" y="837"/>
                    </a:lnTo>
                    <a:lnTo>
                      <a:pt x="1623" y="826"/>
                    </a:lnTo>
                    <a:lnTo>
                      <a:pt x="1625" y="812"/>
                    </a:lnTo>
                    <a:lnTo>
                      <a:pt x="1627" y="798"/>
                    </a:lnTo>
                    <a:close/>
                    <a:moveTo>
                      <a:pt x="1405" y="1875"/>
                    </a:moveTo>
                    <a:lnTo>
                      <a:pt x="1408" y="1877"/>
                    </a:lnTo>
                    <a:lnTo>
                      <a:pt x="1410" y="1879"/>
                    </a:lnTo>
                    <a:lnTo>
                      <a:pt x="1411" y="1883"/>
                    </a:lnTo>
                    <a:lnTo>
                      <a:pt x="1412" y="1888"/>
                    </a:lnTo>
                    <a:lnTo>
                      <a:pt x="1414" y="1900"/>
                    </a:lnTo>
                    <a:lnTo>
                      <a:pt x="1414" y="1913"/>
                    </a:lnTo>
                    <a:lnTo>
                      <a:pt x="1413" y="1941"/>
                    </a:lnTo>
                    <a:lnTo>
                      <a:pt x="1412" y="1961"/>
                    </a:lnTo>
                    <a:lnTo>
                      <a:pt x="1413" y="1965"/>
                    </a:lnTo>
                    <a:lnTo>
                      <a:pt x="1415" y="1970"/>
                    </a:lnTo>
                    <a:lnTo>
                      <a:pt x="1417" y="1974"/>
                    </a:lnTo>
                    <a:lnTo>
                      <a:pt x="1421" y="1977"/>
                    </a:lnTo>
                    <a:lnTo>
                      <a:pt x="1425" y="1980"/>
                    </a:lnTo>
                    <a:lnTo>
                      <a:pt x="1429" y="1983"/>
                    </a:lnTo>
                    <a:lnTo>
                      <a:pt x="1435" y="1985"/>
                    </a:lnTo>
                    <a:lnTo>
                      <a:pt x="1440" y="1987"/>
                    </a:lnTo>
                    <a:lnTo>
                      <a:pt x="1449" y="1989"/>
                    </a:lnTo>
                    <a:lnTo>
                      <a:pt x="1458" y="1989"/>
                    </a:lnTo>
                    <a:lnTo>
                      <a:pt x="1461" y="1988"/>
                    </a:lnTo>
                    <a:lnTo>
                      <a:pt x="1464" y="1987"/>
                    </a:lnTo>
                    <a:lnTo>
                      <a:pt x="1465" y="1985"/>
                    </a:lnTo>
                    <a:lnTo>
                      <a:pt x="1466" y="1983"/>
                    </a:lnTo>
                    <a:lnTo>
                      <a:pt x="1467" y="1973"/>
                    </a:lnTo>
                    <a:lnTo>
                      <a:pt x="1469" y="1961"/>
                    </a:lnTo>
                    <a:lnTo>
                      <a:pt x="1471" y="1951"/>
                    </a:lnTo>
                    <a:lnTo>
                      <a:pt x="1474" y="1941"/>
                    </a:lnTo>
                    <a:lnTo>
                      <a:pt x="1476" y="1931"/>
                    </a:lnTo>
                    <a:lnTo>
                      <a:pt x="1479" y="1920"/>
                    </a:lnTo>
                    <a:lnTo>
                      <a:pt x="1480" y="1911"/>
                    </a:lnTo>
                    <a:lnTo>
                      <a:pt x="1481" y="1902"/>
                    </a:lnTo>
                    <a:lnTo>
                      <a:pt x="1481" y="1887"/>
                    </a:lnTo>
                    <a:lnTo>
                      <a:pt x="1482" y="1876"/>
                    </a:lnTo>
                    <a:lnTo>
                      <a:pt x="1483" y="1870"/>
                    </a:lnTo>
                    <a:lnTo>
                      <a:pt x="1485" y="1866"/>
                    </a:lnTo>
                    <a:lnTo>
                      <a:pt x="1486" y="1866"/>
                    </a:lnTo>
                    <a:lnTo>
                      <a:pt x="1487" y="1866"/>
                    </a:lnTo>
                    <a:lnTo>
                      <a:pt x="1488" y="1866"/>
                    </a:lnTo>
                    <a:lnTo>
                      <a:pt x="1489" y="1868"/>
                    </a:lnTo>
                    <a:lnTo>
                      <a:pt x="1491" y="1872"/>
                    </a:lnTo>
                    <a:lnTo>
                      <a:pt x="1493" y="1878"/>
                    </a:lnTo>
                    <a:lnTo>
                      <a:pt x="1498" y="1896"/>
                    </a:lnTo>
                    <a:lnTo>
                      <a:pt x="1502" y="1916"/>
                    </a:lnTo>
                    <a:lnTo>
                      <a:pt x="1506" y="1939"/>
                    </a:lnTo>
                    <a:lnTo>
                      <a:pt x="1507" y="1959"/>
                    </a:lnTo>
                    <a:lnTo>
                      <a:pt x="1506" y="1977"/>
                    </a:lnTo>
                    <a:lnTo>
                      <a:pt x="1504" y="1994"/>
                    </a:lnTo>
                    <a:lnTo>
                      <a:pt x="1503" y="2012"/>
                    </a:lnTo>
                    <a:lnTo>
                      <a:pt x="1500" y="2030"/>
                    </a:lnTo>
                    <a:lnTo>
                      <a:pt x="1495" y="2066"/>
                    </a:lnTo>
                    <a:lnTo>
                      <a:pt x="1489" y="2103"/>
                    </a:lnTo>
                    <a:lnTo>
                      <a:pt x="1482" y="2140"/>
                    </a:lnTo>
                    <a:lnTo>
                      <a:pt x="1477" y="2179"/>
                    </a:lnTo>
                    <a:lnTo>
                      <a:pt x="1475" y="2199"/>
                    </a:lnTo>
                    <a:lnTo>
                      <a:pt x="1473" y="2218"/>
                    </a:lnTo>
                    <a:lnTo>
                      <a:pt x="1472" y="2239"/>
                    </a:lnTo>
                    <a:lnTo>
                      <a:pt x="1472" y="2259"/>
                    </a:lnTo>
                    <a:lnTo>
                      <a:pt x="1472" y="2262"/>
                    </a:lnTo>
                    <a:lnTo>
                      <a:pt x="1474" y="2265"/>
                    </a:lnTo>
                    <a:lnTo>
                      <a:pt x="1476" y="2268"/>
                    </a:lnTo>
                    <a:lnTo>
                      <a:pt x="1479" y="2269"/>
                    </a:lnTo>
                    <a:lnTo>
                      <a:pt x="1486" y="2272"/>
                    </a:lnTo>
                    <a:lnTo>
                      <a:pt x="1494" y="2275"/>
                    </a:lnTo>
                    <a:lnTo>
                      <a:pt x="1503" y="2277"/>
                    </a:lnTo>
                    <a:lnTo>
                      <a:pt x="1511" y="2281"/>
                    </a:lnTo>
                    <a:lnTo>
                      <a:pt x="1514" y="2284"/>
                    </a:lnTo>
                    <a:lnTo>
                      <a:pt x="1516" y="2287"/>
                    </a:lnTo>
                    <a:lnTo>
                      <a:pt x="1518" y="2290"/>
                    </a:lnTo>
                    <a:lnTo>
                      <a:pt x="1518" y="2295"/>
                    </a:lnTo>
                    <a:lnTo>
                      <a:pt x="1518" y="2308"/>
                    </a:lnTo>
                    <a:lnTo>
                      <a:pt x="1517" y="2320"/>
                    </a:lnTo>
                    <a:lnTo>
                      <a:pt x="1516" y="2331"/>
                    </a:lnTo>
                    <a:lnTo>
                      <a:pt x="1514" y="2342"/>
                    </a:lnTo>
                    <a:lnTo>
                      <a:pt x="1512" y="2352"/>
                    </a:lnTo>
                    <a:lnTo>
                      <a:pt x="1510" y="2361"/>
                    </a:lnTo>
                    <a:lnTo>
                      <a:pt x="1507" y="2369"/>
                    </a:lnTo>
                    <a:lnTo>
                      <a:pt x="1503" y="2377"/>
                    </a:lnTo>
                    <a:lnTo>
                      <a:pt x="1495" y="2391"/>
                    </a:lnTo>
                    <a:lnTo>
                      <a:pt x="1486" y="2403"/>
                    </a:lnTo>
                    <a:lnTo>
                      <a:pt x="1477" y="2415"/>
                    </a:lnTo>
                    <a:lnTo>
                      <a:pt x="1465" y="2425"/>
                    </a:lnTo>
                    <a:lnTo>
                      <a:pt x="1443" y="2444"/>
                    </a:lnTo>
                    <a:lnTo>
                      <a:pt x="1419" y="2466"/>
                    </a:lnTo>
                    <a:lnTo>
                      <a:pt x="1407" y="2478"/>
                    </a:lnTo>
                    <a:lnTo>
                      <a:pt x="1396" y="2493"/>
                    </a:lnTo>
                    <a:lnTo>
                      <a:pt x="1385" y="2509"/>
                    </a:lnTo>
                    <a:lnTo>
                      <a:pt x="1375" y="2528"/>
                    </a:lnTo>
                    <a:lnTo>
                      <a:pt x="1367" y="2543"/>
                    </a:lnTo>
                    <a:lnTo>
                      <a:pt x="1357" y="2558"/>
                    </a:lnTo>
                    <a:lnTo>
                      <a:pt x="1347" y="2573"/>
                    </a:lnTo>
                    <a:lnTo>
                      <a:pt x="1336" y="2586"/>
                    </a:lnTo>
                    <a:lnTo>
                      <a:pt x="1313" y="2612"/>
                    </a:lnTo>
                    <a:lnTo>
                      <a:pt x="1290" y="2637"/>
                    </a:lnTo>
                    <a:lnTo>
                      <a:pt x="1265" y="2661"/>
                    </a:lnTo>
                    <a:lnTo>
                      <a:pt x="1242" y="2686"/>
                    </a:lnTo>
                    <a:lnTo>
                      <a:pt x="1232" y="2699"/>
                    </a:lnTo>
                    <a:lnTo>
                      <a:pt x="1223" y="2713"/>
                    </a:lnTo>
                    <a:lnTo>
                      <a:pt x="1214" y="2726"/>
                    </a:lnTo>
                    <a:lnTo>
                      <a:pt x="1205" y="2741"/>
                    </a:lnTo>
                    <a:lnTo>
                      <a:pt x="1202" y="2748"/>
                    </a:lnTo>
                    <a:lnTo>
                      <a:pt x="1198" y="2754"/>
                    </a:lnTo>
                    <a:lnTo>
                      <a:pt x="1193" y="2759"/>
                    </a:lnTo>
                    <a:lnTo>
                      <a:pt x="1188" y="2764"/>
                    </a:lnTo>
                    <a:lnTo>
                      <a:pt x="1177" y="2773"/>
                    </a:lnTo>
                    <a:lnTo>
                      <a:pt x="1163" y="2780"/>
                    </a:lnTo>
                    <a:lnTo>
                      <a:pt x="1149" y="2788"/>
                    </a:lnTo>
                    <a:lnTo>
                      <a:pt x="1134" y="2794"/>
                    </a:lnTo>
                    <a:lnTo>
                      <a:pt x="1117" y="2799"/>
                    </a:lnTo>
                    <a:lnTo>
                      <a:pt x="1100" y="2804"/>
                    </a:lnTo>
                    <a:lnTo>
                      <a:pt x="1066" y="2813"/>
                    </a:lnTo>
                    <a:lnTo>
                      <a:pt x="1032" y="2824"/>
                    </a:lnTo>
                    <a:lnTo>
                      <a:pt x="1017" y="2830"/>
                    </a:lnTo>
                    <a:lnTo>
                      <a:pt x="1003" y="2837"/>
                    </a:lnTo>
                    <a:lnTo>
                      <a:pt x="997" y="2841"/>
                    </a:lnTo>
                    <a:lnTo>
                      <a:pt x="991" y="2845"/>
                    </a:lnTo>
                    <a:lnTo>
                      <a:pt x="985" y="2849"/>
                    </a:lnTo>
                    <a:lnTo>
                      <a:pt x="979" y="2854"/>
                    </a:lnTo>
                    <a:lnTo>
                      <a:pt x="975" y="2859"/>
                    </a:lnTo>
                    <a:lnTo>
                      <a:pt x="970" y="2862"/>
                    </a:lnTo>
                    <a:lnTo>
                      <a:pt x="965" y="2864"/>
                    </a:lnTo>
                    <a:lnTo>
                      <a:pt x="959" y="2866"/>
                    </a:lnTo>
                    <a:lnTo>
                      <a:pt x="953" y="2868"/>
                    </a:lnTo>
                    <a:lnTo>
                      <a:pt x="945" y="2868"/>
                    </a:lnTo>
                    <a:lnTo>
                      <a:pt x="938" y="2869"/>
                    </a:lnTo>
                    <a:lnTo>
                      <a:pt x="931" y="2869"/>
                    </a:lnTo>
                    <a:lnTo>
                      <a:pt x="915" y="2867"/>
                    </a:lnTo>
                    <a:lnTo>
                      <a:pt x="898" y="2864"/>
                    </a:lnTo>
                    <a:lnTo>
                      <a:pt x="882" y="2859"/>
                    </a:lnTo>
                    <a:lnTo>
                      <a:pt x="864" y="2853"/>
                    </a:lnTo>
                    <a:lnTo>
                      <a:pt x="847" y="2846"/>
                    </a:lnTo>
                    <a:lnTo>
                      <a:pt x="830" y="2839"/>
                    </a:lnTo>
                    <a:lnTo>
                      <a:pt x="815" y="2832"/>
                    </a:lnTo>
                    <a:lnTo>
                      <a:pt x="801" y="2825"/>
                    </a:lnTo>
                    <a:lnTo>
                      <a:pt x="788" y="2816"/>
                    </a:lnTo>
                    <a:lnTo>
                      <a:pt x="777" y="2809"/>
                    </a:lnTo>
                    <a:lnTo>
                      <a:pt x="768" y="2802"/>
                    </a:lnTo>
                    <a:lnTo>
                      <a:pt x="762" y="2797"/>
                    </a:lnTo>
                    <a:lnTo>
                      <a:pt x="749" y="2785"/>
                    </a:lnTo>
                    <a:lnTo>
                      <a:pt x="736" y="2774"/>
                    </a:lnTo>
                    <a:lnTo>
                      <a:pt x="723" y="2764"/>
                    </a:lnTo>
                    <a:lnTo>
                      <a:pt x="710" y="2755"/>
                    </a:lnTo>
                    <a:lnTo>
                      <a:pt x="682" y="2737"/>
                    </a:lnTo>
                    <a:lnTo>
                      <a:pt x="654" y="2722"/>
                    </a:lnTo>
                    <a:lnTo>
                      <a:pt x="625" y="2706"/>
                    </a:lnTo>
                    <a:lnTo>
                      <a:pt x="596" y="2691"/>
                    </a:lnTo>
                    <a:lnTo>
                      <a:pt x="583" y="2684"/>
                    </a:lnTo>
                    <a:lnTo>
                      <a:pt x="568" y="2676"/>
                    </a:lnTo>
                    <a:lnTo>
                      <a:pt x="555" y="2666"/>
                    </a:lnTo>
                    <a:lnTo>
                      <a:pt x="543" y="2657"/>
                    </a:lnTo>
                    <a:lnTo>
                      <a:pt x="422" y="2569"/>
                    </a:lnTo>
                    <a:lnTo>
                      <a:pt x="405" y="2554"/>
                    </a:lnTo>
                    <a:lnTo>
                      <a:pt x="385" y="2537"/>
                    </a:lnTo>
                    <a:lnTo>
                      <a:pt x="364" y="2516"/>
                    </a:lnTo>
                    <a:lnTo>
                      <a:pt x="342" y="2494"/>
                    </a:lnTo>
                    <a:lnTo>
                      <a:pt x="322" y="2470"/>
                    </a:lnTo>
                    <a:lnTo>
                      <a:pt x="303" y="2446"/>
                    </a:lnTo>
                    <a:lnTo>
                      <a:pt x="295" y="2435"/>
                    </a:lnTo>
                    <a:lnTo>
                      <a:pt x="288" y="2425"/>
                    </a:lnTo>
                    <a:lnTo>
                      <a:pt x="282" y="2415"/>
                    </a:lnTo>
                    <a:lnTo>
                      <a:pt x="276" y="2405"/>
                    </a:lnTo>
                    <a:lnTo>
                      <a:pt x="274" y="2397"/>
                    </a:lnTo>
                    <a:lnTo>
                      <a:pt x="273" y="2387"/>
                    </a:lnTo>
                    <a:lnTo>
                      <a:pt x="273" y="2377"/>
                    </a:lnTo>
                    <a:lnTo>
                      <a:pt x="275" y="2364"/>
                    </a:lnTo>
                    <a:lnTo>
                      <a:pt x="281" y="2339"/>
                    </a:lnTo>
                    <a:lnTo>
                      <a:pt x="290" y="2311"/>
                    </a:lnTo>
                    <a:lnTo>
                      <a:pt x="298" y="2284"/>
                    </a:lnTo>
                    <a:lnTo>
                      <a:pt x="306" y="2260"/>
                    </a:lnTo>
                    <a:lnTo>
                      <a:pt x="310" y="2249"/>
                    </a:lnTo>
                    <a:lnTo>
                      <a:pt x="312" y="2240"/>
                    </a:lnTo>
                    <a:lnTo>
                      <a:pt x="314" y="2232"/>
                    </a:lnTo>
                    <a:lnTo>
                      <a:pt x="314" y="2225"/>
                    </a:lnTo>
                    <a:lnTo>
                      <a:pt x="293" y="2055"/>
                    </a:lnTo>
                    <a:lnTo>
                      <a:pt x="292" y="2047"/>
                    </a:lnTo>
                    <a:lnTo>
                      <a:pt x="289" y="2036"/>
                    </a:lnTo>
                    <a:lnTo>
                      <a:pt x="285" y="2026"/>
                    </a:lnTo>
                    <a:lnTo>
                      <a:pt x="280" y="2016"/>
                    </a:lnTo>
                    <a:lnTo>
                      <a:pt x="273" y="2005"/>
                    </a:lnTo>
                    <a:lnTo>
                      <a:pt x="269" y="1994"/>
                    </a:lnTo>
                    <a:lnTo>
                      <a:pt x="266" y="1985"/>
                    </a:lnTo>
                    <a:lnTo>
                      <a:pt x="265" y="1976"/>
                    </a:lnTo>
                    <a:lnTo>
                      <a:pt x="265" y="1939"/>
                    </a:lnTo>
                    <a:lnTo>
                      <a:pt x="265" y="1919"/>
                    </a:lnTo>
                    <a:lnTo>
                      <a:pt x="265" y="1914"/>
                    </a:lnTo>
                    <a:lnTo>
                      <a:pt x="265" y="1913"/>
                    </a:lnTo>
                    <a:lnTo>
                      <a:pt x="265" y="1914"/>
                    </a:lnTo>
                    <a:lnTo>
                      <a:pt x="266" y="1918"/>
                    </a:lnTo>
                    <a:lnTo>
                      <a:pt x="268" y="1932"/>
                    </a:lnTo>
                    <a:lnTo>
                      <a:pt x="271" y="1951"/>
                    </a:lnTo>
                    <a:lnTo>
                      <a:pt x="275" y="1973"/>
                    </a:lnTo>
                    <a:lnTo>
                      <a:pt x="282" y="1995"/>
                    </a:lnTo>
                    <a:lnTo>
                      <a:pt x="286" y="2007"/>
                    </a:lnTo>
                    <a:lnTo>
                      <a:pt x="291" y="2016"/>
                    </a:lnTo>
                    <a:lnTo>
                      <a:pt x="297" y="2024"/>
                    </a:lnTo>
                    <a:lnTo>
                      <a:pt x="304" y="2030"/>
                    </a:lnTo>
                    <a:lnTo>
                      <a:pt x="311" y="2034"/>
                    </a:lnTo>
                    <a:lnTo>
                      <a:pt x="319" y="2038"/>
                    </a:lnTo>
                    <a:lnTo>
                      <a:pt x="327" y="2042"/>
                    </a:lnTo>
                    <a:lnTo>
                      <a:pt x="334" y="2044"/>
                    </a:lnTo>
                    <a:lnTo>
                      <a:pt x="350" y="2049"/>
                    </a:lnTo>
                    <a:lnTo>
                      <a:pt x="365" y="2054"/>
                    </a:lnTo>
                    <a:lnTo>
                      <a:pt x="371" y="2058"/>
                    </a:lnTo>
                    <a:lnTo>
                      <a:pt x="377" y="2063"/>
                    </a:lnTo>
                    <a:lnTo>
                      <a:pt x="382" y="2069"/>
                    </a:lnTo>
                    <a:lnTo>
                      <a:pt x="387" y="2076"/>
                    </a:lnTo>
                    <a:lnTo>
                      <a:pt x="390" y="2083"/>
                    </a:lnTo>
                    <a:lnTo>
                      <a:pt x="393" y="2090"/>
                    </a:lnTo>
                    <a:lnTo>
                      <a:pt x="394" y="2096"/>
                    </a:lnTo>
                    <a:lnTo>
                      <a:pt x="396" y="2103"/>
                    </a:lnTo>
                    <a:lnTo>
                      <a:pt x="397" y="2118"/>
                    </a:lnTo>
                    <a:lnTo>
                      <a:pt x="397" y="2132"/>
                    </a:lnTo>
                    <a:lnTo>
                      <a:pt x="394" y="2163"/>
                    </a:lnTo>
                    <a:lnTo>
                      <a:pt x="391" y="2195"/>
                    </a:lnTo>
                    <a:lnTo>
                      <a:pt x="390" y="2211"/>
                    </a:lnTo>
                    <a:lnTo>
                      <a:pt x="390" y="2227"/>
                    </a:lnTo>
                    <a:lnTo>
                      <a:pt x="391" y="2243"/>
                    </a:lnTo>
                    <a:lnTo>
                      <a:pt x="393" y="2259"/>
                    </a:lnTo>
                    <a:lnTo>
                      <a:pt x="395" y="2268"/>
                    </a:lnTo>
                    <a:lnTo>
                      <a:pt x="398" y="2275"/>
                    </a:lnTo>
                    <a:lnTo>
                      <a:pt x="401" y="2283"/>
                    </a:lnTo>
                    <a:lnTo>
                      <a:pt x="405" y="2291"/>
                    </a:lnTo>
                    <a:lnTo>
                      <a:pt x="409" y="2298"/>
                    </a:lnTo>
                    <a:lnTo>
                      <a:pt x="414" y="2307"/>
                    </a:lnTo>
                    <a:lnTo>
                      <a:pt x="420" y="2314"/>
                    </a:lnTo>
                    <a:lnTo>
                      <a:pt x="428" y="2321"/>
                    </a:lnTo>
                    <a:lnTo>
                      <a:pt x="432" y="2327"/>
                    </a:lnTo>
                    <a:lnTo>
                      <a:pt x="435" y="2334"/>
                    </a:lnTo>
                    <a:lnTo>
                      <a:pt x="437" y="2342"/>
                    </a:lnTo>
                    <a:lnTo>
                      <a:pt x="439" y="2350"/>
                    </a:lnTo>
                    <a:lnTo>
                      <a:pt x="439" y="2367"/>
                    </a:lnTo>
                    <a:lnTo>
                      <a:pt x="439" y="2385"/>
                    </a:lnTo>
                    <a:lnTo>
                      <a:pt x="438" y="2402"/>
                    </a:lnTo>
                    <a:lnTo>
                      <a:pt x="439" y="2418"/>
                    </a:lnTo>
                    <a:lnTo>
                      <a:pt x="441" y="2425"/>
                    </a:lnTo>
                    <a:lnTo>
                      <a:pt x="444" y="2430"/>
                    </a:lnTo>
                    <a:lnTo>
                      <a:pt x="448" y="2435"/>
                    </a:lnTo>
                    <a:lnTo>
                      <a:pt x="453" y="2439"/>
                    </a:lnTo>
                    <a:lnTo>
                      <a:pt x="480" y="2451"/>
                    </a:lnTo>
                    <a:lnTo>
                      <a:pt x="505" y="2460"/>
                    </a:lnTo>
                    <a:lnTo>
                      <a:pt x="517" y="2464"/>
                    </a:lnTo>
                    <a:lnTo>
                      <a:pt x="528" y="2470"/>
                    </a:lnTo>
                    <a:lnTo>
                      <a:pt x="539" y="2477"/>
                    </a:lnTo>
                    <a:lnTo>
                      <a:pt x="550" y="2487"/>
                    </a:lnTo>
                    <a:lnTo>
                      <a:pt x="559" y="2497"/>
                    </a:lnTo>
                    <a:lnTo>
                      <a:pt x="568" y="2505"/>
                    </a:lnTo>
                    <a:lnTo>
                      <a:pt x="578" y="2512"/>
                    </a:lnTo>
                    <a:lnTo>
                      <a:pt x="585" y="2517"/>
                    </a:lnTo>
                    <a:lnTo>
                      <a:pt x="593" y="2523"/>
                    </a:lnTo>
                    <a:lnTo>
                      <a:pt x="600" y="2527"/>
                    </a:lnTo>
                    <a:lnTo>
                      <a:pt x="606" y="2529"/>
                    </a:lnTo>
                    <a:lnTo>
                      <a:pt x="614" y="2532"/>
                    </a:lnTo>
                    <a:lnTo>
                      <a:pt x="627" y="2536"/>
                    </a:lnTo>
                    <a:lnTo>
                      <a:pt x="641" y="2541"/>
                    </a:lnTo>
                    <a:lnTo>
                      <a:pt x="659" y="2547"/>
                    </a:lnTo>
                    <a:lnTo>
                      <a:pt x="678" y="2556"/>
                    </a:lnTo>
                    <a:lnTo>
                      <a:pt x="751" y="2595"/>
                    </a:lnTo>
                    <a:lnTo>
                      <a:pt x="757" y="2599"/>
                    </a:lnTo>
                    <a:lnTo>
                      <a:pt x="763" y="2603"/>
                    </a:lnTo>
                    <a:lnTo>
                      <a:pt x="766" y="2606"/>
                    </a:lnTo>
                    <a:lnTo>
                      <a:pt x="769" y="2610"/>
                    </a:lnTo>
                    <a:lnTo>
                      <a:pt x="772" y="2616"/>
                    </a:lnTo>
                    <a:lnTo>
                      <a:pt x="774" y="2621"/>
                    </a:lnTo>
                    <a:lnTo>
                      <a:pt x="775" y="2622"/>
                    </a:lnTo>
                    <a:lnTo>
                      <a:pt x="776" y="2623"/>
                    </a:lnTo>
                    <a:lnTo>
                      <a:pt x="777" y="2623"/>
                    </a:lnTo>
                    <a:lnTo>
                      <a:pt x="778" y="2622"/>
                    </a:lnTo>
                    <a:lnTo>
                      <a:pt x="784" y="2617"/>
                    </a:lnTo>
                    <a:lnTo>
                      <a:pt x="794" y="2607"/>
                    </a:lnTo>
                    <a:lnTo>
                      <a:pt x="799" y="2604"/>
                    </a:lnTo>
                    <a:lnTo>
                      <a:pt x="803" y="2602"/>
                    </a:lnTo>
                    <a:lnTo>
                      <a:pt x="807" y="2601"/>
                    </a:lnTo>
                    <a:lnTo>
                      <a:pt x="811" y="2602"/>
                    </a:lnTo>
                    <a:lnTo>
                      <a:pt x="814" y="2604"/>
                    </a:lnTo>
                    <a:lnTo>
                      <a:pt x="818" y="2607"/>
                    </a:lnTo>
                    <a:lnTo>
                      <a:pt x="821" y="2610"/>
                    </a:lnTo>
                    <a:lnTo>
                      <a:pt x="825" y="2614"/>
                    </a:lnTo>
                    <a:lnTo>
                      <a:pt x="831" y="2622"/>
                    </a:lnTo>
                    <a:lnTo>
                      <a:pt x="838" y="2630"/>
                    </a:lnTo>
                    <a:lnTo>
                      <a:pt x="841" y="2633"/>
                    </a:lnTo>
                    <a:lnTo>
                      <a:pt x="844" y="2636"/>
                    </a:lnTo>
                    <a:lnTo>
                      <a:pt x="847" y="2638"/>
                    </a:lnTo>
                    <a:lnTo>
                      <a:pt x="850" y="2639"/>
                    </a:lnTo>
                    <a:lnTo>
                      <a:pt x="857" y="2638"/>
                    </a:lnTo>
                    <a:lnTo>
                      <a:pt x="863" y="2637"/>
                    </a:lnTo>
                    <a:lnTo>
                      <a:pt x="868" y="2636"/>
                    </a:lnTo>
                    <a:lnTo>
                      <a:pt x="872" y="2632"/>
                    </a:lnTo>
                    <a:lnTo>
                      <a:pt x="880" y="2627"/>
                    </a:lnTo>
                    <a:lnTo>
                      <a:pt x="884" y="2621"/>
                    </a:lnTo>
                    <a:lnTo>
                      <a:pt x="888" y="2615"/>
                    </a:lnTo>
                    <a:lnTo>
                      <a:pt x="891" y="2610"/>
                    </a:lnTo>
                    <a:lnTo>
                      <a:pt x="892" y="2608"/>
                    </a:lnTo>
                    <a:lnTo>
                      <a:pt x="894" y="2606"/>
                    </a:lnTo>
                    <a:lnTo>
                      <a:pt x="897" y="2605"/>
                    </a:lnTo>
                    <a:lnTo>
                      <a:pt x="900" y="2605"/>
                    </a:lnTo>
                    <a:lnTo>
                      <a:pt x="917" y="2614"/>
                    </a:lnTo>
                    <a:lnTo>
                      <a:pt x="951" y="2630"/>
                    </a:lnTo>
                    <a:lnTo>
                      <a:pt x="960" y="2633"/>
                    </a:lnTo>
                    <a:lnTo>
                      <a:pt x="968" y="2637"/>
                    </a:lnTo>
                    <a:lnTo>
                      <a:pt x="976" y="2639"/>
                    </a:lnTo>
                    <a:lnTo>
                      <a:pt x="983" y="2639"/>
                    </a:lnTo>
                    <a:lnTo>
                      <a:pt x="987" y="2639"/>
                    </a:lnTo>
                    <a:lnTo>
                      <a:pt x="990" y="2638"/>
                    </a:lnTo>
                    <a:lnTo>
                      <a:pt x="993" y="2637"/>
                    </a:lnTo>
                    <a:lnTo>
                      <a:pt x="995" y="2636"/>
                    </a:lnTo>
                    <a:lnTo>
                      <a:pt x="996" y="2633"/>
                    </a:lnTo>
                    <a:lnTo>
                      <a:pt x="998" y="2630"/>
                    </a:lnTo>
                    <a:lnTo>
                      <a:pt x="998" y="2627"/>
                    </a:lnTo>
                    <a:lnTo>
                      <a:pt x="999" y="2624"/>
                    </a:lnTo>
                    <a:lnTo>
                      <a:pt x="999" y="2616"/>
                    </a:lnTo>
                    <a:lnTo>
                      <a:pt x="1002" y="2610"/>
                    </a:lnTo>
                    <a:lnTo>
                      <a:pt x="1005" y="2604"/>
                    </a:lnTo>
                    <a:lnTo>
                      <a:pt x="1010" y="2600"/>
                    </a:lnTo>
                    <a:lnTo>
                      <a:pt x="1016" y="2595"/>
                    </a:lnTo>
                    <a:lnTo>
                      <a:pt x="1024" y="2592"/>
                    </a:lnTo>
                    <a:lnTo>
                      <a:pt x="1031" y="2589"/>
                    </a:lnTo>
                    <a:lnTo>
                      <a:pt x="1039" y="2586"/>
                    </a:lnTo>
                    <a:lnTo>
                      <a:pt x="1055" y="2583"/>
                    </a:lnTo>
                    <a:lnTo>
                      <a:pt x="1072" y="2579"/>
                    </a:lnTo>
                    <a:lnTo>
                      <a:pt x="1087" y="2576"/>
                    </a:lnTo>
                    <a:lnTo>
                      <a:pt x="1100" y="2571"/>
                    </a:lnTo>
                    <a:lnTo>
                      <a:pt x="1111" y="2565"/>
                    </a:lnTo>
                    <a:lnTo>
                      <a:pt x="1123" y="2556"/>
                    </a:lnTo>
                    <a:lnTo>
                      <a:pt x="1130" y="2552"/>
                    </a:lnTo>
                    <a:lnTo>
                      <a:pt x="1138" y="2550"/>
                    </a:lnTo>
                    <a:lnTo>
                      <a:pt x="1145" y="2548"/>
                    </a:lnTo>
                    <a:lnTo>
                      <a:pt x="1151" y="2547"/>
                    </a:lnTo>
                    <a:lnTo>
                      <a:pt x="1172" y="2548"/>
                    </a:lnTo>
                    <a:lnTo>
                      <a:pt x="1183" y="2549"/>
                    </a:lnTo>
                    <a:lnTo>
                      <a:pt x="1186" y="2550"/>
                    </a:lnTo>
                    <a:lnTo>
                      <a:pt x="1186" y="2550"/>
                    </a:lnTo>
                    <a:lnTo>
                      <a:pt x="1185" y="2550"/>
                    </a:lnTo>
                    <a:lnTo>
                      <a:pt x="1185" y="2548"/>
                    </a:lnTo>
                    <a:lnTo>
                      <a:pt x="1185" y="2546"/>
                    </a:lnTo>
                    <a:lnTo>
                      <a:pt x="1185" y="2543"/>
                    </a:lnTo>
                    <a:lnTo>
                      <a:pt x="1187" y="2539"/>
                    </a:lnTo>
                    <a:lnTo>
                      <a:pt x="1190" y="2533"/>
                    </a:lnTo>
                    <a:lnTo>
                      <a:pt x="1195" y="2527"/>
                    </a:lnTo>
                    <a:lnTo>
                      <a:pt x="1203" y="2518"/>
                    </a:lnTo>
                    <a:lnTo>
                      <a:pt x="1211" y="2511"/>
                    </a:lnTo>
                    <a:lnTo>
                      <a:pt x="1218" y="2506"/>
                    </a:lnTo>
                    <a:lnTo>
                      <a:pt x="1226" y="2501"/>
                    </a:lnTo>
                    <a:lnTo>
                      <a:pt x="1235" y="2498"/>
                    </a:lnTo>
                    <a:lnTo>
                      <a:pt x="1253" y="2491"/>
                    </a:lnTo>
                    <a:lnTo>
                      <a:pt x="1269" y="2482"/>
                    </a:lnTo>
                    <a:lnTo>
                      <a:pt x="1278" y="2478"/>
                    </a:lnTo>
                    <a:lnTo>
                      <a:pt x="1287" y="2473"/>
                    </a:lnTo>
                    <a:lnTo>
                      <a:pt x="1294" y="2467"/>
                    </a:lnTo>
                    <a:lnTo>
                      <a:pt x="1301" y="2460"/>
                    </a:lnTo>
                    <a:lnTo>
                      <a:pt x="1308" y="2452"/>
                    </a:lnTo>
                    <a:lnTo>
                      <a:pt x="1313" y="2441"/>
                    </a:lnTo>
                    <a:lnTo>
                      <a:pt x="1318" y="2429"/>
                    </a:lnTo>
                    <a:lnTo>
                      <a:pt x="1323" y="2415"/>
                    </a:lnTo>
                    <a:lnTo>
                      <a:pt x="1326" y="2408"/>
                    </a:lnTo>
                    <a:lnTo>
                      <a:pt x="1329" y="2402"/>
                    </a:lnTo>
                    <a:lnTo>
                      <a:pt x="1332" y="2397"/>
                    </a:lnTo>
                    <a:lnTo>
                      <a:pt x="1336" y="2392"/>
                    </a:lnTo>
                    <a:lnTo>
                      <a:pt x="1345" y="2383"/>
                    </a:lnTo>
                    <a:lnTo>
                      <a:pt x="1353" y="2372"/>
                    </a:lnTo>
                    <a:lnTo>
                      <a:pt x="1357" y="2366"/>
                    </a:lnTo>
                    <a:lnTo>
                      <a:pt x="1360" y="2359"/>
                    </a:lnTo>
                    <a:lnTo>
                      <a:pt x="1362" y="2351"/>
                    </a:lnTo>
                    <a:lnTo>
                      <a:pt x="1362" y="2341"/>
                    </a:lnTo>
                    <a:lnTo>
                      <a:pt x="1362" y="2329"/>
                    </a:lnTo>
                    <a:lnTo>
                      <a:pt x="1360" y="2316"/>
                    </a:lnTo>
                    <a:lnTo>
                      <a:pt x="1357" y="2301"/>
                    </a:lnTo>
                    <a:lnTo>
                      <a:pt x="1351" y="2283"/>
                    </a:lnTo>
                    <a:lnTo>
                      <a:pt x="1351" y="2223"/>
                    </a:lnTo>
                    <a:lnTo>
                      <a:pt x="1351" y="2216"/>
                    </a:lnTo>
                    <a:lnTo>
                      <a:pt x="1352" y="2211"/>
                    </a:lnTo>
                    <a:lnTo>
                      <a:pt x="1353" y="2207"/>
                    </a:lnTo>
                    <a:lnTo>
                      <a:pt x="1355" y="2205"/>
                    </a:lnTo>
                    <a:lnTo>
                      <a:pt x="1360" y="2202"/>
                    </a:lnTo>
                    <a:lnTo>
                      <a:pt x="1365" y="2202"/>
                    </a:lnTo>
                    <a:lnTo>
                      <a:pt x="1370" y="2201"/>
                    </a:lnTo>
                    <a:lnTo>
                      <a:pt x="1375" y="2198"/>
                    </a:lnTo>
                    <a:lnTo>
                      <a:pt x="1377" y="2196"/>
                    </a:lnTo>
                    <a:lnTo>
                      <a:pt x="1379" y="2192"/>
                    </a:lnTo>
                    <a:lnTo>
                      <a:pt x="1380" y="2186"/>
                    </a:lnTo>
                    <a:lnTo>
                      <a:pt x="1382" y="2180"/>
                    </a:lnTo>
                    <a:lnTo>
                      <a:pt x="1384" y="2163"/>
                    </a:lnTo>
                    <a:lnTo>
                      <a:pt x="1385" y="2145"/>
                    </a:lnTo>
                    <a:lnTo>
                      <a:pt x="1387" y="2128"/>
                    </a:lnTo>
                    <a:lnTo>
                      <a:pt x="1387" y="2108"/>
                    </a:lnTo>
                    <a:lnTo>
                      <a:pt x="1387" y="2090"/>
                    </a:lnTo>
                    <a:lnTo>
                      <a:pt x="1384" y="2069"/>
                    </a:lnTo>
                    <a:lnTo>
                      <a:pt x="1381" y="2049"/>
                    </a:lnTo>
                    <a:lnTo>
                      <a:pt x="1375" y="2026"/>
                    </a:lnTo>
                    <a:lnTo>
                      <a:pt x="1369" y="2005"/>
                    </a:lnTo>
                    <a:lnTo>
                      <a:pt x="1365" y="1982"/>
                    </a:lnTo>
                    <a:lnTo>
                      <a:pt x="1362" y="1958"/>
                    </a:lnTo>
                    <a:lnTo>
                      <a:pt x="1361" y="1933"/>
                    </a:lnTo>
                    <a:lnTo>
                      <a:pt x="1361" y="1927"/>
                    </a:lnTo>
                    <a:lnTo>
                      <a:pt x="1362" y="1921"/>
                    </a:lnTo>
                    <a:lnTo>
                      <a:pt x="1364" y="1916"/>
                    </a:lnTo>
                    <a:lnTo>
                      <a:pt x="1366" y="1911"/>
                    </a:lnTo>
                    <a:lnTo>
                      <a:pt x="1372" y="1902"/>
                    </a:lnTo>
                    <a:lnTo>
                      <a:pt x="1378" y="1894"/>
                    </a:lnTo>
                    <a:lnTo>
                      <a:pt x="1386" y="1887"/>
                    </a:lnTo>
                    <a:lnTo>
                      <a:pt x="1393" y="1882"/>
                    </a:lnTo>
                    <a:lnTo>
                      <a:pt x="1400" y="1878"/>
                    </a:lnTo>
                    <a:lnTo>
                      <a:pt x="1405" y="1875"/>
                    </a:lnTo>
                    <a:close/>
                    <a:moveTo>
                      <a:pt x="1346" y="2341"/>
                    </a:moveTo>
                    <a:lnTo>
                      <a:pt x="1341" y="2331"/>
                    </a:lnTo>
                    <a:lnTo>
                      <a:pt x="1333" y="2317"/>
                    </a:lnTo>
                    <a:lnTo>
                      <a:pt x="1323" y="2303"/>
                    </a:lnTo>
                    <a:lnTo>
                      <a:pt x="1312" y="2288"/>
                    </a:lnTo>
                    <a:lnTo>
                      <a:pt x="1307" y="2281"/>
                    </a:lnTo>
                    <a:lnTo>
                      <a:pt x="1302" y="2276"/>
                    </a:lnTo>
                    <a:lnTo>
                      <a:pt x="1298" y="2272"/>
                    </a:lnTo>
                    <a:lnTo>
                      <a:pt x="1294" y="2269"/>
                    </a:lnTo>
                    <a:lnTo>
                      <a:pt x="1290" y="2268"/>
                    </a:lnTo>
                    <a:lnTo>
                      <a:pt x="1288" y="2269"/>
                    </a:lnTo>
                    <a:lnTo>
                      <a:pt x="1286" y="2273"/>
                    </a:lnTo>
                    <a:lnTo>
                      <a:pt x="1286" y="2278"/>
                    </a:lnTo>
                    <a:lnTo>
                      <a:pt x="1286" y="2287"/>
                    </a:lnTo>
                    <a:lnTo>
                      <a:pt x="1286" y="2295"/>
                    </a:lnTo>
                    <a:lnTo>
                      <a:pt x="1287" y="2303"/>
                    </a:lnTo>
                    <a:lnTo>
                      <a:pt x="1289" y="2309"/>
                    </a:lnTo>
                    <a:lnTo>
                      <a:pt x="1291" y="2315"/>
                    </a:lnTo>
                    <a:lnTo>
                      <a:pt x="1294" y="2320"/>
                    </a:lnTo>
                    <a:lnTo>
                      <a:pt x="1297" y="2326"/>
                    </a:lnTo>
                    <a:lnTo>
                      <a:pt x="1302" y="2331"/>
                    </a:lnTo>
                    <a:lnTo>
                      <a:pt x="1304" y="2335"/>
                    </a:lnTo>
                    <a:lnTo>
                      <a:pt x="1306" y="2342"/>
                    </a:lnTo>
                    <a:lnTo>
                      <a:pt x="1307" y="2344"/>
                    </a:lnTo>
                    <a:lnTo>
                      <a:pt x="1309" y="2346"/>
                    </a:lnTo>
                    <a:lnTo>
                      <a:pt x="1312" y="2348"/>
                    </a:lnTo>
                    <a:lnTo>
                      <a:pt x="1316" y="2348"/>
                    </a:lnTo>
                    <a:lnTo>
                      <a:pt x="1346" y="2341"/>
                    </a:lnTo>
                    <a:close/>
                    <a:moveTo>
                      <a:pt x="1290" y="2413"/>
                    </a:moveTo>
                    <a:lnTo>
                      <a:pt x="1293" y="2398"/>
                    </a:lnTo>
                    <a:lnTo>
                      <a:pt x="1287" y="2390"/>
                    </a:lnTo>
                    <a:lnTo>
                      <a:pt x="1278" y="2379"/>
                    </a:lnTo>
                    <a:lnTo>
                      <a:pt x="1268" y="2365"/>
                    </a:lnTo>
                    <a:lnTo>
                      <a:pt x="1257" y="2353"/>
                    </a:lnTo>
                    <a:lnTo>
                      <a:pt x="1252" y="2348"/>
                    </a:lnTo>
                    <a:lnTo>
                      <a:pt x="1247" y="2344"/>
                    </a:lnTo>
                    <a:lnTo>
                      <a:pt x="1241" y="2341"/>
                    </a:lnTo>
                    <a:lnTo>
                      <a:pt x="1237" y="2340"/>
                    </a:lnTo>
                    <a:lnTo>
                      <a:pt x="1235" y="2340"/>
                    </a:lnTo>
                    <a:lnTo>
                      <a:pt x="1234" y="2340"/>
                    </a:lnTo>
                    <a:lnTo>
                      <a:pt x="1232" y="2341"/>
                    </a:lnTo>
                    <a:lnTo>
                      <a:pt x="1231" y="2343"/>
                    </a:lnTo>
                    <a:lnTo>
                      <a:pt x="1229" y="2348"/>
                    </a:lnTo>
                    <a:lnTo>
                      <a:pt x="1229" y="2355"/>
                    </a:lnTo>
                    <a:lnTo>
                      <a:pt x="1230" y="2362"/>
                    </a:lnTo>
                    <a:lnTo>
                      <a:pt x="1231" y="2369"/>
                    </a:lnTo>
                    <a:lnTo>
                      <a:pt x="1234" y="2377"/>
                    </a:lnTo>
                    <a:lnTo>
                      <a:pt x="1238" y="2383"/>
                    </a:lnTo>
                    <a:lnTo>
                      <a:pt x="1243" y="2389"/>
                    </a:lnTo>
                    <a:lnTo>
                      <a:pt x="1249" y="2395"/>
                    </a:lnTo>
                    <a:lnTo>
                      <a:pt x="1254" y="2400"/>
                    </a:lnTo>
                    <a:lnTo>
                      <a:pt x="1260" y="2405"/>
                    </a:lnTo>
                    <a:lnTo>
                      <a:pt x="1265" y="2409"/>
                    </a:lnTo>
                    <a:lnTo>
                      <a:pt x="1271" y="2413"/>
                    </a:lnTo>
                    <a:lnTo>
                      <a:pt x="1276" y="2416"/>
                    </a:lnTo>
                    <a:lnTo>
                      <a:pt x="1280" y="2417"/>
                    </a:lnTo>
                    <a:lnTo>
                      <a:pt x="1285" y="2418"/>
                    </a:lnTo>
                    <a:lnTo>
                      <a:pt x="1288" y="2418"/>
                    </a:lnTo>
                    <a:lnTo>
                      <a:pt x="1290" y="2416"/>
                    </a:lnTo>
                    <a:lnTo>
                      <a:pt x="1290" y="2413"/>
                    </a:lnTo>
                    <a:close/>
                    <a:moveTo>
                      <a:pt x="1220" y="2484"/>
                    </a:moveTo>
                    <a:lnTo>
                      <a:pt x="1224" y="2465"/>
                    </a:lnTo>
                    <a:lnTo>
                      <a:pt x="1224" y="2458"/>
                    </a:lnTo>
                    <a:lnTo>
                      <a:pt x="1223" y="2449"/>
                    </a:lnTo>
                    <a:lnTo>
                      <a:pt x="1221" y="2438"/>
                    </a:lnTo>
                    <a:lnTo>
                      <a:pt x="1218" y="2427"/>
                    </a:lnTo>
                    <a:lnTo>
                      <a:pt x="1215" y="2416"/>
                    </a:lnTo>
                    <a:lnTo>
                      <a:pt x="1211" y="2403"/>
                    </a:lnTo>
                    <a:lnTo>
                      <a:pt x="1206" y="2392"/>
                    </a:lnTo>
                    <a:lnTo>
                      <a:pt x="1201" y="2382"/>
                    </a:lnTo>
                    <a:lnTo>
                      <a:pt x="1196" y="2372"/>
                    </a:lnTo>
                    <a:lnTo>
                      <a:pt x="1191" y="2364"/>
                    </a:lnTo>
                    <a:lnTo>
                      <a:pt x="1186" y="2359"/>
                    </a:lnTo>
                    <a:lnTo>
                      <a:pt x="1180" y="2355"/>
                    </a:lnTo>
                    <a:lnTo>
                      <a:pt x="1177" y="2354"/>
                    </a:lnTo>
                    <a:lnTo>
                      <a:pt x="1174" y="2354"/>
                    </a:lnTo>
                    <a:lnTo>
                      <a:pt x="1171" y="2355"/>
                    </a:lnTo>
                    <a:lnTo>
                      <a:pt x="1167" y="2356"/>
                    </a:lnTo>
                    <a:lnTo>
                      <a:pt x="1164" y="2359"/>
                    </a:lnTo>
                    <a:lnTo>
                      <a:pt x="1162" y="2362"/>
                    </a:lnTo>
                    <a:lnTo>
                      <a:pt x="1159" y="2366"/>
                    </a:lnTo>
                    <a:lnTo>
                      <a:pt x="1156" y="2371"/>
                    </a:lnTo>
                    <a:lnTo>
                      <a:pt x="1155" y="2376"/>
                    </a:lnTo>
                    <a:lnTo>
                      <a:pt x="1154" y="2381"/>
                    </a:lnTo>
                    <a:lnTo>
                      <a:pt x="1153" y="2386"/>
                    </a:lnTo>
                    <a:lnTo>
                      <a:pt x="1154" y="2391"/>
                    </a:lnTo>
                    <a:lnTo>
                      <a:pt x="1156" y="2402"/>
                    </a:lnTo>
                    <a:lnTo>
                      <a:pt x="1159" y="2415"/>
                    </a:lnTo>
                    <a:lnTo>
                      <a:pt x="1163" y="2426"/>
                    </a:lnTo>
                    <a:lnTo>
                      <a:pt x="1168" y="2436"/>
                    </a:lnTo>
                    <a:lnTo>
                      <a:pt x="1172" y="2440"/>
                    </a:lnTo>
                    <a:lnTo>
                      <a:pt x="1175" y="2444"/>
                    </a:lnTo>
                    <a:lnTo>
                      <a:pt x="1177" y="2446"/>
                    </a:lnTo>
                    <a:lnTo>
                      <a:pt x="1180" y="2449"/>
                    </a:lnTo>
                    <a:lnTo>
                      <a:pt x="1188" y="2460"/>
                    </a:lnTo>
                    <a:lnTo>
                      <a:pt x="1196" y="2475"/>
                    </a:lnTo>
                    <a:lnTo>
                      <a:pt x="1200" y="2480"/>
                    </a:lnTo>
                    <a:lnTo>
                      <a:pt x="1209" y="2487"/>
                    </a:lnTo>
                    <a:lnTo>
                      <a:pt x="1213" y="2490"/>
                    </a:lnTo>
                    <a:lnTo>
                      <a:pt x="1216" y="2490"/>
                    </a:lnTo>
                    <a:lnTo>
                      <a:pt x="1218" y="2490"/>
                    </a:lnTo>
                    <a:lnTo>
                      <a:pt x="1219" y="2489"/>
                    </a:lnTo>
                    <a:lnTo>
                      <a:pt x="1219" y="2487"/>
                    </a:lnTo>
                    <a:lnTo>
                      <a:pt x="1220" y="2484"/>
                    </a:lnTo>
                    <a:close/>
                    <a:moveTo>
                      <a:pt x="1123" y="2513"/>
                    </a:moveTo>
                    <a:lnTo>
                      <a:pt x="1123" y="2503"/>
                    </a:lnTo>
                    <a:lnTo>
                      <a:pt x="1126" y="2486"/>
                    </a:lnTo>
                    <a:lnTo>
                      <a:pt x="1128" y="2465"/>
                    </a:lnTo>
                    <a:lnTo>
                      <a:pt x="1129" y="2443"/>
                    </a:lnTo>
                    <a:lnTo>
                      <a:pt x="1128" y="2433"/>
                    </a:lnTo>
                    <a:lnTo>
                      <a:pt x="1126" y="2424"/>
                    </a:lnTo>
                    <a:lnTo>
                      <a:pt x="1124" y="2416"/>
                    </a:lnTo>
                    <a:lnTo>
                      <a:pt x="1120" y="2409"/>
                    </a:lnTo>
                    <a:lnTo>
                      <a:pt x="1117" y="2407"/>
                    </a:lnTo>
                    <a:lnTo>
                      <a:pt x="1114" y="2405"/>
                    </a:lnTo>
                    <a:lnTo>
                      <a:pt x="1111" y="2404"/>
                    </a:lnTo>
                    <a:lnTo>
                      <a:pt x="1107" y="2404"/>
                    </a:lnTo>
                    <a:lnTo>
                      <a:pt x="1102" y="2404"/>
                    </a:lnTo>
                    <a:lnTo>
                      <a:pt x="1098" y="2405"/>
                    </a:lnTo>
                    <a:lnTo>
                      <a:pt x="1091" y="2407"/>
                    </a:lnTo>
                    <a:lnTo>
                      <a:pt x="1085" y="2410"/>
                    </a:lnTo>
                    <a:lnTo>
                      <a:pt x="1078" y="2415"/>
                    </a:lnTo>
                    <a:lnTo>
                      <a:pt x="1072" y="2421"/>
                    </a:lnTo>
                    <a:lnTo>
                      <a:pt x="1067" y="2428"/>
                    </a:lnTo>
                    <a:lnTo>
                      <a:pt x="1063" y="2436"/>
                    </a:lnTo>
                    <a:lnTo>
                      <a:pt x="1061" y="2445"/>
                    </a:lnTo>
                    <a:lnTo>
                      <a:pt x="1060" y="2455"/>
                    </a:lnTo>
                    <a:lnTo>
                      <a:pt x="1061" y="2464"/>
                    </a:lnTo>
                    <a:lnTo>
                      <a:pt x="1062" y="2472"/>
                    </a:lnTo>
                    <a:lnTo>
                      <a:pt x="1065" y="2481"/>
                    </a:lnTo>
                    <a:lnTo>
                      <a:pt x="1070" y="2490"/>
                    </a:lnTo>
                    <a:lnTo>
                      <a:pt x="1075" y="2497"/>
                    </a:lnTo>
                    <a:lnTo>
                      <a:pt x="1082" y="2503"/>
                    </a:lnTo>
                    <a:lnTo>
                      <a:pt x="1090" y="2508"/>
                    </a:lnTo>
                    <a:lnTo>
                      <a:pt x="1101" y="2512"/>
                    </a:lnTo>
                    <a:lnTo>
                      <a:pt x="1106" y="2513"/>
                    </a:lnTo>
                    <a:lnTo>
                      <a:pt x="1111" y="2513"/>
                    </a:lnTo>
                    <a:lnTo>
                      <a:pt x="1117" y="2514"/>
                    </a:lnTo>
                    <a:lnTo>
                      <a:pt x="1123" y="2513"/>
                    </a:lnTo>
                    <a:close/>
                    <a:moveTo>
                      <a:pt x="1039" y="2569"/>
                    </a:moveTo>
                    <a:lnTo>
                      <a:pt x="1050" y="2581"/>
                    </a:lnTo>
                    <a:lnTo>
                      <a:pt x="1050" y="2553"/>
                    </a:lnTo>
                    <a:lnTo>
                      <a:pt x="1049" y="2528"/>
                    </a:lnTo>
                    <a:lnTo>
                      <a:pt x="1048" y="2514"/>
                    </a:lnTo>
                    <a:lnTo>
                      <a:pt x="1047" y="2503"/>
                    </a:lnTo>
                    <a:lnTo>
                      <a:pt x="1045" y="2492"/>
                    </a:lnTo>
                    <a:lnTo>
                      <a:pt x="1043" y="2480"/>
                    </a:lnTo>
                    <a:lnTo>
                      <a:pt x="1040" y="2470"/>
                    </a:lnTo>
                    <a:lnTo>
                      <a:pt x="1036" y="2462"/>
                    </a:lnTo>
                    <a:lnTo>
                      <a:pt x="1031" y="2454"/>
                    </a:lnTo>
                    <a:lnTo>
                      <a:pt x="1026" y="2447"/>
                    </a:lnTo>
                    <a:lnTo>
                      <a:pt x="1018" y="2441"/>
                    </a:lnTo>
                    <a:lnTo>
                      <a:pt x="1011" y="2437"/>
                    </a:lnTo>
                    <a:lnTo>
                      <a:pt x="1002" y="2435"/>
                    </a:lnTo>
                    <a:lnTo>
                      <a:pt x="992" y="2434"/>
                    </a:lnTo>
                    <a:lnTo>
                      <a:pt x="988" y="2435"/>
                    </a:lnTo>
                    <a:lnTo>
                      <a:pt x="985" y="2437"/>
                    </a:lnTo>
                    <a:lnTo>
                      <a:pt x="981" y="2440"/>
                    </a:lnTo>
                    <a:lnTo>
                      <a:pt x="979" y="2445"/>
                    </a:lnTo>
                    <a:lnTo>
                      <a:pt x="977" y="2457"/>
                    </a:lnTo>
                    <a:lnTo>
                      <a:pt x="976" y="2470"/>
                    </a:lnTo>
                    <a:lnTo>
                      <a:pt x="978" y="2500"/>
                    </a:lnTo>
                    <a:lnTo>
                      <a:pt x="979" y="2523"/>
                    </a:lnTo>
                    <a:lnTo>
                      <a:pt x="980" y="2533"/>
                    </a:lnTo>
                    <a:lnTo>
                      <a:pt x="980" y="2541"/>
                    </a:lnTo>
                    <a:lnTo>
                      <a:pt x="981" y="2547"/>
                    </a:lnTo>
                    <a:lnTo>
                      <a:pt x="983" y="2551"/>
                    </a:lnTo>
                    <a:lnTo>
                      <a:pt x="986" y="2555"/>
                    </a:lnTo>
                    <a:lnTo>
                      <a:pt x="989" y="2557"/>
                    </a:lnTo>
                    <a:lnTo>
                      <a:pt x="992" y="2559"/>
                    </a:lnTo>
                    <a:lnTo>
                      <a:pt x="995" y="2561"/>
                    </a:lnTo>
                    <a:lnTo>
                      <a:pt x="1003" y="2561"/>
                    </a:lnTo>
                    <a:lnTo>
                      <a:pt x="1013" y="2562"/>
                    </a:lnTo>
                    <a:lnTo>
                      <a:pt x="1019" y="2563"/>
                    </a:lnTo>
                    <a:lnTo>
                      <a:pt x="1026" y="2564"/>
                    </a:lnTo>
                    <a:lnTo>
                      <a:pt x="1032" y="2566"/>
                    </a:lnTo>
                    <a:lnTo>
                      <a:pt x="1039" y="2569"/>
                    </a:lnTo>
                    <a:close/>
                    <a:moveTo>
                      <a:pt x="917" y="2574"/>
                    </a:moveTo>
                    <a:lnTo>
                      <a:pt x="933" y="2571"/>
                    </a:lnTo>
                    <a:lnTo>
                      <a:pt x="940" y="2564"/>
                    </a:lnTo>
                    <a:lnTo>
                      <a:pt x="946" y="2555"/>
                    </a:lnTo>
                    <a:lnTo>
                      <a:pt x="951" y="2547"/>
                    </a:lnTo>
                    <a:lnTo>
                      <a:pt x="954" y="2539"/>
                    </a:lnTo>
                    <a:lnTo>
                      <a:pt x="956" y="2531"/>
                    </a:lnTo>
                    <a:lnTo>
                      <a:pt x="956" y="2523"/>
                    </a:lnTo>
                    <a:lnTo>
                      <a:pt x="956" y="2513"/>
                    </a:lnTo>
                    <a:lnTo>
                      <a:pt x="954" y="2505"/>
                    </a:lnTo>
                    <a:lnTo>
                      <a:pt x="952" y="2497"/>
                    </a:lnTo>
                    <a:lnTo>
                      <a:pt x="948" y="2489"/>
                    </a:lnTo>
                    <a:lnTo>
                      <a:pt x="943" y="2481"/>
                    </a:lnTo>
                    <a:lnTo>
                      <a:pt x="938" y="2474"/>
                    </a:lnTo>
                    <a:lnTo>
                      <a:pt x="932" y="2468"/>
                    </a:lnTo>
                    <a:lnTo>
                      <a:pt x="926" y="2463"/>
                    </a:lnTo>
                    <a:lnTo>
                      <a:pt x="919" y="2458"/>
                    </a:lnTo>
                    <a:lnTo>
                      <a:pt x="912" y="2454"/>
                    </a:lnTo>
                    <a:lnTo>
                      <a:pt x="908" y="2452"/>
                    </a:lnTo>
                    <a:lnTo>
                      <a:pt x="905" y="2452"/>
                    </a:lnTo>
                    <a:lnTo>
                      <a:pt x="903" y="2452"/>
                    </a:lnTo>
                    <a:lnTo>
                      <a:pt x="901" y="2453"/>
                    </a:lnTo>
                    <a:lnTo>
                      <a:pt x="899" y="2455"/>
                    </a:lnTo>
                    <a:lnTo>
                      <a:pt x="898" y="2457"/>
                    </a:lnTo>
                    <a:lnTo>
                      <a:pt x="897" y="2460"/>
                    </a:lnTo>
                    <a:lnTo>
                      <a:pt x="896" y="2464"/>
                    </a:lnTo>
                    <a:lnTo>
                      <a:pt x="896" y="2472"/>
                    </a:lnTo>
                    <a:lnTo>
                      <a:pt x="896" y="2482"/>
                    </a:lnTo>
                    <a:lnTo>
                      <a:pt x="898" y="2494"/>
                    </a:lnTo>
                    <a:lnTo>
                      <a:pt x="900" y="2505"/>
                    </a:lnTo>
                    <a:lnTo>
                      <a:pt x="904" y="2530"/>
                    </a:lnTo>
                    <a:lnTo>
                      <a:pt x="911" y="2551"/>
                    </a:lnTo>
                    <a:lnTo>
                      <a:pt x="915" y="2567"/>
                    </a:lnTo>
                    <a:lnTo>
                      <a:pt x="917" y="2574"/>
                    </a:lnTo>
                    <a:close/>
                    <a:moveTo>
                      <a:pt x="857" y="2588"/>
                    </a:moveTo>
                    <a:lnTo>
                      <a:pt x="877" y="2571"/>
                    </a:lnTo>
                    <a:lnTo>
                      <a:pt x="876" y="2556"/>
                    </a:lnTo>
                    <a:lnTo>
                      <a:pt x="872" y="2536"/>
                    </a:lnTo>
                    <a:lnTo>
                      <a:pt x="868" y="2514"/>
                    </a:lnTo>
                    <a:lnTo>
                      <a:pt x="862" y="2494"/>
                    </a:lnTo>
                    <a:lnTo>
                      <a:pt x="858" y="2483"/>
                    </a:lnTo>
                    <a:lnTo>
                      <a:pt x="854" y="2475"/>
                    </a:lnTo>
                    <a:lnTo>
                      <a:pt x="850" y="2468"/>
                    </a:lnTo>
                    <a:lnTo>
                      <a:pt x="845" y="2463"/>
                    </a:lnTo>
                    <a:lnTo>
                      <a:pt x="842" y="2462"/>
                    </a:lnTo>
                    <a:lnTo>
                      <a:pt x="839" y="2461"/>
                    </a:lnTo>
                    <a:lnTo>
                      <a:pt x="837" y="2460"/>
                    </a:lnTo>
                    <a:lnTo>
                      <a:pt x="833" y="2460"/>
                    </a:lnTo>
                    <a:lnTo>
                      <a:pt x="830" y="2461"/>
                    </a:lnTo>
                    <a:lnTo>
                      <a:pt x="826" y="2462"/>
                    </a:lnTo>
                    <a:lnTo>
                      <a:pt x="823" y="2465"/>
                    </a:lnTo>
                    <a:lnTo>
                      <a:pt x="820" y="2468"/>
                    </a:lnTo>
                    <a:lnTo>
                      <a:pt x="818" y="2470"/>
                    </a:lnTo>
                    <a:lnTo>
                      <a:pt x="816" y="2473"/>
                    </a:lnTo>
                    <a:lnTo>
                      <a:pt x="815" y="2476"/>
                    </a:lnTo>
                    <a:lnTo>
                      <a:pt x="814" y="2480"/>
                    </a:lnTo>
                    <a:lnTo>
                      <a:pt x="814" y="2488"/>
                    </a:lnTo>
                    <a:lnTo>
                      <a:pt x="815" y="2497"/>
                    </a:lnTo>
                    <a:lnTo>
                      <a:pt x="816" y="2506"/>
                    </a:lnTo>
                    <a:lnTo>
                      <a:pt x="819" y="2516"/>
                    </a:lnTo>
                    <a:lnTo>
                      <a:pt x="822" y="2527"/>
                    </a:lnTo>
                    <a:lnTo>
                      <a:pt x="826" y="2537"/>
                    </a:lnTo>
                    <a:lnTo>
                      <a:pt x="835" y="2556"/>
                    </a:lnTo>
                    <a:lnTo>
                      <a:pt x="845" y="2573"/>
                    </a:lnTo>
                    <a:lnTo>
                      <a:pt x="849" y="2579"/>
                    </a:lnTo>
                    <a:lnTo>
                      <a:pt x="852" y="2583"/>
                    </a:lnTo>
                    <a:lnTo>
                      <a:pt x="855" y="2587"/>
                    </a:lnTo>
                    <a:lnTo>
                      <a:pt x="857" y="2588"/>
                    </a:lnTo>
                    <a:close/>
                    <a:moveTo>
                      <a:pt x="731" y="2569"/>
                    </a:moveTo>
                    <a:lnTo>
                      <a:pt x="747" y="2564"/>
                    </a:lnTo>
                    <a:lnTo>
                      <a:pt x="751" y="2548"/>
                    </a:lnTo>
                    <a:lnTo>
                      <a:pt x="755" y="2526"/>
                    </a:lnTo>
                    <a:lnTo>
                      <a:pt x="758" y="2501"/>
                    </a:lnTo>
                    <a:lnTo>
                      <a:pt x="760" y="2477"/>
                    </a:lnTo>
                    <a:lnTo>
                      <a:pt x="760" y="2466"/>
                    </a:lnTo>
                    <a:lnTo>
                      <a:pt x="759" y="2457"/>
                    </a:lnTo>
                    <a:lnTo>
                      <a:pt x="757" y="2450"/>
                    </a:lnTo>
                    <a:lnTo>
                      <a:pt x="754" y="2444"/>
                    </a:lnTo>
                    <a:lnTo>
                      <a:pt x="752" y="2442"/>
                    </a:lnTo>
                    <a:lnTo>
                      <a:pt x="750" y="2441"/>
                    </a:lnTo>
                    <a:lnTo>
                      <a:pt x="747" y="2441"/>
                    </a:lnTo>
                    <a:lnTo>
                      <a:pt x="744" y="2441"/>
                    </a:lnTo>
                    <a:lnTo>
                      <a:pt x="741" y="2443"/>
                    </a:lnTo>
                    <a:lnTo>
                      <a:pt x="737" y="2445"/>
                    </a:lnTo>
                    <a:lnTo>
                      <a:pt x="733" y="2449"/>
                    </a:lnTo>
                    <a:lnTo>
                      <a:pt x="729" y="2454"/>
                    </a:lnTo>
                    <a:lnTo>
                      <a:pt x="722" y="2460"/>
                    </a:lnTo>
                    <a:lnTo>
                      <a:pt x="718" y="2467"/>
                    </a:lnTo>
                    <a:lnTo>
                      <a:pt x="714" y="2475"/>
                    </a:lnTo>
                    <a:lnTo>
                      <a:pt x="711" y="2483"/>
                    </a:lnTo>
                    <a:lnTo>
                      <a:pt x="709" y="2493"/>
                    </a:lnTo>
                    <a:lnTo>
                      <a:pt x="708" y="2502"/>
                    </a:lnTo>
                    <a:lnTo>
                      <a:pt x="707" y="2512"/>
                    </a:lnTo>
                    <a:lnTo>
                      <a:pt x="707" y="2523"/>
                    </a:lnTo>
                    <a:lnTo>
                      <a:pt x="708" y="2532"/>
                    </a:lnTo>
                    <a:lnTo>
                      <a:pt x="710" y="2540"/>
                    </a:lnTo>
                    <a:lnTo>
                      <a:pt x="714" y="2548"/>
                    </a:lnTo>
                    <a:lnTo>
                      <a:pt x="718" y="2555"/>
                    </a:lnTo>
                    <a:lnTo>
                      <a:pt x="723" y="2562"/>
                    </a:lnTo>
                    <a:lnTo>
                      <a:pt x="727" y="2567"/>
                    </a:lnTo>
                    <a:lnTo>
                      <a:pt x="730" y="2569"/>
                    </a:lnTo>
                    <a:lnTo>
                      <a:pt x="731" y="2569"/>
                    </a:lnTo>
                    <a:close/>
                    <a:moveTo>
                      <a:pt x="658" y="2482"/>
                    </a:moveTo>
                    <a:lnTo>
                      <a:pt x="660" y="2471"/>
                    </a:lnTo>
                    <a:lnTo>
                      <a:pt x="661" y="2458"/>
                    </a:lnTo>
                    <a:lnTo>
                      <a:pt x="661" y="2451"/>
                    </a:lnTo>
                    <a:lnTo>
                      <a:pt x="660" y="2442"/>
                    </a:lnTo>
                    <a:lnTo>
                      <a:pt x="659" y="2436"/>
                    </a:lnTo>
                    <a:lnTo>
                      <a:pt x="658" y="2429"/>
                    </a:lnTo>
                    <a:lnTo>
                      <a:pt x="655" y="2424"/>
                    </a:lnTo>
                    <a:lnTo>
                      <a:pt x="653" y="2419"/>
                    </a:lnTo>
                    <a:lnTo>
                      <a:pt x="648" y="2416"/>
                    </a:lnTo>
                    <a:lnTo>
                      <a:pt x="644" y="2414"/>
                    </a:lnTo>
                    <a:lnTo>
                      <a:pt x="640" y="2414"/>
                    </a:lnTo>
                    <a:lnTo>
                      <a:pt x="634" y="2416"/>
                    </a:lnTo>
                    <a:lnTo>
                      <a:pt x="628" y="2421"/>
                    </a:lnTo>
                    <a:lnTo>
                      <a:pt x="620" y="2427"/>
                    </a:lnTo>
                    <a:lnTo>
                      <a:pt x="617" y="2432"/>
                    </a:lnTo>
                    <a:lnTo>
                      <a:pt x="616" y="2437"/>
                    </a:lnTo>
                    <a:lnTo>
                      <a:pt x="615" y="2444"/>
                    </a:lnTo>
                    <a:lnTo>
                      <a:pt x="615" y="2453"/>
                    </a:lnTo>
                    <a:lnTo>
                      <a:pt x="615" y="2468"/>
                    </a:lnTo>
                    <a:lnTo>
                      <a:pt x="616" y="2479"/>
                    </a:lnTo>
                    <a:lnTo>
                      <a:pt x="616" y="2487"/>
                    </a:lnTo>
                    <a:lnTo>
                      <a:pt x="616" y="2492"/>
                    </a:lnTo>
                    <a:lnTo>
                      <a:pt x="617" y="2494"/>
                    </a:lnTo>
                    <a:lnTo>
                      <a:pt x="619" y="2496"/>
                    </a:lnTo>
                    <a:lnTo>
                      <a:pt x="621" y="2497"/>
                    </a:lnTo>
                    <a:lnTo>
                      <a:pt x="625" y="2497"/>
                    </a:lnTo>
                    <a:lnTo>
                      <a:pt x="631" y="2497"/>
                    </a:lnTo>
                    <a:lnTo>
                      <a:pt x="641" y="2495"/>
                    </a:lnTo>
                    <a:lnTo>
                      <a:pt x="646" y="2493"/>
                    </a:lnTo>
                    <a:lnTo>
                      <a:pt x="652" y="2491"/>
                    </a:lnTo>
                    <a:lnTo>
                      <a:pt x="655" y="2487"/>
                    </a:lnTo>
                    <a:lnTo>
                      <a:pt x="658" y="2482"/>
                    </a:lnTo>
                    <a:close/>
                    <a:moveTo>
                      <a:pt x="559" y="2468"/>
                    </a:moveTo>
                    <a:lnTo>
                      <a:pt x="570" y="2439"/>
                    </a:lnTo>
                    <a:lnTo>
                      <a:pt x="570" y="2426"/>
                    </a:lnTo>
                    <a:lnTo>
                      <a:pt x="569" y="2414"/>
                    </a:lnTo>
                    <a:lnTo>
                      <a:pt x="568" y="2404"/>
                    </a:lnTo>
                    <a:lnTo>
                      <a:pt x="566" y="2396"/>
                    </a:lnTo>
                    <a:lnTo>
                      <a:pt x="564" y="2390"/>
                    </a:lnTo>
                    <a:lnTo>
                      <a:pt x="562" y="2385"/>
                    </a:lnTo>
                    <a:lnTo>
                      <a:pt x="559" y="2381"/>
                    </a:lnTo>
                    <a:lnTo>
                      <a:pt x="556" y="2379"/>
                    </a:lnTo>
                    <a:lnTo>
                      <a:pt x="553" y="2378"/>
                    </a:lnTo>
                    <a:lnTo>
                      <a:pt x="550" y="2378"/>
                    </a:lnTo>
                    <a:lnTo>
                      <a:pt x="547" y="2379"/>
                    </a:lnTo>
                    <a:lnTo>
                      <a:pt x="544" y="2381"/>
                    </a:lnTo>
                    <a:lnTo>
                      <a:pt x="541" y="2384"/>
                    </a:lnTo>
                    <a:lnTo>
                      <a:pt x="536" y="2387"/>
                    </a:lnTo>
                    <a:lnTo>
                      <a:pt x="534" y="2391"/>
                    </a:lnTo>
                    <a:lnTo>
                      <a:pt x="531" y="2396"/>
                    </a:lnTo>
                    <a:lnTo>
                      <a:pt x="526" y="2406"/>
                    </a:lnTo>
                    <a:lnTo>
                      <a:pt x="523" y="2419"/>
                    </a:lnTo>
                    <a:lnTo>
                      <a:pt x="522" y="2424"/>
                    </a:lnTo>
                    <a:lnTo>
                      <a:pt x="522" y="2430"/>
                    </a:lnTo>
                    <a:lnTo>
                      <a:pt x="522" y="2436"/>
                    </a:lnTo>
                    <a:lnTo>
                      <a:pt x="523" y="2441"/>
                    </a:lnTo>
                    <a:lnTo>
                      <a:pt x="524" y="2447"/>
                    </a:lnTo>
                    <a:lnTo>
                      <a:pt x="527" y="2452"/>
                    </a:lnTo>
                    <a:lnTo>
                      <a:pt x="530" y="2457"/>
                    </a:lnTo>
                    <a:lnTo>
                      <a:pt x="533" y="2460"/>
                    </a:lnTo>
                    <a:lnTo>
                      <a:pt x="539" y="2464"/>
                    </a:lnTo>
                    <a:lnTo>
                      <a:pt x="545" y="2466"/>
                    </a:lnTo>
                    <a:lnTo>
                      <a:pt x="551" y="2467"/>
                    </a:lnTo>
                    <a:lnTo>
                      <a:pt x="559" y="2468"/>
                    </a:lnTo>
                    <a:close/>
                    <a:moveTo>
                      <a:pt x="505" y="2348"/>
                    </a:moveTo>
                    <a:lnTo>
                      <a:pt x="507" y="2328"/>
                    </a:lnTo>
                    <a:lnTo>
                      <a:pt x="499" y="2315"/>
                    </a:lnTo>
                    <a:lnTo>
                      <a:pt x="492" y="2306"/>
                    </a:lnTo>
                    <a:lnTo>
                      <a:pt x="489" y="2302"/>
                    </a:lnTo>
                    <a:lnTo>
                      <a:pt x="485" y="2299"/>
                    </a:lnTo>
                    <a:lnTo>
                      <a:pt x="482" y="2297"/>
                    </a:lnTo>
                    <a:lnTo>
                      <a:pt x="479" y="2296"/>
                    </a:lnTo>
                    <a:lnTo>
                      <a:pt x="476" y="2295"/>
                    </a:lnTo>
                    <a:lnTo>
                      <a:pt x="473" y="2295"/>
                    </a:lnTo>
                    <a:lnTo>
                      <a:pt x="470" y="2296"/>
                    </a:lnTo>
                    <a:lnTo>
                      <a:pt x="468" y="2297"/>
                    </a:lnTo>
                    <a:lnTo>
                      <a:pt x="463" y="2302"/>
                    </a:lnTo>
                    <a:lnTo>
                      <a:pt x="461" y="2307"/>
                    </a:lnTo>
                    <a:lnTo>
                      <a:pt x="459" y="2313"/>
                    </a:lnTo>
                    <a:lnTo>
                      <a:pt x="459" y="2320"/>
                    </a:lnTo>
                    <a:lnTo>
                      <a:pt x="461" y="2326"/>
                    </a:lnTo>
                    <a:lnTo>
                      <a:pt x="466" y="2333"/>
                    </a:lnTo>
                    <a:lnTo>
                      <a:pt x="469" y="2336"/>
                    </a:lnTo>
                    <a:lnTo>
                      <a:pt x="472" y="2339"/>
                    </a:lnTo>
                    <a:lnTo>
                      <a:pt x="476" y="2342"/>
                    </a:lnTo>
                    <a:lnTo>
                      <a:pt x="480" y="2344"/>
                    </a:lnTo>
                    <a:lnTo>
                      <a:pt x="485" y="2346"/>
                    </a:lnTo>
                    <a:lnTo>
                      <a:pt x="491" y="2347"/>
                    </a:lnTo>
                    <a:lnTo>
                      <a:pt x="497" y="2348"/>
                    </a:lnTo>
                    <a:lnTo>
                      <a:pt x="505" y="2348"/>
                    </a:lnTo>
                    <a:close/>
                    <a:moveTo>
                      <a:pt x="1194" y="2123"/>
                    </a:moveTo>
                    <a:lnTo>
                      <a:pt x="1211" y="2120"/>
                    </a:lnTo>
                    <a:lnTo>
                      <a:pt x="1212" y="2155"/>
                    </a:lnTo>
                    <a:lnTo>
                      <a:pt x="1211" y="2176"/>
                    </a:lnTo>
                    <a:lnTo>
                      <a:pt x="1210" y="2179"/>
                    </a:lnTo>
                    <a:lnTo>
                      <a:pt x="1207" y="2182"/>
                    </a:lnTo>
                    <a:lnTo>
                      <a:pt x="1204" y="2185"/>
                    </a:lnTo>
                    <a:lnTo>
                      <a:pt x="1201" y="2186"/>
                    </a:lnTo>
                    <a:lnTo>
                      <a:pt x="1191" y="2189"/>
                    </a:lnTo>
                    <a:lnTo>
                      <a:pt x="1178" y="2190"/>
                    </a:lnTo>
                    <a:lnTo>
                      <a:pt x="1171" y="2189"/>
                    </a:lnTo>
                    <a:lnTo>
                      <a:pt x="1165" y="2186"/>
                    </a:lnTo>
                    <a:lnTo>
                      <a:pt x="1161" y="2183"/>
                    </a:lnTo>
                    <a:lnTo>
                      <a:pt x="1158" y="2179"/>
                    </a:lnTo>
                    <a:lnTo>
                      <a:pt x="1157" y="2174"/>
                    </a:lnTo>
                    <a:lnTo>
                      <a:pt x="1156" y="2168"/>
                    </a:lnTo>
                    <a:lnTo>
                      <a:pt x="1156" y="2162"/>
                    </a:lnTo>
                    <a:lnTo>
                      <a:pt x="1157" y="2156"/>
                    </a:lnTo>
                    <a:lnTo>
                      <a:pt x="1159" y="2149"/>
                    </a:lnTo>
                    <a:lnTo>
                      <a:pt x="1162" y="2143"/>
                    </a:lnTo>
                    <a:lnTo>
                      <a:pt x="1165" y="2138"/>
                    </a:lnTo>
                    <a:lnTo>
                      <a:pt x="1169" y="2133"/>
                    </a:lnTo>
                    <a:lnTo>
                      <a:pt x="1175" y="2129"/>
                    </a:lnTo>
                    <a:lnTo>
                      <a:pt x="1181" y="2125"/>
                    </a:lnTo>
                    <a:lnTo>
                      <a:pt x="1187" y="2123"/>
                    </a:lnTo>
                    <a:lnTo>
                      <a:pt x="1194" y="2123"/>
                    </a:lnTo>
                    <a:close/>
                    <a:moveTo>
                      <a:pt x="1098" y="2238"/>
                    </a:moveTo>
                    <a:lnTo>
                      <a:pt x="1116" y="2233"/>
                    </a:lnTo>
                    <a:lnTo>
                      <a:pt x="1126" y="2229"/>
                    </a:lnTo>
                    <a:lnTo>
                      <a:pt x="1134" y="2224"/>
                    </a:lnTo>
                    <a:lnTo>
                      <a:pt x="1139" y="2220"/>
                    </a:lnTo>
                    <a:lnTo>
                      <a:pt x="1143" y="2215"/>
                    </a:lnTo>
                    <a:lnTo>
                      <a:pt x="1145" y="2210"/>
                    </a:lnTo>
                    <a:lnTo>
                      <a:pt x="1146" y="2204"/>
                    </a:lnTo>
                    <a:lnTo>
                      <a:pt x="1145" y="2199"/>
                    </a:lnTo>
                    <a:lnTo>
                      <a:pt x="1143" y="2193"/>
                    </a:lnTo>
                    <a:lnTo>
                      <a:pt x="1140" y="2187"/>
                    </a:lnTo>
                    <a:lnTo>
                      <a:pt x="1137" y="2182"/>
                    </a:lnTo>
                    <a:lnTo>
                      <a:pt x="1132" y="2176"/>
                    </a:lnTo>
                    <a:lnTo>
                      <a:pt x="1128" y="2171"/>
                    </a:lnTo>
                    <a:lnTo>
                      <a:pt x="1119" y="2162"/>
                    </a:lnTo>
                    <a:lnTo>
                      <a:pt x="1111" y="2154"/>
                    </a:lnTo>
                    <a:lnTo>
                      <a:pt x="1109" y="2153"/>
                    </a:lnTo>
                    <a:lnTo>
                      <a:pt x="1106" y="2153"/>
                    </a:lnTo>
                    <a:lnTo>
                      <a:pt x="1102" y="2155"/>
                    </a:lnTo>
                    <a:lnTo>
                      <a:pt x="1098" y="2158"/>
                    </a:lnTo>
                    <a:lnTo>
                      <a:pt x="1093" y="2163"/>
                    </a:lnTo>
                    <a:lnTo>
                      <a:pt x="1088" y="2168"/>
                    </a:lnTo>
                    <a:lnTo>
                      <a:pt x="1085" y="2175"/>
                    </a:lnTo>
                    <a:lnTo>
                      <a:pt x="1081" y="2182"/>
                    </a:lnTo>
                    <a:lnTo>
                      <a:pt x="1079" y="2190"/>
                    </a:lnTo>
                    <a:lnTo>
                      <a:pt x="1077" y="2197"/>
                    </a:lnTo>
                    <a:lnTo>
                      <a:pt x="1076" y="2205"/>
                    </a:lnTo>
                    <a:lnTo>
                      <a:pt x="1077" y="2212"/>
                    </a:lnTo>
                    <a:lnTo>
                      <a:pt x="1079" y="2219"/>
                    </a:lnTo>
                    <a:lnTo>
                      <a:pt x="1083" y="2227"/>
                    </a:lnTo>
                    <a:lnTo>
                      <a:pt x="1086" y="2230"/>
                    </a:lnTo>
                    <a:lnTo>
                      <a:pt x="1089" y="2233"/>
                    </a:lnTo>
                    <a:lnTo>
                      <a:pt x="1093" y="2235"/>
                    </a:lnTo>
                    <a:lnTo>
                      <a:pt x="1098" y="2238"/>
                    </a:lnTo>
                    <a:close/>
                    <a:moveTo>
                      <a:pt x="636" y="2148"/>
                    </a:moveTo>
                    <a:lnTo>
                      <a:pt x="643" y="2163"/>
                    </a:lnTo>
                    <a:lnTo>
                      <a:pt x="642" y="2183"/>
                    </a:lnTo>
                    <a:lnTo>
                      <a:pt x="640" y="2198"/>
                    </a:lnTo>
                    <a:lnTo>
                      <a:pt x="639" y="2203"/>
                    </a:lnTo>
                    <a:lnTo>
                      <a:pt x="637" y="2207"/>
                    </a:lnTo>
                    <a:lnTo>
                      <a:pt x="636" y="2210"/>
                    </a:lnTo>
                    <a:lnTo>
                      <a:pt x="634" y="2212"/>
                    </a:lnTo>
                    <a:lnTo>
                      <a:pt x="632" y="2213"/>
                    </a:lnTo>
                    <a:lnTo>
                      <a:pt x="630" y="2214"/>
                    </a:lnTo>
                    <a:lnTo>
                      <a:pt x="627" y="2213"/>
                    </a:lnTo>
                    <a:lnTo>
                      <a:pt x="625" y="2212"/>
                    </a:lnTo>
                    <a:lnTo>
                      <a:pt x="621" y="2208"/>
                    </a:lnTo>
                    <a:lnTo>
                      <a:pt x="617" y="2202"/>
                    </a:lnTo>
                    <a:lnTo>
                      <a:pt x="614" y="2194"/>
                    </a:lnTo>
                    <a:lnTo>
                      <a:pt x="611" y="2185"/>
                    </a:lnTo>
                    <a:lnTo>
                      <a:pt x="611" y="2176"/>
                    </a:lnTo>
                    <a:lnTo>
                      <a:pt x="611" y="2168"/>
                    </a:lnTo>
                    <a:lnTo>
                      <a:pt x="612" y="2164"/>
                    </a:lnTo>
                    <a:lnTo>
                      <a:pt x="615" y="2161"/>
                    </a:lnTo>
                    <a:lnTo>
                      <a:pt x="617" y="2158"/>
                    </a:lnTo>
                    <a:lnTo>
                      <a:pt x="620" y="2155"/>
                    </a:lnTo>
                    <a:lnTo>
                      <a:pt x="623" y="2152"/>
                    </a:lnTo>
                    <a:lnTo>
                      <a:pt x="627" y="2150"/>
                    </a:lnTo>
                    <a:lnTo>
                      <a:pt x="631" y="2149"/>
                    </a:lnTo>
                    <a:lnTo>
                      <a:pt x="636" y="2148"/>
                    </a:lnTo>
                    <a:close/>
                  </a:path>
                </a:pathLst>
              </a:custGeom>
              <a:solidFill>
                <a:srgbClr val="1F1A17"/>
              </a:solidFill>
              <a:ln>
                <a:noFill/>
              </a:ln>
              <a:extLst>
                <a:ext uri="{91240B29-F687-4F45-9708-019B960494DF}">
                  <a14:hiddenLine xmlns:a14="http://schemas.microsoft.com/office/drawing/2010/main" w="9525">
                    <a:solidFill>
                      <a:srgbClr val="000000"/>
                    </a:solidFill>
                    <a:round/>
                  </a14:hiddenLine>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9" name="Freeform 8">
                <a:extLst>
                  <a:ext uri="{FF2B5EF4-FFF2-40B4-BE49-F238E27FC236}">
                    <a16:creationId xmlns="" xmlns:a16="http://schemas.microsoft.com/office/drawing/2014/main" id="{522FCE13-CF80-4588-819C-76637E50B0D2}"/>
                  </a:ext>
                </a:extLst>
              </p:cNvPr>
              <p:cNvSpPr/>
              <p:nvPr/>
            </p:nvSpPr>
            <p:spPr bwMode="auto">
              <a:xfrm>
                <a:off x="3636647" y="3767138"/>
                <a:ext cx="60325" cy="63500"/>
              </a:xfrm>
              <a:custGeom>
                <a:avLst/>
                <a:gdLst>
                  <a:gd name="T0" fmla="*/ 191 w 340"/>
                  <a:gd name="T1" fmla="*/ 315 h 359"/>
                  <a:gd name="T2" fmla="*/ 224 w 340"/>
                  <a:gd name="T3" fmla="*/ 320 h 359"/>
                  <a:gd name="T4" fmla="*/ 260 w 340"/>
                  <a:gd name="T5" fmla="*/ 327 h 359"/>
                  <a:gd name="T6" fmla="*/ 295 w 340"/>
                  <a:gd name="T7" fmla="*/ 331 h 359"/>
                  <a:gd name="T8" fmla="*/ 318 w 340"/>
                  <a:gd name="T9" fmla="*/ 330 h 359"/>
                  <a:gd name="T10" fmla="*/ 328 w 340"/>
                  <a:gd name="T11" fmla="*/ 328 h 359"/>
                  <a:gd name="T12" fmla="*/ 336 w 340"/>
                  <a:gd name="T13" fmla="*/ 322 h 359"/>
                  <a:gd name="T14" fmla="*/ 340 w 340"/>
                  <a:gd name="T15" fmla="*/ 314 h 359"/>
                  <a:gd name="T16" fmla="*/ 339 w 340"/>
                  <a:gd name="T17" fmla="*/ 304 h 359"/>
                  <a:gd name="T18" fmla="*/ 331 w 340"/>
                  <a:gd name="T19" fmla="*/ 290 h 359"/>
                  <a:gd name="T20" fmla="*/ 318 w 340"/>
                  <a:gd name="T21" fmla="*/ 271 h 359"/>
                  <a:gd name="T22" fmla="*/ 298 w 340"/>
                  <a:gd name="T23" fmla="*/ 247 h 359"/>
                  <a:gd name="T24" fmla="*/ 274 w 340"/>
                  <a:gd name="T25" fmla="*/ 222 h 359"/>
                  <a:gd name="T26" fmla="*/ 255 w 340"/>
                  <a:gd name="T27" fmla="*/ 194 h 359"/>
                  <a:gd name="T28" fmla="*/ 241 w 340"/>
                  <a:gd name="T29" fmla="*/ 166 h 359"/>
                  <a:gd name="T30" fmla="*/ 231 w 340"/>
                  <a:gd name="T31" fmla="*/ 137 h 359"/>
                  <a:gd name="T32" fmla="*/ 221 w 340"/>
                  <a:gd name="T33" fmla="*/ 97 h 359"/>
                  <a:gd name="T34" fmla="*/ 215 w 340"/>
                  <a:gd name="T35" fmla="*/ 49 h 359"/>
                  <a:gd name="T36" fmla="*/ 211 w 340"/>
                  <a:gd name="T37" fmla="*/ 21 h 359"/>
                  <a:gd name="T38" fmla="*/ 207 w 340"/>
                  <a:gd name="T39" fmla="*/ 9 h 359"/>
                  <a:gd name="T40" fmla="*/ 201 w 340"/>
                  <a:gd name="T41" fmla="*/ 1 h 359"/>
                  <a:gd name="T42" fmla="*/ 192 w 340"/>
                  <a:gd name="T43" fmla="*/ 0 h 359"/>
                  <a:gd name="T44" fmla="*/ 178 w 340"/>
                  <a:gd name="T45" fmla="*/ 4 h 359"/>
                  <a:gd name="T46" fmla="*/ 160 w 340"/>
                  <a:gd name="T47" fmla="*/ 17 h 359"/>
                  <a:gd name="T48" fmla="*/ 121 w 340"/>
                  <a:gd name="T49" fmla="*/ 51 h 359"/>
                  <a:gd name="T50" fmla="*/ 79 w 340"/>
                  <a:gd name="T51" fmla="*/ 94 h 359"/>
                  <a:gd name="T52" fmla="*/ 62 w 340"/>
                  <a:gd name="T53" fmla="*/ 121 h 359"/>
                  <a:gd name="T54" fmla="*/ 48 w 340"/>
                  <a:gd name="T55" fmla="*/ 152 h 359"/>
                  <a:gd name="T56" fmla="*/ 38 w 340"/>
                  <a:gd name="T57" fmla="*/ 181 h 359"/>
                  <a:gd name="T58" fmla="*/ 36 w 340"/>
                  <a:gd name="T59" fmla="*/ 203 h 359"/>
                  <a:gd name="T60" fmla="*/ 33 w 340"/>
                  <a:gd name="T61" fmla="*/ 225 h 359"/>
                  <a:gd name="T62" fmla="*/ 25 w 340"/>
                  <a:gd name="T63" fmla="*/ 252 h 359"/>
                  <a:gd name="T64" fmla="*/ 12 w 340"/>
                  <a:gd name="T65" fmla="*/ 284 h 359"/>
                  <a:gd name="T66" fmla="*/ 4 w 340"/>
                  <a:gd name="T67" fmla="*/ 312 h 359"/>
                  <a:gd name="T68" fmla="*/ 1 w 340"/>
                  <a:gd name="T69" fmla="*/ 334 h 359"/>
                  <a:gd name="T70" fmla="*/ 1 w 340"/>
                  <a:gd name="T71" fmla="*/ 349 h 359"/>
                  <a:gd name="T72" fmla="*/ 8 w 340"/>
                  <a:gd name="T73" fmla="*/ 354 h 359"/>
                  <a:gd name="T74" fmla="*/ 26 w 340"/>
                  <a:gd name="T75" fmla="*/ 358 h 359"/>
                  <a:gd name="T76" fmla="*/ 72 w 340"/>
                  <a:gd name="T77" fmla="*/ 359 h 359"/>
                  <a:gd name="T78" fmla="*/ 96 w 340"/>
                  <a:gd name="T79" fmla="*/ 357 h 359"/>
                  <a:gd name="T80" fmla="*/ 106 w 340"/>
                  <a:gd name="T81" fmla="*/ 353 h 359"/>
                  <a:gd name="T82" fmla="*/ 122 w 340"/>
                  <a:gd name="T83" fmla="*/ 343 h 359"/>
                  <a:gd name="T84" fmla="*/ 143 w 340"/>
                  <a:gd name="T85" fmla="*/ 326 h 359"/>
                  <a:gd name="T86" fmla="*/ 160 w 340"/>
                  <a:gd name="T87" fmla="*/ 316 h 359"/>
                  <a:gd name="T88" fmla="*/ 171 w 340"/>
                  <a:gd name="T89" fmla="*/ 31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359">
                    <a:moveTo>
                      <a:pt x="176" y="315"/>
                    </a:moveTo>
                    <a:lnTo>
                      <a:pt x="191" y="315"/>
                    </a:lnTo>
                    <a:lnTo>
                      <a:pt x="206" y="317"/>
                    </a:lnTo>
                    <a:lnTo>
                      <a:pt x="224" y="320"/>
                    </a:lnTo>
                    <a:lnTo>
                      <a:pt x="242" y="323"/>
                    </a:lnTo>
                    <a:lnTo>
                      <a:pt x="260" y="327"/>
                    </a:lnTo>
                    <a:lnTo>
                      <a:pt x="279" y="329"/>
                    </a:lnTo>
                    <a:lnTo>
                      <a:pt x="295" y="331"/>
                    </a:lnTo>
                    <a:lnTo>
                      <a:pt x="311" y="331"/>
                    </a:lnTo>
                    <a:lnTo>
                      <a:pt x="318" y="330"/>
                    </a:lnTo>
                    <a:lnTo>
                      <a:pt x="323" y="329"/>
                    </a:lnTo>
                    <a:lnTo>
                      <a:pt x="328" y="328"/>
                    </a:lnTo>
                    <a:lnTo>
                      <a:pt x="333" y="326"/>
                    </a:lnTo>
                    <a:lnTo>
                      <a:pt x="336" y="322"/>
                    </a:lnTo>
                    <a:lnTo>
                      <a:pt x="339" y="319"/>
                    </a:lnTo>
                    <a:lnTo>
                      <a:pt x="340" y="314"/>
                    </a:lnTo>
                    <a:lnTo>
                      <a:pt x="340" y="310"/>
                    </a:lnTo>
                    <a:lnTo>
                      <a:pt x="339" y="304"/>
                    </a:lnTo>
                    <a:lnTo>
                      <a:pt x="335" y="297"/>
                    </a:lnTo>
                    <a:lnTo>
                      <a:pt x="331" y="290"/>
                    </a:lnTo>
                    <a:lnTo>
                      <a:pt x="326" y="280"/>
                    </a:lnTo>
                    <a:lnTo>
                      <a:pt x="318" y="271"/>
                    </a:lnTo>
                    <a:lnTo>
                      <a:pt x="310" y="260"/>
                    </a:lnTo>
                    <a:lnTo>
                      <a:pt x="298" y="247"/>
                    </a:lnTo>
                    <a:lnTo>
                      <a:pt x="286" y="234"/>
                    </a:lnTo>
                    <a:lnTo>
                      <a:pt x="274" y="222"/>
                    </a:lnTo>
                    <a:lnTo>
                      <a:pt x="264" y="208"/>
                    </a:lnTo>
                    <a:lnTo>
                      <a:pt x="255" y="194"/>
                    </a:lnTo>
                    <a:lnTo>
                      <a:pt x="247" y="181"/>
                    </a:lnTo>
                    <a:lnTo>
                      <a:pt x="241" y="166"/>
                    </a:lnTo>
                    <a:lnTo>
                      <a:pt x="236" y="152"/>
                    </a:lnTo>
                    <a:lnTo>
                      <a:pt x="231" y="137"/>
                    </a:lnTo>
                    <a:lnTo>
                      <a:pt x="228" y="124"/>
                    </a:lnTo>
                    <a:lnTo>
                      <a:pt x="221" y="97"/>
                    </a:lnTo>
                    <a:lnTo>
                      <a:pt x="218" y="72"/>
                    </a:lnTo>
                    <a:lnTo>
                      <a:pt x="215" y="49"/>
                    </a:lnTo>
                    <a:lnTo>
                      <a:pt x="213" y="30"/>
                    </a:lnTo>
                    <a:lnTo>
                      <a:pt x="211" y="21"/>
                    </a:lnTo>
                    <a:lnTo>
                      <a:pt x="210" y="15"/>
                    </a:lnTo>
                    <a:lnTo>
                      <a:pt x="207" y="9"/>
                    </a:lnTo>
                    <a:lnTo>
                      <a:pt x="205" y="4"/>
                    </a:lnTo>
                    <a:lnTo>
                      <a:pt x="201" y="1"/>
                    </a:lnTo>
                    <a:lnTo>
                      <a:pt x="197" y="0"/>
                    </a:lnTo>
                    <a:lnTo>
                      <a:pt x="192" y="0"/>
                    </a:lnTo>
                    <a:lnTo>
                      <a:pt x="185" y="1"/>
                    </a:lnTo>
                    <a:lnTo>
                      <a:pt x="178" y="4"/>
                    </a:lnTo>
                    <a:lnTo>
                      <a:pt x="169" y="10"/>
                    </a:lnTo>
                    <a:lnTo>
                      <a:pt x="160" y="17"/>
                    </a:lnTo>
                    <a:lnTo>
                      <a:pt x="148" y="26"/>
                    </a:lnTo>
                    <a:lnTo>
                      <a:pt x="121" y="51"/>
                    </a:lnTo>
                    <a:lnTo>
                      <a:pt x="86" y="86"/>
                    </a:lnTo>
                    <a:lnTo>
                      <a:pt x="79" y="94"/>
                    </a:lnTo>
                    <a:lnTo>
                      <a:pt x="70" y="107"/>
                    </a:lnTo>
                    <a:lnTo>
                      <a:pt x="62" y="121"/>
                    </a:lnTo>
                    <a:lnTo>
                      <a:pt x="55" y="136"/>
                    </a:lnTo>
                    <a:lnTo>
                      <a:pt x="48" y="152"/>
                    </a:lnTo>
                    <a:lnTo>
                      <a:pt x="43" y="166"/>
                    </a:lnTo>
                    <a:lnTo>
                      <a:pt x="38" y="181"/>
                    </a:lnTo>
                    <a:lnTo>
                      <a:pt x="37" y="191"/>
                    </a:lnTo>
                    <a:lnTo>
                      <a:pt x="36" y="203"/>
                    </a:lnTo>
                    <a:lnTo>
                      <a:pt x="35" y="215"/>
                    </a:lnTo>
                    <a:lnTo>
                      <a:pt x="33" y="225"/>
                    </a:lnTo>
                    <a:lnTo>
                      <a:pt x="31" y="234"/>
                    </a:lnTo>
                    <a:lnTo>
                      <a:pt x="25" y="252"/>
                    </a:lnTo>
                    <a:lnTo>
                      <a:pt x="19" y="268"/>
                    </a:lnTo>
                    <a:lnTo>
                      <a:pt x="12" y="284"/>
                    </a:lnTo>
                    <a:lnTo>
                      <a:pt x="7" y="303"/>
                    </a:lnTo>
                    <a:lnTo>
                      <a:pt x="4" y="312"/>
                    </a:lnTo>
                    <a:lnTo>
                      <a:pt x="3" y="322"/>
                    </a:lnTo>
                    <a:lnTo>
                      <a:pt x="1" y="334"/>
                    </a:lnTo>
                    <a:lnTo>
                      <a:pt x="0" y="346"/>
                    </a:lnTo>
                    <a:lnTo>
                      <a:pt x="1" y="349"/>
                    </a:lnTo>
                    <a:lnTo>
                      <a:pt x="5" y="351"/>
                    </a:lnTo>
                    <a:lnTo>
                      <a:pt x="8" y="354"/>
                    </a:lnTo>
                    <a:lnTo>
                      <a:pt x="13" y="355"/>
                    </a:lnTo>
                    <a:lnTo>
                      <a:pt x="26" y="358"/>
                    </a:lnTo>
                    <a:lnTo>
                      <a:pt x="42" y="359"/>
                    </a:lnTo>
                    <a:lnTo>
                      <a:pt x="72" y="359"/>
                    </a:lnTo>
                    <a:lnTo>
                      <a:pt x="92" y="358"/>
                    </a:lnTo>
                    <a:lnTo>
                      <a:pt x="96" y="357"/>
                    </a:lnTo>
                    <a:lnTo>
                      <a:pt x="101" y="356"/>
                    </a:lnTo>
                    <a:lnTo>
                      <a:pt x="106" y="353"/>
                    </a:lnTo>
                    <a:lnTo>
                      <a:pt x="111" y="350"/>
                    </a:lnTo>
                    <a:lnTo>
                      <a:pt x="122" y="343"/>
                    </a:lnTo>
                    <a:lnTo>
                      <a:pt x="132" y="335"/>
                    </a:lnTo>
                    <a:lnTo>
                      <a:pt x="143" y="326"/>
                    </a:lnTo>
                    <a:lnTo>
                      <a:pt x="154" y="319"/>
                    </a:lnTo>
                    <a:lnTo>
                      <a:pt x="160" y="316"/>
                    </a:lnTo>
                    <a:lnTo>
                      <a:pt x="165" y="315"/>
                    </a:lnTo>
                    <a:lnTo>
                      <a:pt x="171" y="314"/>
                    </a:lnTo>
                    <a:lnTo>
                      <a:pt x="176" y="31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1" name="Freeform 9">
                <a:extLst>
                  <a:ext uri="{FF2B5EF4-FFF2-40B4-BE49-F238E27FC236}">
                    <a16:creationId xmlns="" xmlns:a16="http://schemas.microsoft.com/office/drawing/2014/main" id="{B2863D2B-0A30-47FA-8861-0DFF819935DF}"/>
                  </a:ext>
                </a:extLst>
              </p:cNvPr>
              <p:cNvSpPr/>
              <p:nvPr/>
            </p:nvSpPr>
            <p:spPr bwMode="auto">
              <a:xfrm>
                <a:off x="3515997" y="3511550"/>
                <a:ext cx="312737" cy="404813"/>
              </a:xfrm>
              <a:custGeom>
                <a:avLst/>
                <a:gdLst>
                  <a:gd name="T0" fmla="*/ 1661 w 1768"/>
                  <a:gd name="T1" fmla="*/ 1443 h 2295"/>
                  <a:gd name="T2" fmla="*/ 1675 w 1768"/>
                  <a:gd name="T3" fmla="*/ 1337 h 2295"/>
                  <a:gd name="T4" fmla="*/ 1714 w 1768"/>
                  <a:gd name="T5" fmla="*/ 1181 h 2295"/>
                  <a:gd name="T6" fmla="*/ 1746 w 1768"/>
                  <a:gd name="T7" fmla="*/ 911 h 2295"/>
                  <a:gd name="T8" fmla="*/ 1764 w 1768"/>
                  <a:gd name="T9" fmla="*/ 679 h 2295"/>
                  <a:gd name="T10" fmla="*/ 1705 w 1768"/>
                  <a:gd name="T11" fmla="*/ 568 h 2295"/>
                  <a:gd name="T12" fmla="*/ 1516 w 1768"/>
                  <a:gd name="T13" fmla="*/ 287 h 2295"/>
                  <a:gd name="T14" fmla="*/ 1371 w 1768"/>
                  <a:gd name="T15" fmla="*/ 113 h 2295"/>
                  <a:gd name="T16" fmla="*/ 1157 w 1768"/>
                  <a:gd name="T17" fmla="*/ 9 h 2295"/>
                  <a:gd name="T18" fmla="*/ 763 w 1768"/>
                  <a:gd name="T19" fmla="*/ 24 h 2295"/>
                  <a:gd name="T20" fmla="*/ 390 w 1768"/>
                  <a:gd name="T21" fmla="*/ 164 h 2295"/>
                  <a:gd name="T22" fmla="*/ 135 w 1768"/>
                  <a:gd name="T23" fmla="*/ 428 h 2295"/>
                  <a:gd name="T24" fmla="*/ 10 w 1768"/>
                  <a:gd name="T25" fmla="*/ 814 h 2295"/>
                  <a:gd name="T26" fmla="*/ 15 w 1768"/>
                  <a:gd name="T27" fmla="*/ 1097 h 2295"/>
                  <a:gd name="T28" fmla="*/ 106 w 1768"/>
                  <a:gd name="T29" fmla="*/ 1422 h 2295"/>
                  <a:gd name="T30" fmla="*/ 87 w 1768"/>
                  <a:gd name="T31" fmla="*/ 1532 h 2295"/>
                  <a:gd name="T32" fmla="*/ 59 w 1768"/>
                  <a:gd name="T33" fmla="*/ 1594 h 2295"/>
                  <a:gd name="T34" fmla="*/ 93 w 1768"/>
                  <a:gd name="T35" fmla="*/ 1693 h 2295"/>
                  <a:gd name="T36" fmla="*/ 172 w 1768"/>
                  <a:gd name="T37" fmla="*/ 1812 h 2295"/>
                  <a:gd name="T38" fmla="*/ 261 w 1768"/>
                  <a:gd name="T39" fmla="*/ 1814 h 2295"/>
                  <a:gd name="T40" fmla="*/ 435 w 1768"/>
                  <a:gd name="T41" fmla="*/ 1783 h 2295"/>
                  <a:gd name="T42" fmla="*/ 531 w 1768"/>
                  <a:gd name="T43" fmla="*/ 1841 h 2295"/>
                  <a:gd name="T44" fmla="*/ 546 w 1768"/>
                  <a:gd name="T45" fmla="*/ 1956 h 2295"/>
                  <a:gd name="T46" fmla="*/ 516 w 1768"/>
                  <a:gd name="T47" fmla="*/ 2093 h 2295"/>
                  <a:gd name="T48" fmla="*/ 548 w 1768"/>
                  <a:gd name="T49" fmla="*/ 2176 h 2295"/>
                  <a:gd name="T50" fmla="*/ 567 w 1768"/>
                  <a:gd name="T51" fmla="*/ 2173 h 2295"/>
                  <a:gd name="T52" fmla="*/ 579 w 1768"/>
                  <a:gd name="T53" fmla="*/ 2104 h 2295"/>
                  <a:gd name="T54" fmla="*/ 615 w 1768"/>
                  <a:gd name="T55" fmla="*/ 2095 h 2295"/>
                  <a:gd name="T56" fmla="*/ 677 w 1768"/>
                  <a:gd name="T57" fmla="*/ 2167 h 2295"/>
                  <a:gd name="T58" fmla="*/ 692 w 1768"/>
                  <a:gd name="T59" fmla="*/ 2250 h 2295"/>
                  <a:gd name="T60" fmla="*/ 711 w 1768"/>
                  <a:gd name="T61" fmla="*/ 2268 h 2295"/>
                  <a:gd name="T62" fmla="*/ 760 w 1768"/>
                  <a:gd name="T63" fmla="*/ 2179 h 2295"/>
                  <a:gd name="T64" fmla="*/ 777 w 1768"/>
                  <a:gd name="T65" fmla="*/ 2249 h 2295"/>
                  <a:gd name="T66" fmla="*/ 809 w 1768"/>
                  <a:gd name="T67" fmla="*/ 2295 h 2295"/>
                  <a:gd name="T68" fmla="*/ 855 w 1768"/>
                  <a:gd name="T69" fmla="*/ 2253 h 2295"/>
                  <a:gd name="T70" fmla="*/ 865 w 1768"/>
                  <a:gd name="T71" fmla="*/ 2158 h 2295"/>
                  <a:gd name="T72" fmla="*/ 878 w 1768"/>
                  <a:gd name="T73" fmla="*/ 2181 h 2295"/>
                  <a:gd name="T74" fmla="*/ 897 w 1768"/>
                  <a:gd name="T75" fmla="*/ 2268 h 2295"/>
                  <a:gd name="T76" fmla="*/ 943 w 1768"/>
                  <a:gd name="T77" fmla="*/ 2288 h 2295"/>
                  <a:gd name="T78" fmla="*/ 961 w 1768"/>
                  <a:gd name="T79" fmla="*/ 2194 h 2295"/>
                  <a:gd name="T80" fmla="*/ 974 w 1768"/>
                  <a:gd name="T81" fmla="*/ 2159 h 2295"/>
                  <a:gd name="T82" fmla="*/ 985 w 1768"/>
                  <a:gd name="T83" fmla="*/ 2241 h 2295"/>
                  <a:gd name="T84" fmla="*/ 1029 w 1768"/>
                  <a:gd name="T85" fmla="*/ 2228 h 2295"/>
                  <a:gd name="T86" fmla="*/ 1126 w 1768"/>
                  <a:gd name="T87" fmla="*/ 2103 h 2295"/>
                  <a:gd name="T88" fmla="*/ 1229 w 1768"/>
                  <a:gd name="T89" fmla="*/ 2092 h 2295"/>
                  <a:gd name="T90" fmla="*/ 1246 w 1768"/>
                  <a:gd name="T91" fmla="*/ 2066 h 2295"/>
                  <a:gd name="T92" fmla="*/ 1224 w 1768"/>
                  <a:gd name="T93" fmla="*/ 1920 h 2295"/>
                  <a:gd name="T94" fmla="*/ 1198 w 1768"/>
                  <a:gd name="T95" fmla="*/ 1825 h 2295"/>
                  <a:gd name="T96" fmla="*/ 1184 w 1768"/>
                  <a:gd name="T97" fmla="*/ 1764 h 2295"/>
                  <a:gd name="T98" fmla="*/ 1260 w 1768"/>
                  <a:gd name="T99" fmla="*/ 1723 h 2295"/>
                  <a:gd name="T100" fmla="*/ 1434 w 1768"/>
                  <a:gd name="T101" fmla="*/ 1713 h 2295"/>
                  <a:gd name="T102" fmla="*/ 1501 w 1768"/>
                  <a:gd name="T103" fmla="*/ 1745 h 2295"/>
                  <a:gd name="T104" fmla="*/ 1598 w 1768"/>
                  <a:gd name="T105" fmla="*/ 1736 h 2295"/>
                  <a:gd name="T106" fmla="*/ 1614 w 1768"/>
                  <a:gd name="T107" fmla="*/ 1699 h 2295"/>
                  <a:gd name="T108" fmla="*/ 1684 w 1768"/>
                  <a:gd name="T109" fmla="*/ 1633 h 2295"/>
                  <a:gd name="T110" fmla="*/ 1711 w 1768"/>
                  <a:gd name="T111" fmla="*/ 1561 h 2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68" h="2295">
                    <a:moveTo>
                      <a:pt x="1705" y="1561"/>
                    </a:moveTo>
                    <a:lnTo>
                      <a:pt x="1695" y="1539"/>
                    </a:lnTo>
                    <a:lnTo>
                      <a:pt x="1686" y="1519"/>
                    </a:lnTo>
                    <a:lnTo>
                      <a:pt x="1679" y="1502"/>
                    </a:lnTo>
                    <a:lnTo>
                      <a:pt x="1673" y="1486"/>
                    </a:lnTo>
                    <a:lnTo>
                      <a:pt x="1668" y="1470"/>
                    </a:lnTo>
                    <a:lnTo>
                      <a:pt x="1664" y="1456"/>
                    </a:lnTo>
                    <a:lnTo>
                      <a:pt x="1661" y="1443"/>
                    </a:lnTo>
                    <a:lnTo>
                      <a:pt x="1659" y="1431"/>
                    </a:lnTo>
                    <a:lnTo>
                      <a:pt x="1658" y="1420"/>
                    </a:lnTo>
                    <a:lnTo>
                      <a:pt x="1657" y="1410"/>
                    </a:lnTo>
                    <a:lnTo>
                      <a:pt x="1658" y="1400"/>
                    </a:lnTo>
                    <a:lnTo>
                      <a:pt x="1659" y="1391"/>
                    </a:lnTo>
                    <a:lnTo>
                      <a:pt x="1663" y="1373"/>
                    </a:lnTo>
                    <a:lnTo>
                      <a:pt x="1668" y="1355"/>
                    </a:lnTo>
                    <a:lnTo>
                      <a:pt x="1675" y="1337"/>
                    </a:lnTo>
                    <a:lnTo>
                      <a:pt x="1683" y="1317"/>
                    </a:lnTo>
                    <a:lnTo>
                      <a:pt x="1692" y="1294"/>
                    </a:lnTo>
                    <a:lnTo>
                      <a:pt x="1700" y="1269"/>
                    </a:lnTo>
                    <a:lnTo>
                      <a:pt x="1703" y="1254"/>
                    </a:lnTo>
                    <a:lnTo>
                      <a:pt x="1706" y="1238"/>
                    </a:lnTo>
                    <a:lnTo>
                      <a:pt x="1709" y="1220"/>
                    </a:lnTo>
                    <a:lnTo>
                      <a:pt x="1712" y="1202"/>
                    </a:lnTo>
                    <a:lnTo>
                      <a:pt x="1714" y="1181"/>
                    </a:lnTo>
                    <a:lnTo>
                      <a:pt x="1716" y="1159"/>
                    </a:lnTo>
                    <a:lnTo>
                      <a:pt x="1717" y="1134"/>
                    </a:lnTo>
                    <a:lnTo>
                      <a:pt x="1717" y="1108"/>
                    </a:lnTo>
                    <a:lnTo>
                      <a:pt x="1718" y="1081"/>
                    </a:lnTo>
                    <a:lnTo>
                      <a:pt x="1722" y="1051"/>
                    </a:lnTo>
                    <a:lnTo>
                      <a:pt x="1726" y="1019"/>
                    </a:lnTo>
                    <a:lnTo>
                      <a:pt x="1733" y="984"/>
                    </a:lnTo>
                    <a:lnTo>
                      <a:pt x="1746" y="911"/>
                    </a:lnTo>
                    <a:lnTo>
                      <a:pt x="1759" y="836"/>
                    </a:lnTo>
                    <a:lnTo>
                      <a:pt x="1763" y="799"/>
                    </a:lnTo>
                    <a:lnTo>
                      <a:pt x="1767" y="763"/>
                    </a:lnTo>
                    <a:lnTo>
                      <a:pt x="1768" y="746"/>
                    </a:lnTo>
                    <a:lnTo>
                      <a:pt x="1768" y="728"/>
                    </a:lnTo>
                    <a:lnTo>
                      <a:pt x="1768" y="711"/>
                    </a:lnTo>
                    <a:lnTo>
                      <a:pt x="1765" y="694"/>
                    </a:lnTo>
                    <a:lnTo>
                      <a:pt x="1764" y="679"/>
                    </a:lnTo>
                    <a:lnTo>
                      <a:pt x="1761" y="663"/>
                    </a:lnTo>
                    <a:lnTo>
                      <a:pt x="1757" y="649"/>
                    </a:lnTo>
                    <a:lnTo>
                      <a:pt x="1753" y="635"/>
                    </a:lnTo>
                    <a:lnTo>
                      <a:pt x="1747" y="622"/>
                    </a:lnTo>
                    <a:lnTo>
                      <a:pt x="1741" y="610"/>
                    </a:lnTo>
                    <a:lnTo>
                      <a:pt x="1733" y="599"/>
                    </a:lnTo>
                    <a:lnTo>
                      <a:pt x="1723" y="588"/>
                    </a:lnTo>
                    <a:lnTo>
                      <a:pt x="1705" y="568"/>
                    </a:lnTo>
                    <a:lnTo>
                      <a:pt x="1687" y="547"/>
                    </a:lnTo>
                    <a:lnTo>
                      <a:pt x="1670" y="526"/>
                    </a:lnTo>
                    <a:lnTo>
                      <a:pt x="1653" y="504"/>
                    </a:lnTo>
                    <a:lnTo>
                      <a:pt x="1623" y="458"/>
                    </a:lnTo>
                    <a:lnTo>
                      <a:pt x="1592" y="410"/>
                    </a:lnTo>
                    <a:lnTo>
                      <a:pt x="1562" y="361"/>
                    </a:lnTo>
                    <a:lnTo>
                      <a:pt x="1531" y="312"/>
                    </a:lnTo>
                    <a:lnTo>
                      <a:pt x="1516" y="287"/>
                    </a:lnTo>
                    <a:lnTo>
                      <a:pt x="1499" y="264"/>
                    </a:lnTo>
                    <a:lnTo>
                      <a:pt x="1483" y="240"/>
                    </a:lnTo>
                    <a:lnTo>
                      <a:pt x="1466" y="217"/>
                    </a:lnTo>
                    <a:lnTo>
                      <a:pt x="1449" y="195"/>
                    </a:lnTo>
                    <a:lnTo>
                      <a:pt x="1430" y="173"/>
                    </a:lnTo>
                    <a:lnTo>
                      <a:pt x="1411" y="152"/>
                    </a:lnTo>
                    <a:lnTo>
                      <a:pt x="1391" y="132"/>
                    </a:lnTo>
                    <a:lnTo>
                      <a:pt x="1371" y="113"/>
                    </a:lnTo>
                    <a:lnTo>
                      <a:pt x="1348" y="95"/>
                    </a:lnTo>
                    <a:lnTo>
                      <a:pt x="1326" y="78"/>
                    </a:lnTo>
                    <a:lnTo>
                      <a:pt x="1301" y="62"/>
                    </a:lnTo>
                    <a:lnTo>
                      <a:pt x="1275" y="49"/>
                    </a:lnTo>
                    <a:lnTo>
                      <a:pt x="1248" y="37"/>
                    </a:lnTo>
                    <a:lnTo>
                      <a:pt x="1220" y="25"/>
                    </a:lnTo>
                    <a:lnTo>
                      <a:pt x="1189" y="16"/>
                    </a:lnTo>
                    <a:lnTo>
                      <a:pt x="1157" y="9"/>
                    </a:lnTo>
                    <a:lnTo>
                      <a:pt x="1123" y="4"/>
                    </a:lnTo>
                    <a:lnTo>
                      <a:pt x="1087" y="1"/>
                    </a:lnTo>
                    <a:lnTo>
                      <a:pt x="1050" y="0"/>
                    </a:lnTo>
                    <a:lnTo>
                      <a:pt x="989" y="1"/>
                    </a:lnTo>
                    <a:lnTo>
                      <a:pt x="930" y="4"/>
                    </a:lnTo>
                    <a:lnTo>
                      <a:pt x="872" y="9"/>
                    </a:lnTo>
                    <a:lnTo>
                      <a:pt x="817" y="15"/>
                    </a:lnTo>
                    <a:lnTo>
                      <a:pt x="763" y="24"/>
                    </a:lnTo>
                    <a:lnTo>
                      <a:pt x="709" y="34"/>
                    </a:lnTo>
                    <a:lnTo>
                      <a:pt x="659" y="48"/>
                    </a:lnTo>
                    <a:lnTo>
                      <a:pt x="609" y="62"/>
                    </a:lnTo>
                    <a:lnTo>
                      <a:pt x="562" y="79"/>
                    </a:lnTo>
                    <a:lnTo>
                      <a:pt x="516" y="97"/>
                    </a:lnTo>
                    <a:lnTo>
                      <a:pt x="472" y="118"/>
                    </a:lnTo>
                    <a:lnTo>
                      <a:pt x="430" y="140"/>
                    </a:lnTo>
                    <a:lnTo>
                      <a:pt x="390" y="164"/>
                    </a:lnTo>
                    <a:lnTo>
                      <a:pt x="350" y="191"/>
                    </a:lnTo>
                    <a:lnTo>
                      <a:pt x="313" y="218"/>
                    </a:lnTo>
                    <a:lnTo>
                      <a:pt x="280" y="249"/>
                    </a:lnTo>
                    <a:lnTo>
                      <a:pt x="247" y="281"/>
                    </a:lnTo>
                    <a:lnTo>
                      <a:pt x="215" y="315"/>
                    </a:lnTo>
                    <a:lnTo>
                      <a:pt x="186" y="351"/>
                    </a:lnTo>
                    <a:lnTo>
                      <a:pt x="159" y="388"/>
                    </a:lnTo>
                    <a:lnTo>
                      <a:pt x="135" y="428"/>
                    </a:lnTo>
                    <a:lnTo>
                      <a:pt x="111" y="470"/>
                    </a:lnTo>
                    <a:lnTo>
                      <a:pt x="90" y="513"/>
                    </a:lnTo>
                    <a:lnTo>
                      <a:pt x="72" y="559"/>
                    </a:lnTo>
                    <a:lnTo>
                      <a:pt x="56" y="606"/>
                    </a:lnTo>
                    <a:lnTo>
                      <a:pt x="41" y="655"/>
                    </a:lnTo>
                    <a:lnTo>
                      <a:pt x="29" y="707"/>
                    </a:lnTo>
                    <a:lnTo>
                      <a:pt x="19" y="759"/>
                    </a:lnTo>
                    <a:lnTo>
                      <a:pt x="10" y="814"/>
                    </a:lnTo>
                    <a:lnTo>
                      <a:pt x="4" y="871"/>
                    </a:lnTo>
                    <a:lnTo>
                      <a:pt x="1" y="930"/>
                    </a:lnTo>
                    <a:lnTo>
                      <a:pt x="0" y="990"/>
                    </a:lnTo>
                    <a:lnTo>
                      <a:pt x="0" y="1007"/>
                    </a:lnTo>
                    <a:lnTo>
                      <a:pt x="2" y="1024"/>
                    </a:lnTo>
                    <a:lnTo>
                      <a:pt x="4" y="1042"/>
                    </a:lnTo>
                    <a:lnTo>
                      <a:pt x="7" y="1060"/>
                    </a:lnTo>
                    <a:lnTo>
                      <a:pt x="15" y="1097"/>
                    </a:lnTo>
                    <a:lnTo>
                      <a:pt x="26" y="1136"/>
                    </a:lnTo>
                    <a:lnTo>
                      <a:pt x="50" y="1215"/>
                    </a:lnTo>
                    <a:lnTo>
                      <a:pt x="76" y="1294"/>
                    </a:lnTo>
                    <a:lnTo>
                      <a:pt x="87" y="1332"/>
                    </a:lnTo>
                    <a:lnTo>
                      <a:pt x="97" y="1369"/>
                    </a:lnTo>
                    <a:lnTo>
                      <a:pt x="101" y="1388"/>
                    </a:lnTo>
                    <a:lnTo>
                      <a:pt x="104" y="1405"/>
                    </a:lnTo>
                    <a:lnTo>
                      <a:pt x="106" y="1422"/>
                    </a:lnTo>
                    <a:lnTo>
                      <a:pt x="108" y="1438"/>
                    </a:lnTo>
                    <a:lnTo>
                      <a:pt x="108" y="1454"/>
                    </a:lnTo>
                    <a:lnTo>
                      <a:pt x="108" y="1469"/>
                    </a:lnTo>
                    <a:lnTo>
                      <a:pt x="106" y="1484"/>
                    </a:lnTo>
                    <a:lnTo>
                      <a:pt x="103" y="1497"/>
                    </a:lnTo>
                    <a:lnTo>
                      <a:pt x="100" y="1509"/>
                    </a:lnTo>
                    <a:lnTo>
                      <a:pt x="94" y="1522"/>
                    </a:lnTo>
                    <a:lnTo>
                      <a:pt x="87" y="1532"/>
                    </a:lnTo>
                    <a:lnTo>
                      <a:pt x="79" y="1542"/>
                    </a:lnTo>
                    <a:lnTo>
                      <a:pt x="73" y="1548"/>
                    </a:lnTo>
                    <a:lnTo>
                      <a:pt x="69" y="1555"/>
                    </a:lnTo>
                    <a:lnTo>
                      <a:pt x="65" y="1563"/>
                    </a:lnTo>
                    <a:lnTo>
                      <a:pt x="62" y="1570"/>
                    </a:lnTo>
                    <a:lnTo>
                      <a:pt x="61" y="1578"/>
                    </a:lnTo>
                    <a:lnTo>
                      <a:pt x="60" y="1586"/>
                    </a:lnTo>
                    <a:lnTo>
                      <a:pt x="59" y="1594"/>
                    </a:lnTo>
                    <a:lnTo>
                      <a:pt x="60" y="1603"/>
                    </a:lnTo>
                    <a:lnTo>
                      <a:pt x="61" y="1612"/>
                    </a:lnTo>
                    <a:lnTo>
                      <a:pt x="63" y="1620"/>
                    </a:lnTo>
                    <a:lnTo>
                      <a:pt x="65" y="1629"/>
                    </a:lnTo>
                    <a:lnTo>
                      <a:pt x="68" y="1639"/>
                    </a:lnTo>
                    <a:lnTo>
                      <a:pt x="75" y="1657"/>
                    </a:lnTo>
                    <a:lnTo>
                      <a:pt x="83" y="1675"/>
                    </a:lnTo>
                    <a:lnTo>
                      <a:pt x="93" y="1693"/>
                    </a:lnTo>
                    <a:lnTo>
                      <a:pt x="103" y="1710"/>
                    </a:lnTo>
                    <a:lnTo>
                      <a:pt x="113" y="1726"/>
                    </a:lnTo>
                    <a:lnTo>
                      <a:pt x="123" y="1742"/>
                    </a:lnTo>
                    <a:lnTo>
                      <a:pt x="141" y="1769"/>
                    </a:lnTo>
                    <a:lnTo>
                      <a:pt x="152" y="1790"/>
                    </a:lnTo>
                    <a:lnTo>
                      <a:pt x="157" y="1799"/>
                    </a:lnTo>
                    <a:lnTo>
                      <a:pt x="164" y="1806"/>
                    </a:lnTo>
                    <a:lnTo>
                      <a:pt x="172" y="1812"/>
                    </a:lnTo>
                    <a:lnTo>
                      <a:pt x="180" y="1816"/>
                    </a:lnTo>
                    <a:lnTo>
                      <a:pt x="190" y="1820"/>
                    </a:lnTo>
                    <a:lnTo>
                      <a:pt x="200" y="1822"/>
                    </a:lnTo>
                    <a:lnTo>
                      <a:pt x="211" y="1822"/>
                    </a:lnTo>
                    <a:lnTo>
                      <a:pt x="223" y="1821"/>
                    </a:lnTo>
                    <a:lnTo>
                      <a:pt x="234" y="1820"/>
                    </a:lnTo>
                    <a:lnTo>
                      <a:pt x="248" y="1818"/>
                    </a:lnTo>
                    <a:lnTo>
                      <a:pt x="261" y="1814"/>
                    </a:lnTo>
                    <a:lnTo>
                      <a:pt x="274" y="1811"/>
                    </a:lnTo>
                    <a:lnTo>
                      <a:pt x="303" y="1803"/>
                    </a:lnTo>
                    <a:lnTo>
                      <a:pt x="332" y="1796"/>
                    </a:lnTo>
                    <a:lnTo>
                      <a:pt x="362" y="1789"/>
                    </a:lnTo>
                    <a:lnTo>
                      <a:pt x="392" y="1784"/>
                    </a:lnTo>
                    <a:lnTo>
                      <a:pt x="406" y="1783"/>
                    </a:lnTo>
                    <a:lnTo>
                      <a:pt x="420" y="1782"/>
                    </a:lnTo>
                    <a:lnTo>
                      <a:pt x="435" y="1783"/>
                    </a:lnTo>
                    <a:lnTo>
                      <a:pt x="449" y="1785"/>
                    </a:lnTo>
                    <a:lnTo>
                      <a:pt x="462" y="1788"/>
                    </a:lnTo>
                    <a:lnTo>
                      <a:pt x="475" y="1792"/>
                    </a:lnTo>
                    <a:lnTo>
                      <a:pt x="487" y="1798"/>
                    </a:lnTo>
                    <a:lnTo>
                      <a:pt x="499" y="1806"/>
                    </a:lnTo>
                    <a:lnTo>
                      <a:pt x="511" y="1815"/>
                    </a:lnTo>
                    <a:lnTo>
                      <a:pt x="521" y="1828"/>
                    </a:lnTo>
                    <a:lnTo>
                      <a:pt x="531" y="1841"/>
                    </a:lnTo>
                    <a:lnTo>
                      <a:pt x="540" y="1858"/>
                    </a:lnTo>
                    <a:lnTo>
                      <a:pt x="546" y="1873"/>
                    </a:lnTo>
                    <a:lnTo>
                      <a:pt x="550" y="1887"/>
                    </a:lnTo>
                    <a:lnTo>
                      <a:pt x="551" y="1901"/>
                    </a:lnTo>
                    <a:lnTo>
                      <a:pt x="552" y="1915"/>
                    </a:lnTo>
                    <a:lnTo>
                      <a:pt x="551" y="1928"/>
                    </a:lnTo>
                    <a:lnTo>
                      <a:pt x="549" y="1942"/>
                    </a:lnTo>
                    <a:lnTo>
                      <a:pt x="546" y="1956"/>
                    </a:lnTo>
                    <a:lnTo>
                      <a:pt x="542" y="1970"/>
                    </a:lnTo>
                    <a:lnTo>
                      <a:pt x="533" y="1996"/>
                    </a:lnTo>
                    <a:lnTo>
                      <a:pt x="525" y="2023"/>
                    </a:lnTo>
                    <a:lnTo>
                      <a:pt x="521" y="2037"/>
                    </a:lnTo>
                    <a:lnTo>
                      <a:pt x="518" y="2051"/>
                    </a:lnTo>
                    <a:lnTo>
                      <a:pt x="517" y="2066"/>
                    </a:lnTo>
                    <a:lnTo>
                      <a:pt x="516" y="2081"/>
                    </a:lnTo>
                    <a:lnTo>
                      <a:pt x="516" y="2093"/>
                    </a:lnTo>
                    <a:lnTo>
                      <a:pt x="518" y="2105"/>
                    </a:lnTo>
                    <a:lnTo>
                      <a:pt x="521" y="2118"/>
                    </a:lnTo>
                    <a:lnTo>
                      <a:pt x="524" y="2130"/>
                    </a:lnTo>
                    <a:lnTo>
                      <a:pt x="528" y="2141"/>
                    </a:lnTo>
                    <a:lnTo>
                      <a:pt x="533" y="2152"/>
                    </a:lnTo>
                    <a:lnTo>
                      <a:pt x="537" y="2162"/>
                    </a:lnTo>
                    <a:lnTo>
                      <a:pt x="543" y="2170"/>
                    </a:lnTo>
                    <a:lnTo>
                      <a:pt x="548" y="2176"/>
                    </a:lnTo>
                    <a:lnTo>
                      <a:pt x="553" y="2180"/>
                    </a:lnTo>
                    <a:lnTo>
                      <a:pt x="555" y="2181"/>
                    </a:lnTo>
                    <a:lnTo>
                      <a:pt x="558" y="2181"/>
                    </a:lnTo>
                    <a:lnTo>
                      <a:pt x="560" y="2181"/>
                    </a:lnTo>
                    <a:lnTo>
                      <a:pt x="562" y="2180"/>
                    </a:lnTo>
                    <a:lnTo>
                      <a:pt x="563" y="2179"/>
                    </a:lnTo>
                    <a:lnTo>
                      <a:pt x="565" y="2176"/>
                    </a:lnTo>
                    <a:lnTo>
                      <a:pt x="567" y="2173"/>
                    </a:lnTo>
                    <a:lnTo>
                      <a:pt x="568" y="2169"/>
                    </a:lnTo>
                    <a:lnTo>
                      <a:pt x="569" y="2158"/>
                    </a:lnTo>
                    <a:lnTo>
                      <a:pt x="570" y="2142"/>
                    </a:lnTo>
                    <a:lnTo>
                      <a:pt x="570" y="2133"/>
                    </a:lnTo>
                    <a:lnTo>
                      <a:pt x="571" y="2124"/>
                    </a:lnTo>
                    <a:lnTo>
                      <a:pt x="573" y="2117"/>
                    </a:lnTo>
                    <a:lnTo>
                      <a:pt x="576" y="2110"/>
                    </a:lnTo>
                    <a:lnTo>
                      <a:pt x="579" y="2104"/>
                    </a:lnTo>
                    <a:lnTo>
                      <a:pt x="582" y="2100"/>
                    </a:lnTo>
                    <a:lnTo>
                      <a:pt x="585" y="2097"/>
                    </a:lnTo>
                    <a:lnTo>
                      <a:pt x="589" y="2094"/>
                    </a:lnTo>
                    <a:lnTo>
                      <a:pt x="594" y="2093"/>
                    </a:lnTo>
                    <a:lnTo>
                      <a:pt x="598" y="2092"/>
                    </a:lnTo>
                    <a:lnTo>
                      <a:pt x="603" y="2093"/>
                    </a:lnTo>
                    <a:lnTo>
                      <a:pt x="608" y="2094"/>
                    </a:lnTo>
                    <a:lnTo>
                      <a:pt x="615" y="2095"/>
                    </a:lnTo>
                    <a:lnTo>
                      <a:pt x="620" y="2098"/>
                    </a:lnTo>
                    <a:lnTo>
                      <a:pt x="626" y="2101"/>
                    </a:lnTo>
                    <a:lnTo>
                      <a:pt x="631" y="2105"/>
                    </a:lnTo>
                    <a:lnTo>
                      <a:pt x="642" y="2116"/>
                    </a:lnTo>
                    <a:lnTo>
                      <a:pt x="654" y="2128"/>
                    </a:lnTo>
                    <a:lnTo>
                      <a:pt x="664" y="2142"/>
                    </a:lnTo>
                    <a:lnTo>
                      <a:pt x="673" y="2159"/>
                    </a:lnTo>
                    <a:lnTo>
                      <a:pt x="677" y="2167"/>
                    </a:lnTo>
                    <a:lnTo>
                      <a:pt x="680" y="2176"/>
                    </a:lnTo>
                    <a:lnTo>
                      <a:pt x="683" y="2185"/>
                    </a:lnTo>
                    <a:lnTo>
                      <a:pt x="686" y="2195"/>
                    </a:lnTo>
                    <a:lnTo>
                      <a:pt x="689" y="2205"/>
                    </a:lnTo>
                    <a:lnTo>
                      <a:pt x="691" y="2215"/>
                    </a:lnTo>
                    <a:lnTo>
                      <a:pt x="692" y="2225"/>
                    </a:lnTo>
                    <a:lnTo>
                      <a:pt x="692" y="2236"/>
                    </a:lnTo>
                    <a:lnTo>
                      <a:pt x="692" y="2250"/>
                    </a:lnTo>
                    <a:lnTo>
                      <a:pt x="693" y="2261"/>
                    </a:lnTo>
                    <a:lnTo>
                      <a:pt x="694" y="2270"/>
                    </a:lnTo>
                    <a:lnTo>
                      <a:pt x="696" y="2276"/>
                    </a:lnTo>
                    <a:lnTo>
                      <a:pt x="698" y="2279"/>
                    </a:lnTo>
                    <a:lnTo>
                      <a:pt x="700" y="2280"/>
                    </a:lnTo>
                    <a:lnTo>
                      <a:pt x="702" y="2280"/>
                    </a:lnTo>
                    <a:lnTo>
                      <a:pt x="705" y="2277"/>
                    </a:lnTo>
                    <a:lnTo>
                      <a:pt x="711" y="2268"/>
                    </a:lnTo>
                    <a:lnTo>
                      <a:pt x="718" y="2253"/>
                    </a:lnTo>
                    <a:lnTo>
                      <a:pt x="727" y="2237"/>
                    </a:lnTo>
                    <a:lnTo>
                      <a:pt x="734" y="2219"/>
                    </a:lnTo>
                    <a:lnTo>
                      <a:pt x="742" y="2203"/>
                    </a:lnTo>
                    <a:lnTo>
                      <a:pt x="750" y="2190"/>
                    </a:lnTo>
                    <a:lnTo>
                      <a:pt x="753" y="2184"/>
                    </a:lnTo>
                    <a:lnTo>
                      <a:pt x="757" y="2181"/>
                    </a:lnTo>
                    <a:lnTo>
                      <a:pt x="760" y="2179"/>
                    </a:lnTo>
                    <a:lnTo>
                      <a:pt x="764" y="2179"/>
                    </a:lnTo>
                    <a:lnTo>
                      <a:pt x="767" y="2181"/>
                    </a:lnTo>
                    <a:lnTo>
                      <a:pt x="769" y="2185"/>
                    </a:lnTo>
                    <a:lnTo>
                      <a:pt x="771" y="2192"/>
                    </a:lnTo>
                    <a:lnTo>
                      <a:pt x="773" y="2202"/>
                    </a:lnTo>
                    <a:lnTo>
                      <a:pt x="775" y="2214"/>
                    </a:lnTo>
                    <a:lnTo>
                      <a:pt x="776" y="2231"/>
                    </a:lnTo>
                    <a:lnTo>
                      <a:pt x="777" y="2249"/>
                    </a:lnTo>
                    <a:lnTo>
                      <a:pt x="777" y="2273"/>
                    </a:lnTo>
                    <a:lnTo>
                      <a:pt x="778" y="2278"/>
                    </a:lnTo>
                    <a:lnTo>
                      <a:pt x="780" y="2283"/>
                    </a:lnTo>
                    <a:lnTo>
                      <a:pt x="784" y="2287"/>
                    </a:lnTo>
                    <a:lnTo>
                      <a:pt x="789" y="2290"/>
                    </a:lnTo>
                    <a:lnTo>
                      <a:pt x="795" y="2293"/>
                    </a:lnTo>
                    <a:lnTo>
                      <a:pt x="802" y="2294"/>
                    </a:lnTo>
                    <a:lnTo>
                      <a:pt x="809" y="2295"/>
                    </a:lnTo>
                    <a:lnTo>
                      <a:pt x="816" y="2294"/>
                    </a:lnTo>
                    <a:lnTo>
                      <a:pt x="823" y="2292"/>
                    </a:lnTo>
                    <a:lnTo>
                      <a:pt x="830" y="2289"/>
                    </a:lnTo>
                    <a:lnTo>
                      <a:pt x="838" y="2285"/>
                    </a:lnTo>
                    <a:lnTo>
                      <a:pt x="844" y="2280"/>
                    </a:lnTo>
                    <a:lnTo>
                      <a:pt x="848" y="2273"/>
                    </a:lnTo>
                    <a:lnTo>
                      <a:pt x="852" y="2264"/>
                    </a:lnTo>
                    <a:lnTo>
                      <a:pt x="855" y="2253"/>
                    </a:lnTo>
                    <a:lnTo>
                      <a:pt x="856" y="2242"/>
                    </a:lnTo>
                    <a:lnTo>
                      <a:pt x="856" y="2223"/>
                    </a:lnTo>
                    <a:lnTo>
                      <a:pt x="857" y="2208"/>
                    </a:lnTo>
                    <a:lnTo>
                      <a:pt x="858" y="2194"/>
                    </a:lnTo>
                    <a:lnTo>
                      <a:pt x="859" y="2181"/>
                    </a:lnTo>
                    <a:lnTo>
                      <a:pt x="861" y="2171"/>
                    </a:lnTo>
                    <a:lnTo>
                      <a:pt x="863" y="2164"/>
                    </a:lnTo>
                    <a:lnTo>
                      <a:pt x="865" y="2158"/>
                    </a:lnTo>
                    <a:lnTo>
                      <a:pt x="867" y="2155"/>
                    </a:lnTo>
                    <a:lnTo>
                      <a:pt x="868" y="2155"/>
                    </a:lnTo>
                    <a:lnTo>
                      <a:pt x="870" y="2155"/>
                    </a:lnTo>
                    <a:lnTo>
                      <a:pt x="871" y="2156"/>
                    </a:lnTo>
                    <a:lnTo>
                      <a:pt x="872" y="2157"/>
                    </a:lnTo>
                    <a:lnTo>
                      <a:pt x="875" y="2162"/>
                    </a:lnTo>
                    <a:lnTo>
                      <a:pt x="876" y="2170"/>
                    </a:lnTo>
                    <a:lnTo>
                      <a:pt x="878" y="2181"/>
                    </a:lnTo>
                    <a:lnTo>
                      <a:pt x="879" y="2196"/>
                    </a:lnTo>
                    <a:lnTo>
                      <a:pt x="880" y="2214"/>
                    </a:lnTo>
                    <a:lnTo>
                      <a:pt x="880" y="2236"/>
                    </a:lnTo>
                    <a:lnTo>
                      <a:pt x="881" y="2242"/>
                    </a:lnTo>
                    <a:lnTo>
                      <a:pt x="883" y="2248"/>
                    </a:lnTo>
                    <a:lnTo>
                      <a:pt x="887" y="2254"/>
                    </a:lnTo>
                    <a:lnTo>
                      <a:pt x="891" y="2261"/>
                    </a:lnTo>
                    <a:lnTo>
                      <a:pt x="897" y="2268"/>
                    </a:lnTo>
                    <a:lnTo>
                      <a:pt x="903" y="2274"/>
                    </a:lnTo>
                    <a:lnTo>
                      <a:pt x="909" y="2279"/>
                    </a:lnTo>
                    <a:lnTo>
                      <a:pt x="917" y="2283"/>
                    </a:lnTo>
                    <a:lnTo>
                      <a:pt x="923" y="2287"/>
                    </a:lnTo>
                    <a:lnTo>
                      <a:pt x="930" y="2289"/>
                    </a:lnTo>
                    <a:lnTo>
                      <a:pt x="936" y="2290"/>
                    </a:lnTo>
                    <a:lnTo>
                      <a:pt x="941" y="2289"/>
                    </a:lnTo>
                    <a:lnTo>
                      <a:pt x="943" y="2288"/>
                    </a:lnTo>
                    <a:lnTo>
                      <a:pt x="945" y="2287"/>
                    </a:lnTo>
                    <a:lnTo>
                      <a:pt x="948" y="2285"/>
                    </a:lnTo>
                    <a:lnTo>
                      <a:pt x="950" y="2282"/>
                    </a:lnTo>
                    <a:lnTo>
                      <a:pt x="952" y="2276"/>
                    </a:lnTo>
                    <a:lnTo>
                      <a:pt x="953" y="2267"/>
                    </a:lnTo>
                    <a:lnTo>
                      <a:pt x="954" y="2245"/>
                    </a:lnTo>
                    <a:lnTo>
                      <a:pt x="957" y="2219"/>
                    </a:lnTo>
                    <a:lnTo>
                      <a:pt x="961" y="2194"/>
                    </a:lnTo>
                    <a:lnTo>
                      <a:pt x="965" y="2172"/>
                    </a:lnTo>
                    <a:lnTo>
                      <a:pt x="967" y="2164"/>
                    </a:lnTo>
                    <a:lnTo>
                      <a:pt x="969" y="2158"/>
                    </a:lnTo>
                    <a:lnTo>
                      <a:pt x="970" y="2156"/>
                    </a:lnTo>
                    <a:lnTo>
                      <a:pt x="971" y="2155"/>
                    </a:lnTo>
                    <a:lnTo>
                      <a:pt x="972" y="2155"/>
                    </a:lnTo>
                    <a:lnTo>
                      <a:pt x="973" y="2155"/>
                    </a:lnTo>
                    <a:lnTo>
                      <a:pt x="974" y="2159"/>
                    </a:lnTo>
                    <a:lnTo>
                      <a:pt x="976" y="2167"/>
                    </a:lnTo>
                    <a:lnTo>
                      <a:pt x="976" y="2180"/>
                    </a:lnTo>
                    <a:lnTo>
                      <a:pt x="977" y="2199"/>
                    </a:lnTo>
                    <a:lnTo>
                      <a:pt x="977" y="2211"/>
                    </a:lnTo>
                    <a:lnTo>
                      <a:pt x="978" y="2221"/>
                    </a:lnTo>
                    <a:lnTo>
                      <a:pt x="980" y="2230"/>
                    </a:lnTo>
                    <a:lnTo>
                      <a:pt x="982" y="2236"/>
                    </a:lnTo>
                    <a:lnTo>
                      <a:pt x="985" y="2241"/>
                    </a:lnTo>
                    <a:lnTo>
                      <a:pt x="989" y="2245"/>
                    </a:lnTo>
                    <a:lnTo>
                      <a:pt x="992" y="2247"/>
                    </a:lnTo>
                    <a:lnTo>
                      <a:pt x="996" y="2247"/>
                    </a:lnTo>
                    <a:lnTo>
                      <a:pt x="1001" y="2247"/>
                    </a:lnTo>
                    <a:lnTo>
                      <a:pt x="1006" y="2245"/>
                    </a:lnTo>
                    <a:lnTo>
                      <a:pt x="1011" y="2242"/>
                    </a:lnTo>
                    <a:lnTo>
                      <a:pt x="1016" y="2238"/>
                    </a:lnTo>
                    <a:lnTo>
                      <a:pt x="1029" y="2228"/>
                    </a:lnTo>
                    <a:lnTo>
                      <a:pt x="1041" y="2214"/>
                    </a:lnTo>
                    <a:lnTo>
                      <a:pt x="1053" y="2200"/>
                    </a:lnTo>
                    <a:lnTo>
                      <a:pt x="1066" y="2183"/>
                    </a:lnTo>
                    <a:lnTo>
                      <a:pt x="1078" y="2167"/>
                    </a:lnTo>
                    <a:lnTo>
                      <a:pt x="1089" y="2150"/>
                    </a:lnTo>
                    <a:lnTo>
                      <a:pt x="1110" y="2123"/>
                    </a:lnTo>
                    <a:lnTo>
                      <a:pt x="1122" y="2105"/>
                    </a:lnTo>
                    <a:lnTo>
                      <a:pt x="1126" y="2103"/>
                    </a:lnTo>
                    <a:lnTo>
                      <a:pt x="1132" y="2102"/>
                    </a:lnTo>
                    <a:lnTo>
                      <a:pt x="1141" y="2101"/>
                    </a:lnTo>
                    <a:lnTo>
                      <a:pt x="1150" y="2100"/>
                    </a:lnTo>
                    <a:lnTo>
                      <a:pt x="1173" y="2099"/>
                    </a:lnTo>
                    <a:lnTo>
                      <a:pt x="1197" y="2098"/>
                    </a:lnTo>
                    <a:lnTo>
                      <a:pt x="1209" y="2096"/>
                    </a:lnTo>
                    <a:lnTo>
                      <a:pt x="1220" y="2094"/>
                    </a:lnTo>
                    <a:lnTo>
                      <a:pt x="1229" y="2092"/>
                    </a:lnTo>
                    <a:lnTo>
                      <a:pt x="1237" y="2088"/>
                    </a:lnTo>
                    <a:lnTo>
                      <a:pt x="1240" y="2086"/>
                    </a:lnTo>
                    <a:lnTo>
                      <a:pt x="1242" y="2084"/>
                    </a:lnTo>
                    <a:lnTo>
                      <a:pt x="1244" y="2081"/>
                    </a:lnTo>
                    <a:lnTo>
                      <a:pt x="1247" y="2078"/>
                    </a:lnTo>
                    <a:lnTo>
                      <a:pt x="1247" y="2074"/>
                    </a:lnTo>
                    <a:lnTo>
                      <a:pt x="1247" y="2070"/>
                    </a:lnTo>
                    <a:lnTo>
                      <a:pt x="1246" y="2066"/>
                    </a:lnTo>
                    <a:lnTo>
                      <a:pt x="1244" y="2062"/>
                    </a:lnTo>
                    <a:lnTo>
                      <a:pt x="1240" y="2053"/>
                    </a:lnTo>
                    <a:lnTo>
                      <a:pt x="1238" y="2041"/>
                    </a:lnTo>
                    <a:lnTo>
                      <a:pt x="1236" y="2027"/>
                    </a:lnTo>
                    <a:lnTo>
                      <a:pt x="1234" y="2011"/>
                    </a:lnTo>
                    <a:lnTo>
                      <a:pt x="1230" y="1977"/>
                    </a:lnTo>
                    <a:lnTo>
                      <a:pt x="1227" y="1939"/>
                    </a:lnTo>
                    <a:lnTo>
                      <a:pt x="1224" y="1920"/>
                    </a:lnTo>
                    <a:lnTo>
                      <a:pt x="1222" y="1902"/>
                    </a:lnTo>
                    <a:lnTo>
                      <a:pt x="1219" y="1884"/>
                    </a:lnTo>
                    <a:lnTo>
                      <a:pt x="1216" y="1868"/>
                    </a:lnTo>
                    <a:lnTo>
                      <a:pt x="1212" y="1852"/>
                    </a:lnTo>
                    <a:lnTo>
                      <a:pt x="1207" y="1840"/>
                    </a:lnTo>
                    <a:lnTo>
                      <a:pt x="1204" y="1834"/>
                    </a:lnTo>
                    <a:lnTo>
                      <a:pt x="1201" y="1829"/>
                    </a:lnTo>
                    <a:lnTo>
                      <a:pt x="1198" y="1825"/>
                    </a:lnTo>
                    <a:lnTo>
                      <a:pt x="1195" y="1821"/>
                    </a:lnTo>
                    <a:lnTo>
                      <a:pt x="1188" y="1811"/>
                    </a:lnTo>
                    <a:lnTo>
                      <a:pt x="1182" y="1803"/>
                    </a:lnTo>
                    <a:lnTo>
                      <a:pt x="1179" y="1794"/>
                    </a:lnTo>
                    <a:lnTo>
                      <a:pt x="1177" y="1787"/>
                    </a:lnTo>
                    <a:lnTo>
                      <a:pt x="1178" y="1778"/>
                    </a:lnTo>
                    <a:lnTo>
                      <a:pt x="1180" y="1771"/>
                    </a:lnTo>
                    <a:lnTo>
                      <a:pt x="1184" y="1764"/>
                    </a:lnTo>
                    <a:lnTo>
                      <a:pt x="1189" y="1758"/>
                    </a:lnTo>
                    <a:lnTo>
                      <a:pt x="1196" y="1752"/>
                    </a:lnTo>
                    <a:lnTo>
                      <a:pt x="1204" y="1747"/>
                    </a:lnTo>
                    <a:lnTo>
                      <a:pt x="1214" y="1740"/>
                    </a:lnTo>
                    <a:lnTo>
                      <a:pt x="1224" y="1735"/>
                    </a:lnTo>
                    <a:lnTo>
                      <a:pt x="1235" y="1731"/>
                    </a:lnTo>
                    <a:lnTo>
                      <a:pt x="1247" y="1727"/>
                    </a:lnTo>
                    <a:lnTo>
                      <a:pt x="1260" y="1723"/>
                    </a:lnTo>
                    <a:lnTo>
                      <a:pt x="1273" y="1720"/>
                    </a:lnTo>
                    <a:lnTo>
                      <a:pt x="1300" y="1715"/>
                    </a:lnTo>
                    <a:lnTo>
                      <a:pt x="1328" y="1711"/>
                    </a:lnTo>
                    <a:lnTo>
                      <a:pt x="1355" y="1708"/>
                    </a:lnTo>
                    <a:lnTo>
                      <a:pt x="1381" y="1708"/>
                    </a:lnTo>
                    <a:lnTo>
                      <a:pt x="1405" y="1709"/>
                    </a:lnTo>
                    <a:lnTo>
                      <a:pt x="1425" y="1711"/>
                    </a:lnTo>
                    <a:lnTo>
                      <a:pt x="1434" y="1713"/>
                    </a:lnTo>
                    <a:lnTo>
                      <a:pt x="1441" y="1715"/>
                    </a:lnTo>
                    <a:lnTo>
                      <a:pt x="1446" y="1718"/>
                    </a:lnTo>
                    <a:lnTo>
                      <a:pt x="1450" y="1721"/>
                    </a:lnTo>
                    <a:lnTo>
                      <a:pt x="1457" y="1727"/>
                    </a:lnTo>
                    <a:lnTo>
                      <a:pt x="1466" y="1732"/>
                    </a:lnTo>
                    <a:lnTo>
                      <a:pt x="1477" y="1737"/>
                    </a:lnTo>
                    <a:lnTo>
                      <a:pt x="1489" y="1741"/>
                    </a:lnTo>
                    <a:lnTo>
                      <a:pt x="1501" y="1745"/>
                    </a:lnTo>
                    <a:lnTo>
                      <a:pt x="1516" y="1747"/>
                    </a:lnTo>
                    <a:lnTo>
                      <a:pt x="1529" y="1749"/>
                    </a:lnTo>
                    <a:lnTo>
                      <a:pt x="1544" y="1750"/>
                    </a:lnTo>
                    <a:lnTo>
                      <a:pt x="1557" y="1749"/>
                    </a:lnTo>
                    <a:lnTo>
                      <a:pt x="1570" y="1747"/>
                    </a:lnTo>
                    <a:lnTo>
                      <a:pt x="1583" y="1744"/>
                    </a:lnTo>
                    <a:lnTo>
                      <a:pt x="1593" y="1738"/>
                    </a:lnTo>
                    <a:lnTo>
                      <a:pt x="1598" y="1736"/>
                    </a:lnTo>
                    <a:lnTo>
                      <a:pt x="1602" y="1732"/>
                    </a:lnTo>
                    <a:lnTo>
                      <a:pt x="1605" y="1729"/>
                    </a:lnTo>
                    <a:lnTo>
                      <a:pt x="1608" y="1724"/>
                    </a:lnTo>
                    <a:lnTo>
                      <a:pt x="1610" y="1720"/>
                    </a:lnTo>
                    <a:lnTo>
                      <a:pt x="1612" y="1715"/>
                    </a:lnTo>
                    <a:lnTo>
                      <a:pt x="1613" y="1709"/>
                    </a:lnTo>
                    <a:lnTo>
                      <a:pt x="1614" y="1702"/>
                    </a:lnTo>
                    <a:lnTo>
                      <a:pt x="1614" y="1699"/>
                    </a:lnTo>
                    <a:lnTo>
                      <a:pt x="1616" y="1695"/>
                    </a:lnTo>
                    <a:lnTo>
                      <a:pt x="1619" y="1692"/>
                    </a:lnTo>
                    <a:lnTo>
                      <a:pt x="1622" y="1688"/>
                    </a:lnTo>
                    <a:lnTo>
                      <a:pt x="1630" y="1680"/>
                    </a:lnTo>
                    <a:lnTo>
                      <a:pt x="1640" y="1673"/>
                    </a:lnTo>
                    <a:lnTo>
                      <a:pt x="1661" y="1658"/>
                    </a:lnTo>
                    <a:lnTo>
                      <a:pt x="1675" y="1647"/>
                    </a:lnTo>
                    <a:lnTo>
                      <a:pt x="1684" y="1633"/>
                    </a:lnTo>
                    <a:lnTo>
                      <a:pt x="1702" y="1602"/>
                    </a:lnTo>
                    <a:lnTo>
                      <a:pt x="1706" y="1593"/>
                    </a:lnTo>
                    <a:lnTo>
                      <a:pt x="1709" y="1585"/>
                    </a:lnTo>
                    <a:lnTo>
                      <a:pt x="1712" y="1578"/>
                    </a:lnTo>
                    <a:lnTo>
                      <a:pt x="1713" y="1571"/>
                    </a:lnTo>
                    <a:lnTo>
                      <a:pt x="1714" y="1566"/>
                    </a:lnTo>
                    <a:lnTo>
                      <a:pt x="1713" y="1563"/>
                    </a:lnTo>
                    <a:lnTo>
                      <a:pt x="1711" y="1561"/>
                    </a:lnTo>
                    <a:lnTo>
                      <a:pt x="1710" y="1561"/>
                    </a:lnTo>
                    <a:lnTo>
                      <a:pt x="1708" y="1560"/>
                    </a:lnTo>
                    <a:lnTo>
                      <a:pt x="1705" y="1561"/>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2" name="Freeform 10">
                <a:extLst>
                  <a:ext uri="{FF2B5EF4-FFF2-40B4-BE49-F238E27FC236}">
                    <a16:creationId xmlns="" xmlns:a16="http://schemas.microsoft.com/office/drawing/2014/main" id="{13AB488E-EA5B-450D-A8C2-C56728F76480}"/>
                  </a:ext>
                </a:extLst>
              </p:cNvPr>
              <p:cNvSpPr/>
              <p:nvPr/>
            </p:nvSpPr>
            <p:spPr bwMode="auto">
              <a:xfrm>
                <a:off x="3636647" y="3767138"/>
                <a:ext cx="60325" cy="63500"/>
              </a:xfrm>
              <a:custGeom>
                <a:avLst/>
                <a:gdLst>
                  <a:gd name="T0" fmla="*/ 191 w 340"/>
                  <a:gd name="T1" fmla="*/ 315 h 359"/>
                  <a:gd name="T2" fmla="*/ 224 w 340"/>
                  <a:gd name="T3" fmla="*/ 320 h 359"/>
                  <a:gd name="T4" fmla="*/ 260 w 340"/>
                  <a:gd name="T5" fmla="*/ 327 h 359"/>
                  <a:gd name="T6" fmla="*/ 295 w 340"/>
                  <a:gd name="T7" fmla="*/ 331 h 359"/>
                  <a:gd name="T8" fmla="*/ 318 w 340"/>
                  <a:gd name="T9" fmla="*/ 330 h 359"/>
                  <a:gd name="T10" fmla="*/ 328 w 340"/>
                  <a:gd name="T11" fmla="*/ 328 h 359"/>
                  <a:gd name="T12" fmla="*/ 336 w 340"/>
                  <a:gd name="T13" fmla="*/ 322 h 359"/>
                  <a:gd name="T14" fmla="*/ 340 w 340"/>
                  <a:gd name="T15" fmla="*/ 314 h 359"/>
                  <a:gd name="T16" fmla="*/ 339 w 340"/>
                  <a:gd name="T17" fmla="*/ 304 h 359"/>
                  <a:gd name="T18" fmla="*/ 331 w 340"/>
                  <a:gd name="T19" fmla="*/ 290 h 359"/>
                  <a:gd name="T20" fmla="*/ 318 w 340"/>
                  <a:gd name="T21" fmla="*/ 271 h 359"/>
                  <a:gd name="T22" fmla="*/ 298 w 340"/>
                  <a:gd name="T23" fmla="*/ 247 h 359"/>
                  <a:gd name="T24" fmla="*/ 274 w 340"/>
                  <a:gd name="T25" fmla="*/ 222 h 359"/>
                  <a:gd name="T26" fmla="*/ 255 w 340"/>
                  <a:gd name="T27" fmla="*/ 194 h 359"/>
                  <a:gd name="T28" fmla="*/ 241 w 340"/>
                  <a:gd name="T29" fmla="*/ 166 h 359"/>
                  <a:gd name="T30" fmla="*/ 231 w 340"/>
                  <a:gd name="T31" fmla="*/ 137 h 359"/>
                  <a:gd name="T32" fmla="*/ 221 w 340"/>
                  <a:gd name="T33" fmla="*/ 97 h 359"/>
                  <a:gd name="T34" fmla="*/ 215 w 340"/>
                  <a:gd name="T35" fmla="*/ 49 h 359"/>
                  <a:gd name="T36" fmla="*/ 211 w 340"/>
                  <a:gd name="T37" fmla="*/ 21 h 359"/>
                  <a:gd name="T38" fmla="*/ 207 w 340"/>
                  <a:gd name="T39" fmla="*/ 9 h 359"/>
                  <a:gd name="T40" fmla="*/ 201 w 340"/>
                  <a:gd name="T41" fmla="*/ 1 h 359"/>
                  <a:gd name="T42" fmla="*/ 192 w 340"/>
                  <a:gd name="T43" fmla="*/ 0 h 359"/>
                  <a:gd name="T44" fmla="*/ 178 w 340"/>
                  <a:gd name="T45" fmla="*/ 4 h 359"/>
                  <a:gd name="T46" fmla="*/ 160 w 340"/>
                  <a:gd name="T47" fmla="*/ 17 h 359"/>
                  <a:gd name="T48" fmla="*/ 121 w 340"/>
                  <a:gd name="T49" fmla="*/ 51 h 359"/>
                  <a:gd name="T50" fmla="*/ 79 w 340"/>
                  <a:gd name="T51" fmla="*/ 94 h 359"/>
                  <a:gd name="T52" fmla="*/ 62 w 340"/>
                  <a:gd name="T53" fmla="*/ 121 h 359"/>
                  <a:gd name="T54" fmla="*/ 48 w 340"/>
                  <a:gd name="T55" fmla="*/ 152 h 359"/>
                  <a:gd name="T56" fmla="*/ 38 w 340"/>
                  <a:gd name="T57" fmla="*/ 181 h 359"/>
                  <a:gd name="T58" fmla="*/ 36 w 340"/>
                  <a:gd name="T59" fmla="*/ 203 h 359"/>
                  <a:gd name="T60" fmla="*/ 33 w 340"/>
                  <a:gd name="T61" fmla="*/ 225 h 359"/>
                  <a:gd name="T62" fmla="*/ 25 w 340"/>
                  <a:gd name="T63" fmla="*/ 252 h 359"/>
                  <a:gd name="T64" fmla="*/ 12 w 340"/>
                  <a:gd name="T65" fmla="*/ 284 h 359"/>
                  <a:gd name="T66" fmla="*/ 4 w 340"/>
                  <a:gd name="T67" fmla="*/ 312 h 359"/>
                  <a:gd name="T68" fmla="*/ 1 w 340"/>
                  <a:gd name="T69" fmla="*/ 334 h 359"/>
                  <a:gd name="T70" fmla="*/ 1 w 340"/>
                  <a:gd name="T71" fmla="*/ 349 h 359"/>
                  <a:gd name="T72" fmla="*/ 8 w 340"/>
                  <a:gd name="T73" fmla="*/ 354 h 359"/>
                  <a:gd name="T74" fmla="*/ 26 w 340"/>
                  <a:gd name="T75" fmla="*/ 358 h 359"/>
                  <a:gd name="T76" fmla="*/ 72 w 340"/>
                  <a:gd name="T77" fmla="*/ 359 h 359"/>
                  <a:gd name="T78" fmla="*/ 96 w 340"/>
                  <a:gd name="T79" fmla="*/ 357 h 359"/>
                  <a:gd name="T80" fmla="*/ 106 w 340"/>
                  <a:gd name="T81" fmla="*/ 353 h 359"/>
                  <a:gd name="T82" fmla="*/ 122 w 340"/>
                  <a:gd name="T83" fmla="*/ 343 h 359"/>
                  <a:gd name="T84" fmla="*/ 143 w 340"/>
                  <a:gd name="T85" fmla="*/ 326 h 359"/>
                  <a:gd name="T86" fmla="*/ 160 w 340"/>
                  <a:gd name="T87" fmla="*/ 316 h 359"/>
                  <a:gd name="T88" fmla="*/ 171 w 340"/>
                  <a:gd name="T89" fmla="*/ 314 h 3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40" h="359">
                    <a:moveTo>
                      <a:pt x="176" y="315"/>
                    </a:moveTo>
                    <a:lnTo>
                      <a:pt x="191" y="315"/>
                    </a:lnTo>
                    <a:lnTo>
                      <a:pt x="206" y="317"/>
                    </a:lnTo>
                    <a:lnTo>
                      <a:pt x="224" y="320"/>
                    </a:lnTo>
                    <a:lnTo>
                      <a:pt x="242" y="323"/>
                    </a:lnTo>
                    <a:lnTo>
                      <a:pt x="260" y="327"/>
                    </a:lnTo>
                    <a:lnTo>
                      <a:pt x="279" y="329"/>
                    </a:lnTo>
                    <a:lnTo>
                      <a:pt x="295" y="331"/>
                    </a:lnTo>
                    <a:lnTo>
                      <a:pt x="311" y="331"/>
                    </a:lnTo>
                    <a:lnTo>
                      <a:pt x="318" y="330"/>
                    </a:lnTo>
                    <a:lnTo>
                      <a:pt x="323" y="329"/>
                    </a:lnTo>
                    <a:lnTo>
                      <a:pt x="328" y="328"/>
                    </a:lnTo>
                    <a:lnTo>
                      <a:pt x="333" y="326"/>
                    </a:lnTo>
                    <a:lnTo>
                      <a:pt x="336" y="322"/>
                    </a:lnTo>
                    <a:lnTo>
                      <a:pt x="339" y="319"/>
                    </a:lnTo>
                    <a:lnTo>
                      <a:pt x="340" y="314"/>
                    </a:lnTo>
                    <a:lnTo>
                      <a:pt x="340" y="310"/>
                    </a:lnTo>
                    <a:lnTo>
                      <a:pt x="339" y="304"/>
                    </a:lnTo>
                    <a:lnTo>
                      <a:pt x="335" y="297"/>
                    </a:lnTo>
                    <a:lnTo>
                      <a:pt x="331" y="290"/>
                    </a:lnTo>
                    <a:lnTo>
                      <a:pt x="326" y="280"/>
                    </a:lnTo>
                    <a:lnTo>
                      <a:pt x="318" y="271"/>
                    </a:lnTo>
                    <a:lnTo>
                      <a:pt x="310" y="260"/>
                    </a:lnTo>
                    <a:lnTo>
                      <a:pt x="298" y="247"/>
                    </a:lnTo>
                    <a:lnTo>
                      <a:pt x="286" y="234"/>
                    </a:lnTo>
                    <a:lnTo>
                      <a:pt x="274" y="222"/>
                    </a:lnTo>
                    <a:lnTo>
                      <a:pt x="264" y="208"/>
                    </a:lnTo>
                    <a:lnTo>
                      <a:pt x="255" y="194"/>
                    </a:lnTo>
                    <a:lnTo>
                      <a:pt x="247" y="181"/>
                    </a:lnTo>
                    <a:lnTo>
                      <a:pt x="241" y="166"/>
                    </a:lnTo>
                    <a:lnTo>
                      <a:pt x="236" y="152"/>
                    </a:lnTo>
                    <a:lnTo>
                      <a:pt x="231" y="137"/>
                    </a:lnTo>
                    <a:lnTo>
                      <a:pt x="228" y="124"/>
                    </a:lnTo>
                    <a:lnTo>
                      <a:pt x="221" y="97"/>
                    </a:lnTo>
                    <a:lnTo>
                      <a:pt x="218" y="72"/>
                    </a:lnTo>
                    <a:lnTo>
                      <a:pt x="215" y="49"/>
                    </a:lnTo>
                    <a:lnTo>
                      <a:pt x="213" y="30"/>
                    </a:lnTo>
                    <a:lnTo>
                      <a:pt x="211" y="21"/>
                    </a:lnTo>
                    <a:lnTo>
                      <a:pt x="210" y="15"/>
                    </a:lnTo>
                    <a:lnTo>
                      <a:pt x="207" y="9"/>
                    </a:lnTo>
                    <a:lnTo>
                      <a:pt x="205" y="4"/>
                    </a:lnTo>
                    <a:lnTo>
                      <a:pt x="201" y="1"/>
                    </a:lnTo>
                    <a:lnTo>
                      <a:pt x="197" y="0"/>
                    </a:lnTo>
                    <a:lnTo>
                      <a:pt x="192" y="0"/>
                    </a:lnTo>
                    <a:lnTo>
                      <a:pt x="185" y="1"/>
                    </a:lnTo>
                    <a:lnTo>
                      <a:pt x="178" y="4"/>
                    </a:lnTo>
                    <a:lnTo>
                      <a:pt x="169" y="10"/>
                    </a:lnTo>
                    <a:lnTo>
                      <a:pt x="160" y="17"/>
                    </a:lnTo>
                    <a:lnTo>
                      <a:pt x="148" y="26"/>
                    </a:lnTo>
                    <a:lnTo>
                      <a:pt x="121" y="51"/>
                    </a:lnTo>
                    <a:lnTo>
                      <a:pt x="86" y="86"/>
                    </a:lnTo>
                    <a:lnTo>
                      <a:pt x="79" y="94"/>
                    </a:lnTo>
                    <a:lnTo>
                      <a:pt x="70" y="107"/>
                    </a:lnTo>
                    <a:lnTo>
                      <a:pt x="62" y="121"/>
                    </a:lnTo>
                    <a:lnTo>
                      <a:pt x="55" y="136"/>
                    </a:lnTo>
                    <a:lnTo>
                      <a:pt x="48" y="152"/>
                    </a:lnTo>
                    <a:lnTo>
                      <a:pt x="43" y="166"/>
                    </a:lnTo>
                    <a:lnTo>
                      <a:pt x="38" y="181"/>
                    </a:lnTo>
                    <a:lnTo>
                      <a:pt x="37" y="191"/>
                    </a:lnTo>
                    <a:lnTo>
                      <a:pt x="36" y="203"/>
                    </a:lnTo>
                    <a:lnTo>
                      <a:pt x="35" y="215"/>
                    </a:lnTo>
                    <a:lnTo>
                      <a:pt x="33" y="225"/>
                    </a:lnTo>
                    <a:lnTo>
                      <a:pt x="31" y="234"/>
                    </a:lnTo>
                    <a:lnTo>
                      <a:pt x="25" y="252"/>
                    </a:lnTo>
                    <a:lnTo>
                      <a:pt x="19" y="268"/>
                    </a:lnTo>
                    <a:lnTo>
                      <a:pt x="12" y="284"/>
                    </a:lnTo>
                    <a:lnTo>
                      <a:pt x="7" y="303"/>
                    </a:lnTo>
                    <a:lnTo>
                      <a:pt x="4" y="312"/>
                    </a:lnTo>
                    <a:lnTo>
                      <a:pt x="3" y="322"/>
                    </a:lnTo>
                    <a:lnTo>
                      <a:pt x="1" y="334"/>
                    </a:lnTo>
                    <a:lnTo>
                      <a:pt x="0" y="346"/>
                    </a:lnTo>
                    <a:lnTo>
                      <a:pt x="1" y="349"/>
                    </a:lnTo>
                    <a:lnTo>
                      <a:pt x="5" y="351"/>
                    </a:lnTo>
                    <a:lnTo>
                      <a:pt x="8" y="354"/>
                    </a:lnTo>
                    <a:lnTo>
                      <a:pt x="13" y="355"/>
                    </a:lnTo>
                    <a:lnTo>
                      <a:pt x="26" y="358"/>
                    </a:lnTo>
                    <a:lnTo>
                      <a:pt x="42" y="359"/>
                    </a:lnTo>
                    <a:lnTo>
                      <a:pt x="72" y="359"/>
                    </a:lnTo>
                    <a:lnTo>
                      <a:pt x="92" y="358"/>
                    </a:lnTo>
                    <a:lnTo>
                      <a:pt x="96" y="357"/>
                    </a:lnTo>
                    <a:lnTo>
                      <a:pt x="101" y="356"/>
                    </a:lnTo>
                    <a:lnTo>
                      <a:pt x="106" y="353"/>
                    </a:lnTo>
                    <a:lnTo>
                      <a:pt x="111" y="350"/>
                    </a:lnTo>
                    <a:lnTo>
                      <a:pt x="122" y="343"/>
                    </a:lnTo>
                    <a:lnTo>
                      <a:pt x="132" y="335"/>
                    </a:lnTo>
                    <a:lnTo>
                      <a:pt x="143" y="326"/>
                    </a:lnTo>
                    <a:lnTo>
                      <a:pt x="154" y="319"/>
                    </a:lnTo>
                    <a:lnTo>
                      <a:pt x="160" y="316"/>
                    </a:lnTo>
                    <a:lnTo>
                      <a:pt x="165" y="315"/>
                    </a:lnTo>
                    <a:lnTo>
                      <a:pt x="171" y="314"/>
                    </a:lnTo>
                    <a:lnTo>
                      <a:pt x="176" y="31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3" name="Freeform 11">
                <a:extLst>
                  <a:ext uri="{FF2B5EF4-FFF2-40B4-BE49-F238E27FC236}">
                    <a16:creationId xmlns="" xmlns:a16="http://schemas.microsoft.com/office/drawing/2014/main" id="{4C975F55-2D90-4443-843C-2C01F49FC6F8}"/>
                  </a:ext>
                </a:extLst>
              </p:cNvPr>
              <p:cNvSpPr/>
              <p:nvPr/>
            </p:nvSpPr>
            <p:spPr bwMode="auto">
              <a:xfrm>
                <a:off x="3527110" y="3662363"/>
                <a:ext cx="33337" cy="68263"/>
              </a:xfrm>
              <a:custGeom>
                <a:avLst/>
                <a:gdLst>
                  <a:gd name="T0" fmla="*/ 80 w 193"/>
                  <a:gd name="T1" fmla="*/ 389 h 389"/>
                  <a:gd name="T2" fmla="*/ 103 w 193"/>
                  <a:gd name="T3" fmla="*/ 344 h 389"/>
                  <a:gd name="T4" fmla="*/ 133 w 193"/>
                  <a:gd name="T5" fmla="*/ 286 h 389"/>
                  <a:gd name="T6" fmla="*/ 150 w 193"/>
                  <a:gd name="T7" fmla="*/ 255 h 389"/>
                  <a:gd name="T8" fmla="*/ 164 w 193"/>
                  <a:gd name="T9" fmla="*/ 223 h 389"/>
                  <a:gd name="T10" fmla="*/ 170 w 193"/>
                  <a:gd name="T11" fmla="*/ 206 h 389"/>
                  <a:gd name="T12" fmla="*/ 176 w 193"/>
                  <a:gd name="T13" fmla="*/ 190 h 389"/>
                  <a:gd name="T14" fmla="*/ 182 w 193"/>
                  <a:gd name="T15" fmla="*/ 173 h 389"/>
                  <a:gd name="T16" fmla="*/ 186 w 193"/>
                  <a:gd name="T17" fmla="*/ 157 h 389"/>
                  <a:gd name="T18" fmla="*/ 189 w 193"/>
                  <a:gd name="T19" fmla="*/ 141 h 389"/>
                  <a:gd name="T20" fmla="*/ 192 w 193"/>
                  <a:gd name="T21" fmla="*/ 126 h 389"/>
                  <a:gd name="T22" fmla="*/ 193 w 193"/>
                  <a:gd name="T23" fmla="*/ 111 h 389"/>
                  <a:gd name="T24" fmla="*/ 193 w 193"/>
                  <a:gd name="T25" fmla="*/ 96 h 389"/>
                  <a:gd name="T26" fmla="*/ 192 w 193"/>
                  <a:gd name="T27" fmla="*/ 83 h 389"/>
                  <a:gd name="T28" fmla="*/ 189 w 193"/>
                  <a:gd name="T29" fmla="*/ 69 h 389"/>
                  <a:gd name="T30" fmla="*/ 185 w 193"/>
                  <a:gd name="T31" fmla="*/ 57 h 389"/>
                  <a:gd name="T32" fmla="*/ 178 w 193"/>
                  <a:gd name="T33" fmla="*/ 46 h 389"/>
                  <a:gd name="T34" fmla="*/ 170 w 193"/>
                  <a:gd name="T35" fmla="*/ 36 h 389"/>
                  <a:gd name="T36" fmla="*/ 161 w 193"/>
                  <a:gd name="T37" fmla="*/ 26 h 389"/>
                  <a:gd name="T38" fmla="*/ 149 w 193"/>
                  <a:gd name="T39" fmla="*/ 19 h 389"/>
                  <a:gd name="T40" fmla="*/ 135 w 193"/>
                  <a:gd name="T41" fmla="*/ 12 h 389"/>
                  <a:gd name="T42" fmla="*/ 119 w 193"/>
                  <a:gd name="T43" fmla="*/ 7 h 389"/>
                  <a:gd name="T44" fmla="*/ 100 w 193"/>
                  <a:gd name="T45" fmla="*/ 3 h 389"/>
                  <a:gd name="T46" fmla="*/ 79 w 193"/>
                  <a:gd name="T47" fmla="*/ 1 h 389"/>
                  <a:gd name="T48" fmla="*/ 55 w 193"/>
                  <a:gd name="T49" fmla="*/ 0 h 389"/>
                  <a:gd name="T50" fmla="*/ 44 w 193"/>
                  <a:gd name="T51" fmla="*/ 0 h 389"/>
                  <a:gd name="T52" fmla="*/ 35 w 193"/>
                  <a:gd name="T53" fmla="*/ 2 h 389"/>
                  <a:gd name="T54" fmla="*/ 25 w 193"/>
                  <a:gd name="T55" fmla="*/ 5 h 389"/>
                  <a:gd name="T56" fmla="*/ 19 w 193"/>
                  <a:gd name="T57" fmla="*/ 10 h 389"/>
                  <a:gd name="T58" fmla="*/ 13 w 193"/>
                  <a:gd name="T59" fmla="*/ 15 h 389"/>
                  <a:gd name="T60" fmla="*/ 8 w 193"/>
                  <a:gd name="T61" fmla="*/ 21 h 389"/>
                  <a:gd name="T62" fmla="*/ 5 w 193"/>
                  <a:gd name="T63" fmla="*/ 29 h 389"/>
                  <a:gd name="T64" fmla="*/ 2 w 193"/>
                  <a:gd name="T65" fmla="*/ 38 h 389"/>
                  <a:gd name="T66" fmla="*/ 1 w 193"/>
                  <a:gd name="T67" fmla="*/ 47 h 389"/>
                  <a:gd name="T68" fmla="*/ 0 w 193"/>
                  <a:gd name="T69" fmla="*/ 57 h 389"/>
                  <a:gd name="T70" fmla="*/ 0 w 193"/>
                  <a:gd name="T71" fmla="*/ 68 h 389"/>
                  <a:gd name="T72" fmla="*/ 1 w 193"/>
                  <a:gd name="T73" fmla="*/ 80 h 389"/>
                  <a:gd name="T74" fmla="*/ 5 w 193"/>
                  <a:gd name="T75" fmla="*/ 106 h 389"/>
                  <a:gd name="T76" fmla="*/ 11 w 193"/>
                  <a:gd name="T77" fmla="*/ 134 h 389"/>
                  <a:gd name="T78" fmla="*/ 27 w 193"/>
                  <a:gd name="T79" fmla="*/ 195 h 389"/>
                  <a:gd name="T80" fmla="*/ 48 w 193"/>
                  <a:gd name="T81" fmla="*/ 261 h 389"/>
                  <a:gd name="T82" fmla="*/ 57 w 193"/>
                  <a:gd name="T83" fmla="*/ 293 h 389"/>
                  <a:gd name="T84" fmla="*/ 66 w 193"/>
                  <a:gd name="T85" fmla="*/ 326 h 389"/>
                  <a:gd name="T86" fmla="*/ 74 w 193"/>
                  <a:gd name="T87" fmla="*/ 358 h 389"/>
                  <a:gd name="T88" fmla="*/ 80 w 193"/>
                  <a:gd name="T89" fmla="*/ 389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389">
                    <a:moveTo>
                      <a:pt x="80" y="389"/>
                    </a:moveTo>
                    <a:lnTo>
                      <a:pt x="103" y="344"/>
                    </a:lnTo>
                    <a:lnTo>
                      <a:pt x="133" y="286"/>
                    </a:lnTo>
                    <a:lnTo>
                      <a:pt x="150" y="255"/>
                    </a:lnTo>
                    <a:lnTo>
                      <a:pt x="164" y="223"/>
                    </a:lnTo>
                    <a:lnTo>
                      <a:pt x="170" y="206"/>
                    </a:lnTo>
                    <a:lnTo>
                      <a:pt x="176" y="190"/>
                    </a:lnTo>
                    <a:lnTo>
                      <a:pt x="182" y="173"/>
                    </a:lnTo>
                    <a:lnTo>
                      <a:pt x="186" y="157"/>
                    </a:lnTo>
                    <a:lnTo>
                      <a:pt x="189" y="141"/>
                    </a:lnTo>
                    <a:lnTo>
                      <a:pt x="192" y="126"/>
                    </a:lnTo>
                    <a:lnTo>
                      <a:pt x="193" y="111"/>
                    </a:lnTo>
                    <a:lnTo>
                      <a:pt x="193" y="96"/>
                    </a:lnTo>
                    <a:lnTo>
                      <a:pt x="192" y="83"/>
                    </a:lnTo>
                    <a:lnTo>
                      <a:pt x="189" y="69"/>
                    </a:lnTo>
                    <a:lnTo>
                      <a:pt x="185" y="57"/>
                    </a:lnTo>
                    <a:lnTo>
                      <a:pt x="178" y="46"/>
                    </a:lnTo>
                    <a:lnTo>
                      <a:pt x="170" y="36"/>
                    </a:lnTo>
                    <a:lnTo>
                      <a:pt x="161" y="26"/>
                    </a:lnTo>
                    <a:lnTo>
                      <a:pt x="149" y="19"/>
                    </a:lnTo>
                    <a:lnTo>
                      <a:pt x="135" y="12"/>
                    </a:lnTo>
                    <a:lnTo>
                      <a:pt x="119" y="7"/>
                    </a:lnTo>
                    <a:lnTo>
                      <a:pt x="100" y="3"/>
                    </a:lnTo>
                    <a:lnTo>
                      <a:pt x="79" y="1"/>
                    </a:lnTo>
                    <a:lnTo>
                      <a:pt x="55" y="0"/>
                    </a:lnTo>
                    <a:lnTo>
                      <a:pt x="44" y="0"/>
                    </a:lnTo>
                    <a:lnTo>
                      <a:pt x="35" y="2"/>
                    </a:lnTo>
                    <a:lnTo>
                      <a:pt x="25" y="5"/>
                    </a:lnTo>
                    <a:lnTo>
                      <a:pt x="19" y="10"/>
                    </a:lnTo>
                    <a:lnTo>
                      <a:pt x="13" y="15"/>
                    </a:lnTo>
                    <a:lnTo>
                      <a:pt x="8" y="21"/>
                    </a:lnTo>
                    <a:lnTo>
                      <a:pt x="5" y="29"/>
                    </a:lnTo>
                    <a:lnTo>
                      <a:pt x="2" y="38"/>
                    </a:lnTo>
                    <a:lnTo>
                      <a:pt x="1" y="47"/>
                    </a:lnTo>
                    <a:lnTo>
                      <a:pt x="0" y="57"/>
                    </a:lnTo>
                    <a:lnTo>
                      <a:pt x="0" y="68"/>
                    </a:lnTo>
                    <a:lnTo>
                      <a:pt x="1" y="80"/>
                    </a:lnTo>
                    <a:lnTo>
                      <a:pt x="5" y="106"/>
                    </a:lnTo>
                    <a:lnTo>
                      <a:pt x="11" y="134"/>
                    </a:lnTo>
                    <a:lnTo>
                      <a:pt x="27" y="195"/>
                    </a:lnTo>
                    <a:lnTo>
                      <a:pt x="48" y="261"/>
                    </a:lnTo>
                    <a:lnTo>
                      <a:pt x="57" y="293"/>
                    </a:lnTo>
                    <a:lnTo>
                      <a:pt x="66" y="326"/>
                    </a:lnTo>
                    <a:lnTo>
                      <a:pt x="74" y="358"/>
                    </a:lnTo>
                    <a:lnTo>
                      <a:pt x="80" y="38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4" name="Freeform 12">
                <a:extLst>
                  <a:ext uri="{FF2B5EF4-FFF2-40B4-BE49-F238E27FC236}">
                    <a16:creationId xmlns="" xmlns:a16="http://schemas.microsoft.com/office/drawing/2014/main" id="{6686575B-CADD-40ED-B234-5A4DAF0A9904}"/>
                  </a:ext>
                </a:extLst>
              </p:cNvPr>
              <p:cNvSpPr/>
              <p:nvPr/>
            </p:nvSpPr>
            <p:spPr bwMode="auto">
              <a:xfrm>
                <a:off x="3552510" y="3692525"/>
                <a:ext cx="96837" cy="92075"/>
              </a:xfrm>
              <a:custGeom>
                <a:avLst/>
                <a:gdLst>
                  <a:gd name="T0" fmla="*/ 556 w 556"/>
                  <a:gd name="T1" fmla="*/ 284 h 527"/>
                  <a:gd name="T2" fmla="*/ 553 w 556"/>
                  <a:gd name="T3" fmla="*/ 248 h 527"/>
                  <a:gd name="T4" fmla="*/ 549 w 556"/>
                  <a:gd name="T5" fmla="*/ 217 h 527"/>
                  <a:gd name="T6" fmla="*/ 542 w 556"/>
                  <a:gd name="T7" fmla="*/ 190 h 527"/>
                  <a:gd name="T8" fmla="*/ 533 w 556"/>
                  <a:gd name="T9" fmla="*/ 168 h 527"/>
                  <a:gd name="T10" fmla="*/ 523 w 556"/>
                  <a:gd name="T11" fmla="*/ 148 h 527"/>
                  <a:gd name="T12" fmla="*/ 510 w 556"/>
                  <a:gd name="T13" fmla="*/ 133 h 527"/>
                  <a:gd name="T14" fmla="*/ 497 w 556"/>
                  <a:gd name="T15" fmla="*/ 118 h 527"/>
                  <a:gd name="T16" fmla="*/ 474 w 556"/>
                  <a:gd name="T17" fmla="*/ 101 h 527"/>
                  <a:gd name="T18" fmla="*/ 441 w 556"/>
                  <a:gd name="T19" fmla="*/ 79 h 527"/>
                  <a:gd name="T20" fmla="*/ 405 w 556"/>
                  <a:gd name="T21" fmla="*/ 58 h 527"/>
                  <a:gd name="T22" fmla="*/ 368 w 556"/>
                  <a:gd name="T23" fmla="*/ 30 h 527"/>
                  <a:gd name="T24" fmla="*/ 344 w 556"/>
                  <a:gd name="T25" fmla="*/ 7 h 527"/>
                  <a:gd name="T26" fmla="*/ 328 w 556"/>
                  <a:gd name="T27" fmla="*/ 1 h 527"/>
                  <a:gd name="T28" fmla="*/ 312 w 556"/>
                  <a:gd name="T29" fmla="*/ 1 h 527"/>
                  <a:gd name="T30" fmla="*/ 293 w 556"/>
                  <a:gd name="T31" fmla="*/ 5 h 527"/>
                  <a:gd name="T32" fmla="*/ 274 w 556"/>
                  <a:gd name="T33" fmla="*/ 15 h 527"/>
                  <a:gd name="T34" fmla="*/ 252 w 556"/>
                  <a:gd name="T35" fmla="*/ 28 h 527"/>
                  <a:gd name="T36" fmla="*/ 220 w 556"/>
                  <a:gd name="T37" fmla="*/ 52 h 527"/>
                  <a:gd name="T38" fmla="*/ 157 w 556"/>
                  <a:gd name="T39" fmla="*/ 110 h 527"/>
                  <a:gd name="T40" fmla="*/ 101 w 556"/>
                  <a:gd name="T41" fmla="*/ 164 h 527"/>
                  <a:gd name="T42" fmla="*/ 74 w 556"/>
                  <a:gd name="T43" fmla="*/ 187 h 527"/>
                  <a:gd name="T44" fmla="*/ 50 w 556"/>
                  <a:gd name="T45" fmla="*/ 202 h 527"/>
                  <a:gd name="T46" fmla="*/ 26 w 556"/>
                  <a:gd name="T47" fmla="*/ 221 h 527"/>
                  <a:gd name="T48" fmla="*/ 10 w 556"/>
                  <a:gd name="T49" fmla="*/ 244 h 527"/>
                  <a:gd name="T50" fmla="*/ 3 w 556"/>
                  <a:gd name="T51" fmla="*/ 268 h 527"/>
                  <a:gd name="T52" fmla="*/ 0 w 556"/>
                  <a:gd name="T53" fmla="*/ 295 h 527"/>
                  <a:gd name="T54" fmla="*/ 6 w 556"/>
                  <a:gd name="T55" fmla="*/ 323 h 527"/>
                  <a:gd name="T56" fmla="*/ 15 w 556"/>
                  <a:gd name="T57" fmla="*/ 351 h 527"/>
                  <a:gd name="T58" fmla="*/ 29 w 556"/>
                  <a:gd name="T59" fmla="*/ 378 h 527"/>
                  <a:gd name="T60" fmla="*/ 47 w 556"/>
                  <a:gd name="T61" fmla="*/ 406 h 527"/>
                  <a:gd name="T62" fmla="*/ 67 w 556"/>
                  <a:gd name="T63" fmla="*/ 432 h 527"/>
                  <a:gd name="T64" fmla="*/ 90 w 556"/>
                  <a:gd name="T65" fmla="*/ 455 h 527"/>
                  <a:gd name="T66" fmla="*/ 112 w 556"/>
                  <a:gd name="T67" fmla="*/ 477 h 527"/>
                  <a:gd name="T68" fmla="*/ 136 w 556"/>
                  <a:gd name="T69" fmla="*/ 496 h 527"/>
                  <a:gd name="T70" fmla="*/ 160 w 556"/>
                  <a:gd name="T71" fmla="*/ 511 h 527"/>
                  <a:gd name="T72" fmla="*/ 181 w 556"/>
                  <a:gd name="T73" fmla="*/ 521 h 527"/>
                  <a:gd name="T74" fmla="*/ 202 w 556"/>
                  <a:gd name="T75" fmla="*/ 526 h 527"/>
                  <a:gd name="T76" fmla="*/ 239 w 556"/>
                  <a:gd name="T77" fmla="*/ 527 h 527"/>
                  <a:gd name="T78" fmla="*/ 296 w 556"/>
                  <a:gd name="T79" fmla="*/ 525 h 527"/>
                  <a:gd name="T80" fmla="*/ 355 w 556"/>
                  <a:gd name="T81" fmla="*/ 519 h 527"/>
                  <a:gd name="T82" fmla="*/ 398 w 556"/>
                  <a:gd name="T83" fmla="*/ 510 h 527"/>
                  <a:gd name="T84" fmla="*/ 425 w 556"/>
                  <a:gd name="T85" fmla="*/ 502 h 527"/>
                  <a:gd name="T86" fmla="*/ 451 w 556"/>
                  <a:gd name="T87" fmla="*/ 491 h 527"/>
                  <a:gd name="T88" fmla="*/ 474 w 556"/>
                  <a:gd name="T89" fmla="*/ 478 h 527"/>
                  <a:gd name="T90" fmla="*/ 496 w 556"/>
                  <a:gd name="T91" fmla="*/ 462 h 527"/>
                  <a:gd name="T92" fmla="*/ 514 w 556"/>
                  <a:gd name="T93" fmla="*/ 442 h 527"/>
                  <a:gd name="T94" fmla="*/ 531 w 556"/>
                  <a:gd name="T95" fmla="*/ 418 h 527"/>
                  <a:gd name="T96" fmla="*/ 543 w 556"/>
                  <a:gd name="T97" fmla="*/ 391 h 527"/>
                  <a:gd name="T98" fmla="*/ 551 w 556"/>
                  <a:gd name="T99" fmla="*/ 360 h 527"/>
                  <a:gd name="T100" fmla="*/ 556 w 556"/>
                  <a:gd name="T101" fmla="*/ 324 h 5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56" h="527">
                    <a:moveTo>
                      <a:pt x="556" y="304"/>
                    </a:moveTo>
                    <a:lnTo>
                      <a:pt x="556" y="284"/>
                    </a:lnTo>
                    <a:lnTo>
                      <a:pt x="555" y="265"/>
                    </a:lnTo>
                    <a:lnTo>
                      <a:pt x="553" y="248"/>
                    </a:lnTo>
                    <a:lnTo>
                      <a:pt x="551" y="231"/>
                    </a:lnTo>
                    <a:lnTo>
                      <a:pt x="549" y="217"/>
                    </a:lnTo>
                    <a:lnTo>
                      <a:pt x="546" y="203"/>
                    </a:lnTo>
                    <a:lnTo>
                      <a:pt x="542" y="190"/>
                    </a:lnTo>
                    <a:lnTo>
                      <a:pt x="538" y="179"/>
                    </a:lnTo>
                    <a:lnTo>
                      <a:pt x="533" y="168"/>
                    </a:lnTo>
                    <a:lnTo>
                      <a:pt x="529" y="157"/>
                    </a:lnTo>
                    <a:lnTo>
                      <a:pt x="523" y="148"/>
                    </a:lnTo>
                    <a:lnTo>
                      <a:pt x="516" y="140"/>
                    </a:lnTo>
                    <a:lnTo>
                      <a:pt x="510" y="133"/>
                    </a:lnTo>
                    <a:lnTo>
                      <a:pt x="504" y="126"/>
                    </a:lnTo>
                    <a:lnTo>
                      <a:pt x="497" y="118"/>
                    </a:lnTo>
                    <a:lnTo>
                      <a:pt x="490" y="112"/>
                    </a:lnTo>
                    <a:lnTo>
                      <a:pt x="474" y="101"/>
                    </a:lnTo>
                    <a:lnTo>
                      <a:pt x="458" y="90"/>
                    </a:lnTo>
                    <a:lnTo>
                      <a:pt x="441" y="79"/>
                    </a:lnTo>
                    <a:lnTo>
                      <a:pt x="424" y="69"/>
                    </a:lnTo>
                    <a:lnTo>
                      <a:pt x="405" y="58"/>
                    </a:lnTo>
                    <a:lnTo>
                      <a:pt x="387" y="44"/>
                    </a:lnTo>
                    <a:lnTo>
                      <a:pt x="368" y="30"/>
                    </a:lnTo>
                    <a:lnTo>
                      <a:pt x="350" y="14"/>
                    </a:lnTo>
                    <a:lnTo>
                      <a:pt x="344" y="7"/>
                    </a:lnTo>
                    <a:lnTo>
                      <a:pt x="337" y="3"/>
                    </a:lnTo>
                    <a:lnTo>
                      <a:pt x="328" y="1"/>
                    </a:lnTo>
                    <a:lnTo>
                      <a:pt x="320" y="0"/>
                    </a:lnTo>
                    <a:lnTo>
                      <a:pt x="312" y="1"/>
                    </a:lnTo>
                    <a:lnTo>
                      <a:pt x="303" y="2"/>
                    </a:lnTo>
                    <a:lnTo>
                      <a:pt x="293" y="5"/>
                    </a:lnTo>
                    <a:lnTo>
                      <a:pt x="283" y="9"/>
                    </a:lnTo>
                    <a:lnTo>
                      <a:pt x="274" y="15"/>
                    </a:lnTo>
                    <a:lnTo>
                      <a:pt x="263" y="21"/>
                    </a:lnTo>
                    <a:lnTo>
                      <a:pt x="252" y="28"/>
                    </a:lnTo>
                    <a:lnTo>
                      <a:pt x="242" y="35"/>
                    </a:lnTo>
                    <a:lnTo>
                      <a:pt x="220" y="52"/>
                    </a:lnTo>
                    <a:lnTo>
                      <a:pt x="199" y="70"/>
                    </a:lnTo>
                    <a:lnTo>
                      <a:pt x="157" y="110"/>
                    </a:lnTo>
                    <a:lnTo>
                      <a:pt x="118" y="147"/>
                    </a:lnTo>
                    <a:lnTo>
                      <a:pt x="101" y="164"/>
                    </a:lnTo>
                    <a:lnTo>
                      <a:pt x="87" y="177"/>
                    </a:lnTo>
                    <a:lnTo>
                      <a:pt x="74" y="187"/>
                    </a:lnTo>
                    <a:lnTo>
                      <a:pt x="65" y="192"/>
                    </a:lnTo>
                    <a:lnTo>
                      <a:pt x="50" y="202"/>
                    </a:lnTo>
                    <a:lnTo>
                      <a:pt x="36" y="211"/>
                    </a:lnTo>
                    <a:lnTo>
                      <a:pt x="26" y="221"/>
                    </a:lnTo>
                    <a:lnTo>
                      <a:pt x="17" y="231"/>
                    </a:lnTo>
                    <a:lnTo>
                      <a:pt x="10" y="244"/>
                    </a:lnTo>
                    <a:lnTo>
                      <a:pt x="6" y="256"/>
                    </a:lnTo>
                    <a:lnTo>
                      <a:pt x="3" y="268"/>
                    </a:lnTo>
                    <a:lnTo>
                      <a:pt x="0" y="282"/>
                    </a:lnTo>
                    <a:lnTo>
                      <a:pt x="0" y="295"/>
                    </a:lnTo>
                    <a:lnTo>
                      <a:pt x="3" y="309"/>
                    </a:lnTo>
                    <a:lnTo>
                      <a:pt x="6" y="323"/>
                    </a:lnTo>
                    <a:lnTo>
                      <a:pt x="10" y="336"/>
                    </a:lnTo>
                    <a:lnTo>
                      <a:pt x="15" y="351"/>
                    </a:lnTo>
                    <a:lnTo>
                      <a:pt x="22" y="365"/>
                    </a:lnTo>
                    <a:lnTo>
                      <a:pt x="29" y="378"/>
                    </a:lnTo>
                    <a:lnTo>
                      <a:pt x="37" y="393"/>
                    </a:lnTo>
                    <a:lnTo>
                      <a:pt x="47" y="406"/>
                    </a:lnTo>
                    <a:lnTo>
                      <a:pt x="57" y="420"/>
                    </a:lnTo>
                    <a:lnTo>
                      <a:pt x="67" y="432"/>
                    </a:lnTo>
                    <a:lnTo>
                      <a:pt x="79" y="444"/>
                    </a:lnTo>
                    <a:lnTo>
                      <a:pt x="90" y="455"/>
                    </a:lnTo>
                    <a:lnTo>
                      <a:pt x="101" y="467"/>
                    </a:lnTo>
                    <a:lnTo>
                      <a:pt x="112" y="477"/>
                    </a:lnTo>
                    <a:lnTo>
                      <a:pt x="125" y="487"/>
                    </a:lnTo>
                    <a:lnTo>
                      <a:pt x="136" y="496"/>
                    </a:lnTo>
                    <a:lnTo>
                      <a:pt x="148" y="504"/>
                    </a:lnTo>
                    <a:lnTo>
                      <a:pt x="160" y="511"/>
                    </a:lnTo>
                    <a:lnTo>
                      <a:pt x="171" y="516"/>
                    </a:lnTo>
                    <a:lnTo>
                      <a:pt x="181" y="521"/>
                    </a:lnTo>
                    <a:lnTo>
                      <a:pt x="192" y="524"/>
                    </a:lnTo>
                    <a:lnTo>
                      <a:pt x="202" y="526"/>
                    </a:lnTo>
                    <a:lnTo>
                      <a:pt x="210" y="527"/>
                    </a:lnTo>
                    <a:lnTo>
                      <a:pt x="239" y="527"/>
                    </a:lnTo>
                    <a:lnTo>
                      <a:pt x="268" y="526"/>
                    </a:lnTo>
                    <a:lnTo>
                      <a:pt x="296" y="525"/>
                    </a:lnTo>
                    <a:lnTo>
                      <a:pt x="326" y="522"/>
                    </a:lnTo>
                    <a:lnTo>
                      <a:pt x="355" y="519"/>
                    </a:lnTo>
                    <a:lnTo>
                      <a:pt x="384" y="514"/>
                    </a:lnTo>
                    <a:lnTo>
                      <a:pt x="398" y="510"/>
                    </a:lnTo>
                    <a:lnTo>
                      <a:pt x="412" y="507"/>
                    </a:lnTo>
                    <a:lnTo>
                      <a:pt x="425" y="502"/>
                    </a:lnTo>
                    <a:lnTo>
                      <a:pt x="438" y="497"/>
                    </a:lnTo>
                    <a:lnTo>
                      <a:pt x="451" y="491"/>
                    </a:lnTo>
                    <a:lnTo>
                      <a:pt x="463" y="485"/>
                    </a:lnTo>
                    <a:lnTo>
                      <a:pt x="474" y="478"/>
                    </a:lnTo>
                    <a:lnTo>
                      <a:pt x="486" y="470"/>
                    </a:lnTo>
                    <a:lnTo>
                      <a:pt x="496" y="462"/>
                    </a:lnTo>
                    <a:lnTo>
                      <a:pt x="506" y="452"/>
                    </a:lnTo>
                    <a:lnTo>
                      <a:pt x="514" y="442"/>
                    </a:lnTo>
                    <a:lnTo>
                      <a:pt x="523" y="431"/>
                    </a:lnTo>
                    <a:lnTo>
                      <a:pt x="531" y="418"/>
                    </a:lnTo>
                    <a:lnTo>
                      <a:pt x="537" y="405"/>
                    </a:lnTo>
                    <a:lnTo>
                      <a:pt x="543" y="391"/>
                    </a:lnTo>
                    <a:lnTo>
                      <a:pt x="547" y="376"/>
                    </a:lnTo>
                    <a:lnTo>
                      <a:pt x="551" y="360"/>
                    </a:lnTo>
                    <a:lnTo>
                      <a:pt x="554" y="342"/>
                    </a:lnTo>
                    <a:lnTo>
                      <a:pt x="556" y="324"/>
                    </a:lnTo>
                    <a:lnTo>
                      <a:pt x="556" y="304"/>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5" name="Freeform 13">
                <a:extLst>
                  <a:ext uri="{FF2B5EF4-FFF2-40B4-BE49-F238E27FC236}">
                    <a16:creationId xmlns="" xmlns:a16="http://schemas.microsoft.com/office/drawing/2014/main" id="{27E9FE65-6666-4359-B762-018E10BE63BD}"/>
                  </a:ext>
                </a:extLst>
              </p:cNvPr>
              <p:cNvSpPr/>
              <p:nvPr/>
            </p:nvSpPr>
            <p:spPr bwMode="auto">
              <a:xfrm>
                <a:off x="3679510" y="3695700"/>
                <a:ext cx="88900" cy="82550"/>
              </a:xfrm>
              <a:custGeom>
                <a:avLst/>
                <a:gdLst>
                  <a:gd name="T0" fmla="*/ 509 w 510"/>
                  <a:gd name="T1" fmla="*/ 215 h 470"/>
                  <a:gd name="T2" fmla="*/ 504 w 510"/>
                  <a:gd name="T3" fmla="*/ 189 h 470"/>
                  <a:gd name="T4" fmla="*/ 497 w 510"/>
                  <a:gd name="T5" fmla="*/ 164 h 470"/>
                  <a:gd name="T6" fmla="*/ 487 w 510"/>
                  <a:gd name="T7" fmla="*/ 141 h 470"/>
                  <a:gd name="T8" fmla="*/ 474 w 510"/>
                  <a:gd name="T9" fmla="*/ 119 h 470"/>
                  <a:gd name="T10" fmla="*/ 457 w 510"/>
                  <a:gd name="T11" fmla="*/ 99 h 470"/>
                  <a:gd name="T12" fmla="*/ 440 w 510"/>
                  <a:gd name="T13" fmla="*/ 82 h 470"/>
                  <a:gd name="T14" fmla="*/ 419 w 510"/>
                  <a:gd name="T15" fmla="*/ 66 h 470"/>
                  <a:gd name="T16" fmla="*/ 398 w 510"/>
                  <a:gd name="T17" fmla="*/ 51 h 470"/>
                  <a:gd name="T18" fmla="*/ 374 w 510"/>
                  <a:gd name="T19" fmla="*/ 39 h 470"/>
                  <a:gd name="T20" fmla="*/ 337 w 510"/>
                  <a:gd name="T21" fmla="*/ 22 h 470"/>
                  <a:gd name="T22" fmla="*/ 287 w 510"/>
                  <a:gd name="T23" fmla="*/ 8 h 470"/>
                  <a:gd name="T24" fmla="*/ 236 w 510"/>
                  <a:gd name="T25" fmla="*/ 0 h 470"/>
                  <a:gd name="T26" fmla="*/ 196 w 510"/>
                  <a:gd name="T27" fmla="*/ 0 h 470"/>
                  <a:gd name="T28" fmla="*/ 163 w 510"/>
                  <a:gd name="T29" fmla="*/ 6 h 470"/>
                  <a:gd name="T30" fmla="*/ 127 w 510"/>
                  <a:gd name="T31" fmla="*/ 17 h 470"/>
                  <a:gd name="T32" fmla="*/ 92 w 510"/>
                  <a:gd name="T33" fmla="*/ 34 h 470"/>
                  <a:gd name="T34" fmla="*/ 60 w 510"/>
                  <a:gd name="T35" fmla="*/ 54 h 470"/>
                  <a:gd name="T36" fmla="*/ 33 w 510"/>
                  <a:gd name="T37" fmla="*/ 78 h 470"/>
                  <a:gd name="T38" fmla="*/ 16 w 510"/>
                  <a:gd name="T39" fmla="*/ 97 h 470"/>
                  <a:gd name="T40" fmla="*/ 8 w 510"/>
                  <a:gd name="T41" fmla="*/ 112 h 470"/>
                  <a:gd name="T42" fmla="*/ 3 w 510"/>
                  <a:gd name="T43" fmla="*/ 126 h 470"/>
                  <a:gd name="T44" fmla="*/ 0 w 510"/>
                  <a:gd name="T45" fmla="*/ 141 h 470"/>
                  <a:gd name="T46" fmla="*/ 0 w 510"/>
                  <a:gd name="T47" fmla="*/ 183 h 470"/>
                  <a:gd name="T48" fmla="*/ 4 w 510"/>
                  <a:gd name="T49" fmla="*/ 248 h 470"/>
                  <a:gd name="T50" fmla="*/ 11 w 510"/>
                  <a:gd name="T51" fmla="*/ 294 h 470"/>
                  <a:gd name="T52" fmla="*/ 17 w 510"/>
                  <a:gd name="T53" fmla="*/ 321 h 470"/>
                  <a:gd name="T54" fmla="*/ 26 w 510"/>
                  <a:gd name="T55" fmla="*/ 347 h 470"/>
                  <a:gd name="T56" fmla="*/ 37 w 510"/>
                  <a:gd name="T57" fmla="*/ 370 h 470"/>
                  <a:gd name="T58" fmla="*/ 49 w 510"/>
                  <a:gd name="T59" fmla="*/ 391 h 470"/>
                  <a:gd name="T60" fmla="*/ 65 w 510"/>
                  <a:gd name="T61" fmla="*/ 410 h 470"/>
                  <a:gd name="T62" fmla="*/ 82 w 510"/>
                  <a:gd name="T63" fmla="*/ 426 h 470"/>
                  <a:gd name="T64" fmla="*/ 103 w 510"/>
                  <a:gd name="T65" fmla="*/ 441 h 470"/>
                  <a:gd name="T66" fmla="*/ 127 w 510"/>
                  <a:gd name="T67" fmla="*/ 452 h 470"/>
                  <a:gd name="T68" fmla="*/ 154 w 510"/>
                  <a:gd name="T69" fmla="*/ 461 h 470"/>
                  <a:gd name="T70" fmla="*/ 184 w 510"/>
                  <a:gd name="T71" fmla="*/ 466 h 470"/>
                  <a:gd name="T72" fmla="*/ 218 w 510"/>
                  <a:gd name="T73" fmla="*/ 469 h 470"/>
                  <a:gd name="T74" fmla="*/ 266 w 510"/>
                  <a:gd name="T75" fmla="*/ 469 h 470"/>
                  <a:gd name="T76" fmla="*/ 321 w 510"/>
                  <a:gd name="T77" fmla="*/ 467 h 470"/>
                  <a:gd name="T78" fmla="*/ 360 w 510"/>
                  <a:gd name="T79" fmla="*/ 462 h 470"/>
                  <a:gd name="T80" fmla="*/ 382 w 510"/>
                  <a:gd name="T81" fmla="*/ 457 h 470"/>
                  <a:gd name="T82" fmla="*/ 404 w 510"/>
                  <a:gd name="T83" fmla="*/ 450 h 470"/>
                  <a:gd name="T84" fmla="*/ 422 w 510"/>
                  <a:gd name="T85" fmla="*/ 441 h 470"/>
                  <a:gd name="T86" fmla="*/ 441 w 510"/>
                  <a:gd name="T87" fmla="*/ 429 h 470"/>
                  <a:gd name="T88" fmla="*/ 456 w 510"/>
                  <a:gd name="T89" fmla="*/ 414 h 470"/>
                  <a:gd name="T90" fmla="*/ 469 w 510"/>
                  <a:gd name="T91" fmla="*/ 396 h 470"/>
                  <a:gd name="T92" fmla="*/ 482 w 510"/>
                  <a:gd name="T93" fmla="*/ 375 h 470"/>
                  <a:gd name="T94" fmla="*/ 492 w 510"/>
                  <a:gd name="T95" fmla="*/ 350 h 470"/>
                  <a:gd name="T96" fmla="*/ 499 w 510"/>
                  <a:gd name="T97" fmla="*/ 320 h 470"/>
                  <a:gd name="T98" fmla="*/ 504 w 510"/>
                  <a:gd name="T99" fmla="*/ 287 h 470"/>
                  <a:gd name="T100" fmla="*/ 509 w 510"/>
                  <a:gd name="T101" fmla="*/ 24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10" h="470">
                    <a:moveTo>
                      <a:pt x="510" y="229"/>
                    </a:moveTo>
                    <a:lnTo>
                      <a:pt x="509" y="215"/>
                    </a:lnTo>
                    <a:lnTo>
                      <a:pt x="507" y="201"/>
                    </a:lnTo>
                    <a:lnTo>
                      <a:pt x="504" y="189"/>
                    </a:lnTo>
                    <a:lnTo>
                      <a:pt x="501" y="175"/>
                    </a:lnTo>
                    <a:lnTo>
                      <a:pt x="497" y="164"/>
                    </a:lnTo>
                    <a:lnTo>
                      <a:pt x="493" y="152"/>
                    </a:lnTo>
                    <a:lnTo>
                      <a:pt x="487" y="141"/>
                    </a:lnTo>
                    <a:lnTo>
                      <a:pt x="481" y="130"/>
                    </a:lnTo>
                    <a:lnTo>
                      <a:pt x="474" y="119"/>
                    </a:lnTo>
                    <a:lnTo>
                      <a:pt x="465" y="110"/>
                    </a:lnTo>
                    <a:lnTo>
                      <a:pt x="457" y="99"/>
                    </a:lnTo>
                    <a:lnTo>
                      <a:pt x="449" y="90"/>
                    </a:lnTo>
                    <a:lnTo>
                      <a:pt x="440" y="82"/>
                    </a:lnTo>
                    <a:lnTo>
                      <a:pt x="429" y="74"/>
                    </a:lnTo>
                    <a:lnTo>
                      <a:pt x="419" y="66"/>
                    </a:lnTo>
                    <a:lnTo>
                      <a:pt x="408" y="58"/>
                    </a:lnTo>
                    <a:lnTo>
                      <a:pt x="398" y="51"/>
                    </a:lnTo>
                    <a:lnTo>
                      <a:pt x="385" y="45"/>
                    </a:lnTo>
                    <a:lnTo>
                      <a:pt x="374" y="39"/>
                    </a:lnTo>
                    <a:lnTo>
                      <a:pt x="362" y="33"/>
                    </a:lnTo>
                    <a:lnTo>
                      <a:pt x="337" y="22"/>
                    </a:lnTo>
                    <a:lnTo>
                      <a:pt x="312" y="14"/>
                    </a:lnTo>
                    <a:lnTo>
                      <a:pt x="287" y="8"/>
                    </a:lnTo>
                    <a:lnTo>
                      <a:pt x="261" y="3"/>
                    </a:lnTo>
                    <a:lnTo>
                      <a:pt x="236" y="0"/>
                    </a:lnTo>
                    <a:lnTo>
                      <a:pt x="212" y="0"/>
                    </a:lnTo>
                    <a:lnTo>
                      <a:pt x="196" y="0"/>
                    </a:lnTo>
                    <a:lnTo>
                      <a:pt x="180" y="3"/>
                    </a:lnTo>
                    <a:lnTo>
                      <a:pt x="163" y="6"/>
                    </a:lnTo>
                    <a:lnTo>
                      <a:pt x="146" y="11"/>
                    </a:lnTo>
                    <a:lnTo>
                      <a:pt x="127" y="17"/>
                    </a:lnTo>
                    <a:lnTo>
                      <a:pt x="110" y="25"/>
                    </a:lnTo>
                    <a:lnTo>
                      <a:pt x="92" y="34"/>
                    </a:lnTo>
                    <a:lnTo>
                      <a:pt x="76" y="43"/>
                    </a:lnTo>
                    <a:lnTo>
                      <a:pt x="60" y="54"/>
                    </a:lnTo>
                    <a:lnTo>
                      <a:pt x="46" y="66"/>
                    </a:lnTo>
                    <a:lnTo>
                      <a:pt x="33" y="78"/>
                    </a:lnTo>
                    <a:lnTo>
                      <a:pt x="21" y="91"/>
                    </a:lnTo>
                    <a:lnTo>
                      <a:pt x="16" y="97"/>
                    </a:lnTo>
                    <a:lnTo>
                      <a:pt x="12" y="105"/>
                    </a:lnTo>
                    <a:lnTo>
                      <a:pt x="8" y="112"/>
                    </a:lnTo>
                    <a:lnTo>
                      <a:pt x="5" y="118"/>
                    </a:lnTo>
                    <a:lnTo>
                      <a:pt x="3" y="126"/>
                    </a:lnTo>
                    <a:lnTo>
                      <a:pt x="1" y="133"/>
                    </a:lnTo>
                    <a:lnTo>
                      <a:pt x="0" y="141"/>
                    </a:lnTo>
                    <a:lnTo>
                      <a:pt x="0" y="148"/>
                    </a:lnTo>
                    <a:lnTo>
                      <a:pt x="0" y="183"/>
                    </a:lnTo>
                    <a:lnTo>
                      <a:pt x="1" y="217"/>
                    </a:lnTo>
                    <a:lnTo>
                      <a:pt x="4" y="248"/>
                    </a:lnTo>
                    <a:lnTo>
                      <a:pt x="8" y="279"/>
                    </a:lnTo>
                    <a:lnTo>
                      <a:pt x="11" y="294"/>
                    </a:lnTo>
                    <a:lnTo>
                      <a:pt x="14" y="308"/>
                    </a:lnTo>
                    <a:lnTo>
                      <a:pt x="17" y="321"/>
                    </a:lnTo>
                    <a:lnTo>
                      <a:pt x="21" y="334"/>
                    </a:lnTo>
                    <a:lnTo>
                      <a:pt x="26" y="347"/>
                    </a:lnTo>
                    <a:lnTo>
                      <a:pt x="31" y="358"/>
                    </a:lnTo>
                    <a:lnTo>
                      <a:pt x="37" y="370"/>
                    </a:lnTo>
                    <a:lnTo>
                      <a:pt x="43" y="381"/>
                    </a:lnTo>
                    <a:lnTo>
                      <a:pt x="49" y="391"/>
                    </a:lnTo>
                    <a:lnTo>
                      <a:pt x="56" y="401"/>
                    </a:lnTo>
                    <a:lnTo>
                      <a:pt x="65" y="410"/>
                    </a:lnTo>
                    <a:lnTo>
                      <a:pt x="73" y="419"/>
                    </a:lnTo>
                    <a:lnTo>
                      <a:pt x="82" y="426"/>
                    </a:lnTo>
                    <a:lnTo>
                      <a:pt x="92" y="434"/>
                    </a:lnTo>
                    <a:lnTo>
                      <a:pt x="103" y="441"/>
                    </a:lnTo>
                    <a:lnTo>
                      <a:pt x="115" y="447"/>
                    </a:lnTo>
                    <a:lnTo>
                      <a:pt x="127" y="452"/>
                    </a:lnTo>
                    <a:lnTo>
                      <a:pt x="140" y="457"/>
                    </a:lnTo>
                    <a:lnTo>
                      <a:pt x="154" y="461"/>
                    </a:lnTo>
                    <a:lnTo>
                      <a:pt x="168" y="464"/>
                    </a:lnTo>
                    <a:lnTo>
                      <a:pt x="184" y="466"/>
                    </a:lnTo>
                    <a:lnTo>
                      <a:pt x="200" y="468"/>
                    </a:lnTo>
                    <a:lnTo>
                      <a:pt x="218" y="469"/>
                    </a:lnTo>
                    <a:lnTo>
                      <a:pt x="236" y="470"/>
                    </a:lnTo>
                    <a:lnTo>
                      <a:pt x="266" y="469"/>
                    </a:lnTo>
                    <a:lnTo>
                      <a:pt x="295" y="469"/>
                    </a:lnTo>
                    <a:lnTo>
                      <a:pt x="321" y="467"/>
                    </a:lnTo>
                    <a:lnTo>
                      <a:pt x="347" y="464"/>
                    </a:lnTo>
                    <a:lnTo>
                      <a:pt x="360" y="462"/>
                    </a:lnTo>
                    <a:lnTo>
                      <a:pt x="371" y="460"/>
                    </a:lnTo>
                    <a:lnTo>
                      <a:pt x="382" y="457"/>
                    </a:lnTo>
                    <a:lnTo>
                      <a:pt x="392" y="454"/>
                    </a:lnTo>
                    <a:lnTo>
                      <a:pt x="404" y="450"/>
                    </a:lnTo>
                    <a:lnTo>
                      <a:pt x="413" y="446"/>
                    </a:lnTo>
                    <a:lnTo>
                      <a:pt x="422" y="441"/>
                    </a:lnTo>
                    <a:lnTo>
                      <a:pt x="431" y="435"/>
                    </a:lnTo>
                    <a:lnTo>
                      <a:pt x="441" y="429"/>
                    </a:lnTo>
                    <a:lnTo>
                      <a:pt x="449" y="422"/>
                    </a:lnTo>
                    <a:lnTo>
                      <a:pt x="456" y="414"/>
                    </a:lnTo>
                    <a:lnTo>
                      <a:pt x="463" y="406"/>
                    </a:lnTo>
                    <a:lnTo>
                      <a:pt x="469" y="396"/>
                    </a:lnTo>
                    <a:lnTo>
                      <a:pt x="476" y="386"/>
                    </a:lnTo>
                    <a:lnTo>
                      <a:pt x="482" y="375"/>
                    </a:lnTo>
                    <a:lnTo>
                      <a:pt x="487" y="363"/>
                    </a:lnTo>
                    <a:lnTo>
                      <a:pt x="492" y="350"/>
                    </a:lnTo>
                    <a:lnTo>
                      <a:pt x="496" y="336"/>
                    </a:lnTo>
                    <a:lnTo>
                      <a:pt x="499" y="320"/>
                    </a:lnTo>
                    <a:lnTo>
                      <a:pt x="502" y="305"/>
                    </a:lnTo>
                    <a:lnTo>
                      <a:pt x="504" y="287"/>
                    </a:lnTo>
                    <a:lnTo>
                      <a:pt x="506" y="269"/>
                    </a:lnTo>
                    <a:lnTo>
                      <a:pt x="509" y="249"/>
                    </a:lnTo>
                    <a:lnTo>
                      <a:pt x="510" y="22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6" name="Freeform 14">
                <a:extLst>
                  <a:ext uri="{FF2B5EF4-FFF2-40B4-BE49-F238E27FC236}">
                    <a16:creationId xmlns="" xmlns:a16="http://schemas.microsoft.com/office/drawing/2014/main" id="{FB762DBF-675C-4714-9AA1-D9A64F743BD5}"/>
                  </a:ext>
                </a:extLst>
              </p:cNvPr>
              <p:cNvSpPr/>
              <p:nvPr/>
            </p:nvSpPr>
            <p:spPr bwMode="auto">
              <a:xfrm>
                <a:off x="3781110" y="3651250"/>
                <a:ext cx="23812" cy="52388"/>
              </a:xfrm>
              <a:custGeom>
                <a:avLst/>
                <a:gdLst>
                  <a:gd name="T0" fmla="*/ 121 w 127"/>
                  <a:gd name="T1" fmla="*/ 0 h 292"/>
                  <a:gd name="T2" fmla="*/ 122 w 127"/>
                  <a:gd name="T3" fmla="*/ 50 h 292"/>
                  <a:gd name="T4" fmla="*/ 125 w 127"/>
                  <a:gd name="T5" fmla="*/ 107 h 292"/>
                  <a:gd name="T6" fmla="*/ 126 w 127"/>
                  <a:gd name="T7" fmla="*/ 136 h 292"/>
                  <a:gd name="T8" fmla="*/ 126 w 127"/>
                  <a:gd name="T9" fmla="*/ 164 h 292"/>
                  <a:gd name="T10" fmla="*/ 127 w 127"/>
                  <a:gd name="T11" fmla="*/ 192 h 292"/>
                  <a:gd name="T12" fmla="*/ 126 w 127"/>
                  <a:gd name="T13" fmla="*/ 217 h 292"/>
                  <a:gd name="T14" fmla="*/ 124 w 127"/>
                  <a:gd name="T15" fmla="*/ 241 h 292"/>
                  <a:gd name="T16" fmla="*/ 120 w 127"/>
                  <a:gd name="T17" fmla="*/ 260 h 292"/>
                  <a:gd name="T18" fmla="*/ 118 w 127"/>
                  <a:gd name="T19" fmla="*/ 268 h 292"/>
                  <a:gd name="T20" fmla="*/ 115 w 127"/>
                  <a:gd name="T21" fmla="*/ 275 h 292"/>
                  <a:gd name="T22" fmla="*/ 112 w 127"/>
                  <a:gd name="T23" fmla="*/ 282 h 292"/>
                  <a:gd name="T24" fmla="*/ 107 w 127"/>
                  <a:gd name="T25" fmla="*/ 286 h 292"/>
                  <a:gd name="T26" fmla="*/ 103 w 127"/>
                  <a:gd name="T27" fmla="*/ 290 h 292"/>
                  <a:gd name="T28" fmla="*/ 98 w 127"/>
                  <a:gd name="T29" fmla="*/ 292 h 292"/>
                  <a:gd name="T30" fmla="*/ 92 w 127"/>
                  <a:gd name="T31" fmla="*/ 292 h 292"/>
                  <a:gd name="T32" fmla="*/ 86 w 127"/>
                  <a:gd name="T33" fmla="*/ 291 h 292"/>
                  <a:gd name="T34" fmla="*/ 79 w 127"/>
                  <a:gd name="T35" fmla="*/ 288 h 292"/>
                  <a:gd name="T36" fmla="*/ 71 w 127"/>
                  <a:gd name="T37" fmla="*/ 283 h 292"/>
                  <a:gd name="T38" fmla="*/ 63 w 127"/>
                  <a:gd name="T39" fmla="*/ 275 h 292"/>
                  <a:gd name="T40" fmla="*/ 54 w 127"/>
                  <a:gd name="T41" fmla="*/ 267 h 292"/>
                  <a:gd name="T42" fmla="*/ 41 w 127"/>
                  <a:gd name="T43" fmla="*/ 253 h 292"/>
                  <a:gd name="T44" fmla="*/ 29 w 127"/>
                  <a:gd name="T45" fmla="*/ 241 h 292"/>
                  <a:gd name="T46" fmla="*/ 20 w 127"/>
                  <a:gd name="T47" fmla="*/ 228 h 292"/>
                  <a:gd name="T48" fmla="*/ 13 w 127"/>
                  <a:gd name="T49" fmla="*/ 217 h 292"/>
                  <a:gd name="T50" fmla="*/ 7 w 127"/>
                  <a:gd name="T51" fmla="*/ 208 h 292"/>
                  <a:gd name="T52" fmla="*/ 3 w 127"/>
                  <a:gd name="T53" fmla="*/ 198 h 292"/>
                  <a:gd name="T54" fmla="*/ 1 w 127"/>
                  <a:gd name="T55" fmla="*/ 189 h 292"/>
                  <a:gd name="T56" fmla="*/ 0 w 127"/>
                  <a:gd name="T57" fmla="*/ 182 h 292"/>
                  <a:gd name="T58" fmla="*/ 0 w 127"/>
                  <a:gd name="T59" fmla="*/ 175 h 292"/>
                  <a:gd name="T60" fmla="*/ 1 w 127"/>
                  <a:gd name="T61" fmla="*/ 168 h 292"/>
                  <a:gd name="T62" fmla="*/ 3 w 127"/>
                  <a:gd name="T63" fmla="*/ 161 h 292"/>
                  <a:gd name="T64" fmla="*/ 7 w 127"/>
                  <a:gd name="T65" fmla="*/ 155 h 292"/>
                  <a:gd name="T66" fmla="*/ 11 w 127"/>
                  <a:gd name="T67" fmla="*/ 150 h 292"/>
                  <a:gd name="T68" fmla="*/ 16 w 127"/>
                  <a:gd name="T69" fmla="*/ 144 h 292"/>
                  <a:gd name="T70" fmla="*/ 21 w 127"/>
                  <a:gd name="T71" fmla="*/ 139 h 292"/>
                  <a:gd name="T72" fmla="*/ 27 w 127"/>
                  <a:gd name="T73" fmla="*/ 134 h 292"/>
                  <a:gd name="T74" fmla="*/ 42 w 127"/>
                  <a:gd name="T75" fmla="*/ 123 h 292"/>
                  <a:gd name="T76" fmla="*/ 56 w 127"/>
                  <a:gd name="T77" fmla="*/ 112 h 292"/>
                  <a:gd name="T78" fmla="*/ 71 w 127"/>
                  <a:gd name="T79" fmla="*/ 100 h 292"/>
                  <a:gd name="T80" fmla="*/ 86 w 127"/>
                  <a:gd name="T81" fmla="*/ 85 h 292"/>
                  <a:gd name="T82" fmla="*/ 93 w 127"/>
                  <a:gd name="T83" fmla="*/ 78 h 292"/>
                  <a:gd name="T84" fmla="*/ 99 w 127"/>
                  <a:gd name="T85" fmla="*/ 69 h 292"/>
                  <a:gd name="T86" fmla="*/ 104 w 127"/>
                  <a:gd name="T87" fmla="*/ 60 h 292"/>
                  <a:gd name="T88" fmla="*/ 109 w 127"/>
                  <a:gd name="T89" fmla="*/ 50 h 292"/>
                  <a:gd name="T90" fmla="*/ 114 w 127"/>
                  <a:gd name="T91" fmla="*/ 39 h 292"/>
                  <a:gd name="T92" fmla="*/ 117 w 127"/>
                  <a:gd name="T93" fmla="*/ 28 h 292"/>
                  <a:gd name="T94" fmla="*/ 119 w 127"/>
                  <a:gd name="T95" fmla="*/ 14 h 292"/>
                  <a:gd name="T96" fmla="*/ 121 w 127"/>
                  <a:gd name="T97" fmla="*/ 0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7" h="292">
                    <a:moveTo>
                      <a:pt x="121" y="0"/>
                    </a:moveTo>
                    <a:lnTo>
                      <a:pt x="122" y="50"/>
                    </a:lnTo>
                    <a:lnTo>
                      <a:pt x="125" y="107"/>
                    </a:lnTo>
                    <a:lnTo>
                      <a:pt x="126" y="136"/>
                    </a:lnTo>
                    <a:lnTo>
                      <a:pt x="126" y="164"/>
                    </a:lnTo>
                    <a:lnTo>
                      <a:pt x="127" y="192"/>
                    </a:lnTo>
                    <a:lnTo>
                      <a:pt x="126" y="217"/>
                    </a:lnTo>
                    <a:lnTo>
                      <a:pt x="124" y="241"/>
                    </a:lnTo>
                    <a:lnTo>
                      <a:pt x="120" y="260"/>
                    </a:lnTo>
                    <a:lnTo>
                      <a:pt x="118" y="268"/>
                    </a:lnTo>
                    <a:lnTo>
                      <a:pt x="115" y="275"/>
                    </a:lnTo>
                    <a:lnTo>
                      <a:pt x="112" y="282"/>
                    </a:lnTo>
                    <a:lnTo>
                      <a:pt x="107" y="286"/>
                    </a:lnTo>
                    <a:lnTo>
                      <a:pt x="103" y="290"/>
                    </a:lnTo>
                    <a:lnTo>
                      <a:pt x="98" y="292"/>
                    </a:lnTo>
                    <a:lnTo>
                      <a:pt x="92" y="292"/>
                    </a:lnTo>
                    <a:lnTo>
                      <a:pt x="86" y="291"/>
                    </a:lnTo>
                    <a:lnTo>
                      <a:pt x="79" y="288"/>
                    </a:lnTo>
                    <a:lnTo>
                      <a:pt x="71" y="283"/>
                    </a:lnTo>
                    <a:lnTo>
                      <a:pt x="63" y="275"/>
                    </a:lnTo>
                    <a:lnTo>
                      <a:pt x="54" y="267"/>
                    </a:lnTo>
                    <a:lnTo>
                      <a:pt x="41" y="253"/>
                    </a:lnTo>
                    <a:lnTo>
                      <a:pt x="29" y="241"/>
                    </a:lnTo>
                    <a:lnTo>
                      <a:pt x="20" y="228"/>
                    </a:lnTo>
                    <a:lnTo>
                      <a:pt x="13" y="217"/>
                    </a:lnTo>
                    <a:lnTo>
                      <a:pt x="7" y="208"/>
                    </a:lnTo>
                    <a:lnTo>
                      <a:pt x="3" y="198"/>
                    </a:lnTo>
                    <a:lnTo>
                      <a:pt x="1" y="189"/>
                    </a:lnTo>
                    <a:lnTo>
                      <a:pt x="0" y="182"/>
                    </a:lnTo>
                    <a:lnTo>
                      <a:pt x="0" y="175"/>
                    </a:lnTo>
                    <a:lnTo>
                      <a:pt x="1" y="168"/>
                    </a:lnTo>
                    <a:lnTo>
                      <a:pt x="3" y="161"/>
                    </a:lnTo>
                    <a:lnTo>
                      <a:pt x="7" y="155"/>
                    </a:lnTo>
                    <a:lnTo>
                      <a:pt x="11" y="150"/>
                    </a:lnTo>
                    <a:lnTo>
                      <a:pt x="16" y="144"/>
                    </a:lnTo>
                    <a:lnTo>
                      <a:pt x="21" y="139"/>
                    </a:lnTo>
                    <a:lnTo>
                      <a:pt x="27" y="134"/>
                    </a:lnTo>
                    <a:lnTo>
                      <a:pt x="42" y="123"/>
                    </a:lnTo>
                    <a:lnTo>
                      <a:pt x="56" y="112"/>
                    </a:lnTo>
                    <a:lnTo>
                      <a:pt x="71" y="100"/>
                    </a:lnTo>
                    <a:lnTo>
                      <a:pt x="86" y="85"/>
                    </a:lnTo>
                    <a:lnTo>
                      <a:pt x="93" y="78"/>
                    </a:lnTo>
                    <a:lnTo>
                      <a:pt x="99" y="69"/>
                    </a:lnTo>
                    <a:lnTo>
                      <a:pt x="104" y="60"/>
                    </a:lnTo>
                    <a:lnTo>
                      <a:pt x="109" y="50"/>
                    </a:lnTo>
                    <a:lnTo>
                      <a:pt x="114" y="39"/>
                    </a:lnTo>
                    <a:lnTo>
                      <a:pt x="117" y="28"/>
                    </a:lnTo>
                    <a:lnTo>
                      <a:pt x="119" y="14"/>
                    </a:lnTo>
                    <a:lnTo>
                      <a:pt x="121" y="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7" name="Freeform 15">
                <a:extLst>
                  <a:ext uri="{FF2B5EF4-FFF2-40B4-BE49-F238E27FC236}">
                    <a16:creationId xmlns="" xmlns:a16="http://schemas.microsoft.com/office/drawing/2014/main" id="{38D44B75-08E3-417C-B0D0-655884EC3FAC}"/>
                  </a:ext>
                </a:extLst>
              </p:cNvPr>
              <p:cNvSpPr/>
              <p:nvPr/>
            </p:nvSpPr>
            <p:spPr bwMode="auto">
              <a:xfrm>
                <a:off x="3563622" y="3840163"/>
                <a:ext cx="220662" cy="176213"/>
              </a:xfrm>
              <a:custGeom>
                <a:avLst/>
                <a:gdLst>
                  <a:gd name="T0" fmla="*/ 1149 w 1253"/>
                  <a:gd name="T1" fmla="*/ 47 h 1003"/>
                  <a:gd name="T2" fmla="*/ 1160 w 1253"/>
                  <a:gd name="T3" fmla="*/ 114 h 1003"/>
                  <a:gd name="T4" fmla="*/ 1199 w 1253"/>
                  <a:gd name="T5" fmla="*/ 121 h 1003"/>
                  <a:gd name="T6" fmla="*/ 1211 w 1253"/>
                  <a:gd name="T7" fmla="*/ 65 h 1003"/>
                  <a:gd name="T8" fmla="*/ 1220 w 1253"/>
                  <a:gd name="T9" fmla="*/ 0 h 1003"/>
                  <a:gd name="T10" fmla="*/ 1233 w 1253"/>
                  <a:gd name="T11" fmla="*/ 30 h 1003"/>
                  <a:gd name="T12" fmla="*/ 1235 w 1253"/>
                  <a:gd name="T13" fmla="*/ 164 h 1003"/>
                  <a:gd name="T14" fmla="*/ 1207 w 1253"/>
                  <a:gd name="T15" fmla="*/ 373 h 1003"/>
                  <a:gd name="T16" fmla="*/ 1229 w 1253"/>
                  <a:gd name="T17" fmla="*/ 409 h 1003"/>
                  <a:gd name="T18" fmla="*/ 1253 w 1253"/>
                  <a:gd name="T19" fmla="*/ 442 h 1003"/>
                  <a:gd name="T20" fmla="*/ 1238 w 1253"/>
                  <a:gd name="T21" fmla="*/ 511 h 1003"/>
                  <a:gd name="T22" fmla="*/ 1142 w 1253"/>
                  <a:gd name="T23" fmla="*/ 612 h 1003"/>
                  <a:gd name="T24" fmla="*/ 1071 w 1253"/>
                  <a:gd name="T25" fmla="*/ 720 h 1003"/>
                  <a:gd name="T26" fmla="*/ 949 w 1253"/>
                  <a:gd name="T27" fmla="*/ 860 h 1003"/>
                  <a:gd name="T28" fmla="*/ 898 w 1253"/>
                  <a:gd name="T29" fmla="*/ 914 h 1003"/>
                  <a:gd name="T30" fmla="*/ 752 w 1253"/>
                  <a:gd name="T31" fmla="*/ 964 h 1003"/>
                  <a:gd name="T32" fmla="*/ 705 w 1253"/>
                  <a:gd name="T33" fmla="*/ 996 h 1003"/>
                  <a:gd name="T34" fmla="*/ 650 w 1253"/>
                  <a:gd name="T35" fmla="*/ 1001 h 1003"/>
                  <a:gd name="T36" fmla="*/ 536 w 1253"/>
                  <a:gd name="T37" fmla="*/ 959 h 1003"/>
                  <a:gd name="T38" fmla="*/ 458 w 1253"/>
                  <a:gd name="T39" fmla="*/ 898 h 1003"/>
                  <a:gd name="T40" fmla="*/ 303 w 1253"/>
                  <a:gd name="T41" fmla="*/ 810 h 1003"/>
                  <a:gd name="T42" fmla="*/ 77 w 1253"/>
                  <a:gd name="T43" fmla="*/ 628 h 1003"/>
                  <a:gd name="T44" fmla="*/ 9 w 1253"/>
                  <a:gd name="T45" fmla="*/ 531 h 1003"/>
                  <a:gd name="T46" fmla="*/ 41 w 1253"/>
                  <a:gd name="T47" fmla="*/ 394 h 1003"/>
                  <a:gd name="T48" fmla="*/ 24 w 1253"/>
                  <a:gd name="T49" fmla="*/ 170 h 1003"/>
                  <a:gd name="T50" fmla="*/ 0 w 1253"/>
                  <a:gd name="T51" fmla="*/ 73 h 1003"/>
                  <a:gd name="T52" fmla="*/ 6 w 1253"/>
                  <a:gd name="T53" fmla="*/ 85 h 1003"/>
                  <a:gd name="T54" fmla="*/ 46 w 1253"/>
                  <a:gd name="T55" fmla="*/ 168 h 1003"/>
                  <a:gd name="T56" fmla="*/ 112 w 1253"/>
                  <a:gd name="T57" fmla="*/ 197 h 1003"/>
                  <a:gd name="T58" fmla="*/ 132 w 1253"/>
                  <a:gd name="T59" fmla="*/ 252 h 1003"/>
                  <a:gd name="T60" fmla="*/ 128 w 1253"/>
                  <a:gd name="T61" fmla="*/ 393 h 1003"/>
                  <a:gd name="T62" fmla="*/ 155 w 1253"/>
                  <a:gd name="T63" fmla="*/ 448 h 1003"/>
                  <a:gd name="T64" fmla="*/ 174 w 1253"/>
                  <a:gd name="T65" fmla="*/ 519 h 1003"/>
                  <a:gd name="T66" fmla="*/ 215 w 1253"/>
                  <a:gd name="T67" fmla="*/ 585 h 1003"/>
                  <a:gd name="T68" fmla="*/ 303 w 1253"/>
                  <a:gd name="T69" fmla="*/ 639 h 1003"/>
                  <a:gd name="T70" fmla="*/ 362 w 1253"/>
                  <a:gd name="T71" fmla="*/ 670 h 1003"/>
                  <a:gd name="T72" fmla="*/ 501 w 1253"/>
                  <a:gd name="T73" fmla="*/ 740 h 1003"/>
                  <a:gd name="T74" fmla="*/ 513 w 1253"/>
                  <a:gd name="T75" fmla="*/ 756 h 1003"/>
                  <a:gd name="T76" fmla="*/ 549 w 1253"/>
                  <a:gd name="T77" fmla="*/ 738 h 1003"/>
                  <a:gd name="T78" fmla="*/ 579 w 1253"/>
                  <a:gd name="T79" fmla="*/ 770 h 1003"/>
                  <a:gd name="T80" fmla="*/ 615 w 1253"/>
                  <a:gd name="T81" fmla="*/ 761 h 1003"/>
                  <a:gd name="T82" fmla="*/ 635 w 1253"/>
                  <a:gd name="T83" fmla="*/ 739 h 1003"/>
                  <a:gd name="T84" fmla="*/ 722 w 1253"/>
                  <a:gd name="T85" fmla="*/ 773 h 1003"/>
                  <a:gd name="T86" fmla="*/ 734 w 1253"/>
                  <a:gd name="T87" fmla="*/ 758 h 1003"/>
                  <a:gd name="T88" fmla="*/ 766 w 1253"/>
                  <a:gd name="T89" fmla="*/ 723 h 1003"/>
                  <a:gd name="T90" fmla="*/ 858 w 1253"/>
                  <a:gd name="T91" fmla="*/ 690 h 1003"/>
                  <a:gd name="T92" fmla="*/ 921 w 1253"/>
                  <a:gd name="T93" fmla="*/ 684 h 1003"/>
                  <a:gd name="T94" fmla="*/ 925 w 1253"/>
                  <a:gd name="T95" fmla="*/ 667 h 1003"/>
                  <a:gd name="T96" fmla="*/ 988 w 1253"/>
                  <a:gd name="T97" fmla="*/ 625 h 1003"/>
                  <a:gd name="T98" fmla="*/ 1048 w 1253"/>
                  <a:gd name="T99" fmla="*/ 575 h 1003"/>
                  <a:gd name="T100" fmla="*/ 1080 w 1253"/>
                  <a:gd name="T101" fmla="*/ 517 h 1003"/>
                  <a:gd name="T102" fmla="*/ 1095 w 1253"/>
                  <a:gd name="T103" fmla="*/ 450 h 1003"/>
                  <a:gd name="T104" fmla="*/ 1090 w 1253"/>
                  <a:gd name="T105" fmla="*/ 339 h 1003"/>
                  <a:gd name="T106" fmla="*/ 1115 w 1253"/>
                  <a:gd name="T107" fmla="*/ 320 h 1003"/>
                  <a:gd name="T108" fmla="*/ 1119 w 1253"/>
                  <a:gd name="T109" fmla="*/ 203 h 1003"/>
                  <a:gd name="T110" fmla="*/ 1096 w 1253"/>
                  <a:gd name="T111" fmla="*/ 61 h 1003"/>
                  <a:gd name="T112" fmla="*/ 1128 w 1253"/>
                  <a:gd name="T113" fmla="*/ 16 h 10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3" h="1003">
                    <a:moveTo>
                      <a:pt x="1140" y="9"/>
                    </a:moveTo>
                    <a:lnTo>
                      <a:pt x="1143" y="11"/>
                    </a:lnTo>
                    <a:lnTo>
                      <a:pt x="1145" y="13"/>
                    </a:lnTo>
                    <a:lnTo>
                      <a:pt x="1146" y="17"/>
                    </a:lnTo>
                    <a:lnTo>
                      <a:pt x="1147" y="22"/>
                    </a:lnTo>
                    <a:lnTo>
                      <a:pt x="1149" y="34"/>
                    </a:lnTo>
                    <a:lnTo>
                      <a:pt x="1149" y="47"/>
                    </a:lnTo>
                    <a:lnTo>
                      <a:pt x="1148" y="75"/>
                    </a:lnTo>
                    <a:lnTo>
                      <a:pt x="1147" y="95"/>
                    </a:lnTo>
                    <a:lnTo>
                      <a:pt x="1148" y="99"/>
                    </a:lnTo>
                    <a:lnTo>
                      <a:pt x="1150" y="104"/>
                    </a:lnTo>
                    <a:lnTo>
                      <a:pt x="1152" y="108"/>
                    </a:lnTo>
                    <a:lnTo>
                      <a:pt x="1156" y="111"/>
                    </a:lnTo>
                    <a:lnTo>
                      <a:pt x="1160" y="114"/>
                    </a:lnTo>
                    <a:lnTo>
                      <a:pt x="1164" y="117"/>
                    </a:lnTo>
                    <a:lnTo>
                      <a:pt x="1170" y="119"/>
                    </a:lnTo>
                    <a:lnTo>
                      <a:pt x="1175" y="121"/>
                    </a:lnTo>
                    <a:lnTo>
                      <a:pt x="1184" y="123"/>
                    </a:lnTo>
                    <a:lnTo>
                      <a:pt x="1193" y="123"/>
                    </a:lnTo>
                    <a:lnTo>
                      <a:pt x="1196" y="122"/>
                    </a:lnTo>
                    <a:lnTo>
                      <a:pt x="1199" y="121"/>
                    </a:lnTo>
                    <a:lnTo>
                      <a:pt x="1200" y="119"/>
                    </a:lnTo>
                    <a:lnTo>
                      <a:pt x="1201" y="117"/>
                    </a:lnTo>
                    <a:lnTo>
                      <a:pt x="1202" y="107"/>
                    </a:lnTo>
                    <a:lnTo>
                      <a:pt x="1204" y="95"/>
                    </a:lnTo>
                    <a:lnTo>
                      <a:pt x="1206" y="85"/>
                    </a:lnTo>
                    <a:lnTo>
                      <a:pt x="1209" y="75"/>
                    </a:lnTo>
                    <a:lnTo>
                      <a:pt x="1211" y="65"/>
                    </a:lnTo>
                    <a:lnTo>
                      <a:pt x="1214" y="54"/>
                    </a:lnTo>
                    <a:lnTo>
                      <a:pt x="1215" y="45"/>
                    </a:lnTo>
                    <a:lnTo>
                      <a:pt x="1216" y="36"/>
                    </a:lnTo>
                    <a:lnTo>
                      <a:pt x="1216" y="21"/>
                    </a:lnTo>
                    <a:lnTo>
                      <a:pt x="1217" y="10"/>
                    </a:lnTo>
                    <a:lnTo>
                      <a:pt x="1218" y="4"/>
                    </a:lnTo>
                    <a:lnTo>
                      <a:pt x="1220" y="0"/>
                    </a:lnTo>
                    <a:lnTo>
                      <a:pt x="1221" y="0"/>
                    </a:lnTo>
                    <a:lnTo>
                      <a:pt x="1222" y="0"/>
                    </a:lnTo>
                    <a:lnTo>
                      <a:pt x="1223" y="0"/>
                    </a:lnTo>
                    <a:lnTo>
                      <a:pt x="1224" y="2"/>
                    </a:lnTo>
                    <a:lnTo>
                      <a:pt x="1226" y="6"/>
                    </a:lnTo>
                    <a:lnTo>
                      <a:pt x="1228" y="12"/>
                    </a:lnTo>
                    <a:lnTo>
                      <a:pt x="1233" y="30"/>
                    </a:lnTo>
                    <a:lnTo>
                      <a:pt x="1237" y="50"/>
                    </a:lnTo>
                    <a:lnTo>
                      <a:pt x="1241" y="73"/>
                    </a:lnTo>
                    <a:lnTo>
                      <a:pt x="1242" y="93"/>
                    </a:lnTo>
                    <a:lnTo>
                      <a:pt x="1241" y="111"/>
                    </a:lnTo>
                    <a:lnTo>
                      <a:pt x="1239" y="128"/>
                    </a:lnTo>
                    <a:lnTo>
                      <a:pt x="1238" y="146"/>
                    </a:lnTo>
                    <a:lnTo>
                      <a:pt x="1235" y="164"/>
                    </a:lnTo>
                    <a:lnTo>
                      <a:pt x="1230" y="200"/>
                    </a:lnTo>
                    <a:lnTo>
                      <a:pt x="1224" y="237"/>
                    </a:lnTo>
                    <a:lnTo>
                      <a:pt x="1217" y="274"/>
                    </a:lnTo>
                    <a:lnTo>
                      <a:pt x="1212" y="313"/>
                    </a:lnTo>
                    <a:lnTo>
                      <a:pt x="1210" y="333"/>
                    </a:lnTo>
                    <a:lnTo>
                      <a:pt x="1208" y="352"/>
                    </a:lnTo>
                    <a:lnTo>
                      <a:pt x="1207" y="373"/>
                    </a:lnTo>
                    <a:lnTo>
                      <a:pt x="1207" y="393"/>
                    </a:lnTo>
                    <a:lnTo>
                      <a:pt x="1207" y="396"/>
                    </a:lnTo>
                    <a:lnTo>
                      <a:pt x="1209" y="399"/>
                    </a:lnTo>
                    <a:lnTo>
                      <a:pt x="1211" y="402"/>
                    </a:lnTo>
                    <a:lnTo>
                      <a:pt x="1214" y="403"/>
                    </a:lnTo>
                    <a:lnTo>
                      <a:pt x="1221" y="406"/>
                    </a:lnTo>
                    <a:lnTo>
                      <a:pt x="1229" y="409"/>
                    </a:lnTo>
                    <a:lnTo>
                      <a:pt x="1238" y="411"/>
                    </a:lnTo>
                    <a:lnTo>
                      <a:pt x="1246" y="415"/>
                    </a:lnTo>
                    <a:lnTo>
                      <a:pt x="1249" y="418"/>
                    </a:lnTo>
                    <a:lnTo>
                      <a:pt x="1251" y="421"/>
                    </a:lnTo>
                    <a:lnTo>
                      <a:pt x="1253" y="424"/>
                    </a:lnTo>
                    <a:lnTo>
                      <a:pt x="1253" y="429"/>
                    </a:lnTo>
                    <a:lnTo>
                      <a:pt x="1253" y="442"/>
                    </a:lnTo>
                    <a:lnTo>
                      <a:pt x="1252" y="454"/>
                    </a:lnTo>
                    <a:lnTo>
                      <a:pt x="1251" y="465"/>
                    </a:lnTo>
                    <a:lnTo>
                      <a:pt x="1249" y="476"/>
                    </a:lnTo>
                    <a:lnTo>
                      <a:pt x="1247" y="486"/>
                    </a:lnTo>
                    <a:lnTo>
                      <a:pt x="1245" y="495"/>
                    </a:lnTo>
                    <a:lnTo>
                      <a:pt x="1242" y="503"/>
                    </a:lnTo>
                    <a:lnTo>
                      <a:pt x="1238" y="511"/>
                    </a:lnTo>
                    <a:lnTo>
                      <a:pt x="1230" y="525"/>
                    </a:lnTo>
                    <a:lnTo>
                      <a:pt x="1221" y="537"/>
                    </a:lnTo>
                    <a:lnTo>
                      <a:pt x="1212" y="549"/>
                    </a:lnTo>
                    <a:lnTo>
                      <a:pt x="1200" y="559"/>
                    </a:lnTo>
                    <a:lnTo>
                      <a:pt x="1178" y="578"/>
                    </a:lnTo>
                    <a:lnTo>
                      <a:pt x="1154" y="600"/>
                    </a:lnTo>
                    <a:lnTo>
                      <a:pt x="1142" y="612"/>
                    </a:lnTo>
                    <a:lnTo>
                      <a:pt x="1131" y="627"/>
                    </a:lnTo>
                    <a:lnTo>
                      <a:pt x="1120" y="643"/>
                    </a:lnTo>
                    <a:lnTo>
                      <a:pt x="1110" y="662"/>
                    </a:lnTo>
                    <a:lnTo>
                      <a:pt x="1102" y="677"/>
                    </a:lnTo>
                    <a:lnTo>
                      <a:pt x="1092" y="692"/>
                    </a:lnTo>
                    <a:lnTo>
                      <a:pt x="1082" y="707"/>
                    </a:lnTo>
                    <a:lnTo>
                      <a:pt x="1071" y="720"/>
                    </a:lnTo>
                    <a:lnTo>
                      <a:pt x="1048" y="746"/>
                    </a:lnTo>
                    <a:lnTo>
                      <a:pt x="1025" y="771"/>
                    </a:lnTo>
                    <a:lnTo>
                      <a:pt x="1000" y="795"/>
                    </a:lnTo>
                    <a:lnTo>
                      <a:pt x="977" y="820"/>
                    </a:lnTo>
                    <a:lnTo>
                      <a:pt x="967" y="833"/>
                    </a:lnTo>
                    <a:lnTo>
                      <a:pt x="958" y="847"/>
                    </a:lnTo>
                    <a:lnTo>
                      <a:pt x="949" y="860"/>
                    </a:lnTo>
                    <a:lnTo>
                      <a:pt x="940" y="875"/>
                    </a:lnTo>
                    <a:lnTo>
                      <a:pt x="937" y="882"/>
                    </a:lnTo>
                    <a:lnTo>
                      <a:pt x="933" y="888"/>
                    </a:lnTo>
                    <a:lnTo>
                      <a:pt x="928" y="893"/>
                    </a:lnTo>
                    <a:lnTo>
                      <a:pt x="923" y="898"/>
                    </a:lnTo>
                    <a:lnTo>
                      <a:pt x="912" y="907"/>
                    </a:lnTo>
                    <a:lnTo>
                      <a:pt x="898" y="914"/>
                    </a:lnTo>
                    <a:lnTo>
                      <a:pt x="884" y="922"/>
                    </a:lnTo>
                    <a:lnTo>
                      <a:pt x="869" y="928"/>
                    </a:lnTo>
                    <a:lnTo>
                      <a:pt x="852" y="933"/>
                    </a:lnTo>
                    <a:lnTo>
                      <a:pt x="835" y="938"/>
                    </a:lnTo>
                    <a:lnTo>
                      <a:pt x="801" y="947"/>
                    </a:lnTo>
                    <a:lnTo>
                      <a:pt x="767" y="958"/>
                    </a:lnTo>
                    <a:lnTo>
                      <a:pt x="752" y="964"/>
                    </a:lnTo>
                    <a:lnTo>
                      <a:pt x="738" y="971"/>
                    </a:lnTo>
                    <a:lnTo>
                      <a:pt x="732" y="975"/>
                    </a:lnTo>
                    <a:lnTo>
                      <a:pt x="726" y="979"/>
                    </a:lnTo>
                    <a:lnTo>
                      <a:pt x="720" y="983"/>
                    </a:lnTo>
                    <a:lnTo>
                      <a:pt x="714" y="988"/>
                    </a:lnTo>
                    <a:lnTo>
                      <a:pt x="710" y="993"/>
                    </a:lnTo>
                    <a:lnTo>
                      <a:pt x="705" y="996"/>
                    </a:lnTo>
                    <a:lnTo>
                      <a:pt x="700" y="998"/>
                    </a:lnTo>
                    <a:lnTo>
                      <a:pt x="694" y="1000"/>
                    </a:lnTo>
                    <a:lnTo>
                      <a:pt x="688" y="1002"/>
                    </a:lnTo>
                    <a:lnTo>
                      <a:pt x="680" y="1002"/>
                    </a:lnTo>
                    <a:lnTo>
                      <a:pt x="673" y="1003"/>
                    </a:lnTo>
                    <a:lnTo>
                      <a:pt x="666" y="1003"/>
                    </a:lnTo>
                    <a:lnTo>
                      <a:pt x="650" y="1001"/>
                    </a:lnTo>
                    <a:lnTo>
                      <a:pt x="633" y="998"/>
                    </a:lnTo>
                    <a:lnTo>
                      <a:pt x="617" y="993"/>
                    </a:lnTo>
                    <a:lnTo>
                      <a:pt x="599" y="987"/>
                    </a:lnTo>
                    <a:lnTo>
                      <a:pt x="582" y="980"/>
                    </a:lnTo>
                    <a:lnTo>
                      <a:pt x="565" y="973"/>
                    </a:lnTo>
                    <a:lnTo>
                      <a:pt x="550" y="966"/>
                    </a:lnTo>
                    <a:lnTo>
                      <a:pt x="536" y="959"/>
                    </a:lnTo>
                    <a:lnTo>
                      <a:pt x="523" y="950"/>
                    </a:lnTo>
                    <a:lnTo>
                      <a:pt x="512" y="943"/>
                    </a:lnTo>
                    <a:lnTo>
                      <a:pt x="503" y="936"/>
                    </a:lnTo>
                    <a:lnTo>
                      <a:pt x="497" y="931"/>
                    </a:lnTo>
                    <a:lnTo>
                      <a:pt x="484" y="919"/>
                    </a:lnTo>
                    <a:lnTo>
                      <a:pt x="471" y="908"/>
                    </a:lnTo>
                    <a:lnTo>
                      <a:pt x="458" y="898"/>
                    </a:lnTo>
                    <a:lnTo>
                      <a:pt x="445" y="889"/>
                    </a:lnTo>
                    <a:lnTo>
                      <a:pt x="417" y="871"/>
                    </a:lnTo>
                    <a:lnTo>
                      <a:pt x="389" y="856"/>
                    </a:lnTo>
                    <a:lnTo>
                      <a:pt x="360" y="840"/>
                    </a:lnTo>
                    <a:lnTo>
                      <a:pt x="331" y="825"/>
                    </a:lnTo>
                    <a:lnTo>
                      <a:pt x="318" y="818"/>
                    </a:lnTo>
                    <a:lnTo>
                      <a:pt x="303" y="810"/>
                    </a:lnTo>
                    <a:lnTo>
                      <a:pt x="290" y="800"/>
                    </a:lnTo>
                    <a:lnTo>
                      <a:pt x="278" y="791"/>
                    </a:lnTo>
                    <a:lnTo>
                      <a:pt x="157" y="703"/>
                    </a:lnTo>
                    <a:lnTo>
                      <a:pt x="140" y="688"/>
                    </a:lnTo>
                    <a:lnTo>
                      <a:pt x="120" y="671"/>
                    </a:lnTo>
                    <a:lnTo>
                      <a:pt x="99" y="650"/>
                    </a:lnTo>
                    <a:lnTo>
                      <a:pt x="77" y="628"/>
                    </a:lnTo>
                    <a:lnTo>
                      <a:pt x="57" y="604"/>
                    </a:lnTo>
                    <a:lnTo>
                      <a:pt x="38" y="580"/>
                    </a:lnTo>
                    <a:lnTo>
                      <a:pt x="30" y="569"/>
                    </a:lnTo>
                    <a:lnTo>
                      <a:pt x="23" y="559"/>
                    </a:lnTo>
                    <a:lnTo>
                      <a:pt x="17" y="549"/>
                    </a:lnTo>
                    <a:lnTo>
                      <a:pt x="11" y="539"/>
                    </a:lnTo>
                    <a:lnTo>
                      <a:pt x="9" y="531"/>
                    </a:lnTo>
                    <a:lnTo>
                      <a:pt x="8" y="521"/>
                    </a:lnTo>
                    <a:lnTo>
                      <a:pt x="8" y="511"/>
                    </a:lnTo>
                    <a:lnTo>
                      <a:pt x="10" y="498"/>
                    </a:lnTo>
                    <a:lnTo>
                      <a:pt x="16" y="473"/>
                    </a:lnTo>
                    <a:lnTo>
                      <a:pt x="25" y="445"/>
                    </a:lnTo>
                    <a:lnTo>
                      <a:pt x="33" y="418"/>
                    </a:lnTo>
                    <a:lnTo>
                      <a:pt x="41" y="394"/>
                    </a:lnTo>
                    <a:lnTo>
                      <a:pt x="45" y="383"/>
                    </a:lnTo>
                    <a:lnTo>
                      <a:pt x="47" y="374"/>
                    </a:lnTo>
                    <a:lnTo>
                      <a:pt x="49" y="366"/>
                    </a:lnTo>
                    <a:lnTo>
                      <a:pt x="49" y="359"/>
                    </a:lnTo>
                    <a:lnTo>
                      <a:pt x="28" y="189"/>
                    </a:lnTo>
                    <a:lnTo>
                      <a:pt x="27" y="181"/>
                    </a:lnTo>
                    <a:lnTo>
                      <a:pt x="24" y="170"/>
                    </a:lnTo>
                    <a:lnTo>
                      <a:pt x="20" y="160"/>
                    </a:lnTo>
                    <a:lnTo>
                      <a:pt x="15" y="150"/>
                    </a:lnTo>
                    <a:lnTo>
                      <a:pt x="8" y="139"/>
                    </a:lnTo>
                    <a:lnTo>
                      <a:pt x="4" y="128"/>
                    </a:lnTo>
                    <a:lnTo>
                      <a:pt x="1" y="119"/>
                    </a:lnTo>
                    <a:lnTo>
                      <a:pt x="0" y="110"/>
                    </a:lnTo>
                    <a:lnTo>
                      <a:pt x="0" y="73"/>
                    </a:lnTo>
                    <a:lnTo>
                      <a:pt x="0" y="53"/>
                    </a:lnTo>
                    <a:lnTo>
                      <a:pt x="0" y="48"/>
                    </a:lnTo>
                    <a:lnTo>
                      <a:pt x="0" y="47"/>
                    </a:lnTo>
                    <a:lnTo>
                      <a:pt x="0" y="48"/>
                    </a:lnTo>
                    <a:lnTo>
                      <a:pt x="1" y="52"/>
                    </a:lnTo>
                    <a:lnTo>
                      <a:pt x="3" y="66"/>
                    </a:lnTo>
                    <a:lnTo>
                      <a:pt x="6" y="85"/>
                    </a:lnTo>
                    <a:lnTo>
                      <a:pt x="10" y="107"/>
                    </a:lnTo>
                    <a:lnTo>
                      <a:pt x="17" y="129"/>
                    </a:lnTo>
                    <a:lnTo>
                      <a:pt x="21" y="141"/>
                    </a:lnTo>
                    <a:lnTo>
                      <a:pt x="26" y="150"/>
                    </a:lnTo>
                    <a:lnTo>
                      <a:pt x="32" y="158"/>
                    </a:lnTo>
                    <a:lnTo>
                      <a:pt x="39" y="164"/>
                    </a:lnTo>
                    <a:lnTo>
                      <a:pt x="46" y="168"/>
                    </a:lnTo>
                    <a:lnTo>
                      <a:pt x="54" y="172"/>
                    </a:lnTo>
                    <a:lnTo>
                      <a:pt x="62" y="176"/>
                    </a:lnTo>
                    <a:lnTo>
                      <a:pt x="69" y="178"/>
                    </a:lnTo>
                    <a:lnTo>
                      <a:pt x="85" y="183"/>
                    </a:lnTo>
                    <a:lnTo>
                      <a:pt x="100" y="188"/>
                    </a:lnTo>
                    <a:lnTo>
                      <a:pt x="106" y="192"/>
                    </a:lnTo>
                    <a:lnTo>
                      <a:pt x="112" y="197"/>
                    </a:lnTo>
                    <a:lnTo>
                      <a:pt x="117" y="203"/>
                    </a:lnTo>
                    <a:lnTo>
                      <a:pt x="122" y="210"/>
                    </a:lnTo>
                    <a:lnTo>
                      <a:pt x="125" y="217"/>
                    </a:lnTo>
                    <a:lnTo>
                      <a:pt x="128" y="224"/>
                    </a:lnTo>
                    <a:lnTo>
                      <a:pt x="129" y="230"/>
                    </a:lnTo>
                    <a:lnTo>
                      <a:pt x="131" y="237"/>
                    </a:lnTo>
                    <a:lnTo>
                      <a:pt x="132" y="252"/>
                    </a:lnTo>
                    <a:lnTo>
                      <a:pt x="132" y="266"/>
                    </a:lnTo>
                    <a:lnTo>
                      <a:pt x="129" y="297"/>
                    </a:lnTo>
                    <a:lnTo>
                      <a:pt x="126" y="329"/>
                    </a:lnTo>
                    <a:lnTo>
                      <a:pt x="125" y="345"/>
                    </a:lnTo>
                    <a:lnTo>
                      <a:pt x="125" y="361"/>
                    </a:lnTo>
                    <a:lnTo>
                      <a:pt x="126" y="377"/>
                    </a:lnTo>
                    <a:lnTo>
                      <a:pt x="128" y="393"/>
                    </a:lnTo>
                    <a:lnTo>
                      <a:pt x="130" y="402"/>
                    </a:lnTo>
                    <a:lnTo>
                      <a:pt x="133" y="409"/>
                    </a:lnTo>
                    <a:lnTo>
                      <a:pt x="136" y="417"/>
                    </a:lnTo>
                    <a:lnTo>
                      <a:pt x="140" y="425"/>
                    </a:lnTo>
                    <a:lnTo>
                      <a:pt x="144" y="432"/>
                    </a:lnTo>
                    <a:lnTo>
                      <a:pt x="149" y="441"/>
                    </a:lnTo>
                    <a:lnTo>
                      <a:pt x="155" y="448"/>
                    </a:lnTo>
                    <a:lnTo>
                      <a:pt x="163" y="455"/>
                    </a:lnTo>
                    <a:lnTo>
                      <a:pt x="167" y="461"/>
                    </a:lnTo>
                    <a:lnTo>
                      <a:pt x="170" y="468"/>
                    </a:lnTo>
                    <a:lnTo>
                      <a:pt x="172" y="476"/>
                    </a:lnTo>
                    <a:lnTo>
                      <a:pt x="174" y="484"/>
                    </a:lnTo>
                    <a:lnTo>
                      <a:pt x="174" y="501"/>
                    </a:lnTo>
                    <a:lnTo>
                      <a:pt x="174" y="519"/>
                    </a:lnTo>
                    <a:lnTo>
                      <a:pt x="173" y="536"/>
                    </a:lnTo>
                    <a:lnTo>
                      <a:pt x="174" y="552"/>
                    </a:lnTo>
                    <a:lnTo>
                      <a:pt x="176" y="559"/>
                    </a:lnTo>
                    <a:lnTo>
                      <a:pt x="179" y="564"/>
                    </a:lnTo>
                    <a:lnTo>
                      <a:pt x="183" y="569"/>
                    </a:lnTo>
                    <a:lnTo>
                      <a:pt x="188" y="573"/>
                    </a:lnTo>
                    <a:lnTo>
                      <a:pt x="215" y="585"/>
                    </a:lnTo>
                    <a:lnTo>
                      <a:pt x="240" y="594"/>
                    </a:lnTo>
                    <a:lnTo>
                      <a:pt x="252" y="598"/>
                    </a:lnTo>
                    <a:lnTo>
                      <a:pt x="263" y="604"/>
                    </a:lnTo>
                    <a:lnTo>
                      <a:pt x="274" y="611"/>
                    </a:lnTo>
                    <a:lnTo>
                      <a:pt x="285" y="621"/>
                    </a:lnTo>
                    <a:lnTo>
                      <a:pt x="294" y="631"/>
                    </a:lnTo>
                    <a:lnTo>
                      <a:pt x="303" y="639"/>
                    </a:lnTo>
                    <a:lnTo>
                      <a:pt x="313" y="646"/>
                    </a:lnTo>
                    <a:lnTo>
                      <a:pt x="320" y="651"/>
                    </a:lnTo>
                    <a:lnTo>
                      <a:pt x="328" y="657"/>
                    </a:lnTo>
                    <a:lnTo>
                      <a:pt x="335" y="661"/>
                    </a:lnTo>
                    <a:lnTo>
                      <a:pt x="341" y="663"/>
                    </a:lnTo>
                    <a:lnTo>
                      <a:pt x="349" y="666"/>
                    </a:lnTo>
                    <a:lnTo>
                      <a:pt x="362" y="670"/>
                    </a:lnTo>
                    <a:lnTo>
                      <a:pt x="376" y="675"/>
                    </a:lnTo>
                    <a:lnTo>
                      <a:pt x="394" y="681"/>
                    </a:lnTo>
                    <a:lnTo>
                      <a:pt x="413" y="690"/>
                    </a:lnTo>
                    <a:lnTo>
                      <a:pt x="486" y="729"/>
                    </a:lnTo>
                    <a:lnTo>
                      <a:pt x="492" y="733"/>
                    </a:lnTo>
                    <a:lnTo>
                      <a:pt x="498" y="737"/>
                    </a:lnTo>
                    <a:lnTo>
                      <a:pt x="501" y="740"/>
                    </a:lnTo>
                    <a:lnTo>
                      <a:pt x="504" y="744"/>
                    </a:lnTo>
                    <a:lnTo>
                      <a:pt x="507" y="750"/>
                    </a:lnTo>
                    <a:lnTo>
                      <a:pt x="509" y="755"/>
                    </a:lnTo>
                    <a:lnTo>
                      <a:pt x="510" y="756"/>
                    </a:lnTo>
                    <a:lnTo>
                      <a:pt x="511" y="757"/>
                    </a:lnTo>
                    <a:lnTo>
                      <a:pt x="512" y="757"/>
                    </a:lnTo>
                    <a:lnTo>
                      <a:pt x="513" y="756"/>
                    </a:lnTo>
                    <a:lnTo>
                      <a:pt x="519" y="751"/>
                    </a:lnTo>
                    <a:lnTo>
                      <a:pt x="529" y="741"/>
                    </a:lnTo>
                    <a:lnTo>
                      <a:pt x="534" y="738"/>
                    </a:lnTo>
                    <a:lnTo>
                      <a:pt x="538" y="736"/>
                    </a:lnTo>
                    <a:lnTo>
                      <a:pt x="542" y="735"/>
                    </a:lnTo>
                    <a:lnTo>
                      <a:pt x="546" y="736"/>
                    </a:lnTo>
                    <a:lnTo>
                      <a:pt x="549" y="738"/>
                    </a:lnTo>
                    <a:lnTo>
                      <a:pt x="553" y="741"/>
                    </a:lnTo>
                    <a:lnTo>
                      <a:pt x="556" y="744"/>
                    </a:lnTo>
                    <a:lnTo>
                      <a:pt x="560" y="748"/>
                    </a:lnTo>
                    <a:lnTo>
                      <a:pt x="566" y="756"/>
                    </a:lnTo>
                    <a:lnTo>
                      <a:pt x="573" y="764"/>
                    </a:lnTo>
                    <a:lnTo>
                      <a:pt x="576" y="767"/>
                    </a:lnTo>
                    <a:lnTo>
                      <a:pt x="579" y="770"/>
                    </a:lnTo>
                    <a:lnTo>
                      <a:pt x="582" y="772"/>
                    </a:lnTo>
                    <a:lnTo>
                      <a:pt x="585" y="773"/>
                    </a:lnTo>
                    <a:lnTo>
                      <a:pt x="592" y="772"/>
                    </a:lnTo>
                    <a:lnTo>
                      <a:pt x="598" y="771"/>
                    </a:lnTo>
                    <a:lnTo>
                      <a:pt x="603" y="770"/>
                    </a:lnTo>
                    <a:lnTo>
                      <a:pt x="607" y="766"/>
                    </a:lnTo>
                    <a:lnTo>
                      <a:pt x="615" y="761"/>
                    </a:lnTo>
                    <a:lnTo>
                      <a:pt x="619" y="755"/>
                    </a:lnTo>
                    <a:lnTo>
                      <a:pt x="623" y="749"/>
                    </a:lnTo>
                    <a:lnTo>
                      <a:pt x="626" y="744"/>
                    </a:lnTo>
                    <a:lnTo>
                      <a:pt x="627" y="742"/>
                    </a:lnTo>
                    <a:lnTo>
                      <a:pt x="629" y="740"/>
                    </a:lnTo>
                    <a:lnTo>
                      <a:pt x="632" y="739"/>
                    </a:lnTo>
                    <a:lnTo>
                      <a:pt x="635" y="739"/>
                    </a:lnTo>
                    <a:lnTo>
                      <a:pt x="652" y="748"/>
                    </a:lnTo>
                    <a:lnTo>
                      <a:pt x="686" y="764"/>
                    </a:lnTo>
                    <a:lnTo>
                      <a:pt x="695" y="767"/>
                    </a:lnTo>
                    <a:lnTo>
                      <a:pt x="703" y="771"/>
                    </a:lnTo>
                    <a:lnTo>
                      <a:pt x="711" y="773"/>
                    </a:lnTo>
                    <a:lnTo>
                      <a:pt x="718" y="773"/>
                    </a:lnTo>
                    <a:lnTo>
                      <a:pt x="722" y="773"/>
                    </a:lnTo>
                    <a:lnTo>
                      <a:pt x="725" y="772"/>
                    </a:lnTo>
                    <a:lnTo>
                      <a:pt x="728" y="771"/>
                    </a:lnTo>
                    <a:lnTo>
                      <a:pt x="730" y="770"/>
                    </a:lnTo>
                    <a:lnTo>
                      <a:pt x="731" y="767"/>
                    </a:lnTo>
                    <a:lnTo>
                      <a:pt x="733" y="764"/>
                    </a:lnTo>
                    <a:lnTo>
                      <a:pt x="733" y="761"/>
                    </a:lnTo>
                    <a:lnTo>
                      <a:pt x="734" y="758"/>
                    </a:lnTo>
                    <a:lnTo>
                      <a:pt x="734" y="750"/>
                    </a:lnTo>
                    <a:lnTo>
                      <a:pt x="737" y="744"/>
                    </a:lnTo>
                    <a:lnTo>
                      <a:pt x="740" y="738"/>
                    </a:lnTo>
                    <a:lnTo>
                      <a:pt x="745" y="734"/>
                    </a:lnTo>
                    <a:lnTo>
                      <a:pt x="751" y="729"/>
                    </a:lnTo>
                    <a:lnTo>
                      <a:pt x="759" y="726"/>
                    </a:lnTo>
                    <a:lnTo>
                      <a:pt x="766" y="723"/>
                    </a:lnTo>
                    <a:lnTo>
                      <a:pt x="774" y="720"/>
                    </a:lnTo>
                    <a:lnTo>
                      <a:pt x="790" y="717"/>
                    </a:lnTo>
                    <a:lnTo>
                      <a:pt x="807" y="713"/>
                    </a:lnTo>
                    <a:lnTo>
                      <a:pt x="822" y="710"/>
                    </a:lnTo>
                    <a:lnTo>
                      <a:pt x="835" y="705"/>
                    </a:lnTo>
                    <a:lnTo>
                      <a:pt x="846" y="699"/>
                    </a:lnTo>
                    <a:lnTo>
                      <a:pt x="858" y="690"/>
                    </a:lnTo>
                    <a:lnTo>
                      <a:pt x="865" y="686"/>
                    </a:lnTo>
                    <a:lnTo>
                      <a:pt x="873" y="684"/>
                    </a:lnTo>
                    <a:lnTo>
                      <a:pt x="880" y="682"/>
                    </a:lnTo>
                    <a:lnTo>
                      <a:pt x="886" y="681"/>
                    </a:lnTo>
                    <a:lnTo>
                      <a:pt x="907" y="682"/>
                    </a:lnTo>
                    <a:lnTo>
                      <a:pt x="918" y="683"/>
                    </a:lnTo>
                    <a:lnTo>
                      <a:pt x="921" y="684"/>
                    </a:lnTo>
                    <a:lnTo>
                      <a:pt x="921" y="684"/>
                    </a:lnTo>
                    <a:lnTo>
                      <a:pt x="920" y="684"/>
                    </a:lnTo>
                    <a:lnTo>
                      <a:pt x="920" y="682"/>
                    </a:lnTo>
                    <a:lnTo>
                      <a:pt x="920" y="680"/>
                    </a:lnTo>
                    <a:lnTo>
                      <a:pt x="920" y="677"/>
                    </a:lnTo>
                    <a:lnTo>
                      <a:pt x="922" y="673"/>
                    </a:lnTo>
                    <a:lnTo>
                      <a:pt x="925" y="667"/>
                    </a:lnTo>
                    <a:lnTo>
                      <a:pt x="930" y="661"/>
                    </a:lnTo>
                    <a:lnTo>
                      <a:pt x="938" y="652"/>
                    </a:lnTo>
                    <a:lnTo>
                      <a:pt x="946" y="645"/>
                    </a:lnTo>
                    <a:lnTo>
                      <a:pt x="953" y="640"/>
                    </a:lnTo>
                    <a:lnTo>
                      <a:pt x="961" y="635"/>
                    </a:lnTo>
                    <a:lnTo>
                      <a:pt x="970" y="632"/>
                    </a:lnTo>
                    <a:lnTo>
                      <a:pt x="988" y="625"/>
                    </a:lnTo>
                    <a:lnTo>
                      <a:pt x="1004" y="616"/>
                    </a:lnTo>
                    <a:lnTo>
                      <a:pt x="1013" y="612"/>
                    </a:lnTo>
                    <a:lnTo>
                      <a:pt x="1022" y="607"/>
                    </a:lnTo>
                    <a:lnTo>
                      <a:pt x="1029" y="601"/>
                    </a:lnTo>
                    <a:lnTo>
                      <a:pt x="1036" y="594"/>
                    </a:lnTo>
                    <a:lnTo>
                      <a:pt x="1043" y="586"/>
                    </a:lnTo>
                    <a:lnTo>
                      <a:pt x="1048" y="575"/>
                    </a:lnTo>
                    <a:lnTo>
                      <a:pt x="1053" y="563"/>
                    </a:lnTo>
                    <a:lnTo>
                      <a:pt x="1058" y="549"/>
                    </a:lnTo>
                    <a:lnTo>
                      <a:pt x="1061" y="542"/>
                    </a:lnTo>
                    <a:lnTo>
                      <a:pt x="1064" y="536"/>
                    </a:lnTo>
                    <a:lnTo>
                      <a:pt x="1067" y="531"/>
                    </a:lnTo>
                    <a:lnTo>
                      <a:pt x="1071" y="526"/>
                    </a:lnTo>
                    <a:lnTo>
                      <a:pt x="1080" y="517"/>
                    </a:lnTo>
                    <a:lnTo>
                      <a:pt x="1088" y="506"/>
                    </a:lnTo>
                    <a:lnTo>
                      <a:pt x="1092" y="500"/>
                    </a:lnTo>
                    <a:lnTo>
                      <a:pt x="1095" y="493"/>
                    </a:lnTo>
                    <a:lnTo>
                      <a:pt x="1097" y="485"/>
                    </a:lnTo>
                    <a:lnTo>
                      <a:pt x="1097" y="475"/>
                    </a:lnTo>
                    <a:lnTo>
                      <a:pt x="1097" y="463"/>
                    </a:lnTo>
                    <a:lnTo>
                      <a:pt x="1095" y="450"/>
                    </a:lnTo>
                    <a:lnTo>
                      <a:pt x="1092" y="435"/>
                    </a:lnTo>
                    <a:lnTo>
                      <a:pt x="1086" y="417"/>
                    </a:lnTo>
                    <a:lnTo>
                      <a:pt x="1086" y="357"/>
                    </a:lnTo>
                    <a:lnTo>
                      <a:pt x="1086" y="350"/>
                    </a:lnTo>
                    <a:lnTo>
                      <a:pt x="1087" y="345"/>
                    </a:lnTo>
                    <a:lnTo>
                      <a:pt x="1088" y="341"/>
                    </a:lnTo>
                    <a:lnTo>
                      <a:pt x="1090" y="339"/>
                    </a:lnTo>
                    <a:lnTo>
                      <a:pt x="1095" y="336"/>
                    </a:lnTo>
                    <a:lnTo>
                      <a:pt x="1100" y="336"/>
                    </a:lnTo>
                    <a:lnTo>
                      <a:pt x="1105" y="335"/>
                    </a:lnTo>
                    <a:lnTo>
                      <a:pt x="1110" y="332"/>
                    </a:lnTo>
                    <a:lnTo>
                      <a:pt x="1112" y="330"/>
                    </a:lnTo>
                    <a:lnTo>
                      <a:pt x="1114" y="326"/>
                    </a:lnTo>
                    <a:lnTo>
                      <a:pt x="1115" y="320"/>
                    </a:lnTo>
                    <a:lnTo>
                      <a:pt x="1117" y="314"/>
                    </a:lnTo>
                    <a:lnTo>
                      <a:pt x="1119" y="297"/>
                    </a:lnTo>
                    <a:lnTo>
                      <a:pt x="1120" y="279"/>
                    </a:lnTo>
                    <a:lnTo>
                      <a:pt x="1122" y="262"/>
                    </a:lnTo>
                    <a:lnTo>
                      <a:pt x="1122" y="242"/>
                    </a:lnTo>
                    <a:lnTo>
                      <a:pt x="1122" y="224"/>
                    </a:lnTo>
                    <a:lnTo>
                      <a:pt x="1119" y="203"/>
                    </a:lnTo>
                    <a:lnTo>
                      <a:pt x="1116" y="183"/>
                    </a:lnTo>
                    <a:lnTo>
                      <a:pt x="1110" y="160"/>
                    </a:lnTo>
                    <a:lnTo>
                      <a:pt x="1104" y="139"/>
                    </a:lnTo>
                    <a:lnTo>
                      <a:pt x="1100" y="116"/>
                    </a:lnTo>
                    <a:lnTo>
                      <a:pt x="1097" y="92"/>
                    </a:lnTo>
                    <a:lnTo>
                      <a:pt x="1096" y="67"/>
                    </a:lnTo>
                    <a:lnTo>
                      <a:pt x="1096" y="61"/>
                    </a:lnTo>
                    <a:lnTo>
                      <a:pt x="1097" y="55"/>
                    </a:lnTo>
                    <a:lnTo>
                      <a:pt x="1099" y="50"/>
                    </a:lnTo>
                    <a:lnTo>
                      <a:pt x="1101" y="45"/>
                    </a:lnTo>
                    <a:lnTo>
                      <a:pt x="1107" y="36"/>
                    </a:lnTo>
                    <a:lnTo>
                      <a:pt x="1113" y="28"/>
                    </a:lnTo>
                    <a:lnTo>
                      <a:pt x="1121" y="21"/>
                    </a:lnTo>
                    <a:lnTo>
                      <a:pt x="1128" y="16"/>
                    </a:lnTo>
                    <a:lnTo>
                      <a:pt x="1135" y="12"/>
                    </a:lnTo>
                    <a:lnTo>
                      <a:pt x="1140" y="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8" name="Freeform 16">
                <a:extLst>
                  <a:ext uri="{FF2B5EF4-FFF2-40B4-BE49-F238E27FC236}">
                    <a16:creationId xmlns="" xmlns:a16="http://schemas.microsoft.com/office/drawing/2014/main" id="{C396144D-C21F-4FED-8D2E-E8B5BC56EE8D}"/>
                  </a:ext>
                </a:extLst>
              </p:cNvPr>
              <p:cNvSpPr/>
              <p:nvPr/>
            </p:nvSpPr>
            <p:spPr bwMode="auto">
              <a:xfrm>
                <a:off x="3743010" y="3911600"/>
                <a:ext cx="11112" cy="14288"/>
              </a:xfrm>
              <a:custGeom>
                <a:avLst/>
                <a:gdLst>
                  <a:gd name="T0" fmla="*/ 60 w 60"/>
                  <a:gd name="T1" fmla="*/ 73 h 80"/>
                  <a:gd name="T2" fmla="*/ 55 w 60"/>
                  <a:gd name="T3" fmla="*/ 63 h 80"/>
                  <a:gd name="T4" fmla="*/ 47 w 60"/>
                  <a:gd name="T5" fmla="*/ 49 h 80"/>
                  <a:gd name="T6" fmla="*/ 37 w 60"/>
                  <a:gd name="T7" fmla="*/ 35 h 80"/>
                  <a:gd name="T8" fmla="*/ 26 w 60"/>
                  <a:gd name="T9" fmla="*/ 20 h 80"/>
                  <a:gd name="T10" fmla="*/ 21 w 60"/>
                  <a:gd name="T11" fmla="*/ 13 h 80"/>
                  <a:gd name="T12" fmla="*/ 16 w 60"/>
                  <a:gd name="T13" fmla="*/ 8 h 80"/>
                  <a:gd name="T14" fmla="*/ 12 w 60"/>
                  <a:gd name="T15" fmla="*/ 4 h 80"/>
                  <a:gd name="T16" fmla="*/ 8 w 60"/>
                  <a:gd name="T17" fmla="*/ 1 h 80"/>
                  <a:gd name="T18" fmla="*/ 4 w 60"/>
                  <a:gd name="T19" fmla="*/ 0 h 80"/>
                  <a:gd name="T20" fmla="*/ 2 w 60"/>
                  <a:gd name="T21" fmla="*/ 1 h 80"/>
                  <a:gd name="T22" fmla="*/ 0 w 60"/>
                  <a:gd name="T23" fmla="*/ 5 h 80"/>
                  <a:gd name="T24" fmla="*/ 0 w 60"/>
                  <a:gd name="T25" fmla="*/ 10 h 80"/>
                  <a:gd name="T26" fmla="*/ 0 w 60"/>
                  <a:gd name="T27" fmla="*/ 19 h 80"/>
                  <a:gd name="T28" fmla="*/ 0 w 60"/>
                  <a:gd name="T29" fmla="*/ 27 h 80"/>
                  <a:gd name="T30" fmla="*/ 1 w 60"/>
                  <a:gd name="T31" fmla="*/ 35 h 80"/>
                  <a:gd name="T32" fmla="*/ 3 w 60"/>
                  <a:gd name="T33" fmla="*/ 41 h 80"/>
                  <a:gd name="T34" fmla="*/ 5 w 60"/>
                  <a:gd name="T35" fmla="*/ 47 h 80"/>
                  <a:gd name="T36" fmla="*/ 8 w 60"/>
                  <a:gd name="T37" fmla="*/ 52 h 80"/>
                  <a:gd name="T38" fmla="*/ 11 w 60"/>
                  <a:gd name="T39" fmla="*/ 58 h 80"/>
                  <a:gd name="T40" fmla="*/ 16 w 60"/>
                  <a:gd name="T41" fmla="*/ 63 h 80"/>
                  <a:gd name="T42" fmla="*/ 18 w 60"/>
                  <a:gd name="T43" fmla="*/ 67 h 80"/>
                  <a:gd name="T44" fmla="*/ 20 w 60"/>
                  <a:gd name="T45" fmla="*/ 74 h 80"/>
                  <a:gd name="T46" fmla="*/ 21 w 60"/>
                  <a:gd name="T47" fmla="*/ 76 h 80"/>
                  <a:gd name="T48" fmla="*/ 23 w 60"/>
                  <a:gd name="T49" fmla="*/ 78 h 80"/>
                  <a:gd name="T50" fmla="*/ 26 w 60"/>
                  <a:gd name="T51" fmla="*/ 80 h 80"/>
                  <a:gd name="T52" fmla="*/ 30 w 60"/>
                  <a:gd name="T53" fmla="*/ 80 h 80"/>
                  <a:gd name="T54" fmla="*/ 60 w 60"/>
                  <a:gd name="T55" fmla="*/ 7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0" h="80">
                    <a:moveTo>
                      <a:pt x="60" y="73"/>
                    </a:moveTo>
                    <a:lnTo>
                      <a:pt x="55" y="63"/>
                    </a:lnTo>
                    <a:lnTo>
                      <a:pt x="47" y="49"/>
                    </a:lnTo>
                    <a:lnTo>
                      <a:pt x="37" y="35"/>
                    </a:lnTo>
                    <a:lnTo>
                      <a:pt x="26" y="20"/>
                    </a:lnTo>
                    <a:lnTo>
                      <a:pt x="21" y="13"/>
                    </a:lnTo>
                    <a:lnTo>
                      <a:pt x="16" y="8"/>
                    </a:lnTo>
                    <a:lnTo>
                      <a:pt x="12" y="4"/>
                    </a:lnTo>
                    <a:lnTo>
                      <a:pt x="8" y="1"/>
                    </a:lnTo>
                    <a:lnTo>
                      <a:pt x="4" y="0"/>
                    </a:lnTo>
                    <a:lnTo>
                      <a:pt x="2" y="1"/>
                    </a:lnTo>
                    <a:lnTo>
                      <a:pt x="0" y="5"/>
                    </a:lnTo>
                    <a:lnTo>
                      <a:pt x="0" y="10"/>
                    </a:lnTo>
                    <a:lnTo>
                      <a:pt x="0" y="19"/>
                    </a:lnTo>
                    <a:lnTo>
                      <a:pt x="0" y="27"/>
                    </a:lnTo>
                    <a:lnTo>
                      <a:pt x="1" y="35"/>
                    </a:lnTo>
                    <a:lnTo>
                      <a:pt x="3" y="41"/>
                    </a:lnTo>
                    <a:lnTo>
                      <a:pt x="5" y="47"/>
                    </a:lnTo>
                    <a:lnTo>
                      <a:pt x="8" y="52"/>
                    </a:lnTo>
                    <a:lnTo>
                      <a:pt x="11" y="58"/>
                    </a:lnTo>
                    <a:lnTo>
                      <a:pt x="16" y="63"/>
                    </a:lnTo>
                    <a:lnTo>
                      <a:pt x="18" y="67"/>
                    </a:lnTo>
                    <a:lnTo>
                      <a:pt x="20" y="74"/>
                    </a:lnTo>
                    <a:lnTo>
                      <a:pt x="21" y="76"/>
                    </a:lnTo>
                    <a:lnTo>
                      <a:pt x="23" y="78"/>
                    </a:lnTo>
                    <a:lnTo>
                      <a:pt x="26" y="80"/>
                    </a:lnTo>
                    <a:lnTo>
                      <a:pt x="30" y="80"/>
                    </a:lnTo>
                    <a:lnTo>
                      <a:pt x="60" y="7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19" name="Freeform 17">
                <a:extLst>
                  <a:ext uri="{FF2B5EF4-FFF2-40B4-BE49-F238E27FC236}">
                    <a16:creationId xmlns="" xmlns:a16="http://schemas.microsoft.com/office/drawing/2014/main" id="{C692F50E-A396-459A-8C09-AA888A068A90}"/>
                  </a:ext>
                </a:extLst>
              </p:cNvPr>
              <p:cNvSpPr/>
              <p:nvPr/>
            </p:nvSpPr>
            <p:spPr bwMode="auto">
              <a:xfrm>
                <a:off x="3733485" y="3924300"/>
                <a:ext cx="11112" cy="12700"/>
              </a:xfrm>
              <a:custGeom>
                <a:avLst/>
                <a:gdLst>
                  <a:gd name="T0" fmla="*/ 61 w 64"/>
                  <a:gd name="T1" fmla="*/ 73 h 78"/>
                  <a:gd name="T2" fmla="*/ 64 w 64"/>
                  <a:gd name="T3" fmla="*/ 58 h 78"/>
                  <a:gd name="T4" fmla="*/ 58 w 64"/>
                  <a:gd name="T5" fmla="*/ 50 h 78"/>
                  <a:gd name="T6" fmla="*/ 49 w 64"/>
                  <a:gd name="T7" fmla="*/ 39 h 78"/>
                  <a:gd name="T8" fmla="*/ 39 w 64"/>
                  <a:gd name="T9" fmla="*/ 25 h 78"/>
                  <a:gd name="T10" fmla="*/ 28 w 64"/>
                  <a:gd name="T11" fmla="*/ 13 h 78"/>
                  <a:gd name="T12" fmla="*/ 23 w 64"/>
                  <a:gd name="T13" fmla="*/ 8 h 78"/>
                  <a:gd name="T14" fmla="*/ 18 w 64"/>
                  <a:gd name="T15" fmla="*/ 4 h 78"/>
                  <a:gd name="T16" fmla="*/ 12 w 64"/>
                  <a:gd name="T17" fmla="*/ 1 h 78"/>
                  <a:gd name="T18" fmla="*/ 8 w 64"/>
                  <a:gd name="T19" fmla="*/ 0 h 78"/>
                  <a:gd name="T20" fmla="*/ 6 w 64"/>
                  <a:gd name="T21" fmla="*/ 0 h 78"/>
                  <a:gd name="T22" fmla="*/ 5 w 64"/>
                  <a:gd name="T23" fmla="*/ 0 h 78"/>
                  <a:gd name="T24" fmla="*/ 3 w 64"/>
                  <a:gd name="T25" fmla="*/ 1 h 78"/>
                  <a:gd name="T26" fmla="*/ 2 w 64"/>
                  <a:gd name="T27" fmla="*/ 3 h 78"/>
                  <a:gd name="T28" fmla="*/ 0 w 64"/>
                  <a:gd name="T29" fmla="*/ 8 h 78"/>
                  <a:gd name="T30" fmla="*/ 0 w 64"/>
                  <a:gd name="T31" fmla="*/ 15 h 78"/>
                  <a:gd name="T32" fmla="*/ 1 w 64"/>
                  <a:gd name="T33" fmla="*/ 22 h 78"/>
                  <a:gd name="T34" fmla="*/ 2 w 64"/>
                  <a:gd name="T35" fmla="*/ 29 h 78"/>
                  <a:gd name="T36" fmla="*/ 5 w 64"/>
                  <a:gd name="T37" fmla="*/ 37 h 78"/>
                  <a:gd name="T38" fmla="*/ 9 w 64"/>
                  <a:gd name="T39" fmla="*/ 43 h 78"/>
                  <a:gd name="T40" fmla="*/ 14 w 64"/>
                  <a:gd name="T41" fmla="*/ 49 h 78"/>
                  <a:gd name="T42" fmla="*/ 20 w 64"/>
                  <a:gd name="T43" fmla="*/ 55 h 78"/>
                  <a:gd name="T44" fmla="*/ 25 w 64"/>
                  <a:gd name="T45" fmla="*/ 60 h 78"/>
                  <a:gd name="T46" fmla="*/ 31 w 64"/>
                  <a:gd name="T47" fmla="*/ 65 h 78"/>
                  <a:gd name="T48" fmla="*/ 36 w 64"/>
                  <a:gd name="T49" fmla="*/ 69 h 78"/>
                  <a:gd name="T50" fmla="*/ 42 w 64"/>
                  <a:gd name="T51" fmla="*/ 73 h 78"/>
                  <a:gd name="T52" fmla="*/ 47 w 64"/>
                  <a:gd name="T53" fmla="*/ 76 h 78"/>
                  <a:gd name="T54" fmla="*/ 51 w 64"/>
                  <a:gd name="T55" fmla="*/ 77 h 78"/>
                  <a:gd name="T56" fmla="*/ 56 w 64"/>
                  <a:gd name="T57" fmla="*/ 78 h 78"/>
                  <a:gd name="T58" fmla="*/ 59 w 64"/>
                  <a:gd name="T59" fmla="*/ 78 h 78"/>
                  <a:gd name="T60" fmla="*/ 61 w 64"/>
                  <a:gd name="T61" fmla="*/ 76 h 78"/>
                  <a:gd name="T62" fmla="*/ 61 w 64"/>
                  <a:gd name="T63" fmla="*/ 73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4" h="78">
                    <a:moveTo>
                      <a:pt x="61" y="73"/>
                    </a:moveTo>
                    <a:lnTo>
                      <a:pt x="64" y="58"/>
                    </a:lnTo>
                    <a:lnTo>
                      <a:pt x="58" y="50"/>
                    </a:lnTo>
                    <a:lnTo>
                      <a:pt x="49" y="39"/>
                    </a:lnTo>
                    <a:lnTo>
                      <a:pt x="39" y="25"/>
                    </a:lnTo>
                    <a:lnTo>
                      <a:pt x="28" y="13"/>
                    </a:lnTo>
                    <a:lnTo>
                      <a:pt x="23" y="8"/>
                    </a:lnTo>
                    <a:lnTo>
                      <a:pt x="18" y="4"/>
                    </a:lnTo>
                    <a:lnTo>
                      <a:pt x="12" y="1"/>
                    </a:lnTo>
                    <a:lnTo>
                      <a:pt x="8" y="0"/>
                    </a:lnTo>
                    <a:lnTo>
                      <a:pt x="6" y="0"/>
                    </a:lnTo>
                    <a:lnTo>
                      <a:pt x="5" y="0"/>
                    </a:lnTo>
                    <a:lnTo>
                      <a:pt x="3" y="1"/>
                    </a:lnTo>
                    <a:lnTo>
                      <a:pt x="2" y="3"/>
                    </a:lnTo>
                    <a:lnTo>
                      <a:pt x="0" y="8"/>
                    </a:lnTo>
                    <a:lnTo>
                      <a:pt x="0" y="15"/>
                    </a:lnTo>
                    <a:lnTo>
                      <a:pt x="1" y="22"/>
                    </a:lnTo>
                    <a:lnTo>
                      <a:pt x="2" y="29"/>
                    </a:lnTo>
                    <a:lnTo>
                      <a:pt x="5" y="37"/>
                    </a:lnTo>
                    <a:lnTo>
                      <a:pt x="9" y="43"/>
                    </a:lnTo>
                    <a:lnTo>
                      <a:pt x="14" y="49"/>
                    </a:lnTo>
                    <a:lnTo>
                      <a:pt x="20" y="55"/>
                    </a:lnTo>
                    <a:lnTo>
                      <a:pt x="25" y="60"/>
                    </a:lnTo>
                    <a:lnTo>
                      <a:pt x="31" y="65"/>
                    </a:lnTo>
                    <a:lnTo>
                      <a:pt x="36" y="69"/>
                    </a:lnTo>
                    <a:lnTo>
                      <a:pt x="42" y="73"/>
                    </a:lnTo>
                    <a:lnTo>
                      <a:pt x="47" y="76"/>
                    </a:lnTo>
                    <a:lnTo>
                      <a:pt x="51" y="77"/>
                    </a:lnTo>
                    <a:lnTo>
                      <a:pt x="56" y="78"/>
                    </a:lnTo>
                    <a:lnTo>
                      <a:pt x="59" y="78"/>
                    </a:lnTo>
                    <a:lnTo>
                      <a:pt x="61" y="76"/>
                    </a:lnTo>
                    <a:lnTo>
                      <a:pt x="61" y="7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0" name="Freeform 18">
                <a:extLst>
                  <a:ext uri="{FF2B5EF4-FFF2-40B4-BE49-F238E27FC236}">
                    <a16:creationId xmlns="" xmlns:a16="http://schemas.microsoft.com/office/drawing/2014/main" id="{0B5EF64E-6176-4743-8996-67F0F30CB61A}"/>
                  </a:ext>
                </a:extLst>
              </p:cNvPr>
              <p:cNvSpPr/>
              <p:nvPr/>
            </p:nvSpPr>
            <p:spPr bwMode="auto">
              <a:xfrm>
                <a:off x="3719197" y="3925888"/>
                <a:ext cx="12700" cy="23813"/>
              </a:xfrm>
              <a:custGeom>
                <a:avLst/>
                <a:gdLst>
                  <a:gd name="T0" fmla="*/ 67 w 71"/>
                  <a:gd name="T1" fmla="*/ 130 h 136"/>
                  <a:gd name="T2" fmla="*/ 71 w 71"/>
                  <a:gd name="T3" fmla="*/ 111 h 136"/>
                  <a:gd name="T4" fmla="*/ 71 w 71"/>
                  <a:gd name="T5" fmla="*/ 104 h 136"/>
                  <a:gd name="T6" fmla="*/ 70 w 71"/>
                  <a:gd name="T7" fmla="*/ 95 h 136"/>
                  <a:gd name="T8" fmla="*/ 68 w 71"/>
                  <a:gd name="T9" fmla="*/ 84 h 136"/>
                  <a:gd name="T10" fmla="*/ 65 w 71"/>
                  <a:gd name="T11" fmla="*/ 73 h 136"/>
                  <a:gd name="T12" fmla="*/ 62 w 71"/>
                  <a:gd name="T13" fmla="*/ 62 h 136"/>
                  <a:gd name="T14" fmla="*/ 58 w 71"/>
                  <a:gd name="T15" fmla="*/ 49 h 136"/>
                  <a:gd name="T16" fmla="*/ 53 w 71"/>
                  <a:gd name="T17" fmla="*/ 38 h 136"/>
                  <a:gd name="T18" fmla="*/ 48 w 71"/>
                  <a:gd name="T19" fmla="*/ 28 h 136"/>
                  <a:gd name="T20" fmla="*/ 43 w 71"/>
                  <a:gd name="T21" fmla="*/ 18 h 136"/>
                  <a:gd name="T22" fmla="*/ 38 w 71"/>
                  <a:gd name="T23" fmla="*/ 10 h 136"/>
                  <a:gd name="T24" fmla="*/ 33 w 71"/>
                  <a:gd name="T25" fmla="*/ 5 h 136"/>
                  <a:gd name="T26" fmla="*/ 27 w 71"/>
                  <a:gd name="T27" fmla="*/ 1 h 136"/>
                  <a:gd name="T28" fmla="*/ 24 w 71"/>
                  <a:gd name="T29" fmla="*/ 0 h 136"/>
                  <a:gd name="T30" fmla="*/ 21 w 71"/>
                  <a:gd name="T31" fmla="*/ 0 h 136"/>
                  <a:gd name="T32" fmla="*/ 18 w 71"/>
                  <a:gd name="T33" fmla="*/ 1 h 136"/>
                  <a:gd name="T34" fmla="*/ 14 w 71"/>
                  <a:gd name="T35" fmla="*/ 2 h 136"/>
                  <a:gd name="T36" fmla="*/ 11 w 71"/>
                  <a:gd name="T37" fmla="*/ 5 h 136"/>
                  <a:gd name="T38" fmla="*/ 9 w 71"/>
                  <a:gd name="T39" fmla="*/ 8 h 136"/>
                  <a:gd name="T40" fmla="*/ 6 w 71"/>
                  <a:gd name="T41" fmla="*/ 12 h 136"/>
                  <a:gd name="T42" fmla="*/ 3 w 71"/>
                  <a:gd name="T43" fmla="*/ 17 h 136"/>
                  <a:gd name="T44" fmla="*/ 2 w 71"/>
                  <a:gd name="T45" fmla="*/ 22 h 136"/>
                  <a:gd name="T46" fmla="*/ 1 w 71"/>
                  <a:gd name="T47" fmla="*/ 27 h 136"/>
                  <a:gd name="T48" fmla="*/ 0 w 71"/>
                  <a:gd name="T49" fmla="*/ 32 h 136"/>
                  <a:gd name="T50" fmla="*/ 1 w 71"/>
                  <a:gd name="T51" fmla="*/ 37 h 136"/>
                  <a:gd name="T52" fmla="*/ 3 w 71"/>
                  <a:gd name="T53" fmla="*/ 48 h 136"/>
                  <a:gd name="T54" fmla="*/ 6 w 71"/>
                  <a:gd name="T55" fmla="*/ 61 h 136"/>
                  <a:gd name="T56" fmla="*/ 10 w 71"/>
                  <a:gd name="T57" fmla="*/ 72 h 136"/>
                  <a:gd name="T58" fmla="*/ 15 w 71"/>
                  <a:gd name="T59" fmla="*/ 82 h 136"/>
                  <a:gd name="T60" fmla="*/ 19 w 71"/>
                  <a:gd name="T61" fmla="*/ 86 h 136"/>
                  <a:gd name="T62" fmla="*/ 22 w 71"/>
                  <a:gd name="T63" fmla="*/ 90 h 136"/>
                  <a:gd name="T64" fmla="*/ 24 w 71"/>
                  <a:gd name="T65" fmla="*/ 92 h 136"/>
                  <a:gd name="T66" fmla="*/ 27 w 71"/>
                  <a:gd name="T67" fmla="*/ 95 h 136"/>
                  <a:gd name="T68" fmla="*/ 35 w 71"/>
                  <a:gd name="T69" fmla="*/ 106 h 136"/>
                  <a:gd name="T70" fmla="*/ 43 w 71"/>
                  <a:gd name="T71" fmla="*/ 121 h 136"/>
                  <a:gd name="T72" fmla="*/ 47 w 71"/>
                  <a:gd name="T73" fmla="*/ 126 h 136"/>
                  <a:gd name="T74" fmla="*/ 56 w 71"/>
                  <a:gd name="T75" fmla="*/ 133 h 136"/>
                  <a:gd name="T76" fmla="*/ 60 w 71"/>
                  <a:gd name="T77" fmla="*/ 136 h 136"/>
                  <a:gd name="T78" fmla="*/ 63 w 71"/>
                  <a:gd name="T79" fmla="*/ 136 h 136"/>
                  <a:gd name="T80" fmla="*/ 65 w 71"/>
                  <a:gd name="T81" fmla="*/ 136 h 136"/>
                  <a:gd name="T82" fmla="*/ 66 w 71"/>
                  <a:gd name="T83" fmla="*/ 135 h 136"/>
                  <a:gd name="T84" fmla="*/ 66 w 71"/>
                  <a:gd name="T85" fmla="*/ 133 h 136"/>
                  <a:gd name="T86" fmla="*/ 67 w 71"/>
                  <a:gd name="T87" fmla="*/ 13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1" h="136">
                    <a:moveTo>
                      <a:pt x="67" y="130"/>
                    </a:moveTo>
                    <a:lnTo>
                      <a:pt x="71" y="111"/>
                    </a:lnTo>
                    <a:lnTo>
                      <a:pt x="71" y="104"/>
                    </a:lnTo>
                    <a:lnTo>
                      <a:pt x="70" y="95"/>
                    </a:lnTo>
                    <a:lnTo>
                      <a:pt x="68" y="84"/>
                    </a:lnTo>
                    <a:lnTo>
                      <a:pt x="65" y="73"/>
                    </a:lnTo>
                    <a:lnTo>
                      <a:pt x="62" y="62"/>
                    </a:lnTo>
                    <a:lnTo>
                      <a:pt x="58" y="49"/>
                    </a:lnTo>
                    <a:lnTo>
                      <a:pt x="53" y="38"/>
                    </a:lnTo>
                    <a:lnTo>
                      <a:pt x="48" y="28"/>
                    </a:lnTo>
                    <a:lnTo>
                      <a:pt x="43" y="18"/>
                    </a:lnTo>
                    <a:lnTo>
                      <a:pt x="38" y="10"/>
                    </a:lnTo>
                    <a:lnTo>
                      <a:pt x="33" y="5"/>
                    </a:lnTo>
                    <a:lnTo>
                      <a:pt x="27" y="1"/>
                    </a:lnTo>
                    <a:lnTo>
                      <a:pt x="24" y="0"/>
                    </a:lnTo>
                    <a:lnTo>
                      <a:pt x="21" y="0"/>
                    </a:lnTo>
                    <a:lnTo>
                      <a:pt x="18" y="1"/>
                    </a:lnTo>
                    <a:lnTo>
                      <a:pt x="14" y="2"/>
                    </a:lnTo>
                    <a:lnTo>
                      <a:pt x="11" y="5"/>
                    </a:lnTo>
                    <a:lnTo>
                      <a:pt x="9" y="8"/>
                    </a:lnTo>
                    <a:lnTo>
                      <a:pt x="6" y="12"/>
                    </a:lnTo>
                    <a:lnTo>
                      <a:pt x="3" y="17"/>
                    </a:lnTo>
                    <a:lnTo>
                      <a:pt x="2" y="22"/>
                    </a:lnTo>
                    <a:lnTo>
                      <a:pt x="1" y="27"/>
                    </a:lnTo>
                    <a:lnTo>
                      <a:pt x="0" y="32"/>
                    </a:lnTo>
                    <a:lnTo>
                      <a:pt x="1" y="37"/>
                    </a:lnTo>
                    <a:lnTo>
                      <a:pt x="3" y="48"/>
                    </a:lnTo>
                    <a:lnTo>
                      <a:pt x="6" y="61"/>
                    </a:lnTo>
                    <a:lnTo>
                      <a:pt x="10" y="72"/>
                    </a:lnTo>
                    <a:lnTo>
                      <a:pt x="15" y="82"/>
                    </a:lnTo>
                    <a:lnTo>
                      <a:pt x="19" y="86"/>
                    </a:lnTo>
                    <a:lnTo>
                      <a:pt x="22" y="90"/>
                    </a:lnTo>
                    <a:lnTo>
                      <a:pt x="24" y="92"/>
                    </a:lnTo>
                    <a:lnTo>
                      <a:pt x="27" y="95"/>
                    </a:lnTo>
                    <a:lnTo>
                      <a:pt x="35" y="106"/>
                    </a:lnTo>
                    <a:lnTo>
                      <a:pt x="43" y="121"/>
                    </a:lnTo>
                    <a:lnTo>
                      <a:pt x="47" y="126"/>
                    </a:lnTo>
                    <a:lnTo>
                      <a:pt x="56" y="133"/>
                    </a:lnTo>
                    <a:lnTo>
                      <a:pt x="60" y="136"/>
                    </a:lnTo>
                    <a:lnTo>
                      <a:pt x="63" y="136"/>
                    </a:lnTo>
                    <a:lnTo>
                      <a:pt x="65" y="136"/>
                    </a:lnTo>
                    <a:lnTo>
                      <a:pt x="66" y="135"/>
                    </a:lnTo>
                    <a:lnTo>
                      <a:pt x="66" y="133"/>
                    </a:lnTo>
                    <a:lnTo>
                      <a:pt x="67" y="13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1" name="Freeform 19">
                <a:extLst>
                  <a:ext uri="{FF2B5EF4-FFF2-40B4-BE49-F238E27FC236}">
                    <a16:creationId xmlns="" xmlns:a16="http://schemas.microsoft.com/office/drawing/2014/main" id="{921A6D7D-A5ED-4CBF-B778-69A0CC6F65D4}"/>
                  </a:ext>
                </a:extLst>
              </p:cNvPr>
              <p:cNvSpPr/>
              <p:nvPr/>
            </p:nvSpPr>
            <p:spPr bwMode="auto">
              <a:xfrm>
                <a:off x="3703322" y="3935413"/>
                <a:ext cx="12700" cy="19050"/>
              </a:xfrm>
              <a:custGeom>
                <a:avLst/>
                <a:gdLst>
                  <a:gd name="T0" fmla="*/ 63 w 69"/>
                  <a:gd name="T1" fmla="*/ 109 h 110"/>
                  <a:gd name="T2" fmla="*/ 63 w 69"/>
                  <a:gd name="T3" fmla="*/ 99 h 110"/>
                  <a:gd name="T4" fmla="*/ 66 w 69"/>
                  <a:gd name="T5" fmla="*/ 82 h 110"/>
                  <a:gd name="T6" fmla="*/ 68 w 69"/>
                  <a:gd name="T7" fmla="*/ 61 h 110"/>
                  <a:gd name="T8" fmla="*/ 69 w 69"/>
                  <a:gd name="T9" fmla="*/ 39 h 110"/>
                  <a:gd name="T10" fmla="*/ 68 w 69"/>
                  <a:gd name="T11" fmla="*/ 29 h 110"/>
                  <a:gd name="T12" fmla="*/ 66 w 69"/>
                  <a:gd name="T13" fmla="*/ 20 h 110"/>
                  <a:gd name="T14" fmla="*/ 64 w 69"/>
                  <a:gd name="T15" fmla="*/ 12 h 110"/>
                  <a:gd name="T16" fmla="*/ 60 w 69"/>
                  <a:gd name="T17" fmla="*/ 5 h 110"/>
                  <a:gd name="T18" fmla="*/ 57 w 69"/>
                  <a:gd name="T19" fmla="*/ 3 h 110"/>
                  <a:gd name="T20" fmla="*/ 54 w 69"/>
                  <a:gd name="T21" fmla="*/ 1 h 110"/>
                  <a:gd name="T22" fmla="*/ 51 w 69"/>
                  <a:gd name="T23" fmla="*/ 0 h 110"/>
                  <a:gd name="T24" fmla="*/ 47 w 69"/>
                  <a:gd name="T25" fmla="*/ 0 h 110"/>
                  <a:gd name="T26" fmla="*/ 42 w 69"/>
                  <a:gd name="T27" fmla="*/ 0 h 110"/>
                  <a:gd name="T28" fmla="*/ 38 w 69"/>
                  <a:gd name="T29" fmla="*/ 1 h 110"/>
                  <a:gd name="T30" fmla="*/ 31 w 69"/>
                  <a:gd name="T31" fmla="*/ 3 h 110"/>
                  <a:gd name="T32" fmla="*/ 25 w 69"/>
                  <a:gd name="T33" fmla="*/ 6 h 110"/>
                  <a:gd name="T34" fmla="*/ 18 w 69"/>
                  <a:gd name="T35" fmla="*/ 11 h 110"/>
                  <a:gd name="T36" fmla="*/ 12 w 69"/>
                  <a:gd name="T37" fmla="*/ 17 h 110"/>
                  <a:gd name="T38" fmla="*/ 7 w 69"/>
                  <a:gd name="T39" fmla="*/ 24 h 110"/>
                  <a:gd name="T40" fmla="*/ 3 w 69"/>
                  <a:gd name="T41" fmla="*/ 32 h 110"/>
                  <a:gd name="T42" fmla="*/ 1 w 69"/>
                  <a:gd name="T43" fmla="*/ 41 h 110"/>
                  <a:gd name="T44" fmla="*/ 0 w 69"/>
                  <a:gd name="T45" fmla="*/ 51 h 110"/>
                  <a:gd name="T46" fmla="*/ 1 w 69"/>
                  <a:gd name="T47" fmla="*/ 60 h 110"/>
                  <a:gd name="T48" fmla="*/ 2 w 69"/>
                  <a:gd name="T49" fmla="*/ 68 h 110"/>
                  <a:gd name="T50" fmla="*/ 5 w 69"/>
                  <a:gd name="T51" fmla="*/ 77 h 110"/>
                  <a:gd name="T52" fmla="*/ 10 w 69"/>
                  <a:gd name="T53" fmla="*/ 86 h 110"/>
                  <a:gd name="T54" fmla="*/ 15 w 69"/>
                  <a:gd name="T55" fmla="*/ 93 h 110"/>
                  <a:gd name="T56" fmla="*/ 22 w 69"/>
                  <a:gd name="T57" fmla="*/ 99 h 110"/>
                  <a:gd name="T58" fmla="*/ 30 w 69"/>
                  <a:gd name="T59" fmla="*/ 104 h 110"/>
                  <a:gd name="T60" fmla="*/ 41 w 69"/>
                  <a:gd name="T61" fmla="*/ 108 h 110"/>
                  <a:gd name="T62" fmla="*/ 46 w 69"/>
                  <a:gd name="T63" fmla="*/ 109 h 110"/>
                  <a:gd name="T64" fmla="*/ 51 w 69"/>
                  <a:gd name="T65" fmla="*/ 109 h 110"/>
                  <a:gd name="T66" fmla="*/ 57 w 69"/>
                  <a:gd name="T67" fmla="*/ 110 h 110"/>
                  <a:gd name="T68" fmla="*/ 63 w 69"/>
                  <a:gd name="T69" fmla="*/ 109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9" h="110">
                    <a:moveTo>
                      <a:pt x="63" y="109"/>
                    </a:moveTo>
                    <a:lnTo>
                      <a:pt x="63" y="99"/>
                    </a:lnTo>
                    <a:lnTo>
                      <a:pt x="66" y="82"/>
                    </a:lnTo>
                    <a:lnTo>
                      <a:pt x="68" y="61"/>
                    </a:lnTo>
                    <a:lnTo>
                      <a:pt x="69" y="39"/>
                    </a:lnTo>
                    <a:lnTo>
                      <a:pt x="68" y="29"/>
                    </a:lnTo>
                    <a:lnTo>
                      <a:pt x="66" y="20"/>
                    </a:lnTo>
                    <a:lnTo>
                      <a:pt x="64" y="12"/>
                    </a:lnTo>
                    <a:lnTo>
                      <a:pt x="60" y="5"/>
                    </a:lnTo>
                    <a:lnTo>
                      <a:pt x="57" y="3"/>
                    </a:lnTo>
                    <a:lnTo>
                      <a:pt x="54" y="1"/>
                    </a:lnTo>
                    <a:lnTo>
                      <a:pt x="51" y="0"/>
                    </a:lnTo>
                    <a:lnTo>
                      <a:pt x="47" y="0"/>
                    </a:lnTo>
                    <a:lnTo>
                      <a:pt x="42" y="0"/>
                    </a:lnTo>
                    <a:lnTo>
                      <a:pt x="38" y="1"/>
                    </a:lnTo>
                    <a:lnTo>
                      <a:pt x="31" y="3"/>
                    </a:lnTo>
                    <a:lnTo>
                      <a:pt x="25" y="6"/>
                    </a:lnTo>
                    <a:lnTo>
                      <a:pt x="18" y="11"/>
                    </a:lnTo>
                    <a:lnTo>
                      <a:pt x="12" y="17"/>
                    </a:lnTo>
                    <a:lnTo>
                      <a:pt x="7" y="24"/>
                    </a:lnTo>
                    <a:lnTo>
                      <a:pt x="3" y="32"/>
                    </a:lnTo>
                    <a:lnTo>
                      <a:pt x="1" y="41"/>
                    </a:lnTo>
                    <a:lnTo>
                      <a:pt x="0" y="51"/>
                    </a:lnTo>
                    <a:lnTo>
                      <a:pt x="1" y="60"/>
                    </a:lnTo>
                    <a:lnTo>
                      <a:pt x="2" y="68"/>
                    </a:lnTo>
                    <a:lnTo>
                      <a:pt x="5" y="77"/>
                    </a:lnTo>
                    <a:lnTo>
                      <a:pt x="10" y="86"/>
                    </a:lnTo>
                    <a:lnTo>
                      <a:pt x="15" y="93"/>
                    </a:lnTo>
                    <a:lnTo>
                      <a:pt x="22" y="99"/>
                    </a:lnTo>
                    <a:lnTo>
                      <a:pt x="30" y="104"/>
                    </a:lnTo>
                    <a:lnTo>
                      <a:pt x="41" y="108"/>
                    </a:lnTo>
                    <a:lnTo>
                      <a:pt x="46" y="109"/>
                    </a:lnTo>
                    <a:lnTo>
                      <a:pt x="51" y="109"/>
                    </a:lnTo>
                    <a:lnTo>
                      <a:pt x="57" y="110"/>
                    </a:lnTo>
                    <a:lnTo>
                      <a:pt x="63" y="109"/>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2" name="Freeform 20">
                <a:extLst>
                  <a:ext uri="{FF2B5EF4-FFF2-40B4-BE49-F238E27FC236}">
                    <a16:creationId xmlns="" xmlns:a16="http://schemas.microsoft.com/office/drawing/2014/main" id="{5C393004-19AB-42FC-87FA-9D9861207D79}"/>
                  </a:ext>
                </a:extLst>
              </p:cNvPr>
              <p:cNvSpPr/>
              <p:nvPr/>
            </p:nvSpPr>
            <p:spPr bwMode="auto">
              <a:xfrm>
                <a:off x="3689035" y="3940175"/>
                <a:ext cx="12700" cy="25400"/>
              </a:xfrm>
              <a:custGeom>
                <a:avLst/>
                <a:gdLst>
                  <a:gd name="T0" fmla="*/ 63 w 74"/>
                  <a:gd name="T1" fmla="*/ 135 h 147"/>
                  <a:gd name="T2" fmla="*/ 74 w 74"/>
                  <a:gd name="T3" fmla="*/ 147 h 147"/>
                  <a:gd name="T4" fmla="*/ 74 w 74"/>
                  <a:gd name="T5" fmla="*/ 119 h 147"/>
                  <a:gd name="T6" fmla="*/ 73 w 74"/>
                  <a:gd name="T7" fmla="*/ 94 h 147"/>
                  <a:gd name="T8" fmla="*/ 72 w 74"/>
                  <a:gd name="T9" fmla="*/ 80 h 147"/>
                  <a:gd name="T10" fmla="*/ 71 w 74"/>
                  <a:gd name="T11" fmla="*/ 69 h 147"/>
                  <a:gd name="T12" fmla="*/ 69 w 74"/>
                  <a:gd name="T13" fmla="*/ 58 h 147"/>
                  <a:gd name="T14" fmla="*/ 67 w 74"/>
                  <a:gd name="T15" fmla="*/ 46 h 147"/>
                  <a:gd name="T16" fmla="*/ 64 w 74"/>
                  <a:gd name="T17" fmla="*/ 36 h 147"/>
                  <a:gd name="T18" fmla="*/ 60 w 74"/>
                  <a:gd name="T19" fmla="*/ 28 h 147"/>
                  <a:gd name="T20" fmla="*/ 55 w 74"/>
                  <a:gd name="T21" fmla="*/ 20 h 147"/>
                  <a:gd name="T22" fmla="*/ 50 w 74"/>
                  <a:gd name="T23" fmla="*/ 13 h 147"/>
                  <a:gd name="T24" fmla="*/ 42 w 74"/>
                  <a:gd name="T25" fmla="*/ 7 h 147"/>
                  <a:gd name="T26" fmla="*/ 35 w 74"/>
                  <a:gd name="T27" fmla="*/ 3 h 147"/>
                  <a:gd name="T28" fmla="*/ 26 w 74"/>
                  <a:gd name="T29" fmla="*/ 1 h 147"/>
                  <a:gd name="T30" fmla="*/ 16 w 74"/>
                  <a:gd name="T31" fmla="*/ 0 h 147"/>
                  <a:gd name="T32" fmla="*/ 12 w 74"/>
                  <a:gd name="T33" fmla="*/ 1 h 147"/>
                  <a:gd name="T34" fmla="*/ 9 w 74"/>
                  <a:gd name="T35" fmla="*/ 3 h 147"/>
                  <a:gd name="T36" fmla="*/ 5 w 74"/>
                  <a:gd name="T37" fmla="*/ 6 h 147"/>
                  <a:gd name="T38" fmla="*/ 3 w 74"/>
                  <a:gd name="T39" fmla="*/ 11 h 147"/>
                  <a:gd name="T40" fmla="*/ 1 w 74"/>
                  <a:gd name="T41" fmla="*/ 23 h 147"/>
                  <a:gd name="T42" fmla="*/ 0 w 74"/>
                  <a:gd name="T43" fmla="*/ 36 h 147"/>
                  <a:gd name="T44" fmla="*/ 2 w 74"/>
                  <a:gd name="T45" fmla="*/ 66 h 147"/>
                  <a:gd name="T46" fmla="*/ 3 w 74"/>
                  <a:gd name="T47" fmla="*/ 89 h 147"/>
                  <a:gd name="T48" fmla="*/ 4 w 74"/>
                  <a:gd name="T49" fmla="*/ 99 h 147"/>
                  <a:gd name="T50" fmla="*/ 4 w 74"/>
                  <a:gd name="T51" fmla="*/ 107 h 147"/>
                  <a:gd name="T52" fmla="*/ 5 w 74"/>
                  <a:gd name="T53" fmla="*/ 113 h 147"/>
                  <a:gd name="T54" fmla="*/ 7 w 74"/>
                  <a:gd name="T55" fmla="*/ 117 h 147"/>
                  <a:gd name="T56" fmla="*/ 10 w 74"/>
                  <a:gd name="T57" fmla="*/ 121 h 147"/>
                  <a:gd name="T58" fmla="*/ 13 w 74"/>
                  <a:gd name="T59" fmla="*/ 123 h 147"/>
                  <a:gd name="T60" fmla="*/ 16 w 74"/>
                  <a:gd name="T61" fmla="*/ 125 h 147"/>
                  <a:gd name="T62" fmla="*/ 19 w 74"/>
                  <a:gd name="T63" fmla="*/ 127 h 147"/>
                  <a:gd name="T64" fmla="*/ 27 w 74"/>
                  <a:gd name="T65" fmla="*/ 127 h 147"/>
                  <a:gd name="T66" fmla="*/ 37 w 74"/>
                  <a:gd name="T67" fmla="*/ 128 h 147"/>
                  <a:gd name="T68" fmla="*/ 43 w 74"/>
                  <a:gd name="T69" fmla="*/ 129 h 147"/>
                  <a:gd name="T70" fmla="*/ 50 w 74"/>
                  <a:gd name="T71" fmla="*/ 130 h 147"/>
                  <a:gd name="T72" fmla="*/ 56 w 74"/>
                  <a:gd name="T73" fmla="*/ 132 h 147"/>
                  <a:gd name="T74" fmla="*/ 63 w 74"/>
                  <a:gd name="T75" fmla="*/ 135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4" h="147">
                    <a:moveTo>
                      <a:pt x="63" y="135"/>
                    </a:moveTo>
                    <a:lnTo>
                      <a:pt x="74" y="147"/>
                    </a:lnTo>
                    <a:lnTo>
                      <a:pt x="74" y="119"/>
                    </a:lnTo>
                    <a:lnTo>
                      <a:pt x="73" y="94"/>
                    </a:lnTo>
                    <a:lnTo>
                      <a:pt x="72" y="80"/>
                    </a:lnTo>
                    <a:lnTo>
                      <a:pt x="71" y="69"/>
                    </a:lnTo>
                    <a:lnTo>
                      <a:pt x="69" y="58"/>
                    </a:lnTo>
                    <a:lnTo>
                      <a:pt x="67" y="46"/>
                    </a:lnTo>
                    <a:lnTo>
                      <a:pt x="64" y="36"/>
                    </a:lnTo>
                    <a:lnTo>
                      <a:pt x="60" y="28"/>
                    </a:lnTo>
                    <a:lnTo>
                      <a:pt x="55" y="20"/>
                    </a:lnTo>
                    <a:lnTo>
                      <a:pt x="50" y="13"/>
                    </a:lnTo>
                    <a:lnTo>
                      <a:pt x="42" y="7"/>
                    </a:lnTo>
                    <a:lnTo>
                      <a:pt x="35" y="3"/>
                    </a:lnTo>
                    <a:lnTo>
                      <a:pt x="26" y="1"/>
                    </a:lnTo>
                    <a:lnTo>
                      <a:pt x="16" y="0"/>
                    </a:lnTo>
                    <a:lnTo>
                      <a:pt x="12" y="1"/>
                    </a:lnTo>
                    <a:lnTo>
                      <a:pt x="9" y="3"/>
                    </a:lnTo>
                    <a:lnTo>
                      <a:pt x="5" y="6"/>
                    </a:lnTo>
                    <a:lnTo>
                      <a:pt x="3" y="11"/>
                    </a:lnTo>
                    <a:lnTo>
                      <a:pt x="1" y="23"/>
                    </a:lnTo>
                    <a:lnTo>
                      <a:pt x="0" y="36"/>
                    </a:lnTo>
                    <a:lnTo>
                      <a:pt x="2" y="66"/>
                    </a:lnTo>
                    <a:lnTo>
                      <a:pt x="3" y="89"/>
                    </a:lnTo>
                    <a:lnTo>
                      <a:pt x="4" y="99"/>
                    </a:lnTo>
                    <a:lnTo>
                      <a:pt x="4" y="107"/>
                    </a:lnTo>
                    <a:lnTo>
                      <a:pt x="5" y="113"/>
                    </a:lnTo>
                    <a:lnTo>
                      <a:pt x="7" y="117"/>
                    </a:lnTo>
                    <a:lnTo>
                      <a:pt x="10" y="121"/>
                    </a:lnTo>
                    <a:lnTo>
                      <a:pt x="13" y="123"/>
                    </a:lnTo>
                    <a:lnTo>
                      <a:pt x="16" y="125"/>
                    </a:lnTo>
                    <a:lnTo>
                      <a:pt x="19" y="127"/>
                    </a:lnTo>
                    <a:lnTo>
                      <a:pt x="27" y="127"/>
                    </a:lnTo>
                    <a:lnTo>
                      <a:pt x="37" y="128"/>
                    </a:lnTo>
                    <a:lnTo>
                      <a:pt x="43" y="129"/>
                    </a:lnTo>
                    <a:lnTo>
                      <a:pt x="50" y="130"/>
                    </a:lnTo>
                    <a:lnTo>
                      <a:pt x="56" y="132"/>
                    </a:lnTo>
                    <a:lnTo>
                      <a:pt x="63" y="13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3" name="Freeform 21">
                <a:extLst>
                  <a:ext uri="{FF2B5EF4-FFF2-40B4-BE49-F238E27FC236}">
                    <a16:creationId xmlns="" xmlns:a16="http://schemas.microsoft.com/office/drawing/2014/main" id="{CDCA3704-4F51-4EAD-8F76-DC27734D4213}"/>
                  </a:ext>
                </a:extLst>
              </p:cNvPr>
              <p:cNvSpPr/>
              <p:nvPr/>
            </p:nvSpPr>
            <p:spPr bwMode="auto">
              <a:xfrm>
                <a:off x="3674747" y="3943350"/>
                <a:ext cx="9525" cy="22225"/>
              </a:xfrm>
              <a:custGeom>
                <a:avLst/>
                <a:gdLst>
                  <a:gd name="T0" fmla="*/ 21 w 60"/>
                  <a:gd name="T1" fmla="*/ 122 h 122"/>
                  <a:gd name="T2" fmla="*/ 37 w 60"/>
                  <a:gd name="T3" fmla="*/ 119 h 122"/>
                  <a:gd name="T4" fmla="*/ 44 w 60"/>
                  <a:gd name="T5" fmla="*/ 112 h 122"/>
                  <a:gd name="T6" fmla="*/ 50 w 60"/>
                  <a:gd name="T7" fmla="*/ 103 h 122"/>
                  <a:gd name="T8" fmla="*/ 55 w 60"/>
                  <a:gd name="T9" fmla="*/ 95 h 122"/>
                  <a:gd name="T10" fmla="*/ 58 w 60"/>
                  <a:gd name="T11" fmla="*/ 87 h 122"/>
                  <a:gd name="T12" fmla="*/ 60 w 60"/>
                  <a:gd name="T13" fmla="*/ 79 h 122"/>
                  <a:gd name="T14" fmla="*/ 60 w 60"/>
                  <a:gd name="T15" fmla="*/ 71 h 122"/>
                  <a:gd name="T16" fmla="*/ 60 w 60"/>
                  <a:gd name="T17" fmla="*/ 61 h 122"/>
                  <a:gd name="T18" fmla="*/ 58 w 60"/>
                  <a:gd name="T19" fmla="*/ 53 h 122"/>
                  <a:gd name="T20" fmla="*/ 56 w 60"/>
                  <a:gd name="T21" fmla="*/ 45 h 122"/>
                  <a:gd name="T22" fmla="*/ 52 w 60"/>
                  <a:gd name="T23" fmla="*/ 37 h 122"/>
                  <a:gd name="T24" fmla="*/ 47 w 60"/>
                  <a:gd name="T25" fmla="*/ 29 h 122"/>
                  <a:gd name="T26" fmla="*/ 42 w 60"/>
                  <a:gd name="T27" fmla="*/ 22 h 122"/>
                  <a:gd name="T28" fmla="*/ 36 w 60"/>
                  <a:gd name="T29" fmla="*/ 16 h 122"/>
                  <a:gd name="T30" fmla="*/ 30 w 60"/>
                  <a:gd name="T31" fmla="*/ 11 h 122"/>
                  <a:gd name="T32" fmla="*/ 23 w 60"/>
                  <a:gd name="T33" fmla="*/ 6 h 122"/>
                  <a:gd name="T34" fmla="*/ 16 w 60"/>
                  <a:gd name="T35" fmla="*/ 2 h 122"/>
                  <a:gd name="T36" fmla="*/ 12 w 60"/>
                  <a:gd name="T37" fmla="*/ 0 h 122"/>
                  <a:gd name="T38" fmla="*/ 9 w 60"/>
                  <a:gd name="T39" fmla="*/ 0 h 122"/>
                  <a:gd name="T40" fmla="*/ 7 w 60"/>
                  <a:gd name="T41" fmla="*/ 0 h 122"/>
                  <a:gd name="T42" fmla="*/ 5 w 60"/>
                  <a:gd name="T43" fmla="*/ 1 h 122"/>
                  <a:gd name="T44" fmla="*/ 3 w 60"/>
                  <a:gd name="T45" fmla="*/ 3 h 122"/>
                  <a:gd name="T46" fmla="*/ 2 w 60"/>
                  <a:gd name="T47" fmla="*/ 5 h 122"/>
                  <a:gd name="T48" fmla="*/ 1 w 60"/>
                  <a:gd name="T49" fmla="*/ 8 h 122"/>
                  <a:gd name="T50" fmla="*/ 0 w 60"/>
                  <a:gd name="T51" fmla="*/ 12 h 122"/>
                  <a:gd name="T52" fmla="*/ 0 w 60"/>
                  <a:gd name="T53" fmla="*/ 20 h 122"/>
                  <a:gd name="T54" fmla="*/ 0 w 60"/>
                  <a:gd name="T55" fmla="*/ 30 h 122"/>
                  <a:gd name="T56" fmla="*/ 2 w 60"/>
                  <a:gd name="T57" fmla="*/ 42 h 122"/>
                  <a:gd name="T58" fmla="*/ 4 w 60"/>
                  <a:gd name="T59" fmla="*/ 53 h 122"/>
                  <a:gd name="T60" fmla="*/ 8 w 60"/>
                  <a:gd name="T61" fmla="*/ 78 h 122"/>
                  <a:gd name="T62" fmla="*/ 15 w 60"/>
                  <a:gd name="T63" fmla="*/ 99 h 122"/>
                  <a:gd name="T64" fmla="*/ 19 w 60"/>
                  <a:gd name="T65" fmla="*/ 115 h 122"/>
                  <a:gd name="T66" fmla="*/ 21 w 60"/>
                  <a:gd name="T67"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0" h="122">
                    <a:moveTo>
                      <a:pt x="21" y="122"/>
                    </a:moveTo>
                    <a:lnTo>
                      <a:pt x="37" y="119"/>
                    </a:lnTo>
                    <a:lnTo>
                      <a:pt x="44" y="112"/>
                    </a:lnTo>
                    <a:lnTo>
                      <a:pt x="50" y="103"/>
                    </a:lnTo>
                    <a:lnTo>
                      <a:pt x="55" y="95"/>
                    </a:lnTo>
                    <a:lnTo>
                      <a:pt x="58" y="87"/>
                    </a:lnTo>
                    <a:lnTo>
                      <a:pt x="60" y="79"/>
                    </a:lnTo>
                    <a:lnTo>
                      <a:pt x="60" y="71"/>
                    </a:lnTo>
                    <a:lnTo>
                      <a:pt x="60" y="61"/>
                    </a:lnTo>
                    <a:lnTo>
                      <a:pt x="58" y="53"/>
                    </a:lnTo>
                    <a:lnTo>
                      <a:pt x="56" y="45"/>
                    </a:lnTo>
                    <a:lnTo>
                      <a:pt x="52" y="37"/>
                    </a:lnTo>
                    <a:lnTo>
                      <a:pt x="47" y="29"/>
                    </a:lnTo>
                    <a:lnTo>
                      <a:pt x="42" y="22"/>
                    </a:lnTo>
                    <a:lnTo>
                      <a:pt x="36" y="16"/>
                    </a:lnTo>
                    <a:lnTo>
                      <a:pt x="30" y="11"/>
                    </a:lnTo>
                    <a:lnTo>
                      <a:pt x="23" y="6"/>
                    </a:lnTo>
                    <a:lnTo>
                      <a:pt x="16" y="2"/>
                    </a:lnTo>
                    <a:lnTo>
                      <a:pt x="12" y="0"/>
                    </a:lnTo>
                    <a:lnTo>
                      <a:pt x="9" y="0"/>
                    </a:lnTo>
                    <a:lnTo>
                      <a:pt x="7" y="0"/>
                    </a:lnTo>
                    <a:lnTo>
                      <a:pt x="5" y="1"/>
                    </a:lnTo>
                    <a:lnTo>
                      <a:pt x="3" y="3"/>
                    </a:lnTo>
                    <a:lnTo>
                      <a:pt x="2" y="5"/>
                    </a:lnTo>
                    <a:lnTo>
                      <a:pt x="1" y="8"/>
                    </a:lnTo>
                    <a:lnTo>
                      <a:pt x="0" y="12"/>
                    </a:lnTo>
                    <a:lnTo>
                      <a:pt x="0" y="20"/>
                    </a:lnTo>
                    <a:lnTo>
                      <a:pt x="0" y="30"/>
                    </a:lnTo>
                    <a:lnTo>
                      <a:pt x="2" y="42"/>
                    </a:lnTo>
                    <a:lnTo>
                      <a:pt x="4" y="53"/>
                    </a:lnTo>
                    <a:lnTo>
                      <a:pt x="8" y="78"/>
                    </a:lnTo>
                    <a:lnTo>
                      <a:pt x="15" y="99"/>
                    </a:lnTo>
                    <a:lnTo>
                      <a:pt x="19" y="115"/>
                    </a:lnTo>
                    <a:lnTo>
                      <a:pt x="21" y="122"/>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4" name="Freeform 22">
                <a:extLst>
                  <a:ext uri="{FF2B5EF4-FFF2-40B4-BE49-F238E27FC236}">
                    <a16:creationId xmlns="" xmlns:a16="http://schemas.microsoft.com/office/drawing/2014/main" id="{951485D7-0007-4042-B1AB-9233ACC61B71}"/>
                  </a:ext>
                </a:extLst>
              </p:cNvPr>
              <p:cNvSpPr/>
              <p:nvPr/>
            </p:nvSpPr>
            <p:spPr bwMode="auto">
              <a:xfrm>
                <a:off x="3660460" y="3944938"/>
                <a:ext cx="11112" cy="22225"/>
              </a:xfrm>
              <a:custGeom>
                <a:avLst/>
                <a:gdLst>
                  <a:gd name="T0" fmla="*/ 43 w 63"/>
                  <a:gd name="T1" fmla="*/ 128 h 128"/>
                  <a:gd name="T2" fmla="*/ 63 w 63"/>
                  <a:gd name="T3" fmla="*/ 111 h 128"/>
                  <a:gd name="T4" fmla="*/ 62 w 63"/>
                  <a:gd name="T5" fmla="*/ 96 h 128"/>
                  <a:gd name="T6" fmla="*/ 58 w 63"/>
                  <a:gd name="T7" fmla="*/ 76 h 128"/>
                  <a:gd name="T8" fmla="*/ 54 w 63"/>
                  <a:gd name="T9" fmla="*/ 54 h 128"/>
                  <a:gd name="T10" fmla="*/ 48 w 63"/>
                  <a:gd name="T11" fmla="*/ 34 h 128"/>
                  <a:gd name="T12" fmla="*/ 44 w 63"/>
                  <a:gd name="T13" fmla="*/ 23 h 128"/>
                  <a:gd name="T14" fmla="*/ 40 w 63"/>
                  <a:gd name="T15" fmla="*/ 15 h 128"/>
                  <a:gd name="T16" fmla="*/ 36 w 63"/>
                  <a:gd name="T17" fmla="*/ 8 h 128"/>
                  <a:gd name="T18" fmla="*/ 31 w 63"/>
                  <a:gd name="T19" fmla="*/ 3 h 128"/>
                  <a:gd name="T20" fmla="*/ 28 w 63"/>
                  <a:gd name="T21" fmla="*/ 2 h 128"/>
                  <a:gd name="T22" fmla="*/ 25 w 63"/>
                  <a:gd name="T23" fmla="*/ 1 h 128"/>
                  <a:gd name="T24" fmla="*/ 23 w 63"/>
                  <a:gd name="T25" fmla="*/ 0 h 128"/>
                  <a:gd name="T26" fmla="*/ 19 w 63"/>
                  <a:gd name="T27" fmla="*/ 0 h 128"/>
                  <a:gd name="T28" fmla="*/ 16 w 63"/>
                  <a:gd name="T29" fmla="*/ 1 h 128"/>
                  <a:gd name="T30" fmla="*/ 12 w 63"/>
                  <a:gd name="T31" fmla="*/ 2 h 128"/>
                  <a:gd name="T32" fmla="*/ 9 w 63"/>
                  <a:gd name="T33" fmla="*/ 5 h 128"/>
                  <a:gd name="T34" fmla="*/ 6 w 63"/>
                  <a:gd name="T35" fmla="*/ 8 h 128"/>
                  <a:gd name="T36" fmla="*/ 4 w 63"/>
                  <a:gd name="T37" fmla="*/ 10 h 128"/>
                  <a:gd name="T38" fmla="*/ 2 w 63"/>
                  <a:gd name="T39" fmla="*/ 13 h 128"/>
                  <a:gd name="T40" fmla="*/ 1 w 63"/>
                  <a:gd name="T41" fmla="*/ 16 h 128"/>
                  <a:gd name="T42" fmla="*/ 0 w 63"/>
                  <a:gd name="T43" fmla="*/ 20 h 128"/>
                  <a:gd name="T44" fmla="*/ 0 w 63"/>
                  <a:gd name="T45" fmla="*/ 28 h 128"/>
                  <a:gd name="T46" fmla="*/ 1 w 63"/>
                  <a:gd name="T47" fmla="*/ 37 h 128"/>
                  <a:gd name="T48" fmla="*/ 2 w 63"/>
                  <a:gd name="T49" fmla="*/ 46 h 128"/>
                  <a:gd name="T50" fmla="*/ 5 w 63"/>
                  <a:gd name="T51" fmla="*/ 56 h 128"/>
                  <a:gd name="T52" fmla="*/ 8 w 63"/>
                  <a:gd name="T53" fmla="*/ 67 h 128"/>
                  <a:gd name="T54" fmla="*/ 12 w 63"/>
                  <a:gd name="T55" fmla="*/ 77 h 128"/>
                  <a:gd name="T56" fmla="*/ 21 w 63"/>
                  <a:gd name="T57" fmla="*/ 96 h 128"/>
                  <a:gd name="T58" fmla="*/ 31 w 63"/>
                  <a:gd name="T59" fmla="*/ 113 h 128"/>
                  <a:gd name="T60" fmla="*/ 35 w 63"/>
                  <a:gd name="T61" fmla="*/ 119 h 128"/>
                  <a:gd name="T62" fmla="*/ 38 w 63"/>
                  <a:gd name="T63" fmla="*/ 123 h 128"/>
                  <a:gd name="T64" fmla="*/ 41 w 63"/>
                  <a:gd name="T65" fmla="*/ 127 h 128"/>
                  <a:gd name="T66" fmla="*/ 43 w 63"/>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3" h="128">
                    <a:moveTo>
                      <a:pt x="43" y="128"/>
                    </a:moveTo>
                    <a:lnTo>
                      <a:pt x="63" y="111"/>
                    </a:lnTo>
                    <a:lnTo>
                      <a:pt x="62" y="96"/>
                    </a:lnTo>
                    <a:lnTo>
                      <a:pt x="58" y="76"/>
                    </a:lnTo>
                    <a:lnTo>
                      <a:pt x="54" y="54"/>
                    </a:lnTo>
                    <a:lnTo>
                      <a:pt x="48" y="34"/>
                    </a:lnTo>
                    <a:lnTo>
                      <a:pt x="44" y="23"/>
                    </a:lnTo>
                    <a:lnTo>
                      <a:pt x="40" y="15"/>
                    </a:lnTo>
                    <a:lnTo>
                      <a:pt x="36" y="8"/>
                    </a:lnTo>
                    <a:lnTo>
                      <a:pt x="31" y="3"/>
                    </a:lnTo>
                    <a:lnTo>
                      <a:pt x="28" y="2"/>
                    </a:lnTo>
                    <a:lnTo>
                      <a:pt x="25" y="1"/>
                    </a:lnTo>
                    <a:lnTo>
                      <a:pt x="23" y="0"/>
                    </a:lnTo>
                    <a:lnTo>
                      <a:pt x="19" y="0"/>
                    </a:lnTo>
                    <a:lnTo>
                      <a:pt x="16" y="1"/>
                    </a:lnTo>
                    <a:lnTo>
                      <a:pt x="12" y="2"/>
                    </a:lnTo>
                    <a:lnTo>
                      <a:pt x="9" y="5"/>
                    </a:lnTo>
                    <a:lnTo>
                      <a:pt x="6" y="8"/>
                    </a:lnTo>
                    <a:lnTo>
                      <a:pt x="4" y="10"/>
                    </a:lnTo>
                    <a:lnTo>
                      <a:pt x="2" y="13"/>
                    </a:lnTo>
                    <a:lnTo>
                      <a:pt x="1" y="16"/>
                    </a:lnTo>
                    <a:lnTo>
                      <a:pt x="0" y="20"/>
                    </a:lnTo>
                    <a:lnTo>
                      <a:pt x="0" y="28"/>
                    </a:lnTo>
                    <a:lnTo>
                      <a:pt x="1" y="37"/>
                    </a:lnTo>
                    <a:lnTo>
                      <a:pt x="2" y="46"/>
                    </a:lnTo>
                    <a:lnTo>
                      <a:pt x="5" y="56"/>
                    </a:lnTo>
                    <a:lnTo>
                      <a:pt x="8" y="67"/>
                    </a:lnTo>
                    <a:lnTo>
                      <a:pt x="12" y="77"/>
                    </a:lnTo>
                    <a:lnTo>
                      <a:pt x="21" y="96"/>
                    </a:lnTo>
                    <a:lnTo>
                      <a:pt x="31" y="113"/>
                    </a:lnTo>
                    <a:lnTo>
                      <a:pt x="35" y="119"/>
                    </a:lnTo>
                    <a:lnTo>
                      <a:pt x="38" y="123"/>
                    </a:lnTo>
                    <a:lnTo>
                      <a:pt x="41" y="127"/>
                    </a:lnTo>
                    <a:lnTo>
                      <a:pt x="43" y="12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5" name="Freeform 23">
                <a:extLst>
                  <a:ext uri="{FF2B5EF4-FFF2-40B4-BE49-F238E27FC236}">
                    <a16:creationId xmlns="" xmlns:a16="http://schemas.microsoft.com/office/drawing/2014/main" id="{3FB74C1D-558F-4506-837C-23BF3F520702}"/>
                  </a:ext>
                </a:extLst>
              </p:cNvPr>
              <p:cNvSpPr/>
              <p:nvPr/>
            </p:nvSpPr>
            <p:spPr bwMode="auto">
              <a:xfrm>
                <a:off x="3641410" y="3941763"/>
                <a:ext cx="9525" cy="22225"/>
              </a:xfrm>
              <a:custGeom>
                <a:avLst/>
                <a:gdLst>
                  <a:gd name="T0" fmla="*/ 24 w 53"/>
                  <a:gd name="T1" fmla="*/ 128 h 128"/>
                  <a:gd name="T2" fmla="*/ 40 w 53"/>
                  <a:gd name="T3" fmla="*/ 123 h 128"/>
                  <a:gd name="T4" fmla="*/ 44 w 53"/>
                  <a:gd name="T5" fmla="*/ 107 h 128"/>
                  <a:gd name="T6" fmla="*/ 48 w 53"/>
                  <a:gd name="T7" fmla="*/ 85 h 128"/>
                  <a:gd name="T8" fmla="*/ 51 w 53"/>
                  <a:gd name="T9" fmla="*/ 60 h 128"/>
                  <a:gd name="T10" fmla="*/ 53 w 53"/>
                  <a:gd name="T11" fmla="*/ 36 h 128"/>
                  <a:gd name="T12" fmla="*/ 53 w 53"/>
                  <a:gd name="T13" fmla="*/ 25 h 128"/>
                  <a:gd name="T14" fmla="*/ 52 w 53"/>
                  <a:gd name="T15" fmla="*/ 16 h 128"/>
                  <a:gd name="T16" fmla="*/ 50 w 53"/>
                  <a:gd name="T17" fmla="*/ 9 h 128"/>
                  <a:gd name="T18" fmla="*/ 47 w 53"/>
                  <a:gd name="T19" fmla="*/ 3 h 128"/>
                  <a:gd name="T20" fmla="*/ 45 w 53"/>
                  <a:gd name="T21" fmla="*/ 1 h 128"/>
                  <a:gd name="T22" fmla="*/ 43 w 53"/>
                  <a:gd name="T23" fmla="*/ 0 h 128"/>
                  <a:gd name="T24" fmla="*/ 40 w 53"/>
                  <a:gd name="T25" fmla="*/ 0 h 128"/>
                  <a:gd name="T26" fmla="*/ 37 w 53"/>
                  <a:gd name="T27" fmla="*/ 0 h 128"/>
                  <a:gd name="T28" fmla="*/ 34 w 53"/>
                  <a:gd name="T29" fmla="*/ 2 h 128"/>
                  <a:gd name="T30" fmla="*/ 30 w 53"/>
                  <a:gd name="T31" fmla="*/ 4 h 128"/>
                  <a:gd name="T32" fmla="*/ 26 w 53"/>
                  <a:gd name="T33" fmla="*/ 8 h 128"/>
                  <a:gd name="T34" fmla="*/ 22 w 53"/>
                  <a:gd name="T35" fmla="*/ 13 h 128"/>
                  <a:gd name="T36" fmla="*/ 15 w 53"/>
                  <a:gd name="T37" fmla="*/ 19 h 128"/>
                  <a:gd name="T38" fmla="*/ 11 w 53"/>
                  <a:gd name="T39" fmla="*/ 26 h 128"/>
                  <a:gd name="T40" fmla="*/ 7 w 53"/>
                  <a:gd name="T41" fmla="*/ 34 h 128"/>
                  <a:gd name="T42" fmla="*/ 4 w 53"/>
                  <a:gd name="T43" fmla="*/ 42 h 128"/>
                  <a:gd name="T44" fmla="*/ 2 w 53"/>
                  <a:gd name="T45" fmla="*/ 52 h 128"/>
                  <a:gd name="T46" fmla="*/ 1 w 53"/>
                  <a:gd name="T47" fmla="*/ 61 h 128"/>
                  <a:gd name="T48" fmla="*/ 0 w 53"/>
                  <a:gd name="T49" fmla="*/ 71 h 128"/>
                  <a:gd name="T50" fmla="*/ 0 w 53"/>
                  <a:gd name="T51" fmla="*/ 82 h 128"/>
                  <a:gd name="T52" fmla="*/ 1 w 53"/>
                  <a:gd name="T53" fmla="*/ 91 h 128"/>
                  <a:gd name="T54" fmla="*/ 3 w 53"/>
                  <a:gd name="T55" fmla="*/ 99 h 128"/>
                  <a:gd name="T56" fmla="*/ 7 w 53"/>
                  <a:gd name="T57" fmla="*/ 107 h 128"/>
                  <a:gd name="T58" fmla="*/ 11 w 53"/>
                  <a:gd name="T59" fmla="*/ 114 h 128"/>
                  <a:gd name="T60" fmla="*/ 16 w 53"/>
                  <a:gd name="T61" fmla="*/ 121 h 128"/>
                  <a:gd name="T62" fmla="*/ 20 w 53"/>
                  <a:gd name="T63" fmla="*/ 126 h 128"/>
                  <a:gd name="T64" fmla="*/ 23 w 53"/>
                  <a:gd name="T65" fmla="*/ 128 h 128"/>
                  <a:gd name="T66" fmla="*/ 24 w 53"/>
                  <a:gd name="T67" fmla="*/ 12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3" h="128">
                    <a:moveTo>
                      <a:pt x="24" y="128"/>
                    </a:moveTo>
                    <a:lnTo>
                      <a:pt x="40" y="123"/>
                    </a:lnTo>
                    <a:lnTo>
                      <a:pt x="44" y="107"/>
                    </a:lnTo>
                    <a:lnTo>
                      <a:pt x="48" y="85"/>
                    </a:lnTo>
                    <a:lnTo>
                      <a:pt x="51" y="60"/>
                    </a:lnTo>
                    <a:lnTo>
                      <a:pt x="53" y="36"/>
                    </a:lnTo>
                    <a:lnTo>
                      <a:pt x="53" y="25"/>
                    </a:lnTo>
                    <a:lnTo>
                      <a:pt x="52" y="16"/>
                    </a:lnTo>
                    <a:lnTo>
                      <a:pt x="50" y="9"/>
                    </a:lnTo>
                    <a:lnTo>
                      <a:pt x="47" y="3"/>
                    </a:lnTo>
                    <a:lnTo>
                      <a:pt x="45" y="1"/>
                    </a:lnTo>
                    <a:lnTo>
                      <a:pt x="43" y="0"/>
                    </a:lnTo>
                    <a:lnTo>
                      <a:pt x="40" y="0"/>
                    </a:lnTo>
                    <a:lnTo>
                      <a:pt x="37" y="0"/>
                    </a:lnTo>
                    <a:lnTo>
                      <a:pt x="34" y="2"/>
                    </a:lnTo>
                    <a:lnTo>
                      <a:pt x="30" y="4"/>
                    </a:lnTo>
                    <a:lnTo>
                      <a:pt x="26" y="8"/>
                    </a:lnTo>
                    <a:lnTo>
                      <a:pt x="22" y="13"/>
                    </a:lnTo>
                    <a:lnTo>
                      <a:pt x="15" y="19"/>
                    </a:lnTo>
                    <a:lnTo>
                      <a:pt x="11" y="26"/>
                    </a:lnTo>
                    <a:lnTo>
                      <a:pt x="7" y="34"/>
                    </a:lnTo>
                    <a:lnTo>
                      <a:pt x="4" y="42"/>
                    </a:lnTo>
                    <a:lnTo>
                      <a:pt x="2" y="52"/>
                    </a:lnTo>
                    <a:lnTo>
                      <a:pt x="1" y="61"/>
                    </a:lnTo>
                    <a:lnTo>
                      <a:pt x="0" y="71"/>
                    </a:lnTo>
                    <a:lnTo>
                      <a:pt x="0" y="82"/>
                    </a:lnTo>
                    <a:lnTo>
                      <a:pt x="1" y="91"/>
                    </a:lnTo>
                    <a:lnTo>
                      <a:pt x="3" y="99"/>
                    </a:lnTo>
                    <a:lnTo>
                      <a:pt x="7" y="107"/>
                    </a:lnTo>
                    <a:lnTo>
                      <a:pt x="11" y="114"/>
                    </a:lnTo>
                    <a:lnTo>
                      <a:pt x="16" y="121"/>
                    </a:lnTo>
                    <a:lnTo>
                      <a:pt x="20" y="126"/>
                    </a:lnTo>
                    <a:lnTo>
                      <a:pt x="23" y="128"/>
                    </a:lnTo>
                    <a:lnTo>
                      <a:pt x="24" y="12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6" name="Freeform 24">
                <a:extLst>
                  <a:ext uri="{FF2B5EF4-FFF2-40B4-BE49-F238E27FC236}">
                    <a16:creationId xmlns="" xmlns:a16="http://schemas.microsoft.com/office/drawing/2014/main" id="{22D6BD47-3F8B-4738-AA29-231E9C424CF9}"/>
                  </a:ext>
                </a:extLst>
              </p:cNvPr>
              <p:cNvSpPr/>
              <p:nvPr/>
            </p:nvSpPr>
            <p:spPr bwMode="auto">
              <a:xfrm>
                <a:off x="3623947" y="3937000"/>
                <a:ext cx="9525" cy="14288"/>
              </a:xfrm>
              <a:custGeom>
                <a:avLst/>
                <a:gdLst>
                  <a:gd name="T0" fmla="*/ 43 w 46"/>
                  <a:gd name="T1" fmla="*/ 68 h 83"/>
                  <a:gd name="T2" fmla="*/ 45 w 46"/>
                  <a:gd name="T3" fmla="*/ 57 h 83"/>
                  <a:gd name="T4" fmla="*/ 46 w 46"/>
                  <a:gd name="T5" fmla="*/ 44 h 83"/>
                  <a:gd name="T6" fmla="*/ 46 w 46"/>
                  <a:gd name="T7" fmla="*/ 37 h 83"/>
                  <a:gd name="T8" fmla="*/ 45 w 46"/>
                  <a:gd name="T9" fmla="*/ 28 h 83"/>
                  <a:gd name="T10" fmla="*/ 44 w 46"/>
                  <a:gd name="T11" fmla="*/ 22 h 83"/>
                  <a:gd name="T12" fmla="*/ 43 w 46"/>
                  <a:gd name="T13" fmla="*/ 15 h 83"/>
                  <a:gd name="T14" fmla="*/ 40 w 46"/>
                  <a:gd name="T15" fmla="*/ 10 h 83"/>
                  <a:gd name="T16" fmla="*/ 38 w 46"/>
                  <a:gd name="T17" fmla="*/ 5 h 83"/>
                  <a:gd name="T18" fmla="*/ 33 w 46"/>
                  <a:gd name="T19" fmla="*/ 2 h 83"/>
                  <a:gd name="T20" fmla="*/ 29 w 46"/>
                  <a:gd name="T21" fmla="*/ 0 h 83"/>
                  <a:gd name="T22" fmla="*/ 25 w 46"/>
                  <a:gd name="T23" fmla="*/ 0 h 83"/>
                  <a:gd name="T24" fmla="*/ 19 w 46"/>
                  <a:gd name="T25" fmla="*/ 2 h 83"/>
                  <a:gd name="T26" fmla="*/ 13 w 46"/>
                  <a:gd name="T27" fmla="*/ 7 h 83"/>
                  <a:gd name="T28" fmla="*/ 5 w 46"/>
                  <a:gd name="T29" fmla="*/ 13 h 83"/>
                  <a:gd name="T30" fmla="*/ 2 w 46"/>
                  <a:gd name="T31" fmla="*/ 18 h 83"/>
                  <a:gd name="T32" fmla="*/ 1 w 46"/>
                  <a:gd name="T33" fmla="*/ 23 h 83"/>
                  <a:gd name="T34" fmla="*/ 0 w 46"/>
                  <a:gd name="T35" fmla="*/ 30 h 83"/>
                  <a:gd name="T36" fmla="*/ 0 w 46"/>
                  <a:gd name="T37" fmla="*/ 39 h 83"/>
                  <a:gd name="T38" fmla="*/ 0 w 46"/>
                  <a:gd name="T39" fmla="*/ 54 h 83"/>
                  <a:gd name="T40" fmla="*/ 1 w 46"/>
                  <a:gd name="T41" fmla="*/ 65 h 83"/>
                  <a:gd name="T42" fmla="*/ 1 w 46"/>
                  <a:gd name="T43" fmla="*/ 73 h 83"/>
                  <a:gd name="T44" fmla="*/ 1 w 46"/>
                  <a:gd name="T45" fmla="*/ 78 h 83"/>
                  <a:gd name="T46" fmla="*/ 2 w 46"/>
                  <a:gd name="T47" fmla="*/ 80 h 83"/>
                  <a:gd name="T48" fmla="*/ 4 w 46"/>
                  <a:gd name="T49" fmla="*/ 82 h 83"/>
                  <a:gd name="T50" fmla="*/ 6 w 46"/>
                  <a:gd name="T51" fmla="*/ 83 h 83"/>
                  <a:gd name="T52" fmla="*/ 10 w 46"/>
                  <a:gd name="T53" fmla="*/ 83 h 83"/>
                  <a:gd name="T54" fmla="*/ 16 w 46"/>
                  <a:gd name="T55" fmla="*/ 83 h 83"/>
                  <a:gd name="T56" fmla="*/ 26 w 46"/>
                  <a:gd name="T57" fmla="*/ 81 h 83"/>
                  <a:gd name="T58" fmla="*/ 31 w 46"/>
                  <a:gd name="T59" fmla="*/ 79 h 83"/>
                  <a:gd name="T60" fmla="*/ 37 w 46"/>
                  <a:gd name="T61" fmla="*/ 77 h 83"/>
                  <a:gd name="T62" fmla="*/ 40 w 46"/>
                  <a:gd name="T63" fmla="*/ 73 h 83"/>
                  <a:gd name="T64" fmla="*/ 43 w 46"/>
                  <a:gd name="T65" fmla="*/ 6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 h="83">
                    <a:moveTo>
                      <a:pt x="43" y="68"/>
                    </a:moveTo>
                    <a:lnTo>
                      <a:pt x="45" y="57"/>
                    </a:lnTo>
                    <a:lnTo>
                      <a:pt x="46" y="44"/>
                    </a:lnTo>
                    <a:lnTo>
                      <a:pt x="46" y="37"/>
                    </a:lnTo>
                    <a:lnTo>
                      <a:pt x="45" y="28"/>
                    </a:lnTo>
                    <a:lnTo>
                      <a:pt x="44" y="22"/>
                    </a:lnTo>
                    <a:lnTo>
                      <a:pt x="43" y="15"/>
                    </a:lnTo>
                    <a:lnTo>
                      <a:pt x="40" y="10"/>
                    </a:lnTo>
                    <a:lnTo>
                      <a:pt x="38" y="5"/>
                    </a:lnTo>
                    <a:lnTo>
                      <a:pt x="33" y="2"/>
                    </a:lnTo>
                    <a:lnTo>
                      <a:pt x="29" y="0"/>
                    </a:lnTo>
                    <a:lnTo>
                      <a:pt x="25" y="0"/>
                    </a:lnTo>
                    <a:lnTo>
                      <a:pt x="19" y="2"/>
                    </a:lnTo>
                    <a:lnTo>
                      <a:pt x="13" y="7"/>
                    </a:lnTo>
                    <a:lnTo>
                      <a:pt x="5" y="13"/>
                    </a:lnTo>
                    <a:lnTo>
                      <a:pt x="2" y="18"/>
                    </a:lnTo>
                    <a:lnTo>
                      <a:pt x="1" y="23"/>
                    </a:lnTo>
                    <a:lnTo>
                      <a:pt x="0" y="30"/>
                    </a:lnTo>
                    <a:lnTo>
                      <a:pt x="0" y="39"/>
                    </a:lnTo>
                    <a:lnTo>
                      <a:pt x="0" y="54"/>
                    </a:lnTo>
                    <a:lnTo>
                      <a:pt x="1" y="65"/>
                    </a:lnTo>
                    <a:lnTo>
                      <a:pt x="1" y="73"/>
                    </a:lnTo>
                    <a:lnTo>
                      <a:pt x="1" y="78"/>
                    </a:lnTo>
                    <a:lnTo>
                      <a:pt x="2" y="80"/>
                    </a:lnTo>
                    <a:lnTo>
                      <a:pt x="4" y="82"/>
                    </a:lnTo>
                    <a:lnTo>
                      <a:pt x="6" y="83"/>
                    </a:lnTo>
                    <a:lnTo>
                      <a:pt x="10" y="83"/>
                    </a:lnTo>
                    <a:lnTo>
                      <a:pt x="16" y="83"/>
                    </a:lnTo>
                    <a:lnTo>
                      <a:pt x="26" y="81"/>
                    </a:lnTo>
                    <a:lnTo>
                      <a:pt x="31" y="79"/>
                    </a:lnTo>
                    <a:lnTo>
                      <a:pt x="37" y="77"/>
                    </a:lnTo>
                    <a:lnTo>
                      <a:pt x="40" y="73"/>
                    </a:lnTo>
                    <a:lnTo>
                      <a:pt x="43" y="68"/>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7" name="Freeform 25">
                <a:extLst>
                  <a:ext uri="{FF2B5EF4-FFF2-40B4-BE49-F238E27FC236}">
                    <a16:creationId xmlns="" xmlns:a16="http://schemas.microsoft.com/office/drawing/2014/main" id="{F9231C33-E97D-47E8-8899-915144853CE1}"/>
                  </a:ext>
                </a:extLst>
              </p:cNvPr>
              <p:cNvSpPr/>
              <p:nvPr/>
            </p:nvSpPr>
            <p:spPr bwMode="auto">
              <a:xfrm>
                <a:off x="3608072" y="3930650"/>
                <a:ext cx="7937" cy="15875"/>
              </a:xfrm>
              <a:custGeom>
                <a:avLst/>
                <a:gdLst>
                  <a:gd name="T0" fmla="*/ 37 w 48"/>
                  <a:gd name="T1" fmla="*/ 90 h 90"/>
                  <a:gd name="T2" fmla="*/ 48 w 48"/>
                  <a:gd name="T3" fmla="*/ 61 h 90"/>
                  <a:gd name="T4" fmla="*/ 48 w 48"/>
                  <a:gd name="T5" fmla="*/ 48 h 90"/>
                  <a:gd name="T6" fmla="*/ 47 w 48"/>
                  <a:gd name="T7" fmla="*/ 36 h 90"/>
                  <a:gd name="T8" fmla="*/ 46 w 48"/>
                  <a:gd name="T9" fmla="*/ 26 h 90"/>
                  <a:gd name="T10" fmla="*/ 44 w 48"/>
                  <a:gd name="T11" fmla="*/ 18 h 90"/>
                  <a:gd name="T12" fmla="*/ 42 w 48"/>
                  <a:gd name="T13" fmla="*/ 12 h 90"/>
                  <a:gd name="T14" fmla="*/ 40 w 48"/>
                  <a:gd name="T15" fmla="*/ 7 h 90"/>
                  <a:gd name="T16" fmla="*/ 37 w 48"/>
                  <a:gd name="T17" fmla="*/ 3 h 90"/>
                  <a:gd name="T18" fmla="*/ 34 w 48"/>
                  <a:gd name="T19" fmla="*/ 1 h 90"/>
                  <a:gd name="T20" fmla="*/ 31 w 48"/>
                  <a:gd name="T21" fmla="*/ 0 h 90"/>
                  <a:gd name="T22" fmla="*/ 28 w 48"/>
                  <a:gd name="T23" fmla="*/ 0 h 90"/>
                  <a:gd name="T24" fmla="*/ 25 w 48"/>
                  <a:gd name="T25" fmla="*/ 1 h 90"/>
                  <a:gd name="T26" fmla="*/ 22 w 48"/>
                  <a:gd name="T27" fmla="*/ 3 h 90"/>
                  <a:gd name="T28" fmla="*/ 19 w 48"/>
                  <a:gd name="T29" fmla="*/ 6 h 90"/>
                  <a:gd name="T30" fmla="*/ 14 w 48"/>
                  <a:gd name="T31" fmla="*/ 9 h 90"/>
                  <a:gd name="T32" fmla="*/ 12 w 48"/>
                  <a:gd name="T33" fmla="*/ 13 h 90"/>
                  <a:gd name="T34" fmla="*/ 9 w 48"/>
                  <a:gd name="T35" fmla="*/ 18 h 90"/>
                  <a:gd name="T36" fmla="*/ 4 w 48"/>
                  <a:gd name="T37" fmla="*/ 28 h 90"/>
                  <a:gd name="T38" fmla="*/ 1 w 48"/>
                  <a:gd name="T39" fmla="*/ 41 h 90"/>
                  <a:gd name="T40" fmla="*/ 0 w 48"/>
                  <a:gd name="T41" fmla="*/ 46 h 90"/>
                  <a:gd name="T42" fmla="*/ 0 w 48"/>
                  <a:gd name="T43" fmla="*/ 52 h 90"/>
                  <a:gd name="T44" fmla="*/ 0 w 48"/>
                  <a:gd name="T45" fmla="*/ 58 h 90"/>
                  <a:gd name="T46" fmla="*/ 1 w 48"/>
                  <a:gd name="T47" fmla="*/ 63 h 90"/>
                  <a:gd name="T48" fmla="*/ 2 w 48"/>
                  <a:gd name="T49" fmla="*/ 69 h 90"/>
                  <a:gd name="T50" fmla="*/ 5 w 48"/>
                  <a:gd name="T51" fmla="*/ 74 h 90"/>
                  <a:gd name="T52" fmla="*/ 8 w 48"/>
                  <a:gd name="T53" fmla="*/ 79 h 90"/>
                  <a:gd name="T54" fmla="*/ 11 w 48"/>
                  <a:gd name="T55" fmla="*/ 82 h 90"/>
                  <a:gd name="T56" fmla="*/ 17 w 48"/>
                  <a:gd name="T57" fmla="*/ 86 h 90"/>
                  <a:gd name="T58" fmla="*/ 23 w 48"/>
                  <a:gd name="T59" fmla="*/ 88 h 90"/>
                  <a:gd name="T60" fmla="*/ 29 w 48"/>
                  <a:gd name="T61" fmla="*/ 89 h 90"/>
                  <a:gd name="T62" fmla="*/ 37 w 48"/>
                  <a:gd name="T63" fmla="*/ 9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8" h="90">
                    <a:moveTo>
                      <a:pt x="37" y="90"/>
                    </a:moveTo>
                    <a:lnTo>
                      <a:pt x="48" y="61"/>
                    </a:lnTo>
                    <a:lnTo>
                      <a:pt x="48" y="48"/>
                    </a:lnTo>
                    <a:lnTo>
                      <a:pt x="47" y="36"/>
                    </a:lnTo>
                    <a:lnTo>
                      <a:pt x="46" y="26"/>
                    </a:lnTo>
                    <a:lnTo>
                      <a:pt x="44" y="18"/>
                    </a:lnTo>
                    <a:lnTo>
                      <a:pt x="42" y="12"/>
                    </a:lnTo>
                    <a:lnTo>
                      <a:pt x="40" y="7"/>
                    </a:lnTo>
                    <a:lnTo>
                      <a:pt x="37" y="3"/>
                    </a:lnTo>
                    <a:lnTo>
                      <a:pt x="34" y="1"/>
                    </a:lnTo>
                    <a:lnTo>
                      <a:pt x="31" y="0"/>
                    </a:lnTo>
                    <a:lnTo>
                      <a:pt x="28" y="0"/>
                    </a:lnTo>
                    <a:lnTo>
                      <a:pt x="25" y="1"/>
                    </a:lnTo>
                    <a:lnTo>
                      <a:pt x="22" y="3"/>
                    </a:lnTo>
                    <a:lnTo>
                      <a:pt x="19" y="6"/>
                    </a:lnTo>
                    <a:lnTo>
                      <a:pt x="14" y="9"/>
                    </a:lnTo>
                    <a:lnTo>
                      <a:pt x="12" y="13"/>
                    </a:lnTo>
                    <a:lnTo>
                      <a:pt x="9" y="18"/>
                    </a:lnTo>
                    <a:lnTo>
                      <a:pt x="4" y="28"/>
                    </a:lnTo>
                    <a:lnTo>
                      <a:pt x="1" y="41"/>
                    </a:lnTo>
                    <a:lnTo>
                      <a:pt x="0" y="46"/>
                    </a:lnTo>
                    <a:lnTo>
                      <a:pt x="0" y="52"/>
                    </a:lnTo>
                    <a:lnTo>
                      <a:pt x="0" y="58"/>
                    </a:lnTo>
                    <a:lnTo>
                      <a:pt x="1" y="63"/>
                    </a:lnTo>
                    <a:lnTo>
                      <a:pt x="2" y="69"/>
                    </a:lnTo>
                    <a:lnTo>
                      <a:pt x="5" y="74"/>
                    </a:lnTo>
                    <a:lnTo>
                      <a:pt x="8" y="79"/>
                    </a:lnTo>
                    <a:lnTo>
                      <a:pt x="11" y="82"/>
                    </a:lnTo>
                    <a:lnTo>
                      <a:pt x="17" y="86"/>
                    </a:lnTo>
                    <a:lnTo>
                      <a:pt x="23" y="88"/>
                    </a:lnTo>
                    <a:lnTo>
                      <a:pt x="29" y="89"/>
                    </a:lnTo>
                    <a:lnTo>
                      <a:pt x="37" y="9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8" name="Freeform 26">
                <a:extLst>
                  <a:ext uri="{FF2B5EF4-FFF2-40B4-BE49-F238E27FC236}">
                    <a16:creationId xmlns="" xmlns:a16="http://schemas.microsoft.com/office/drawing/2014/main" id="{632F8C39-851C-4A95-BE56-1DCE3E2A4A45}"/>
                  </a:ext>
                </a:extLst>
              </p:cNvPr>
              <p:cNvSpPr/>
              <p:nvPr/>
            </p:nvSpPr>
            <p:spPr bwMode="auto">
              <a:xfrm>
                <a:off x="3596960" y="3916363"/>
                <a:ext cx="7937" cy="9525"/>
              </a:xfrm>
              <a:custGeom>
                <a:avLst/>
                <a:gdLst>
                  <a:gd name="T0" fmla="*/ 46 w 48"/>
                  <a:gd name="T1" fmla="*/ 53 h 53"/>
                  <a:gd name="T2" fmla="*/ 48 w 48"/>
                  <a:gd name="T3" fmla="*/ 33 h 53"/>
                  <a:gd name="T4" fmla="*/ 40 w 48"/>
                  <a:gd name="T5" fmla="*/ 20 h 53"/>
                  <a:gd name="T6" fmla="*/ 33 w 48"/>
                  <a:gd name="T7" fmla="*/ 11 h 53"/>
                  <a:gd name="T8" fmla="*/ 30 w 48"/>
                  <a:gd name="T9" fmla="*/ 7 h 53"/>
                  <a:gd name="T10" fmla="*/ 26 w 48"/>
                  <a:gd name="T11" fmla="*/ 4 h 53"/>
                  <a:gd name="T12" fmla="*/ 23 w 48"/>
                  <a:gd name="T13" fmla="*/ 2 h 53"/>
                  <a:gd name="T14" fmla="*/ 20 w 48"/>
                  <a:gd name="T15" fmla="*/ 1 h 53"/>
                  <a:gd name="T16" fmla="*/ 17 w 48"/>
                  <a:gd name="T17" fmla="*/ 0 h 53"/>
                  <a:gd name="T18" fmla="*/ 14 w 48"/>
                  <a:gd name="T19" fmla="*/ 0 h 53"/>
                  <a:gd name="T20" fmla="*/ 11 w 48"/>
                  <a:gd name="T21" fmla="*/ 1 h 53"/>
                  <a:gd name="T22" fmla="*/ 9 w 48"/>
                  <a:gd name="T23" fmla="*/ 2 h 53"/>
                  <a:gd name="T24" fmla="*/ 4 w 48"/>
                  <a:gd name="T25" fmla="*/ 7 h 53"/>
                  <a:gd name="T26" fmla="*/ 2 w 48"/>
                  <a:gd name="T27" fmla="*/ 12 h 53"/>
                  <a:gd name="T28" fmla="*/ 0 w 48"/>
                  <a:gd name="T29" fmla="*/ 18 h 53"/>
                  <a:gd name="T30" fmla="*/ 0 w 48"/>
                  <a:gd name="T31" fmla="*/ 25 h 53"/>
                  <a:gd name="T32" fmla="*/ 2 w 48"/>
                  <a:gd name="T33" fmla="*/ 31 h 53"/>
                  <a:gd name="T34" fmla="*/ 7 w 48"/>
                  <a:gd name="T35" fmla="*/ 38 h 53"/>
                  <a:gd name="T36" fmla="*/ 10 w 48"/>
                  <a:gd name="T37" fmla="*/ 41 h 53"/>
                  <a:gd name="T38" fmla="*/ 13 w 48"/>
                  <a:gd name="T39" fmla="*/ 44 h 53"/>
                  <a:gd name="T40" fmla="*/ 17 w 48"/>
                  <a:gd name="T41" fmla="*/ 47 h 53"/>
                  <a:gd name="T42" fmla="*/ 21 w 48"/>
                  <a:gd name="T43" fmla="*/ 49 h 53"/>
                  <a:gd name="T44" fmla="*/ 26 w 48"/>
                  <a:gd name="T45" fmla="*/ 51 h 53"/>
                  <a:gd name="T46" fmla="*/ 32 w 48"/>
                  <a:gd name="T47" fmla="*/ 52 h 53"/>
                  <a:gd name="T48" fmla="*/ 38 w 48"/>
                  <a:gd name="T49" fmla="*/ 53 h 53"/>
                  <a:gd name="T50" fmla="*/ 46 w 48"/>
                  <a:gd name="T51"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8" h="53">
                    <a:moveTo>
                      <a:pt x="46" y="53"/>
                    </a:moveTo>
                    <a:lnTo>
                      <a:pt x="48" y="33"/>
                    </a:lnTo>
                    <a:lnTo>
                      <a:pt x="40" y="20"/>
                    </a:lnTo>
                    <a:lnTo>
                      <a:pt x="33" y="11"/>
                    </a:lnTo>
                    <a:lnTo>
                      <a:pt x="30" y="7"/>
                    </a:lnTo>
                    <a:lnTo>
                      <a:pt x="26" y="4"/>
                    </a:lnTo>
                    <a:lnTo>
                      <a:pt x="23" y="2"/>
                    </a:lnTo>
                    <a:lnTo>
                      <a:pt x="20" y="1"/>
                    </a:lnTo>
                    <a:lnTo>
                      <a:pt x="17" y="0"/>
                    </a:lnTo>
                    <a:lnTo>
                      <a:pt x="14" y="0"/>
                    </a:lnTo>
                    <a:lnTo>
                      <a:pt x="11" y="1"/>
                    </a:lnTo>
                    <a:lnTo>
                      <a:pt x="9" y="2"/>
                    </a:lnTo>
                    <a:lnTo>
                      <a:pt x="4" y="7"/>
                    </a:lnTo>
                    <a:lnTo>
                      <a:pt x="2" y="12"/>
                    </a:lnTo>
                    <a:lnTo>
                      <a:pt x="0" y="18"/>
                    </a:lnTo>
                    <a:lnTo>
                      <a:pt x="0" y="25"/>
                    </a:lnTo>
                    <a:lnTo>
                      <a:pt x="2" y="31"/>
                    </a:lnTo>
                    <a:lnTo>
                      <a:pt x="7" y="38"/>
                    </a:lnTo>
                    <a:lnTo>
                      <a:pt x="10" y="41"/>
                    </a:lnTo>
                    <a:lnTo>
                      <a:pt x="13" y="44"/>
                    </a:lnTo>
                    <a:lnTo>
                      <a:pt x="17" y="47"/>
                    </a:lnTo>
                    <a:lnTo>
                      <a:pt x="21" y="49"/>
                    </a:lnTo>
                    <a:lnTo>
                      <a:pt x="26" y="51"/>
                    </a:lnTo>
                    <a:lnTo>
                      <a:pt x="32" y="52"/>
                    </a:lnTo>
                    <a:lnTo>
                      <a:pt x="38" y="53"/>
                    </a:lnTo>
                    <a:lnTo>
                      <a:pt x="46" y="5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29" name="Freeform 27">
                <a:extLst>
                  <a:ext uri="{FF2B5EF4-FFF2-40B4-BE49-F238E27FC236}">
                    <a16:creationId xmlns="" xmlns:a16="http://schemas.microsoft.com/office/drawing/2014/main" id="{DCC328F6-230C-4596-9944-6A06276E02B0}"/>
                  </a:ext>
                </a:extLst>
              </p:cNvPr>
              <p:cNvSpPr/>
              <p:nvPr/>
            </p:nvSpPr>
            <p:spPr bwMode="auto">
              <a:xfrm>
                <a:off x="3720785" y="3884613"/>
                <a:ext cx="9525" cy="12700"/>
              </a:xfrm>
              <a:custGeom>
                <a:avLst/>
                <a:gdLst>
                  <a:gd name="T0" fmla="*/ 38 w 56"/>
                  <a:gd name="T1" fmla="*/ 3 h 70"/>
                  <a:gd name="T2" fmla="*/ 55 w 56"/>
                  <a:gd name="T3" fmla="*/ 0 h 70"/>
                  <a:gd name="T4" fmla="*/ 56 w 56"/>
                  <a:gd name="T5" fmla="*/ 35 h 70"/>
                  <a:gd name="T6" fmla="*/ 55 w 56"/>
                  <a:gd name="T7" fmla="*/ 56 h 70"/>
                  <a:gd name="T8" fmla="*/ 54 w 56"/>
                  <a:gd name="T9" fmla="*/ 59 h 70"/>
                  <a:gd name="T10" fmla="*/ 51 w 56"/>
                  <a:gd name="T11" fmla="*/ 62 h 70"/>
                  <a:gd name="T12" fmla="*/ 48 w 56"/>
                  <a:gd name="T13" fmla="*/ 65 h 70"/>
                  <a:gd name="T14" fmla="*/ 45 w 56"/>
                  <a:gd name="T15" fmla="*/ 66 h 70"/>
                  <a:gd name="T16" fmla="*/ 35 w 56"/>
                  <a:gd name="T17" fmla="*/ 69 h 70"/>
                  <a:gd name="T18" fmla="*/ 22 w 56"/>
                  <a:gd name="T19" fmla="*/ 70 h 70"/>
                  <a:gd name="T20" fmla="*/ 15 w 56"/>
                  <a:gd name="T21" fmla="*/ 69 h 70"/>
                  <a:gd name="T22" fmla="*/ 9 w 56"/>
                  <a:gd name="T23" fmla="*/ 66 h 70"/>
                  <a:gd name="T24" fmla="*/ 5 w 56"/>
                  <a:gd name="T25" fmla="*/ 63 h 70"/>
                  <a:gd name="T26" fmla="*/ 2 w 56"/>
                  <a:gd name="T27" fmla="*/ 59 h 70"/>
                  <a:gd name="T28" fmla="*/ 1 w 56"/>
                  <a:gd name="T29" fmla="*/ 54 h 70"/>
                  <a:gd name="T30" fmla="*/ 0 w 56"/>
                  <a:gd name="T31" fmla="*/ 48 h 70"/>
                  <a:gd name="T32" fmla="*/ 0 w 56"/>
                  <a:gd name="T33" fmla="*/ 42 h 70"/>
                  <a:gd name="T34" fmla="*/ 1 w 56"/>
                  <a:gd name="T35" fmla="*/ 36 h 70"/>
                  <a:gd name="T36" fmla="*/ 3 w 56"/>
                  <a:gd name="T37" fmla="*/ 29 h 70"/>
                  <a:gd name="T38" fmla="*/ 6 w 56"/>
                  <a:gd name="T39" fmla="*/ 23 h 70"/>
                  <a:gd name="T40" fmla="*/ 9 w 56"/>
                  <a:gd name="T41" fmla="*/ 18 h 70"/>
                  <a:gd name="T42" fmla="*/ 13 w 56"/>
                  <a:gd name="T43" fmla="*/ 13 h 70"/>
                  <a:gd name="T44" fmla="*/ 19 w 56"/>
                  <a:gd name="T45" fmla="*/ 9 h 70"/>
                  <a:gd name="T46" fmla="*/ 25 w 56"/>
                  <a:gd name="T47" fmla="*/ 5 h 70"/>
                  <a:gd name="T48" fmla="*/ 31 w 56"/>
                  <a:gd name="T49" fmla="*/ 3 h 70"/>
                  <a:gd name="T50" fmla="*/ 38 w 56"/>
                  <a:gd name="T51"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6" h="70">
                    <a:moveTo>
                      <a:pt x="38" y="3"/>
                    </a:moveTo>
                    <a:lnTo>
                      <a:pt x="55" y="0"/>
                    </a:lnTo>
                    <a:lnTo>
                      <a:pt x="56" y="35"/>
                    </a:lnTo>
                    <a:lnTo>
                      <a:pt x="55" y="56"/>
                    </a:lnTo>
                    <a:lnTo>
                      <a:pt x="54" y="59"/>
                    </a:lnTo>
                    <a:lnTo>
                      <a:pt x="51" y="62"/>
                    </a:lnTo>
                    <a:lnTo>
                      <a:pt x="48" y="65"/>
                    </a:lnTo>
                    <a:lnTo>
                      <a:pt x="45" y="66"/>
                    </a:lnTo>
                    <a:lnTo>
                      <a:pt x="35" y="69"/>
                    </a:lnTo>
                    <a:lnTo>
                      <a:pt x="22" y="70"/>
                    </a:lnTo>
                    <a:lnTo>
                      <a:pt x="15" y="69"/>
                    </a:lnTo>
                    <a:lnTo>
                      <a:pt x="9" y="66"/>
                    </a:lnTo>
                    <a:lnTo>
                      <a:pt x="5" y="63"/>
                    </a:lnTo>
                    <a:lnTo>
                      <a:pt x="2" y="59"/>
                    </a:lnTo>
                    <a:lnTo>
                      <a:pt x="1" y="54"/>
                    </a:lnTo>
                    <a:lnTo>
                      <a:pt x="0" y="48"/>
                    </a:lnTo>
                    <a:lnTo>
                      <a:pt x="0" y="42"/>
                    </a:lnTo>
                    <a:lnTo>
                      <a:pt x="1" y="36"/>
                    </a:lnTo>
                    <a:lnTo>
                      <a:pt x="3" y="29"/>
                    </a:lnTo>
                    <a:lnTo>
                      <a:pt x="6" y="23"/>
                    </a:lnTo>
                    <a:lnTo>
                      <a:pt x="9" y="18"/>
                    </a:lnTo>
                    <a:lnTo>
                      <a:pt x="13" y="13"/>
                    </a:lnTo>
                    <a:lnTo>
                      <a:pt x="19" y="9"/>
                    </a:lnTo>
                    <a:lnTo>
                      <a:pt x="25" y="5"/>
                    </a:lnTo>
                    <a:lnTo>
                      <a:pt x="31" y="3"/>
                    </a:lnTo>
                    <a:lnTo>
                      <a:pt x="38" y="3"/>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30" name="Freeform 28">
                <a:extLst>
                  <a:ext uri="{FF2B5EF4-FFF2-40B4-BE49-F238E27FC236}">
                    <a16:creationId xmlns="" xmlns:a16="http://schemas.microsoft.com/office/drawing/2014/main" id="{903E2044-766A-44A1-BFA7-AA6CF2CD5ED2}"/>
                  </a:ext>
                </a:extLst>
              </p:cNvPr>
              <p:cNvSpPr/>
              <p:nvPr/>
            </p:nvSpPr>
            <p:spPr bwMode="auto">
              <a:xfrm>
                <a:off x="3706497" y="3890963"/>
                <a:ext cx="11112" cy="14288"/>
              </a:xfrm>
              <a:custGeom>
                <a:avLst/>
                <a:gdLst>
                  <a:gd name="T0" fmla="*/ 22 w 70"/>
                  <a:gd name="T1" fmla="*/ 85 h 85"/>
                  <a:gd name="T2" fmla="*/ 40 w 70"/>
                  <a:gd name="T3" fmla="*/ 80 h 85"/>
                  <a:gd name="T4" fmla="*/ 50 w 70"/>
                  <a:gd name="T5" fmla="*/ 76 h 85"/>
                  <a:gd name="T6" fmla="*/ 58 w 70"/>
                  <a:gd name="T7" fmla="*/ 71 h 85"/>
                  <a:gd name="T8" fmla="*/ 63 w 70"/>
                  <a:gd name="T9" fmla="*/ 67 h 85"/>
                  <a:gd name="T10" fmla="*/ 67 w 70"/>
                  <a:gd name="T11" fmla="*/ 62 h 85"/>
                  <a:gd name="T12" fmla="*/ 69 w 70"/>
                  <a:gd name="T13" fmla="*/ 57 h 85"/>
                  <a:gd name="T14" fmla="*/ 70 w 70"/>
                  <a:gd name="T15" fmla="*/ 51 h 85"/>
                  <a:gd name="T16" fmla="*/ 69 w 70"/>
                  <a:gd name="T17" fmla="*/ 46 h 85"/>
                  <a:gd name="T18" fmla="*/ 67 w 70"/>
                  <a:gd name="T19" fmla="*/ 40 h 85"/>
                  <a:gd name="T20" fmla="*/ 64 w 70"/>
                  <a:gd name="T21" fmla="*/ 34 h 85"/>
                  <a:gd name="T22" fmla="*/ 61 w 70"/>
                  <a:gd name="T23" fmla="*/ 29 h 85"/>
                  <a:gd name="T24" fmla="*/ 56 w 70"/>
                  <a:gd name="T25" fmla="*/ 23 h 85"/>
                  <a:gd name="T26" fmla="*/ 52 w 70"/>
                  <a:gd name="T27" fmla="*/ 18 h 85"/>
                  <a:gd name="T28" fmla="*/ 43 w 70"/>
                  <a:gd name="T29" fmla="*/ 9 h 85"/>
                  <a:gd name="T30" fmla="*/ 35 w 70"/>
                  <a:gd name="T31" fmla="*/ 1 h 85"/>
                  <a:gd name="T32" fmla="*/ 33 w 70"/>
                  <a:gd name="T33" fmla="*/ 0 h 85"/>
                  <a:gd name="T34" fmla="*/ 30 w 70"/>
                  <a:gd name="T35" fmla="*/ 0 h 85"/>
                  <a:gd name="T36" fmla="*/ 26 w 70"/>
                  <a:gd name="T37" fmla="*/ 2 h 85"/>
                  <a:gd name="T38" fmla="*/ 22 w 70"/>
                  <a:gd name="T39" fmla="*/ 5 h 85"/>
                  <a:gd name="T40" fmla="*/ 17 w 70"/>
                  <a:gd name="T41" fmla="*/ 10 h 85"/>
                  <a:gd name="T42" fmla="*/ 12 w 70"/>
                  <a:gd name="T43" fmla="*/ 15 h 85"/>
                  <a:gd name="T44" fmla="*/ 9 w 70"/>
                  <a:gd name="T45" fmla="*/ 22 h 85"/>
                  <a:gd name="T46" fmla="*/ 5 w 70"/>
                  <a:gd name="T47" fmla="*/ 29 h 85"/>
                  <a:gd name="T48" fmla="*/ 3 w 70"/>
                  <a:gd name="T49" fmla="*/ 37 h 85"/>
                  <a:gd name="T50" fmla="*/ 1 w 70"/>
                  <a:gd name="T51" fmla="*/ 44 h 85"/>
                  <a:gd name="T52" fmla="*/ 0 w 70"/>
                  <a:gd name="T53" fmla="*/ 52 h 85"/>
                  <a:gd name="T54" fmla="*/ 1 w 70"/>
                  <a:gd name="T55" fmla="*/ 59 h 85"/>
                  <a:gd name="T56" fmla="*/ 3 w 70"/>
                  <a:gd name="T57" fmla="*/ 66 h 85"/>
                  <a:gd name="T58" fmla="*/ 7 w 70"/>
                  <a:gd name="T59" fmla="*/ 74 h 85"/>
                  <a:gd name="T60" fmla="*/ 10 w 70"/>
                  <a:gd name="T61" fmla="*/ 77 h 85"/>
                  <a:gd name="T62" fmla="*/ 13 w 70"/>
                  <a:gd name="T63" fmla="*/ 80 h 85"/>
                  <a:gd name="T64" fmla="*/ 17 w 70"/>
                  <a:gd name="T65" fmla="*/ 82 h 85"/>
                  <a:gd name="T66" fmla="*/ 22 w 70"/>
                  <a:gd name="T67" fmla="*/ 8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0" h="85">
                    <a:moveTo>
                      <a:pt x="22" y="85"/>
                    </a:moveTo>
                    <a:lnTo>
                      <a:pt x="40" y="80"/>
                    </a:lnTo>
                    <a:lnTo>
                      <a:pt x="50" y="76"/>
                    </a:lnTo>
                    <a:lnTo>
                      <a:pt x="58" y="71"/>
                    </a:lnTo>
                    <a:lnTo>
                      <a:pt x="63" y="67"/>
                    </a:lnTo>
                    <a:lnTo>
                      <a:pt x="67" y="62"/>
                    </a:lnTo>
                    <a:lnTo>
                      <a:pt x="69" y="57"/>
                    </a:lnTo>
                    <a:lnTo>
                      <a:pt x="70" y="51"/>
                    </a:lnTo>
                    <a:lnTo>
                      <a:pt x="69" y="46"/>
                    </a:lnTo>
                    <a:lnTo>
                      <a:pt x="67" y="40"/>
                    </a:lnTo>
                    <a:lnTo>
                      <a:pt x="64" y="34"/>
                    </a:lnTo>
                    <a:lnTo>
                      <a:pt x="61" y="29"/>
                    </a:lnTo>
                    <a:lnTo>
                      <a:pt x="56" y="23"/>
                    </a:lnTo>
                    <a:lnTo>
                      <a:pt x="52" y="18"/>
                    </a:lnTo>
                    <a:lnTo>
                      <a:pt x="43" y="9"/>
                    </a:lnTo>
                    <a:lnTo>
                      <a:pt x="35" y="1"/>
                    </a:lnTo>
                    <a:lnTo>
                      <a:pt x="33" y="0"/>
                    </a:lnTo>
                    <a:lnTo>
                      <a:pt x="30" y="0"/>
                    </a:lnTo>
                    <a:lnTo>
                      <a:pt x="26" y="2"/>
                    </a:lnTo>
                    <a:lnTo>
                      <a:pt x="22" y="5"/>
                    </a:lnTo>
                    <a:lnTo>
                      <a:pt x="17" y="10"/>
                    </a:lnTo>
                    <a:lnTo>
                      <a:pt x="12" y="15"/>
                    </a:lnTo>
                    <a:lnTo>
                      <a:pt x="9" y="22"/>
                    </a:lnTo>
                    <a:lnTo>
                      <a:pt x="5" y="29"/>
                    </a:lnTo>
                    <a:lnTo>
                      <a:pt x="3" y="37"/>
                    </a:lnTo>
                    <a:lnTo>
                      <a:pt x="1" y="44"/>
                    </a:lnTo>
                    <a:lnTo>
                      <a:pt x="0" y="52"/>
                    </a:lnTo>
                    <a:lnTo>
                      <a:pt x="1" y="59"/>
                    </a:lnTo>
                    <a:lnTo>
                      <a:pt x="3" y="66"/>
                    </a:lnTo>
                    <a:lnTo>
                      <a:pt x="7" y="74"/>
                    </a:lnTo>
                    <a:lnTo>
                      <a:pt x="10" y="77"/>
                    </a:lnTo>
                    <a:lnTo>
                      <a:pt x="13" y="80"/>
                    </a:lnTo>
                    <a:lnTo>
                      <a:pt x="17" y="82"/>
                    </a:lnTo>
                    <a:lnTo>
                      <a:pt x="22" y="85"/>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31" name="Freeform 29">
                <a:extLst>
                  <a:ext uri="{FF2B5EF4-FFF2-40B4-BE49-F238E27FC236}">
                    <a16:creationId xmlns="" xmlns:a16="http://schemas.microsoft.com/office/drawing/2014/main" id="{2F3E6859-8833-4896-A4A4-F84B900AE997}"/>
                  </a:ext>
                </a:extLst>
              </p:cNvPr>
              <p:cNvSpPr/>
              <p:nvPr/>
            </p:nvSpPr>
            <p:spPr bwMode="auto">
              <a:xfrm>
                <a:off x="3623947" y="3889375"/>
                <a:ext cx="6350" cy="12700"/>
              </a:xfrm>
              <a:custGeom>
                <a:avLst/>
                <a:gdLst>
                  <a:gd name="T0" fmla="*/ 25 w 32"/>
                  <a:gd name="T1" fmla="*/ 0 h 66"/>
                  <a:gd name="T2" fmla="*/ 32 w 32"/>
                  <a:gd name="T3" fmla="*/ 15 h 66"/>
                  <a:gd name="T4" fmla="*/ 31 w 32"/>
                  <a:gd name="T5" fmla="*/ 35 h 66"/>
                  <a:gd name="T6" fmla="*/ 29 w 32"/>
                  <a:gd name="T7" fmla="*/ 50 h 66"/>
                  <a:gd name="T8" fmla="*/ 28 w 32"/>
                  <a:gd name="T9" fmla="*/ 55 h 66"/>
                  <a:gd name="T10" fmla="*/ 26 w 32"/>
                  <a:gd name="T11" fmla="*/ 59 h 66"/>
                  <a:gd name="T12" fmla="*/ 25 w 32"/>
                  <a:gd name="T13" fmla="*/ 62 h 66"/>
                  <a:gd name="T14" fmla="*/ 23 w 32"/>
                  <a:gd name="T15" fmla="*/ 64 h 66"/>
                  <a:gd name="T16" fmla="*/ 21 w 32"/>
                  <a:gd name="T17" fmla="*/ 65 h 66"/>
                  <a:gd name="T18" fmla="*/ 19 w 32"/>
                  <a:gd name="T19" fmla="*/ 66 h 66"/>
                  <a:gd name="T20" fmla="*/ 16 w 32"/>
                  <a:gd name="T21" fmla="*/ 65 h 66"/>
                  <a:gd name="T22" fmla="*/ 14 w 32"/>
                  <a:gd name="T23" fmla="*/ 64 h 66"/>
                  <a:gd name="T24" fmla="*/ 10 w 32"/>
                  <a:gd name="T25" fmla="*/ 60 h 66"/>
                  <a:gd name="T26" fmla="*/ 6 w 32"/>
                  <a:gd name="T27" fmla="*/ 54 h 66"/>
                  <a:gd name="T28" fmla="*/ 3 w 32"/>
                  <a:gd name="T29" fmla="*/ 46 h 66"/>
                  <a:gd name="T30" fmla="*/ 0 w 32"/>
                  <a:gd name="T31" fmla="*/ 37 h 66"/>
                  <a:gd name="T32" fmla="*/ 0 w 32"/>
                  <a:gd name="T33" fmla="*/ 28 h 66"/>
                  <a:gd name="T34" fmla="*/ 0 w 32"/>
                  <a:gd name="T35" fmla="*/ 20 h 66"/>
                  <a:gd name="T36" fmla="*/ 1 w 32"/>
                  <a:gd name="T37" fmla="*/ 16 h 66"/>
                  <a:gd name="T38" fmla="*/ 4 w 32"/>
                  <a:gd name="T39" fmla="*/ 13 h 66"/>
                  <a:gd name="T40" fmla="*/ 6 w 32"/>
                  <a:gd name="T41" fmla="*/ 10 h 66"/>
                  <a:gd name="T42" fmla="*/ 9 w 32"/>
                  <a:gd name="T43" fmla="*/ 7 h 66"/>
                  <a:gd name="T44" fmla="*/ 12 w 32"/>
                  <a:gd name="T45" fmla="*/ 4 h 66"/>
                  <a:gd name="T46" fmla="*/ 16 w 32"/>
                  <a:gd name="T47" fmla="*/ 2 h 66"/>
                  <a:gd name="T48" fmla="*/ 20 w 32"/>
                  <a:gd name="T49" fmla="*/ 1 h 66"/>
                  <a:gd name="T50" fmla="*/ 25 w 32"/>
                  <a:gd name="T51" fmla="*/ 0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 h="66">
                    <a:moveTo>
                      <a:pt x="25" y="0"/>
                    </a:moveTo>
                    <a:lnTo>
                      <a:pt x="32" y="15"/>
                    </a:lnTo>
                    <a:lnTo>
                      <a:pt x="31" y="35"/>
                    </a:lnTo>
                    <a:lnTo>
                      <a:pt x="29" y="50"/>
                    </a:lnTo>
                    <a:lnTo>
                      <a:pt x="28" y="55"/>
                    </a:lnTo>
                    <a:lnTo>
                      <a:pt x="26" y="59"/>
                    </a:lnTo>
                    <a:lnTo>
                      <a:pt x="25" y="62"/>
                    </a:lnTo>
                    <a:lnTo>
                      <a:pt x="23" y="64"/>
                    </a:lnTo>
                    <a:lnTo>
                      <a:pt x="21" y="65"/>
                    </a:lnTo>
                    <a:lnTo>
                      <a:pt x="19" y="66"/>
                    </a:lnTo>
                    <a:lnTo>
                      <a:pt x="16" y="65"/>
                    </a:lnTo>
                    <a:lnTo>
                      <a:pt x="14" y="64"/>
                    </a:lnTo>
                    <a:lnTo>
                      <a:pt x="10" y="60"/>
                    </a:lnTo>
                    <a:lnTo>
                      <a:pt x="6" y="54"/>
                    </a:lnTo>
                    <a:lnTo>
                      <a:pt x="3" y="46"/>
                    </a:lnTo>
                    <a:lnTo>
                      <a:pt x="0" y="37"/>
                    </a:lnTo>
                    <a:lnTo>
                      <a:pt x="0" y="28"/>
                    </a:lnTo>
                    <a:lnTo>
                      <a:pt x="0" y="20"/>
                    </a:lnTo>
                    <a:lnTo>
                      <a:pt x="1" y="16"/>
                    </a:lnTo>
                    <a:lnTo>
                      <a:pt x="4" y="13"/>
                    </a:lnTo>
                    <a:lnTo>
                      <a:pt x="6" y="10"/>
                    </a:lnTo>
                    <a:lnTo>
                      <a:pt x="9" y="7"/>
                    </a:lnTo>
                    <a:lnTo>
                      <a:pt x="12" y="4"/>
                    </a:lnTo>
                    <a:lnTo>
                      <a:pt x="16" y="2"/>
                    </a:lnTo>
                    <a:lnTo>
                      <a:pt x="20" y="1"/>
                    </a:lnTo>
                    <a:lnTo>
                      <a:pt x="25" y="0"/>
                    </a:lnTo>
                    <a:close/>
                  </a:path>
                </a:pathLst>
              </a:custGeom>
              <a:noFill/>
              <a:ln w="3">
                <a:solidFill>
                  <a:srgbClr val="0093DD"/>
                </a:solidFill>
                <a:prstDash val="solid"/>
                <a:round/>
              </a:ln>
              <a:extLst>
                <a:ext uri="{909E8E84-426E-40DD-AFC4-6F175D3DCCD1}">
                  <a14:hiddenFill xmlns:a14="http://schemas.microsoft.com/office/drawing/2010/main">
                    <a:solidFill>
                      <a:srgbClr val="FFFFFF"/>
                    </a:solidFill>
                  </a14:hiddenFill>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grpSp>
      </p:grpSp>
      <p:sp>
        <p:nvSpPr>
          <p:cNvPr id="32" name="Freeform 5">
            <a:extLst>
              <a:ext uri="{FF2B5EF4-FFF2-40B4-BE49-F238E27FC236}">
                <a16:creationId xmlns="" xmlns:a16="http://schemas.microsoft.com/office/drawing/2014/main" id="{604FAB15-A042-4480-BD93-A0E5D45ED4B8}"/>
              </a:ext>
            </a:extLst>
          </p:cNvPr>
          <p:cNvSpPr>
            <a:spLocks noEditPoints="1"/>
          </p:cNvSpPr>
          <p:nvPr/>
        </p:nvSpPr>
        <p:spPr bwMode="auto">
          <a:xfrm>
            <a:off x="8190310" y="3641049"/>
            <a:ext cx="2594852" cy="2648810"/>
          </a:xfrm>
          <a:custGeom>
            <a:avLst/>
            <a:gdLst>
              <a:gd name="T0" fmla="*/ 8923 w 14283"/>
              <a:gd name="T1" fmla="*/ 230 h 14578"/>
              <a:gd name="T2" fmla="*/ 10839 w 14283"/>
              <a:gd name="T3" fmla="*/ 1057 h 14578"/>
              <a:gd name="T4" fmla="*/ 12424 w 14283"/>
              <a:gd name="T5" fmla="*/ 2392 h 14578"/>
              <a:gd name="T6" fmla="*/ 13577 w 14283"/>
              <a:gd name="T7" fmla="*/ 4133 h 14578"/>
              <a:gd name="T8" fmla="*/ 14201 w 14283"/>
              <a:gd name="T9" fmla="*/ 6182 h 14578"/>
              <a:gd name="T10" fmla="*/ 14201 w 14283"/>
              <a:gd name="T11" fmla="*/ 8396 h 14578"/>
              <a:gd name="T12" fmla="*/ 13577 w 14283"/>
              <a:gd name="T13" fmla="*/ 10443 h 14578"/>
              <a:gd name="T14" fmla="*/ 12424 w 14283"/>
              <a:gd name="T15" fmla="*/ 12185 h 14578"/>
              <a:gd name="T16" fmla="*/ 10839 w 14283"/>
              <a:gd name="T17" fmla="*/ 13519 h 14578"/>
              <a:gd name="T18" fmla="*/ 8923 w 14283"/>
              <a:gd name="T19" fmla="*/ 14348 h 14578"/>
              <a:gd name="T20" fmla="*/ 6775 w 14283"/>
              <a:gd name="T21" fmla="*/ 14567 h 14578"/>
              <a:gd name="T22" fmla="*/ 4690 w 14283"/>
              <a:gd name="T23" fmla="*/ 14134 h 14578"/>
              <a:gd name="T24" fmla="*/ 2873 w 14283"/>
              <a:gd name="T25" fmla="*/ 13126 h 14578"/>
              <a:gd name="T26" fmla="*/ 1422 w 14283"/>
              <a:gd name="T27" fmla="*/ 11645 h 14578"/>
              <a:gd name="T28" fmla="*/ 435 w 14283"/>
              <a:gd name="T29" fmla="*/ 9791 h 14578"/>
              <a:gd name="T30" fmla="*/ 9 w 14283"/>
              <a:gd name="T31" fmla="*/ 7662 h 14578"/>
              <a:gd name="T32" fmla="*/ 225 w 14283"/>
              <a:gd name="T33" fmla="*/ 5470 h 14578"/>
              <a:gd name="T34" fmla="*/ 1037 w 14283"/>
              <a:gd name="T35" fmla="*/ 3514 h 14578"/>
              <a:gd name="T36" fmla="*/ 2344 w 14283"/>
              <a:gd name="T37" fmla="*/ 1897 h 14578"/>
              <a:gd name="T38" fmla="*/ 4050 w 14283"/>
              <a:gd name="T39" fmla="*/ 720 h 14578"/>
              <a:gd name="T40" fmla="*/ 6057 w 14283"/>
              <a:gd name="T41" fmla="*/ 84 h 14578"/>
              <a:gd name="T42" fmla="*/ 11792 w 14283"/>
              <a:gd name="T43" fmla="*/ 10948 h 14578"/>
              <a:gd name="T44" fmla="*/ 12202 w 14283"/>
              <a:gd name="T45" fmla="*/ 10331 h 14578"/>
              <a:gd name="T46" fmla="*/ 12536 w 14283"/>
              <a:gd name="T47" fmla="*/ 9664 h 14578"/>
              <a:gd name="T48" fmla="*/ 12787 w 14283"/>
              <a:gd name="T49" fmla="*/ 8952 h 14578"/>
              <a:gd name="T50" fmla="*/ 12949 w 14283"/>
              <a:gd name="T51" fmla="*/ 8203 h 14578"/>
              <a:gd name="T52" fmla="*/ 13016 w 14283"/>
              <a:gd name="T53" fmla="*/ 7422 h 14578"/>
              <a:gd name="T54" fmla="*/ 12832 w 14283"/>
              <a:gd name="T55" fmla="*/ 5793 h 14578"/>
              <a:gd name="T56" fmla="*/ 12165 w 14283"/>
              <a:gd name="T57" fmla="*/ 4183 h 14578"/>
              <a:gd name="T58" fmla="*/ 11089 w 14283"/>
              <a:gd name="T59" fmla="*/ 2853 h 14578"/>
              <a:gd name="T60" fmla="*/ 9685 w 14283"/>
              <a:gd name="T61" fmla="*/ 1884 h 14578"/>
              <a:gd name="T62" fmla="*/ 8034 w 14283"/>
              <a:gd name="T63" fmla="*/ 1361 h 14578"/>
              <a:gd name="T64" fmla="*/ 6754 w 14283"/>
              <a:gd name="T65" fmla="*/ 1304 h 14578"/>
              <a:gd name="T66" fmla="*/ 5997 w 14283"/>
              <a:gd name="T67" fmla="*/ 1406 h 14578"/>
              <a:gd name="T68" fmla="*/ 5275 w 14283"/>
              <a:gd name="T69" fmla="*/ 1602 h 14578"/>
              <a:gd name="T70" fmla="*/ 4591 w 14283"/>
              <a:gd name="T71" fmla="*/ 1888 h 14578"/>
              <a:gd name="T72" fmla="*/ 3953 w 14283"/>
              <a:gd name="T73" fmla="*/ 2255 h 14578"/>
              <a:gd name="T74" fmla="*/ 10822 w 14283"/>
              <a:gd name="T75" fmla="*/ 11958 h 14578"/>
              <a:gd name="T76" fmla="*/ 2209 w 14283"/>
              <a:gd name="T77" fmla="*/ 4035 h 14578"/>
              <a:gd name="T78" fmla="*/ 1850 w 14283"/>
              <a:gd name="T79" fmla="*/ 4685 h 14578"/>
              <a:gd name="T80" fmla="*/ 1570 w 14283"/>
              <a:gd name="T81" fmla="*/ 5383 h 14578"/>
              <a:gd name="T82" fmla="*/ 1377 w 14283"/>
              <a:gd name="T83" fmla="*/ 6121 h 14578"/>
              <a:gd name="T84" fmla="*/ 1278 w 14283"/>
              <a:gd name="T85" fmla="*/ 6893 h 14578"/>
              <a:gd name="T86" fmla="*/ 1333 w 14283"/>
              <a:gd name="T87" fmla="*/ 8200 h 14578"/>
              <a:gd name="T88" fmla="*/ 1846 w 14283"/>
              <a:gd name="T89" fmla="*/ 9885 h 14578"/>
              <a:gd name="T90" fmla="*/ 2795 w 14283"/>
              <a:gd name="T91" fmla="*/ 11318 h 14578"/>
              <a:gd name="T92" fmla="*/ 4098 w 14283"/>
              <a:gd name="T93" fmla="*/ 12415 h 14578"/>
              <a:gd name="T94" fmla="*/ 5676 w 14283"/>
              <a:gd name="T95" fmla="*/ 13097 h 14578"/>
              <a:gd name="T96" fmla="*/ 7271 w 14283"/>
              <a:gd name="T97" fmla="*/ 13285 h 14578"/>
              <a:gd name="T98" fmla="*/ 8037 w 14283"/>
              <a:gd name="T99" fmla="*/ 13216 h 14578"/>
              <a:gd name="T100" fmla="*/ 8772 w 14283"/>
              <a:gd name="T101" fmla="*/ 13051 h 14578"/>
              <a:gd name="T102" fmla="*/ 9469 w 14283"/>
              <a:gd name="T103" fmla="*/ 12794 h 14578"/>
              <a:gd name="T104" fmla="*/ 10123 w 14283"/>
              <a:gd name="T105" fmla="*/ 12454 h 14578"/>
              <a:gd name="T106" fmla="*/ 10726 w 14283"/>
              <a:gd name="T107" fmla="*/ 12035 h 14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283" h="14578">
                <a:moveTo>
                  <a:pt x="7142" y="0"/>
                </a:moveTo>
                <a:lnTo>
                  <a:pt x="7508" y="9"/>
                </a:lnTo>
                <a:lnTo>
                  <a:pt x="7870" y="38"/>
                </a:lnTo>
                <a:lnTo>
                  <a:pt x="8226" y="84"/>
                </a:lnTo>
                <a:lnTo>
                  <a:pt x="8578" y="149"/>
                </a:lnTo>
                <a:lnTo>
                  <a:pt x="8923" y="230"/>
                </a:lnTo>
                <a:lnTo>
                  <a:pt x="9261" y="329"/>
                </a:lnTo>
                <a:lnTo>
                  <a:pt x="9593" y="444"/>
                </a:lnTo>
                <a:lnTo>
                  <a:pt x="9917" y="574"/>
                </a:lnTo>
                <a:lnTo>
                  <a:pt x="10233" y="720"/>
                </a:lnTo>
                <a:lnTo>
                  <a:pt x="10540" y="882"/>
                </a:lnTo>
                <a:lnTo>
                  <a:pt x="10839" y="1057"/>
                </a:lnTo>
                <a:lnTo>
                  <a:pt x="11129" y="1248"/>
                </a:lnTo>
                <a:lnTo>
                  <a:pt x="11410" y="1451"/>
                </a:lnTo>
                <a:lnTo>
                  <a:pt x="11680" y="1668"/>
                </a:lnTo>
                <a:lnTo>
                  <a:pt x="11939" y="1897"/>
                </a:lnTo>
                <a:lnTo>
                  <a:pt x="12188" y="2139"/>
                </a:lnTo>
                <a:lnTo>
                  <a:pt x="12424" y="2392"/>
                </a:lnTo>
                <a:lnTo>
                  <a:pt x="12649" y="2657"/>
                </a:lnTo>
                <a:lnTo>
                  <a:pt x="12861" y="2932"/>
                </a:lnTo>
                <a:lnTo>
                  <a:pt x="13060" y="3219"/>
                </a:lnTo>
                <a:lnTo>
                  <a:pt x="13246" y="3514"/>
                </a:lnTo>
                <a:lnTo>
                  <a:pt x="13419" y="3819"/>
                </a:lnTo>
                <a:lnTo>
                  <a:pt x="13577" y="4133"/>
                </a:lnTo>
                <a:lnTo>
                  <a:pt x="13720" y="4456"/>
                </a:lnTo>
                <a:lnTo>
                  <a:pt x="13848" y="4787"/>
                </a:lnTo>
                <a:lnTo>
                  <a:pt x="13961" y="5125"/>
                </a:lnTo>
                <a:lnTo>
                  <a:pt x="14058" y="5470"/>
                </a:lnTo>
                <a:lnTo>
                  <a:pt x="14137" y="5823"/>
                </a:lnTo>
                <a:lnTo>
                  <a:pt x="14201" y="6182"/>
                </a:lnTo>
                <a:lnTo>
                  <a:pt x="14246" y="6545"/>
                </a:lnTo>
                <a:lnTo>
                  <a:pt x="14274" y="6914"/>
                </a:lnTo>
                <a:lnTo>
                  <a:pt x="14283" y="7288"/>
                </a:lnTo>
                <a:lnTo>
                  <a:pt x="14274" y="7662"/>
                </a:lnTo>
                <a:lnTo>
                  <a:pt x="14246" y="8032"/>
                </a:lnTo>
                <a:lnTo>
                  <a:pt x="14201" y="8396"/>
                </a:lnTo>
                <a:lnTo>
                  <a:pt x="14137" y="8755"/>
                </a:lnTo>
                <a:lnTo>
                  <a:pt x="14058" y="9106"/>
                </a:lnTo>
                <a:lnTo>
                  <a:pt x="13961" y="9452"/>
                </a:lnTo>
                <a:lnTo>
                  <a:pt x="13848" y="9791"/>
                </a:lnTo>
                <a:lnTo>
                  <a:pt x="13720" y="10121"/>
                </a:lnTo>
                <a:lnTo>
                  <a:pt x="13577" y="10443"/>
                </a:lnTo>
                <a:lnTo>
                  <a:pt x="13419" y="10758"/>
                </a:lnTo>
                <a:lnTo>
                  <a:pt x="13246" y="11063"/>
                </a:lnTo>
                <a:lnTo>
                  <a:pt x="13060" y="11359"/>
                </a:lnTo>
                <a:lnTo>
                  <a:pt x="12861" y="11645"/>
                </a:lnTo>
                <a:lnTo>
                  <a:pt x="12649" y="11920"/>
                </a:lnTo>
                <a:lnTo>
                  <a:pt x="12424" y="12185"/>
                </a:lnTo>
                <a:lnTo>
                  <a:pt x="12188" y="12438"/>
                </a:lnTo>
                <a:lnTo>
                  <a:pt x="11939" y="12680"/>
                </a:lnTo>
                <a:lnTo>
                  <a:pt x="11680" y="12910"/>
                </a:lnTo>
                <a:lnTo>
                  <a:pt x="11410" y="13126"/>
                </a:lnTo>
                <a:lnTo>
                  <a:pt x="11129" y="13330"/>
                </a:lnTo>
                <a:lnTo>
                  <a:pt x="10839" y="13519"/>
                </a:lnTo>
                <a:lnTo>
                  <a:pt x="10540" y="13695"/>
                </a:lnTo>
                <a:lnTo>
                  <a:pt x="10233" y="13856"/>
                </a:lnTo>
                <a:lnTo>
                  <a:pt x="9917" y="14003"/>
                </a:lnTo>
                <a:lnTo>
                  <a:pt x="9593" y="14134"/>
                </a:lnTo>
                <a:lnTo>
                  <a:pt x="9261" y="14249"/>
                </a:lnTo>
                <a:lnTo>
                  <a:pt x="8923" y="14348"/>
                </a:lnTo>
                <a:lnTo>
                  <a:pt x="8578" y="14429"/>
                </a:lnTo>
                <a:lnTo>
                  <a:pt x="8226" y="14493"/>
                </a:lnTo>
                <a:lnTo>
                  <a:pt x="7870" y="14540"/>
                </a:lnTo>
                <a:lnTo>
                  <a:pt x="7508" y="14567"/>
                </a:lnTo>
                <a:lnTo>
                  <a:pt x="7142" y="14578"/>
                </a:lnTo>
                <a:lnTo>
                  <a:pt x="6775" y="14567"/>
                </a:lnTo>
                <a:lnTo>
                  <a:pt x="6413" y="14540"/>
                </a:lnTo>
                <a:lnTo>
                  <a:pt x="6057" y="14493"/>
                </a:lnTo>
                <a:lnTo>
                  <a:pt x="5705" y="14429"/>
                </a:lnTo>
                <a:lnTo>
                  <a:pt x="5360" y="14348"/>
                </a:lnTo>
                <a:lnTo>
                  <a:pt x="5022" y="14249"/>
                </a:lnTo>
                <a:lnTo>
                  <a:pt x="4690" y="14134"/>
                </a:lnTo>
                <a:lnTo>
                  <a:pt x="4366" y="14003"/>
                </a:lnTo>
                <a:lnTo>
                  <a:pt x="4050" y="13856"/>
                </a:lnTo>
                <a:lnTo>
                  <a:pt x="3743" y="13695"/>
                </a:lnTo>
                <a:lnTo>
                  <a:pt x="3444" y="13519"/>
                </a:lnTo>
                <a:lnTo>
                  <a:pt x="3154" y="13330"/>
                </a:lnTo>
                <a:lnTo>
                  <a:pt x="2873" y="13126"/>
                </a:lnTo>
                <a:lnTo>
                  <a:pt x="2603" y="12910"/>
                </a:lnTo>
                <a:lnTo>
                  <a:pt x="2344" y="12680"/>
                </a:lnTo>
                <a:lnTo>
                  <a:pt x="2095" y="12438"/>
                </a:lnTo>
                <a:lnTo>
                  <a:pt x="1859" y="12185"/>
                </a:lnTo>
                <a:lnTo>
                  <a:pt x="1634" y="11920"/>
                </a:lnTo>
                <a:lnTo>
                  <a:pt x="1422" y="11645"/>
                </a:lnTo>
                <a:lnTo>
                  <a:pt x="1223" y="11359"/>
                </a:lnTo>
                <a:lnTo>
                  <a:pt x="1037" y="11063"/>
                </a:lnTo>
                <a:lnTo>
                  <a:pt x="864" y="10758"/>
                </a:lnTo>
                <a:lnTo>
                  <a:pt x="706" y="10443"/>
                </a:lnTo>
                <a:lnTo>
                  <a:pt x="563" y="10121"/>
                </a:lnTo>
                <a:lnTo>
                  <a:pt x="435" y="9791"/>
                </a:lnTo>
                <a:lnTo>
                  <a:pt x="322" y="9452"/>
                </a:lnTo>
                <a:lnTo>
                  <a:pt x="225" y="9106"/>
                </a:lnTo>
                <a:lnTo>
                  <a:pt x="146" y="8755"/>
                </a:lnTo>
                <a:lnTo>
                  <a:pt x="82" y="8396"/>
                </a:lnTo>
                <a:lnTo>
                  <a:pt x="37" y="8032"/>
                </a:lnTo>
                <a:lnTo>
                  <a:pt x="9" y="7662"/>
                </a:lnTo>
                <a:lnTo>
                  <a:pt x="0" y="7288"/>
                </a:lnTo>
                <a:lnTo>
                  <a:pt x="9" y="6914"/>
                </a:lnTo>
                <a:lnTo>
                  <a:pt x="37" y="6545"/>
                </a:lnTo>
                <a:lnTo>
                  <a:pt x="82" y="6182"/>
                </a:lnTo>
                <a:lnTo>
                  <a:pt x="146" y="5823"/>
                </a:lnTo>
                <a:lnTo>
                  <a:pt x="225" y="5470"/>
                </a:lnTo>
                <a:lnTo>
                  <a:pt x="322" y="5125"/>
                </a:lnTo>
                <a:lnTo>
                  <a:pt x="435" y="4787"/>
                </a:lnTo>
                <a:lnTo>
                  <a:pt x="563" y="4456"/>
                </a:lnTo>
                <a:lnTo>
                  <a:pt x="706" y="4133"/>
                </a:lnTo>
                <a:lnTo>
                  <a:pt x="864" y="3819"/>
                </a:lnTo>
                <a:lnTo>
                  <a:pt x="1037" y="3514"/>
                </a:lnTo>
                <a:lnTo>
                  <a:pt x="1223" y="3219"/>
                </a:lnTo>
                <a:lnTo>
                  <a:pt x="1422" y="2932"/>
                </a:lnTo>
                <a:lnTo>
                  <a:pt x="1634" y="2657"/>
                </a:lnTo>
                <a:lnTo>
                  <a:pt x="1859" y="2392"/>
                </a:lnTo>
                <a:lnTo>
                  <a:pt x="2095" y="2139"/>
                </a:lnTo>
                <a:lnTo>
                  <a:pt x="2344" y="1897"/>
                </a:lnTo>
                <a:lnTo>
                  <a:pt x="2603" y="1668"/>
                </a:lnTo>
                <a:lnTo>
                  <a:pt x="2873" y="1451"/>
                </a:lnTo>
                <a:lnTo>
                  <a:pt x="3154" y="1248"/>
                </a:lnTo>
                <a:lnTo>
                  <a:pt x="3444" y="1057"/>
                </a:lnTo>
                <a:lnTo>
                  <a:pt x="3743" y="882"/>
                </a:lnTo>
                <a:lnTo>
                  <a:pt x="4050" y="720"/>
                </a:lnTo>
                <a:lnTo>
                  <a:pt x="4366" y="574"/>
                </a:lnTo>
                <a:lnTo>
                  <a:pt x="4690" y="444"/>
                </a:lnTo>
                <a:lnTo>
                  <a:pt x="5022" y="329"/>
                </a:lnTo>
                <a:lnTo>
                  <a:pt x="5360" y="230"/>
                </a:lnTo>
                <a:lnTo>
                  <a:pt x="5705" y="149"/>
                </a:lnTo>
                <a:lnTo>
                  <a:pt x="6057" y="84"/>
                </a:lnTo>
                <a:lnTo>
                  <a:pt x="6413" y="38"/>
                </a:lnTo>
                <a:lnTo>
                  <a:pt x="6775" y="9"/>
                </a:lnTo>
                <a:lnTo>
                  <a:pt x="7142" y="0"/>
                </a:lnTo>
                <a:close/>
                <a:moveTo>
                  <a:pt x="3461" y="2620"/>
                </a:moveTo>
                <a:lnTo>
                  <a:pt x="11716" y="11045"/>
                </a:lnTo>
                <a:lnTo>
                  <a:pt x="11792" y="10948"/>
                </a:lnTo>
                <a:lnTo>
                  <a:pt x="11865" y="10848"/>
                </a:lnTo>
                <a:lnTo>
                  <a:pt x="11937" y="10749"/>
                </a:lnTo>
                <a:lnTo>
                  <a:pt x="12006" y="10646"/>
                </a:lnTo>
                <a:lnTo>
                  <a:pt x="12074" y="10543"/>
                </a:lnTo>
                <a:lnTo>
                  <a:pt x="12138" y="10437"/>
                </a:lnTo>
                <a:lnTo>
                  <a:pt x="12202" y="10331"/>
                </a:lnTo>
                <a:lnTo>
                  <a:pt x="12263" y="10223"/>
                </a:lnTo>
                <a:lnTo>
                  <a:pt x="12322" y="10115"/>
                </a:lnTo>
                <a:lnTo>
                  <a:pt x="12379" y="10004"/>
                </a:lnTo>
                <a:lnTo>
                  <a:pt x="12433" y="9891"/>
                </a:lnTo>
                <a:lnTo>
                  <a:pt x="12486" y="9778"/>
                </a:lnTo>
                <a:lnTo>
                  <a:pt x="12536" y="9664"/>
                </a:lnTo>
                <a:lnTo>
                  <a:pt x="12583" y="9548"/>
                </a:lnTo>
                <a:lnTo>
                  <a:pt x="12629" y="9431"/>
                </a:lnTo>
                <a:lnTo>
                  <a:pt x="12672" y="9313"/>
                </a:lnTo>
                <a:lnTo>
                  <a:pt x="12713" y="9194"/>
                </a:lnTo>
                <a:lnTo>
                  <a:pt x="12751" y="9073"/>
                </a:lnTo>
                <a:lnTo>
                  <a:pt x="12787" y="8952"/>
                </a:lnTo>
                <a:lnTo>
                  <a:pt x="12821" y="8830"/>
                </a:lnTo>
                <a:lnTo>
                  <a:pt x="12852" y="8707"/>
                </a:lnTo>
                <a:lnTo>
                  <a:pt x="12880" y="8582"/>
                </a:lnTo>
                <a:lnTo>
                  <a:pt x="12906" y="8456"/>
                </a:lnTo>
                <a:lnTo>
                  <a:pt x="12929" y="8329"/>
                </a:lnTo>
                <a:lnTo>
                  <a:pt x="12949" y="8203"/>
                </a:lnTo>
                <a:lnTo>
                  <a:pt x="12968" y="8075"/>
                </a:lnTo>
                <a:lnTo>
                  <a:pt x="12983" y="7945"/>
                </a:lnTo>
                <a:lnTo>
                  <a:pt x="12995" y="7816"/>
                </a:lnTo>
                <a:lnTo>
                  <a:pt x="13005" y="7685"/>
                </a:lnTo>
                <a:lnTo>
                  <a:pt x="13012" y="7554"/>
                </a:lnTo>
                <a:lnTo>
                  <a:pt x="13016" y="7422"/>
                </a:lnTo>
                <a:lnTo>
                  <a:pt x="13018" y="7288"/>
                </a:lnTo>
                <a:lnTo>
                  <a:pt x="13010" y="6981"/>
                </a:lnTo>
                <a:lnTo>
                  <a:pt x="12987" y="6677"/>
                </a:lnTo>
                <a:lnTo>
                  <a:pt x="12950" y="6378"/>
                </a:lnTo>
                <a:lnTo>
                  <a:pt x="12898" y="6083"/>
                </a:lnTo>
                <a:lnTo>
                  <a:pt x="12832" y="5793"/>
                </a:lnTo>
                <a:lnTo>
                  <a:pt x="12753" y="5508"/>
                </a:lnTo>
                <a:lnTo>
                  <a:pt x="12660" y="5230"/>
                </a:lnTo>
                <a:lnTo>
                  <a:pt x="12555" y="4958"/>
                </a:lnTo>
                <a:lnTo>
                  <a:pt x="12437" y="4692"/>
                </a:lnTo>
                <a:lnTo>
                  <a:pt x="12307" y="4434"/>
                </a:lnTo>
                <a:lnTo>
                  <a:pt x="12165" y="4183"/>
                </a:lnTo>
                <a:lnTo>
                  <a:pt x="12012" y="3939"/>
                </a:lnTo>
                <a:lnTo>
                  <a:pt x="11848" y="3704"/>
                </a:lnTo>
                <a:lnTo>
                  <a:pt x="11673" y="3478"/>
                </a:lnTo>
                <a:lnTo>
                  <a:pt x="11488" y="3260"/>
                </a:lnTo>
                <a:lnTo>
                  <a:pt x="11294" y="3051"/>
                </a:lnTo>
                <a:lnTo>
                  <a:pt x="11089" y="2853"/>
                </a:lnTo>
                <a:lnTo>
                  <a:pt x="10875" y="2664"/>
                </a:lnTo>
                <a:lnTo>
                  <a:pt x="10653" y="2485"/>
                </a:lnTo>
                <a:lnTo>
                  <a:pt x="10423" y="2317"/>
                </a:lnTo>
                <a:lnTo>
                  <a:pt x="10185" y="2161"/>
                </a:lnTo>
                <a:lnTo>
                  <a:pt x="9938" y="2017"/>
                </a:lnTo>
                <a:lnTo>
                  <a:pt x="9685" y="1884"/>
                </a:lnTo>
                <a:lnTo>
                  <a:pt x="9425" y="1764"/>
                </a:lnTo>
                <a:lnTo>
                  <a:pt x="9158" y="1657"/>
                </a:lnTo>
                <a:lnTo>
                  <a:pt x="8886" y="1562"/>
                </a:lnTo>
                <a:lnTo>
                  <a:pt x="8607" y="1481"/>
                </a:lnTo>
                <a:lnTo>
                  <a:pt x="8323" y="1413"/>
                </a:lnTo>
                <a:lnTo>
                  <a:pt x="8034" y="1361"/>
                </a:lnTo>
                <a:lnTo>
                  <a:pt x="7741" y="1323"/>
                </a:lnTo>
                <a:lnTo>
                  <a:pt x="7443" y="1299"/>
                </a:lnTo>
                <a:lnTo>
                  <a:pt x="7142" y="1291"/>
                </a:lnTo>
                <a:lnTo>
                  <a:pt x="7012" y="1293"/>
                </a:lnTo>
                <a:lnTo>
                  <a:pt x="6882" y="1297"/>
                </a:lnTo>
                <a:lnTo>
                  <a:pt x="6754" y="1304"/>
                </a:lnTo>
                <a:lnTo>
                  <a:pt x="6625" y="1314"/>
                </a:lnTo>
                <a:lnTo>
                  <a:pt x="6498" y="1327"/>
                </a:lnTo>
                <a:lnTo>
                  <a:pt x="6371" y="1343"/>
                </a:lnTo>
                <a:lnTo>
                  <a:pt x="6246" y="1361"/>
                </a:lnTo>
                <a:lnTo>
                  <a:pt x="6122" y="1382"/>
                </a:lnTo>
                <a:lnTo>
                  <a:pt x="5997" y="1406"/>
                </a:lnTo>
                <a:lnTo>
                  <a:pt x="5875" y="1433"/>
                </a:lnTo>
                <a:lnTo>
                  <a:pt x="5753" y="1461"/>
                </a:lnTo>
                <a:lnTo>
                  <a:pt x="5631" y="1492"/>
                </a:lnTo>
                <a:lnTo>
                  <a:pt x="5511" y="1527"/>
                </a:lnTo>
                <a:lnTo>
                  <a:pt x="5393" y="1563"/>
                </a:lnTo>
                <a:lnTo>
                  <a:pt x="5275" y="1602"/>
                </a:lnTo>
                <a:lnTo>
                  <a:pt x="5158" y="1644"/>
                </a:lnTo>
                <a:lnTo>
                  <a:pt x="5042" y="1688"/>
                </a:lnTo>
                <a:lnTo>
                  <a:pt x="4927" y="1735"/>
                </a:lnTo>
                <a:lnTo>
                  <a:pt x="4814" y="1783"/>
                </a:lnTo>
                <a:lnTo>
                  <a:pt x="4702" y="1834"/>
                </a:lnTo>
                <a:lnTo>
                  <a:pt x="4591" y="1888"/>
                </a:lnTo>
                <a:lnTo>
                  <a:pt x="4481" y="1943"/>
                </a:lnTo>
                <a:lnTo>
                  <a:pt x="4373" y="2002"/>
                </a:lnTo>
                <a:lnTo>
                  <a:pt x="4266" y="2062"/>
                </a:lnTo>
                <a:lnTo>
                  <a:pt x="4160" y="2124"/>
                </a:lnTo>
                <a:lnTo>
                  <a:pt x="4056" y="2189"/>
                </a:lnTo>
                <a:lnTo>
                  <a:pt x="3953" y="2255"/>
                </a:lnTo>
                <a:lnTo>
                  <a:pt x="3852" y="2324"/>
                </a:lnTo>
                <a:lnTo>
                  <a:pt x="3752" y="2395"/>
                </a:lnTo>
                <a:lnTo>
                  <a:pt x="3653" y="2467"/>
                </a:lnTo>
                <a:lnTo>
                  <a:pt x="3557" y="2542"/>
                </a:lnTo>
                <a:lnTo>
                  <a:pt x="3461" y="2620"/>
                </a:lnTo>
                <a:close/>
                <a:moveTo>
                  <a:pt x="10822" y="11958"/>
                </a:moveTo>
                <a:lnTo>
                  <a:pt x="2566" y="3532"/>
                </a:lnTo>
                <a:lnTo>
                  <a:pt x="2491" y="3630"/>
                </a:lnTo>
                <a:lnTo>
                  <a:pt x="2418" y="3728"/>
                </a:lnTo>
                <a:lnTo>
                  <a:pt x="2346" y="3829"/>
                </a:lnTo>
                <a:lnTo>
                  <a:pt x="2277" y="3931"/>
                </a:lnTo>
                <a:lnTo>
                  <a:pt x="2209" y="4035"/>
                </a:lnTo>
                <a:lnTo>
                  <a:pt x="2145" y="4140"/>
                </a:lnTo>
                <a:lnTo>
                  <a:pt x="2081" y="4246"/>
                </a:lnTo>
                <a:lnTo>
                  <a:pt x="2020" y="4354"/>
                </a:lnTo>
                <a:lnTo>
                  <a:pt x="1961" y="4463"/>
                </a:lnTo>
                <a:lnTo>
                  <a:pt x="1904" y="4573"/>
                </a:lnTo>
                <a:lnTo>
                  <a:pt x="1850" y="4685"/>
                </a:lnTo>
                <a:lnTo>
                  <a:pt x="1797" y="4799"/>
                </a:lnTo>
                <a:lnTo>
                  <a:pt x="1747" y="4913"/>
                </a:lnTo>
                <a:lnTo>
                  <a:pt x="1700" y="5030"/>
                </a:lnTo>
                <a:lnTo>
                  <a:pt x="1653" y="5146"/>
                </a:lnTo>
                <a:lnTo>
                  <a:pt x="1611" y="5264"/>
                </a:lnTo>
                <a:lnTo>
                  <a:pt x="1570" y="5383"/>
                </a:lnTo>
                <a:lnTo>
                  <a:pt x="1532" y="5503"/>
                </a:lnTo>
                <a:lnTo>
                  <a:pt x="1496" y="5626"/>
                </a:lnTo>
                <a:lnTo>
                  <a:pt x="1462" y="5748"/>
                </a:lnTo>
                <a:lnTo>
                  <a:pt x="1431" y="5871"/>
                </a:lnTo>
                <a:lnTo>
                  <a:pt x="1403" y="5996"/>
                </a:lnTo>
                <a:lnTo>
                  <a:pt x="1377" y="6121"/>
                </a:lnTo>
                <a:lnTo>
                  <a:pt x="1354" y="6247"/>
                </a:lnTo>
                <a:lnTo>
                  <a:pt x="1334" y="6375"/>
                </a:lnTo>
                <a:lnTo>
                  <a:pt x="1315" y="6503"/>
                </a:lnTo>
                <a:lnTo>
                  <a:pt x="1300" y="6632"/>
                </a:lnTo>
                <a:lnTo>
                  <a:pt x="1288" y="6762"/>
                </a:lnTo>
                <a:lnTo>
                  <a:pt x="1278" y="6893"/>
                </a:lnTo>
                <a:lnTo>
                  <a:pt x="1271" y="7024"/>
                </a:lnTo>
                <a:lnTo>
                  <a:pt x="1267" y="7156"/>
                </a:lnTo>
                <a:lnTo>
                  <a:pt x="1265" y="7288"/>
                </a:lnTo>
                <a:lnTo>
                  <a:pt x="1273" y="7597"/>
                </a:lnTo>
                <a:lnTo>
                  <a:pt x="1296" y="7901"/>
                </a:lnTo>
                <a:lnTo>
                  <a:pt x="1333" y="8200"/>
                </a:lnTo>
                <a:lnTo>
                  <a:pt x="1385" y="8495"/>
                </a:lnTo>
                <a:lnTo>
                  <a:pt x="1451" y="8785"/>
                </a:lnTo>
                <a:lnTo>
                  <a:pt x="1530" y="9068"/>
                </a:lnTo>
                <a:lnTo>
                  <a:pt x="1623" y="9347"/>
                </a:lnTo>
                <a:lnTo>
                  <a:pt x="1728" y="9619"/>
                </a:lnTo>
                <a:lnTo>
                  <a:pt x="1846" y="9885"/>
                </a:lnTo>
                <a:lnTo>
                  <a:pt x="1976" y="10143"/>
                </a:lnTo>
                <a:lnTo>
                  <a:pt x="2118" y="10395"/>
                </a:lnTo>
                <a:lnTo>
                  <a:pt x="2271" y="10638"/>
                </a:lnTo>
                <a:lnTo>
                  <a:pt x="2435" y="10873"/>
                </a:lnTo>
                <a:lnTo>
                  <a:pt x="2610" y="11100"/>
                </a:lnTo>
                <a:lnTo>
                  <a:pt x="2795" y="11318"/>
                </a:lnTo>
                <a:lnTo>
                  <a:pt x="2989" y="11527"/>
                </a:lnTo>
                <a:lnTo>
                  <a:pt x="3194" y="11725"/>
                </a:lnTo>
                <a:lnTo>
                  <a:pt x="3408" y="11914"/>
                </a:lnTo>
                <a:lnTo>
                  <a:pt x="3630" y="12092"/>
                </a:lnTo>
                <a:lnTo>
                  <a:pt x="3860" y="12259"/>
                </a:lnTo>
                <a:lnTo>
                  <a:pt x="4098" y="12415"/>
                </a:lnTo>
                <a:lnTo>
                  <a:pt x="4345" y="12560"/>
                </a:lnTo>
                <a:lnTo>
                  <a:pt x="4598" y="12693"/>
                </a:lnTo>
                <a:lnTo>
                  <a:pt x="4858" y="12813"/>
                </a:lnTo>
                <a:lnTo>
                  <a:pt x="5125" y="12921"/>
                </a:lnTo>
                <a:lnTo>
                  <a:pt x="5397" y="13016"/>
                </a:lnTo>
                <a:lnTo>
                  <a:pt x="5676" y="13097"/>
                </a:lnTo>
                <a:lnTo>
                  <a:pt x="5960" y="13164"/>
                </a:lnTo>
                <a:lnTo>
                  <a:pt x="6249" y="13217"/>
                </a:lnTo>
                <a:lnTo>
                  <a:pt x="6542" y="13255"/>
                </a:lnTo>
                <a:lnTo>
                  <a:pt x="6840" y="13279"/>
                </a:lnTo>
                <a:lnTo>
                  <a:pt x="7142" y="13286"/>
                </a:lnTo>
                <a:lnTo>
                  <a:pt x="7271" y="13285"/>
                </a:lnTo>
                <a:lnTo>
                  <a:pt x="7401" y="13281"/>
                </a:lnTo>
                <a:lnTo>
                  <a:pt x="7529" y="13274"/>
                </a:lnTo>
                <a:lnTo>
                  <a:pt x="7658" y="13263"/>
                </a:lnTo>
                <a:lnTo>
                  <a:pt x="7785" y="13250"/>
                </a:lnTo>
                <a:lnTo>
                  <a:pt x="7912" y="13235"/>
                </a:lnTo>
                <a:lnTo>
                  <a:pt x="8037" y="13216"/>
                </a:lnTo>
                <a:lnTo>
                  <a:pt x="8161" y="13196"/>
                </a:lnTo>
                <a:lnTo>
                  <a:pt x="8286" y="13172"/>
                </a:lnTo>
                <a:lnTo>
                  <a:pt x="8408" y="13145"/>
                </a:lnTo>
                <a:lnTo>
                  <a:pt x="8530" y="13116"/>
                </a:lnTo>
                <a:lnTo>
                  <a:pt x="8652" y="13085"/>
                </a:lnTo>
                <a:lnTo>
                  <a:pt x="8772" y="13051"/>
                </a:lnTo>
                <a:lnTo>
                  <a:pt x="8891" y="13014"/>
                </a:lnTo>
                <a:lnTo>
                  <a:pt x="9008" y="12975"/>
                </a:lnTo>
                <a:lnTo>
                  <a:pt x="9125" y="12933"/>
                </a:lnTo>
                <a:lnTo>
                  <a:pt x="9241" y="12889"/>
                </a:lnTo>
                <a:lnTo>
                  <a:pt x="9356" y="12843"/>
                </a:lnTo>
                <a:lnTo>
                  <a:pt x="9469" y="12794"/>
                </a:lnTo>
                <a:lnTo>
                  <a:pt x="9581" y="12743"/>
                </a:lnTo>
                <a:lnTo>
                  <a:pt x="9692" y="12690"/>
                </a:lnTo>
                <a:lnTo>
                  <a:pt x="9802" y="12633"/>
                </a:lnTo>
                <a:lnTo>
                  <a:pt x="9910" y="12576"/>
                </a:lnTo>
                <a:lnTo>
                  <a:pt x="10017" y="12515"/>
                </a:lnTo>
                <a:lnTo>
                  <a:pt x="10123" y="12454"/>
                </a:lnTo>
                <a:lnTo>
                  <a:pt x="10227" y="12389"/>
                </a:lnTo>
                <a:lnTo>
                  <a:pt x="10330" y="12322"/>
                </a:lnTo>
                <a:lnTo>
                  <a:pt x="10431" y="12253"/>
                </a:lnTo>
                <a:lnTo>
                  <a:pt x="10531" y="12182"/>
                </a:lnTo>
                <a:lnTo>
                  <a:pt x="10630" y="12109"/>
                </a:lnTo>
                <a:lnTo>
                  <a:pt x="10726" y="12035"/>
                </a:lnTo>
                <a:lnTo>
                  <a:pt x="10822" y="11958"/>
                </a:lnTo>
                <a:close/>
              </a:path>
            </a:pathLst>
          </a:custGeom>
          <a:solidFill>
            <a:srgbClr val="DA251D"/>
          </a:solidFill>
          <a:ln>
            <a:noFill/>
          </a:ln>
          <a:extLst>
            <a:ext uri="{91240B29-F687-4F45-9708-019B960494DF}">
              <a14:hiddenLine xmlns:a14="http://schemas.microsoft.com/office/drawing/2010/main" w="9525">
                <a:solidFill>
                  <a:srgbClr val="000000"/>
                </a:solidFill>
                <a:round/>
              </a14:hiddenLine>
            </a:ext>
          </a:extLst>
        </p:spPr>
        <p:txBody>
          <a:bodyPr vert="horz" wrap="square" lIns="91404" tIns="45702" rIns="91404" bIns="45702" numCol="1" anchor="t" anchorCtr="0" compatLnSpc="1"/>
          <a:lstStyle/>
          <a:p>
            <a:pPr marL="0" marR="0" lvl="0" indent="0" algn="l" defTabSz="914034" rtl="0" eaLnBrk="1" fontAlgn="base" latinLnBrk="0" hangingPunct="1">
              <a:lnSpc>
                <a:spcPct val="100000"/>
              </a:lnSpc>
              <a:spcBef>
                <a:spcPct val="0"/>
              </a:spcBef>
              <a:spcAft>
                <a:spcPct val="0"/>
              </a:spcAft>
              <a:buClrTx/>
              <a:buSzTx/>
              <a:buFontTx/>
              <a:buNone/>
              <a:tabLst/>
              <a:defRPr/>
            </a:pPr>
            <a:endParaRPr kumimoji="0" lang="zh-CN" altLang="en-US" sz="1799" b="0" i="0" u="none" strike="noStrike" kern="1200" cap="none" spc="0" normalizeH="0" baseline="0" noProof="0">
              <a:ln>
                <a:noFill/>
              </a:ln>
              <a:solidFill>
                <a:srgbClr val="97000F"/>
              </a:solidFill>
              <a:effectLst/>
              <a:uLnTx/>
              <a:uFillTx/>
              <a:latin typeface="Arial" panose="020F0502020204030204"/>
              <a:ea typeface="微软雅黑"/>
              <a:cs typeface="+mn-ea"/>
              <a:sym typeface="+mn-lt"/>
            </a:endParaRPr>
          </a:p>
        </p:txBody>
      </p:sp>
      <p:sp>
        <p:nvSpPr>
          <p:cNvPr id="33" name="标题 1">
            <a:extLst>
              <a:ext uri="{FF2B5EF4-FFF2-40B4-BE49-F238E27FC236}">
                <a16:creationId xmlns="" xmlns:a16="http://schemas.microsoft.com/office/drawing/2014/main" id="{0B0A36C3-5E98-44F2-B6DA-CB52AC3FF1B5}"/>
              </a:ext>
            </a:extLst>
          </p:cNvPr>
          <p:cNvSpPr txBox="1">
            <a:spLocks/>
          </p:cNvSpPr>
          <p:nvPr/>
        </p:nvSpPr>
        <p:spPr>
          <a:xfrm>
            <a:off x="1105425" y="37401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a:t>
            </a: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中华人民共和国治安管理处罚法</a:t>
            </a:r>
            <a:r>
              <a:rPr kumimoji="0" lang="en-US" altLang="zh-CN"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a:t>
            </a:r>
          </a:p>
        </p:txBody>
      </p:sp>
    </p:spTree>
    <p:extLst>
      <p:ext uri="{BB962C8B-B14F-4D97-AF65-F5344CB8AC3E}">
        <p14:creationId xmlns:p14="http://schemas.microsoft.com/office/powerpoint/2010/main" val="36551775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3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p:cTn id="11" dur="500" fill="hold"/>
                                        <p:tgtEl>
                                          <p:spTgt spid="5"/>
                                        </p:tgtEl>
                                        <p:attrNameLst>
                                          <p:attrName>ppt_w</p:attrName>
                                        </p:attrNameLst>
                                      </p:cBhvr>
                                      <p:tavLst>
                                        <p:tav tm="0">
                                          <p:val>
                                            <p:fltVal val="0"/>
                                          </p:val>
                                        </p:tav>
                                        <p:tav tm="100000">
                                          <p:val>
                                            <p:strVal val="#ppt_w"/>
                                          </p:val>
                                        </p:tav>
                                      </p:tavLst>
                                    </p:anim>
                                    <p:anim calcmode="lin" valueType="num">
                                      <p:cBhvr>
                                        <p:cTn id="12" dur="500" fill="hold"/>
                                        <p:tgtEl>
                                          <p:spTgt spid="5"/>
                                        </p:tgtEl>
                                        <p:attrNameLst>
                                          <p:attrName>ppt_h</p:attrName>
                                        </p:attrNameLst>
                                      </p:cBhvr>
                                      <p:tavLst>
                                        <p:tav tm="0">
                                          <p:val>
                                            <p:fltVal val="0"/>
                                          </p:val>
                                        </p:tav>
                                        <p:tav tm="100000">
                                          <p:val>
                                            <p:strVal val="#ppt_h"/>
                                          </p:val>
                                        </p:tav>
                                      </p:tavLst>
                                    </p:anim>
                                    <p:anim calcmode="lin" valueType="num">
                                      <p:cBhvr>
                                        <p:cTn id="13" dur="500" fill="hold"/>
                                        <p:tgtEl>
                                          <p:spTgt spid="5"/>
                                        </p:tgtEl>
                                        <p:attrNameLst>
                                          <p:attrName>style.rotation</p:attrName>
                                        </p:attrNameLst>
                                      </p:cBhvr>
                                      <p:tavLst>
                                        <p:tav tm="0">
                                          <p:val>
                                            <p:fltVal val="90"/>
                                          </p:val>
                                        </p:tav>
                                        <p:tav tm="100000">
                                          <p:val>
                                            <p:fltVal val="0"/>
                                          </p:val>
                                        </p:tav>
                                      </p:tavLst>
                                    </p:anim>
                                    <p:animEffect transition="in" filter="fade">
                                      <p:cBhvr>
                                        <p:cTn id="14" dur="500"/>
                                        <p:tgtEl>
                                          <p:spTgt spid="5"/>
                                        </p:tgtEl>
                                      </p:cBhvr>
                                    </p:animEffect>
                                  </p:childTnLst>
                                </p:cTn>
                              </p:par>
                            </p:childTnLst>
                          </p:cTn>
                        </p:par>
                        <p:par>
                          <p:cTn id="15" fill="hold">
                            <p:stCondLst>
                              <p:cond delay="1000"/>
                            </p:stCondLst>
                            <p:childTnLst>
                              <p:par>
                                <p:cTn id="16" presetID="52"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Scale>
                                      <p:cBhvr>
                                        <p:cTn id="18" dur="3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9" dur="300" decel="50000" fill="hold">
                                          <p:stCondLst>
                                            <p:cond delay="0"/>
                                          </p:stCondLst>
                                        </p:cTn>
                                        <p:tgtEl>
                                          <p:spTgt spid="32"/>
                                        </p:tgtEl>
                                        <p:attrNameLst>
                                          <p:attrName>ppt_x</p:attrName>
                                          <p:attrName>ppt_y</p:attrName>
                                        </p:attrNameLst>
                                      </p:cBhvr>
                                    </p:animMotion>
                                    <p:animEffect transition="in" filter="fade">
                                      <p:cBhvr>
                                        <p:cTn id="20" dur="3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2" grpId="0" animBg="1"/>
    </p:bldLst>
  </p:timing>
  <p:extLst>
    <p:ext uri="{E180D4A7-C9FB-4DFB-919C-405C955672EB}">
      <p14:showEvtLst xmlns:p14="http://schemas.microsoft.com/office/powerpoint/2010/main">
        <p14:playEvt time="2" objId="4"/>
        <p14:stopEvt time="18184" objId="4"/>
      </p14:showEvtLst>
    </p:ext>
  </p:extLs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穿着西装笔挺的男子手里拿着白色的帽子&#10;&#10;描述已自动生成">
            <a:extLst>
              <a:ext uri="{FF2B5EF4-FFF2-40B4-BE49-F238E27FC236}">
                <a16:creationId xmlns="" xmlns:a16="http://schemas.microsoft.com/office/drawing/2014/main" id="{DD341A1D-9A93-4B04-AAB3-593F6BCDED2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74949" y="1716250"/>
            <a:ext cx="4938485" cy="4938485"/>
          </a:xfrm>
          <a:prstGeom prst="rect">
            <a:avLst/>
          </a:prstGeom>
        </p:spPr>
      </p:pic>
      <p:sp>
        <p:nvSpPr>
          <p:cNvPr id="11" name="TextBox 7">
            <a:extLst>
              <a:ext uri="{FF2B5EF4-FFF2-40B4-BE49-F238E27FC236}">
                <a16:creationId xmlns="" xmlns:a16="http://schemas.microsoft.com/office/drawing/2014/main" id="{6C73D084-F398-4B5A-9D8B-BB1ADED84A33}"/>
              </a:ext>
            </a:extLst>
          </p:cNvPr>
          <p:cNvSpPr txBox="1"/>
          <p:nvPr/>
        </p:nvSpPr>
        <p:spPr>
          <a:xfrm>
            <a:off x="1029714" y="1843159"/>
            <a:ext cx="7576466" cy="2512932"/>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●在娱乐场所看到吸食、贩卖新型毒品现象时一定要向公安机关及时举报</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●发现制造新型毒品的窝点一定要及时向公安机关报告</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全国人大常委会关于禁毒的决定</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规定，对公民中检举、揭发走私、贩卖、运输、制造毒品等犯罪活动的人员以及在禁毒工作中有功的人员，应当给予奖励。</a:t>
            </a:r>
          </a:p>
        </p:txBody>
      </p:sp>
      <p:sp>
        <p:nvSpPr>
          <p:cNvPr id="13" name="标题 1">
            <a:extLst>
              <a:ext uri="{FF2B5EF4-FFF2-40B4-BE49-F238E27FC236}">
                <a16:creationId xmlns="" xmlns:a16="http://schemas.microsoft.com/office/drawing/2014/main" id="{C570AAF6-FCF4-4B59-BAAE-43B87D2F5FDC}"/>
              </a:ext>
            </a:extLst>
          </p:cNvPr>
          <p:cNvSpPr txBox="1">
            <a:spLocks/>
          </p:cNvSpPr>
          <p:nvPr/>
        </p:nvSpPr>
        <p:spPr>
          <a:xfrm>
            <a:off x="1153050" y="374016"/>
            <a:ext cx="6114721"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如何配合公安机关打击新型毒品犯罪</a:t>
            </a:r>
          </a:p>
        </p:txBody>
      </p:sp>
    </p:spTree>
    <p:extLst>
      <p:ext uri="{BB962C8B-B14F-4D97-AF65-F5344CB8AC3E}">
        <p14:creationId xmlns:p14="http://schemas.microsoft.com/office/powerpoint/2010/main" val="282724284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extLst>
    <p:ext uri="{E180D4A7-C9FB-4DFB-919C-405C955672EB}">
      <p14:showEvtLst xmlns:p14="http://schemas.microsoft.com/office/powerpoint/2010/main">
        <p14:playEvt time="2" objId="4"/>
        <p14:stopEvt time="18184" objId="4"/>
      </p14:showEvtLst>
    </p:ext>
  </p:extLs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descr="卡通人物&#10;&#10;描述已自动生成">
            <a:extLst>
              <a:ext uri="{FF2B5EF4-FFF2-40B4-BE49-F238E27FC236}">
                <a16:creationId xmlns="" xmlns:a16="http://schemas.microsoft.com/office/drawing/2014/main" id="{F1381A64-F63F-4EB5-A12E-451DA2B575F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616995" y="647361"/>
            <a:ext cx="5318760" cy="5318760"/>
          </a:xfrm>
          <a:prstGeom prst="rect">
            <a:avLst/>
          </a:prstGeom>
        </p:spPr>
      </p:pic>
      <p:sp>
        <p:nvSpPr>
          <p:cNvPr id="11" name="TextBox 8">
            <a:extLst>
              <a:ext uri="{FF2B5EF4-FFF2-40B4-BE49-F238E27FC236}">
                <a16:creationId xmlns="" xmlns:a16="http://schemas.microsoft.com/office/drawing/2014/main" id="{BC430A89-CD22-457D-958A-27CBEF570AE4}"/>
              </a:ext>
            </a:extLst>
          </p:cNvPr>
          <p:cNvSpPr txBox="1"/>
          <p:nvPr/>
        </p:nvSpPr>
        <p:spPr>
          <a:xfrm>
            <a:off x="1031146" y="1326100"/>
            <a:ext cx="8670521" cy="3327642"/>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●无故旷课、旷工，学习成绩、工作表现突然变差。</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●在家中或单位偷窃钱物，或突然频频地向父母亲友借钱。</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●突然出现幻听、幻觉、妄想症状（特别是从娱乐场所出来后或服减肥药后）。</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●近段时间出现雷同行为现象，即经常机械性地反复相似的动作。</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●性格、情绪出现明显变化，如多疑、猜疑、暴躁等。</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●消瘦明显，老化明显。</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●出现牙磨损、坏牙、瞳孔放大，腹泻、呕吐、恶心等症状。</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●老产生皮肤上有小虫爬的假象而搔、抓导致皮肤溃烂。</a:t>
            </a:r>
          </a:p>
        </p:txBody>
      </p:sp>
      <p:sp>
        <p:nvSpPr>
          <p:cNvPr id="13" name="标题 1">
            <a:extLst>
              <a:ext uri="{FF2B5EF4-FFF2-40B4-BE49-F238E27FC236}">
                <a16:creationId xmlns="" xmlns:a16="http://schemas.microsoft.com/office/drawing/2014/main" id="{780CEF70-ED19-49F5-ACCF-B810551EE447}"/>
              </a:ext>
            </a:extLst>
          </p:cNvPr>
          <p:cNvSpPr txBox="1">
            <a:spLocks/>
          </p:cNvSpPr>
          <p:nvPr/>
        </p:nvSpPr>
        <p:spPr>
          <a:xfrm>
            <a:off x="1114950" y="385429"/>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如何识别吸食新型毒品人员</a:t>
            </a:r>
          </a:p>
        </p:txBody>
      </p:sp>
    </p:spTree>
    <p:extLst>
      <p:ext uri="{BB962C8B-B14F-4D97-AF65-F5344CB8AC3E}">
        <p14:creationId xmlns:p14="http://schemas.microsoft.com/office/powerpoint/2010/main" val="95981706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extLst>
    <p:ext uri="{E180D4A7-C9FB-4DFB-919C-405C955672EB}">
      <p14:showEvtLst xmlns:p14="http://schemas.microsoft.com/office/powerpoint/2010/main">
        <p14:playEvt time="2" objId="4"/>
        <p14:stopEvt time="18184" objId="4"/>
      </p14:showEvtLst>
    </p:ext>
  </p:extLs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 xmlns:a16="http://schemas.microsoft.com/office/drawing/2014/main" id="{343E60C7-C24E-4AE6-B54B-A81A317F21E6}"/>
              </a:ext>
            </a:extLst>
          </p:cNvPr>
          <p:cNvSpPr txBox="1"/>
          <p:nvPr/>
        </p:nvSpPr>
        <p:spPr>
          <a:xfrm>
            <a:off x="919192" y="1341365"/>
            <a:ext cx="7744336" cy="1107996"/>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原本偏僻、废弃的厂房近来又开始动作；部分有</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380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伏工业用电线路；</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场地外或出租屋顶有较大蓄水池。制毒窝点的隐蔽手法主要有</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3</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种：</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用窗帘、报纸或砖头封堵、遮挡所有窗户；使用、安装监控摄像头；</a:t>
            </a:r>
          </a:p>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农村地区用铁丝网、看家犬来阻止陌生人进入。</a:t>
            </a:r>
          </a:p>
        </p:txBody>
      </p:sp>
      <p:sp>
        <p:nvSpPr>
          <p:cNvPr id="11" name="TextBox 7">
            <a:extLst>
              <a:ext uri="{FF2B5EF4-FFF2-40B4-BE49-F238E27FC236}">
                <a16:creationId xmlns="" xmlns:a16="http://schemas.microsoft.com/office/drawing/2014/main" id="{206BF289-4B92-4D88-9A21-7F86816566DD}"/>
              </a:ext>
            </a:extLst>
          </p:cNvPr>
          <p:cNvSpPr txBox="1"/>
          <p:nvPr/>
        </p:nvSpPr>
        <p:spPr>
          <a:xfrm>
            <a:off x="919193" y="941411"/>
            <a:ext cx="1569660" cy="369332"/>
          </a:xfrm>
          <a:prstGeom prst="rect">
            <a:avLst/>
          </a:prstGeom>
          <a:noFill/>
        </p:spPr>
        <p:txBody>
          <a:bodyPr wrap="none" rtlCol="0">
            <a:spAutoFit/>
          </a:bodyPr>
          <a:lstStyle>
            <a:defPPr>
              <a:defRPr lang="zh-CN"/>
            </a:defPPr>
            <a:lvl1pPr>
              <a:defRPr sz="2000" b="1">
                <a:latin typeface="+mj-ea"/>
                <a:ea typeface="+mj-ea"/>
              </a:defRPr>
            </a:lvl1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场地观察法：</a:t>
            </a:r>
          </a:p>
        </p:txBody>
      </p:sp>
      <p:sp>
        <p:nvSpPr>
          <p:cNvPr id="12" name="TextBox 11">
            <a:extLst>
              <a:ext uri="{FF2B5EF4-FFF2-40B4-BE49-F238E27FC236}">
                <a16:creationId xmlns="" xmlns:a16="http://schemas.microsoft.com/office/drawing/2014/main" id="{7EFF3C78-C67A-48A8-8F2B-D90515D7BC17}"/>
              </a:ext>
            </a:extLst>
          </p:cNvPr>
          <p:cNvSpPr txBox="1"/>
          <p:nvPr/>
        </p:nvSpPr>
        <p:spPr>
          <a:xfrm>
            <a:off x="919192" y="3666980"/>
            <a:ext cx="10772953" cy="1077218"/>
          </a:xfrm>
          <a:prstGeom prst="rect">
            <a:avLst/>
          </a:prstGeom>
        </p:spPr>
        <p:txBody>
          <a:bodyPr/>
          <a:lstStyle>
            <a:defPPr>
              <a:defRPr lang="zh-CN"/>
            </a:defPPr>
            <a:lvl1pPr>
              <a:lnSpc>
                <a:spcPct val="130000"/>
              </a:lnSpc>
              <a:spcBef>
                <a:spcPts val="1000"/>
              </a:spcBef>
              <a:defRPr>
                <a:solidFill>
                  <a:srgbClr val="E7E6E6">
                    <a:lumMod val="25000"/>
                  </a:srgbClr>
                </a:solidFill>
                <a:cs typeface="+mn-ea"/>
              </a:defRPr>
            </a:lvl1pPr>
          </a:lstStyle>
          <a:p>
            <a:pPr marL="0" marR="0" lvl="0" indent="0" algn="l" defTabSz="914400" rtl="0" eaLnBrk="1" fontAlgn="auto" latinLnBrk="0" hangingPunct="1">
              <a:lnSpc>
                <a:spcPct val="130000"/>
              </a:lnSpc>
              <a:spcBef>
                <a:spcPts val="100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常雇佣少数文化程度较底工人，不公开招工，管理、技术人员行为诡秘，严格限制外人进入；采取严格的封闭式生产，生产时断时续，而且往往选择在夜间或风雨天气开工；生产时排放红黄色或白色具有刺激性气味的烟尘，产生的烟雾较难散去（制造</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K</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粉的窝点没有刺激性气味）；窝点排污严重，影响居民正常生活；窝点人员对居民的投诉没有合理、具体说明，或对外谎称生产“除草剂”、“洗洁剂”等，一旦外界有反映会迅速转移。</a:t>
            </a:r>
          </a:p>
        </p:txBody>
      </p:sp>
      <p:sp>
        <p:nvSpPr>
          <p:cNvPr id="13" name="TextBox 12">
            <a:extLst>
              <a:ext uri="{FF2B5EF4-FFF2-40B4-BE49-F238E27FC236}">
                <a16:creationId xmlns="" xmlns:a16="http://schemas.microsoft.com/office/drawing/2014/main" id="{0A1E0120-AD4A-4624-8A36-5639233E00E7}"/>
              </a:ext>
            </a:extLst>
          </p:cNvPr>
          <p:cNvSpPr txBox="1"/>
          <p:nvPr/>
        </p:nvSpPr>
        <p:spPr>
          <a:xfrm>
            <a:off x="919192" y="3230625"/>
            <a:ext cx="2031325" cy="369332"/>
          </a:xfrm>
          <a:prstGeom prst="rect">
            <a:avLst/>
          </a:prstGeom>
          <a:noFill/>
        </p:spPr>
        <p:txBody>
          <a:bodyPr wrap="none" rtlCol="0">
            <a:spAutoFit/>
          </a:bodyPr>
          <a:lstStyle>
            <a:defPPr>
              <a:defRPr lang="zh-CN"/>
            </a:defPPr>
            <a:lvl1pPr>
              <a:defRPr sz="2000" b="1">
                <a:latin typeface="+mj-ea"/>
                <a:ea typeface="+mj-ea"/>
              </a:defRPr>
            </a:lvl1pPr>
          </a:lstStyle>
          <a:p>
            <a:pPr marL="0" marR="0" lvl="0" indent="0" algn="l" defTabSz="914034" rtl="0" eaLnBrk="1" fontAlgn="base" latinLnBrk="0" hangingPunct="1">
              <a:lnSpc>
                <a:spcPct val="100000"/>
              </a:lnSpc>
              <a:spcBef>
                <a:spcPct val="0"/>
              </a:spcBef>
              <a:spcAft>
                <a:spcPct val="0"/>
              </a:spcAft>
              <a:buClrTx/>
              <a:buSzTx/>
              <a:buFontTx/>
              <a:buNone/>
              <a:tabLst/>
              <a:defRPr/>
            </a:pPr>
            <a:r>
              <a:rPr kumimoji="0" lang="zh-CN" altLang="en-US" sz="1800" b="1" i="0" u="none" strike="noStrike" kern="1200" cap="none" spc="0" normalizeH="0" baseline="0" noProof="0" dirty="0">
                <a:ln>
                  <a:noFill/>
                </a:ln>
                <a:solidFill>
                  <a:srgbClr val="97000F"/>
                </a:solidFill>
                <a:effectLst/>
                <a:uLnTx/>
                <a:uFillTx/>
                <a:latin typeface="Arial" panose="020F0502020204030204"/>
                <a:ea typeface="微软雅黑"/>
                <a:cs typeface="+mn-ea"/>
                <a:sym typeface="+mn-lt"/>
              </a:rPr>
              <a:t>制毒过程识别法：</a:t>
            </a:r>
          </a:p>
        </p:txBody>
      </p:sp>
      <p:pic>
        <p:nvPicPr>
          <p:cNvPr id="14" name="图片 13">
            <a:extLst>
              <a:ext uri="{FF2B5EF4-FFF2-40B4-BE49-F238E27FC236}">
                <a16:creationId xmlns="" xmlns:a16="http://schemas.microsoft.com/office/drawing/2014/main" id="{0D20BA46-B489-4B4D-8FA1-34A3B132D6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43211" y="756777"/>
            <a:ext cx="3371208" cy="2910203"/>
          </a:xfrm>
          <a:prstGeom prst="rect">
            <a:avLst/>
          </a:prstGeom>
        </p:spPr>
      </p:pic>
      <p:sp>
        <p:nvSpPr>
          <p:cNvPr id="16" name="标题 1">
            <a:extLst>
              <a:ext uri="{FF2B5EF4-FFF2-40B4-BE49-F238E27FC236}">
                <a16:creationId xmlns="" xmlns:a16="http://schemas.microsoft.com/office/drawing/2014/main" id="{F95082B8-ACF7-447C-A9F8-3E8841770BCF}"/>
              </a:ext>
            </a:extLst>
          </p:cNvPr>
          <p:cNvSpPr txBox="1">
            <a:spLocks/>
          </p:cNvSpPr>
          <p:nvPr/>
        </p:nvSpPr>
        <p:spPr>
          <a:xfrm>
            <a:off x="1076850" y="347435"/>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如何识别制毒加工厂</a:t>
            </a:r>
          </a:p>
        </p:txBody>
      </p:sp>
    </p:spTree>
    <p:extLst>
      <p:ext uri="{BB962C8B-B14F-4D97-AF65-F5344CB8AC3E}">
        <p14:creationId xmlns:p14="http://schemas.microsoft.com/office/powerpoint/2010/main" val="42285748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9"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0-#ppt_h/2"/>
                                          </p:val>
                                        </p:tav>
                                        <p:tav tm="100000">
                                          <p:val>
                                            <p:strVal val="#ppt_y"/>
                                          </p:val>
                                        </p:tav>
                                      </p:tavLst>
                                    </p:anim>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 presetClass="entr" presetSubtype="9"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0-#ppt_w/2"/>
                                          </p:val>
                                        </p:tav>
                                        <p:tav tm="100000">
                                          <p:val>
                                            <p:strVal val="#ppt_x"/>
                                          </p:val>
                                        </p:tav>
                                      </p:tavLst>
                                    </p:anim>
                                    <p:anim calcmode="lin" valueType="num">
                                      <p:cBhvr additive="base">
                                        <p:cTn id="22" dur="500" fill="hold"/>
                                        <p:tgtEl>
                                          <p:spTgt spid="13"/>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wipe(up)">
                                      <p:cBhvr>
                                        <p:cTn id="2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2" grpId="0"/>
      <p:bldP spid="13" grpId="0"/>
    </p:bldLst>
  </p:timing>
  <p:extLst>
    <p:ext uri="{E180D4A7-C9FB-4DFB-919C-405C955672EB}">
      <p14:showEvtLst xmlns:p14="http://schemas.microsoft.com/office/powerpoint/2010/main">
        <p14:playEvt time="2" objId="4"/>
        <p14:stopEvt time="18184" objId="4"/>
      </p14:showEvtLst>
    </p:ext>
  </p:extLs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53">
            <a:extLst>
              <a:ext uri="{FF2B5EF4-FFF2-40B4-BE49-F238E27FC236}">
                <a16:creationId xmlns="" xmlns:a16="http://schemas.microsoft.com/office/drawing/2014/main" id="{ACFA5CDF-2D2C-48F6-A254-7120E4231CB2}"/>
              </a:ext>
            </a:extLst>
          </p:cNvPr>
          <p:cNvSpPr>
            <a:spLocks noChangeArrowheads="1"/>
          </p:cNvSpPr>
          <p:nvPr/>
        </p:nvSpPr>
        <p:spPr bwMode="auto">
          <a:xfrm>
            <a:off x="5349804" y="4304515"/>
            <a:ext cx="1311039" cy="1311364"/>
          </a:xfrm>
          <a:prstGeom prst="ellipse">
            <a:avLst/>
          </a:prstGeom>
          <a:solidFill>
            <a:srgbClr val="C00000"/>
          </a:solidFill>
          <a:ln w="889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lIns="101335" tIns="50668" rIns="101335" bIns="50668"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white"/>
                </a:solidFill>
                <a:effectLst/>
                <a:uLnTx/>
                <a:uFillTx/>
                <a:latin typeface="Arial" panose="020F0502020204030204"/>
                <a:ea typeface="微软雅黑"/>
                <a:cs typeface="+mn-ea"/>
                <a:sym typeface="+mn-lt"/>
              </a:rPr>
              <a:t>1</a:t>
            </a:r>
            <a:endParaRPr kumimoji="0" lang="zh-CN" altLang="en-US" sz="8000" b="1" i="0" u="none" strike="noStrike" kern="120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4" name="Oval 53">
            <a:extLst>
              <a:ext uri="{FF2B5EF4-FFF2-40B4-BE49-F238E27FC236}">
                <a16:creationId xmlns="" xmlns:a16="http://schemas.microsoft.com/office/drawing/2014/main" id="{E2F58423-E810-47A8-9EB8-83DC5CAE14EC}"/>
              </a:ext>
            </a:extLst>
          </p:cNvPr>
          <p:cNvSpPr>
            <a:spLocks noChangeArrowheads="1"/>
          </p:cNvSpPr>
          <p:nvPr/>
        </p:nvSpPr>
        <p:spPr bwMode="auto">
          <a:xfrm>
            <a:off x="6929588" y="4304515"/>
            <a:ext cx="1311039" cy="1311364"/>
          </a:xfrm>
          <a:prstGeom prst="ellipse">
            <a:avLst/>
          </a:prstGeom>
          <a:solidFill>
            <a:srgbClr val="C00000"/>
          </a:solidFill>
          <a:ln w="889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lIns="101335" tIns="50668" rIns="101335" bIns="50668"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white"/>
                </a:solidFill>
                <a:effectLst/>
                <a:uLnTx/>
                <a:uFillTx/>
                <a:latin typeface="Arial" panose="020F0502020204030204"/>
                <a:ea typeface="微软雅黑"/>
                <a:cs typeface="+mn-ea"/>
                <a:sym typeface="+mn-lt"/>
              </a:rPr>
              <a:t>1</a:t>
            </a:r>
            <a:endParaRPr kumimoji="0" lang="zh-CN" altLang="en-US" sz="8000" b="1" i="0" u="none" strike="noStrike" kern="120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5" name="Oval 53">
            <a:extLst>
              <a:ext uri="{FF2B5EF4-FFF2-40B4-BE49-F238E27FC236}">
                <a16:creationId xmlns="" xmlns:a16="http://schemas.microsoft.com/office/drawing/2014/main" id="{C381E6D7-7CB8-4B68-A96A-1AA843702666}"/>
              </a:ext>
            </a:extLst>
          </p:cNvPr>
          <p:cNvSpPr>
            <a:spLocks noChangeArrowheads="1"/>
          </p:cNvSpPr>
          <p:nvPr/>
        </p:nvSpPr>
        <p:spPr bwMode="auto">
          <a:xfrm>
            <a:off x="8509372" y="4304515"/>
            <a:ext cx="1311039" cy="1311364"/>
          </a:xfrm>
          <a:prstGeom prst="ellipse">
            <a:avLst/>
          </a:prstGeom>
          <a:solidFill>
            <a:srgbClr val="C00000"/>
          </a:solidFill>
          <a:ln w="88900">
            <a:solidFill>
              <a:srgbClr val="FFC000"/>
            </a:solidFill>
          </a:ln>
          <a:effectLst/>
        </p:spPr>
        <p:style>
          <a:lnRef idx="2">
            <a:schemeClr val="accent1">
              <a:shade val="50000"/>
            </a:schemeClr>
          </a:lnRef>
          <a:fillRef idx="1">
            <a:schemeClr val="accent1"/>
          </a:fillRef>
          <a:effectRef idx="0">
            <a:schemeClr val="accent1"/>
          </a:effectRef>
          <a:fontRef idx="minor">
            <a:schemeClr val="lt1"/>
          </a:fontRef>
        </p:style>
        <p:txBody>
          <a:bodyPr lIns="101335" tIns="50668" rIns="101335" bIns="50668"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white"/>
                </a:solidFill>
                <a:effectLst/>
                <a:uLnTx/>
                <a:uFillTx/>
                <a:latin typeface="Arial" panose="020F0502020204030204"/>
                <a:ea typeface="微软雅黑"/>
                <a:cs typeface="+mn-ea"/>
                <a:sym typeface="+mn-lt"/>
              </a:rPr>
              <a:t>0</a:t>
            </a:r>
            <a:endParaRPr kumimoji="0" lang="zh-CN" altLang="en-US" sz="8000" b="1" i="0" u="none" strike="noStrike" kern="1200" cap="none" spc="0" normalizeH="0" baseline="0" noProof="0" dirty="0">
              <a:ln>
                <a:noFill/>
              </a:ln>
              <a:solidFill>
                <a:prstClr val="white"/>
              </a:solidFill>
              <a:effectLst/>
              <a:uLnTx/>
              <a:uFillTx/>
              <a:latin typeface="Arial" panose="020F0502020204030204"/>
              <a:ea typeface="微软雅黑"/>
              <a:cs typeface="+mn-ea"/>
              <a:sym typeface="+mn-lt"/>
            </a:endParaRPr>
          </a:p>
        </p:txBody>
      </p:sp>
      <p:pic>
        <p:nvPicPr>
          <p:cNvPr id="6" name="图片 5" descr="图片包含 游戏机, 橱柜, 钟表&#10;&#10;描述已自动生成">
            <a:extLst>
              <a:ext uri="{FF2B5EF4-FFF2-40B4-BE49-F238E27FC236}">
                <a16:creationId xmlns="" xmlns:a16="http://schemas.microsoft.com/office/drawing/2014/main" id="{3210E4FF-6B00-463C-8245-C1FCF6B10A4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9824" y="1595755"/>
            <a:ext cx="2725289" cy="4328160"/>
          </a:xfrm>
          <a:prstGeom prst="rect">
            <a:avLst/>
          </a:prstGeom>
          <a:ln w="28575">
            <a:solidFill>
              <a:schemeClr val="bg1">
                <a:lumMod val="75000"/>
              </a:schemeClr>
            </a:solidFill>
          </a:ln>
        </p:spPr>
      </p:pic>
      <p:sp>
        <p:nvSpPr>
          <p:cNvPr id="7" name="矩形 6">
            <a:extLst>
              <a:ext uri="{FF2B5EF4-FFF2-40B4-BE49-F238E27FC236}">
                <a16:creationId xmlns="" xmlns:a16="http://schemas.microsoft.com/office/drawing/2014/main" id="{4C7EC90F-BFCF-460E-8AA0-1AF5537013DC}"/>
              </a:ext>
            </a:extLst>
          </p:cNvPr>
          <p:cNvSpPr/>
          <p:nvPr/>
        </p:nvSpPr>
        <p:spPr>
          <a:xfrm>
            <a:off x="3934360" y="1287972"/>
            <a:ext cx="7645567" cy="1569820"/>
          </a:xfrm>
          <a:prstGeom prst="rect">
            <a:avLst/>
          </a:prstGeom>
        </p:spPr>
        <p:txBody>
          <a:bodyPr wrap="square" lIns="105571" tIns="52784" rIns="105571" bIns="52784">
            <a:spAutoFit/>
          </a:bodyPr>
          <a:lstStyle/>
          <a:p>
            <a:pPr marL="0" marR="0" lvl="0" indent="0" algn="ctr" defTabSz="914400" rtl="0" eaLnBrk="1" fontAlgn="auto" latinLnBrk="0" hangingPunct="1">
              <a:lnSpc>
                <a:spcPts val="38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C00000"/>
                </a:solidFill>
                <a:effectLst/>
                <a:uLnTx/>
                <a:uFillTx/>
                <a:latin typeface="Arial" panose="020F0502020204030204"/>
                <a:ea typeface="微软雅黑"/>
                <a:cs typeface="+mn-ea"/>
                <a:sym typeface="+mn-lt"/>
              </a:rPr>
              <a:t>任何组织和个人</a:t>
            </a:r>
            <a:endParaRPr kumimoji="0" lang="en-US" altLang="zh-CN" sz="2800" b="1" i="0" u="none" strike="noStrike" kern="1200" cap="none" spc="0" normalizeH="0" baseline="0" noProof="0" dirty="0">
              <a:ln>
                <a:noFill/>
              </a:ln>
              <a:solidFill>
                <a:srgbClr val="C00000"/>
              </a:solidFill>
              <a:effectLst/>
              <a:uLnTx/>
              <a:uFillTx/>
              <a:latin typeface="Arial" panose="020F0502020204030204"/>
              <a:ea typeface="微软雅黑"/>
              <a:cs typeface="+mn-ea"/>
              <a:sym typeface="+mn-lt"/>
            </a:endParaRPr>
          </a:p>
          <a:p>
            <a:pPr marL="0" marR="0" lvl="0" indent="0" algn="ctr" defTabSz="914400" rtl="0" eaLnBrk="1" fontAlgn="auto" latinLnBrk="0" hangingPunct="1">
              <a:lnSpc>
                <a:spcPts val="38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srgbClr val="E7E6E6">
                    <a:lumMod val="50000"/>
                  </a:srgbClr>
                </a:solidFill>
                <a:effectLst/>
                <a:uLnTx/>
                <a:uFillTx/>
                <a:latin typeface="Arial" panose="020F0502020204030204"/>
                <a:ea typeface="微软雅黑"/>
                <a:cs typeface="+mn-ea"/>
                <a:sym typeface="+mn-lt"/>
              </a:rPr>
              <a:t>发现可疑的涉毒贩毒的情况和线索，均可以拨打电话向公安机关举报。</a:t>
            </a:r>
          </a:p>
        </p:txBody>
      </p:sp>
      <p:sp>
        <p:nvSpPr>
          <p:cNvPr id="8" name="矩形 7">
            <a:extLst>
              <a:ext uri="{FF2B5EF4-FFF2-40B4-BE49-F238E27FC236}">
                <a16:creationId xmlns="" xmlns:a16="http://schemas.microsoft.com/office/drawing/2014/main" id="{23CC638C-F9ED-4C1E-9323-1550E81D3118}"/>
              </a:ext>
            </a:extLst>
          </p:cNvPr>
          <p:cNvSpPr/>
          <p:nvPr/>
        </p:nvSpPr>
        <p:spPr>
          <a:xfrm>
            <a:off x="779824" y="1820393"/>
            <a:ext cx="1975110" cy="504978"/>
          </a:xfrm>
          <a:prstGeom prst="rect">
            <a:avLst/>
          </a:prstGeom>
        </p:spPr>
        <p:txBody>
          <a:bodyPr wrap="square" lIns="105571" tIns="52784" rIns="105571" bIns="52784">
            <a:spAutoFit/>
          </a:bodyPr>
          <a:lstStyle/>
          <a:p>
            <a:pPr marL="0" marR="0" lvl="0" indent="0" algn="l" defTabSz="914400" rtl="0" eaLnBrk="1" fontAlgn="auto" latinLnBrk="0" hangingPunct="1">
              <a:lnSpc>
                <a:spcPts val="3000"/>
              </a:lnSpc>
              <a:spcBef>
                <a:spcPts val="0"/>
              </a:spcBef>
              <a:spcAft>
                <a:spcPts val="0"/>
              </a:spcAft>
              <a:buClrTx/>
              <a:buSzTx/>
              <a:buFontTx/>
              <a:buNone/>
              <a:tabLst/>
              <a:defRPr/>
            </a:pPr>
            <a:r>
              <a:rPr kumimoji="0" lang="en-US" altLang="zh-CN" sz="3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110</a:t>
            </a:r>
            <a:endParaRPr kumimoji="0" lang="zh-CN" altLang="en-US" sz="3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pic>
        <p:nvPicPr>
          <p:cNvPr id="9" name="图片 8">
            <a:extLst>
              <a:ext uri="{FF2B5EF4-FFF2-40B4-BE49-F238E27FC236}">
                <a16:creationId xmlns="" xmlns:a16="http://schemas.microsoft.com/office/drawing/2014/main" id="{207CD409-5F9A-47E8-A6E3-DA285367D1C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72635" y="4785118"/>
            <a:ext cx="1382114" cy="1661522"/>
          </a:xfrm>
          <a:prstGeom prst="rect">
            <a:avLst/>
          </a:prstGeom>
        </p:spPr>
      </p:pic>
      <p:pic>
        <p:nvPicPr>
          <p:cNvPr id="11" name="图片 10">
            <a:extLst>
              <a:ext uri="{FF2B5EF4-FFF2-40B4-BE49-F238E27FC236}">
                <a16:creationId xmlns="" xmlns:a16="http://schemas.microsoft.com/office/drawing/2014/main" id="{3F414419-1B9B-45C7-B24C-E3F7277B15D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94050" y="4785118"/>
            <a:ext cx="1382114" cy="1661522"/>
          </a:xfrm>
          <a:prstGeom prst="rect">
            <a:avLst/>
          </a:prstGeom>
        </p:spPr>
      </p:pic>
      <p:pic>
        <p:nvPicPr>
          <p:cNvPr id="12" name="图片 11">
            <a:extLst>
              <a:ext uri="{FF2B5EF4-FFF2-40B4-BE49-F238E27FC236}">
                <a16:creationId xmlns="" xmlns:a16="http://schemas.microsoft.com/office/drawing/2014/main" id="{EB4236D9-5497-4FF8-87AE-E4718A461EB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09372" y="4785118"/>
            <a:ext cx="1382114" cy="1661522"/>
          </a:xfrm>
          <a:prstGeom prst="rect">
            <a:avLst/>
          </a:prstGeom>
        </p:spPr>
      </p:pic>
      <p:sp>
        <p:nvSpPr>
          <p:cNvPr id="13" name="矩形 12">
            <a:extLst>
              <a:ext uri="{FF2B5EF4-FFF2-40B4-BE49-F238E27FC236}">
                <a16:creationId xmlns="" xmlns:a16="http://schemas.microsoft.com/office/drawing/2014/main" id="{7F774141-F7C9-40F4-98B3-AFC7EA592AD7}"/>
              </a:ext>
            </a:extLst>
          </p:cNvPr>
          <p:cNvSpPr/>
          <p:nvPr/>
        </p:nvSpPr>
        <p:spPr>
          <a:xfrm>
            <a:off x="3934360" y="2865607"/>
            <a:ext cx="7645567" cy="1216293"/>
          </a:xfrm>
          <a:prstGeom prst="rect">
            <a:avLst/>
          </a:prstGeom>
          <a:solidFill>
            <a:schemeClr val="bg1">
              <a:lumMod val="95000"/>
            </a:schemeClr>
          </a:solidFill>
          <a:ln w="6350">
            <a:solidFill>
              <a:schemeClr val="bg2">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4" name="矩形 13">
            <a:extLst>
              <a:ext uri="{FF2B5EF4-FFF2-40B4-BE49-F238E27FC236}">
                <a16:creationId xmlns="" xmlns:a16="http://schemas.microsoft.com/office/drawing/2014/main" id="{6037DEE8-DDFE-4613-9CEF-797A58D04EB5}"/>
              </a:ext>
            </a:extLst>
          </p:cNvPr>
          <p:cNvSpPr/>
          <p:nvPr/>
        </p:nvSpPr>
        <p:spPr>
          <a:xfrm>
            <a:off x="4363605" y="3111634"/>
            <a:ext cx="6787075" cy="724237"/>
          </a:xfrm>
          <a:prstGeom prst="rect">
            <a:avLst/>
          </a:prstGeom>
        </p:spPr>
        <p:txBody>
          <a:bodyPr wrap="square">
            <a:spAutoFit/>
          </a:bodyPr>
          <a:lstStyle/>
          <a:p>
            <a:pPr marL="0" marR="0" lvl="0" indent="0" algn="l" defTabSz="914400" rtl="0" eaLnBrk="1" fontAlgn="auto" latinLnBrk="0" hangingPunct="1">
              <a:lnSpc>
                <a:spcPts val="26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日趋严重的毒品问题已成为全球性的灾难。毒品的泛滥直接危害人民的身心健康，并给经济发展和社会进步带来巨大的威胁。</a:t>
            </a:r>
            <a:endParaRPr kumimoji="0" lang="zh-CN" altLang="en-US" sz="105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endParaRPr>
          </a:p>
        </p:txBody>
      </p:sp>
      <p:sp>
        <p:nvSpPr>
          <p:cNvPr id="16" name="标题 1">
            <a:extLst>
              <a:ext uri="{FF2B5EF4-FFF2-40B4-BE49-F238E27FC236}">
                <a16:creationId xmlns="" xmlns:a16="http://schemas.microsoft.com/office/drawing/2014/main" id="{79653E4F-1BD8-4235-AB51-2ADA24B8C829}"/>
              </a:ext>
            </a:extLst>
          </p:cNvPr>
          <p:cNvSpPr txBox="1">
            <a:spLocks/>
          </p:cNvSpPr>
          <p:nvPr/>
        </p:nvSpPr>
        <p:spPr>
          <a:xfrm>
            <a:off x="1094802" y="379163"/>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依法禁毒 人人有责</a:t>
            </a:r>
          </a:p>
        </p:txBody>
      </p:sp>
    </p:spTree>
    <p:extLst>
      <p:ext uri="{BB962C8B-B14F-4D97-AF65-F5344CB8AC3E}">
        <p14:creationId xmlns:p14="http://schemas.microsoft.com/office/powerpoint/2010/main" val="16240541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14:presetBounceEnd="48000">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14:bounceEnd="48000">
                                          <p:cBhvr additive="base">
                                            <p:cTn id="7" dur="500" fill="hold"/>
                                            <p:tgtEl>
                                              <p:spTgt spid="6"/>
                                            </p:tgtEl>
                                            <p:attrNameLst>
                                              <p:attrName>ppt_x</p:attrName>
                                            </p:attrNameLst>
                                          </p:cBhvr>
                                          <p:tavLst>
                                            <p:tav tm="0">
                                              <p:val>
                                                <p:strVal val="#ppt_x"/>
                                              </p:val>
                                            </p:tav>
                                            <p:tav tm="100000">
                                              <p:val>
                                                <p:strVal val="#ppt_x"/>
                                              </p:val>
                                            </p:tav>
                                          </p:tavLst>
                                        </p:anim>
                                        <p:anim calcmode="lin" valueType="num" p14:bounceEnd="48000">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
                                            </p:tgtEl>
                                            <p:attrNameLst>
                                              <p:attrName>ppt_y</p:attrName>
                                            </p:attrNameLst>
                                          </p:cBhvr>
                                          <p:tavLst>
                                            <p:tav tm="0">
                                              <p:val>
                                                <p:strVal val="#ppt_y"/>
                                              </p:val>
                                            </p:tav>
                                            <p:tav tm="100000">
                                              <p:val>
                                                <p:strVal val="#ppt_y"/>
                                              </p:val>
                                            </p:tav>
                                          </p:tavLst>
                                        </p:anim>
                                        <p:anim calcmode="lin" valueType="num">
                                          <p:cBhvr>
                                            <p:cTn id="1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
                                            </p:tgtEl>
                                          </p:cBhvr>
                                        </p:animEffect>
                                      </p:childTnLst>
                                    </p:cTn>
                                  </p:par>
                                </p:childTnLst>
                              </p:cTn>
                            </p:par>
                            <p:par>
                              <p:cTn id="16" fill="hold">
                                <p:stCondLst>
                                  <p:cond delay="6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 calcmode="lin" valueType="num">
                                          <p:cBhvr>
                                            <p:cTn id="24" dur="500" fill="hold"/>
                                            <p:tgtEl>
                                              <p:spTgt spid="3"/>
                                            </p:tgtEl>
                                            <p:attrNameLst>
                                              <p:attrName>style.rotation</p:attrName>
                                            </p:attrNameLst>
                                          </p:cBhvr>
                                          <p:tavLst>
                                            <p:tav tm="0">
                                              <p:val>
                                                <p:fltVal val="360"/>
                                              </p:val>
                                            </p:tav>
                                            <p:tav tm="100000">
                                              <p:val>
                                                <p:fltVal val="0"/>
                                              </p:val>
                                            </p:tav>
                                          </p:tavLst>
                                        </p:anim>
                                        <p:animEffect transition="in" filter="fade">
                                          <p:cBhvr>
                                            <p:cTn id="25" dur="500"/>
                                            <p:tgtEl>
                                              <p:spTgt spid="3"/>
                                            </p:tgtEl>
                                          </p:cBhvr>
                                        </p:animEffect>
                                      </p:childTnLst>
                                    </p:cTn>
                                  </p:par>
                                  <p:par>
                                    <p:cTn id="26" presetID="49" presetClass="entr" presetSubtype="0" decel="100000" fill="hold" grpId="0" nodeType="withEffect">
                                      <p:stCondLst>
                                        <p:cond delay="20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 calcmode="lin" valueType="num">
                                          <p:cBhvr>
                                            <p:cTn id="30" dur="500" fill="hold"/>
                                            <p:tgtEl>
                                              <p:spTgt spid="4"/>
                                            </p:tgtEl>
                                            <p:attrNameLst>
                                              <p:attrName>style.rotation</p:attrName>
                                            </p:attrNameLst>
                                          </p:cBhvr>
                                          <p:tavLst>
                                            <p:tav tm="0">
                                              <p:val>
                                                <p:fltVal val="360"/>
                                              </p:val>
                                            </p:tav>
                                            <p:tav tm="100000">
                                              <p:val>
                                                <p:fltVal val="0"/>
                                              </p:val>
                                            </p:tav>
                                          </p:tavLst>
                                        </p:anim>
                                        <p:animEffect transition="in" filter="fade">
                                          <p:cBhvr>
                                            <p:cTn id="31" dur="500"/>
                                            <p:tgtEl>
                                              <p:spTgt spid="4"/>
                                            </p:tgtEl>
                                          </p:cBhvr>
                                        </p:animEffect>
                                      </p:childTnLst>
                                    </p:cTn>
                                  </p:par>
                                  <p:par>
                                    <p:cTn id="32" presetID="49" presetClass="entr" presetSubtype="0" decel="100000"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 calcmode="lin" valueType="num">
                                          <p:cBhvr>
                                            <p:cTn id="36" dur="500" fill="hold"/>
                                            <p:tgtEl>
                                              <p:spTgt spid="5"/>
                                            </p:tgtEl>
                                            <p:attrNameLst>
                                              <p:attrName>style.rotation</p:attrName>
                                            </p:attrNameLst>
                                          </p:cBhvr>
                                          <p:tavLst>
                                            <p:tav tm="0">
                                              <p:val>
                                                <p:fltVal val="360"/>
                                              </p:val>
                                            </p:tav>
                                            <p:tav tm="100000">
                                              <p:val>
                                                <p:fltVal val="0"/>
                                              </p:val>
                                            </p:tav>
                                          </p:tavLst>
                                        </p:anim>
                                        <p:animEffect transition="in" filter="fade">
                                          <p:cBhvr>
                                            <p:cTn id="37" dur="500"/>
                                            <p:tgtEl>
                                              <p:spTgt spid="5"/>
                                            </p:tgtEl>
                                          </p:cBhvr>
                                        </p:animEffect>
                                      </p:childTnLst>
                                    </p:cTn>
                                  </p:par>
                                </p:childTnLst>
                              </p:cTn>
                            </p:par>
                            <p:par>
                              <p:cTn id="38" fill="hold">
                                <p:stCondLst>
                                  <p:cond delay="1500"/>
                                </p:stCondLst>
                                <p:childTnLst>
                                  <p:par>
                                    <p:cTn id="39" presetID="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0-#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par>
                                    <p:cTn id="43" presetID="22" presetClass="entr" presetSubtype="2"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right)">
                                          <p:cBhvr>
                                            <p:cTn id="45" dur="500"/>
                                            <p:tgtEl>
                                              <p:spTgt spid="14"/>
                                            </p:tgtEl>
                                          </p:cBhvr>
                                        </p:animEffect>
                                      </p:childTnLst>
                                    </p:cTn>
                                  </p:par>
                                </p:childTnLst>
                              </p:cTn>
                            </p:par>
                            <p:par>
                              <p:cTn id="46" fill="hold">
                                <p:stCondLst>
                                  <p:cond delay="2000"/>
                                </p:stCondLst>
                                <p:childTnLst>
                                  <p:par>
                                    <p:cTn id="47" presetID="2" presetClass="entr" presetSubtype="4"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par>
                              <p:cTn id="51" fill="hold">
                                <p:stCondLst>
                                  <p:cond delay="2500"/>
                                </p:stCondLst>
                                <p:childTnLst>
                                  <p:par>
                                    <p:cTn id="52" presetID="10" presetClass="exit" presetSubtype="0" fill="hold" nodeType="afterEffect">
                                      <p:stCondLst>
                                        <p:cond delay="500"/>
                                      </p:stCondLst>
                                      <p:childTnLst>
                                        <p:animEffect transition="out" filter="fade">
                                          <p:cBhvr>
                                            <p:cTn id="53" dur="500"/>
                                            <p:tgtEl>
                                              <p:spTgt spid="9"/>
                                            </p:tgtEl>
                                          </p:cBhvr>
                                        </p:animEffect>
                                        <p:set>
                                          <p:cBhvr>
                                            <p:cTn id="54" dur="1" fill="hold">
                                              <p:stCondLst>
                                                <p:cond delay="499"/>
                                              </p:stCondLst>
                                            </p:cTn>
                                            <p:tgtEl>
                                              <p:spTgt spid="9"/>
                                            </p:tgtEl>
                                            <p:attrNameLst>
                                              <p:attrName>style.visibility</p:attrName>
                                            </p:attrNameLst>
                                          </p:cBhvr>
                                          <p:to>
                                            <p:strVal val="hidden"/>
                                          </p:to>
                                        </p:set>
                                      </p:childTnLst>
                                    </p:cTn>
                                  </p:par>
                                  <p:par>
                                    <p:cTn id="55" presetID="26" presetClass="emph" presetSubtype="0" fill="hold" grpId="1" nodeType="withEffect">
                                      <p:stCondLst>
                                        <p:cond delay="500"/>
                                      </p:stCondLst>
                                      <p:childTnLst>
                                        <p:animEffect transition="out" filter="fade">
                                          <p:cBhvr>
                                            <p:cTn id="56" dur="500" tmFilter="0, 0; .2, .5; .8, .5; 1, 0"/>
                                            <p:tgtEl>
                                              <p:spTgt spid="3"/>
                                            </p:tgtEl>
                                          </p:cBhvr>
                                        </p:animEffect>
                                        <p:animScale>
                                          <p:cBhvr>
                                            <p:cTn id="57" dur="250" autoRev="1" fill="hold"/>
                                            <p:tgtEl>
                                              <p:spTgt spid="3"/>
                                            </p:tgtEl>
                                          </p:cBhvr>
                                          <p:by x="105000" y="105000"/>
                                        </p:animScale>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par>
                              <p:cTn id="63" fill="hold">
                                <p:stCondLst>
                                  <p:cond delay="4000"/>
                                </p:stCondLst>
                                <p:childTnLst>
                                  <p:par>
                                    <p:cTn id="64" presetID="10" presetClass="exit" presetSubtype="0" fill="hold" nodeType="afterEffect">
                                      <p:stCondLst>
                                        <p:cond delay="500"/>
                                      </p:stCondLst>
                                      <p:childTnLst>
                                        <p:animEffect transition="out" filter="fade">
                                          <p:cBhvr>
                                            <p:cTn id="65" dur="500"/>
                                            <p:tgtEl>
                                              <p:spTgt spid="11"/>
                                            </p:tgtEl>
                                          </p:cBhvr>
                                        </p:animEffect>
                                        <p:set>
                                          <p:cBhvr>
                                            <p:cTn id="66" dur="1" fill="hold">
                                              <p:stCondLst>
                                                <p:cond delay="499"/>
                                              </p:stCondLst>
                                            </p:cTn>
                                            <p:tgtEl>
                                              <p:spTgt spid="11"/>
                                            </p:tgtEl>
                                            <p:attrNameLst>
                                              <p:attrName>style.visibility</p:attrName>
                                            </p:attrNameLst>
                                          </p:cBhvr>
                                          <p:to>
                                            <p:strVal val="hidden"/>
                                          </p:to>
                                        </p:set>
                                      </p:childTnLst>
                                    </p:cTn>
                                  </p:par>
                                  <p:par>
                                    <p:cTn id="67" presetID="26" presetClass="emph" presetSubtype="0" fill="hold" grpId="1" nodeType="withEffect">
                                      <p:stCondLst>
                                        <p:cond delay="500"/>
                                      </p:stCondLst>
                                      <p:childTnLst>
                                        <p:animEffect transition="out" filter="fade">
                                          <p:cBhvr>
                                            <p:cTn id="68" dur="500" tmFilter="0, 0; .2, .5; .8, .5; 1, 0"/>
                                            <p:tgtEl>
                                              <p:spTgt spid="4"/>
                                            </p:tgtEl>
                                          </p:cBhvr>
                                        </p:animEffect>
                                        <p:animScale>
                                          <p:cBhvr>
                                            <p:cTn id="69" dur="250" autoRev="1" fill="hold"/>
                                            <p:tgtEl>
                                              <p:spTgt spid="4"/>
                                            </p:tgtEl>
                                          </p:cBhvr>
                                          <p:by x="105000" y="105000"/>
                                        </p:animScale>
                                      </p:childTnLst>
                                    </p:cTn>
                                  </p:par>
                                </p:childTnLst>
                              </p:cTn>
                            </p:par>
                            <p:par>
                              <p:cTn id="70" fill="hold">
                                <p:stCondLst>
                                  <p:cond delay="5000"/>
                                </p:stCondLst>
                                <p:childTnLst>
                                  <p:par>
                                    <p:cTn id="71" presetID="2" presetClass="entr" presetSubtype="4"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ppt_x"/>
                                              </p:val>
                                            </p:tav>
                                            <p:tav tm="100000">
                                              <p:val>
                                                <p:strVal val="#ppt_x"/>
                                              </p:val>
                                            </p:tav>
                                          </p:tavLst>
                                        </p:anim>
                                        <p:anim calcmode="lin" valueType="num">
                                          <p:cBhvr additive="base">
                                            <p:cTn id="74" dur="500" fill="hold"/>
                                            <p:tgtEl>
                                              <p:spTgt spid="12"/>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10" presetClass="exit" presetSubtype="0" fill="hold" nodeType="afterEffect">
                                      <p:stCondLst>
                                        <p:cond delay="500"/>
                                      </p:stCondLst>
                                      <p:childTnLst>
                                        <p:animEffect transition="out" filter="fade">
                                          <p:cBhvr>
                                            <p:cTn id="77" dur="500"/>
                                            <p:tgtEl>
                                              <p:spTgt spid="12"/>
                                            </p:tgtEl>
                                          </p:cBhvr>
                                        </p:animEffect>
                                        <p:set>
                                          <p:cBhvr>
                                            <p:cTn id="78" dur="1" fill="hold">
                                              <p:stCondLst>
                                                <p:cond delay="499"/>
                                              </p:stCondLst>
                                            </p:cTn>
                                            <p:tgtEl>
                                              <p:spTgt spid="12"/>
                                            </p:tgtEl>
                                            <p:attrNameLst>
                                              <p:attrName>style.visibility</p:attrName>
                                            </p:attrNameLst>
                                          </p:cBhvr>
                                          <p:to>
                                            <p:strVal val="hidden"/>
                                          </p:to>
                                        </p:set>
                                      </p:childTnLst>
                                    </p:cTn>
                                  </p:par>
                                  <p:par>
                                    <p:cTn id="79" presetID="26" presetClass="emph" presetSubtype="0" fill="hold" grpId="1" nodeType="withEffect">
                                      <p:stCondLst>
                                        <p:cond delay="500"/>
                                      </p:stCondLst>
                                      <p:childTnLst>
                                        <p:animEffect transition="out" filter="fade">
                                          <p:cBhvr>
                                            <p:cTn id="80" dur="500" tmFilter="0, 0; .2, .5; .8, .5; 1, 0"/>
                                            <p:tgtEl>
                                              <p:spTgt spid="5"/>
                                            </p:tgtEl>
                                          </p:cBhvr>
                                        </p:animEffect>
                                        <p:animScale>
                                          <p:cBhvr>
                                            <p:cTn id="81"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7" grpId="0"/>
          <p:bldP spid="8" grpId="0"/>
          <p:bldP spid="13" grpId="0" animBg="1"/>
          <p:bldP spid="1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41" presetClass="entr" presetSubtype="0" fill="hold" grpId="0" nodeType="withEffect">
                                      <p:stCondLst>
                                        <p:cond delay="0"/>
                                      </p:stCondLst>
                                      <p:iterate type="lt">
                                        <p:tmPct val="10000"/>
                                      </p:iterate>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ppt_x</p:attrName>
                                            </p:attrNameLst>
                                          </p:cBhvr>
                                          <p:tavLst>
                                            <p:tav tm="0">
                                              <p:val>
                                                <p:strVal val="#ppt_x"/>
                                              </p:val>
                                            </p:tav>
                                            <p:tav tm="50000">
                                              <p:val>
                                                <p:strVal val="#ppt_x+.1"/>
                                              </p:val>
                                            </p:tav>
                                            <p:tav tm="100000">
                                              <p:val>
                                                <p:strVal val="#ppt_x"/>
                                              </p:val>
                                            </p:tav>
                                          </p:tavLst>
                                        </p:anim>
                                        <p:anim calcmode="lin" valueType="num">
                                          <p:cBhvr>
                                            <p:cTn id="12" dur="500" fill="hold"/>
                                            <p:tgtEl>
                                              <p:spTgt spid="8"/>
                                            </p:tgtEl>
                                            <p:attrNameLst>
                                              <p:attrName>ppt_y</p:attrName>
                                            </p:attrNameLst>
                                          </p:cBhvr>
                                          <p:tavLst>
                                            <p:tav tm="0">
                                              <p:val>
                                                <p:strVal val="#ppt_y"/>
                                              </p:val>
                                            </p:tav>
                                            <p:tav tm="100000">
                                              <p:val>
                                                <p:strVal val="#ppt_y"/>
                                              </p:val>
                                            </p:tav>
                                          </p:tavLst>
                                        </p:anim>
                                        <p:anim calcmode="lin" valueType="num">
                                          <p:cBhvr>
                                            <p:cTn id="13" dur="500" fill="hold"/>
                                            <p:tgtEl>
                                              <p:spTgt spid="8"/>
                                            </p:tgtEl>
                                            <p:attrNameLst>
                                              <p:attrName>ppt_h</p:attrName>
                                            </p:attrNameLst>
                                          </p:cBhvr>
                                          <p:tavLst>
                                            <p:tav tm="0">
                                              <p:val>
                                                <p:strVal val="#ppt_h/10"/>
                                              </p:val>
                                            </p:tav>
                                            <p:tav tm="50000">
                                              <p:val>
                                                <p:strVal val="#ppt_h+.01"/>
                                              </p:val>
                                            </p:tav>
                                            <p:tav tm="100000">
                                              <p:val>
                                                <p:strVal val="#ppt_h"/>
                                              </p:val>
                                            </p:tav>
                                          </p:tavLst>
                                        </p:anim>
                                        <p:anim calcmode="lin" valueType="num">
                                          <p:cBhvr>
                                            <p:cTn id="14" dur="500" fill="hold"/>
                                            <p:tgtEl>
                                              <p:spTgt spid="8"/>
                                            </p:tgtEl>
                                            <p:attrNameLst>
                                              <p:attrName>ppt_w</p:attrName>
                                            </p:attrNameLst>
                                          </p:cBhvr>
                                          <p:tavLst>
                                            <p:tav tm="0">
                                              <p:val>
                                                <p:strVal val="#ppt_w/10"/>
                                              </p:val>
                                            </p:tav>
                                            <p:tav tm="50000">
                                              <p:val>
                                                <p:strVal val="#ppt_w+.01"/>
                                              </p:val>
                                            </p:tav>
                                            <p:tav tm="100000">
                                              <p:val>
                                                <p:strVal val="#ppt_w"/>
                                              </p:val>
                                            </p:tav>
                                          </p:tavLst>
                                        </p:anim>
                                        <p:animEffect transition="in" filter="fade">
                                          <p:cBhvr>
                                            <p:cTn id="15" dur="500" tmFilter="0,0; .5, 1; 1, 1"/>
                                            <p:tgtEl>
                                              <p:spTgt spid="8"/>
                                            </p:tgtEl>
                                          </p:cBhvr>
                                        </p:animEffect>
                                      </p:childTnLst>
                                    </p:cTn>
                                  </p:par>
                                </p:childTnLst>
                              </p:cTn>
                            </p:par>
                            <p:par>
                              <p:cTn id="16" fill="hold">
                                <p:stCondLst>
                                  <p:cond delay="6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par>
                                    <p:cTn id="20" presetID="49" presetClass="entr" presetSubtype="0" decel="100000"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500" fill="hold"/>
                                            <p:tgtEl>
                                              <p:spTgt spid="3"/>
                                            </p:tgtEl>
                                            <p:attrNameLst>
                                              <p:attrName>ppt_w</p:attrName>
                                            </p:attrNameLst>
                                          </p:cBhvr>
                                          <p:tavLst>
                                            <p:tav tm="0">
                                              <p:val>
                                                <p:fltVal val="0"/>
                                              </p:val>
                                            </p:tav>
                                            <p:tav tm="100000">
                                              <p:val>
                                                <p:strVal val="#ppt_w"/>
                                              </p:val>
                                            </p:tav>
                                          </p:tavLst>
                                        </p:anim>
                                        <p:anim calcmode="lin" valueType="num">
                                          <p:cBhvr>
                                            <p:cTn id="23" dur="500" fill="hold"/>
                                            <p:tgtEl>
                                              <p:spTgt spid="3"/>
                                            </p:tgtEl>
                                            <p:attrNameLst>
                                              <p:attrName>ppt_h</p:attrName>
                                            </p:attrNameLst>
                                          </p:cBhvr>
                                          <p:tavLst>
                                            <p:tav tm="0">
                                              <p:val>
                                                <p:fltVal val="0"/>
                                              </p:val>
                                            </p:tav>
                                            <p:tav tm="100000">
                                              <p:val>
                                                <p:strVal val="#ppt_h"/>
                                              </p:val>
                                            </p:tav>
                                          </p:tavLst>
                                        </p:anim>
                                        <p:anim calcmode="lin" valueType="num">
                                          <p:cBhvr>
                                            <p:cTn id="24" dur="500" fill="hold"/>
                                            <p:tgtEl>
                                              <p:spTgt spid="3"/>
                                            </p:tgtEl>
                                            <p:attrNameLst>
                                              <p:attrName>style.rotation</p:attrName>
                                            </p:attrNameLst>
                                          </p:cBhvr>
                                          <p:tavLst>
                                            <p:tav tm="0">
                                              <p:val>
                                                <p:fltVal val="360"/>
                                              </p:val>
                                            </p:tav>
                                            <p:tav tm="100000">
                                              <p:val>
                                                <p:fltVal val="0"/>
                                              </p:val>
                                            </p:tav>
                                          </p:tavLst>
                                        </p:anim>
                                        <p:animEffect transition="in" filter="fade">
                                          <p:cBhvr>
                                            <p:cTn id="25" dur="500"/>
                                            <p:tgtEl>
                                              <p:spTgt spid="3"/>
                                            </p:tgtEl>
                                          </p:cBhvr>
                                        </p:animEffect>
                                      </p:childTnLst>
                                    </p:cTn>
                                  </p:par>
                                  <p:par>
                                    <p:cTn id="26" presetID="49" presetClass="entr" presetSubtype="0" decel="100000" fill="hold" grpId="0" nodeType="withEffect">
                                      <p:stCondLst>
                                        <p:cond delay="20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 calcmode="lin" valueType="num">
                                          <p:cBhvr>
                                            <p:cTn id="30" dur="500" fill="hold"/>
                                            <p:tgtEl>
                                              <p:spTgt spid="4"/>
                                            </p:tgtEl>
                                            <p:attrNameLst>
                                              <p:attrName>style.rotation</p:attrName>
                                            </p:attrNameLst>
                                          </p:cBhvr>
                                          <p:tavLst>
                                            <p:tav tm="0">
                                              <p:val>
                                                <p:fltVal val="360"/>
                                              </p:val>
                                            </p:tav>
                                            <p:tav tm="100000">
                                              <p:val>
                                                <p:fltVal val="0"/>
                                              </p:val>
                                            </p:tav>
                                          </p:tavLst>
                                        </p:anim>
                                        <p:animEffect transition="in" filter="fade">
                                          <p:cBhvr>
                                            <p:cTn id="31" dur="500"/>
                                            <p:tgtEl>
                                              <p:spTgt spid="4"/>
                                            </p:tgtEl>
                                          </p:cBhvr>
                                        </p:animEffect>
                                      </p:childTnLst>
                                    </p:cTn>
                                  </p:par>
                                  <p:par>
                                    <p:cTn id="32" presetID="49" presetClass="entr" presetSubtype="0" decel="100000" fill="hold" grpId="0" nodeType="withEffect">
                                      <p:stCondLst>
                                        <p:cond delay="400"/>
                                      </p:stCondLst>
                                      <p:childTnLst>
                                        <p:set>
                                          <p:cBhvr>
                                            <p:cTn id="33" dur="1" fill="hold">
                                              <p:stCondLst>
                                                <p:cond delay="0"/>
                                              </p:stCondLst>
                                            </p:cTn>
                                            <p:tgtEl>
                                              <p:spTgt spid="5"/>
                                            </p:tgtEl>
                                            <p:attrNameLst>
                                              <p:attrName>style.visibility</p:attrName>
                                            </p:attrNameLst>
                                          </p:cBhvr>
                                          <p:to>
                                            <p:strVal val="visible"/>
                                          </p:to>
                                        </p:set>
                                        <p:anim calcmode="lin" valueType="num">
                                          <p:cBhvr>
                                            <p:cTn id="34" dur="500" fill="hold"/>
                                            <p:tgtEl>
                                              <p:spTgt spid="5"/>
                                            </p:tgtEl>
                                            <p:attrNameLst>
                                              <p:attrName>ppt_w</p:attrName>
                                            </p:attrNameLst>
                                          </p:cBhvr>
                                          <p:tavLst>
                                            <p:tav tm="0">
                                              <p:val>
                                                <p:fltVal val="0"/>
                                              </p:val>
                                            </p:tav>
                                            <p:tav tm="100000">
                                              <p:val>
                                                <p:strVal val="#ppt_w"/>
                                              </p:val>
                                            </p:tav>
                                          </p:tavLst>
                                        </p:anim>
                                        <p:anim calcmode="lin" valueType="num">
                                          <p:cBhvr>
                                            <p:cTn id="35" dur="500" fill="hold"/>
                                            <p:tgtEl>
                                              <p:spTgt spid="5"/>
                                            </p:tgtEl>
                                            <p:attrNameLst>
                                              <p:attrName>ppt_h</p:attrName>
                                            </p:attrNameLst>
                                          </p:cBhvr>
                                          <p:tavLst>
                                            <p:tav tm="0">
                                              <p:val>
                                                <p:fltVal val="0"/>
                                              </p:val>
                                            </p:tav>
                                            <p:tav tm="100000">
                                              <p:val>
                                                <p:strVal val="#ppt_h"/>
                                              </p:val>
                                            </p:tav>
                                          </p:tavLst>
                                        </p:anim>
                                        <p:anim calcmode="lin" valueType="num">
                                          <p:cBhvr>
                                            <p:cTn id="36" dur="500" fill="hold"/>
                                            <p:tgtEl>
                                              <p:spTgt spid="5"/>
                                            </p:tgtEl>
                                            <p:attrNameLst>
                                              <p:attrName>style.rotation</p:attrName>
                                            </p:attrNameLst>
                                          </p:cBhvr>
                                          <p:tavLst>
                                            <p:tav tm="0">
                                              <p:val>
                                                <p:fltVal val="360"/>
                                              </p:val>
                                            </p:tav>
                                            <p:tav tm="100000">
                                              <p:val>
                                                <p:fltVal val="0"/>
                                              </p:val>
                                            </p:tav>
                                          </p:tavLst>
                                        </p:anim>
                                        <p:animEffect transition="in" filter="fade">
                                          <p:cBhvr>
                                            <p:cTn id="37" dur="500"/>
                                            <p:tgtEl>
                                              <p:spTgt spid="5"/>
                                            </p:tgtEl>
                                          </p:cBhvr>
                                        </p:animEffect>
                                      </p:childTnLst>
                                    </p:cTn>
                                  </p:par>
                                </p:childTnLst>
                              </p:cTn>
                            </p:par>
                            <p:par>
                              <p:cTn id="38" fill="hold">
                                <p:stCondLst>
                                  <p:cond delay="1500"/>
                                </p:stCondLst>
                                <p:childTnLst>
                                  <p:par>
                                    <p:cTn id="39" presetID="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0-#ppt_w/2"/>
                                              </p:val>
                                            </p:tav>
                                            <p:tav tm="100000">
                                              <p:val>
                                                <p:strVal val="#ppt_x"/>
                                              </p:val>
                                            </p:tav>
                                          </p:tavLst>
                                        </p:anim>
                                        <p:anim calcmode="lin" valueType="num">
                                          <p:cBhvr additive="base">
                                            <p:cTn id="42" dur="500" fill="hold"/>
                                            <p:tgtEl>
                                              <p:spTgt spid="13"/>
                                            </p:tgtEl>
                                            <p:attrNameLst>
                                              <p:attrName>ppt_y</p:attrName>
                                            </p:attrNameLst>
                                          </p:cBhvr>
                                          <p:tavLst>
                                            <p:tav tm="0">
                                              <p:val>
                                                <p:strVal val="#ppt_y"/>
                                              </p:val>
                                            </p:tav>
                                            <p:tav tm="100000">
                                              <p:val>
                                                <p:strVal val="#ppt_y"/>
                                              </p:val>
                                            </p:tav>
                                          </p:tavLst>
                                        </p:anim>
                                      </p:childTnLst>
                                    </p:cTn>
                                  </p:par>
                                  <p:par>
                                    <p:cTn id="43" presetID="22" presetClass="entr" presetSubtype="2" fill="hold" grpId="0" nodeType="with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right)">
                                          <p:cBhvr>
                                            <p:cTn id="45" dur="500"/>
                                            <p:tgtEl>
                                              <p:spTgt spid="14"/>
                                            </p:tgtEl>
                                          </p:cBhvr>
                                        </p:animEffect>
                                      </p:childTnLst>
                                    </p:cTn>
                                  </p:par>
                                </p:childTnLst>
                              </p:cTn>
                            </p:par>
                            <p:par>
                              <p:cTn id="46" fill="hold">
                                <p:stCondLst>
                                  <p:cond delay="2000"/>
                                </p:stCondLst>
                                <p:childTnLst>
                                  <p:par>
                                    <p:cTn id="47" presetID="2" presetClass="entr" presetSubtype="4" fill="hold"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additive="base">
                                            <p:cTn id="49" dur="500" fill="hold"/>
                                            <p:tgtEl>
                                              <p:spTgt spid="9"/>
                                            </p:tgtEl>
                                            <p:attrNameLst>
                                              <p:attrName>ppt_x</p:attrName>
                                            </p:attrNameLst>
                                          </p:cBhvr>
                                          <p:tavLst>
                                            <p:tav tm="0">
                                              <p:val>
                                                <p:strVal val="#ppt_x"/>
                                              </p:val>
                                            </p:tav>
                                            <p:tav tm="100000">
                                              <p:val>
                                                <p:strVal val="#ppt_x"/>
                                              </p:val>
                                            </p:tav>
                                          </p:tavLst>
                                        </p:anim>
                                        <p:anim calcmode="lin" valueType="num">
                                          <p:cBhvr additive="base">
                                            <p:cTn id="50" dur="500" fill="hold"/>
                                            <p:tgtEl>
                                              <p:spTgt spid="9"/>
                                            </p:tgtEl>
                                            <p:attrNameLst>
                                              <p:attrName>ppt_y</p:attrName>
                                            </p:attrNameLst>
                                          </p:cBhvr>
                                          <p:tavLst>
                                            <p:tav tm="0">
                                              <p:val>
                                                <p:strVal val="1+#ppt_h/2"/>
                                              </p:val>
                                            </p:tav>
                                            <p:tav tm="100000">
                                              <p:val>
                                                <p:strVal val="#ppt_y"/>
                                              </p:val>
                                            </p:tav>
                                          </p:tavLst>
                                        </p:anim>
                                      </p:childTnLst>
                                    </p:cTn>
                                  </p:par>
                                </p:childTnLst>
                              </p:cTn>
                            </p:par>
                            <p:par>
                              <p:cTn id="51" fill="hold">
                                <p:stCondLst>
                                  <p:cond delay="2500"/>
                                </p:stCondLst>
                                <p:childTnLst>
                                  <p:par>
                                    <p:cTn id="52" presetID="10" presetClass="exit" presetSubtype="0" fill="hold" nodeType="afterEffect">
                                      <p:stCondLst>
                                        <p:cond delay="500"/>
                                      </p:stCondLst>
                                      <p:childTnLst>
                                        <p:animEffect transition="out" filter="fade">
                                          <p:cBhvr>
                                            <p:cTn id="53" dur="500"/>
                                            <p:tgtEl>
                                              <p:spTgt spid="9"/>
                                            </p:tgtEl>
                                          </p:cBhvr>
                                        </p:animEffect>
                                        <p:set>
                                          <p:cBhvr>
                                            <p:cTn id="54" dur="1" fill="hold">
                                              <p:stCondLst>
                                                <p:cond delay="499"/>
                                              </p:stCondLst>
                                            </p:cTn>
                                            <p:tgtEl>
                                              <p:spTgt spid="9"/>
                                            </p:tgtEl>
                                            <p:attrNameLst>
                                              <p:attrName>style.visibility</p:attrName>
                                            </p:attrNameLst>
                                          </p:cBhvr>
                                          <p:to>
                                            <p:strVal val="hidden"/>
                                          </p:to>
                                        </p:set>
                                      </p:childTnLst>
                                    </p:cTn>
                                  </p:par>
                                  <p:par>
                                    <p:cTn id="55" presetID="26" presetClass="emph" presetSubtype="0" fill="hold" grpId="1" nodeType="withEffect">
                                      <p:stCondLst>
                                        <p:cond delay="500"/>
                                      </p:stCondLst>
                                      <p:childTnLst>
                                        <p:animEffect transition="out" filter="fade">
                                          <p:cBhvr>
                                            <p:cTn id="56" dur="500" tmFilter="0, 0; .2, .5; .8, .5; 1, 0"/>
                                            <p:tgtEl>
                                              <p:spTgt spid="3"/>
                                            </p:tgtEl>
                                          </p:cBhvr>
                                        </p:animEffect>
                                        <p:animScale>
                                          <p:cBhvr>
                                            <p:cTn id="57" dur="250" autoRev="1" fill="hold"/>
                                            <p:tgtEl>
                                              <p:spTgt spid="3"/>
                                            </p:tgtEl>
                                          </p:cBhvr>
                                          <p:by x="105000" y="105000"/>
                                        </p:animScale>
                                      </p:childTnLst>
                                    </p:cTn>
                                  </p:par>
                                </p:childTnLst>
                              </p:cTn>
                            </p:par>
                            <p:par>
                              <p:cTn id="58" fill="hold">
                                <p:stCondLst>
                                  <p:cond delay="3500"/>
                                </p:stCondLst>
                                <p:childTnLst>
                                  <p:par>
                                    <p:cTn id="59" presetID="2" presetClass="entr" presetSubtype="4" fill="hold" nodeType="afterEffect">
                                      <p:stCondLst>
                                        <p:cond delay="0"/>
                                      </p:stCondLst>
                                      <p:childTnLst>
                                        <p:set>
                                          <p:cBhvr>
                                            <p:cTn id="60" dur="1" fill="hold">
                                              <p:stCondLst>
                                                <p:cond delay="0"/>
                                              </p:stCondLst>
                                            </p:cTn>
                                            <p:tgtEl>
                                              <p:spTgt spid="11"/>
                                            </p:tgtEl>
                                            <p:attrNameLst>
                                              <p:attrName>style.visibility</p:attrName>
                                            </p:attrNameLst>
                                          </p:cBhvr>
                                          <p:to>
                                            <p:strVal val="visible"/>
                                          </p:to>
                                        </p:set>
                                        <p:anim calcmode="lin" valueType="num">
                                          <p:cBhvr additive="base">
                                            <p:cTn id="61" dur="500" fill="hold"/>
                                            <p:tgtEl>
                                              <p:spTgt spid="11"/>
                                            </p:tgtEl>
                                            <p:attrNameLst>
                                              <p:attrName>ppt_x</p:attrName>
                                            </p:attrNameLst>
                                          </p:cBhvr>
                                          <p:tavLst>
                                            <p:tav tm="0">
                                              <p:val>
                                                <p:strVal val="#ppt_x"/>
                                              </p:val>
                                            </p:tav>
                                            <p:tav tm="100000">
                                              <p:val>
                                                <p:strVal val="#ppt_x"/>
                                              </p:val>
                                            </p:tav>
                                          </p:tavLst>
                                        </p:anim>
                                        <p:anim calcmode="lin" valueType="num">
                                          <p:cBhvr additive="base">
                                            <p:cTn id="62" dur="500" fill="hold"/>
                                            <p:tgtEl>
                                              <p:spTgt spid="11"/>
                                            </p:tgtEl>
                                            <p:attrNameLst>
                                              <p:attrName>ppt_y</p:attrName>
                                            </p:attrNameLst>
                                          </p:cBhvr>
                                          <p:tavLst>
                                            <p:tav tm="0">
                                              <p:val>
                                                <p:strVal val="1+#ppt_h/2"/>
                                              </p:val>
                                            </p:tav>
                                            <p:tav tm="100000">
                                              <p:val>
                                                <p:strVal val="#ppt_y"/>
                                              </p:val>
                                            </p:tav>
                                          </p:tavLst>
                                        </p:anim>
                                      </p:childTnLst>
                                    </p:cTn>
                                  </p:par>
                                </p:childTnLst>
                              </p:cTn>
                            </p:par>
                            <p:par>
                              <p:cTn id="63" fill="hold">
                                <p:stCondLst>
                                  <p:cond delay="4000"/>
                                </p:stCondLst>
                                <p:childTnLst>
                                  <p:par>
                                    <p:cTn id="64" presetID="10" presetClass="exit" presetSubtype="0" fill="hold" nodeType="afterEffect">
                                      <p:stCondLst>
                                        <p:cond delay="500"/>
                                      </p:stCondLst>
                                      <p:childTnLst>
                                        <p:animEffect transition="out" filter="fade">
                                          <p:cBhvr>
                                            <p:cTn id="65" dur="500"/>
                                            <p:tgtEl>
                                              <p:spTgt spid="11"/>
                                            </p:tgtEl>
                                          </p:cBhvr>
                                        </p:animEffect>
                                        <p:set>
                                          <p:cBhvr>
                                            <p:cTn id="66" dur="1" fill="hold">
                                              <p:stCondLst>
                                                <p:cond delay="499"/>
                                              </p:stCondLst>
                                            </p:cTn>
                                            <p:tgtEl>
                                              <p:spTgt spid="11"/>
                                            </p:tgtEl>
                                            <p:attrNameLst>
                                              <p:attrName>style.visibility</p:attrName>
                                            </p:attrNameLst>
                                          </p:cBhvr>
                                          <p:to>
                                            <p:strVal val="hidden"/>
                                          </p:to>
                                        </p:set>
                                      </p:childTnLst>
                                    </p:cTn>
                                  </p:par>
                                  <p:par>
                                    <p:cTn id="67" presetID="26" presetClass="emph" presetSubtype="0" fill="hold" grpId="1" nodeType="withEffect">
                                      <p:stCondLst>
                                        <p:cond delay="500"/>
                                      </p:stCondLst>
                                      <p:childTnLst>
                                        <p:animEffect transition="out" filter="fade">
                                          <p:cBhvr>
                                            <p:cTn id="68" dur="500" tmFilter="0, 0; .2, .5; .8, .5; 1, 0"/>
                                            <p:tgtEl>
                                              <p:spTgt spid="4"/>
                                            </p:tgtEl>
                                          </p:cBhvr>
                                        </p:animEffect>
                                        <p:animScale>
                                          <p:cBhvr>
                                            <p:cTn id="69" dur="250" autoRev="1" fill="hold"/>
                                            <p:tgtEl>
                                              <p:spTgt spid="4"/>
                                            </p:tgtEl>
                                          </p:cBhvr>
                                          <p:by x="105000" y="105000"/>
                                        </p:animScale>
                                      </p:childTnLst>
                                    </p:cTn>
                                  </p:par>
                                </p:childTnLst>
                              </p:cTn>
                            </p:par>
                            <p:par>
                              <p:cTn id="70" fill="hold">
                                <p:stCondLst>
                                  <p:cond delay="5000"/>
                                </p:stCondLst>
                                <p:childTnLst>
                                  <p:par>
                                    <p:cTn id="71" presetID="2" presetClass="entr" presetSubtype="4" fill="hold" nodeType="after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additive="base">
                                            <p:cTn id="73" dur="500" fill="hold"/>
                                            <p:tgtEl>
                                              <p:spTgt spid="12"/>
                                            </p:tgtEl>
                                            <p:attrNameLst>
                                              <p:attrName>ppt_x</p:attrName>
                                            </p:attrNameLst>
                                          </p:cBhvr>
                                          <p:tavLst>
                                            <p:tav tm="0">
                                              <p:val>
                                                <p:strVal val="#ppt_x"/>
                                              </p:val>
                                            </p:tav>
                                            <p:tav tm="100000">
                                              <p:val>
                                                <p:strVal val="#ppt_x"/>
                                              </p:val>
                                            </p:tav>
                                          </p:tavLst>
                                        </p:anim>
                                        <p:anim calcmode="lin" valueType="num">
                                          <p:cBhvr additive="base">
                                            <p:cTn id="74" dur="500" fill="hold"/>
                                            <p:tgtEl>
                                              <p:spTgt spid="12"/>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10" presetClass="exit" presetSubtype="0" fill="hold" nodeType="afterEffect">
                                      <p:stCondLst>
                                        <p:cond delay="500"/>
                                      </p:stCondLst>
                                      <p:childTnLst>
                                        <p:animEffect transition="out" filter="fade">
                                          <p:cBhvr>
                                            <p:cTn id="77" dur="500"/>
                                            <p:tgtEl>
                                              <p:spTgt spid="12"/>
                                            </p:tgtEl>
                                          </p:cBhvr>
                                        </p:animEffect>
                                        <p:set>
                                          <p:cBhvr>
                                            <p:cTn id="78" dur="1" fill="hold">
                                              <p:stCondLst>
                                                <p:cond delay="499"/>
                                              </p:stCondLst>
                                            </p:cTn>
                                            <p:tgtEl>
                                              <p:spTgt spid="12"/>
                                            </p:tgtEl>
                                            <p:attrNameLst>
                                              <p:attrName>style.visibility</p:attrName>
                                            </p:attrNameLst>
                                          </p:cBhvr>
                                          <p:to>
                                            <p:strVal val="hidden"/>
                                          </p:to>
                                        </p:set>
                                      </p:childTnLst>
                                    </p:cTn>
                                  </p:par>
                                  <p:par>
                                    <p:cTn id="79" presetID="26" presetClass="emph" presetSubtype="0" fill="hold" grpId="1" nodeType="withEffect">
                                      <p:stCondLst>
                                        <p:cond delay="500"/>
                                      </p:stCondLst>
                                      <p:childTnLst>
                                        <p:animEffect transition="out" filter="fade">
                                          <p:cBhvr>
                                            <p:cTn id="80" dur="500" tmFilter="0, 0; .2, .5; .8, .5; 1, 0"/>
                                            <p:tgtEl>
                                              <p:spTgt spid="5"/>
                                            </p:tgtEl>
                                          </p:cBhvr>
                                        </p:animEffect>
                                        <p:animScale>
                                          <p:cBhvr>
                                            <p:cTn id="81"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4" grpId="0" animBg="1"/>
          <p:bldP spid="4" grpId="1" animBg="1"/>
          <p:bldP spid="5" grpId="0" animBg="1"/>
          <p:bldP spid="5" grpId="1" animBg="1"/>
          <p:bldP spid="7" grpId="0"/>
          <p:bldP spid="8" grpId="0"/>
          <p:bldP spid="13" grpId="0" animBg="1"/>
          <p:bldP spid="14"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sp>
        <p:nvSpPr>
          <p:cNvPr id="12" name="文本框 8">
            <a:extLst>
              <a:ext uri="{FF2B5EF4-FFF2-40B4-BE49-F238E27FC236}">
                <a16:creationId xmlns="" xmlns:a16="http://schemas.microsoft.com/office/drawing/2014/main" id="{2BFD3A87-B20C-409D-AA1F-DE1FBF59C32E}"/>
              </a:ext>
            </a:extLst>
          </p:cNvPr>
          <p:cNvSpPr txBox="1"/>
          <p:nvPr/>
        </p:nvSpPr>
        <p:spPr>
          <a:xfrm>
            <a:off x="2429651" y="4421107"/>
            <a:ext cx="7129481" cy="553949"/>
          </a:xfrm>
          <a:prstGeom prst="rect">
            <a:avLst/>
          </a:prstGeom>
          <a:noFill/>
        </p:spPr>
        <p:txBody>
          <a:bodyPr wrap="square" lIns="121873" tIns="60936" rIns="121873" bIns="60936">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0" i="0" u="none" strike="noStrike" kern="0" cap="none" spc="0" normalizeH="0" baseline="0" noProof="0" dirty="0">
                <a:ln>
                  <a:noFill/>
                </a:ln>
                <a:solidFill>
                  <a:srgbClr val="E7E6E6">
                    <a:lumMod val="25000"/>
                  </a:srgbClr>
                </a:solidFill>
                <a:effectLst/>
                <a:uLnTx/>
                <a:uFillTx/>
                <a:cs typeface="+mn-ea"/>
                <a:sym typeface="+mn-lt"/>
              </a:rPr>
              <a:t>共同抵制毒品        共筑防毒长城</a:t>
            </a:r>
          </a:p>
        </p:txBody>
      </p:sp>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sp>
        <p:nvSpPr>
          <p:cNvPr id="14" name="标题 1">
            <a:extLst>
              <a:ext uri="{FF2B5EF4-FFF2-40B4-BE49-F238E27FC236}">
                <a16:creationId xmlns="" xmlns:a16="http://schemas.microsoft.com/office/drawing/2014/main" id="{1C35F13B-CDED-4A71-9E87-24571526F0C4}"/>
              </a:ext>
            </a:extLst>
          </p:cNvPr>
          <p:cNvSpPr txBox="1">
            <a:spLocks/>
          </p:cNvSpPr>
          <p:nvPr/>
        </p:nvSpPr>
        <p:spPr>
          <a:xfrm>
            <a:off x="2863477" y="1090833"/>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66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生</a:t>
            </a:r>
          </a:p>
        </p:txBody>
      </p:sp>
      <p:sp>
        <p:nvSpPr>
          <p:cNvPr id="15" name="标题 1">
            <a:extLst>
              <a:ext uri="{FF2B5EF4-FFF2-40B4-BE49-F238E27FC236}">
                <a16:creationId xmlns="" xmlns:a16="http://schemas.microsoft.com/office/drawing/2014/main" id="{E5C1EF6A-7AA0-4055-B870-B6AC0F1B5CCB}"/>
              </a:ext>
            </a:extLst>
          </p:cNvPr>
          <p:cNvSpPr txBox="1">
            <a:spLocks/>
          </p:cNvSpPr>
          <p:nvPr/>
        </p:nvSpPr>
        <p:spPr>
          <a:xfrm>
            <a:off x="4357743" y="1458729"/>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3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命</a:t>
            </a:r>
          </a:p>
        </p:txBody>
      </p:sp>
      <p:sp>
        <p:nvSpPr>
          <p:cNvPr id="16" name="标题 1">
            <a:extLst>
              <a:ext uri="{FF2B5EF4-FFF2-40B4-BE49-F238E27FC236}">
                <a16:creationId xmlns="" xmlns:a16="http://schemas.microsoft.com/office/drawing/2014/main" id="{58763348-465A-4014-A085-704808D80A44}"/>
              </a:ext>
            </a:extLst>
          </p:cNvPr>
          <p:cNvSpPr txBox="1">
            <a:spLocks/>
          </p:cNvSpPr>
          <p:nvPr/>
        </p:nvSpPr>
        <p:spPr>
          <a:xfrm>
            <a:off x="1017442" y="1963085"/>
            <a:ext cx="4604351"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8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珍爱</a:t>
            </a:r>
          </a:p>
        </p:txBody>
      </p:sp>
      <p:sp>
        <p:nvSpPr>
          <p:cNvPr id="17" name="标题 1">
            <a:extLst>
              <a:ext uri="{FF2B5EF4-FFF2-40B4-BE49-F238E27FC236}">
                <a16:creationId xmlns="" xmlns:a16="http://schemas.microsoft.com/office/drawing/2014/main" id="{6D54EF23-4B72-4ECA-B276-275114FE8C87}"/>
              </a:ext>
            </a:extLst>
          </p:cNvPr>
          <p:cNvSpPr txBox="1">
            <a:spLocks/>
          </p:cNvSpPr>
          <p:nvPr/>
        </p:nvSpPr>
        <p:spPr>
          <a:xfrm>
            <a:off x="7982958" y="1090833"/>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66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毒</a:t>
            </a:r>
          </a:p>
        </p:txBody>
      </p:sp>
      <p:sp>
        <p:nvSpPr>
          <p:cNvPr id="18" name="标题 1">
            <a:extLst>
              <a:ext uri="{FF2B5EF4-FFF2-40B4-BE49-F238E27FC236}">
                <a16:creationId xmlns="" xmlns:a16="http://schemas.microsoft.com/office/drawing/2014/main" id="{6306A1DB-E21F-41B7-9A4A-B65D5CF162FE}"/>
              </a:ext>
            </a:extLst>
          </p:cNvPr>
          <p:cNvSpPr txBox="1">
            <a:spLocks/>
          </p:cNvSpPr>
          <p:nvPr/>
        </p:nvSpPr>
        <p:spPr>
          <a:xfrm>
            <a:off x="9477224" y="1458729"/>
            <a:ext cx="1697336"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13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品</a:t>
            </a:r>
          </a:p>
        </p:txBody>
      </p:sp>
      <p:sp>
        <p:nvSpPr>
          <p:cNvPr id="19" name="标题 1">
            <a:extLst>
              <a:ext uri="{FF2B5EF4-FFF2-40B4-BE49-F238E27FC236}">
                <a16:creationId xmlns="" xmlns:a16="http://schemas.microsoft.com/office/drawing/2014/main" id="{F88F61A5-0262-4916-91CC-B73319CEE67A}"/>
              </a:ext>
            </a:extLst>
          </p:cNvPr>
          <p:cNvSpPr txBox="1">
            <a:spLocks/>
          </p:cNvSpPr>
          <p:nvPr/>
        </p:nvSpPr>
        <p:spPr>
          <a:xfrm>
            <a:off x="6136923" y="1963085"/>
            <a:ext cx="4604351" cy="1402128"/>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8800" b="0" i="0" u="none" strike="noStrike" kern="1200" cap="none" spc="-150" normalizeH="0" baseline="0" noProof="0" dirty="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安景臣毛笔行书" panose="02010601030101010101" pitchFamily="2" charset="-122"/>
                <a:ea typeface="安景臣毛笔行书" panose="02010601030101010101" pitchFamily="2" charset="-122"/>
                <a:cs typeface="+mn-ea"/>
                <a:sym typeface="+mn-lt"/>
              </a:rPr>
              <a:t>远离</a:t>
            </a:r>
          </a:p>
        </p:txBody>
      </p:sp>
      <p:grpSp>
        <p:nvGrpSpPr>
          <p:cNvPr id="20" name="组合 19">
            <a:extLst>
              <a:ext uri="{FF2B5EF4-FFF2-40B4-BE49-F238E27FC236}">
                <a16:creationId xmlns="" xmlns:a16="http://schemas.microsoft.com/office/drawing/2014/main" id="{69A263F2-96E7-4C55-8384-C753CBFFBDAF}"/>
              </a:ext>
            </a:extLst>
          </p:cNvPr>
          <p:cNvGrpSpPr/>
          <p:nvPr/>
        </p:nvGrpSpPr>
        <p:grpSpPr>
          <a:xfrm>
            <a:off x="2542244" y="3889362"/>
            <a:ext cx="6942136" cy="449834"/>
            <a:chOff x="1830683" y="3176236"/>
            <a:chExt cx="4420887" cy="449834"/>
          </a:xfrm>
        </p:grpSpPr>
        <p:sp>
          <p:nvSpPr>
            <p:cNvPr id="21" name="矩形: 圆角 20">
              <a:extLst>
                <a:ext uri="{FF2B5EF4-FFF2-40B4-BE49-F238E27FC236}">
                  <a16:creationId xmlns="" xmlns:a16="http://schemas.microsoft.com/office/drawing/2014/main" id="{1B47C9E0-75B5-4C18-9CA0-C8F4832636E4}"/>
                </a:ext>
              </a:extLst>
            </p:cNvPr>
            <p:cNvSpPr/>
            <p:nvPr/>
          </p:nvSpPr>
          <p:spPr>
            <a:xfrm>
              <a:off x="1854780" y="3233064"/>
              <a:ext cx="4396790" cy="393006"/>
            </a:xfrm>
            <a:prstGeom prst="roundRect">
              <a:avLst>
                <a:gd name="adj" fmla="val 50000"/>
              </a:avLst>
            </a:prstGeom>
            <a:solidFill>
              <a:srgbClr val="009636"/>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sp>
          <p:nvSpPr>
            <p:cNvPr id="22" name="矩形: 圆角 21">
              <a:extLst>
                <a:ext uri="{FF2B5EF4-FFF2-40B4-BE49-F238E27FC236}">
                  <a16:creationId xmlns="" xmlns:a16="http://schemas.microsoft.com/office/drawing/2014/main" id="{E1550E1C-7A3F-4EA1-970E-28AE9C5583C6}"/>
                </a:ext>
              </a:extLst>
            </p:cNvPr>
            <p:cNvSpPr/>
            <p:nvPr/>
          </p:nvSpPr>
          <p:spPr>
            <a:xfrm>
              <a:off x="1830683" y="3176236"/>
              <a:ext cx="4396790" cy="393006"/>
            </a:xfrm>
            <a:prstGeom prst="roundRect">
              <a:avLst>
                <a:gd name="adj" fmla="val 50000"/>
              </a:avLst>
            </a:prstGeom>
            <a:solidFill>
              <a:sysClr val="window" lastClr="FFFFFF"/>
            </a:solidFill>
            <a:ln w="12700" cap="flat" cmpd="sng" algn="ctr">
              <a:solidFill>
                <a:srgbClr val="E7E6E6">
                  <a:lumMod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cs typeface="+mn-ea"/>
                <a:sym typeface="+mn-lt"/>
              </a:endParaRPr>
            </a:p>
          </p:txBody>
        </p:sp>
      </p:grpSp>
      <p:sp>
        <p:nvSpPr>
          <p:cNvPr id="23" name="矩形 22">
            <a:extLst>
              <a:ext uri="{FF2B5EF4-FFF2-40B4-BE49-F238E27FC236}">
                <a16:creationId xmlns="" xmlns:a16="http://schemas.microsoft.com/office/drawing/2014/main" id="{9F7A2B6F-6111-4315-B9CC-06AE2E12B41B}"/>
              </a:ext>
            </a:extLst>
          </p:cNvPr>
          <p:cNvSpPr/>
          <p:nvPr/>
        </p:nvSpPr>
        <p:spPr>
          <a:xfrm>
            <a:off x="3167153" y="3869748"/>
            <a:ext cx="5857694"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0" cap="none" spc="0" normalizeH="0" baseline="0" noProof="0" smtClean="0">
                <a:ln>
                  <a:noFill/>
                </a:ln>
                <a:solidFill>
                  <a:srgbClr val="44546A">
                    <a:lumMod val="50000"/>
                  </a:srgbClr>
                </a:solidFill>
                <a:effectLst/>
                <a:uLnTx/>
                <a:uFillTx/>
                <a:cs typeface="+mn-ea"/>
                <a:sym typeface="+mn-lt"/>
              </a:rPr>
              <a:t>20XX</a:t>
            </a:r>
            <a:r>
              <a:rPr kumimoji="0" lang="zh-CN" altLang="en-US" sz="2000" b="0" i="0" u="none" strike="noStrike" kern="0" cap="none" spc="0" normalizeH="0" baseline="0" noProof="0" smtClean="0">
                <a:ln>
                  <a:noFill/>
                </a:ln>
                <a:solidFill>
                  <a:srgbClr val="44546A">
                    <a:lumMod val="50000"/>
                  </a:srgbClr>
                </a:solidFill>
                <a:effectLst/>
                <a:uLnTx/>
                <a:uFillTx/>
                <a:cs typeface="+mn-ea"/>
                <a:sym typeface="+mn-lt"/>
              </a:rPr>
              <a:t>年</a:t>
            </a:r>
            <a:r>
              <a:rPr kumimoji="0" lang="en-US" altLang="zh-CN" sz="2000" b="0" i="0" u="none" strike="noStrike" kern="0" cap="none" spc="0" normalizeH="0" baseline="0" noProof="0" dirty="0">
                <a:ln>
                  <a:noFill/>
                </a:ln>
                <a:solidFill>
                  <a:srgbClr val="44546A">
                    <a:lumMod val="50000"/>
                  </a:srgbClr>
                </a:solidFill>
                <a:effectLst/>
                <a:uLnTx/>
                <a:uFillTx/>
                <a:cs typeface="+mn-ea"/>
                <a:sym typeface="+mn-lt"/>
              </a:rPr>
              <a:t>6</a:t>
            </a:r>
            <a:r>
              <a:rPr kumimoji="0" lang="zh-CN" altLang="en-US" sz="2000" b="0" i="0" u="none" strike="noStrike" kern="0" cap="none" spc="0" normalizeH="0" baseline="0" noProof="0" dirty="0">
                <a:ln>
                  <a:noFill/>
                </a:ln>
                <a:solidFill>
                  <a:srgbClr val="44546A">
                    <a:lumMod val="50000"/>
                  </a:srgbClr>
                </a:solidFill>
                <a:effectLst/>
                <a:uLnTx/>
                <a:uFillTx/>
                <a:cs typeface="+mn-ea"/>
                <a:sym typeface="+mn-lt"/>
              </a:rPr>
              <a:t>月</a:t>
            </a:r>
            <a:r>
              <a:rPr kumimoji="0" lang="en-US" altLang="zh-CN" sz="2000" b="0" i="0" u="none" strike="noStrike" kern="0" cap="none" spc="0" normalizeH="0" baseline="0" noProof="0" dirty="0">
                <a:ln>
                  <a:noFill/>
                </a:ln>
                <a:solidFill>
                  <a:srgbClr val="44546A">
                    <a:lumMod val="50000"/>
                  </a:srgbClr>
                </a:solidFill>
                <a:effectLst/>
                <a:uLnTx/>
                <a:uFillTx/>
                <a:cs typeface="+mn-ea"/>
                <a:sym typeface="+mn-lt"/>
              </a:rPr>
              <a:t>26</a:t>
            </a:r>
            <a:r>
              <a:rPr kumimoji="0" lang="zh-CN" altLang="en-US" sz="2000" b="0" i="0" u="none" strike="noStrike" kern="0" cap="none" spc="0" normalizeH="0" baseline="0" noProof="0" dirty="0">
                <a:ln>
                  <a:noFill/>
                </a:ln>
                <a:solidFill>
                  <a:srgbClr val="44546A">
                    <a:lumMod val="50000"/>
                  </a:srgbClr>
                </a:solidFill>
                <a:effectLst/>
                <a:uLnTx/>
                <a:uFillTx/>
                <a:cs typeface="+mn-ea"/>
                <a:sym typeface="+mn-lt"/>
              </a:rPr>
              <a:t>日世界禁毒日主题宣传活动通用模板</a:t>
            </a:r>
          </a:p>
        </p:txBody>
      </p:sp>
      <p:pic>
        <p:nvPicPr>
          <p:cNvPr id="24" name="图片 23">
            <a:extLst>
              <a:ext uri="{FF2B5EF4-FFF2-40B4-BE49-F238E27FC236}">
                <a16:creationId xmlns="" xmlns:a16="http://schemas.microsoft.com/office/drawing/2014/main" id="{6791B690-38E9-4C72-8169-1DF3BEBE6F7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657061" y="4473296"/>
            <a:ext cx="674659" cy="575388"/>
          </a:xfrm>
          <a:prstGeom prst="rect">
            <a:avLst/>
          </a:prstGeom>
        </p:spPr>
      </p:pic>
      <p:grpSp>
        <p:nvGrpSpPr>
          <p:cNvPr id="25" name="组合 24">
            <a:extLst>
              <a:ext uri="{FF2B5EF4-FFF2-40B4-BE49-F238E27FC236}">
                <a16:creationId xmlns="" xmlns:a16="http://schemas.microsoft.com/office/drawing/2014/main" id="{4411432B-0C81-46D2-B48C-710CA1E35435}"/>
              </a:ext>
            </a:extLst>
          </p:cNvPr>
          <p:cNvGrpSpPr/>
          <p:nvPr/>
        </p:nvGrpSpPr>
        <p:grpSpPr>
          <a:xfrm>
            <a:off x="2572321" y="4678164"/>
            <a:ext cx="648282" cy="147320"/>
            <a:chOff x="2861833" y="3308621"/>
            <a:chExt cx="648282" cy="147320"/>
          </a:xfrm>
        </p:grpSpPr>
        <p:cxnSp>
          <p:nvCxnSpPr>
            <p:cNvPr id="26" name="直接连接符 25">
              <a:extLst>
                <a:ext uri="{FF2B5EF4-FFF2-40B4-BE49-F238E27FC236}">
                  <a16:creationId xmlns="" xmlns:a16="http://schemas.microsoft.com/office/drawing/2014/main" id="{B25C9638-20EE-4CC6-816B-8A39268FF043}"/>
                </a:ext>
              </a:extLst>
            </p:cNvPr>
            <p:cNvCxnSpPr>
              <a:cxnSpLocks/>
            </p:cNvCxnSpPr>
            <p:nvPr/>
          </p:nvCxnSpPr>
          <p:spPr>
            <a:xfrm>
              <a:off x="2861833" y="3379601"/>
              <a:ext cx="648282"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7" name="直接连接符 26">
              <a:extLst>
                <a:ext uri="{FF2B5EF4-FFF2-40B4-BE49-F238E27FC236}">
                  <a16:creationId xmlns="" xmlns:a16="http://schemas.microsoft.com/office/drawing/2014/main" id="{95FD34B5-636B-4F6F-ADB6-D1291F4EBF8E}"/>
                </a:ext>
              </a:extLst>
            </p:cNvPr>
            <p:cNvCxnSpPr>
              <a:cxnSpLocks/>
            </p:cNvCxnSpPr>
            <p:nvPr/>
          </p:nvCxnSpPr>
          <p:spPr>
            <a:xfrm>
              <a:off x="3190240" y="330862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28" name="直接连接符 27">
              <a:extLst>
                <a:ext uri="{FF2B5EF4-FFF2-40B4-BE49-F238E27FC236}">
                  <a16:creationId xmlns="" xmlns:a16="http://schemas.microsoft.com/office/drawing/2014/main" id="{E0133DA4-6659-4B01-BAB6-FBDFA8AB6EE6}"/>
                </a:ext>
              </a:extLst>
            </p:cNvPr>
            <p:cNvCxnSpPr>
              <a:cxnSpLocks/>
            </p:cNvCxnSpPr>
            <p:nvPr/>
          </p:nvCxnSpPr>
          <p:spPr>
            <a:xfrm>
              <a:off x="3190240" y="345594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58AC6673-37CF-4A02-834B-92145016E2E3}"/>
              </a:ext>
            </a:extLst>
          </p:cNvPr>
          <p:cNvGrpSpPr/>
          <p:nvPr/>
        </p:nvGrpSpPr>
        <p:grpSpPr>
          <a:xfrm flipH="1">
            <a:off x="8732176" y="4678164"/>
            <a:ext cx="648282" cy="147320"/>
            <a:chOff x="2861833" y="3308621"/>
            <a:chExt cx="648282" cy="147320"/>
          </a:xfrm>
        </p:grpSpPr>
        <p:cxnSp>
          <p:nvCxnSpPr>
            <p:cNvPr id="30" name="直接连接符 29">
              <a:extLst>
                <a:ext uri="{FF2B5EF4-FFF2-40B4-BE49-F238E27FC236}">
                  <a16:creationId xmlns="" xmlns:a16="http://schemas.microsoft.com/office/drawing/2014/main" id="{7A1F4681-FF81-4D17-827F-5EC290F8B9C8}"/>
                </a:ext>
              </a:extLst>
            </p:cNvPr>
            <p:cNvCxnSpPr>
              <a:cxnSpLocks/>
            </p:cNvCxnSpPr>
            <p:nvPr/>
          </p:nvCxnSpPr>
          <p:spPr>
            <a:xfrm>
              <a:off x="2861833" y="3379601"/>
              <a:ext cx="648282"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7DF29BF4-FC11-492D-957E-02E15ED16B6F}"/>
                </a:ext>
              </a:extLst>
            </p:cNvPr>
            <p:cNvCxnSpPr>
              <a:cxnSpLocks/>
            </p:cNvCxnSpPr>
            <p:nvPr/>
          </p:nvCxnSpPr>
          <p:spPr>
            <a:xfrm>
              <a:off x="3190240" y="330862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32" name="直接连接符 31">
              <a:extLst>
                <a:ext uri="{FF2B5EF4-FFF2-40B4-BE49-F238E27FC236}">
                  <a16:creationId xmlns="" xmlns:a16="http://schemas.microsoft.com/office/drawing/2014/main" id="{D3908A08-A4C9-4688-87DF-C6EFFB75D541}"/>
                </a:ext>
              </a:extLst>
            </p:cNvPr>
            <p:cNvCxnSpPr>
              <a:cxnSpLocks/>
            </p:cNvCxnSpPr>
            <p:nvPr/>
          </p:nvCxnSpPr>
          <p:spPr>
            <a:xfrm>
              <a:off x="3190240" y="3455941"/>
              <a:ext cx="319875" cy="0"/>
            </a:xfrm>
            <a:prstGeom prst="line">
              <a:avLst/>
            </a:prstGeom>
            <a:ln>
              <a:solidFill>
                <a:schemeClr val="bg2">
                  <a:lumMod val="25000"/>
                </a:schemeClr>
              </a:solidFill>
              <a:prstDash val="solid"/>
            </a:ln>
          </p:spPr>
          <p:style>
            <a:lnRef idx="1">
              <a:schemeClr val="accent1"/>
            </a:lnRef>
            <a:fillRef idx="0">
              <a:schemeClr val="accent1"/>
            </a:fillRef>
            <a:effectRef idx="0">
              <a:schemeClr val="accent1"/>
            </a:effectRef>
            <a:fontRef idx="minor">
              <a:schemeClr val="tx1"/>
            </a:fontRef>
          </p:style>
        </p:cxnSp>
      </p:grpSp>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pic>
        <p:nvPicPr>
          <p:cNvPr id="37" name="图片 36" descr="图片包含 游戏机&#10;&#10;描述已自动生成">
            <a:extLst>
              <a:ext uri="{FF2B5EF4-FFF2-40B4-BE49-F238E27FC236}">
                <a16:creationId xmlns="" xmlns:a16="http://schemas.microsoft.com/office/drawing/2014/main" id="{A5ADD902-62DC-4B5E-8CC1-19B30419C2A4}"/>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9321023" y="1166671"/>
            <a:ext cx="1420251" cy="1011852"/>
          </a:xfrm>
          <a:prstGeom prst="rect">
            <a:avLst/>
          </a:prstGeom>
        </p:spPr>
      </p:pic>
      <p:pic>
        <p:nvPicPr>
          <p:cNvPr id="39" name="图片 38" descr="图片包含 游戏机, 食物&#10;&#10;描述已自动生成">
            <a:extLst>
              <a:ext uri="{FF2B5EF4-FFF2-40B4-BE49-F238E27FC236}">
                <a16:creationId xmlns="" xmlns:a16="http://schemas.microsoft.com/office/drawing/2014/main" id="{62310246-42DC-486C-B5A5-E1572F9FADA7}"/>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801408" y="3660272"/>
            <a:ext cx="611197" cy="1154385"/>
          </a:xfrm>
          <a:prstGeom prst="rect">
            <a:avLst/>
          </a:prstGeom>
        </p:spPr>
      </p:pic>
    </p:spTree>
    <p:extLst>
      <p:ext uri="{BB962C8B-B14F-4D97-AF65-F5344CB8AC3E}">
        <p14:creationId xmlns:p14="http://schemas.microsoft.com/office/powerpoint/2010/main" val="398433211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14:presetBounceEnd="36000">
                                      <p:stCondLst>
                                        <p:cond delay="300"/>
                                      </p:stCondLst>
                                      <p:childTnLst>
                                        <p:set>
                                          <p:cBhvr>
                                            <p:cTn id="6" dur="1" fill="hold">
                                              <p:stCondLst>
                                                <p:cond delay="0"/>
                                              </p:stCondLst>
                                            </p:cTn>
                                            <p:tgtEl>
                                              <p:spTgt spid="37"/>
                                            </p:tgtEl>
                                            <p:attrNameLst>
                                              <p:attrName>style.visibility</p:attrName>
                                            </p:attrNameLst>
                                          </p:cBhvr>
                                          <p:to>
                                            <p:strVal val="visible"/>
                                          </p:to>
                                        </p:set>
                                        <p:anim calcmode="lin" valueType="num" p14:bounceEnd="36000">
                                          <p:cBhvr additive="base">
                                            <p:cTn id="7" dur="1000" fill="hold"/>
                                            <p:tgtEl>
                                              <p:spTgt spid="37"/>
                                            </p:tgtEl>
                                            <p:attrNameLst>
                                              <p:attrName>ppt_x</p:attrName>
                                            </p:attrNameLst>
                                          </p:cBhvr>
                                          <p:tavLst>
                                            <p:tav tm="0">
                                              <p:val>
                                                <p:strVal val="0-#ppt_w/2"/>
                                              </p:val>
                                            </p:tav>
                                            <p:tav tm="100000">
                                              <p:val>
                                                <p:strVal val="#ppt_x"/>
                                              </p:val>
                                            </p:tav>
                                          </p:tavLst>
                                        </p:anim>
                                        <p:anim calcmode="lin" valueType="num" p14:bounceEnd="36000">
                                          <p:cBhvr additive="base">
                                            <p:cTn id="8" dur="1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49" presetClass="entr" presetSubtype="0" decel="10000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 calcmode="lin" valueType="num">
                                          <p:cBhvr>
                                            <p:cTn id="14" dur="500" fill="hold"/>
                                            <p:tgtEl>
                                              <p:spTgt spid="33"/>
                                            </p:tgtEl>
                                            <p:attrNameLst>
                                              <p:attrName>style.rotation</p:attrName>
                                            </p:attrNameLst>
                                          </p:cBhvr>
                                          <p:tavLst>
                                            <p:tav tm="0">
                                              <p:val>
                                                <p:fltVal val="360"/>
                                              </p:val>
                                            </p:tav>
                                            <p:tav tm="100000">
                                              <p:val>
                                                <p:fltVal val="0"/>
                                              </p:val>
                                            </p:tav>
                                          </p:tavLst>
                                        </p:anim>
                                        <p:animEffect transition="in" filter="fade">
                                          <p:cBhvr>
                                            <p:cTn id="15" dur="500"/>
                                            <p:tgtEl>
                                              <p:spTgt spid="33"/>
                                            </p:tgtEl>
                                          </p:cBhvr>
                                        </p:animEffect>
                                      </p:childTnLst>
                                    </p:cTn>
                                  </p:par>
                                </p:childTnLst>
                              </p:cTn>
                            </p:par>
                            <p:par>
                              <p:cTn id="16" fill="hold">
                                <p:stCondLst>
                                  <p:cond delay="18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28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6"/>
                                            </p:tgtEl>
                                            <p:attrNameLst>
                                              <p:attrName>ppt_y</p:attrName>
                                            </p:attrNameLst>
                                          </p:cBhvr>
                                          <p:tavLst>
                                            <p:tav tm="0">
                                              <p:val>
                                                <p:strVal val="#ppt_y"/>
                                              </p:val>
                                            </p:tav>
                                            <p:tav tm="100000">
                                              <p:val>
                                                <p:strVal val="#ppt_y"/>
                                              </p:val>
                                            </p:tav>
                                          </p:tavLst>
                                        </p:anim>
                                        <p:anim calcmode="lin" valueType="num">
                                          <p:cBhvr>
                                            <p:cTn id="3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6"/>
                                            </p:tgtEl>
                                          </p:cBhvr>
                                        </p:animEffect>
                                      </p:childTnLst>
                                    </p:cTn>
                                  </p:par>
                                  <p:par>
                                    <p:cTn id="38" presetID="23" presetClass="entr" presetSubtype="3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strVal val="(6*min(max(#ppt_w*#ppt_h,.3),1)-7.4)/-.7*#ppt_w"/>
                                              </p:val>
                                            </p:tav>
                                            <p:tav tm="100000">
                                              <p:val>
                                                <p:strVal val="#ppt_w"/>
                                              </p:val>
                                            </p:tav>
                                          </p:tavLst>
                                        </p:anim>
                                        <p:anim calcmode="lin" valueType="num">
                                          <p:cBhvr>
                                            <p:cTn id="41" dur="500" fill="hold"/>
                                            <p:tgtEl>
                                              <p:spTgt spid="14"/>
                                            </p:tgtEl>
                                            <p:attrNameLst>
                                              <p:attrName>ppt_h</p:attrName>
                                            </p:attrNameLst>
                                          </p:cBhvr>
                                          <p:tavLst>
                                            <p:tav tm="0">
                                              <p:val>
                                                <p:strVal val="(6*min(max(#ppt_w*#ppt_h,.3),1)-7.4)/-.7*#ppt_h"/>
                                              </p:val>
                                            </p:tav>
                                            <p:tav tm="100000">
                                              <p:val>
                                                <p:strVal val="#ppt_h"/>
                                              </p:val>
                                            </p:tav>
                                          </p:tavLst>
                                        </p:anim>
                                        <p:anim calcmode="lin" valueType="num">
                                          <p:cBhvr>
                                            <p:cTn id="42" dur="500" fill="hold"/>
                                            <p:tgtEl>
                                              <p:spTgt spid="14"/>
                                            </p:tgtEl>
                                            <p:attrNameLst>
                                              <p:attrName>ppt_x</p:attrName>
                                            </p:attrNameLst>
                                          </p:cBhvr>
                                          <p:tavLst>
                                            <p:tav tm="0">
                                              <p:val>
                                                <p:fltVal val="0.5"/>
                                              </p:val>
                                            </p:tav>
                                            <p:tav tm="100000">
                                              <p:val>
                                                <p:strVal val="#ppt_x"/>
                                              </p:val>
                                            </p:tav>
                                          </p:tavLst>
                                        </p:anim>
                                        <p:anim calcmode="lin" valueType="num">
                                          <p:cBhvr>
                                            <p:cTn id="43" dur="500" fill="hold"/>
                                            <p:tgtEl>
                                              <p:spTgt spid="14"/>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grpId="0" nodeType="withEffect">
                                      <p:stCondLst>
                                        <p:cond delay="2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strVal val="(6*min(max(#ppt_w*#ppt_h,.3),1)-7.4)/-.7*#ppt_w"/>
                                              </p:val>
                                            </p:tav>
                                            <p:tav tm="100000">
                                              <p:val>
                                                <p:strVal val="#ppt_w"/>
                                              </p:val>
                                            </p:tav>
                                          </p:tavLst>
                                        </p:anim>
                                        <p:anim calcmode="lin" valueType="num">
                                          <p:cBhvr>
                                            <p:cTn id="47" dur="500" fill="hold"/>
                                            <p:tgtEl>
                                              <p:spTgt spid="15"/>
                                            </p:tgtEl>
                                            <p:attrNameLst>
                                              <p:attrName>ppt_h</p:attrName>
                                            </p:attrNameLst>
                                          </p:cBhvr>
                                          <p:tavLst>
                                            <p:tav tm="0">
                                              <p:val>
                                                <p:strVal val="(6*min(max(#ppt_w*#ppt_h,.3),1)-7.4)/-.7*#ppt_h"/>
                                              </p:val>
                                            </p:tav>
                                            <p:tav tm="100000">
                                              <p:val>
                                                <p:strVal val="#ppt_h"/>
                                              </p:val>
                                            </p:tav>
                                          </p:tavLst>
                                        </p:anim>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9"/>
                                            </p:tgtEl>
                                            <p:attrNameLst>
                                              <p:attrName>ppt_y</p:attrName>
                                            </p:attrNameLst>
                                          </p:cBhvr>
                                          <p:tavLst>
                                            <p:tav tm="0">
                                              <p:val>
                                                <p:strVal val="#ppt_y"/>
                                              </p:val>
                                            </p:tav>
                                            <p:tav tm="100000">
                                              <p:val>
                                                <p:strVal val="#ppt_y"/>
                                              </p:val>
                                            </p:tav>
                                          </p:tavLst>
                                        </p:anim>
                                        <p:anim calcmode="lin" valueType="num">
                                          <p:cBhvr>
                                            <p:cTn id="5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9"/>
                                            </p:tgtEl>
                                          </p:cBhvr>
                                        </p:animEffect>
                                      </p:childTnLst>
                                    </p:cTn>
                                  </p:par>
                                  <p:par>
                                    <p:cTn id="58" presetID="23" presetClass="entr" presetSubtype="36"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strVal val="(6*min(max(#ppt_w*#ppt_h,.3),1)-7.4)/-.7*#ppt_w"/>
                                              </p:val>
                                            </p:tav>
                                            <p:tav tm="100000">
                                              <p:val>
                                                <p:strVal val="#ppt_w"/>
                                              </p:val>
                                            </p:tav>
                                          </p:tavLst>
                                        </p:anim>
                                        <p:anim calcmode="lin" valueType="num">
                                          <p:cBhvr>
                                            <p:cTn id="61" dur="500" fill="hold"/>
                                            <p:tgtEl>
                                              <p:spTgt spid="17"/>
                                            </p:tgtEl>
                                            <p:attrNameLst>
                                              <p:attrName>ppt_h</p:attrName>
                                            </p:attrNameLst>
                                          </p:cBhvr>
                                          <p:tavLst>
                                            <p:tav tm="0">
                                              <p:val>
                                                <p:strVal val="(6*min(max(#ppt_w*#ppt_h,.3),1)-7.4)/-.7*#ppt_h"/>
                                              </p:val>
                                            </p:tav>
                                            <p:tav tm="100000">
                                              <p:val>
                                                <p:strVal val="#ppt_h"/>
                                              </p:val>
                                            </p:tav>
                                          </p:tavLst>
                                        </p:anim>
                                        <p:anim calcmode="lin" valueType="num">
                                          <p:cBhvr>
                                            <p:cTn id="62" dur="500" fill="hold"/>
                                            <p:tgtEl>
                                              <p:spTgt spid="17"/>
                                            </p:tgtEl>
                                            <p:attrNameLst>
                                              <p:attrName>ppt_x</p:attrName>
                                            </p:attrNameLst>
                                          </p:cBhvr>
                                          <p:tavLst>
                                            <p:tav tm="0">
                                              <p:val>
                                                <p:fltVal val="0.5"/>
                                              </p:val>
                                            </p:tav>
                                            <p:tav tm="100000">
                                              <p:val>
                                                <p:strVal val="#ppt_x"/>
                                              </p:val>
                                            </p:tav>
                                          </p:tavLst>
                                        </p:anim>
                                        <p:anim calcmode="lin" valueType="num">
                                          <p:cBhvr>
                                            <p:cTn id="63" dur="500" fill="hold"/>
                                            <p:tgtEl>
                                              <p:spTgt spid="17"/>
                                            </p:tgtEl>
                                            <p:attrNameLst>
                                              <p:attrName>ppt_y</p:attrName>
                                            </p:attrNameLst>
                                          </p:cBhvr>
                                          <p:tavLst>
                                            <p:tav tm="0">
                                              <p:val>
                                                <p:strVal val="1+(6*min(max(#ppt_w*#ppt_h,.3),1)-7.4)/-.7*#ppt_h/2"/>
                                              </p:val>
                                            </p:tav>
                                            <p:tav tm="100000">
                                              <p:val>
                                                <p:strVal val="#ppt_y"/>
                                              </p:val>
                                            </p:tav>
                                          </p:tavLst>
                                        </p:anim>
                                      </p:childTnLst>
                                    </p:cTn>
                                  </p:par>
                                  <p:par>
                                    <p:cTn id="64" presetID="23" presetClass="entr" presetSubtype="36" fill="hold" grpId="0" nodeType="withEffect">
                                      <p:stCondLst>
                                        <p:cond delay="20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strVal val="(6*min(max(#ppt_w*#ppt_h,.3),1)-7.4)/-.7*#ppt_w"/>
                                              </p:val>
                                            </p:tav>
                                            <p:tav tm="100000">
                                              <p:val>
                                                <p:strVal val="#ppt_w"/>
                                              </p:val>
                                            </p:tav>
                                          </p:tavLst>
                                        </p:anim>
                                        <p:anim calcmode="lin" valueType="num">
                                          <p:cBhvr>
                                            <p:cTn id="67" dur="500" fill="hold"/>
                                            <p:tgtEl>
                                              <p:spTgt spid="18"/>
                                            </p:tgtEl>
                                            <p:attrNameLst>
                                              <p:attrName>ppt_h</p:attrName>
                                            </p:attrNameLst>
                                          </p:cBhvr>
                                          <p:tavLst>
                                            <p:tav tm="0">
                                              <p:val>
                                                <p:strVal val="(6*min(max(#ppt_w*#ppt_h,.3),1)-7.4)/-.7*#ppt_h"/>
                                              </p:val>
                                            </p:tav>
                                            <p:tav tm="100000">
                                              <p:val>
                                                <p:strVal val="#ppt_h"/>
                                              </p:val>
                                            </p:tav>
                                          </p:tavLst>
                                        </p:anim>
                                        <p:anim calcmode="lin" valueType="num">
                                          <p:cBhvr>
                                            <p:cTn id="68" dur="500" fill="hold"/>
                                            <p:tgtEl>
                                              <p:spTgt spid="18"/>
                                            </p:tgtEl>
                                            <p:attrNameLst>
                                              <p:attrName>ppt_x</p:attrName>
                                            </p:attrNameLst>
                                          </p:cBhvr>
                                          <p:tavLst>
                                            <p:tav tm="0">
                                              <p:val>
                                                <p:fltVal val="0.5"/>
                                              </p:val>
                                            </p:tav>
                                            <p:tav tm="100000">
                                              <p:val>
                                                <p:strVal val="#ppt_x"/>
                                              </p:val>
                                            </p:tav>
                                          </p:tavLst>
                                        </p:anim>
                                        <p:anim calcmode="lin" valueType="num">
                                          <p:cBhvr>
                                            <p:cTn id="69"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4200"/>
                                </p:stCondLst>
                                <p:childTnLst>
                                  <p:par>
                                    <p:cTn id="71" presetID="12" presetClass="entr" presetSubtype="4"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ppt_y</p:attrName>
                                            </p:attrNameLst>
                                          </p:cBhvr>
                                          <p:tavLst>
                                            <p:tav tm="0">
                                              <p:val>
                                                <p:strVal val="#ppt_y+#ppt_h*1.125000"/>
                                              </p:val>
                                            </p:tav>
                                            <p:tav tm="100000">
                                              <p:val>
                                                <p:strVal val="#ppt_y"/>
                                              </p:val>
                                            </p:tav>
                                          </p:tavLst>
                                        </p:anim>
                                        <p:animEffect transition="in" filter="wipe(up)">
                                          <p:cBhvr>
                                            <p:cTn id="74" dur="500"/>
                                            <p:tgtEl>
                                              <p:spTgt spid="20"/>
                                            </p:tgtEl>
                                          </p:cBhvr>
                                        </p:animEffect>
                                      </p:childTnLst>
                                    </p:cTn>
                                  </p:par>
                                  <p:par>
                                    <p:cTn id="75" presetID="47" presetClass="entr" presetSubtype="0" fill="hold" grpId="0" nodeType="withEffect">
                                      <p:stCondLst>
                                        <p:cond delay="0"/>
                                      </p:stCondLst>
                                      <p:iterate type="lt">
                                        <p:tmPct val="10000"/>
                                      </p:iterate>
                                      <p:childTnLst>
                                        <p:set>
                                          <p:cBhvr>
                                            <p:cTn id="76" dur="1" fill="hold">
                                              <p:stCondLst>
                                                <p:cond delay="0"/>
                                              </p:stCondLst>
                                            </p:cTn>
                                            <p:tgtEl>
                                              <p:spTgt spid="23"/>
                                            </p:tgtEl>
                                            <p:attrNameLst>
                                              <p:attrName>style.visibility</p:attrName>
                                            </p:attrNameLst>
                                          </p:cBhvr>
                                          <p:to>
                                            <p:strVal val="visible"/>
                                          </p:to>
                                        </p:set>
                                        <p:animEffect transition="in" filter="fade">
                                          <p:cBhvr>
                                            <p:cTn id="77" dur="200"/>
                                            <p:tgtEl>
                                              <p:spTgt spid="23"/>
                                            </p:tgtEl>
                                          </p:cBhvr>
                                        </p:animEffect>
                                        <p:anim calcmode="lin" valueType="num">
                                          <p:cBhvr>
                                            <p:cTn id="78" dur="200" fill="hold"/>
                                            <p:tgtEl>
                                              <p:spTgt spid="23"/>
                                            </p:tgtEl>
                                            <p:attrNameLst>
                                              <p:attrName>ppt_x</p:attrName>
                                            </p:attrNameLst>
                                          </p:cBhvr>
                                          <p:tavLst>
                                            <p:tav tm="0">
                                              <p:val>
                                                <p:strVal val="#ppt_x"/>
                                              </p:val>
                                            </p:tav>
                                            <p:tav tm="100000">
                                              <p:val>
                                                <p:strVal val="#ppt_x"/>
                                              </p:val>
                                            </p:tav>
                                          </p:tavLst>
                                        </p:anim>
                                        <p:anim calcmode="lin" valueType="num">
                                          <p:cBhvr>
                                            <p:cTn id="79" dur="200" fill="hold"/>
                                            <p:tgtEl>
                                              <p:spTgt spid="23"/>
                                            </p:tgtEl>
                                            <p:attrNameLst>
                                              <p:attrName>ppt_y</p:attrName>
                                            </p:attrNameLst>
                                          </p:cBhvr>
                                          <p:tavLst>
                                            <p:tav tm="0">
                                              <p:val>
                                                <p:strVal val="#ppt_y-.1"/>
                                              </p:val>
                                            </p:tav>
                                            <p:tav tm="100000">
                                              <p:val>
                                                <p:strVal val="#ppt_y"/>
                                              </p:val>
                                            </p:tav>
                                          </p:tavLst>
                                        </p:anim>
                                      </p:childTnLst>
                                    </p:cTn>
                                  </p:par>
                                </p:childTnLst>
                              </p:cTn>
                            </p:par>
                            <p:par>
                              <p:cTn id="80" fill="hold">
                                <p:stCondLst>
                                  <p:cond delay="4880"/>
                                </p:stCondLst>
                                <p:childTnLst>
                                  <p:par>
                                    <p:cTn id="81" presetID="2" presetClass="entr" presetSubtype="4" fill="hold" grpId="0" nodeType="afterEffect">
                                      <p:stCondLst>
                                        <p:cond delay="0"/>
                                      </p:stCondLst>
                                      <p:iterate type="lt">
                                        <p:tmPct val="10000"/>
                                      </p:iterate>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200" fill="hold"/>
                                            <p:tgtEl>
                                              <p:spTgt spid="12"/>
                                            </p:tgtEl>
                                            <p:attrNameLst>
                                              <p:attrName>ppt_x</p:attrName>
                                            </p:attrNameLst>
                                          </p:cBhvr>
                                          <p:tavLst>
                                            <p:tav tm="0">
                                              <p:val>
                                                <p:strVal val="#ppt_x"/>
                                              </p:val>
                                            </p:tav>
                                            <p:tav tm="100000">
                                              <p:val>
                                                <p:strVal val="#ppt_x"/>
                                              </p:val>
                                            </p:tav>
                                          </p:tavLst>
                                        </p:anim>
                                        <p:anim calcmode="lin" valueType="num">
                                          <p:cBhvr additive="base">
                                            <p:cTn id="84" dur="200" fill="hold"/>
                                            <p:tgtEl>
                                              <p:spTgt spid="12"/>
                                            </p:tgtEl>
                                            <p:attrNameLst>
                                              <p:attrName>ppt_y</p:attrName>
                                            </p:attrNameLst>
                                          </p:cBhvr>
                                          <p:tavLst>
                                            <p:tav tm="0">
                                              <p:val>
                                                <p:strVal val="1+#ppt_h/2"/>
                                              </p:val>
                                            </p:tav>
                                            <p:tav tm="100000">
                                              <p:val>
                                                <p:strVal val="#ppt_y"/>
                                              </p:val>
                                            </p:tav>
                                          </p:tavLst>
                                        </p:anim>
                                      </p:childTnLst>
                                    </p:cTn>
                                  </p:par>
                                  <p:par>
                                    <p:cTn id="85" presetID="2" presetClass="entr" presetSubtype="8" fill="hold" nodeType="withEffect" p14:presetBounceEnd="44000">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14:bounceEnd="44000">
                                          <p:cBhvr additive="base">
                                            <p:cTn id="87" dur="500" fill="hold"/>
                                            <p:tgtEl>
                                              <p:spTgt spid="25"/>
                                            </p:tgtEl>
                                            <p:attrNameLst>
                                              <p:attrName>ppt_x</p:attrName>
                                            </p:attrNameLst>
                                          </p:cBhvr>
                                          <p:tavLst>
                                            <p:tav tm="0">
                                              <p:val>
                                                <p:strVal val="0-#ppt_w/2"/>
                                              </p:val>
                                            </p:tav>
                                            <p:tav tm="100000">
                                              <p:val>
                                                <p:strVal val="#ppt_x"/>
                                              </p:val>
                                            </p:tav>
                                          </p:tavLst>
                                        </p:anim>
                                        <p:anim calcmode="lin" valueType="num" p14:bounceEnd="44000">
                                          <p:cBhvr additive="base">
                                            <p:cTn id="88" dur="500" fill="hold"/>
                                            <p:tgtEl>
                                              <p:spTgt spid="25"/>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14:presetBounceEnd="44000">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14:bounceEnd="44000">
                                          <p:cBhvr additive="base">
                                            <p:cTn id="91" dur="500" fill="hold"/>
                                            <p:tgtEl>
                                              <p:spTgt spid="29"/>
                                            </p:tgtEl>
                                            <p:attrNameLst>
                                              <p:attrName>ppt_x</p:attrName>
                                            </p:attrNameLst>
                                          </p:cBhvr>
                                          <p:tavLst>
                                            <p:tav tm="0">
                                              <p:val>
                                                <p:strVal val="1+#ppt_w/2"/>
                                              </p:val>
                                            </p:tav>
                                            <p:tav tm="100000">
                                              <p:val>
                                                <p:strVal val="#ppt_x"/>
                                              </p:val>
                                            </p:tav>
                                          </p:tavLst>
                                        </p:anim>
                                        <p:anim calcmode="lin" valueType="num" p14:bounceEnd="44000">
                                          <p:cBhvr additive="base">
                                            <p:cTn id="92" dur="500" fill="hold"/>
                                            <p:tgtEl>
                                              <p:spTgt spid="29"/>
                                            </p:tgtEl>
                                            <p:attrNameLst>
                                              <p:attrName>ppt_y</p:attrName>
                                            </p:attrNameLst>
                                          </p:cBhvr>
                                          <p:tavLst>
                                            <p:tav tm="0">
                                              <p:val>
                                                <p:strVal val="#ppt_y"/>
                                              </p:val>
                                            </p:tav>
                                            <p:tav tm="100000">
                                              <p:val>
                                                <p:strVal val="#ppt_y"/>
                                              </p:val>
                                            </p:tav>
                                          </p:tavLst>
                                        </p:anim>
                                      </p:childTnLst>
                                    </p:cTn>
                                  </p:par>
                                  <p:par>
                                    <p:cTn id="93" presetID="49" presetClass="entr" presetSubtype="0" decel="100000" fill="hold" nodeType="with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 calcmode="lin" valueType="num">
                                          <p:cBhvr>
                                            <p:cTn id="97" dur="500" fill="hold"/>
                                            <p:tgtEl>
                                              <p:spTgt spid="24"/>
                                            </p:tgtEl>
                                            <p:attrNameLst>
                                              <p:attrName>style.rotation</p:attrName>
                                            </p:attrNameLst>
                                          </p:cBhvr>
                                          <p:tavLst>
                                            <p:tav tm="0">
                                              <p:val>
                                                <p:fltVal val="360"/>
                                              </p:val>
                                            </p:tav>
                                            <p:tav tm="100000">
                                              <p:val>
                                                <p:fltVal val="0"/>
                                              </p:val>
                                            </p:tav>
                                          </p:tavLst>
                                        </p:anim>
                                        <p:animEffect transition="in" filter="fade">
                                          <p:cBhvr>
                                            <p:cTn id="98" dur="500"/>
                                            <p:tgtEl>
                                              <p:spTgt spid="24"/>
                                            </p:tgtEl>
                                          </p:cBhvr>
                                        </p:animEffect>
                                      </p:childTnLst>
                                    </p:cTn>
                                  </p:par>
                                </p:childTnLst>
                              </p:cTn>
                            </p:par>
                            <p:par>
                              <p:cTn id="99" fill="hold">
                                <p:stCondLst>
                                  <p:cond delay="5380"/>
                                </p:stCondLst>
                                <p:childTnLst>
                                  <p:par>
                                    <p:cTn id="100" presetID="42" presetClass="entr" presetSubtype="0" fill="hold"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1000"/>
                                            <p:tgtEl>
                                              <p:spTgt spid="39"/>
                                            </p:tgtEl>
                                          </p:cBhvr>
                                        </p:animEffect>
                                        <p:anim calcmode="lin" valueType="num">
                                          <p:cBhvr>
                                            <p:cTn id="103" dur="1000" fill="hold"/>
                                            <p:tgtEl>
                                              <p:spTgt spid="39"/>
                                            </p:tgtEl>
                                            <p:attrNameLst>
                                              <p:attrName>ppt_x</p:attrName>
                                            </p:attrNameLst>
                                          </p:cBhvr>
                                          <p:tavLst>
                                            <p:tav tm="0">
                                              <p:val>
                                                <p:strVal val="#ppt_x"/>
                                              </p:val>
                                            </p:tav>
                                            <p:tav tm="100000">
                                              <p:val>
                                                <p:strVal val="#ppt_x"/>
                                              </p:val>
                                            </p:tav>
                                          </p:tavLst>
                                        </p:anim>
                                        <p:anim calcmode="lin" valueType="num">
                                          <p:cBhvr>
                                            <p:cTn id="10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P spid="17" grpId="0"/>
          <p:bldP spid="18" grpId="0"/>
          <p:bldP spid="19" grpId="0"/>
          <p:bldP spid="23" grpId="0"/>
          <p:bldP spid="34" grpId="0"/>
          <p:bldP spid="35" grpId="0"/>
          <p:bldP spid="3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fill="hold" nodeType="withEffect">
                                      <p:stCondLst>
                                        <p:cond delay="300"/>
                                      </p:stCondLst>
                                      <p:childTnLst>
                                        <p:set>
                                          <p:cBhvr>
                                            <p:cTn id="6" dur="1" fill="hold">
                                              <p:stCondLst>
                                                <p:cond delay="0"/>
                                              </p:stCondLst>
                                            </p:cTn>
                                            <p:tgtEl>
                                              <p:spTgt spid="37"/>
                                            </p:tgtEl>
                                            <p:attrNameLst>
                                              <p:attrName>style.visibility</p:attrName>
                                            </p:attrNameLst>
                                          </p:cBhvr>
                                          <p:to>
                                            <p:strVal val="visible"/>
                                          </p:to>
                                        </p:set>
                                        <p:anim calcmode="lin" valueType="num">
                                          <p:cBhvr additive="base">
                                            <p:cTn id="7" dur="1000" fill="hold"/>
                                            <p:tgtEl>
                                              <p:spTgt spid="37"/>
                                            </p:tgtEl>
                                            <p:attrNameLst>
                                              <p:attrName>ppt_x</p:attrName>
                                            </p:attrNameLst>
                                          </p:cBhvr>
                                          <p:tavLst>
                                            <p:tav tm="0">
                                              <p:val>
                                                <p:strVal val="0-#ppt_w/2"/>
                                              </p:val>
                                            </p:tav>
                                            <p:tav tm="100000">
                                              <p:val>
                                                <p:strVal val="#ppt_x"/>
                                              </p:val>
                                            </p:tav>
                                          </p:tavLst>
                                        </p:anim>
                                        <p:anim calcmode="lin" valueType="num">
                                          <p:cBhvr additive="base">
                                            <p:cTn id="8" dur="1000" fill="hold"/>
                                            <p:tgtEl>
                                              <p:spTgt spid="37"/>
                                            </p:tgtEl>
                                            <p:attrNameLst>
                                              <p:attrName>ppt_y</p:attrName>
                                            </p:attrNameLst>
                                          </p:cBhvr>
                                          <p:tavLst>
                                            <p:tav tm="0">
                                              <p:val>
                                                <p:strVal val="0-#ppt_h/2"/>
                                              </p:val>
                                            </p:tav>
                                            <p:tav tm="100000">
                                              <p:val>
                                                <p:strVal val="#ppt_y"/>
                                              </p:val>
                                            </p:tav>
                                          </p:tavLst>
                                        </p:anim>
                                      </p:childTnLst>
                                    </p:cTn>
                                  </p:par>
                                </p:childTnLst>
                              </p:cTn>
                            </p:par>
                            <p:par>
                              <p:cTn id="9" fill="hold">
                                <p:stCondLst>
                                  <p:cond delay="1300"/>
                                </p:stCondLst>
                                <p:childTnLst>
                                  <p:par>
                                    <p:cTn id="10" presetID="49" presetClass="entr" presetSubtype="0" decel="100000" fill="hold"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p:cTn id="12" dur="500" fill="hold"/>
                                            <p:tgtEl>
                                              <p:spTgt spid="33"/>
                                            </p:tgtEl>
                                            <p:attrNameLst>
                                              <p:attrName>ppt_w</p:attrName>
                                            </p:attrNameLst>
                                          </p:cBhvr>
                                          <p:tavLst>
                                            <p:tav tm="0">
                                              <p:val>
                                                <p:fltVal val="0"/>
                                              </p:val>
                                            </p:tav>
                                            <p:tav tm="100000">
                                              <p:val>
                                                <p:strVal val="#ppt_w"/>
                                              </p:val>
                                            </p:tav>
                                          </p:tavLst>
                                        </p:anim>
                                        <p:anim calcmode="lin" valueType="num">
                                          <p:cBhvr>
                                            <p:cTn id="13" dur="500" fill="hold"/>
                                            <p:tgtEl>
                                              <p:spTgt spid="33"/>
                                            </p:tgtEl>
                                            <p:attrNameLst>
                                              <p:attrName>ppt_h</p:attrName>
                                            </p:attrNameLst>
                                          </p:cBhvr>
                                          <p:tavLst>
                                            <p:tav tm="0">
                                              <p:val>
                                                <p:fltVal val="0"/>
                                              </p:val>
                                            </p:tav>
                                            <p:tav tm="100000">
                                              <p:val>
                                                <p:strVal val="#ppt_h"/>
                                              </p:val>
                                            </p:tav>
                                          </p:tavLst>
                                        </p:anim>
                                        <p:anim calcmode="lin" valueType="num">
                                          <p:cBhvr>
                                            <p:cTn id="14" dur="500" fill="hold"/>
                                            <p:tgtEl>
                                              <p:spTgt spid="33"/>
                                            </p:tgtEl>
                                            <p:attrNameLst>
                                              <p:attrName>style.rotation</p:attrName>
                                            </p:attrNameLst>
                                          </p:cBhvr>
                                          <p:tavLst>
                                            <p:tav tm="0">
                                              <p:val>
                                                <p:fltVal val="360"/>
                                              </p:val>
                                            </p:tav>
                                            <p:tav tm="100000">
                                              <p:val>
                                                <p:fltVal val="0"/>
                                              </p:val>
                                            </p:tav>
                                          </p:tavLst>
                                        </p:anim>
                                        <p:animEffect transition="in" filter="fade">
                                          <p:cBhvr>
                                            <p:cTn id="15" dur="500"/>
                                            <p:tgtEl>
                                              <p:spTgt spid="33"/>
                                            </p:tgtEl>
                                          </p:cBhvr>
                                        </p:animEffect>
                                      </p:childTnLst>
                                    </p:cTn>
                                  </p:par>
                                </p:childTnLst>
                              </p:cTn>
                            </p:par>
                            <p:par>
                              <p:cTn id="16" fill="hold">
                                <p:stCondLst>
                                  <p:cond delay="1800"/>
                                </p:stCondLst>
                                <p:childTnLst>
                                  <p:par>
                                    <p:cTn id="17" presetID="10" presetClass="entr" presetSubtype="0" fill="hold"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fade">
                                          <p:cBhvr>
                                            <p:cTn id="22" dur="500"/>
                                            <p:tgtEl>
                                              <p:spTgt spid="3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fade">
                                          <p:cBhvr>
                                            <p:cTn id="25" dur="500"/>
                                            <p:tgtEl>
                                              <p:spTgt spid="36"/>
                                            </p:tgtEl>
                                          </p:cBhvr>
                                        </p:animEffect>
                                      </p:childTnLst>
                                    </p:cTn>
                                  </p:par>
                                </p:childTnLst>
                              </p:cTn>
                            </p:par>
                            <p:par>
                              <p:cTn id="26" fill="hold">
                                <p:stCondLst>
                                  <p:cond delay="2300"/>
                                </p:stCondLst>
                                <p:childTnLst>
                                  <p:par>
                                    <p:cTn id="27" presetID="22" presetClass="entr" presetSubtype="8" fill="hold" grpId="0" nodeType="afterEffect">
                                      <p:stCondLst>
                                        <p:cond delay="0"/>
                                      </p:stCondLst>
                                      <p:childTnLst>
                                        <p:set>
                                          <p:cBhvr>
                                            <p:cTn id="28" dur="1" fill="hold">
                                              <p:stCondLst>
                                                <p:cond delay="0"/>
                                              </p:stCondLst>
                                            </p:cTn>
                                            <p:tgtEl>
                                              <p:spTgt spid="34"/>
                                            </p:tgtEl>
                                            <p:attrNameLst>
                                              <p:attrName>style.visibility</p:attrName>
                                            </p:attrNameLst>
                                          </p:cBhvr>
                                          <p:to>
                                            <p:strVal val="visible"/>
                                          </p:to>
                                        </p:set>
                                        <p:animEffect transition="in" filter="wipe(left)">
                                          <p:cBhvr>
                                            <p:cTn id="29" dur="500"/>
                                            <p:tgtEl>
                                              <p:spTgt spid="34"/>
                                            </p:tgtEl>
                                          </p:cBhvr>
                                        </p:animEffect>
                                      </p:childTnLst>
                                    </p:cTn>
                                  </p:par>
                                </p:childTnLst>
                              </p:cTn>
                            </p:par>
                            <p:par>
                              <p:cTn id="30" fill="hold">
                                <p:stCondLst>
                                  <p:cond delay="2800"/>
                                </p:stCondLst>
                                <p:childTnLst>
                                  <p:par>
                                    <p:cTn id="31" presetID="41" presetClass="entr" presetSubtype="0" fill="hold" grpId="0" nodeType="afterEffect">
                                      <p:stCondLst>
                                        <p:cond delay="0"/>
                                      </p:stCondLst>
                                      <p:iterate type="lt">
                                        <p:tmPct val="10000"/>
                                      </p:iterate>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16"/>
                                            </p:tgtEl>
                                            <p:attrNameLst>
                                              <p:attrName>ppt_y</p:attrName>
                                            </p:attrNameLst>
                                          </p:cBhvr>
                                          <p:tavLst>
                                            <p:tav tm="0">
                                              <p:val>
                                                <p:strVal val="#ppt_y"/>
                                              </p:val>
                                            </p:tav>
                                            <p:tav tm="100000">
                                              <p:val>
                                                <p:strVal val="#ppt_y"/>
                                              </p:val>
                                            </p:tav>
                                          </p:tavLst>
                                        </p:anim>
                                        <p:anim calcmode="lin" valueType="num">
                                          <p:cBhvr>
                                            <p:cTn id="35"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16"/>
                                            </p:tgtEl>
                                          </p:cBhvr>
                                        </p:animEffect>
                                      </p:childTnLst>
                                    </p:cTn>
                                  </p:par>
                                  <p:par>
                                    <p:cTn id="38" presetID="23" presetClass="entr" presetSubtype="36" fill="hold" grpId="0" nodeType="with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500" fill="hold"/>
                                            <p:tgtEl>
                                              <p:spTgt spid="14"/>
                                            </p:tgtEl>
                                            <p:attrNameLst>
                                              <p:attrName>ppt_w</p:attrName>
                                            </p:attrNameLst>
                                          </p:cBhvr>
                                          <p:tavLst>
                                            <p:tav tm="0">
                                              <p:val>
                                                <p:strVal val="(6*min(max(#ppt_w*#ppt_h,.3),1)-7.4)/-.7*#ppt_w"/>
                                              </p:val>
                                            </p:tav>
                                            <p:tav tm="100000">
                                              <p:val>
                                                <p:strVal val="#ppt_w"/>
                                              </p:val>
                                            </p:tav>
                                          </p:tavLst>
                                        </p:anim>
                                        <p:anim calcmode="lin" valueType="num">
                                          <p:cBhvr>
                                            <p:cTn id="41" dur="500" fill="hold"/>
                                            <p:tgtEl>
                                              <p:spTgt spid="14"/>
                                            </p:tgtEl>
                                            <p:attrNameLst>
                                              <p:attrName>ppt_h</p:attrName>
                                            </p:attrNameLst>
                                          </p:cBhvr>
                                          <p:tavLst>
                                            <p:tav tm="0">
                                              <p:val>
                                                <p:strVal val="(6*min(max(#ppt_w*#ppt_h,.3),1)-7.4)/-.7*#ppt_h"/>
                                              </p:val>
                                            </p:tav>
                                            <p:tav tm="100000">
                                              <p:val>
                                                <p:strVal val="#ppt_h"/>
                                              </p:val>
                                            </p:tav>
                                          </p:tavLst>
                                        </p:anim>
                                        <p:anim calcmode="lin" valueType="num">
                                          <p:cBhvr>
                                            <p:cTn id="42" dur="500" fill="hold"/>
                                            <p:tgtEl>
                                              <p:spTgt spid="14"/>
                                            </p:tgtEl>
                                            <p:attrNameLst>
                                              <p:attrName>ppt_x</p:attrName>
                                            </p:attrNameLst>
                                          </p:cBhvr>
                                          <p:tavLst>
                                            <p:tav tm="0">
                                              <p:val>
                                                <p:fltVal val="0.5"/>
                                              </p:val>
                                            </p:tav>
                                            <p:tav tm="100000">
                                              <p:val>
                                                <p:strVal val="#ppt_x"/>
                                              </p:val>
                                            </p:tav>
                                          </p:tavLst>
                                        </p:anim>
                                        <p:anim calcmode="lin" valueType="num">
                                          <p:cBhvr>
                                            <p:cTn id="43" dur="500" fill="hold"/>
                                            <p:tgtEl>
                                              <p:spTgt spid="14"/>
                                            </p:tgtEl>
                                            <p:attrNameLst>
                                              <p:attrName>ppt_y</p:attrName>
                                            </p:attrNameLst>
                                          </p:cBhvr>
                                          <p:tavLst>
                                            <p:tav tm="0">
                                              <p:val>
                                                <p:strVal val="1+(6*min(max(#ppt_w*#ppt_h,.3),1)-7.4)/-.7*#ppt_h/2"/>
                                              </p:val>
                                            </p:tav>
                                            <p:tav tm="100000">
                                              <p:val>
                                                <p:strVal val="#ppt_y"/>
                                              </p:val>
                                            </p:tav>
                                          </p:tavLst>
                                        </p:anim>
                                      </p:childTnLst>
                                    </p:cTn>
                                  </p:par>
                                  <p:par>
                                    <p:cTn id="44" presetID="23" presetClass="entr" presetSubtype="36" fill="hold" grpId="0" nodeType="withEffect">
                                      <p:stCondLst>
                                        <p:cond delay="2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strVal val="(6*min(max(#ppt_w*#ppt_h,.3),1)-7.4)/-.7*#ppt_w"/>
                                              </p:val>
                                            </p:tav>
                                            <p:tav tm="100000">
                                              <p:val>
                                                <p:strVal val="#ppt_w"/>
                                              </p:val>
                                            </p:tav>
                                          </p:tavLst>
                                        </p:anim>
                                        <p:anim calcmode="lin" valueType="num">
                                          <p:cBhvr>
                                            <p:cTn id="47" dur="500" fill="hold"/>
                                            <p:tgtEl>
                                              <p:spTgt spid="15"/>
                                            </p:tgtEl>
                                            <p:attrNameLst>
                                              <p:attrName>ppt_h</p:attrName>
                                            </p:attrNameLst>
                                          </p:cBhvr>
                                          <p:tavLst>
                                            <p:tav tm="0">
                                              <p:val>
                                                <p:strVal val="(6*min(max(#ppt_w*#ppt_h,.3),1)-7.4)/-.7*#ppt_h"/>
                                              </p:val>
                                            </p:tav>
                                            <p:tav tm="100000">
                                              <p:val>
                                                <p:strVal val="#ppt_h"/>
                                              </p:val>
                                            </p:tav>
                                          </p:tavLst>
                                        </p:anim>
                                        <p:anim calcmode="lin" valueType="num">
                                          <p:cBhvr>
                                            <p:cTn id="48" dur="500" fill="hold"/>
                                            <p:tgtEl>
                                              <p:spTgt spid="15"/>
                                            </p:tgtEl>
                                            <p:attrNameLst>
                                              <p:attrName>ppt_x</p:attrName>
                                            </p:attrNameLst>
                                          </p:cBhvr>
                                          <p:tavLst>
                                            <p:tav tm="0">
                                              <p:val>
                                                <p:fltVal val="0.5"/>
                                              </p:val>
                                            </p:tav>
                                            <p:tav tm="100000">
                                              <p:val>
                                                <p:strVal val="#ppt_x"/>
                                              </p:val>
                                            </p:tav>
                                          </p:tavLst>
                                        </p:anim>
                                        <p:anim calcmode="lin" valueType="num">
                                          <p:cBhvr>
                                            <p:cTn id="49" dur="500" fill="hold"/>
                                            <p:tgtEl>
                                              <p:spTgt spid="15"/>
                                            </p:tgtEl>
                                            <p:attrNameLst>
                                              <p:attrName>ppt_y</p:attrName>
                                            </p:attrNameLst>
                                          </p:cBhvr>
                                          <p:tavLst>
                                            <p:tav tm="0">
                                              <p:val>
                                                <p:strVal val="1+(6*min(max(#ppt_w*#ppt_h,.3),1)-7.4)/-.7*#ppt_h/2"/>
                                              </p:val>
                                            </p:tav>
                                            <p:tav tm="100000">
                                              <p:val>
                                                <p:strVal val="#ppt_y"/>
                                              </p:val>
                                            </p:tav>
                                          </p:tavLst>
                                        </p:anim>
                                      </p:childTnLst>
                                    </p:cTn>
                                  </p:par>
                                </p:childTnLst>
                              </p:cTn>
                            </p:par>
                            <p:par>
                              <p:cTn id="50" fill="hold">
                                <p:stCondLst>
                                  <p:cond delay="3500"/>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9"/>
                                            </p:tgtEl>
                                            <p:attrNameLst>
                                              <p:attrName>style.visibility</p:attrName>
                                            </p:attrNameLst>
                                          </p:cBhvr>
                                          <p:to>
                                            <p:strVal val="visible"/>
                                          </p:to>
                                        </p:set>
                                        <p:anim calcmode="lin" valueType="num">
                                          <p:cBhvr>
                                            <p:cTn id="53"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9"/>
                                            </p:tgtEl>
                                            <p:attrNameLst>
                                              <p:attrName>ppt_y</p:attrName>
                                            </p:attrNameLst>
                                          </p:cBhvr>
                                          <p:tavLst>
                                            <p:tav tm="0">
                                              <p:val>
                                                <p:strVal val="#ppt_y"/>
                                              </p:val>
                                            </p:tav>
                                            <p:tav tm="100000">
                                              <p:val>
                                                <p:strVal val="#ppt_y"/>
                                              </p:val>
                                            </p:tav>
                                          </p:tavLst>
                                        </p:anim>
                                        <p:anim calcmode="lin" valueType="num">
                                          <p:cBhvr>
                                            <p:cTn id="55"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9"/>
                                            </p:tgtEl>
                                          </p:cBhvr>
                                        </p:animEffect>
                                      </p:childTnLst>
                                    </p:cTn>
                                  </p:par>
                                  <p:par>
                                    <p:cTn id="58" presetID="23" presetClass="entr" presetSubtype="36"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 calcmode="lin" valueType="num">
                                          <p:cBhvr>
                                            <p:cTn id="60" dur="500" fill="hold"/>
                                            <p:tgtEl>
                                              <p:spTgt spid="17"/>
                                            </p:tgtEl>
                                            <p:attrNameLst>
                                              <p:attrName>ppt_w</p:attrName>
                                            </p:attrNameLst>
                                          </p:cBhvr>
                                          <p:tavLst>
                                            <p:tav tm="0">
                                              <p:val>
                                                <p:strVal val="(6*min(max(#ppt_w*#ppt_h,.3),1)-7.4)/-.7*#ppt_w"/>
                                              </p:val>
                                            </p:tav>
                                            <p:tav tm="100000">
                                              <p:val>
                                                <p:strVal val="#ppt_w"/>
                                              </p:val>
                                            </p:tav>
                                          </p:tavLst>
                                        </p:anim>
                                        <p:anim calcmode="lin" valueType="num">
                                          <p:cBhvr>
                                            <p:cTn id="61" dur="500" fill="hold"/>
                                            <p:tgtEl>
                                              <p:spTgt spid="17"/>
                                            </p:tgtEl>
                                            <p:attrNameLst>
                                              <p:attrName>ppt_h</p:attrName>
                                            </p:attrNameLst>
                                          </p:cBhvr>
                                          <p:tavLst>
                                            <p:tav tm="0">
                                              <p:val>
                                                <p:strVal val="(6*min(max(#ppt_w*#ppt_h,.3),1)-7.4)/-.7*#ppt_h"/>
                                              </p:val>
                                            </p:tav>
                                            <p:tav tm="100000">
                                              <p:val>
                                                <p:strVal val="#ppt_h"/>
                                              </p:val>
                                            </p:tav>
                                          </p:tavLst>
                                        </p:anim>
                                        <p:anim calcmode="lin" valueType="num">
                                          <p:cBhvr>
                                            <p:cTn id="62" dur="500" fill="hold"/>
                                            <p:tgtEl>
                                              <p:spTgt spid="17"/>
                                            </p:tgtEl>
                                            <p:attrNameLst>
                                              <p:attrName>ppt_x</p:attrName>
                                            </p:attrNameLst>
                                          </p:cBhvr>
                                          <p:tavLst>
                                            <p:tav tm="0">
                                              <p:val>
                                                <p:fltVal val="0.5"/>
                                              </p:val>
                                            </p:tav>
                                            <p:tav tm="100000">
                                              <p:val>
                                                <p:strVal val="#ppt_x"/>
                                              </p:val>
                                            </p:tav>
                                          </p:tavLst>
                                        </p:anim>
                                        <p:anim calcmode="lin" valueType="num">
                                          <p:cBhvr>
                                            <p:cTn id="63" dur="500" fill="hold"/>
                                            <p:tgtEl>
                                              <p:spTgt spid="17"/>
                                            </p:tgtEl>
                                            <p:attrNameLst>
                                              <p:attrName>ppt_y</p:attrName>
                                            </p:attrNameLst>
                                          </p:cBhvr>
                                          <p:tavLst>
                                            <p:tav tm="0">
                                              <p:val>
                                                <p:strVal val="1+(6*min(max(#ppt_w*#ppt_h,.3),1)-7.4)/-.7*#ppt_h/2"/>
                                              </p:val>
                                            </p:tav>
                                            <p:tav tm="100000">
                                              <p:val>
                                                <p:strVal val="#ppt_y"/>
                                              </p:val>
                                            </p:tav>
                                          </p:tavLst>
                                        </p:anim>
                                      </p:childTnLst>
                                    </p:cTn>
                                  </p:par>
                                  <p:par>
                                    <p:cTn id="64" presetID="23" presetClass="entr" presetSubtype="36" fill="hold" grpId="0" nodeType="withEffect">
                                      <p:stCondLst>
                                        <p:cond delay="200"/>
                                      </p:stCondLst>
                                      <p:childTnLst>
                                        <p:set>
                                          <p:cBhvr>
                                            <p:cTn id="65" dur="1" fill="hold">
                                              <p:stCondLst>
                                                <p:cond delay="0"/>
                                              </p:stCondLst>
                                            </p:cTn>
                                            <p:tgtEl>
                                              <p:spTgt spid="18"/>
                                            </p:tgtEl>
                                            <p:attrNameLst>
                                              <p:attrName>style.visibility</p:attrName>
                                            </p:attrNameLst>
                                          </p:cBhvr>
                                          <p:to>
                                            <p:strVal val="visible"/>
                                          </p:to>
                                        </p:set>
                                        <p:anim calcmode="lin" valueType="num">
                                          <p:cBhvr>
                                            <p:cTn id="66" dur="500" fill="hold"/>
                                            <p:tgtEl>
                                              <p:spTgt spid="18"/>
                                            </p:tgtEl>
                                            <p:attrNameLst>
                                              <p:attrName>ppt_w</p:attrName>
                                            </p:attrNameLst>
                                          </p:cBhvr>
                                          <p:tavLst>
                                            <p:tav tm="0">
                                              <p:val>
                                                <p:strVal val="(6*min(max(#ppt_w*#ppt_h,.3),1)-7.4)/-.7*#ppt_w"/>
                                              </p:val>
                                            </p:tav>
                                            <p:tav tm="100000">
                                              <p:val>
                                                <p:strVal val="#ppt_w"/>
                                              </p:val>
                                            </p:tav>
                                          </p:tavLst>
                                        </p:anim>
                                        <p:anim calcmode="lin" valueType="num">
                                          <p:cBhvr>
                                            <p:cTn id="67" dur="500" fill="hold"/>
                                            <p:tgtEl>
                                              <p:spTgt spid="18"/>
                                            </p:tgtEl>
                                            <p:attrNameLst>
                                              <p:attrName>ppt_h</p:attrName>
                                            </p:attrNameLst>
                                          </p:cBhvr>
                                          <p:tavLst>
                                            <p:tav tm="0">
                                              <p:val>
                                                <p:strVal val="(6*min(max(#ppt_w*#ppt_h,.3),1)-7.4)/-.7*#ppt_h"/>
                                              </p:val>
                                            </p:tav>
                                            <p:tav tm="100000">
                                              <p:val>
                                                <p:strVal val="#ppt_h"/>
                                              </p:val>
                                            </p:tav>
                                          </p:tavLst>
                                        </p:anim>
                                        <p:anim calcmode="lin" valueType="num">
                                          <p:cBhvr>
                                            <p:cTn id="68" dur="500" fill="hold"/>
                                            <p:tgtEl>
                                              <p:spTgt spid="18"/>
                                            </p:tgtEl>
                                            <p:attrNameLst>
                                              <p:attrName>ppt_x</p:attrName>
                                            </p:attrNameLst>
                                          </p:cBhvr>
                                          <p:tavLst>
                                            <p:tav tm="0">
                                              <p:val>
                                                <p:fltVal val="0.5"/>
                                              </p:val>
                                            </p:tav>
                                            <p:tav tm="100000">
                                              <p:val>
                                                <p:strVal val="#ppt_x"/>
                                              </p:val>
                                            </p:tav>
                                          </p:tavLst>
                                        </p:anim>
                                        <p:anim calcmode="lin" valueType="num">
                                          <p:cBhvr>
                                            <p:cTn id="69" dur="500" fill="hold"/>
                                            <p:tgtEl>
                                              <p:spTgt spid="18"/>
                                            </p:tgtEl>
                                            <p:attrNameLst>
                                              <p:attrName>ppt_y</p:attrName>
                                            </p:attrNameLst>
                                          </p:cBhvr>
                                          <p:tavLst>
                                            <p:tav tm="0">
                                              <p:val>
                                                <p:strVal val="1+(6*min(max(#ppt_w*#ppt_h,.3),1)-7.4)/-.7*#ppt_h/2"/>
                                              </p:val>
                                            </p:tav>
                                            <p:tav tm="100000">
                                              <p:val>
                                                <p:strVal val="#ppt_y"/>
                                              </p:val>
                                            </p:tav>
                                          </p:tavLst>
                                        </p:anim>
                                      </p:childTnLst>
                                    </p:cTn>
                                  </p:par>
                                </p:childTnLst>
                              </p:cTn>
                            </p:par>
                            <p:par>
                              <p:cTn id="70" fill="hold">
                                <p:stCondLst>
                                  <p:cond delay="4200"/>
                                </p:stCondLst>
                                <p:childTnLst>
                                  <p:par>
                                    <p:cTn id="71" presetID="12" presetClass="entr" presetSubtype="4" fill="hold"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additive="base">
                                            <p:cTn id="73" dur="500"/>
                                            <p:tgtEl>
                                              <p:spTgt spid="20"/>
                                            </p:tgtEl>
                                            <p:attrNameLst>
                                              <p:attrName>ppt_y</p:attrName>
                                            </p:attrNameLst>
                                          </p:cBhvr>
                                          <p:tavLst>
                                            <p:tav tm="0">
                                              <p:val>
                                                <p:strVal val="#ppt_y+#ppt_h*1.125000"/>
                                              </p:val>
                                            </p:tav>
                                            <p:tav tm="100000">
                                              <p:val>
                                                <p:strVal val="#ppt_y"/>
                                              </p:val>
                                            </p:tav>
                                          </p:tavLst>
                                        </p:anim>
                                        <p:animEffect transition="in" filter="wipe(up)">
                                          <p:cBhvr>
                                            <p:cTn id="74" dur="500"/>
                                            <p:tgtEl>
                                              <p:spTgt spid="20"/>
                                            </p:tgtEl>
                                          </p:cBhvr>
                                        </p:animEffect>
                                      </p:childTnLst>
                                    </p:cTn>
                                  </p:par>
                                  <p:par>
                                    <p:cTn id="75" presetID="47" presetClass="entr" presetSubtype="0" fill="hold" grpId="0" nodeType="withEffect">
                                      <p:stCondLst>
                                        <p:cond delay="0"/>
                                      </p:stCondLst>
                                      <p:iterate type="lt">
                                        <p:tmPct val="10000"/>
                                      </p:iterate>
                                      <p:childTnLst>
                                        <p:set>
                                          <p:cBhvr>
                                            <p:cTn id="76" dur="1" fill="hold">
                                              <p:stCondLst>
                                                <p:cond delay="0"/>
                                              </p:stCondLst>
                                            </p:cTn>
                                            <p:tgtEl>
                                              <p:spTgt spid="23"/>
                                            </p:tgtEl>
                                            <p:attrNameLst>
                                              <p:attrName>style.visibility</p:attrName>
                                            </p:attrNameLst>
                                          </p:cBhvr>
                                          <p:to>
                                            <p:strVal val="visible"/>
                                          </p:to>
                                        </p:set>
                                        <p:animEffect transition="in" filter="fade">
                                          <p:cBhvr>
                                            <p:cTn id="77" dur="200"/>
                                            <p:tgtEl>
                                              <p:spTgt spid="23"/>
                                            </p:tgtEl>
                                          </p:cBhvr>
                                        </p:animEffect>
                                        <p:anim calcmode="lin" valueType="num">
                                          <p:cBhvr>
                                            <p:cTn id="78" dur="200" fill="hold"/>
                                            <p:tgtEl>
                                              <p:spTgt spid="23"/>
                                            </p:tgtEl>
                                            <p:attrNameLst>
                                              <p:attrName>ppt_x</p:attrName>
                                            </p:attrNameLst>
                                          </p:cBhvr>
                                          <p:tavLst>
                                            <p:tav tm="0">
                                              <p:val>
                                                <p:strVal val="#ppt_x"/>
                                              </p:val>
                                            </p:tav>
                                            <p:tav tm="100000">
                                              <p:val>
                                                <p:strVal val="#ppt_x"/>
                                              </p:val>
                                            </p:tav>
                                          </p:tavLst>
                                        </p:anim>
                                        <p:anim calcmode="lin" valueType="num">
                                          <p:cBhvr>
                                            <p:cTn id="79" dur="200" fill="hold"/>
                                            <p:tgtEl>
                                              <p:spTgt spid="23"/>
                                            </p:tgtEl>
                                            <p:attrNameLst>
                                              <p:attrName>ppt_y</p:attrName>
                                            </p:attrNameLst>
                                          </p:cBhvr>
                                          <p:tavLst>
                                            <p:tav tm="0">
                                              <p:val>
                                                <p:strVal val="#ppt_y-.1"/>
                                              </p:val>
                                            </p:tav>
                                            <p:tav tm="100000">
                                              <p:val>
                                                <p:strVal val="#ppt_y"/>
                                              </p:val>
                                            </p:tav>
                                          </p:tavLst>
                                        </p:anim>
                                      </p:childTnLst>
                                    </p:cTn>
                                  </p:par>
                                </p:childTnLst>
                              </p:cTn>
                            </p:par>
                            <p:par>
                              <p:cTn id="80" fill="hold">
                                <p:stCondLst>
                                  <p:cond delay="4880"/>
                                </p:stCondLst>
                                <p:childTnLst>
                                  <p:par>
                                    <p:cTn id="81" presetID="2" presetClass="entr" presetSubtype="4" fill="hold" grpId="0" nodeType="afterEffect">
                                      <p:stCondLst>
                                        <p:cond delay="0"/>
                                      </p:stCondLst>
                                      <p:iterate type="lt">
                                        <p:tmPct val="10000"/>
                                      </p:iterate>
                                      <p:childTnLst>
                                        <p:set>
                                          <p:cBhvr>
                                            <p:cTn id="82" dur="1" fill="hold">
                                              <p:stCondLst>
                                                <p:cond delay="0"/>
                                              </p:stCondLst>
                                            </p:cTn>
                                            <p:tgtEl>
                                              <p:spTgt spid="12"/>
                                            </p:tgtEl>
                                            <p:attrNameLst>
                                              <p:attrName>style.visibility</p:attrName>
                                            </p:attrNameLst>
                                          </p:cBhvr>
                                          <p:to>
                                            <p:strVal val="visible"/>
                                          </p:to>
                                        </p:set>
                                        <p:anim calcmode="lin" valueType="num">
                                          <p:cBhvr additive="base">
                                            <p:cTn id="83" dur="200" fill="hold"/>
                                            <p:tgtEl>
                                              <p:spTgt spid="12"/>
                                            </p:tgtEl>
                                            <p:attrNameLst>
                                              <p:attrName>ppt_x</p:attrName>
                                            </p:attrNameLst>
                                          </p:cBhvr>
                                          <p:tavLst>
                                            <p:tav tm="0">
                                              <p:val>
                                                <p:strVal val="#ppt_x"/>
                                              </p:val>
                                            </p:tav>
                                            <p:tav tm="100000">
                                              <p:val>
                                                <p:strVal val="#ppt_x"/>
                                              </p:val>
                                            </p:tav>
                                          </p:tavLst>
                                        </p:anim>
                                        <p:anim calcmode="lin" valueType="num">
                                          <p:cBhvr additive="base">
                                            <p:cTn id="84" dur="200" fill="hold"/>
                                            <p:tgtEl>
                                              <p:spTgt spid="12"/>
                                            </p:tgtEl>
                                            <p:attrNameLst>
                                              <p:attrName>ppt_y</p:attrName>
                                            </p:attrNameLst>
                                          </p:cBhvr>
                                          <p:tavLst>
                                            <p:tav tm="0">
                                              <p:val>
                                                <p:strVal val="1+#ppt_h/2"/>
                                              </p:val>
                                            </p:tav>
                                            <p:tav tm="100000">
                                              <p:val>
                                                <p:strVal val="#ppt_y"/>
                                              </p:val>
                                            </p:tav>
                                          </p:tavLst>
                                        </p:anim>
                                      </p:childTnLst>
                                    </p:cTn>
                                  </p:par>
                                  <p:par>
                                    <p:cTn id="85" presetID="2" presetClass="entr" presetSubtype="8" fill="hold"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additive="base">
                                            <p:cTn id="87" dur="500" fill="hold"/>
                                            <p:tgtEl>
                                              <p:spTgt spid="25"/>
                                            </p:tgtEl>
                                            <p:attrNameLst>
                                              <p:attrName>ppt_x</p:attrName>
                                            </p:attrNameLst>
                                          </p:cBhvr>
                                          <p:tavLst>
                                            <p:tav tm="0">
                                              <p:val>
                                                <p:strVal val="0-#ppt_w/2"/>
                                              </p:val>
                                            </p:tav>
                                            <p:tav tm="100000">
                                              <p:val>
                                                <p:strVal val="#ppt_x"/>
                                              </p:val>
                                            </p:tav>
                                          </p:tavLst>
                                        </p:anim>
                                        <p:anim calcmode="lin" valueType="num">
                                          <p:cBhvr additive="base">
                                            <p:cTn id="88" dur="500" fill="hold"/>
                                            <p:tgtEl>
                                              <p:spTgt spid="25"/>
                                            </p:tgtEl>
                                            <p:attrNameLst>
                                              <p:attrName>ppt_y</p:attrName>
                                            </p:attrNameLst>
                                          </p:cBhvr>
                                          <p:tavLst>
                                            <p:tav tm="0">
                                              <p:val>
                                                <p:strVal val="#ppt_y"/>
                                              </p:val>
                                            </p:tav>
                                            <p:tav tm="100000">
                                              <p:val>
                                                <p:strVal val="#ppt_y"/>
                                              </p:val>
                                            </p:tav>
                                          </p:tavLst>
                                        </p:anim>
                                      </p:childTnLst>
                                    </p:cTn>
                                  </p:par>
                                  <p:par>
                                    <p:cTn id="89" presetID="2" presetClass="entr" presetSubtype="2" fill="hold" nodeType="withEffect">
                                      <p:stCondLst>
                                        <p:cond delay="0"/>
                                      </p:stCondLst>
                                      <p:childTnLst>
                                        <p:set>
                                          <p:cBhvr>
                                            <p:cTn id="90" dur="1" fill="hold">
                                              <p:stCondLst>
                                                <p:cond delay="0"/>
                                              </p:stCondLst>
                                            </p:cTn>
                                            <p:tgtEl>
                                              <p:spTgt spid="29"/>
                                            </p:tgtEl>
                                            <p:attrNameLst>
                                              <p:attrName>style.visibility</p:attrName>
                                            </p:attrNameLst>
                                          </p:cBhvr>
                                          <p:to>
                                            <p:strVal val="visible"/>
                                          </p:to>
                                        </p:set>
                                        <p:anim calcmode="lin" valueType="num">
                                          <p:cBhvr additive="base">
                                            <p:cTn id="91" dur="500" fill="hold"/>
                                            <p:tgtEl>
                                              <p:spTgt spid="29"/>
                                            </p:tgtEl>
                                            <p:attrNameLst>
                                              <p:attrName>ppt_x</p:attrName>
                                            </p:attrNameLst>
                                          </p:cBhvr>
                                          <p:tavLst>
                                            <p:tav tm="0">
                                              <p:val>
                                                <p:strVal val="1+#ppt_w/2"/>
                                              </p:val>
                                            </p:tav>
                                            <p:tav tm="100000">
                                              <p:val>
                                                <p:strVal val="#ppt_x"/>
                                              </p:val>
                                            </p:tav>
                                          </p:tavLst>
                                        </p:anim>
                                        <p:anim calcmode="lin" valueType="num">
                                          <p:cBhvr additive="base">
                                            <p:cTn id="92" dur="500" fill="hold"/>
                                            <p:tgtEl>
                                              <p:spTgt spid="29"/>
                                            </p:tgtEl>
                                            <p:attrNameLst>
                                              <p:attrName>ppt_y</p:attrName>
                                            </p:attrNameLst>
                                          </p:cBhvr>
                                          <p:tavLst>
                                            <p:tav tm="0">
                                              <p:val>
                                                <p:strVal val="#ppt_y"/>
                                              </p:val>
                                            </p:tav>
                                            <p:tav tm="100000">
                                              <p:val>
                                                <p:strVal val="#ppt_y"/>
                                              </p:val>
                                            </p:tav>
                                          </p:tavLst>
                                        </p:anim>
                                      </p:childTnLst>
                                    </p:cTn>
                                  </p:par>
                                  <p:par>
                                    <p:cTn id="93" presetID="49" presetClass="entr" presetSubtype="0" decel="100000" fill="hold" nodeType="withEffect">
                                      <p:stCondLst>
                                        <p:cond delay="0"/>
                                      </p:stCondLst>
                                      <p:childTnLst>
                                        <p:set>
                                          <p:cBhvr>
                                            <p:cTn id="94" dur="1" fill="hold">
                                              <p:stCondLst>
                                                <p:cond delay="0"/>
                                              </p:stCondLst>
                                            </p:cTn>
                                            <p:tgtEl>
                                              <p:spTgt spid="24"/>
                                            </p:tgtEl>
                                            <p:attrNameLst>
                                              <p:attrName>style.visibility</p:attrName>
                                            </p:attrNameLst>
                                          </p:cBhvr>
                                          <p:to>
                                            <p:strVal val="visible"/>
                                          </p:to>
                                        </p:set>
                                        <p:anim calcmode="lin" valueType="num">
                                          <p:cBhvr>
                                            <p:cTn id="95" dur="500" fill="hold"/>
                                            <p:tgtEl>
                                              <p:spTgt spid="24"/>
                                            </p:tgtEl>
                                            <p:attrNameLst>
                                              <p:attrName>ppt_w</p:attrName>
                                            </p:attrNameLst>
                                          </p:cBhvr>
                                          <p:tavLst>
                                            <p:tav tm="0">
                                              <p:val>
                                                <p:fltVal val="0"/>
                                              </p:val>
                                            </p:tav>
                                            <p:tav tm="100000">
                                              <p:val>
                                                <p:strVal val="#ppt_w"/>
                                              </p:val>
                                            </p:tav>
                                          </p:tavLst>
                                        </p:anim>
                                        <p:anim calcmode="lin" valueType="num">
                                          <p:cBhvr>
                                            <p:cTn id="96" dur="500" fill="hold"/>
                                            <p:tgtEl>
                                              <p:spTgt spid="24"/>
                                            </p:tgtEl>
                                            <p:attrNameLst>
                                              <p:attrName>ppt_h</p:attrName>
                                            </p:attrNameLst>
                                          </p:cBhvr>
                                          <p:tavLst>
                                            <p:tav tm="0">
                                              <p:val>
                                                <p:fltVal val="0"/>
                                              </p:val>
                                            </p:tav>
                                            <p:tav tm="100000">
                                              <p:val>
                                                <p:strVal val="#ppt_h"/>
                                              </p:val>
                                            </p:tav>
                                          </p:tavLst>
                                        </p:anim>
                                        <p:anim calcmode="lin" valueType="num">
                                          <p:cBhvr>
                                            <p:cTn id="97" dur="500" fill="hold"/>
                                            <p:tgtEl>
                                              <p:spTgt spid="24"/>
                                            </p:tgtEl>
                                            <p:attrNameLst>
                                              <p:attrName>style.rotation</p:attrName>
                                            </p:attrNameLst>
                                          </p:cBhvr>
                                          <p:tavLst>
                                            <p:tav tm="0">
                                              <p:val>
                                                <p:fltVal val="360"/>
                                              </p:val>
                                            </p:tav>
                                            <p:tav tm="100000">
                                              <p:val>
                                                <p:fltVal val="0"/>
                                              </p:val>
                                            </p:tav>
                                          </p:tavLst>
                                        </p:anim>
                                        <p:animEffect transition="in" filter="fade">
                                          <p:cBhvr>
                                            <p:cTn id="98" dur="500"/>
                                            <p:tgtEl>
                                              <p:spTgt spid="24"/>
                                            </p:tgtEl>
                                          </p:cBhvr>
                                        </p:animEffect>
                                      </p:childTnLst>
                                    </p:cTn>
                                  </p:par>
                                </p:childTnLst>
                              </p:cTn>
                            </p:par>
                            <p:par>
                              <p:cTn id="99" fill="hold">
                                <p:stCondLst>
                                  <p:cond delay="5380"/>
                                </p:stCondLst>
                                <p:childTnLst>
                                  <p:par>
                                    <p:cTn id="100" presetID="42" presetClass="entr" presetSubtype="0" fill="hold" nodeType="after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1000"/>
                                            <p:tgtEl>
                                              <p:spTgt spid="39"/>
                                            </p:tgtEl>
                                          </p:cBhvr>
                                        </p:animEffect>
                                        <p:anim calcmode="lin" valueType="num">
                                          <p:cBhvr>
                                            <p:cTn id="103" dur="1000" fill="hold"/>
                                            <p:tgtEl>
                                              <p:spTgt spid="39"/>
                                            </p:tgtEl>
                                            <p:attrNameLst>
                                              <p:attrName>ppt_x</p:attrName>
                                            </p:attrNameLst>
                                          </p:cBhvr>
                                          <p:tavLst>
                                            <p:tav tm="0">
                                              <p:val>
                                                <p:strVal val="#ppt_x"/>
                                              </p:val>
                                            </p:tav>
                                            <p:tav tm="100000">
                                              <p:val>
                                                <p:strVal val="#ppt_x"/>
                                              </p:val>
                                            </p:tav>
                                          </p:tavLst>
                                        </p:anim>
                                        <p:anim calcmode="lin" valueType="num">
                                          <p:cBhvr>
                                            <p:cTn id="104"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4" grpId="0"/>
          <p:bldP spid="15" grpId="0"/>
          <p:bldP spid="16" grpId="0"/>
          <p:bldP spid="17" grpId="0"/>
          <p:bldP spid="18" grpId="0"/>
          <p:bldP spid="19" grpId="0"/>
          <p:bldP spid="23" grpId="0"/>
          <p:bldP spid="34" grpId="0"/>
          <p:bldP spid="35" grpId="0"/>
          <p:bldP spid="36" grpId="0"/>
        </p:bldLst>
      </p:timing>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1774048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标题 1">
            <a:extLst>
              <a:ext uri="{FF2B5EF4-FFF2-40B4-BE49-F238E27FC236}">
                <a16:creationId xmlns="" xmlns:a16="http://schemas.microsoft.com/office/drawing/2014/main" id="{A25A1E26-38F8-4275-9913-95FA40AED894}"/>
              </a:ext>
            </a:extLst>
          </p:cNvPr>
          <p:cNvSpPr txBox="1">
            <a:spLocks/>
          </p:cNvSpPr>
          <p:nvPr/>
        </p:nvSpPr>
        <p:spPr>
          <a:xfrm>
            <a:off x="1092054" y="335467"/>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什么是毒品</a:t>
            </a:r>
          </a:p>
        </p:txBody>
      </p:sp>
      <p:sp>
        <p:nvSpPr>
          <p:cNvPr id="4" name="矩形: 圆角 3">
            <a:extLst>
              <a:ext uri="{FF2B5EF4-FFF2-40B4-BE49-F238E27FC236}">
                <a16:creationId xmlns="" xmlns:a16="http://schemas.microsoft.com/office/drawing/2014/main" id="{F72639F9-4FD7-4E0E-B38A-C0EE090AD199}"/>
              </a:ext>
            </a:extLst>
          </p:cNvPr>
          <p:cNvSpPr/>
          <p:nvPr/>
        </p:nvSpPr>
        <p:spPr>
          <a:xfrm>
            <a:off x="3435519" y="1749214"/>
            <a:ext cx="7950096" cy="2445888"/>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grpSp>
        <p:nvGrpSpPr>
          <p:cNvPr id="5" name="组合 4">
            <a:extLst>
              <a:ext uri="{FF2B5EF4-FFF2-40B4-BE49-F238E27FC236}">
                <a16:creationId xmlns="" xmlns:a16="http://schemas.microsoft.com/office/drawing/2014/main" id="{E19DFE04-B992-4F6B-ADA5-54DAF5FE419D}"/>
              </a:ext>
            </a:extLst>
          </p:cNvPr>
          <p:cNvGrpSpPr/>
          <p:nvPr/>
        </p:nvGrpSpPr>
        <p:grpSpPr>
          <a:xfrm>
            <a:off x="511868" y="1295859"/>
            <a:ext cx="3363791" cy="3429705"/>
            <a:chOff x="7557946" y="980191"/>
            <a:chExt cx="5023809" cy="5122251"/>
          </a:xfrm>
        </p:grpSpPr>
        <p:pic>
          <p:nvPicPr>
            <p:cNvPr id="6" name="图片 5">
              <a:extLst>
                <a:ext uri="{FF2B5EF4-FFF2-40B4-BE49-F238E27FC236}">
                  <a16:creationId xmlns="" xmlns:a16="http://schemas.microsoft.com/office/drawing/2014/main" id="{E39823FA-40AF-4D65-B828-24DD06EBBD8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4259329">
              <a:off x="10618600" y="3379040"/>
              <a:ext cx="1923250" cy="2003061"/>
            </a:xfrm>
            <a:prstGeom prst="rect">
              <a:avLst/>
            </a:prstGeom>
          </p:spPr>
        </p:pic>
        <p:grpSp>
          <p:nvGrpSpPr>
            <p:cNvPr id="7" name="组合 6">
              <a:extLst>
                <a:ext uri="{FF2B5EF4-FFF2-40B4-BE49-F238E27FC236}">
                  <a16:creationId xmlns="" xmlns:a16="http://schemas.microsoft.com/office/drawing/2014/main" id="{2BF57126-FD65-412A-9D91-379078A8BC59}"/>
                </a:ext>
              </a:extLst>
            </p:cNvPr>
            <p:cNvGrpSpPr/>
            <p:nvPr/>
          </p:nvGrpSpPr>
          <p:grpSpPr>
            <a:xfrm>
              <a:off x="7557946" y="980191"/>
              <a:ext cx="4288112" cy="5122251"/>
              <a:chOff x="7557946" y="980191"/>
              <a:chExt cx="4288112" cy="5122251"/>
            </a:xfrm>
          </p:grpSpPr>
          <p:grpSp>
            <p:nvGrpSpPr>
              <p:cNvPr id="8" name="组合 7">
                <a:extLst>
                  <a:ext uri="{FF2B5EF4-FFF2-40B4-BE49-F238E27FC236}">
                    <a16:creationId xmlns="" xmlns:a16="http://schemas.microsoft.com/office/drawing/2014/main" id="{B4AB727F-0D5E-499C-AEFB-473601CFF24E}"/>
                  </a:ext>
                </a:extLst>
              </p:cNvPr>
              <p:cNvGrpSpPr/>
              <p:nvPr/>
            </p:nvGrpSpPr>
            <p:grpSpPr>
              <a:xfrm>
                <a:off x="8273715" y="980191"/>
                <a:ext cx="3572343" cy="4413272"/>
                <a:chOff x="8273715" y="980191"/>
                <a:chExt cx="3572343" cy="4413272"/>
              </a:xfrm>
            </p:grpSpPr>
            <p:sp>
              <p:nvSpPr>
                <p:cNvPr id="11" name="矩形 10">
                  <a:extLst>
                    <a:ext uri="{FF2B5EF4-FFF2-40B4-BE49-F238E27FC236}">
                      <a16:creationId xmlns="" xmlns:a16="http://schemas.microsoft.com/office/drawing/2014/main" id="{A7624431-9359-401F-9672-5F0CE5882768}"/>
                    </a:ext>
                  </a:extLst>
                </p:cNvPr>
                <p:cNvSpPr/>
                <p:nvPr/>
              </p:nvSpPr>
              <p:spPr>
                <a:xfrm>
                  <a:off x="8273715" y="980191"/>
                  <a:ext cx="3572343" cy="4413272"/>
                </a:xfrm>
                <a:prstGeom prst="rect">
                  <a:avLst/>
                </a:prstGeom>
                <a:solidFill>
                  <a:srgbClr val="FFC000">
                    <a:lumMod val="20000"/>
                    <a:lumOff val="80000"/>
                  </a:srgbClr>
                </a:solidFill>
                <a:ln w="6350" cap="flat" cmpd="sng" algn="ctr">
                  <a:solidFill>
                    <a:srgbClr val="C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12" name="矩形 11">
                  <a:extLst>
                    <a:ext uri="{FF2B5EF4-FFF2-40B4-BE49-F238E27FC236}">
                      <a16:creationId xmlns="" xmlns:a16="http://schemas.microsoft.com/office/drawing/2014/main" id="{ED5CD331-4AFC-4077-83BE-DEE1564A9EEA}"/>
                    </a:ext>
                  </a:extLst>
                </p:cNvPr>
                <p:cNvSpPr/>
                <p:nvPr/>
              </p:nvSpPr>
              <p:spPr>
                <a:xfrm>
                  <a:off x="8381083" y="1105156"/>
                  <a:ext cx="3362232" cy="4152643"/>
                </a:xfrm>
                <a:prstGeom prst="rect">
                  <a:avLst/>
                </a:prstGeom>
                <a:noFill/>
                <a:ln w="6350" cap="flat" cmpd="sng" algn="ctr">
                  <a:solidFill>
                    <a:srgbClr val="E7E6E6">
                      <a:lumMod val="9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pic>
              <p:nvPicPr>
                <p:cNvPr id="13" name="图片 12">
                  <a:extLst>
                    <a:ext uri="{FF2B5EF4-FFF2-40B4-BE49-F238E27FC236}">
                      <a16:creationId xmlns="" xmlns:a16="http://schemas.microsoft.com/office/drawing/2014/main" id="{A50E81C8-7580-4028-B4BE-DCDCE424814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01105" y="1431983"/>
                  <a:ext cx="687355" cy="749305"/>
                </a:xfrm>
                <a:prstGeom prst="rect">
                  <a:avLst/>
                </a:prstGeom>
              </p:spPr>
            </p:pic>
            <p:sp>
              <p:nvSpPr>
                <p:cNvPr id="14" name="TextBox 20">
                  <a:extLst>
                    <a:ext uri="{FF2B5EF4-FFF2-40B4-BE49-F238E27FC236}">
                      <a16:creationId xmlns="" xmlns:a16="http://schemas.microsoft.com/office/drawing/2014/main" id="{7E74BA96-47DF-4766-AE32-54A291684181}"/>
                    </a:ext>
                  </a:extLst>
                </p:cNvPr>
                <p:cNvSpPr txBox="1"/>
                <p:nvPr/>
              </p:nvSpPr>
              <p:spPr>
                <a:xfrm>
                  <a:off x="8496325" y="2354445"/>
                  <a:ext cx="3139697" cy="1057225"/>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C00000"/>
                      </a:solidFill>
                      <a:effectLst/>
                      <a:uLnTx/>
                      <a:uFillTx/>
                      <a:latin typeface="Arial" panose="020F0502020204030204"/>
                      <a:ea typeface="微软雅黑"/>
                      <a:cs typeface="+mn-ea"/>
                      <a:sym typeface="+mn-lt"/>
                    </a:rPr>
                    <a:t>中华人民共和国刑法</a:t>
                  </a:r>
                  <a:endParaRPr kumimoji="0" lang="en-US" altLang="zh-CN" sz="2000" b="1" i="0" u="none" strike="noStrike" kern="0" cap="none" spc="0" normalizeH="0" baseline="0" noProof="0" dirty="0">
                    <a:ln>
                      <a:noFill/>
                    </a:ln>
                    <a:solidFill>
                      <a:srgbClr val="C00000"/>
                    </a:solidFill>
                    <a:effectLst/>
                    <a:uLnTx/>
                    <a:uFillTx/>
                    <a:latin typeface="Arial" panose="020F0502020204030204"/>
                    <a:ea typeface="微软雅黑"/>
                    <a:cs typeface="+mn-ea"/>
                    <a:sym typeface="+mn-lt"/>
                  </a:endParaRPr>
                </a:p>
              </p:txBody>
            </p:sp>
            <p:sp>
              <p:nvSpPr>
                <p:cNvPr id="15" name="TextBox 19">
                  <a:extLst>
                    <a:ext uri="{FF2B5EF4-FFF2-40B4-BE49-F238E27FC236}">
                      <a16:creationId xmlns="" xmlns:a16="http://schemas.microsoft.com/office/drawing/2014/main" id="{AAD2DD46-BD7F-470C-9EFA-69EC9F558AF7}"/>
                    </a:ext>
                  </a:extLst>
                </p:cNvPr>
                <p:cNvSpPr txBox="1"/>
                <p:nvPr/>
              </p:nvSpPr>
              <p:spPr>
                <a:xfrm>
                  <a:off x="8447220" y="3421797"/>
                  <a:ext cx="3296095" cy="643528"/>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C00000"/>
                      </a:solidFill>
                      <a:effectLst/>
                      <a:uLnTx/>
                      <a:uFillTx/>
                      <a:latin typeface="Arial" panose="020F0502020204030204"/>
                      <a:ea typeface="微软雅黑"/>
                      <a:cs typeface="+mn-ea"/>
                      <a:sym typeface="+mn-lt"/>
                    </a:rPr>
                    <a:t>Criminal Law of the People's Republic of China</a:t>
                  </a:r>
                  <a:endParaRPr kumimoji="0" lang="zh-CN" altLang="en-US" sz="1100" b="0" i="0" u="none" strike="noStrike" kern="0" cap="none" spc="0" normalizeH="0" baseline="0" noProof="0" dirty="0">
                    <a:ln>
                      <a:noFill/>
                    </a:ln>
                    <a:solidFill>
                      <a:srgbClr val="C00000"/>
                    </a:solidFill>
                    <a:effectLst/>
                    <a:uLnTx/>
                    <a:uFillTx/>
                    <a:latin typeface="Arial" panose="020F0502020204030204"/>
                    <a:ea typeface="微软雅黑"/>
                    <a:cs typeface="+mn-ea"/>
                    <a:sym typeface="+mn-lt"/>
                  </a:endParaRPr>
                </a:p>
              </p:txBody>
            </p:sp>
          </p:grpSp>
          <p:pic>
            <p:nvPicPr>
              <p:cNvPr id="9" name="图片 8">
                <a:extLst>
                  <a:ext uri="{FF2B5EF4-FFF2-40B4-BE49-F238E27FC236}">
                    <a16:creationId xmlns="" xmlns:a16="http://schemas.microsoft.com/office/drawing/2014/main" id="{A21E3EE3-4E58-449E-AAD2-A9F129E7F89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flipH="1">
                <a:off x="7557946" y="4216754"/>
                <a:ext cx="4288112" cy="1885688"/>
              </a:xfrm>
              <a:prstGeom prst="rect">
                <a:avLst/>
              </a:prstGeom>
            </p:spPr>
          </p:pic>
        </p:grpSp>
      </p:grpSp>
      <p:sp>
        <p:nvSpPr>
          <p:cNvPr id="16" name="文本占位符 1">
            <a:extLst>
              <a:ext uri="{FF2B5EF4-FFF2-40B4-BE49-F238E27FC236}">
                <a16:creationId xmlns="" xmlns:a16="http://schemas.microsoft.com/office/drawing/2014/main" id="{D4790704-52CD-4778-876C-2812977BDB7C}"/>
              </a:ext>
            </a:extLst>
          </p:cNvPr>
          <p:cNvSpPr txBox="1">
            <a:spLocks/>
          </p:cNvSpPr>
          <p:nvPr/>
        </p:nvSpPr>
        <p:spPr>
          <a:xfrm>
            <a:off x="3628219" y="1858726"/>
            <a:ext cx="7559433" cy="116787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毒品是指鸦片、海洛因、甲基苯丙胺（冰毒）、吗啡、大麻、可卡因以及国家规定管制的其他能够使人形成瘾癖的麻醉药品和精神药品。</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麻醉药品及精神药品品种目录</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中列明了</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121</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种麻醉药品和</a:t>
            </a:r>
            <a:r>
              <a:rPr kumimoji="0" lang="en-US" altLang="zh-CN"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130</a:t>
            </a: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种精神药品。根据中国禁毒网权威发布， 毒品分为传统毒品、 合成毒品、 新精神活性物质（新型毒品）。其中最常见的主要是麻醉药品类中的大麻类、鸦片类和可卡因类。</a:t>
            </a:r>
          </a:p>
        </p:txBody>
      </p:sp>
      <p:sp>
        <p:nvSpPr>
          <p:cNvPr id="17" name="标题 1">
            <a:extLst>
              <a:ext uri="{FF2B5EF4-FFF2-40B4-BE49-F238E27FC236}">
                <a16:creationId xmlns="" xmlns:a16="http://schemas.microsoft.com/office/drawing/2014/main" id="{738D2D84-5F1F-4579-81C2-04DC5007FC5F}"/>
              </a:ext>
            </a:extLst>
          </p:cNvPr>
          <p:cNvSpPr txBox="1">
            <a:spLocks/>
          </p:cNvSpPr>
          <p:nvPr/>
        </p:nvSpPr>
        <p:spPr>
          <a:xfrm>
            <a:off x="3454948" y="1273300"/>
            <a:ext cx="4283719" cy="639936"/>
          </a:xfrm>
          <a:prstGeom prst="rect">
            <a:avLst/>
          </a:prstGeom>
        </p:spPr>
        <p:txBody>
          <a:bodyPr>
            <a:noAutofit/>
          </a:bodyPr>
          <a:lstStyle>
            <a:lvl1pPr algn="l" defTabSz="1219170" rtl="0" eaLnBrk="1" latinLnBrk="0" hangingPunct="1">
              <a:spcBef>
                <a:spcPct val="0"/>
              </a:spcBef>
              <a:buNone/>
              <a:defRPr sz="2000" b="1" kern="1200">
                <a:blipFill dpi="0" rotWithShape="1">
                  <a:blip r:embed="rId3">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400" b="1" i="0" u="none" strike="noStrike" kern="1200" cap="none" spc="-150" normalizeH="0" baseline="0" noProof="0" dirty="0">
                <a:ln>
                  <a:solidFill>
                    <a:srgbClr val="F17475">
                      <a:lumMod val="20000"/>
                      <a:lumOff val="80000"/>
                    </a:srgbClr>
                  </a:solidFill>
                </a:ln>
                <a:solidFill>
                  <a:srgbClr val="C00000"/>
                </a:solidFill>
                <a:effectLst>
                  <a:glow rad="152400">
                    <a:srgbClr val="FFFFFF">
                      <a:alpha val="70000"/>
                    </a:srgbClr>
                  </a:glow>
                </a:effectLst>
                <a:uLnTx/>
                <a:uFillTx/>
                <a:latin typeface="Arial" panose="020F0502020204030204"/>
                <a:ea typeface="微软雅黑"/>
                <a:cs typeface="+mn-ea"/>
                <a:sym typeface="+mn-lt"/>
              </a:rPr>
              <a:t>第</a:t>
            </a:r>
            <a:r>
              <a:rPr kumimoji="0" lang="en-US" altLang="zh-CN" sz="2400" b="1" i="0" u="none" strike="noStrike" kern="1200" cap="none" spc="-150" normalizeH="0" baseline="0" noProof="0" dirty="0">
                <a:ln>
                  <a:solidFill>
                    <a:srgbClr val="F17475">
                      <a:lumMod val="20000"/>
                      <a:lumOff val="80000"/>
                    </a:srgbClr>
                  </a:solidFill>
                </a:ln>
                <a:solidFill>
                  <a:srgbClr val="C00000"/>
                </a:solidFill>
                <a:effectLst>
                  <a:glow rad="152400">
                    <a:srgbClr val="FFFFFF">
                      <a:alpha val="70000"/>
                    </a:srgbClr>
                  </a:glow>
                </a:effectLst>
                <a:uLnTx/>
                <a:uFillTx/>
                <a:latin typeface="Arial" panose="020F0502020204030204"/>
                <a:ea typeface="微软雅黑"/>
                <a:cs typeface="+mn-ea"/>
                <a:sym typeface="+mn-lt"/>
              </a:rPr>
              <a:t>357</a:t>
            </a:r>
            <a:r>
              <a:rPr kumimoji="0" lang="zh-CN" altLang="en-US" sz="2400" b="1" i="0" u="none" strike="noStrike" kern="1200" cap="none" spc="-150" normalizeH="0" baseline="0" noProof="0" dirty="0">
                <a:ln>
                  <a:solidFill>
                    <a:srgbClr val="F17475">
                      <a:lumMod val="20000"/>
                      <a:lumOff val="80000"/>
                    </a:srgbClr>
                  </a:solidFill>
                </a:ln>
                <a:solidFill>
                  <a:srgbClr val="C00000"/>
                </a:solidFill>
                <a:effectLst>
                  <a:glow rad="152400">
                    <a:srgbClr val="FFFFFF">
                      <a:alpha val="70000"/>
                    </a:srgbClr>
                  </a:glow>
                </a:effectLst>
                <a:uLnTx/>
                <a:uFillTx/>
                <a:latin typeface="Arial" panose="020F0502020204030204"/>
                <a:ea typeface="微软雅黑"/>
                <a:cs typeface="+mn-ea"/>
                <a:sym typeface="+mn-lt"/>
              </a:rPr>
              <a:t>条规定</a:t>
            </a:r>
          </a:p>
        </p:txBody>
      </p:sp>
      <p:grpSp>
        <p:nvGrpSpPr>
          <p:cNvPr id="18" name="组合 17">
            <a:extLst>
              <a:ext uri="{FF2B5EF4-FFF2-40B4-BE49-F238E27FC236}">
                <a16:creationId xmlns="" xmlns:a16="http://schemas.microsoft.com/office/drawing/2014/main" id="{344A3041-7217-4450-99D7-8454529E4EB2}"/>
              </a:ext>
            </a:extLst>
          </p:cNvPr>
          <p:cNvGrpSpPr/>
          <p:nvPr/>
        </p:nvGrpSpPr>
        <p:grpSpPr>
          <a:xfrm>
            <a:off x="991125" y="4717505"/>
            <a:ext cx="2090920" cy="579662"/>
            <a:chOff x="1298895" y="3929063"/>
            <a:chExt cx="2090920" cy="579662"/>
          </a:xfrm>
        </p:grpSpPr>
        <p:sp>
          <p:nvSpPr>
            <p:cNvPr id="19" name="矩形: 圆角 18">
              <a:extLst>
                <a:ext uri="{FF2B5EF4-FFF2-40B4-BE49-F238E27FC236}">
                  <a16:creationId xmlns="" xmlns:a16="http://schemas.microsoft.com/office/drawing/2014/main" id="{024962BD-4A61-416B-96D2-45AEB94703F8}"/>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20" name="Group 15">
              <a:extLst>
                <a:ext uri="{FF2B5EF4-FFF2-40B4-BE49-F238E27FC236}">
                  <a16:creationId xmlns="" xmlns:a16="http://schemas.microsoft.com/office/drawing/2014/main" id="{3BB4F0D0-F18C-4009-B20A-088048F4D5FD}"/>
                </a:ext>
              </a:extLst>
            </p:cNvPr>
            <p:cNvGrpSpPr>
              <a:grpSpLocks/>
            </p:cNvGrpSpPr>
            <p:nvPr/>
          </p:nvGrpSpPr>
          <p:grpSpPr bwMode="auto">
            <a:xfrm>
              <a:off x="1442766" y="4044733"/>
              <a:ext cx="325065" cy="338134"/>
              <a:chOff x="0" y="0"/>
              <a:chExt cx="763788" cy="763788"/>
            </a:xfrm>
          </p:grpSpPr>
          <p:sp>
            <p:nvSpPr>
              <p:cNvPr id="22" name="椭圆 12">
                <a:extLst>
                  <a:ext uri="{FF2B5EF4-FFF2-40B4-BE49-F238E27FC236}">
                    <a16:creationId xmlns="" xmlns:a16="http://schemas.microsoft.com/office/drawing/2014/main" id="{F37B1864-7CCC-466E-B27B-67CBCB9C5755}"/>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23" name="椭圆 6">
                <a:extLst>
                  <a:ext uri="{FF2B5EF4-FFF2-40B4-BE49-F238E27FC236}">
                    <a16:creationId xmlns="" xmlns:a16="http://schemas.microsoft.com/office/drawing/2014/main" id="{8FB7AD3D-E111-4C4D-B02C-7AB69E8615BA}"/>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21" name="TextBox 20">
              <a:extLst>
                <a:ext uri="{FF2B5EF4-FFF2-40B4-BE49-F238E27FC236}">
                  <a16:creationId xmlns="" xmlns:a16="http://schemas.microsoft.com/office/drawing/2014/main" id="{F5FD3096-51E7-4D78-B6F2-8C73D52F2A51}"/>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鸦  片</a:t>
              </a:r>
            </a:p>
          </p:txBody>
        </p:sp>
      </p:grpSp>
      <p:grpSp>
        <p:nvGrpSpPr>
          <p:cNvPr id="24" name="组合 23">
            <a:extLst>
              <a:ext uri="{FF2B5EF4-FFF2-40B4-BE49-F238E27FC236}">
                <a16:creationId xmlns="" xmlns:a16="http://schemas.microsoft.com/office/drawing/2014/main" id="{BAC2B0B6-70B3-4C4C-9885-24D13D1058AD}"/>
              </a:ext>
            </a:extLst>
          </p:cNvPr>
          <p:cNvGrpSpPr/>
          <p:nvPr/>
        </p:nvGrpSpPr>
        <p:grpSpPr>
          <a:xfrm>
            <a:off x="3785897" y="4726492"/>
            <a:ext cx="2090920" cy="579662"/>
            <a:chOff x="1298895" y="3929063"/>
            <a:chExt cx="2090920" cy="579662"/>
          </a:xfrm>
        </p:grpSpPr>
        <p:sp>
          <p:nvSpPr>
            <p:cNvPr id="25" name="矩形: 圆角 24">
              <a:extLst>
                <a:ext uri="{FF2B5EF4-FFF2-40B4-BE49-F238E27FC236}">
                  <a16:creationId xmlns="" xmlns:a16="http://schemas.microsoft.com/office/drawing/2014/main" id="{A88492AF-E79C-4126-B393-220A919BA2CF}"/>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26" name="Group 15">
              <a:extLst>
                <a:ext uri="{FF2B5EF4-FFF2-40B4-BE49-F238E27FC236}">
                  <a16:creationId xmlns="" xmlns:a16="http://schemas.microsoft.com/office/drawing/2014/main" id="{B79E9626-9313-495B-9723-E105D3A2F7DC}"/>
                </a:ext>
              </a:extLst>
            </p:cNvPr>
            <p:cNvGrpSpPr>
              <a:grpSpLocks/>
            </p:cNvGrpSpPr>
            <p:nvPr/>
          </p:nvGrpSpPr>
          <p:grpSpPr bwMode="auto">
            <a:xfrm>
              <a:off x="1442766" y="4044733"/>
              <a:ext cx="325065" cy="338134"/>
              <a:chOff x="0" y="0"/>
              <a:chExt cx="763788" cy="763788"/>
            </a:xfrm>
          </p:grpSpPr>
          <p:sp>
            <p:nvSpPr>
              <p:cNvPr id="28" name="椭圆 12">
                <a:extLst>
                  <a:ext uri="{FF2B5EF4-FFF2-40B4-BE49-F238E27FC236}">
                    <a16:creationId xmlns="" xmlns:a16="http://schemas.microsoft.com/office/drawing/2014/main" id="{19419748-4BA8-4979-8CE8-B4E289C88458}"/>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29" name="椭圆 6">
                <a:extLst>
                  <a:ext uri="{FF2B5EF4-FFF2-40B4-BE49-F238E27FC236}">
                    <a16:creationId xmlns="" xmlns:a16="http://schemas.microsoft.com/office/drawing/2014/main" id="{9E96C92A-93BF-439F-B303-410122322F3A}"/>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27" name="TextBox 20">
              <a:extLst>
                <a:ext uri="{FF2B5EF4-FFF2-40B4-BE49-F238E27FC236}">
                  <a16:creationId xmlns="" xmlns:a16="http://schemas.microsoft.com/office/drawing/2014/main" id="{5D8F782F-883F-4CBA-8C4F-11B1FC423100}"/>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海洛因</a:t>
              </a:r>
            </a:p>
          </p:txBody>
        </p:sp>
      </p:grpSp>
      <p:grpSp>
        <p:nvGrpSpPr>
          <p:cNvPr id="30" name="组合 29">
            <a:extLst>
              <a:ext uri="{FF2B5EF4-FFF2-40B4-BE49-F238E27FC236}">
                <a16:creationId xmlns="" xmlns:a16="http://schemas.microsoft.com/office/drawing/2014/main" id="{FDD35769-37EE-4F0A-A268-78E41C48757C}"/>
              </a:ext>
            </a:extLst>
          </p:cNvPr>
          <p:cNvGrpSpPr/>
          <p:nvPr/>
        </p:nvGrpSpPr>
        <p:grpSpPr>
          <a:xfrm>
            <a:off x="6580669" y="4715641"/>
            <a:ext cx="2090920" cy="579662"/>
            <a:chOff x="1298895" y="3929063"/>
            <a:chExt cx="2090920" cy="579662"/>
          </a:xfrm>
        </p:grpSpPr>
        <p:sp>
          <p:nvSpPr>
            <p:cNvPr id="31" name="矩形: 圆角 30">
              <a:extLst>
                <a:ext uri="{FF2B5EF4-FFF2-40B4-BE49-F238E27FC236}">
                  <a16:creationId xmlns="" xmlns:a16="http://schemas.microsoft.com/office/drawing/2014/main" id="{9E576676-EC58-49F2-A5B2-7276A056C282}"/>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32" name="Group 15">
              <a:extLst>
                <a:ext uri="{FF2B5EF4-FFF2-40B4-BE49-F238E27FC236}">
                  <a16:creationId xmlns="" xmlns:a16="http://schemas.microsoft.com/office/drawing/2014/main" id="{6EAA604D-E090-4AAB-BD53-5A0BF34D0C73}"/>
                </a:ext>
              </a:extLst>
            </p:cNvPr>
            <p:cNvGrpSpPr>
              <a:grpSpLocks/>
            </p:cNvGrpSpPr>
            <p:nvPr/>
          </p:nvGrpSpPr>
          <p:grpSpPr bwMode="auto">
            <a:xfrm>
              <a:off x="1442766" y="4044733"/>
              <a:ext cx="325065" cy="338134"/>
              <a:chOff x="0" y="0"/>
              <a:chExt cx="763788" cy="763788"/>
            </a:xfrm>
          </p:grpSpPr>
          <p:sp>
            <p:nvSpPr>
              <p:cNvPr id="34" name="椭圆 12">
                <a:extLst>
                  <a:ext uri="{FF2B5EF4-FFF2-40B4-BE49-F238E27FC236}">
                    <a16:creationId xmlns="" xmlns:a16="http://schemas.microsoft.com/office/drawing/2014/main" id="{7BEA5F01-A615-4FC7-B861-90387FBE3450}"/>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35" name="椭圆 6">
                <a:extLst>
                  <a:ext uri="{FF2B5EF4-FFF2-40B4-BE49-F238E27FC236}">
                    <a16:creationId xmlns="" xmlns:a16="http://schemas.microsoft.com/office/drawing/2014/main" id="{22F7D848-379A-48E3-B175-BCC15E85A4CC}"/>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33" name="TextBox 20">
              <a:extLst>
                <a:ext uri="{FF2B5EF4-FFF2-40B4-BE49-F238E27FC236}">
                  <a16:creationId xmlns="" xmlns:a16="http://schemas.microsoft.com/office/drawing/2014/main" id="{61099E04-16B3-499A-9B4B-A58B472729D8}"/>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冰  毒</a:t>
              </a:r>
            </a:p>
          </p:txBody>
        </p:sp>
      </p:grpSp>
      <p:grpSp>
        <p:nvGrpSpPr>
          <p:cNvPr id="36" name="组合 35">
            <a:extLst>
              <a:ext uri="{FF2B5EF4-FFF2-40B4-BE49-F238E27FC236}">
                <a16:creationId xmlns="" xmlns:a16="http://schemas.microsoft.com/office/drawing/2014/main" id="{F8C7655A-0C2E-4C32-AE7E-FAF3F2B87CE5}"/>
              </a:ext>
            </a:extLst>
          </p:cNvPr>
          <p:cNvGrpSpPr/>
          <p:nvPr/>
        </p:nvGrpSpPr>
        <p:grpSpPr>
          <a:xfrm>
            <a:off x="9375441" y="4662787"/>
            <a:ext cx="2090920" cy="579662"/>
            <a:chOff x="1298895" y="3929063"/>
            <a:chExt cx="2090920" cy="579662"/>
          </a:xfrm>
        </p:grpSpPr>
        <p:sp>
          <p:nvSpPr>
            <p:cNvPr id="37" name="矩形: 圆角 36">
              <a:extLst>
                <a:ext uri="{FF2B5EF4-FFF2-40B4-BE49-F238E27FC236}">
                  <a16:creationId xmlns="" xmlns:a16="http://schemas.microsoft.com/office/drawing/2014/main" id="{09AA1FF9-3837-426C-94E4-A0D14F8C7B62}"/>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38" name="Group 15">
              <a:extLst>
                <a:ext uri="{FF2B5EF4-FFF2-40B4-BE49-F238E27FC236}">
                  <a16:creationId xmlns="" xmlns:a16="http://schemas.microsoft.com/office/drawing/2014/main" id="{E9872475-8FF6-4B2C-A032-967E48394AD5}"/>
                </a:ext>
              </a:extLst>
            </p:cNvPr>
            <p:cNvGrpSpPr>
              <a:grpSpLocks/>
            </p:cNvGrpSpPr>
            <p:nvPr/>
          </p:nvGrpSpPr>
          <p:grpSpPr bwMode="auto">
            <a:xfrm>
              <a:off x="1442766" y="4044733"/>
              <a:ext cx="325065" cy="338134"/>
              <a:chOff x="0" y="0"/>
              <a:chExt cx="763788" cy="763788"/>
            </a:xfrm>
          </p:grpSpPr>
          <p:sp>
            <p:nvSpPr>
              <p:cNvPr id="40" name="椭圆 12">
                <a:extLst>
                  <a:ext uri="{FF2B5EF4-FFF2-40B4-BE49-F238E27FC236}">
                    <a16:creationId xmlns="" xmlns:a16="http://schemas.microsoft.com/office/drawing/2014/main" id="{07E39626-9D24-4AED-845A-BBCB3D290E76}"/>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41" name="椭圆 6">
                <a:extLst>
                  <a:ext uri="{FF2B5EF4-FFF2-40B4-BE49-F238E27FC236}">
                    <a16:creationId xmlns="" xmlns:a16="http://schemas.microsoft.com/office/drawing/2014/main" id="{9BB3C91E-194A-410B-AAF8-AA716E8E8317}"/>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39" name="TextBox 20">
              <a:extLst>
                <a:ext uri="{FF2B5EF4-FFF2-40B4-BE49-F238E27FC236}">
                  <a16:creationId xmlns="" xmlns:a16="http://schemas.microsoft.com/office/drawing/2014/main" id="{021C3399-488D-4EE2-B878-7381B0DCBFC0}"/>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吗  啡</a:t>
              </a:r>
            </a:p>
          </p:txBody>
        </p:sp>
      </p:grpSp>
      <p:grpSp>
        <p:nvGrpSpPr>
          <p:cNvPr id="42" name="组合 41">
            <a:extLst>
              <a:ext uri="{FF2B5EF4-FFF2-40B4-BE49-F238E27FC236}">
                <a16:creationId xmlns="" xmlns:a16="http://schemas.microsoft.com/office/drawing/2014/main" id="{039B5B1C-74C4-40E8-8E54-E1FB5BB0A4F8}"/>
              </a:ext>
            </a:extLst>
          </p:cNvPr>
          <p:cNvGrpSpPr/>
          <p:nvPr/>
        </p:nvGrpSpPr>
        <p:grpSpPr>
          <a:xfrm>
            <a:off x="991125" y="5561301"/>
            <a:ext cx="2090920" cy="579662"/>
            <a:chOff x="1298895" y="3929063"/>
            <a:chExt cx="2090920" cy="579662"/>
          </a:xfrm>
        </p:grpSpPr>
        <p:sp>
          <p:nvSpPr>
            <p:cNvPr id="43" name="矩形: 圆角 42">
              <a:extLst>
                <a:ext uri="{FF2B5EF4-FFF2-40B4-BE49-F238E27FC236}">
                  <a16:creationId xmlns="" xmlns:a16="http://schemas.microsoft.com/office/drawing/2014/main" id="{1EB57E99-AB43-49B4-921B-5C0B499510F8}"/>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44" name="Group 15">
              <a:extLst>
                <a:ext uri="{FF2B5EF4-FFF2-40B4-BE49-F238E27FC236}">
                  <a16:creationId xmlns="" xmlns:a16="http://schemas.microsoft.com/office/drawing/2014/main" id="{87AE0506-3170-4015-B303-841F50EE3D7D}"/>
                </a:ext>
              </a:extLst>
            </p:cNvPr>
            <p:cNvGrpSpPr>
              <a:grpSpLocks/>
            </p:cNvGrpSpPr>
            <p:nvPr/>
          </p:nvGrpSpPr>
          <p:grpSpPr bwMode="auto">
            <a:xfrm>
              <a:off x="1442766" y="4044733"/>
              <a:ext cx="325065" cy="338134"/>
              <a:chOff x="0" y="0"/>
              <a:chExt cx="763788" cy="763788"/>
            </a:xfrm>
          </p:grpSpPr>
          <p:sp>
            <p:nvSpPr>
              <p:cNvPr id="46" name="椭圆 12">
                <a:extLst>
                  <a:ext uri="{FF2B5EF4-FFF2-40B4-BE49-F238E27FC236}">
                    <a16:creationId xmlns="" xmlns:a16="http://schemas.microsoft.com/office/drawing/2014/main" id="{D85E533B-864A-4B8A-987D-C67731002113}"/>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47" name="椭圆 6">
                <a:extLst>
                  <a:ext uri="{FF2B5EF4-FFF2-40B4-BE49-F238E27FC236}">
                    <a16:creationId xmlns="" xmlns:a16="http://schemas.microsoft.com/office/drawing/2014/main" id="{61DD3E87-402B-42BB-B867-CACB83A58F1F}"/>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45" name="TextBox 20">
              <a:extLst>
                <a:ext uri="{FF2B5EF4-FFF2-40B4-BE49-F238E27FC236}">
                  <a16:creationId xmlns="" xmlns:a16="http://schemas.microsoft.com/office/drawing/2014/main" id="{32E0322C-781F-4DD5-853A-79A13A07FC91}"/>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大  麻</a:t>
              </a:r>
            </a:p>
          </p:txBody>
        </p:sp>
      </p:grpSp>
      <p:grpSp>
        <p:nvGrpSpPr>
          <p:cNvPr id="48" name="组合 47">
            <a:extLst>
              <a:ext uri="{FF2B5EF4-FFF2-40B4-BE49-F238E27FC236}">
                <a16:creationId xmlns="" xmlns:a16="http://schemas.microsoft.com/office/drawing/2014/main" id="{5A3FC5EB-6B5F-4CF6-B2A7-E033B9469148}"/>
              </a:ext>
            </a:extLst>
          </p:cNvPr>
          <p:cNvGrpSpPr/>
          <p:nvPr/>
        </p:nvGrpSpPr>
        <p:grpSpPr>
          <a:xfrm>
            <a:off x="3785897" y="5570288"/>
            <a:ext cx="2090920" cy="579662"/>
            <a:chOff x="1298895" y="3929063"/>
            <a:chExt cx="2090920" cy="579662"/>
          </a:xfrm>
        </p:grpSpPr>
        <p:sp>
          <p:nvSpPr>
            <p:cNvPr id="49" name="矩形: 圆角 48">
              <a:extLst>
                <a:ext uri="{FF2B5EF4-FFF2-40B4-BE49-F238E27FC236}">
                  <a16:creationId xmlns="" xmlns:a16="http://schemas.microsoft.com/office/drawing/2014/main" id="{AEF9ABF0-9443-4E59-87BA-A540960160E5}"/>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50" name="Group 15">
              <a:extLst>
                <a:ext uri="{FF2B5EF4-FFF2-40B4-BE49-F238E27FC236}">
                  <a16:creationId xmlns="" xmlns:a16="http://schemas.microsoft.com/office/drawing/2014/main" id="{4E55529F-C113-4800-BD8D-6FB139131C47}"/>
                </a:ext>
              </a:extLst>
            </p:cNvPr>
            <p:cNvGrpSpPr>
              <a:grpSpLocks/>
            </p:cNvGrpSpPr>
            <p:nvPr/>
          </p:nvGrpSpPr>
          <p:grpSpPr bwMode="auto">
            <a:xfrm>
              <a:off x="1442766" y="4044733"/>
              <a:ext cx="325065" cy="338134"/>
              <a:chOff x="0" y="0"/>
              <a:chExt cx="763788" cy="763788"/>
            </a:xfrm>
          </p:grpSpPr>
          <p:sp>
            <p:nvSpPr>
              <p:cNvPr id="52" name="椭圆 12">
                <a:extLst>
                  <a:ext uri="{FF2B5EF4-FFF2-40B4-BE49-F238E27FC236}">
                    <a16:creationId xmlns="" xmlns:a16="http://schemas.microsoft.com/office/drawing/2014/main" id="{4517BED2-1090-4E4E-903B-9E4DC66F5E18}"/>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53" name="椭圆 6">
                <a:extLst>
                  <a:ext uri="{FF2B5EF4-FFF2-40B4-BE49-F238E27FC236}">
                    <a16:creationId xmlns="" xmlns:a16="http://schemas.microsoft.com/office/drawing/2014/main" id="{2177CE96-2472-448E-B49E-C6116DD8C69C}"/>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51" name="TextBox 20">
              <a:extLst>
                <a:ext uri="{FF2B5EF4-FFF2-40B4-BE49-F238E27FC236}">
                  <a16:creationId xmlns="" xmlns:a16="http://schemas.microsoft.com/office/drawing/2014/main" id="{B501F90E-08B5-468F-970D-7FD6A31BADE9}"/>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罂  粟</a:t>
              </a:r>
            </a:p>
          </p:txBody>
        </p:sp>
      </p:grpSp>
      <p:grpSp>
        <p:nvGrpSpPr>
          <p:cNvPr id="54" name="组合 53">
            <a:extLst>
              <a:ext uri="{FF2B5EF4-FFF2-40B4-BE49-F238E27FC236}">
                <a16:creationId xmlns="" xmlns:a16="http://schemas.microsoft.com/office/drawing/2014/main" id="{5A71DD53-A4D5-4C48-86C0-0B7AE02AB080}"/>
              </a:ext>
            </a:extLst>
          </p:cNvPr>
          <p:cNvGrpSpPr/>
          <p:nvPr/>
        </p:nvGrpSpPr>
        <p:grpSpPr>
          <a:xfrm>
            <a:off x="6580669" y="5559437"/>
            <a:ext cx="2090920" cy="579662"/>
            <a:chOff x="1298895" y="3929063"/>
            <a:chExt cx="2090920" cy="579662"/>
          </a:xfrm>
        </p:grpSpPr>
        <p:sp>
          <p:nvSpPr>
            <p:cNvPr id="55" name="矩形: 圆角 54">
              <a:extLst>
                <a:ext uri="{FF2B5EF4-FFF2-40B4-BE49-F238E27FC236}">
                  <a16:creationId xmlns="" xmlns:a16="http://schemas.microsoft.com/office/drawing/2014/main" id="{23188AC5-91B0-4148-895D-679934D62DCD}"/>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56" name="Group 15">
              <a:extLst>
                <a:ext uri="{FF2B5EF4-FFF2-40B4-BE49-F238E27FC236}">
                  <a16:creationId xmlns="" xmlns:a16="http://schemas.microsoft.com/office/drawing/2014/main" id="{58F01221-9818-477D-95D2-F5B6F8295C51}"/>
                </a:ext>
              </a:extLst>
            </p:cNvPr>
            <p:cNvGrpSpPr>
              <a:grpSpLocks/>
            </p:cNvGrpSpPr>
            <p:nvPr/>
          </p:nvGrpSpPr>
          <p:grpSpPr bwMode="auto">
            <a:xfrm>
              <a:off x="1442766" y="4044733"/>
              <a:ext cx="325065" cy="338134"/>
              <a:chOff x="0" y="0"/>
              <a:chExt cx="763788" cy="763788"/>
            </a:xfrm>
          </p:grpSpPr>
          <p:sp>
            <p:nvSpPr>
              <p:cNvPr id="58" name="椭圆 12">
                <a:extLst>
                  <a:ext uri="{FF2B5EF4-FFF2-40B4-BE49-F238E27FC236}">
                    <a16:creationId xmlns="" xmlns:a16="http://schemas.microsoft.com/office/drawing/2014/main" id="{4AD3C326-5C4F-4CB2-B13C-B1455F148C48}"/>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59" name="椭圆 6">
                <a:extLst>
                  <a:ext uri="{FF2B5EF4-FFF2-40B4-BE49-F238E27FC236}">
                    <a16:creationId xmlns="" xmlns:a16="http://schemas.microsoft.com/office/drawing/2014/main" id="{DDDA8550-314B-46D9-9141-92F0F8B142AB}"/>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57" name="TextBox 20">
              <a:extLst>
                <a:ext uri="{FF2B5EF4-FFF2-40B4-BE49-F238E27FC236}">
                  <a16:creationId xmlns="" xmlns:a16="http://schemas.microsoft.com/office/drawing/2014/main" id="{2A4CDD7D-0CB5-4F26-91BF-3685B3A0F97A}"/>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麻  古</a:t>
              </a:r>
            </a:p>
          </p:txBody>
        </p:sp>
      </p:grpSp>
      <p:grpSp>
        <p:nvGrpSpPr>
          <p:cNvPr id="60" name="组合 59">
            <a:extLst>
              <a:ext uri="{FF2B5EF4-FFF2-40B4-BE49-F238E27FC236}">
                <a16:creationId xmlns="" xmlns:a16="http://schemas.microsoft.com/office/drawing/2014/main" id="{44A67571-2B1C-453A-8301-187026EC1B4E}"/>
              </a:ext>
            </a:extLst>
          </p:cNvPr>
          <p:cNvGrpSpPr/>
          <p:nvPr/>
        </p:nvGrpSpPr>
        <p:grpSpPr>
          <a:xfrm>
            <a:off x="9375441" y="5506583"/>
            <a:ext cx="2090920" cy="579662"/>
            <a:chOff x="1298895" y="3929063"/>
            <a:chExt cx="2090920" cy="579662"/>
          </a:xfrm>
        </p:grpSpPr>
        <p:sp>
          <p:nvSpPr>
            <p:cNvPr id="61" name="矩形: 圆角 60">
              <a:extLst>
                <a:ext uri="{FF2B5EF4-FFF2-40B4-BE49-F238E27FC236}">
                  <a16:creationId xmlns="" xmlns:a16="http://schemas.microsoft.com/office/drawing/2014/main" id="{13F51433-4D27-473E-A9E1-8646209F19C6}"/>
                </a:ext>
              </a:extLst>
            </p:cNvPr>
            <p:cNvSpPr/>
            <p:nvPr/>
          </p:nvSpPr>
          <p:spPr>
            <a:xfrm>
              <a:off x="1298895" y="3929063"/>
              <a:ext cx="1988315" cy="579662"/>
            </a:xfrm>
            <a:prstGeom prst="roundRect">
              <a:avLst>
                <a:gd name="adj" fmla="val 50000"/>
              </a:avLst>
            </a:prstGeom>
            <a:solidFill>
              <a:schemeClr val="tx2">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62" name="Group 15">
              <a:extLst>
                <a:ext uri="{FF2B5EF4-FFF2-40B4-BE49-F238E27FC236}">
                  <a16:creationId xmlns="" xmlns:a16="http://schemas.microsoft.com/office/drawing/2014/main" id="{4F862E2A-FA62-486A-9731-5CCBEE601665}"/>
                </a:ext>
              </a:extLst>
            </p:cNvPr>
            <p:cNvGrpSpPr>
              <a:grpSpLocks/>
            </p:cNvGrpSpPr>
            <p:nvPr/>
          </p:nvGrpSpPr>
          <p:grpSpPr bwMode="auto">
            <a:xfrm>
              <a:off x="1442766" y="4044733"/>
              <a:ext cx="325065" cy="338134"/>
              <a:chOff x="0" y="0"/>
              <a:chExt cx="763788" cy="763788"/>
            </a:xfrm>
          </p:grpSpPr>
          <p:sp>
            <p:nvSpPr>
              <p:cNvPr id="64" name="椭圆 12">
                <a:extLst>
                  <a:ext uri="{FF2B5EF4-FFF2-40B4-BE49-F238E27FC236}">
                    <a16:creationId xmlns="" xmlns:a16="http://schemas.microsoft.com/office/drawing/2014/main" id="{D3F7D1B5-2B61-4B8F-A32A-C77998935B26}"/>
                  </a:ext>
                </a:extLst>
              </p:cNvPr>
              <p:cNvSpPr>
                <a:spLocks noChangeArrowheads="1"/>
              </p:cNvSpPr>
              <p:nvPr/>
            </p:nvSpPr>
            <p:spPr bwMode="auto">
              <a:xfrm>
                <a:off x="0" y="0"/>
                <a:ext cx="763788" cy="763788"/>
              </a:xfrm>
              <a:prstGeom prst="ellipse">
                <a:avLst/>
              </a:prstGeom>
              <a:solidFill>
                <a:srgbClr val="FFFFFF"/>
              </a:solidFill>
              <a:ln w="9525">
                <a:solidFill>
                  <a:srgbClr val="C00000"/>
                </a:solidFill>
                <a:round/>
                <a:headEnd/>
                <a:tailEnd/>
              </a:ln>
            </p:spPr>
            <p:txBody>
              <a:bodyPr anchor="ctr"/>
              <a:lstStyle/>
              <a:p>
                <a:pPr marL="0" marR="0" lvl="0" indent="0" algn="ctr" defTabSz="912813" rtl="0" eaLnBrk="1" fontAlgn="base" latinLnBrk="0" hangingPunct="1">
                  <a:lnSpc>
                    <a:spcPct val="100000"/>
                  </a:lnSpc>
                  <a:spcBef>
                    <a:spcPct val="0"/>
                  </a:spcBef>
                  <a:spcAft>
                    <a:spcPct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65" name="椭圆 6">
                <a:extLst>
                  <a:ext uri="{FF2B5EF4-FFF2-40B4-BE49-F238E27FC236}">
                    <a16:creationId xmlns="" xmlns:a16="http://schemas.microsoft.com/office/drawing/2014/main" id="{3A332102-C83F-4D61-A04C-3314DCFBC830}"/>
                  </a:ext>
                </a:extLst>
              </p:cNvPr>
              <p:cNvSpPr>
                <a:spLocks noChangeArrowheads="1"/>
              </p:cNvSpPr>
              <p:nvPr/>
            </p:nvSpPr>
            <p:spPr bwMode="auto">
              <a:xfrm>
                <a:off x="137929" y="130519"/>
                <a:ext cx="497782" cy="498004"/>
              </a:xfrm>
              <a:prstGeom prst="ellipse">
                <a:avLst/>
              </a:prstGeom>
              <a:solidFill>
                <a:srgbClr val="FFC000"/>
              </a:solidFill>
              <a:ln w="38100">
                <a:solidFill>
                  <a:srgbClr val="C00000"/>
                </a:solid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332" rtl="0" eaLnBrk="1" fontAlgn="auto" latinLnBrk="0" hangingPunct="1">
                  <a:lnSpc>
                    <a:spcPct val="100000"/>
                  </a:lnSpc>
                  <a:spcBef>
                    <a:spcPct val="0"/>
                  </a:spcBef>
                  <a:spcAft>
                    <a:spcPts val="0"/>
                  </a:spcAft>
                  <a:buClrTx/>
                  <a:buSzTx/>
                  <a:buFont typeface="Arial" charset="0"/>
                  <a:buNone/>
                  <a:tabLst/>
                  <a:defRPr/>
                </a:pPr>
                <a:endParaRPr kumimoji="0" lang="zh-CN" altLang="zh-CN" sz="2400" b="0" i="0" u="none" strike="noStrike" kern="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63" name="TextBox 20">
              <a:extLst>
                <a:ext uri="{FF2B5EF4-FFF2-40B4-BE49-F238E27FC236}">
                  <a16:creationId xmlns="" xmlns:a16="http://schemas.microsoft.com/office/drawing/2014/main" id="{2E9B5826-902F-42C0-B8A6-5DCBB7834A71}"/>
                </a:ext>
              </a:extLst>
            </p:cNvPr>
            <p:cNvSpPr txBox="1"/>
            <p:nvPr/>
          </p:nvSpPr>
          <p:spPr>
            <a:xfrm>
              <a:off x="1767831" y="3981917"/>
              <a:ext cx="1621984" cy="461665"/>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可卡因</a:t>
              </a:r>
            </a:p>
          </p:txBody>
        </p:sp>
      </p:grpSp>
      <p:sp>
        <p:nvSpPr>
          <p:cNvPr id="2" name="文本框 1"/>
          <p:cNvSpPr txBox="1"/>
          <p:nvPr/>
        </p:nvSpPr>
        <p:spPr>
          <a:xfrm>
            <a:off x="5965794" y="612559"/>
            <a:ext cx="2512381" cy="338554"/>
          </a:xfrm>
          <a:prstGeom prst="rect">
            <a:avLst/>
          </a:prstGeom>
          <a:noFill/>
        </p:spPr>
        <p:txBody>
          <a:bodyPr wrap="square" rtlCol="0">
            <a:spAutoFit/>
          </a:bodyPr>
          <a:lstStyle/>
          <a:p>
            <a:r>
              <a:rPr lang="en-US" altLang="zh-CN" sz="1600" dirty="0">
                <a:solidFill>
                  <a:srgbClr val="FEFFFF"/>
                </a:solidFill>
              </a:rPr>
              <a:t>https://www.ypppt.com/</a:t>
            </a:r>
            <a:endParaRPr lang="zh-CN" altLang="en-US" sz="1600" dirty="0">
              <a:solidFill>
                <a:srgbClr val="FEFFFF"/>
              </a:solidFill>
            </a:endParaRPr>
          </a:p>
        </p:txBody>
      </p:sp>
    </p:spTree>
    <p:extLst>
      <p:ext uri="{BB962C8B-B14F-4D97-AF65-F5344CB8AC3E}">
        <p14:creationId xmlns:p14="http://schemas.microsoft.com/office/powerpoint/2010/main" val="358742282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up)">
                                          <p:cBhvr>
                                            <p:cTn id="7" dur="500"/>
                                            <p:tgtEl>
                                              <p:spTgt spid="5"/>
                                            </p:tgtEl>
                                          </p:cBhvr>
                                        </p:animEffect>
                                      </p:childTnLst>
                                    </p:cTn>
                                  </p:par>
                                </p:childTnLst>
                              </p:cTn>
                            </p:par>
                            <p:par>
                              <p:cTn id="8" fill="hold">
                                <p:stCondLst>
                                  <p:cond delay="500"/>
                                </p:stCondLst>
                                <p:childTnLst>
                                  <p:par>
                                    <p:cTn id="9" presetID="2" presetClass="entr" presetSubtype="1" fill="hold" grpId="0" nodeType="afterEffect" p14:presetBounceEnd="44000">
                                      <p:stCondLst>
                                        <p:cond delay="0"/>
                                      </p:stCondLst>
                                      <p:iterate type="lt">
                                        <p:tmPct val="10000"/>
                                      </p:iterate>
                                      <p:childTnLst>
                                        <p:set>
                                          <p:cBhvr>
                                            <p:cTn id="10" dur="1" fill="hold">
                                              <p:stCondLst>
                                                <p:cond delay="0"/>
                                              </p:stCondLst>
                                            </p:cTn>
                                            <p:tgtEl>
                                              <p:spTgt spid="17"/>
                                            </p:tgtEl>
                                            <p:attrNameLst>
                                              <p:attrName>style.visibility</p:attrName>
                                            </p:attrNameLst>
                                          </p:cBhvr>
                                          <p:to>
                                            <p:strVal val="visible"/>
                                          </p:to>
                                        </p:set>
                                        <p:anim calcmode="lin" valueType="num" p14:bounceEnd="44000">
                                          <p:cBhvr additive="base">
                                            <p:cTn id="11" dur="500" fill="hold"/>
                                            <p:tgtEl>
                                              <p:spTgt spid="17"/>
                                            </p:tgtEl>
                                            <p:attrNameLst>
                                              <p:attrName>ppt_x</p:attrName>
                                            </p:attrNameLst>
                                          </p:cBhvr>
                                          <p:tavLst>
                                            <p:tav tm="0">
                                              <p:val>
                                                <p:strVal val="#ppt_x"/>
                                              </p:val>
                                            </p:tav>
                                            <p:tav tm="100000">
                                              <p:val>
                                                <p:strVal val="#ppt_x"/>
                                              </p:val>
                                            </p:tav>
                                          </p:tavLst>
                                        </p:anim>
                                        <p:anim calcmode="lin" valueType="num" p14:bounceEnd="44000">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1300"/>
                                </p:stCondLst>
                                <p:childTnLst>
                                  <p:par>
                                    <p:cTn id="14" presetID="22" presetClass="entr" presetSubtype="4"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down)">
                                          <p:cBhvr>
                                            <p:cTn id="16" dur="500"/>
                                            <p:tgtEl>
                                              <p:spTgt spid="4"/>
                                            </p:tgtEl>
                                          </p:cBhvr>
                                        </p:animEffect>
                                      </p:childTnLst>
                                    </p:cTn>
                                  </p:par>
                                  <p:par>
                                    <p:cTn id="17" presetID="22" presetClass="entr" presetSubtype="1"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1800"/>
                                </p:stCondLst>
                                <p:childTnLst>
                                  <p:par>
                                    <p:cTn id="21" presetID="2" presetClass="entr" presetSubtype="8"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500" fill="hold"/>
                                            <p:tgtEl>
                                              <p:spTgt spid="18"/>
                                            </p:tgtEl>
                                            <p:attrNameLst>
                                              <p:attrName>ppt_x</p:attrName>
                                            </p:attrNameLst>
                                          </p:cBhvr>
                                          <p:tavLst>
                                            <p:tav tm="0">
                                              <p:val>
                                                <p:strVal val="0-#ppt_w/2"/>
                                              </p:val>
                                            </p:tav>
                                            <p:tav tm="100000">
                                              <p:val>
                                                <p:strVal val="#ppt_x"/>
                                              </p:val>
                                            </p:tav>
                                          </p:tavLst>
                                        </p:anim>
                                        <p:anim calcmode="lin" valueType="num">
                                          <p:cBhvr additive="base">
                                            <p:cTn id="24" dur="500" fill="hold"/>
                                            <p:tgtEl>
                                              <p:spTgt spid="18"/>
                                            </p:tgtEl>
                                            <p:attrNameLst>
                                              <p:attrName>ppt_y</p:attrName>
                                            </p:attrNameLst>
                                          </p:cBhvr>
                                          <p:tavLst>
                                            <p:tav tm="0">
                                              <p:val>
                                                <p:strVal val="#ppt_y"/>
                                              </p:val>
                                            </p:tav>
                                            <p:tav tm="100000">
                                              <p:val>
                                                <p:strVal val="#ppt_y"/>
                                              </p:val>
                                            </p:tav>
                                          </p:tavLst>
                                        </p:anim>
                                      </p:childTnLst>
                                    </p:cTn>
                                  </p:par>
                                </p:childTnLst>
                              </p:cTn>
                            </p:par>
                            <p:par>
                              <p:cTn id="25" fill="hold">
                                <p:stCondLst>
                                  <p:cond delay="2300"/>
                                </p:stCondLst>
                                <p:childTnLst>
                                  <p:par>
                                    <p:cTn id="26" presetID="2" presetClass="entr" presetSubtype="8" fill="hold" nodeType="after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500" fill="hold"/>
                                            <p:tgtEl>
                                              <p:spTgt spid="24"/>
                                            </p:tgtEl>
                                            <p:attrNameLst>
                                              <p:attrName>ppt_x</p:attrName>
                                            </p:attrNameLst>
                                          </p:cBhvr>
                                          <p:tavLst>
                                            <p:tav tm="0">
                                              <p:val>
                                                <p:strVal val="0-#ppt_w/2"/>
                                              </p:val>
                                            </p:tav>
                                            <p:tav tm="100000">
                                              <p:val>
                                                <p:strVal val="#ppt_x"/>
                                              </p:val>
                                            </p:tav>
                                          </p:tavLst>
                                        </p:anim>
                                        <p:anim calcmode="lin" valueType="num">
                                          <p:cBhvr additive="base">
                                            <p:cTn id="29" dur="500" fill="hold"/>
                                            <p:tgtEl>
                                              <p:spTgt spid="24"/>
                                            </p:tgtEl>
                                            <p:attrNameLst>
                                              <p:attrName>ppt_y</p:attrName>
                                            </p:attrNameLst>
                                          </p:cBhvr>
                                          <p:tavLst>
                                            <p:tav tm="0">
                                              <p:val>
                                                <p:strVal val="#ppt_y"/>
                                              </p:val>
                                            </p:tav>
                                            <p:tav tm="100000">
                                              <p:val>
                                                <p:strVal val="#ppt_y"/>
                                              </p:val>
                                            </p:tav>
                                          </p:tavLst>
                                        </p:anim>
                                      </p:childTnLst>
                                    </p:cTn>
                                  </p:par>
                                </p:childTnLst>
                              </p:cTn>
                            </p:par>
                            <p:par>
                              <p:cTn id="30" fill="hold">
                                <p:stCondLst>
                                  <p:cond delay="2800"/>
                                </p:stCondLst>
                                <p:childTnLst>
                                  <p:par>
                                    <p:cTn id="31" presetID="2" presetClass="entr" presetSubtype="8" fill="hold" nodeType="afterEffect">
                                      <p:stCondLst>
                                        <p:cond delay="0"/>
                                      </p:stCondLst>
                                      <p:childTnLst>
                                        <p:set>
                                          <p:cBhvr>
                                            <p:cTn id="32" dur="1" fill="hold">
                                              <p:stCondLst>
                                                <p:cond delay="0"/>
                                              </p:stCondLst>
                                            </p:cTn>
                                            <p:tgtEl>
                                              <p:spTgt spid="30"/>
                                            </p:tgtEl>
                                            <p:attrNameLst>
                                              <p:attrName>style.visibility</p:attrName>
                                            </p:attrNameLst>
                                          </p:cBhvr>
                                          <p:to>
                                            <p:strVal val="visible"/>
                                          </p:to>
                                        </p:set>
                                        <p:anim calcmode="lin" valueType="num">
                                          <p:cBhvr additive="base">
                                            <p:cTn id="33" dur="500" fill="hold"/>
                                            <p:tgtEl>
                                              <p:spTgt spid="30"/>
                                            </p:tgtEl>
                                            <p:attrNameLst>
                                              <p:attrName>ppt_x</p:attrName>
                                            </p:attrNameLst>
                                          </p:cBhvr>
                                          <p:tavLst>
                                            <p:tav tm="0">
                                              <p:val>
                                                <p:strVal val="0-#ppt_w/2"/>
                                              </p:val>
                                            </p:tav>
                                            <p:tav tm="100000">
                                              <p:val>
                                                <p:strVal val="#ppt_x"/>
                                              </p:val>
                                            </p:tav>
                                          </p:tavLst>
                                        </p:anim>
                                        <p:anim calcmode="lin" valueType="num">
                                          <p:cBhvr additive="base">
                                            <p:cTn id="34" dur="500" fill="hold"/>
                                            <p:tgtEl>
                                              <p:spTgt spid="30"/>
                                            </p:tgtEl>
                                            <p:attrNameLst>
                                              <p:attrName>ppt_y</p:attrName>
                                            </p:attrNameLst>
                                          </p:cBhvr>
                                          <p:tavLst>
                                            <p:tav tm="0">
                                              <p:val>
                                                <p:strVal val="#ppt_y"/>
                                              </p:val>
                                            </p:tav>
                                            <p:tav tm="100000">
                                              <p:val>
                                                <p:strVal val="#ppt_y"/>
                                              </p:val>
                                            </p:tav>
                                          </p:tavLst>
                                        </p:anim>
                                      </p:childTnLst>
                                    </p:cTn>
                                  </p:par>
                                </p:childTnLst>
                              </p:cTn>
                            </p:par>
                            <p:par>
                              <p:cTn id="35" fill="hold">
                                <p:stCondLst>
                                  <p:cond delay="3300"/>
                                </p:stCondLst>
                                <p:childTnLst>
                                  <p:par>
                                    <p:cTn id="36" presetID="2" presetClass="entr" presetSubtype="8" fill="hold" nodeType="afterEffect">
                                      <p:stCondLst>
                                        <p:cond delay="0"/>
                                      </p:stCondLst>
                                      <p:childTnLst>
                                        <p:set>
                                          <p:cBhvr>
                                            <p:cTn id="37" dur="1" fill="hold">
                                              <p:stCondLst>
                                                <p:cond delay="0"/>
                                              </p:stCondLst>
                                            </p:cTn>
                                            <p:tgtEl>
                                              <p:spTgt spid="36"/>
                                            </p:tgtEl>
                                            <p:attrNameLst>
                                              <p:attrName>style.visibility</p:attrName>
                                            </p:attrNameLst>
                                          </p:cBhvr>
                                          <p:to>
                                            <p:strVal val="visible"/>
                                          </p:to>
                                        </p:set>
                                        <p:anim calcmode="lin" valueType="num">
                                          <p:cBhvr additive="base">
                                            <p:cTn id="38" dur="500" fill="hold"/>
                                            <p:tgtEl>
                                              <p:spTgt spid="36"/>
                                            </p:tgtEl>
                                            <p:attrNameLst>
                                              <p:attrName>ppt_x</p:attrName>
                                            </p:attrNameLst>
                                          </p:cBhvr>
                                          <p:tavLst>
                                            <p:tav tm="0">
                                              <p:val>
                                                <p:strVal val="0-#ppt_w/2"/>
                                              </p:val>
                                            </p:tav>
                                            <p:tav tm="100000">
                                              <p:val>
                                                <p:strVal val="#ppt_x"/>
                                              </p:val>
                                            </p:tav>
                                          </p:tavLst>
                                        </p:anim>
                                        <p:anim calcmode="lin" valueType="num">
                                          <p:cBhvr additive="base">
                                            <p:cTn id="39" dur="500" fill="hold"/>
                                            <p:tgtEl>
                                              <p:spTgt spid="36"/>
                                            </p:tgtEl>
                                            <p:attrNameLst>
                                              <p:attrName>ppt_y</p:attrName>
                                            </p:attrNameLst>
                                          </p:cBhvr>
                                          <p:tavLst>
                                            <p:tav tm="0">
                                              <p:val>
                                                <p:strVal val="#ppt_y"/>
                                              </p:val>
                                            </p:tav>
                                            <p:tav tm="100000">
                                              <p:val>
                                                <p:strVal val="#ppt_y"/>
                                              </p:val>
                                            </p:tav>
                                          </p:tavLst>
                                        </p:anim>
                                      </p:childTnLst>
                                    </p:cTn>
                                  </p:par>
                                </p:childTnLst>
                              </p:cTn>
                            </p:par>
                            <p:par>
                              <p:cTn id="40" fill="hold">
                                <p:stCondLst>
                                  <p:cond delay="3800"/>
                                </p:stCondLst>
                                <p:childTnLst>
                                  <p:par>
                                    <p:cTn id="41" presetID="2" presetClass="entr" presetSubtype="8" fill="hold" nodeType="afterEffect">
                                      <p:stCondLst>
                                        <p:cond delay="0"/>
                                      </p:stCondLst>
                                      <p:childTnLst>
                                        <p:set>
                                          <p:cBhvr>
                                            <p:cTn id="42" dur="1" fill="hold">
                                              <p:stCondLst>
                                                <p:cond delay="0"/>
                                              </p:stCondLst>
                                            </p:cTn>
                                            <p:tgtEl>
                                              <p:spTgt spid="42"/>
                                            </p:tgtEl>
                                            <p:attrNameLst>
                                              <p:attrName>style.visibility</p:attrName>
                                            </p:attrNameLst>
                                          </p:cBhvr>
                                          <p:to>
                                            <p:strVal val="visible"/>
                                          </p:to>
                                        </p:set>
                                        <p:anim calcmode="lin" valueType="num">
                                          <p:cBhvr additive="base">
                                            <p:cTn id="43" dur="500" fill="hold"/>
                                            <p:tgtEl>
                                              <p:spTgt spid="42"/>
                                            </p:tgtEl>
                                            <p:attrNameLst>
                                              <p:attrName>ppt_x</p:attrName>
                                            </p:attrNameLst>
                                          </p:cBhvr>
                                          <p:tavLst>
                                            <p:tav tm="0">
                                              <p:val>
                                                <p:strVal val="0-#ppt_w/2"/>
                                              </p:val>
                                            </p:tav>
                                            <p:tav tm="100000">
                                              <p:val>
                                                <p:strVal val="#ppt_x"/>
                                              </p:val>
                                            </p:tav>
                                          </p:tavLst>
                                        </p:anim>
                                        <p:anim calcmode="lin" valueType="num">
                                          <p:cBhvr additive="base">
                                            <p:cTn id="44" dur="500" fill="hold"/>
                                            <p:tgtEl>
                                              <p:spTgt spid="42"/>
                                            </p:tgtEl>
                                            <p:attrNameLst>
                                              <p:attrName>ppt_y</p:attrName>
                                            </p:attrNameLst>
                                          </p:cBhvr>
                                          <p:tavLst>
                                            <p:tav tm="0">
                                              <p:val>
                                                <p:strVal val="#ppt_y"/>
                                              </p:val>
                                            </p:tav>
                                            <p:tav tm="100000">
                                              <p:val>
                                                <p:strVal val="#ppt_y"/>
                                              </p:val>
                                            </p:tav>
                                          </p:tavLst>
                                        </p:anim>
                                      </p:childTnLst>
                                    </p:cTn>
                                  </p:par>
                                </p:childTnLst>
                              </p:cTn>
                            </p:par>
                            <p:par>
                              <p:cTn id="45" fill="hold">
                                <p:stCondLst>
                                  <p:cond delay="4300"/>
                                </p:stCondLst>
                                <p:childTnLst>
                                  <p:par>
                                    <p:cTn id="46" presetID="2" presetClass="entr" presetSubtype="8" fill="hold" nodeType="afterEffect">
                                      <p:stCondLst>
                                        <p:cond delay="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fill="hold"/>
                                            <p:tgtEl>
                                              <p:spTgt spid="48"/>
                                            </p:tgtEl>
                                            <p:attrNameLst>
                                              <p:attrName>ppt_x</p:attrName>
                                            </p:attrNameLst>
                                          </p:cBhvr>
                                          <p:tavLst>
                                            <p:tav tm="0">
                                              <p:val>
                                                <p:strVal val="0-#ppt_w/2"/>
                                              </p:val>
                                            </p:tav>
                                            <p:tav tm="100000">
                                              <p:val>
                                                <p:strVal val="#ppt_x"/>
                                              </p:val>
                                            </p:tav>
                                          </p:tavLst>
                                        </p:anim>
                                        <p:anim calcmode="lin" valueType="num">
                                          <p:cBhvr additive="base">
                                            <p:cTn id="49" dur="500" fill="hold"/>
                                            <p:tgtEl>
                                              <p:spTgt spid="48"/>
                                            </p:tgtEl>
                                            <p:attrNameLst>
                                              <p:attrName>ppt_y</p:attrName>
                                            </p:attrNameLst>
                                          </p:cBhvr>
                                          <p:tavLst>
                                            <p:tav tm="0">
                                              <p:val>
                                                <p:strVal val="#ppt_y"/>
                                              </p:val>
                                            </p:tav>
                                            <p:tav tm="100000">
                                              <p:val>
                                                <p:strVal val="#ppt_y"/>
                                              </p:val>
                                            </p:tav>
                                          </p:tavLst>
                                        </p:anim>
                                      </p:childTnLst>
                                    </p:cTn>
                                  </p:par>
                                </p:childTnLst>
                              </p:cTn>
                            </p:par>
                            <p:par>
                              <p:cTn id="50" fill="hold">
                                <p:stCondLst>
                                  <p:cond delay="4800"/>
                                </p:stCondLst>
                                <p:childTnLst>
                                  <p:par>
                                    <p:cTn id="51" presetID="2" presetClass="entr" presetSubtype="8" fill="hold" nodeType="afterEffect">
                                      <p:stCondLst>
                                        <p:cond delay="0"/>
                                      </p:stCondLst>
                                      <p:childTnLst>
                                        <p:set>
                                          <p:cBhvr>
                                            <p:cTn id="52" dur="1" fill="hold">
                                              <p:stCondLst>
                                                <p:cond delay="0"/>
                                              </p:stCondLst>
                                            </p:cTn>
                                            <p:tgtEl>
                                              <p:spTgt spid="54"/>
                                            </p:tgtEl>
                                            <p:attrNameLst>
                                              <p:attrName>style.visibility</p:attrName>
                                            </p:attrNameLst>
                                          </p:cBhvr>
                                          <p:to>
                                            <p:strVal val="visible"/>
                                          </p:to>
                                        </p:set>
                                        <p:anim calcmode="lin" valueType="num">
                                          <p:cBhvr additive="base">
                                            <p:cTn id="53" dur="500" fill="hold"/>
                                            <p:tgtEl>
                                              <p:spTgt spid="54"/>
                                            </p:tgtEl>
                                            <p:attrNameLst>
                                              <p:attrName>ppt_x</p:attrName>
                                            </p:attrNameLst>
                                          </p:cBhvr>
                                          <p:tavLst>
                                            <p:tav tm="0">
                                              <p:val>
                                                <p:strVal val="0-#ppt_w/2"/>
                                              </p:val>
                                            </p:tav>
                                            <p:tav tm="100000">
                                              <p:val>
                                                <p:strVal val="#ppt_x"/>
                                              </p:val>
                                            </p:tav>
                                          </p:tavLst>
                                        </p:anim>
                                        <p:anim calcmode="lin" valueType="num">
                                          <p:cBhvr additive="base">
                                            <p:cTn id="54" dur="500" fill="hold"/>
                                            <p:tgtEl>
                                              <p:spTgt spid="54"/>
                                            </p:tgtEl>
                                            <p:attrNameLst>
                                              <p:attrName>ppt_y</p:attrName>
                                            </p:attrNameLst>
                                          </p:cBhvr>
                                          <p:tavLst>
                                            <p:tav tm="0">
                                              <p:val>
                                                <p:strVal val="#ppt_y"/>
                                              </p:val>
                                            </p:tav>
                                            <p:tav tm="100000">
                                              <p:val>
                                                <p:strVal val="#ppt_y"/>
                                              </p:val>
                                            </p:tav>
                                          </p:tavLst>
                                        </p:anim>
                                      </p:childTnLst>
                                    </p:cTn>
                                  </p:par>
                                </p:childTnLst>
                              </p:cTn>
                            </p:par>
                            <p:par>
                              <p:cTn id="55" fill="hold">
                                <p:stCondLst>
                                  <p:cond delay="5300"/>
                                </p:stCondLst>
                                <p:childTnLst>
                                  <p:par>
                                    <p:cTn id="56" presetID="2" presetClass="entr" presetSubtype="8" fill="hold" nodeType="afterEffect">
                                      <p:stCondLst>
                                        <p:cond delay="0"/>
                                      </p:stCondLst>
                                      <p:childTnLst>
                                        <p:set>
                                          <p:cBhvr>
                                            <p:cTn id="57" dur="1" fill="hold">
                                              <p:stCondLst>
                                                <p:cond delay="0"/>
                                              </p:stCondLst>
                                            </p:cTn>
                                            <p:tgtEl>
                                              <p:spTgt spid="60"/>
                                            </p:tgtEl>
                                            <p:attrNameLst>
                                              <p:attrName>style.visibility</p:attrName>
                                            </p:attrNameLst>
                                          </p:cBhvr>
                                          <p:to>
                                            <p:strVal val="visible"/>
                                          </p:to>
                                        </p:set>
                                        <p:anim calcmode="lin" valueType="num">
                                          <p:cBhvr additive="base">
                                            <p:cTn id="58" dur="500" fill="hold"/>
                                            <p:tgtEl>
                                              <p:spTgt spid="60"/>
                                            </p:tgtEl>
                                            <p:attrNameLst>
                                              <p:attrName>ppt_x</p:attrName>
                                            </p:attrNameLst>
                                          </p:cBhvr>
                                          <p:tavLst>
                                            <p:tav tm="0">
                                              <p:val>
                                                <p:strVal val="0-#ppt_w/2"/>
                                              </p:val>
                                            </p:tav>
                                            <p:tav tm="100000">
                                              <p:val>
                                                <p:strVal val="#ppt_x"/>
                                              </p:val>
                                            </p:tav>
                                          </p:tavLst>
                                        </p:anim>
                                        <p:anim calcmode="lin" valueType="num">
                                          <p:cBhvr additive="base">
                                            <p:cTn id="59"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6" grpId="0"/>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par>
                              <p:cTn id="13" fill="hold">
                                <p:stCondLst>
                                  <p:cond delay="1000"/>
                                </p:stCondLst>
                                <p:childTnLst>
                                  <p:par>
                                    <p:cTn id="14" presetID="2" presetClass="entr" presetSubtype="1" fill="hold" grpId="0" nodeType="afterEffect">
                                      <p:stCondLst>
                                        <p:cond delay="0"/>
                                      </p:stCondLst>
                                      <p:iterate type="lt">
                                        <p:tmPct val="10000"/>
                                      </p:iterate>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0-#ppt_h/2"/>
                                              </p:val>
                                            </p:tav>
                                            <p:tav tm="100000">
                                              <p:val>
                                                <p:strVal val="#ppt_y"/>
                                              </p:val>
                                            </p:tav>
                                          </p:tavLst>
                                        </p:anim>
                                      </p:childTnLst>
                                    </p:cTn>
                                  </p:par>
                                </p:childTnLst>
                              </p:cTn>
                            </p:par>
                            <p:par>
                              <p:cTn id="18" fill="hold">
                                <p:stCondLst>
                                  <p:cond delay="180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par>
                                    <p:cTn id="22" presetID="22" presetClass="entr" presetSubtype="1" fill="hold" grpId="0" nodeType="with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wipe(up)">
                                          <p:cBhvr>
                                            <p:cTn id="24" dur="500"/>
                                            <p:tgtEl>
                                              <p:spTgt spid="16"/>
                                            </p:tgtEl>
                                          </p:cBhvr>
                                        </p:animEffect>
                                      </p:childTnLst>
                                    </p:cTn>
                                  </p:par>
                                </p:childTnLst>
                              </p:cTn>
                            </p:par>
                            <p:par>
                              <p:cTn id="25" fill="hold">
                                <p:stCondLst>
                                  <p:cond delay="2300"/>
                                </p:stCondLst>
                                <p:childTnLst>
                                  <p:par>
                                    <p:cTn id="26" presetID="2" presetClass="entr" presetSubtype="8" fill="hold" nodeType="afterEffect">
                                      <p:stCondLst>
                                        <p:cond delay="0"/>
                                      </p:stCondLst>
                                      <p:childTnLst>
                                        <p:set>
                                          <p:cBhvr>
                                            <p:cTn id="27" dur="1" fill="hold">
                                              <p:stCondLst>
                                                <p:cond delay="0"/>
                                              </p:stCondLst>
                                            </p:cTn>
                                            <p:tgtEl>
                                              <p:spTgt spid="18"/>
                                            </p:tgtEl>
                                            <p:attrNameLst>
                                              <p:attrName>style.visibility</p:attrName>
                                            </p:attrNameLst>
                                          </p:cBhvr>
                                          <p:to>
                                            <p:strVal val="visible"/>
                                          </p:to>
                                        </p:set>
                                        <p:anim calcmode="lin" valueType="num">
                                          <p:cBhvr additive="base">
                                            <p:cTn id="28" dur="500" fill="hold"/>
                                            <p:tgtEl>
                                              <p:spTgt spid="18"/>
                                            </p:tgtEl>
                                            <p:attrNameLst>
                                              <p:attrName>ppt_x</p:attrName>
                                            </p:attrNameLst>
                                          </p:cBhvr>
                                          <p:tavLst>
                                            <p:tav tm="0">
                                              <p:val>
                                                <p:strVal val="0-#ppt_w/2"/>
                                              </p:val>
                                            </p:tav>
                                            <p:tav tm="100000">
                                              <p:val>
                                                <p:strVal val="#ppt_x"/>
                                              </p:val>
                                            </p:tav>
                                          </p:tavLst>
                                        </p:anim>
                                        <p:anim calcmode="lin" valueType="num">
                                          <p:cBhvr additive="base">
                                            <p:cTn id="29" dur="500" fill="hold"/>
                                            <p:tgtEl>
                                              <p:spTgt spid="18"/>
                                            </p:tgtEl>
                                            <p:attrNameLst>
                                              <p:attrName>ppt_y</p:attrName>
                                            </p:attrNameLst>
                                          </p:cBhvr>
                                          <p:tavLst>
                                            <p:tav tm="0">
                                              <p:val>
                                                <p:strVal val="#ppt_y"/>
                                              </p:val>
                                            </p:tav>
                                            <p:tav tm="100000">
                                              <p:val>
                                                <p:strVal val="#ppt_y"/>
                                              </p:val>
                                            </p:tav>
                                          </p:tavLst>
                                        </p:anim>
                                      </p:childTnLst>
                                    </p:cTn>
                                  </p:par>
                                </p:childTnLst>
                              </p:cTn>
                            </p:par>
                            <p:par>
                              <p:cTn id="30" fill="hold">
                                <p:stCondLst>
                                  <p:cond delay="2800"/>
                                </p:stCondLst>
                                <p:childTnLst>
                                  <p:par>
                                    <p:cTn id="31" presetID="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fill="hold"/>
                                            <p:tgtEl>
                                              <p:spTgt spid="24"/>
                                            </p:tgtEl>
                                            <p:attrNameLst>
                                              <p:attrName>ppt_x</p:attrName>
                                            </p:attrNameLst>
                                          </p:cBhvr>
                                          <p:tavLst>
                                            <p:tav tm="0">
                                              <p:val>
                                                <p:strVal val="0-#ppt_w/2"/>
                                              </p:val>
                                            </p:tav>
                                            <p:tav tm="100000">
                                              <p:val>
                                                <p:strVal val="#ppt_x"/>
                                              </p:val>
                                            </p:tav>
                                          </p:tavLst>
                                        </p:anim>
                                        <p:anim calcmode="lin" valueType="num">
                                          <p:cBhvr additive="base">
                                            <p:cTn id="34" dur="500" fill="hold"/>
                                            <p:tgtEl>
                                              <p:spTgt spid="24"/>
                                            </p:tgtEl>
                                            <p:attrNameLst>
                                              <p:attrName>ppt_y</p:attrName>
                                            </p:attrNameLst>
                                          </p:cBhvr>
                                          <p:tavLst>
                                            <p:tav tm="0">
                                              <p:val>
                                                <p:strVal val="#ppt_y"/>
                                              </p:val>
                                            </p:tav>
                                            <p:tav tm="100000">
                                              <p:val>
                                                <p:strVal val="#ppt_y"/>
                                              </p:val>
                                            </p:tav>
                                          </p:tavLst>
                                        </p:anim>
                                      </p:childTnLst>
                                    </p:cTn>
                                  </p:par>
                                </p:childTnLst>
                              </p:cTn>
                            </p:par>
                            <p:par>
                              <p:cTn id="35" fill="hold">
                                <p:stCondLst>
                                  <p:cond delay="3300"/>
                                </p:stCondLst>
                                <p:childTnLst>
                                  <p:par>
                                    <p:cTn id="36" presetID="2" presetClass="entr" presetSubtype="8" fill="hold" nodeType="afterEffect">
                                      <p:stCondLst>
                                        <p:cond delay="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0-#ppt_w/2"/>
                                              </p:val>
                                            </p:tav>
                                            <p:tav tm="100000">
                                              <p:val>
                                                <p:strVal val="#ppt_x"/>
                                              </p:val>
                                            </p:tav>
                                          </p:tavLst>
                                        </p:anim>
                                        <p:anim calcmode="lin" valueType="num">
                                          <p:cBhvr additive="base">
                                            <p:cTn id="39" dur="500" fill="hold"/>
                                            <p:tgtEl>
                                              <p:spTgt spid="30"/>
                                            </p:tgtEl>
                                            <p:attrNameLst>
                                              <p:attrName>ppt_y</p:attrName>
                                            </p:attrNameLst>
                                          </p:cBhvr>
                                          <p:tavLst>
                                            <p:tav tm="0">
                                              <p:val>
                                                <p:strVal val="#ppt_y"/>
                                              </p:val>
                                            </p:tav>
                                            <p:tav tm="100000">
                                              <p:val>
                                                <p:strVal val="#ppt_y"/>
                                              </p:val>
                                            </p:tav>
                                          </p:tavLst>
                                        </p:anim>
                                      </p:childTnLst>
                                    </p:cTn>
                                  </p:par>
                                </p:childTnLst>
                              </p:cTn>
                            </p:par>
                            <p:par>
                              <p:cTn id="40" fill="hold">
                                <p:stCondLst>
                                  <p:cond delay="3800"/>
                                </p:stCondLst>
                                <p:childTnLst>
                                  <p:par>
                                    <p:cTn id="41" presetID="2" presetClass="entr" presetSubtype="8" fill="hold" nodeType="afterEffect">
                                      <p:stCondLst>
                                        <p:cond delay="0"/>
                                      </p:stCondLst>
                                      <p:childTnLst>
                                        <p:set>
                                          <p:cBhvr>
                                            <p:cTn id="42" dur="1" fill="hold">
                                              <p:stCondLst>
                                                <p:cond delay="0"/>
                                              </p:stCondLst>
                                            </p:cTn>
                                            <p:tgtEl>
                                              <p:spTgt spid="36"/>
                                            </p:tgtEl>
                                            <p:attrNameLst>
                                              <p:attrName>style.visibility</p:attrName>
                                            </p:attrNameLst>
                                          </p:cBhvr>
                                          <p:to>
                                            <p:strVal val="visible"/>
                                          </p:to>
                                        </p:set>
                                        <p:anim calcmode="lin" valueType="num">
                                          <p:cBhvr additive="base">
                                            <p:cTn id="43" dur="500" fill="hold"/>
                                            <p:tgtEl>
                                              <p:spTgt spid="36"/>
                                            </p:tgtEl>
                                            <p:attrNameLst>
                                              <p:attrName>ppt_x</p:attrName>
                                            </p:attrNameLst>
                                          </p:cBhvr>
                                          <p:tavLst>
                                            <p:tav tm="0">
                                              <p:val>
                                                <p:strVal val="0-#ppt_w/2"/>
                                              </p:val>
                                            </p:tav>
                                            <p:tav tm="100000">
                                              <p:val>
                                                <p:strVal val="#ppt_x"/>
                                              </p:val>
                                            </p:tav>
                                          </p:tavLst>
                                        </p:anim>
                                        <p:anim calcmode="lin" valueType="num">
                                          <p:cBhvr additive="base">
                                            <p:cTn id="44" dur="500" fill="hold"/>
                                            <p:tgtEl>
                                              <p:spTgt spid="36"/>
                                            </p:tgtEl>
                                            <p:attrNameLst>
                                              <p:attrName>ppt_y</p:attrName>
                                            </p:attrNameLst>
                                          </p:cBhvr>
                                          <p:tavLst>
                                            <p:tav tm="0">
                                              <p:val>
                                                <p:strVal val="#ppt_y"/>
                                              </p:val>
                                            </p:tav>
                                            <p:tav tm="100000">
                                              <p:val>
                                                <p:strVal val="#ppt_y"/>
                                              </p:val>
                                            </p:tav>
                                          </p:tavLst>
                                        </p:anim>
                                      </p:childTnLst>
                                    </p:cTn>
                                  </p:par>
                                </p:childTnLst>
                              </p:cTn>
                            </p:par>
                            <p:par>
                              <p:cTn id="45" fill="hold">
                                <p:stCondLst>
                                  <p:cond delay="4300"/>
                                </p:stCondLst>
                                <p:childTnLst>
                                  <p:par>
                                    <p:cTn id="46" presetID="2" presetClass="entr" presetSubtype="8" fill="hold" nodeType="afterEffect">
                                      <p:stCondLst>
                                        <p:cond delay="0"/>
                                      </p:stCondLst>
                                      <p:childTnLst>
                                        <p:set>
                                          <p:cBhvr>
                                            <p:cTn id="47" dur="1" fill="hold">
                                              <p:stCondLst>
                                                <p:cond delay="0"/>
                                              </p:stCondLst>
                                            </p:cTn>
                                            <p:tgtEl>
                                              <p:spTgt spid="42"/>
                                            </p:tgtEl>
                                            <p:attrNameLst>
                                              <p:attrName>style.visibility</p:attrName>
                                            </p:attrNameLst>
                                          </p:cBhvr>
                                          <p:to>
                                            <p:strVal val="visible"/>
                                          </p:to>
                                        </p:set>
                                        <p:anim calcmode="lin" valueType="num">
                                          <p:cBhvr additive="base">
                                            <p:cTn id="48" dur="500" fill="hold"/>
                                            <p:tgtEl>
                                              <p:spTgt spid="42"/>
                                            </p:tgtEl>
                                            <p:attrNameLst>
                                              <p:attrName>ppt_x</p:attrName>
                                            </p:attrNameLst>
                                          </p:cBhvr>
                                          <p:tavLst>
                                            <p:tav tm="0">
                                              <p:val>
                                                <p:strVal val="0-#ppt_w/2"/>
                                              </p:val>
                                            </p:tav>
                                            <p:tav tm="100000">
                                              <p:val>
                                                <p:strVal val="#ppt_x"/>
                                              </p:val>
                                            </p:tav>
                                          </p:tavLst>
                                        </p:anim>
                                        <p:anim calcmode="lin" valueType="num">
                                          <p:cBhvr additive="base">
                                            <p:cTn id="49" dur="500" fill="hold"/>
                                            <p:tgtEl>
                                              <p:spTgt spid="42"/>
                                            </p:tgtEl>
                                            <p:attrNameLst>
                                              <p:attrName>ppt_y</p:attrName>
                                            </p:attrNameLst>
                                          </p:cBhvr>
                                          <p:tavLst>
                                            <p:tav tm="0">
                                              <p:val>
                                                <p:strVal val="#ppt_y"/>
                                              </p:val>
                                            </p:tav>
                                            <p:tav tm="100000">
                                              <p:val>
                                                <p:strVal val="#ppt_y"/>
                                              </p:val>
                                            </p:tav>
                                          </p:tavLst>
                                        </p:anim>
                                      </p:childTnLst>
                                    </p:cTn>
                                  </p:par>
                                </p:childTnLst>
                              </p:cTn>
                            </p:par>
                            <p:par>
                              <p:cTn id="50" fill="hold">
                                <p:stCondLst>
                                  <p:cond delay="4800"/>
                                </p:stCondLst>
                                <p:childTnLst>
                                  <p:par>
                                    <p:cTn id="51" presetID="2" presetClass="entr" presetSubtype="8" fill="hold" nodeType="after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additive="base">
                                            <p:cTn id="53" dur="500" fill="hold"/>
                                            <p:tgtEl>
                                              <p:spTgt spid="48"/>
                                            </p:tgtEl>
                                            <p:attrNameLst>
                                              <p:attrName>ppt_x</p:attrName>
                                            </p:attrNameLst>
                                          </p:cBhvr>
                                          <p:tavLst>
                                            <p:tav tm="0">
                                              <p:val>
                                                <p:strVal val="0-#ppt_w/2"/>
                                              </p:val>
                                            </p:tav>
                                            <p:tav tm="100000">
                                              <p:val>
                                                <p:strVal val="#ppt_x"/>
                                              </p:val>
                                            </p:tav>
                                          </p:tavLst>
                                        </p:anim>
                                        <p:anim calcmode="lin" valueType="num">
                                          <p:cBhvr additive="base">
                                            <p:cTn id="54" dur="500" fill="hold"/>
                                            <p:tgtEl>
                                              <p:spTgt spid="48"/>
                                            </p:tgtEl>
                                            <p:attrNameLst>
                                              <p:attrName>ppt_y</p:attrName>
                                            </p:attrNameLst>
                                          </p:cBhvr>
                                          <p:tavLst>
                                            <p:tav tm="0">
                                              <p:val>
                                                <p:strVal val="#ppt_y"/>
                                              </p:val>
                                            </p:tav>
                                            <p:tav tm="100000">
                                              <p:val>
                                                <p:strVal val="#ppt_y"/>
                                              </p:val>
                                            </p:tav>
                                          </p:tavLst>
                                        </p:anim>
                                      </p:childTnLst>
                                    </p:cTn>
                                  </p:par>
                                </p:childTnLst>
                              </p:cTn>
                            </p:par>
                            <p:par>
                              <p:cTn id="55" fill="hold">
                                <p:stCondLst>
                                  <p:cond delay="5300"/>
                                </p:stCondLst>
                                <p:childTnLst>
                                  <p:par>
                                    <p:cTn id="56" presetID="2" presetClass="entr" presetSubtype="8"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500" fill="hold"/>
                                            <p:tgtEl>
                                              <p:spTgt spid="54"/>
                                            </p:tgtEl>
                                            <p:attrNameLst>
                                              <p:attrName>ppt_x</p:attrName>
                                            </p:attrNameLst>
                                          </p:cBhvr>
                                          <p:tavLst>
                                            <p:tav tm="0">
                                              <p:val>
                                                <p:strVal val="0-#ppt_w/2"/>
                                              </p:val>
                                            </p:tav>
                                            <p:tav tm="100000">
                                              <p:val>
                                                <p:strVal val="#ppt_x"/>
                                              </p:val>
                                            </p:tav>
                                          </p:tavLst>
                                        </p:anim>
                                        <p:anim calcmode="lin" valueType="num">
                                          <p:cBhvr additive="base">
                                            <p:cTn id="59" dur="500" fill="hold"/>
                                            <p:tgtEl>
                                              <p:spTgt spid="54"/>
                                            </p:tgtEl>
                                            <p:attrNameLst>
                                              <p:attrName>ppt_y</p:attrName>
                                            </p:attrNameLst>
                                          </p:cBhvr>
                                          <p:tavLst>
                                            <p:tav tm="0">
                                              <p:val>
                                                <p:strVal val="#ppt_y"/>
                                              </p:val>
                                            </p:tav>
                                            <p:tav tm="100000">
                                              <p:val>
                                                <p:strVal val="#ppt_y"/>
                                              </p:val>
                                            </p:tav>
                                          </p:tavLst>
                                        </p:anim>
                                      </p:childTnLst>
                                    </p:cTn>
                                  </p:par>
                                </p:childTnLst>
                              </p:cTn>
                            </p:par>
                            <p:par>
                              <p:cTn id="60" fill="hold">
                                <p:stCondLst>
                                  <p:cond delay="5800"/>
                                </p:stCondLst>
                                <p:childTnLst>
                                  <p:par>
                                    <p:cTn id="61" presetID="2" presetClass="entr" presetSubtype="8" fill="hold" nodeType="afterEffect">
                                      <p:stCondLst>
                                        <p:cond delay="0"/>
                                      </p:stCondLst>
                                      <p:childTnLst>
                                        <p:set>
                                          <p:cBhvr>
                                            <p:cTn id="62" dur="1" fill="hold">
                                              <p:stCondLst>
                                                <p:cond delay="0"/>
                                              </p:stCondLst>
                                            </p:cTn>
                                            <p:tgtEl>
                                              <p:spTgt spid="60"/>
                                            </p:tgtEl>
                                            <p:attrNameLst>
                                              <p:attrName>style.visibility</p:attrName>
                                            </p:attrNameLst>
                                          </p:cBhvr>
                                          <p:to>
                                            <p:strVal val="visible"/>
                                          </p:to>
                                        </p:set>
                                        <p:anim calcmode="lin" valueType="num">
                                          <p:cBhvr additive="base">
                                            <p:cTn id="63" dur="500" fill="hold"/>
                                            <p:tgtEl>
                                              <p:spTgt spid="60"/>
                                            </p:tgtEl>
                                            <p:attrNameLst>
                                              <p:attrName>ppt_x</p:attrName>
                                            </p:attrNameLst>
                                          </p:cBhvr>
                                          <p:tavLst>
                                            <p:tav tm="0">
                                              <p:val>
                                                <p:strVal val="0-#ppt_w/2"/>
                                              </p:val>
                                            </p:tav>
                                            <p:tav tm="100000">
                                              <p:val>
                                                <p:strVal val="#ppt_x"/>
                                              </p:val>
                                            </p:tav>
                                          </p:tavLst>
                                        </p:anim>
                                        <p:anim calcmode="lin" valueType="num">
                                          <p:cBhvr additive="base">
                                            <p:cTn id="64" dur="500" fill="hold"/>
                                            <p:tgtEl>
                                              <p:spTgt spid="6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6" grpId="0"/>
          <p:bldP spid="17" grpId="0"/>
        </p:bldLst>
      </p:timing>
    </mc:Fallback>
  </mc:AlternateContent>
  <p:extLst mod="1">
    <p:ext uri="{E180D4A7-C9FB-4DFB-919C-405C955672EB}">
      <p14:showEvtLst xmlns:p14="http://schemas.microsoft.com/office/powerpoint/2010/main">
        <p14:playEvt time="2" objId="4"/>
        <p14:stopEvt time="18184" objId="4"/>
      </p14:showEvtLst>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0AB9345E-AEF2-46FF-9BB9-453F859CC7F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2715" y="4295199"/>
            <a:ext cx="1478901" cy="1765509"/>
          </a:xfrm>
          <a:prstGeom prst="rect">
            <a:avLst/>
          </a:prstGeom>
        </p:spPr>
      </p:pic>
      <p:pic>
        <p:nvPicPr>
          <p:cNvPr id="5" name="图片 4">
            <a:extLst>
              <a:ext uri="{FF2B5EF4-FFF2-40B4-BE49-F238E27FC236}">
                <a16:creationId xmlns="" xmlns:a16="http://schemas.microsoft.com/office/drawing/2014/main" id="{CA572D78-C79B-4C33-9535-B3F1128124D5}"/>
              </a:ext>
            </a:extLst>
          </p:cNvPr>
          <p:cNvPicPr>
            <a:picLocks noChangeAspect="1"/>
          </p:cNvPicPr>
          <p:nvPr/>
        </p:nvPicPr>
        <p:blipFill>
          <a:blip r:embed="rId4" cstate="screen"/>
          <a:stretch>
            <a:fillRect/>
          </a:stretch>
        </p:blipFill>
        <p:spPr>
          <a:xfrm flipH="1">
            <a:off x="1309896" y="1385920"/>
            <a:ext cx="586139" cy="3369218"/>
          </a:xfrm>
          <a:prstGeom prst="rect">
            <a:avLst/>
          </a:prstGeom>
        </p:spPr>
      </p:pic>
      <p:grpSp>
        <p:nvGrpSpPr>
          <p:cNvPr id="8" name="组合 7">
            <a:extLst>
              <a:ext uri="{FF2B5EF4-FFF2-40B4-BE49-F238E27FC236}">
                <a16:creationId xmlns="" xmlns:a16="http://schemas.microsoft.com/office/drawing/2014/main" id="{7E370509-AC2C-4D3D-AC68-062C8233B2B6}"/>
              </a:ext>
            </a:extLst>
          </p:cNvPr>
          <p:cNvGrpSpPr/>
          <p:nvPr/>
        </p:nvGrpSpPr>
        <p:grpSpPr>
          <a:xfrm>
            <a:off x="1956537" y="2220524"/>
            <a:ext cx="790158" cy="810418"/>
            <a:chOff x="4281714" y="1406397"/>
            <a:chExt cx="1190172" cy="1220689"/>
          </a:xfrm>
        </p:grpSpPr>
        <p:grpSp>
          <p:nvGrpSpPr>
            <p:cNvPr id="9" name="组合 8">
              <a:extLst>
                <a:ext uri="{FF2B5EF4-FFF2-40B4-BE49-F238E27FC236}">
                  <a16:creationId xmlns="" xmlns:a16="http://schemas.microsoft.com/office/drawing/2014/main" id="{BF59BF63-6780-444B-A4D9-E8DBC97C7A4D}"/>
                </a:ext>
              </a:extLst>
            </p:cNvPr>
            <p:cNvGrpSpPr/>
            <p:nvPr/>
          </p:nvGrpSpPr>
          <p:grpSpPr>
            <a:xfrm>
              <a:off x="4281714" y="1436914"/>
              <a:ext cx="1190172" cy="1190172"/>
              <a:chOff x="4281714" y="1436914"/>
              <a:chExt cx="1190172" cy="1190172"/>
            </a:xfrm>
          </p:grpSpPr>
          <p:sp>
            <p:nvSpPr>
              <p:cNvPr id="12" name="矩形: 圆角 11">
                <a:extLst>
                  <a:ext uri="{FF2B5EF4-FFF2-40B4-BE49-F238E27FC236}">
                    <a16:creationId xmlns="" xmlns:a16="http://schemas.microsoft.com/office/drawing/2014/main" id="{409F4C25-621E-4599-85F1-347D7B2612F3}"/>
                  </a:ext>
                </a:extLst>
              </p:cNvPr>
              <p:cNvSpPr/>
              <p:nvPr/>
            </p:nvSpPr>
            <p:spPr>
              <a:xfrm>
                <a:off x="4281714"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endParaRPr>
              </a:p>
            </p:txBody>
          </p:sp>
          <p:cxnSp>
            <p:nvCxnSpPr>
              <p:cNvPr id="13" name="直接连接符 12">
                <a:extLst>
                  <a:ext uri="{FF2B5EF4-FFF2-40B4-BE49-F238E27FC236}">
                    <a16:creationId xmlns="" xmlns:a16="http://schemas.microsoft.com/office/drawing/2014/main" id="{ACDEDAEB-BDC8-4DAA-BF9C-06C4A2ACCDF5}"/>
                  </a:ext>
                </a:extLst>
              </p:cNvPr>
              <p:cNvCxnSpPr>
                <a:stCxn id="12" idx="0"/>
                <a:endCxn id="12"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46F3AB00-0018-4674-8700-C0F8C6F474B2}"/>
                  </a:ext>
                </a:extLst>
              </p:cNvPr>
              <p:cNvCxnSpPr>
                <a:stCxn id="12" idx="1"/>
                <a:endCxn id="12"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 name="标题 1">
              <a:extLst>
                <a:ext uri="{FF2B5EF4-FFF2-40B4-BE49-F238E27FC236}">
                  <a16:creationId xmlns="" xmlns:a16="http://schemas.microsoft.com/office/drawing/2014/main" id="{B046228F-67DC-4094-A887-3DE1CEC7F64C}"/>
                </a:ext>
              </a:extLst>
            </p:cNvPr>
            <p:cNvSpPr txBox="1">
              <a:spLocks/>
            </p:cNvSpPr>
            <p:nvPr/>
          </p:nvSpPr>
          <p:spPr>
            <a:xfrm>
              <a:off x="4329755" y="1406397"/>
              <a:ext cx="655347"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glow rad="101600">
                      <a:prstClr val="white">
                        <a:alpha val="60000"/>
                      </a:prstClr>
                    </a:glow>
                  </a:effectLst>
                  <a:uLnTx/>
                  <a:uFillTx/>
                  <a:latin typeface="Arial" panose="020F0502020204030204"/>
                  <a:ea typeface="微软雅黑"/>
                  <a:cs typeface="+mn-ea"/>
                  <a:sym typeface="+mn-lt"/>
                </a:rPr>
                <a:t>毒</a:t>
              </a:r>
            </a:p>
          </p:txBody>
        </p:sp>
      </p:grpSp>
      <p:grpSp>
        <p:nvGrpSpPr>
          <p:cNvPr id="15" name="组合 14">
            <a:extLst>
              <a:ext uri="{FF2B5EF4-FFF2-40B4-BE49-F238E27FC236}">
                <a16:creationId xmlns="" xmlns:a16="http://schemas.microsoft.com/office/drawing/2014/main" id="{C6136032-6228-48B8-B5A0-463286FD7C38}"/>
              </a:ext>
            </a:extLst>
          </p:cNvPr>
          <p:cNvGrpSpPr/>
          <p:nvPr/>
        </p:nvGrpSpPr>
        <p:grpSpPr>
          <a:xfrm>
            <a:off x="1956537" y="3248166"/>
            <a:ext cx="790158" cy="810418"/>
            <a:chOff x="4281714" y="1406397"/>
            <a:chExt cx="1190174" cy="1220689"/>
          </a:xfrm>
        </p:grpSpPr>
        <p:grpSp>
          <p:nvGrpSpPr>
            <p:cNvPr id="16" name="组合 15">
              <a:extLst>
                <a:ext uri="{FF2B5EF4-FFF2-40B4-BE49-F238E27FC236}">
                  <a16:creationId xmlns="" xmlns:a16="http://schemas.microsoft.com/office/drawing/2014/main" id="{D6ACB241-3C60-43C2-98F9-AB5313AD30D0}"/>
                </a:ext>
              </a:extLst>
            </p:cNvPr>
            <p:cNvGrpSpPr/>
            <p:nvPr/>
          </p:nvGrpSpPr>
          <p:grpSpPr>
            <a:xfrm>
              <a:off x="4281714" y="1436914"/>
              <a:ext cx="1190174" cy="1190172"/>
              <a:chOff x="4281714" y="1436914"/>
              <a:chExt cx="1190174" cy="1190172"/>
            </a:xfrm>
          </p:grpSpPr>
          <p:sp>
            <p:nvSpPr>
              <p:cNvPr id="18" name="矩形: 圆角 17">
                <a:extLst>
                  <a:ext uri="{FF2B5EF4-FFF2-40B4-BE49-F238E27FC236}">
                    <a16:creationId xmlns="" xmlns:a16="http://schemas.microsoft.com/office/drawing/2014/main" id="{3CA3ED89-A7EC-4F7D-983F-E9533830B299}"/>
                  </a:ext>
                </a:extLst>
              </p:cNvPr>
              <p:cNvSpPr/>
              <p:nvPr/>
            </p:nvSpPr>
            <p:spPr>
              <a:xfrm>
                <a:off x="4281716" y="1436914"/>
                <a:ext cx="1190172" cy="1190172"/>
              </a:xfrm>
              <a:prstGeom prst="roundRect">
                <a:avLst>
                  <a:gd name="adj" fmla="val 5691"/>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1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endParaRPr>
              </a:p>
            </p:txBody>
          </p:sp>
          <p:cxnSp>
            <p:nvCxnSpPr>
              <p:cNvPr id="19" name="直接连接符 18">
                <a:extLst>
                  <a:ext uri="{FF2B5EF4-FFF2-40B4-BE49-F238E27FC236}">
                    <a16:creationId xmlns="" xmlns:a16="http://schemas.microsoft.com/office/drawing/2014/main" id="{4089B69A-CC3C-496D-9928-5D9682695382}"/>
                  </a:ext>
                </a:extLst>
              </p:cNvPr>
              <p:cNvCxnSpPr>
                <a:stCxn id="18" idx="0"/>
                <a:endCxn id="18" idx="2"/>
              </p:cNvCxnSpPr>
              <p:nvPr/>
            </p:nvCxnSpPr>
            <p:spPr>
              <a:xfrm>
                <a:off x="4876800" y="1436914"/>
                <a:ext cx="0" cy="1190172"/>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59F3EDEC-B809-43E1-BA0E-5892BBB96059}"/>
                  </a:ext>
                </a:extLst>
              </p:cNvPr>
              <p:cNvCxnSpPr>
                <a:stCxn id="18" idx="1"/>
                <a:endCxn id="18" idx="3"/>
              </p:cNvCxnSpPr>
              <p:nvPr/>
            </p:nvCxnSpPr>
            <p:spPr>
              <a:xfrm>
                <a:off x="4281714" y="2032000"/>
                <a:ext cx="1190172" cy="0"/>
              </a:xfrm>
              <a:prstGeom prst="line">
                <a:avLst/>
              </a:prstGeom>
              <a:ln>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7" name="标题 1">
              <a:extLst>
                <a:ext uri="{FF2B5EF4-FFF2-40B4-BE49-F238E27FC236}">
                  <a16:creationId xmlns="" xmlns:a16="http://schemas.microsoft.com/office/drawing/2014/main" id="{551447F0-DD92-4999-AF98-0C9E3C1C69AC}"/>
                </a:ext>
              </a:extLst>
            </p:cNvPr>
            <p:cNvSpPr txBox="1">
              <a:spLocks/>
            </p:cNvSpPr>
            <p:nvPr/>
          </p:nvSpPr>
          <p:spPr>
            <a:xfrm>
              <a:off x="4325731" y="1406397"/>
              <a:ext cx="655346" cy="523863"/>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4800" b="0" i="0" u="none" strike="noStrike" kern="1200" cap="none" spc="0" normalizeH="0" baseline="0" noProof="0" dirty="0">
                  <a:ln>
                    <a:noFill/>
                  </a:ln>
                  <a:solidFill>
                    <a:srgbClr val="C00000"/>
                  </a:solidFill>
                  <a:effectLst>
                    <a:glow rad="101600">
                      <a:prstClr val="white">
                        <a:alpha val="60000"/>
                      </a:prstClr>
                    </a:glow>
                  </a:effectLst>
                  <a:uLnTx/>
                  <a:uFillTx/>
                  <a:latin typeface="Arial" panose="020F0502020204030204"/>
                  <a:ea typeface="微软雅黑"/>
                  <a:cs typeface="+mn-ea"/>
                  <a:sym typeface="+mn-lt"/>
                </a:rPr>
                <a:t>品</a:t>
              </a:r>
            </a:p>
          </p:txBody>
        </p:sp>
      </p:grpSp>
      <p:sp>
        <p:nvSpPr>
          <p:cNvPr id="21" name="矩形: 圆角 20">
            <a:extLst>
              <a:ext uri="{FF2B5EF4-FFF2-40B4-BE49-F238E27FC236}">
                <a16:creationId xmlns="" xmlns:a16="http://schemas.microsoft.com/office/drawing/2014/main" id="{BE2D7850-8CF0-405A-8C13-6A52D751A9EE}"/>
              </a:ext>
            </a:extLst>
          </p:cNvPr>
          <p:cNvSpPr/>
          <p:nvPr/>
        </p:nvSpPr>
        <p:spPr>
          <a:xfrm>
            <a:off x="3141771" y="1262242"/>
            <a:ext cx="8024291" cy="1397563"/>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22" name="文本占位符 1">
            <a:extLst>
              <a:ext uri="{FF2B5EF4-FFF2-40B4-BE49-F238E27FC236}">
                <a16:creationId xmlns="" xmlns:a16="http://schemas.microsoft.com/office/drawing/2014/main" id="{F6D79B28-5267-4F81-9BF2-9C94E34FCCFA}"/>
              </a:ext>
            </a:extLst>
          </p:cNvPr>
          <p:cNvSpPr txBox="1">
            <a:spLocks/>
          </p:cNvSpPr>
          <p:nvPr/>
        </p:nvSpPr>
        <p:spPr>
          <a:xfrm>
            <a:off x="3351046" y="1377084"/>
            <a:ext cx="7605740" cy="116787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毒品一般是指使人形成瘾癖的药物，这里的药物一词是个广义的概念，主要指吸毒者滥用的鸦片、海洛因、冰毒等，还包括具有依赖性的天然植物、烟、酒和溶剂等，与医疗用药物是不同的概念。</a:t>
            </a:r>
          </a:p>
        </p:txBody>
      </p:sp>
      <p:sp>
        <p:nvSpPr>
          <p:cNvPr id="23" name="矩形: 圆角 22">
            <a:extLst>
              <a:ext uri="{FF2B5EF4-FFF2-40B4-BE49-F238E27FC236}">
                <a16:creationId xmlns="" xmlns:a16="http://schemas.microsoft.com/office/drawing/2014/main" id="{CF12FD10-701B-4EAB-A0C1-65D1305788D2}"/>
              </a:ext>
            </a:extLst>
          </p:cNvPr>
          <p:cNvSpPr/>
          <p:nvPr/>
        </p:nvSpPr>
        <p:spPr>
          <a:xfrm>
            <a:off x="3141772" y="3030942"/>
            <a:ext cx="8024291" cy="2025585"/>
          </a:xfrm>
          <a:prstGeom prst="roundRect">
            <a:avLst>
              <a:gd name="adj" fmla="val 2186"/>
            </a:avLst>
          </a:prstGeom>
          <a:solidFill>
            <a:sysClr val="window" lastClr="FFFFFF"/>
          </a:solidFill>
          <a:ln w="12700" cap="flat" cmpd="sng" algn="ctr">
            <a:solidFill>
              <a:srgbClr val="E7E6E6">
                <a:lumMod val="50000"/>
              </a:srgbClr>
            </a:solidFill>
            <a:prstDash val="lgDash"/>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Arial" panose="020F0502020204030204"/>
              <a:ea typeface="微软雅黑"/>
              <a:cs typeface="+mn-ea"/>
              <a:sym typeface="+mn-lt"/>
            </a:endParaRPr>
          </a:p>
        </p:txBody>
      </p:sp>
      <p:sp>
        <p:nvSpPr>
          <p:cNvPr id="24" name="文本占位符 1">
            <a:extLst>
              <a:ext uri="{FF2B5EF4-FFF2-40B4-BE49-F238E27FC236}">
                <a16:creationId xmlns="" xmlns:a16="http://schemas.microsoft.com/office/drawing/2014/main" id="{1C4BEF4D-D3B4-4210-A214-0EF86BBA9254}"/>
              </a:ext>
            </a:extLst>
          </p:cNvPr>
          <p:cNvSpPr txBox="1">
            <a:spLocks/>
          </p:cNvSpPr>
          <p:nvPr/>
        </p:nvSpPr>
        <p:spPr>
          <a:xfrm>
            <a:off x="3354586" y="3116747"/>
            <a:ext cx="7605740" cy="1167878"/>
          </a:xfrm>
          <a:prstGeom prst="rect">
            <a:avLst/>
          </a:prstGeom>
        </p:spPr>
        <p:txBody>
          <a:bodyPr/>
          <a:lstStyle>
            <a:defPPr>
              <a:defRPr lang="zh-CN"/>
            </a:defPPr>
            <a:lvl1pPr marR="0" lvl="0" indent="0" fontAlgn="auto">
              <a:lnSpc>
                <a:spcPct val="130000"/>
              </a:lnSpc>
              <a:spcBef>
                <a:spcPts val="1000"/>
              </a:spcBef>
              <a:spcAft>
                <a:spcPts val="0"/>
              </a:spcAft>
              <a:buClrTx/>
              <a:buSzTx/>
              <a:buFont typeface="Arial" panose="020B0604020202020204" pitchFamily="34" charset="0"/>
              <a:buNone/>
              <a:tabLst/>
              <a:defRPr kumimoji="0" b="0" i="0" u="none" strike="noStrike" cap="none" spc="0" normalizeH="0" baseline="0">
                <a:ln>
                  <a:noFill/>
                </a:ln>
                <a:solidFill>
                  <a:srgbClr val="E7E6E6">
                    <a:lumMod val="25000"/>
                  </a:srgbClr>
                </a:solidFill>
                <a:effectLst/>
                <a:uLnTx/>
                <a:uFillTx/>
                <a:cs typeface="+mn-ea"/>
              </a:defRPr>
            </a:lvl1pPr>
            <a:lvl2pPr marL="685800" indent="-228600">
              <a:lnSpc>
                <a:spcPct val="90000"/>
              </a:lnSpc>
              <a:spcBef>
                <a:spcPts val="500"/>
              </a:spcBef>
              <a:buFont typeface="Arial" panose="020B0604020202020204" pitchFamily="34" charset="0"/>
              <a:buChar char="•"/>
              <a:defRPr sz="2400"/>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30000"/>
              </a:lnSpc>
              <a:spcBef>
                <a:spcPts val="1000"/>
              </a:spcBef>
              <a:spcAft>
                <a:spcPts val="0"/>
              </a:spcAft>
              <a:buClrTx/>
              <a:buSzTx/>
              <a:buFont typeface="Arial" panose="020B0604020202020204" pitchFamily="34" charset="0"/>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sym typeface="+mn-lt"/>
              </a:rPr>
              <a:t>制毒物品是指用于制造麻醉药品和精神药品的物品。毒品，有些是可以天然获得的，如鸦片就是通过切割未成熟的罂粟果而直接提取的一种天然制品，但绝大部分毒品只能通过化学合成的方法取得。这些加工毒品必不可少的医药和化工生产用的原料就是我们所说的制毒物品。因此，制毒物品既是医药或化工原料，又是制造毒品的配剂。</a:t>
            </a:r>
          </a:p>
        </p:txBody>
      </p:sp>
      <p:sp>
        <p:nvSpPr>
          <p:cNvPr id="25" name="标题 1">
            <a:extLst>
              <a:ext uri="{FF2B5EF4-FFF2-40B4-BE49-F238E27FC236}">
                <a16:creationId xmlns="" xmlns:a16="http://schemas.microsoft.com/office/drawing/2014/main" id="{0439AF34-597A-46AC-B8DD-4B8FD6899CC4}"/>
              </a:ext>
            </a:extLst>
          </p:cNvPr>
          <p:cNvSpPr txBox="1">
            <a:spLocks/>
          </p:cNvSpPr>
          <p:nvPr/>
        </p:nvSpPr>
        <p:spPr>
          <a:xfrm>
            <a:off x="1067325" y="352086"/>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5">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lvl="0">
              <a:defRPr/>
            </a:pPr>
            <a:r>
              <a:rPr lang="zh-CN" altLang="en-US" sz="2800" dirty="0">
                <a:solidFill>
                  <a:srgbClr val="44546A">
                    <a:lumMod val="75000"/>
                  </a:srgbClr>
                </a:solidFill>
                <a:effectLst>
                  <a:glow rad="101600">
                    <a:prstClr val="white">
                      <a:alpha val="60000"/>
                    </a:prstClr>
                  </a:glow>
                </a:effectLst>
                <a:latin typeface="Arial" panose="020F0502020204030204"/>
                <a:ea typeface="微软雅黑"/>
                <a:cs typeface="+mn-ea"/>
                <a:sym typeface="+mn-lt"/>
              </a:rPr>
              <a:t>概念详述</a:t>
            </a:r>
          </a:p>
        </p:txBody>
      </p:sp>
    </p:spTree>
    <p:extLst>
      <p:ext uri="{BB962C8B-B14F-4D97-AF65-F5344CB8AC3E}">
        <p14:creationId xmlns:p14="http://schemas.microsoft.com/office/powerpoint/2010/main" val="296174154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14:presetBounceEnd="52000">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2000">
                                          <p:cBhvr additive="base">
                                            <p:cTn id="7" dur="500" fill="hold"/>
                                            <p:tgtEl>
                                              <p:spTgt spid="5"/>
                                            </p:tgtEl>
                                            <p:attrNameLst>
                                              <p:attrName>ppt_x</p:attrName>
                                            </p:attrNameLst>
                                          </p:cBhvr>
                                          <p:tavLst>
                                            <p:tav tm="0">
                                              <p:val>
                                                <p:strVal val="#ppt_x"/>
                                              </p:val>
                                            </p:tav>
                                            <p:tav tm="100000">
                                              <p:val>
                                                <p:strVal val="#ppt_x"/>
                                              </p:val>
                                            </p:tav>
                                          </p:tavLst>
                                        </p:anim>
                                        <p:anim calcmode="lin" valueType="num" p14:bounceEnd="52000">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14:presetBounceEnd="52000">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14:bounceEnd="52000">
                                          <p:cBhvr additive="base">
                                            <p:cTn id="11" dur="500" fill="hold"/>
                                            <p:tgtEl>
                                              <p:spTgt spid="4"/>
                                            </p:tgtEl>
                                            <p:attrNameLst>
                                              <p:attrName>ppt_x</p:attrName>
                                            </p:attrNameLst>
                                          </p:cBhvr>
                                          <p:tavLst>
                                            <p:tav tm="0">
                                              <p:val>
                                                <p:strVal val="#ppt_x"/>
                                              </p:val>
                                            </p:tav>
                                            <p:tav tm="100000">
                                              <p:val>
                                                <p:strVal val="#ppt_x"/>
                                              </p:val>
                                            </p:tav>
                                          </p:tavLst>
                                        </p:anim>
                                        <p:anim calcmode="lin" valueType="num" p14:bounceEnd="52000">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7"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22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childTnLst>
                              </p:cTn>
                            </p:par>
                            <p:par>
                              <p:cTn id="31" fill="hold">
                                <p:stCondLst>
                                  <p:cond delay="2700"/>
                                </p:stCondLst>
                                <p:childTnLst>
                                  <p:par>
                                    <p:cTn id="32" presetID="22" presetClass="entr" presetSubtype="4"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7"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1000"/>
                                            <p:tgtEl>
                                              <p:spTgt spid="8"/>
                                            </p:tgtEl>
                                          </p:cBhvr>
                                        </p:animEffect>
                                        <p:anim calcmode="lin" valueType="num">
                                          <p:cBhvr>
                                            <p:cTn id="17" dur="1000" fill="hold"/>
                                            <p:tgtEl>
                                              <p:spTgt spid="8"/>
                                            </p:tgtEl>
                                            <p:attrNameLst>
                                              <p:attrName>ppt_x</p:attrName>
                                            </p:attrNameLst>
                                          </p:cBhvr>
                                          <p:tavLst>
                                            <p:tav tm="0">
                                              <p:val>
                                                <p:strVal val="#ppt_x"/>
                                              </p:val>
                                            </p:tav>
                                            <p:tav tm="100000">
                                              <p:val>
                                                <p:strVal val="#ppt_x"/>
                                              </p:val>
                                            </p:tav>
                                          </p:tavLst>
                                        </p:anim>
                                        <p:anim calcmode="lin" valueType="num">
                                          <p:cBhvr>
                                            <p:cTn id="18" dur="1000" fill="hold"/>
                                            <p:tgtEl>
                                              <p:spTgt spid="8"/>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70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2200"/>
                                </p:stCondLst>
                                <p:childTnLst>
                                  <p:par>
                                    <p:cTn id="25" presetID="22" presetClass="entr" presetSubtype="4" fill="hold" grpId="0"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00"/>
                                            <p:tgtEl>
                                              <p:spTgt spid="21"/>
                                            </p:tgtEl>
                                          </p:cBhvr>
                                        </p:animEffect>
                                      </p:childTnLst>
                                    </p:cTn>
                                  </p:par>
                                  <p:par>
                                    <p:cTn id="28" presetID="22" presetClass="entr" presetSubtype="1"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up)">
                                          <p:cBhvr>
                                            <p:cTn id="30" dur="500"/>
                                            <p:tgtEl>
                                              <p:spTgt spid="22"/>
                                            </p:tgtEl>
                                          </p:cBhvr>
                                        </p:animEffect>
                                      </p:childTnLst>
                                    </p:cTn>
                                  </p:par>
                                </p:childTnLst>
                              </p:cTn>
                            </p:par>
                            <p:par>
                              <p:cTn id="31" fill="hold">
                                <p:stCondLst>
                                  <p:cond delay="2700"/>
                                </p:stCondLst>
                                <p:childTnLst>
                                  <p:par>
                                    <p:cTn id="32" presetID="22" presetClass="entr" presetSubtype="4"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down)">
                                          <p:cBhvr>
                                            <p:cTn id="34" dur="500"/>
                                            <p:tgtEl>
                                              <p:spTgt spid="23"/>
                                            </p:tgtEl>
                                          </p:cBhvr>
                                        </p:animEffect>
                                      </p:childTnLst>
                                    </p:cTn>
                                  </p:par>
                                  <p:par>
                                    <p:cTn id="35" presetID="22" presetClass="entr" presetSubtype="1"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wipe(up)">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p:bldP spid="23" grpId="0" animBg="1"/>
          <p:bldP spid="24"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B512CB3E-A248-441C-A834-1BB03EF621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5697" y="1204195"/>
            <a:ext cx="974417" cy="831038"/>
          </a:xfrm>
          <a:prstGeom prst="rect">
            <a:avLst/>
          </a:prstGeom>
        </p:spPr>
      </p:pic>
      <p:grpSp>
        <p:nvGrpSpPr>
          <p:cNvPr id="5" name="组合 4">
            <a:extLst>
              <a:ext uri="{FF2B5EF4-FFF2-40B4-BE49-F238E27FC236}">
                <a16:creationId xmlns="" xmlns:a16="http://schemas.microsoft.com/office/drawing/2014/main" id="{69921D8B-3D4A-456F-B0F5-245EDFEB8052}"/>
              </a:ext>
            </a:extLst>
          </p:cNvPr>
          <p:cNvGrpSpPr/>
          <p:nvPr/>
        </p:nvGrpSpPr>
        <p:grpSpPr>
          <a:xfrm>
            <a:off x="1597319" y="1564008"/>
            <a:ext cx="716783" cy="178728"/>
            <a:chOff x="2403788" y="1589659"/>
            <a:chExt cx="716783" cy="178728"/>
          </a:xfrm>
        </p:grpSpPr>
        <p:cxnSp>
          <p:nvCxnSpPr>
            <p:cNvPr id="6" name="直接连接符 5">
              <a:extLst>
                <a:ext uri="{FF2B5EF4-FFF2-40B4-BE49-F238E27FC236}">
                  <a16:creationId xmlns="" xmlns:a16="http://schemas.microsoft.com/office/drawing/2014/main" id="{F3CAEC15-8EF3-4473-A2A2-58F2F184EE77}"/>
                </a:ext>
              </a:extLst>
            </p:cNvPr>
            <p:cNvCxnSpPr/>
            <p:nvPr/>
          </p:nvCxnSpPr>
          <p:spPr>
            <a:xfrm flipV="1">
              <a:off x="2403788" y="1589659"/>
              <a:ext cx="139810" cy="178728"/>
            </a:xfrm>
            <a:prstGeom prst="line">
              <a:avLst/>
            </a:prstGeom>
            <a:noFill/>
            <a:ln w="12700" cap="flat" cmpd="sng" algn="ctr">
              <a:solidFill>
                <a:srgbClr val="6A3C7C">
                  <a:lumMod val="75000"/>
                </a:srgbClr>
              </a:solidFill>
              <a:prstDash val="solid"/>
            </a:ln>
            <a:effectLst/>
          </p:spPr>
        </p:cxnSp>
        <p:cxnSp>
          <p:nvCxnSpPr>
            <p:cNvPr id="7" name="直接连接符 6">
              <a:extLst>
                <a:ext uri="{FF2B5EF4-FFF2-40B4-BE49-F238E27FC236}">
                  <a16:creationId xmlns="" xmlns:a16="http://schemas.microsoft.com/office/drawing/2014/main" id="{A97C3329-8EE6-4067-89E6-DD35BF19767E}"/>
                </a:ext>
              </a:extLst>
            </p:cNvPr>
            <p:cNvCxnSpPr>
              <a:cxnSpLocks/>
            </p:cNvCxnSpPr>
            <p:nvPr/>
          </p:nvCxnSpPr>
          <p:spPr>
            <a:xfrm>
              <a:off x="2543598" y="1589659"/>
              <a:ext cx="576973" cy="0"/>
            </a:xfrm>
            <a:prstGeom prst="line">
              <a:avLst/>
            </a:prstGeom>
            <a:noFill/>
            <a:ln w="9525" cap="flat" cmpd="sng" algn="ctr">
              <a:solidFill>
                <a:srgbClr val="C65885">
                  <a:lumMod val="50000"/>
                </a:srgbClr>
              </a:solidFill>
              <a:prstDash val="solid"/>
              <a:tailEnd type="oval"/>
            </a:ln>
            <a:effectLst/>
          </p:spPr>
        </p:cxnSp>
      </p:grpSp>
      <p:sp>
        <p:nvSpPr>
          <p:cNvPr id="8" name="11 Rectángulo">
            <a:extLst>
              <a:ext uri="{FF2B5EF4-FFF2-40B4-BE49-F238E27FC236}">
                <a16:creationId xmlns="" xmlns:a16="http://schemas.microsoft.com/office/drawing/2014/main" id="{300BEB9F-0919-46BF-8035-0CD24A7E4511}"/>
              </a:ext>
            </a:extLst>
          </p:cNvPr>
          <p:cNvSpPr/>
          <p:nvPr/>
        </p:nvSpPr>
        <p:spPr>
          <a:xfrm>
            <a:off x="1935257" y="1373925"/>
            <a:ext cx="2634259" cy="413304"/>
          </a:xfrm>
          <a:prstGeom prst="roundRect">
            <a:avLst>
              <a:gd name="adj" fmla="val 50000"/>
            </a:avLst>
          </a:prstGeom>
          <a:solidFill>
            <a:schemeClr val="accent2">
              <a:lumMod val="75000"/>
            </a:schemeClr>
          </a:solidFill>
          <a:ln w="9525" cap="flat" cmpd="sng" algn="ctr">
            <a:solidFill>
              <a:srgbClr val="FFFFFF"/>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Arial" panose="020F0502020204030204"/>
                <a:ea typeface="微软雅黑"/>
                <a:cs typeface="+mn-ea"/>
                <a:sym typeface="+mn-lt"/>
              </a:rPr>
              <a:t>从毒品的来源看</a:t>
            </a:r>
          </a:p>
        </p:txBody>
      </p:sp>
      <p:grpSp>
        <p:nvGrpSpPr>
          <p:cNvPr id="9" name="组合 8">
            <a:extLst>
              <a:ext uri="{FF2B5EF4-FFF2-40B4-BE49-F238E27FC236}">
                <a16:creationId xmlns="" xmlns:a16="http://schemas.microsoft.com/office/drawing/2014/main" id="{9B1FF0B6-A9BF-4893-9924-C5EEE0137282}"/>
              </a:ext>
            </a:extLst>
          </p:cNvPr>
          <p:cNvGrpSpPr/>
          <p:nvPr/>
        </p:nvGrpSpPr>
        <p:grpSpPr>
          <a:xfrm>
            <a:off x="1514267" y="1951280"/>
            <a:ext cx="9826724" cy="870857"/>
            <a:chOff x="4441923" y="4527230"/>
            <a:chExt cx="6934534" cy="870857"/>
          </a:xfrm>
        </p:grpSpPr>
        <p:sp>
          <p:nvSpPr>
            <p:cNvPr id="11" name="Line 106">
              <a:extLst>
                <a:ext uri="{FF2B5EF4-FFF2-40B4-BE49-F238E27FC236}">
                  <a16:creationId xmlns="" xmlns:a16="http://schemas.microsoft.com/office/drawing/2014/main" id="{1FC83FF6-2D68-4845-B526-26F94715958F}"/>
                </a:ext>
              </a:extLst>
            </p:cNvPr>
            <p:cNvSpPr>
              <a:spLocks noChangeShapeType="1"/>
            </p:cNvSpPr>
            <p:nvPr/>
          </p:nvSpPr>
          <p:spPr bwMode="auto">
            <a:xfrm flipH="1">
              <a:off x="4441923" y="4527230"/>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12" name="Line 106">
              <a:extLst>
                <a:ext uri="{FF2B5EF4-FFF2-40B4-BE49-F238E27FC236}">
                  <a16:creationId xmlns="" xmlns:a16="http://schemas.microsoft.com/office/drawing/2014/main" id="{F35A588E-B52D-4A73-8BF9-4BEABF19AA20}"/>
                </a:ext>
              </a:extLst>
            </p:cNvPr>
            <p:cNvSpPr>
              <a:spLocks noChangeShapeType="1"/>
            </p:cNvSpPr>
            <p:nvPr/>
          </p:nvSpPr>
          <p:spPr bwMode="auto">
            <a:xfrm flipH="1">
              <a:off x="4441923" y="4962659"/>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13" name="Line 106">
              <a:extLst>
                <a:ext uri="{FF2B5EF4-FFF2-40B4-BE49-F238E27FC236}">
                  <a16:creationId xmlns="" xmlns:a16="http://schemas.microsoft.com/office/drawing/2014/main" id="{2AA8B058-BC93-4E14-9282-7C25B1D83C21}"/>
                </a:ext>
              </a:extLst>
            </p:cNvPr>
            <p:cNvSpPr>
              <a:spLocks noChangeShapeType="1"/>
            </p:cNvSpPr>
            <p:nvPr/>
          </p:nvSpPr>
          <p:spPr bwMode="auto">
            <a:xfrm flipH="1">
              <a:off x="4441923" y="5398087"/>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14" name="矩形 13">
            <a:extLst>
              <a:ext uri="{FF2B5EF4-FFF2-40B4-BE49-F238E27FC236}">
                <a16:creationId xmlns="" xmlns:a16="http://schemas.microsoft.com/office/drawing/2014/main" id="{4A689E9E-C842-4BAB-BAD1-2638FA7409F8}"/>
              </a:ext>
            </a:extLst>
          </p:cNvPr>
          <p:cNvSpPr/>
          <p:nvPr/>
        </p:nvSpPr>
        <p:spPr>
          <a:xfrm>
            <a:off x="1597319" y="1817291"/>
            <a:ext cx="9826723" cy="918040"/>
          </a:xfrm>
          <a:prstGeom prst="rect">
            <a:avLst/>
          </a:prstGeom>
        </p:spPr>
        <p:txBody>
          <a:bodyPr wrap="square" lIns="105571" tIns="52784" rIns="105571" bIns="52784">
            <a:spAutoFit/>
          </a:bodyPr>
          <a:lstStyle/>
          <a:p>
            <a:pPr marL="0" marR="0" lvl="0" indent="0" algn="l" defTabSz="914400" rtl="0" eaLnBrk="1" fontAlgn="auto" latinLnBrk="0" hangingPunct="1">
              <a:lnSpc>
                <a:spcPts val="3400"/>
              </a:lnSpc>
              <a:spcBef>
                <a:spcPts val="0"/>
              </a:spcBef>
              <a:spcAft>
                <a:spcPts val="0"/>
              </a:spcAft>
              <a:buClr>
                <a:srgbClr val="C00000"/>
              </a:buClr>
              <a:buSzTx/>
              <a:buFontTx/>
              <a:buNone/>
              <a:tabLst/>
              <a:defRPr/>
            </a:pPr>
            <a:r>
              <a:rPr kumimoji="0" lang="zh-CN" altLang="en-US" sz="16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可分为天然毒品、半合成毒品和合成毒品三大类。天然毒品是直接从毒品原植物中提取的毒品，如鸦片。半合成毒品是由天然毒品与化学物质合成而得，如海洛因。合成毒品是完全用有机合成的方法制造，如冰毒。</a:t>
            </a:r>
          </a:p>
        </p:txBody>
      </p:sp>
      <p:grpSp>
        <p:nvGrpSpPr>
          <p:cNvPr id="15" name="组合 14">
            <a:extLst>
              <a:ext uri="{FF2B5EF4-FFF2-40B4-BE49-F238E27FC236}">
                <a16:creationId xmlns="" xmlns:a16="http://schemas.microsoft.com/office/drawing/2014/main" id="{BD188B1F-2D1F-45F2-82F0-CEA656D50641}"/>
              </a:ext>
            </a:extLst>
          </p:cNvPr>
          <p:cNvGrpSpPr/>
          <p:nvPr/>
        </p:nvGrpSpPr>
        <p:grpSpPr>
          <a:xfrm>
            <a:off x="5788030" y="1339396"/>
            <a:ext cx="1762378" cy="516570"/>
            <a:chOff x="6194172" y="3742432"/>
            <a:chExt cx="1762378" cy="516570"/>
          </a:xfrm>
        </p:grpSpPr>
        <p:grpSp>
          <p:nvGrpSpPr>
            <p:cNvPr id="16" name="组合 15">
              <a:extLst>
                <a:ext uri="{FF2B5EF4-FFF2-40B4-BE49-F238E27FC236}">
                  <a16:creationId xmlns="" xmlns:a16="http://schemas.microsoft.com/office/drawing/2014/main" id="{B74DAE33-1115-421C-8C41-B03DCAA86284}"/>
                </a:ext>
              </a:extLst>
            </p:cNvPr>
            <p:cNvGrpSpPr/>
            <p:nvPr/>
          </p:nvGrpSpPr>
          <p:grpSpPr>
            <a:xfrm>
              <a:off x="6194172" y="3742432"/>
              <a:ext cx="1762378" cy="516570"/>
              <a:chOff x="325411" y="-963173"/>
              <a:chExt cx="2529379" cy="741386"/>
            </a:xfrm>
          </p:grpSpPr>
          <p:grpSp>
            <p:nvGrpSpPr>
              <p:cNvPr id="18" name="组合 17">
                <a:extLst>
                  <a:ext uri="{FF2B5EF4-FFF2-40B4-BE49-F238E27FC236}">
                    <a16:creationId xmlns="" xmlns:a16="http://schemas.microsoft.com/office/drawing/2014/main" id="{32BF29E6-6E45-4C43-AEBA-C7BAA16318C0}"/>
                  </a:ext>
                </a:extLst>
              </p:cNvPr>
              <p:cNvGrpSpPr/>
              <p:nvPr/>
            </p:nvGrpSpPr>
            <p:grpSpPr>
              <a:xfrm>
                <a:off x="325411" y="-963173"/>
                <a:ext cx="2529379" cy="741386"/>
                <a:chOff x="847094" y="1716439"/>
                <a:chExt cx="2529379" cy="741386"/>
              </a:xfrm>
            </p:grpSpPr>
            <p:sp>
              <p:nvSpPr>
                <p:cNvPr id="20" name="矩形: 圆角 19">
                  <a:extLst>
                    <a:ext uri="{FF2B5EF4-FFF2-40B4-BE49-F238E27FC236}">
                      <a16:creationId xmlns="" xmlns:a16="http://schemas.microsoft.com/office/drawing/2014/main" id="{1EC70CE1-9F0B-47FA-A1BD-C33CB61E3881}"/>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21" name="组合 20">
                  <a:extLst>
                    <a:ext uri="{FF2B5EF4-FFF2-40B4-BE49-F238E27FC236}">
                      <a16:creationId xmlns="" xmlns:a16="http://schemas.microsoft.com/office/drawing/2014/main" id="{089041C2-96FE-4C21-ADEF-BABFC0694063}"/>
                    </a:ext>
                  </a:extLst>
                </p:cNvPr>
                <p:cNvGrpSpPr/>
                <p:nvPr/>
              </p:nvGrpSpPr>
              <p:grpSpPr>
                <a:xfrm>
                  <a:off x="847094" y="1716439"/>
                  <a:ext cx="626402" cy="666076"/>
                  <a:chOff x="4515973" y="-1057089"/>
                  <a:chExt cx="626402" cy="666076"/>
                </a:xfrm>
              </p:grpSpPr>
              <p:sp>
                <p:nvSpPr>
                  <p:cNvPr id="22" name="椭圆 21">
                    <a:extLst>
                      <a:ext uri="{FF2B5EF4-FFF2-40B4-BE49-F238E27FC236}">
                        <a16:creationId xmlns="" xmlns:a16="http://schemas.microsoft.com/office/drawing/2014/main" id="{09CC2C63-06C0-48D3-8E24-1E447041343E}"/>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23" name="标题 1">
                    <a:extLst>
                      <a:ext uri="{FF2B5EF4-FFF2-40B4-BE49-F238E27FC236}">
                        <a16:creationId xmlns="" xmlns:a16="http://schemas.microsoft.com/office/drawing/2014/main" id="{33FBCFE5-BDBB-42F6-AFA4-3EDEB1E22723}"/>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19" name="TextBox 20">
                <a:extLst>
                  <a:ext uri="{FF2B5EF4-FFF2-40B4-BE49-F238E27FC236}">
                    <a16:creationId xmlns="" xmlns:a16="http://schemas.microsoft.com/office/drawing/2014/main" id="{548F02DB-EF16-4DC6-8A3F-7CEB5E5DC046}"/>
                  </a:ext>
                </a:extLst>
              </p:cNvPr>
              <p:cNvSpPr txBox="1"/>
              <p:nvPr/>
            </p:nvSpPr>
            <p:spPr>
              <a:xfrm>
                <a:off x="993034" y="-761456"/>
                <a:ext cx="1616390" cy="485896"/>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天然毒品</a:t>
                </a:r>
              </a:p>
            </p:txBody>
          </p:sp>
        </p:grpSp>
        <p:pic>
          <p:nvPicPr>
            <p:cNvPr id="17" name="图片 16">
              <a:extLst>
                <a:ext uri="{FF2B5EF4-FFF2-40B4-BE49-F238E27FC236}">
                  <a16:creationId xmlns="" xmlns:a16="http://schemas.microsoft.com/office/drawing/2014/main" id="{8D917C0C-7288-471B-923C-986744F9134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grpSp>
        <p:nvGrpSpPr>
          <p:cNvPr id="24" name="组合 23">
            <a:extLst>
              <a:ext uri="{FF2B5EF4-FFF2-40B4-BE49-F238E27FC236}">
                <a16:creationId xmlns="" xmlns:a16="http://schemas.microsoft.com/office/drawing/2014/main" id="{78A24E62-7EAD-4260-8AC2-1570073CCB9C}"/>
              </a:ext>
            </a:extLst>
          </p:cNvPr>
          <p:cNvGrpSpPr/>
          <p:nvPr/>
        </p:nvGrpSpPr>
        <p:grpSpPr>
          <a:xfrm>
            <a:off x="7647653" y="1339397"/>
            <a:ext cx="1919555" cy="516570"/>
            <a:chOff x="6194172" y="3742433"/>
            <a:chExt cx="1919555" cy="516570"/>
          </a:xfrm>
        </p:grpSpPr>
        <p:grpSp>
          <p:nvGrpSpPr>
            <p:cNvPr id="25" name="组合 24">
              <a:extLst>
                <a:ext uri="{FF2B5EF4-FFF2-40B4-BE49-F238E27FC236}">
                  <a16:creationId xmlns="" xmlns:a16="http://schemas.microsoft.com/office/drawing/2014/main" id="{C226C301-0A04-4509-935A-CC75BDB5EE21}"/>
                </a:ext>
              </a:extLst>
            </p:cNvPr>
            <p:cNvGrpSpPr/>
            <p:nvPr/>
          </p:nvGrpSpPr>
          <p:grpSpPr>
            <a:xfrm>
              <a:off x="6194172" y="3742433"/>
              <a:ext cx="1919555" cy="516570"/>
              <a:chOff x="325411" y="-963173"/>
              <a:chExt cx="2754961" cy="741386"/>
            </a:xfrm>
          </p:grpSpPr>
          <p:grpSp>
            <p:nvGrpSpPr>
              <p:cNvPr id="27" name="组合 26">
                <a:extLst>
                  <a:ext uri="{FF2B5EF4-FFF2-40B4-BE49-F238E27FC236}">
                    <a16:creationId xmlns="" xmlns:a16="http://schemas.microsoft.com/office/drawing/2014/main" id="{6FD78934-8538-47E0-8EB7-DE2C2A253481}"/>
                  </a:ext>
                </a:extLst>
              </p:cNvPr>
              <p:cNvGrpSpPr/>
              <p:nvPr/>
            </p:nvGrpSpPr>
            <p:grpSpPr>
              <a:xfrm>
                <a:off x="325411" y="-963173"/>
                <a:ext cx="2529379" cy="741386"/>
                <a:chOff x="847094" y="1716439"/>
                <a:chExt cx="2529379" cy="741386"/>
              </a:xfrm>
            </p:grpSpPr>
            <p:sp>
              <p:nvSpPr>
                <p:cNvPr id="29" name="矩形: 圆角 28">
                  <a:extLst>
                    <a:ext uri="{FF2B5EF4-FFF2-40B4-BE49-F238E27FC236}">
                      <a16:creationId xmlns="" xmlns:a16="http://schemas.microsoft.com/office/drawing/2014/main" id="{854234E3-3990-426B-B75A-D19052A78412}"/>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30" name="组合 29">
                  <a:extLst>
                    <a:ext uri="{FF2B5EF4-FFF2-40B4-BE49-F238E27FC236}">
                      <a16:creationId xmlns="" xmlns:a16="http://schemas.microsoft.com/office/drawing/2014/main" id="{9E700FB0-E98B-4FEE-BACD-45B678AF68B8}"/>
                    </a:ext>
                  </a:extLst>
                </p:cNvPr>
                <p:cNvGrpSpPr/>
                <p:nvPr/>
              </p:nvGrpSpPr>
              <p:grpSpPr>
                <a:xfrm>
                  <a:off x="847094" y="1716439"/>
                  <a:ext cx="626402" cy="666076"/>
                  <a:chOff x="4515973" y="-1057089"/>
                  <a:chExt cx="626402" cy="666076"/>
                </a:xfrm>
              </p:grpSpPr>
              <p:sp>
                <p:nvSpPr>
                  <p:cNvPr id="31" name="椭圆 30">
                    <a:extLst>
                      <a:ext uri="{FF2B5EF4-FFF2-40B4-BE49-F238E27FC236}">
                        <a16:creationId xmlns="" xmlns:a16="http://schemas.microsoft.com/office/drawing/2014/main" id="{6A080AB1-5703-4722-A379-AFA1472EAECB}"/>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32" name="标题 1">
                    <a:extLst>
                      <a:ext uri="{FF2B5EF4-FFF2-40B4-BE49-F238E27FC236}">
                        <a16:creationId xmlns="" xmlns:a16="http://schemas.microsoft.com/office/drawing/2014/main" id="{5C6FFE50-AAF0-438E-B966-690F88DCE86B}"/>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28" name="TextBox 20">
                <a:extLst>
                  <a:ext uri="{FF2B5EF4-FFF2-40B4-BE49-F238E27FC236}">
                    <a16:creationId xmlns="" xmlns:a16="http://schemas.microsoft.com/office/drawing/2014/main" id="{B896FBD2-95DD-449E-BA45-2CC58DD72ADE}"/>
                  </a:ext>
                </a:extLst>
              </p:cNvPr>
              <p:cNvSpPr txBox="1"/>
              <p:nvPr/>
            </p:nvSpPr>
            <p:spPr>
              <a:xfrm>
                <a:off x="993034" y="-746319"/>
                <a:ext cx="2087338" cy="485894"/>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半合成毒品</a:t>
                </a:r>
              </a:p>
            </p:txBody>
          </p:sp>
        </p:grpSp>
        <p:pic>
          <p:nvPicPr>
            <p:cNvPr id="26" name="图片 25">
              <a:extLst>
                <a:ext uri="{FF2B5EF4-FFF2-40B4-BE49-F238E27FC236}">
                  <a16:creationId xmlns="" xmlns:a16="http://schemas.microsoft.com/office/drawing/2014/main" id="{DB4BAAE5-95CF-402F-9CBA-17102345D7E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grpSp>
        <p:nvGrpSpPr>
          <p:cNvPr id="33" name="组合 32">
            <a:extLst>
              <a:ext uri="{FF2B5EF4-FFF2-40B4-BE49-F238E27FC236}">
                <a16:creationId xmlns="" xmlns:a16="http://schemas.microsoft.com/office/drawing/2014/main" id="{37928328-ADD8-42CD-BB49-D9E3DC5344EC}"/>
              </a:ext>
            </a:extLst>
          </p:cNvPr>
          <p:cNvGrpSpPr/>
          <p:nvPr/>
        </p:nvGrpSpPr>
        <p:grpSpPr>
          <a:xfrm>
            <a:off x="9508777" y="1339396"/>
            <a:ext cx="1762378" cy="516570"/>
            <a:chOff x="6194172" y="3742432"/>
            <a:chExt cx="1762378" cy="516570"/>
          </a:xfrm>
        </p:grpSpPr>
        <p:grpSp>
          <p:nvGrpSpPr>
            <p:cNvPr id="34" name="组合 33">
              <a:extLst>
                <a:ext uri="{FF2B5EF4-FFF2-40B4-BE49-F238E27FC236}">
                  <a16:creationId xmlns="" xmlns:a16="http://schemas.microsoft.com/office/drawing/2014/main" id="{F4F822F2-84BB-4188-90DE-FCFE96C1EF72}"/>
                </a:ext>
              </a:extLst>
            </p:cNvPr>
            <p:cNvGrpSpPr/>
            <p:nvPr/>
          </p:nvGrpSpPr>
          <p:grpSpPr>
            <a:xfrm>
              <a:off x="6194172" y="3742432"/>
              <a:ext cx="1762378" cy="516570"/>
              <a:chOff x="325411" y="-963173"/>
              <a:chExt cx="2529379" cy="741386"/>
            </a:xfrm>
          </p:grpSpPr>
          <p:grpSp>
            <p:nvGrpSpPr>
              <p:cNvPr id="36" name="组合 35">
                <a:extLst>
                  <a:ext uri="{FF2B5EF4-FFF2-40B4-BE49-F238E27FC236}">
                    <a16:creationId xmlns="" xmlns:a16="http://schemas.microsoft.com/office/drawing/2014/main" id="{90286923-26D9-46C6-A597-C95BEA6DD5E3}"/>
                  </a:ext>
                </a:extLst>
              </p:cNvPr>
              <p:cNvGrpSpPr/>
              <p:nvPr/>
            </p:nvGrpSpPr>
            <p:grpSpPr>
              <a:xfrm>
                <a:off x="325411" y="-963173"/>
                <a:ext cx="2529379" cy="741386"/>
                <a:chOff x="847094" y="1716439"/>
                <a:chExt cx="2529379" cy="741386"/>
              </a:xfrm>
            </p:grpSpPr>
            <p:sp>
              <p:nvSpPr>
                <p:cNvPr id="38" name="矩形: 圆角 37">
                  <a:extLst>
                    <a:ext uri="{FF2B5EF4-FFF2-40B4-BE49-F238E27FC236}">
                      <a16:creationId xmlns="" xmlns:a16="http://schemas.microsoft.com/office/drawing/2014/main" id="{9E7B0102-E4D5-4F3E-90A6-31837E4DCF7D}"/>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39" name="组合 38">
                  <a:extLst>
                    <a:ext uri="{FF2B5EF4-FFF2-40B4-BE49-F238E27FC236}">
                      <a16:creationId xmlns="" xmlns:a16="http://schemas.microsoft.com/office/drawing/2014/main" id="{9A12E50F-4E52-4ED3-91FA-7D3CEFFCF0DE}"/>
                    </a:ext>
                  </a:extLst>
                </p:cNvPr>
                <p:cNvGrpSpPr/>
                <p:nvPr/>
              </p:nvGrpSpPr>
              <p:grpSpPr>
                <a:xfrm>
                  <a:off x="847094" y="1716439"/>
                  <a:ext cx="626402" cy="666076"/>
                  <a:chOff x="4515973" y="-1057089"/>
                  <a:chExt cx="626402" cy="666076"/>
                </a:xfrm>
              </p:grpSpPr>
              <p:sp>
                <p:nvSpPr>
                  <p:cNvPr id="40" name="椭圆 39">
                    <a:extLst>
                      <a:ext uri="{FF2B5EF4-FFF2-40B4-BE49-F238E27FC236}">
                        <a16:creationId xmlns="" xmlns:a16="http://schemas.microsoft.com/office/drawing/2014/main" id="{1E2A22D2-A8A2-40BA-BD81-40656CAC34BE}"/>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41" name="标题 1">
                    <a:extLst>
                      <a:ext uri="{FF2B5EF4-FFF2-40B4-BE49-F238E27FC236}">
                        <a16:creationId xmlns="" xmlns:a16="http://schemas.microsoft.com/office/drawing/2014/main" id="{0454A195-5EE9-4E2F-8226-785F314C8DD9}"/>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37" name="TextBox 20">
                <a:extLst>
                  <a:ext uri="{FF2B5EF4-FFF2-40B4-BE49-F238E27FC236}">
                    <a16:creationId xmlns="" xmlns:a16="http://schemas.microsoft.com/office/drawing/2014/main" id="{BD1DF872-5370-4A03-9510-68E3B71FB8CD}"/>
                  </a:ext>
                </a:extLst>
              </p:cNvPr>
              <p:cNvSpPr txBox="1"/>
              <p:nvPr/>
            </p:nvSpPr>
            <p:spPr>
              <a:xfrm>
                <a:off x="1029253" y="-746317"/>
                <a:ext cx="1616390" cy="485896"/>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合成毒品</a:t>
                </a:r>
              </a:p>
            </p:txBody>
          </p:sp>
        </p:grpSp>
        <p:pic>
          <p:nvPicPr>
            <p:cNvPr id="35" name="图片 34">
              <a:extLst>
                <a:ext uri="{FF2B5EF4-FFF2-40B4-BE49-F238E27FC236}">
                  <a16:creationId xmlns="" xmlns:a16="http://schemas.microsoft.com/office/drawing/2014/main" id="{AF6C3D57-90F1-4973-BF6E-ACCE2089D44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pic>
        <p:nvPicPr>
          <p:cNvPr id="42" name="图片 41">
            <a:extLst>
              <a:ext uri="{FF2B5EF4-FFF2-40B4-BE49-F238E27FC236}">
                <a16:creationId xmlns="" xmlns:a16="http://schemas.microsoft.com/office/drawing/2014/main" id="{9831E834-C587-43BA-BE0D-7E308890EF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5697" y="3462625"/>
            <a:ext cx="974417" cy="831038"/>
          </a:xfrm>
          <a:prstGeom prst="rect">
            <a:avLst/>
          </a:prstGeom>
        </p:spPr>
      </p:pic>
      <p:grpSp>
        <p:nvGrpSpPr>
          <p:cNvPr id="43" name="组合 42">
            <a:extLst>
              <a:ext uri="{FF2B5EF4-FFF2-40B4-BE49-F238E27FC236}">
                <a16:creationId xmlns="" xmlns:a16="http://schemas.microsoft.com/office/drawing/2014/main" id="{F82B5CD2-E189-4282-A236-B604A7DA5898}"/>
              </a:ext>
            </a:extLst>
          </p:cNvPr>
          <p:cNvGrpSpPr/>
          <p:nvPr/>
        </p:nvGrpSpPr>
        <p:grpSpPr>
          <a:xfrm>
            <a:off x="1597319" y="3822438"/>
            <a:ext cx="716783" cy="178728"/>
            <a:chOff x="2403788" y="1589659"/>
            <a:chExt cx="716783" cy="178728"/>
          </a:xfrm>
        </p:grpSpPr>
        <p:cxnSp>
          <p:nvCxnSpPr>
            <p:cNvPr id="44" name="直接连接符 43">
              <a:extLst>
                <a:ext uri="{FF2B5EF4-FFF2-40B4-BE49-F238E27FC236}">
                  <a16:creationId xmlns="" xmlns:a16="http://schemas.microsoft.com/office/drawing/2014/main" id="{44BB510B-0E8D-45D2-BB75-F7A01B534C0B}"/>
                </a:ext>
              </a:extLst>
            </p:cNvPr>
            <p:cNvCxnSpPr/>
            <p:nvPr/>
          </p:nvCxnSpPr>
          <p:spPr>
            <a:xfrm flipV="1">
              <a:off x="2403788" y="1589659"/>
              <a:ext cx="139810" cy="178728"/>
            </a:xfrm>
            <a:prstGeom prst="line">
              <a:avLst/>
            </a:prstGeom>
            <a:noFill/>
            <a:ln w="12700" cap="flat" cmpd="sng" algn="ctr">
              <a:solidFill>
                <a:srgbClr val="6A3C7C">
                  <a:lumMod val="75000"/>
                </a:srgbClr>
              </a:solidFill>
              <a:prstDash val="solid"/>
            </a:ln>
            <a:effectLst/>
          </p:spPr>
        </p:cxnSp>
        <p:cxnSp>
          <p:nvCxnSpPr>
            <p:cNvPr id="45" name="直接连接符 44">
              <a:extLst>
                <a:ext uri="{FF2B5EF4-FFF2-40B4-BE49-F238E27FC236}">
                  <a16:creationId xmlns="" xmlns:a16="http://schemas.microsoft.com/office/drawing/2014/main" id="{7431BEA6-E7A8-4FFC-9797-97D72A09F214}"/>
                </a:ext>
              </a:extLst>
            </p:cNvPr>
            <p:cNvCxnSpPr>
              <a:cxnSpLocks/>
            </p:cNvCxnSpPr>
            <p:nvPr/>
          </p:nvCxnSpPr>
          <p:spPr>
            <a:xfrm>
              <a:off x="2543598" y="1589659"/>
              <a:ext cx="576973" cy="0"/>
            </a:xfrm>
            <a:prstGeom prst="line">
              <a:avLst/>
            </a:prstGeom>
            <a:noFill/>
            <a:ln w="9525" cap="flat" cmpd="sng" algn="ctr">
              <a:solidFill>
                <a:srgbClr val="C65885">
                  <a:lumMod val="50000"/>
                </a:srgbClr>
              </a:solidFill>
              <a:prstDash val="solid"/>
              <a:tailEnd type="oval"/>
            </a:ln>
            <a:effectLst/>
          </p:spPr>
        </p:cxnSp>
      </p:grpSp>
      <p:sp>
        <p:nvSpPr>
          <p:cNvPr id="46" name="11 Rectángulo">
            <a:extLst>
              <a:ext uri="{FF2B5EF4-FFF2-40B4-BE49-F238E27FC236}">
                <a16:creationId xmlns="" xmlns:a16="http://schemas.microsoft.com/office/drawing/2014/main" id="{F822E766-4BA0-490D-BA62-183B9EAC4947}"/>
              </a:ext>
            </a:extLst>
          </p:cNvPr>
          <p:cNvSpPr/>
          <p:nvPr/>
        </p:nvSpPr>
        <p:spPr>
          <a:xfrm>
            <a:off x="1846966" y="3587265"/>
            <a:ext cx="3882108" cy="432010"/>
          </a:xfrm>
          <a:prstGeom prst="roundRect">
            <a:avLst>
              <a:gd name="adj" fmla="val 50000"/>
            </a:avLst>
          </a:prstGeom>
          <a:solidFill>
            <a:schemeClr val="accent2">
              <a:lumMod val="50000"/>
            </a:schemeClr>
          </a:solidFill>
          <a:ln w="9525" cap="flat" cmpd="sng" algn="ctr">
            <a:solidFill>
              <a:srgbClr val="FFFFFF"/>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Arial" panose="020F0502020204030204"/>
                <a:ea typeface="微软雅黑"/>
                <a:cs typeface="+mn-ea"/>
                <a:sym typeface="+mn-lt"/>
              </a:rPr>
              <a:t>从毒品对人中枢神经的作用看</a:t>
            </a:r>
          </a:p>
        </p:txBody>
      </p:sp>
      <p:grpSp>
        <p:nvGrpSpPr>
          <p:cNvPr id="47" name="组合 46">
            <a:extLst>
              <a:ext uri="{FF2B5EF4-FFF2-40B4-BE49-F238E27FC236}">
                <a16:creationId xmlns="" xmlns:a16="http://schemas.microsoft.com/office/drawing/2014/main" id="{BC90C51C-EA22-422B-949F-1C3510F6DF5B}"/>
              </a:ext>
            </a:extLst>
          </p:cNvPr>
          <p:cNvGrpSpPr/>
          <p:nvPr/>
        </p:nvGrpSpPr>
        <p:grpSpPr>
          <a:xfrm>
            <a:off x="1514267" y="4209710"/>
            <a:ext cx="9826724" cy="1295370"/>
            <a:chOff x="4441923" y="4527230"/>
            <a:chExt cx="6934534" cy="1295370"/>
          </a:xfrm>
        </p:grpSpPr>
        <p:sp>
          <p:nvSpPr>
            <p:cNvPr id="48" name="Line 106">
              <a:extLst>
                <a:ext uri="{FF2B5EF4-FFF2-40B4-BE49-F238E27FC236}">
                  <a16:creationId xmlns="" xmlns:a16="http://schemas.microsoft.com/office/drawing/2014/main" id="{167CA51B-6795-40DA-9593-B4247B708F47}"/>
                </a:ext>
              </a:extLst>
            </p:cNvPr>
            <p:cNvSpPr>
              <a:spLocks noChangeShapeType="1"/>
            </p:cNvSpPr>
            <p:nvPr/>
          </p:nvSpPr>
          <p:spPr bwMode="auto">
            <a:xfrm flipH="1">
              <a:off x="4441923" y="4527230"/>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49" name="Line 106">
              <a:extLst>
                <a:ext uri="{FF2B5EF4-FFF2-40B4-BE49-F238E27FC236}">
                  <a16:creationId xmlns="" xmlns:a16="http://schemas.microsoft.com/office/drawing/2014/main" id="{A9C3F561-FF88-43C5-8C9B-16256FE70A0A}"/>
                </a:ext>
              </a:extLst>
            </p:cNvPr>
            <p:cNvSpPr>
              <a:spLocks noChangeShapeType="1"/>
            </p:cNvSpPr>
            <p:nvPr/>
          </p:nvSpPr>
          <p:spPr bwMode="auto">
            <a:xfrm flipH="1">
              <a:off x="4441923" y="4962659"/>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50" name="Line 106">
              <a:extLst>
                <a:ext uri="{FF2B5EF4-FFF2-40B4-BE49-F238E27FC236}">
                  <a16:creationId xmlns="" xmlns:a16="http://schemas.microsoft.com/office/drawing/2014/main" id="{6F9CC25A-C46A-4984-BFF3-AC9B946C6B3C}"/>
                </a:ext>
              </a:extLst>
            </p:cNvPr>
            <p:cNvSpPr>
              <a:spLocks noChangeShapeType="1"/>
            </p:cNvSpPr>
            <p:nvPr/>
          </p:nvSpPr>
          <p:spPr bwMode="auto">
            <a:xfrm flipH="1">
              <a:off x="4441923" y="5398087"/>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51" name="Line 106">
              <a:extLst>
                <a:ext uri="{FF2B5EF4-FFF2-40B4-BE49-F238E27FC236}">
                  <a16:creationId xmlns="" xmlns:a16="http://schemas.microsoft.com/office/drawing/2014/main" id="{227C83B4-FE29-4819-84F1-FB6E2A902FFF}"/>
                </a:ext>
              </a:extLst>
            </p:cNvPr>
            <p:cNvSpPr>
              <a:spLocks noChangeShapeType="1"/>
            </p:cNvSpPr>
            <p:nvPr/>
          </p:nvSpPr>
          <p:spPr bwMode="auto">
            <a:xfrm flipH="1">
              <a:off x="4441923" y="5822600"/>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52" name="矩形 51">
            <a:extLst>
              <a:ext uri="{FF2B5EF4-FFF2-40B4-BE49-F238E27FC236}">
                <a16:creationId xmlns="" xmlns:a16="http://schemas.microsoft.com/office/drawing/2014/main" id="{3DD09098-D78D-4948-9F6C-6F0C7FA7790F}"/>
              </a:ext>
            </a:extLst>
          </p:cNvPr>
          <p:cNvSpPr/>
          <p:nvPr/>
        </p:nvSpPr>
        <p:spPr>
          <a:xfrm>
            <a:off x="1648710" y="4114396"/>
            <a:ext cx="9369572" cy="1354889"/>
          </a:xfrm>
          <a:prstGeom prst="rect">
            <a:avLst/>
          </a:prstGeom>
        </p:spPr>
        <p:txBody>
          <a:bodyPr wrap="square" lIns="105571" tIns="52784" rIns="105571" bIns="52784">
            <a:spAutoFit/>
          </a:bodyPr>
          <a:lstStyle/>
          <a:p>
            <a:pPr marL="0" marR="0" lvl="0" indent="0" algn="l" defTabSz="914400" rtl="0" eaLnBrk="1" fontAlgn="auto" latinLnBrk="0" hangingPunct="1">
              <a:lnSpc>
                <a:spcPts val="3400"/>
              </a:lnSpc>
              <a:spcBef>
                <a:spcPts val="0"/>
              </a:spcBef>
              <a:spcAft>
                <a:spcPts val="0"/>
              </a:spcAft>
              <a:buClr>
                <a:srgbClr val="C00000"/>
              </a:buClr>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可分为抑制剂、兴奋剂和致幻剂等。抑制剂能抑制中枢神经系统，具有镇静和放松作用，如鸦片类。兴奋剂能刺激中枢神经系统，使人产生兴奋，如苯丙胺类。致幻剂能使人产生幻觉，导致自我歪曲和思维分裂，如麦司卡林。</a:t>
            </a:r>
          </a:p>
        </p:txBody>
      </p:sp>
      <p:grpSp>
        <p:nvGrpSpPr>
          <p:cNvPr id="53" name="组合 52">
            <a:extLst>
              <a:ext uri="{FF2B5EF4-FFF2-40B4-BE49-F238E27FC236}">
                <a16:creationId xmlns="" xmlns:a16="http://schemas.microsoft.com/office/drawing/2014/main" id="{F2AF4762-6D12-4E38-A0C8-B8DE8A383EDF}"/>
              </a:ext>
            </a:extLst>
          </p:cNvPr>
          <p:cNvGrpSpPr/>
          <p:nvPr/>
        </p:nvGrpSpPr>
        <p:grpSpPr>
          <a:xfrm>
            <a:off x="5788030" y="3597826"/>
            <a:ext cx="1762378" cy="516570"/>
            <a:chOff x="6194172" y="3742432"/>
            <a:chExt cx="1762378" cy="516570"/>
          </a:xfrm>
        </p:grpSpPr>
        <p:grpSp>
          <p:nvGrpSpPr>
            <p:cNvPr id="54" name="组合 53">
              <a:extLst>
                <a:ext uri="{FF2B5EF4-FFF2-40B4-BE49-F238E27FC236}">
                  <a16:creationId xmlns="" xmlns:a16="http://schemas.microsoft.com/office/drawing/2014/main" id="{D34F6BB9-33D6-46F6-A6CF-B91A05761516}"/>
                </a:ext>
              </a:extLst>
            </p:cNvPr>
            <p:cNvGrpSpPr/>
            <p:nvPr/>
          </p:nvGrpSpPr>
          <p:grpSpPr>
            <a:xfrm>
              <a:off x="6194172" y="3742432"/>
              <a:ext cx="1762378" cy="516570"/>
              <a:chOff x="325411" y="-963173"/>
              <a:chExt cx="2529379" cy="741386"/>
            </a:xfrm>
          </p:grpSpPr>
          <p:grpSp>
            <p:nvGrpSpPr>
              <p:cNvPr id="56" name="组合 55">
                <a:extLst>
                  <a:ext uri="{FF2B5EF4-FFF2-40B4-BE49-F238E27FC236}">
                    <a16:creationId xmlns="" xmlns:a16="http://schemas.microsoft.com/office/drawing/2014/main" id="{787870F3-A7E3-49D8-82CD-C39688217D78}"/>
                  </a:ext>
                </a:extLst>
              </p:cNvPr>
              <p:cNvGrpSpPr/>
              <p:nvPr/>
            </p:nvGrpSpPr>
            <p:grpSpPr>
              <a:xfrm>
                <a:off x="325411" y="-963173"/>
                <a:ext cx="2529379" cy="741386"/>
                <a:chOff x="847094" y="1716439"/>
                <a:chExt cx="2529379" cy="741386"/>
              </a:xfrm>
            </p:grpSpPr>
            <p:sp>
              <p:nvSpPr>
                <p:cNvPr id="58" name="矩形: 圆角 57">
                  <a:extLst>
                    <a:ext uri="{FF2B5EF4-FFF2-40B4-BE49-F238E27FC236}">
                      <a16:creationId xmlns="" xmlns:a16="http://schemas.microsoft.com/office/drawing/2014/main" id="{2F61B0B2-ACBE-4682-9B72-A18E6627EC6F}"/>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59" name="组合 58">
                  <a:extLst>
                    <a:ext uri="{FF2B5EF4-FFF2-40B4-BE49-F238E27FC236}">
                      <a16:creationId xmlns="" xmlns:a16="http://schemas.microsoft.com/office/drawing/2014/main" id="{84AF3B7A-88AF-4E77-BE99-3B05F8C920AF}"/>
                    </a:ext>
                  </a:extLst>
                </p:cNvPr>
                <p:cNvGrpSpPr/>
                <p:nvPr/>
              </p:nvGrpSpPr>
              <p:grpSpPr>
                <a:xfrm>
                  <a:off x="847094" y="1716439"/>
                  <a:ext cx="626402" cy="666076"/>
                  <a:chOff x="4515973" y="-1057089"/>
                  <a:chExt cx="626402" cy="666076"/>
                </a:xfrm>
              </p:grpSpPr>
              <p:sp>
                <p:nvSpPr>
                  <p:cNvPr id="60" name="椭圆 59">
                    <a:extLst>
                      <a:ext uri="{FF2B5EF4-FFF2-40B4-BE49-F238E27FC236}">
                        <a16:creationId xmlns="" xmlns:a16="http://schemas.microsoft.com/office/drawing/2014/main" id="{7F5895BD-FF66-4B56-AC25-142B39A59DD5}"/>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61" name="标题 1">
                    <a:extLst>
                      <a:ext uri="{FF2B5EF4-FFF2-40B4-BE49-F238E27FC236}">
                        <a16:creationId xmlns="" xmlns:a16="http://schemas.microsoft.com/office/drawing/2014/main" id="{D8581FCD-AD2A-4A6D-8342-69E80A86B220}"/>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57" name="TextBox 20">
                <a:extLst>
                  <a:ext uri="{FF2B5EF4-FFF2-40B4-BE49-F238E27FC236}">
                    <a16:creationId xmlns="" xmlns:a16="http://schemas.microsoft.com/office/drawing/2014/main" id="{8F408466-184C-44C4-B723-5A6BD69D7D52}"/>
                  </a:ext>
                </a:extLst>
              </p:cNvPr>
              <p:cNvSpPr txBox="1"/>
              <p:nvPr/>
            </p:nvSpPr>
            <p:spPr>
              <a:xfrm>
                <a:off x="993034" y="-761456"/>
                <a:ext cx="1616390" cy="485896"/>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抑制剂</a:t>
                </a:r>
              </a:p>
            </p:txBody>
          </p:sp>
        </p:grpSp>
        <p:pic>
          <p:nvPicPr>
            <p:cNvPr id="55" name="图片 54">
              <a:extLst>
                <a:ext uri="{FF2B5EF4-FFF2-40B4-BE49-F238E27FC236}">
                  <a16:creationId xmlns="" xmlns:a16="http://schemas.microsoft.com/office/drawing/2014/main" id="{C04962C2-15EA-44BD-96CF-E5FF8601400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grpSp>
        <p:nvGrpSpPr>
          <p:cNvPr id="62" name="组合 61">
            <a:extLst>
              <a:ext uri="{FF2B5EF4-FFF2-40B4-BE49-F238E27FC236}">
                <a16:creationId xmlns="" xmlns:a16="http://schemas.microsoft.com/office/drawing/2014/main" id="{4D082FE7-89C4-41E7-9917-BD1A44CE9570}"/>
              </a:ext>
            </a:extLst>
          </p:cNvPr>
          <p:cNvGrpSpPr/>
          <p:nvPr/>
        </p:nvGrpSpPr>
        <p:grpSpPr>
          <a:xfrm>
            <a:off x="7647653" y="3597827"/>
            <a:ext cx="1919555" cy="516570"/>
            <a:chOff x="6194172" y="3742433"/>
            <a:chExt cx="1919555" cy="516570"/>
          </a:xfrm>
        </p:grpSpPr>
        <p:grpSp>
          <p:nvGrpSpPr>
            <p:cNvPr id="63" name="组合 62">
              <a:extLst>
                <a:ext uri="{FF2B5EF4-FFF2-40B4-BE49-F238E27FC236}">
                  <a16:creationId xmlns="" xmlns:a16="http://schemas.microsoft.com/office/drawing/2014/main" id="{8F3F15FA-9DA8-45E3-AF4F-32DB723A8826}"/>
                </a:ext>
              </a:extLst>
            </p:cNvPr>
            <p:cNvGrpSpPr/>
            <p:nvPr/>
          </p:nvGrpSpPr>
          <p:grpSpPr>
            <a:xfrm>
              <a:off x="6194172" y="3742433"/>
              <a:ext cx="1919555" cy="516570"/>
              <a:chOff x="325411" y="-963173"/>
              <a:chExt cx="2754961" cy="741386"/>
            </a:xfrm>
          </p:grpSpPr>
          <p:grpSp>
            <p:nvGrpSpPr>
              <p:cNvPr id="65" name="组合 64">
                <a:extLst>
                  <a:ext uri="{FF2B5EF4-FFF2-40B4-BE49-F238E27FC236}">
                    <a16:creationId xmlns="" xmlns:a16="http://schemas.microsoft.com/office/drawing/2014/main" id="{0CC4D214-0F0C-41C9-BE99-15C6F0ED87E2}"/>
                  </a:ext>
                </a:extLst>
              </p:cNvPr>
              <p:cNvGrpSpPr/>
              <p:nvPr/>
            </p:nvGrpSpPr>
            <p:grpSpPr>
              <a:xfrm>
                <a:off x="325411" y="-963173"/>
                <a:ext cx="2529379" cy="741386"/>
                <a:chOff x="847094" y="1716439"/>
                <a:chExt cx="2529379" cy="741386"/>
              </a:xfrm>
            </p:grpSpPr>
            <p:sp>
              <p:nvSpPr>
                <p:cNvPr id="67" name="矩形: 圆角 66">
                  <a:extLst>
                    <a:ext uri="{FF2B5EF4-FFF2-40B4-BE49-F238E27FC236}">
                      <a16:creationId xmlns="" xmlns:a16="http://schemas.microsoft.com/office/drawing/2014/main" id="{B5198006-AE5F-4E27-ACC9-2581563F3678}"/>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68" name="组合 67">
                  <a:extLst>
                    <a:ext uri="{FF2B5EF4-FFF2-40B4-BE49-F238E27FC236}">
                      <a16:creationId xmlns="" xmlns:a16="http://schemas.microsoft.com/office/drawing/2014/main" id="{D8C4771F-F267-4D95-B92B-1C9C19ADE58A}"/>
                    </a:ext>
                  </a:extLst>
                </p:cNvPr>
                <p:cNvGrpSpPr/>
                <p:nvPr/>
              </p:nvGrpSpPr>
              <p:grpSpPr>
                <a:xfrm>
                  <a:off x="847094" y="1716439"/>
                  <a:ext cx="626402" cy="666076"/>
                  <a:chOff x="4515973" y="-1057089"/>
                  <a:chExt cx="626402" cy="666076"/>
                </a:xfrm>
              </p:grpSpPr>
              <p:sp>
                <p:nvSpPr>
                  <p:cNvPr id="69" name="椭圆 68">
                    <a:extLst>
                      <a:ext uri="{FF2B5EF4-FFF2-40B4-BE49-F238E27FC236}">
                        <a16:creationId xmlns="" xmlns:a16="http://schemas.microsoft.com/office/drawing/2014/main" id="{6EBDFE8E-2028-423F-85ED-7E70D4362F55}"/>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70" name="标题 1">
                    <a:extLst>
                      <a:ext uri="{FF2B5EF4-FFF2-40B4-BE49-F238E27FC236}">
                        <a16:creationId xmlns="" xmlns:a16="http://schemas.microsoft.com/office/drawing/2014/main" id="{8D25A52C-7F39-49E2-AC34-0532F28E9E58}"/>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66" name="TextBox 20">
                <a:extLst>
                  <a:ext uri="{FF2B5EF4-FFF2-40B4-BE49-F238E27FC236}">
                    <a16:creationId xmlns="" xmlns:a16="http://schemas.microsoft.com/office/drawing/2014/main" id="{3027A351-4777-46B3-BFCB-6BDED1847374}"/>
                  </a:ext>
                </a:extLst>
              </p:cNvPr>
              <p:cNvSpPr txBox="1"/>
              <p:nvPr/>
            </p:nvSpPr>
            <p:spPr>
              <a:xfrm>
                <a:off x="993034" y="-746319"/>
                <a:ext cx="2087338" cy="485894"/>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兴奋剂</a:t>
                </a:r>
              </a:p>
            </p:txBody>
          </p:sp>
        </p:grpSp>
        <p:pic>
          <p:nvPicPr>
            <p:cNvPr id="64" name="图片 63">
              <a:extLst>
                <a:ext uri="{FF2B5EF4-FFF2-40B4-BE49-F238E27FC236}">
                  <a16:creationId xmlns="" xmlns:a16="http://schemas.microsoft.com/office/drawing/2014/main" id="{558DE627-3FD3-4E7C-B368-7EDAF4E817E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grpSp>
        <p:nvGrpSpPr>
          <p:cNvPr id="71" name="组合 70">
            <a:extLst>
              <a:ext uri="{FF2B5EF4-FFF2-40B4-BE49-F238E27FC236}">
                <a16:creationId xmlns="" xmlns:a16="http://schemas.microsoft.com/office/drawing/2014/main" id="{DE0BA2BD-6B2B-4EFA-B3C4-310760A3CFE5}"/>
              </a:ext>
            </a:extLst>
          </p:cNvPr>
          <p:cNvGrpSpPr/>
          <p:nvPr/>
        </p:nvGrpSpPr>
        <p:grpSpPr>
          <a:xfrm>
            <a:off x="9508777" y="3597826"/>
            <a:ext cx="1762378" cy="516570"/>
            <a:chOff x="6194172" y="3742432"/>
            <a:chExt cx="1762378" cy="516570"/>
          </a:xfrm>
        </p:grpSpPr>
        <p:grpSp>
          <p:nvGrpSpPr>
            <p:cNvPr id="72" name="组合 71">
              <a:extLst>
                <a:ext uri="{FF2B5EF4-FFF2-40B4-BE49-F238E27FC236}">
                  <a16:creationId xmlns="" xmlns:a16="http://schemas.microsoft.com/office/drawing/2014/main" id="{CA72251C-B1A9-4A24-ACE0-5A059A471C8A}"/>
                </a:ext>
              </a:extLst>
            </p:cNvPr>
            <p:cNvGrpSpPr/>
            <p:nvPr/>
          </p:nvGrpSpPr>
          <p:grpSpPr>
            <a:xfrm>
              <a:off x="6194172" y="3742432"/>
              <a:ext cx="1762378" cy="516570"/>
              <a:chOff x="325411" y="-963173"/>
              <a:chExt cx="2529379" cy="741386"/>
            </a:xfrm>
          </p:grpSpPr>
          <p:grpSp>
            <p:nvGrpSpPr>
              <p:cNvPr id="74" name="组合 73">
                <a:extLst>
                  <a:ext uri="{FF2B5EF4-FFF2-40B4-BE49-F238E27FC236}">
                    <a16:creationId xmlns="" xmlns:a16="http://schemas.microsoft.com/office/drawing/2014/main" id="{7999E683-6FFB-4202-A5D3-B0293B8DC0C3}"/>
                  </a:ext>
                </a:extLst>
              </p:cNvPr>
              <p:cNvGrpSpPr/>
              <p:nvPr/>
            </p:nvGrpSpPr>
            <p:grpSpPr>
              <a:xfrm>
                <a:off x="325411" y="-963173"/>
                <a:ext cx="2529379" cy="741386"/>
                <a:chOff x="847094" y="1716439"/>
                <a:chExt cx="2529379" cy="741386"/>
              </a:xfrm>
            </p:grpSpPr>
            <p:sp>
              <p:nvSpPr>
                <p:cNvPr id="76" name="矩形: 圆角 75">
                  <a:extLst>
                    <a:ext uri="{FF2B5EF4-FFF2-40B4-BE49-F238E27FC236}">
                      <a16:creationId xmlns="" xmlns:a16="http://schemas.microsoft.com/office/drawing/2014/main" id="{7C29B5EB-B09D-46FA-9DD5-1843CA757C57}"/>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77" name="组合 76">
                  <a:extLst>
                    <a:ext uri="{FF2B5EF4-FFF2-40B4-BE49-F238E27FC236}">
                      <a16:creationId xmlns="" xmlns:a16="http://schemas.microsoft.com/office/drawing/2014/main" id="{E3F411D7-25D4-4D34-8E2C-1A6C677AAF68}"/>
                    </a:ext>
                  </a:extLst>
                </p:cNvPr>
                <p:cNvGrpSpPr/>
                <p:nvPr/>
              </p:nvGrpSpPr>
              <p:grpSpPr>
                <a:xfrm>
                  <a:off x="847094" y="1716439"/>
                  <a:ext cx="626402" cy="666076"/>
                  <a:chOff x="4515973" y="-1057089"/>
                  <a:chExt cx="626402" cy="666076"/>
                </a:xfrm>
              </p:grpSpPr>
              <p:sp>
                <p:nvSpPr>
                  <p:cNvPr id="78" name="椭圆 77">
                    <a:extLst>
                      <a:ext uri="{FF2B5EF4-FFF2-40B4-BE49-F238E27FC236}">
                        <a16:creationId xmlns="" xmlns:a16="http://schemas.microsoft.com/office/drawing/2014/main" id="{46626E88-B7BC-46EE-8494-B79EA99FAB30}"/>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79" name="标题 1">
                    <a:extLst>
                      <a:ext uri="{FF2B5EF4-FFF2-40B4-BE49-F238E27FC236}">
                        <a16:creationId xmlns="" xmlns:a16="http://schemas.microsoft.com/office/drawing/2014/main" id="{ED911C25-0755-4BEE-9D09-161F0D5975F9}"/>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75" name="TextBox 20">
                <a:extLst>
                  <a:ext uri="{FF2B5EF4-FFF2-40B4-BE49-F238E27FC236}">
                    <a16:creationId xmlns="" xmlns:a16="http://schemas.microsoft.com/office/drawing/2014/main" id="{C55B5D80-E05B-4642-8D20-449DE0AE39A7}"/>
                  </a:ext>
                </a:extLst>
              </p:cNvPr>
              <p:cNvSpPr txBox="1"/>
              <p:nvPr/>
            </p:nvSpPr>
            <p:spPr>
              <a:xfrm>
                <a:off x="1029253" y="-746317"/>
                <a:ext cx="1616390" cy="485896"/>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致幻剂</a:t>
                </a:r>
              </a:p>
            </p:txBody>
          </p:sp>
        </p:grpSp>
        <p:pic>
          <p:nvPicPr>
            <p:cNvPr id="73" name="图片 72">
              <a:extLst>
                <a:ext uri="{FF2B5EF4-FFF2-40B4-BE49-F238E27FC236}">
                  <a16:creationId xmlns="" xmlns:a16="http://schemas.microsoft.com/office/drawing/2014/main" id="{429472FC-B582-4AC5-A824-EBF3DB55AA07}"/>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sp>
        <p:nvSpPr>
          <p:cNvPr id="80" name="标题 1">
            <a:extLst>
              <a:ext uri="{FF2B5EF4-FFF2-40B4-BE49-F238E27FC236}">
                <a16:creationId xmlns="" xmlns:a16="http://schemas.microsoft.com/office/drawing/2014/main" id="{3B1ADF1A-C918-4E93-B42B-05B4F030363B}"/>
              </a:ext>
            </a:extLst>
          </p:cNvPr>
          <p:cNvSpPr txBox="1">
            <a:spLocks/>
          </p:cNvSpPr>
          <p:nvPr/>
        </p:nvSpPr>
        <p:spPr>
          <a:xfrm>
            <a:off x="1046116" y="349311"/>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什么是毒品</a:t>
            </a:r>
          </a:p>
        </p:txBody>
      </p:sp>
    </p:spTree>
    <p:extLst>
      <p:ext uri="{BB962C8B-B14F-4D97-AF65-F5344CB8AC3E}">
        <p14:creationId xmlns:p14="http://schemas.microsoft.com/office/powerpoint/2010/main" val="95054261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par>
                              <p:cTn id="27" fill="hold">
                                <p:stCondLst>
                                  <p:cond delay="2500"/>
                                </p:stCondLst>
                                <p:childTnLst>
                                  <p:par>
                                    <p:cTn id="28" presetID="2" presetClass="entr" presetSubtype="2" fill="hold" nodeType="afterEffect" p14:presetBounceEnd="48000">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14:bounceEnd="48000">
                                          <p:cBhvr additive="base">
                                            <p:cTn id="30" dur="500" fill="hold"/>
                                            <p:tgtEl>
                                              <p:spTgt spid="15"/>
                                            </p:tgtEl>
                                            <p:attrNameLst>
                                              <p:attrName>ppt_x</p:attrName>
                                            </p:attrNameLst>
                                          </p:cBhvr>
                                          <p:tavLst>
                                            <p:tav tm="0">
                                              <p:val>
                                                <p:strVal val="1+#ppt_w/2"/>
                                              </p:val>
                                            </p:tav>
                                            <p:tav tm="100000">
                                              <p:val>
                                                <p:strVal val="#ppt_x"/>
                                              </p:val>
                                            </p:tav>
                                          </p:tavLst>
                                        </p:anim>
                                        <p:anim calcmode="lin" valueType="num" p14:bounceEnd="48000">
                                          <p:cBhvr additive="base">
                                            <p:cTn id="31" dur="500" fill="hold"/>
                                            <p:tgtEl>
                                              <p:spTgt spid="15"/>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14:presetBounceEnd="48000">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14:bounceEnd="48000">
                                          <p:cBhvr additive="base">
                                            <p:cTn id="35" dur="500" fill="hold"/>
                                            <p:tgtEl>
                                              <p:spTgt spid="24"/>
                                            </p:tgtEl>
                                            <p:attrNameLst>
                                              <p:attrName>ppt_x</p:attrName>
                                            </p:attrNameLst>
                                          </p:cBhvr>
                                          <p:tavLst>
                                            <p:tav tm="0">
                                              <p:val>
                                                <p:strVal val="1+#ppt_w/2"/>
                                              </p:val>
                                            </p:tav>
                                            <p:tav tm="100000">
                                              <p:val>
                                                <p:strVal val="#ppt_x"/>
                                              </p:val>
                                            </p:tav>
                                          </p:tavLst>
                                        </p:anim>
                                        <p:anim calcmode="lin" valueType="num" p14:bounceEnd="48000">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nodeType="afterEffect" p14:presetBounceEnd="48000">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14:bounceEnd="48000">
                                          <p:cBhvr additive="base">
                                            <p:cTn id="40" dur="500" fill="hold"/>
                                            <p:tgtEl>
                                              <p:spTgt spid="33"/>
                                            </p:tgtEl>
                                            <p:attrNameLst>
                                              <p:attrName>ppt_x</p:attrName>
                                            </p:attrNameLst>
                                          </p:cBhvr>
                                          <p:tavLst>
                                            <p:tav tm="0">
                                              <p:val>
                                                <p:strVal val="1+#ppt_w/2"/>
                                              </p:val>
                                            </p:tav>
                                            <p:tav tm="100000">
                                              <p:val>
                                                <p:strVal val="#ppt_x"/>
                                              </p:val>
                                            </p:tav>
                                          </p:tavLst>
                                        </p:anim>
                                        <p:anim calcmode="lin" valueType="num" p14:bounceEnd="48000">
                                          <p:cBhvr additive="base">
                                            <p:cTn id="41" dur="500" fill="hold"/>
                                            <p:tgtEl>
                                              <p:spTgt spid="33"/>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49" presetClass="entr" presetSubtype="0" decel="100000"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 calcmode="lin" valueType="num">
                                          <p:cBhvr>
                                            <p:cTn id="47" dur="500" fill="hold"/>
                                            <p:tgtEl>
                                              <p:spTgt spid="42"/>
                                            </p:tgtEl>
                                            <p:attrNameLst>
                                              <p:attrName>style.rotation</p:attrName>
                                            </p:attrNameLst>
                                          </p:cBhvr>
                                          <p:tavLst>
                                            <p:tav tm="0">
                                              <p:val>
                                                <p:fltVal val="360"/>
                                              </p:val>
                                            </p:tav>
                                            <p:tav tm="100000">
                                              <p:val>
                                                <p:fltVal val="0"/>
                                              </p:val>
                                            </p:tav>
                                          </p:tavLst>
                                        </p:anim>
                                        <p:animEffect transition="in" filter="fade">
                                          <p:cBhvr>
                                            <p:cTn id="48" dur="500"/>
                                            <p:tgtEl>
                                              <p:spTgt spid="42"/>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5000"/>
                                </p:stCondLst>
                                <p:childTnLst>
                                  <p:par>
                                    <p:cTn id="54" presetID="14" presetClass="entr" presetSubtype="1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randombar(horizontal)">
                                          <p:cBhvr>
                                            <p:cTn id="56" dur="500"/>
                                            <p:tgtEl>
                                              <p:spTgt spid="46"/>
                                            </p:tgtEl>
                                          </p:cBhvr>
                                        </p:animEffect>
                                      </p:childTnLst>
                                    </p:cTn>
                                  </p:par>
                                </p:childTnLst>
                              </p:cTn>
                            </p:par>
                            <p:par>
                              <p:cTn id="57" fill="hold">
                                <p:stCondLst>
                                  <p:cond delay="5500"/>
                                </p:stCondLst>
                                <p:childTnLst>
                                  <p:par>
                                    <p:cTn id="58" presetID="22" presetClass="entr" presetSubtype="8" fill="hold" nodeType="after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6000"/>
                                </p:stCondLst>
                                <p:childTnLst>
                                  <p:par>
                                    <p:cTn id="62" presetID="22" presetClass="entr" presetSubtype="1"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500"/>
                                </p:stCondLst>
                                <p:childTnLst>
                                  <p:par>
                                    <p:cTn id="66" presetID="2" presetClass="entr" presetSubtype="2" fill="hold" nodeType="afterEffect" p14:presetBounceEnd="48000">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14:bounceEnd="48000">
                                          <p:cBhvr additive="base">
                                            <p:cTn id="68" dur="500" fill="hold"/>
                                            <p:tgtEl>
                                              <p:spTgt spid="53"/>
                                            </p:tgtEl>
                                            <p:attrNameLst>
                                              <p:attrName>ppt_x</p:attrName>
                                            </p:attrNameLst>
                                          </p:cBhvr>
                                          <p:tavLst>
                                            <p:tav tm="0">
                                              <p:val>
                                                <p:strVal val="1+#ppt_w/2"/>
                                              </p:val>
                                            </p:tav>
                                            <p:tav tm="100000">
                                              <p:val>
                                                <p:strVal val="#ppt_x"/>
                                              </p:val>
                                            </p:tav>
                                          </p:tavLst>
                                        </p:anim>
                                        <p:anim calcmode="lin" valueType="num" p14:bounceEnd="48000">
                                          <p:cBhvr additive="base">
                                            <p:cTn id="69" dur="500" fill="hold"/>
                                            <p:tgtEl>
                                              <p:spTgt spid="53"/>
                                            </p:tgtEl>
                                            <p:attrNameLst>
                                              <p:attrName>ppt_y</p:attrName>
                                            </p:attrNameLst>
                                          </p:cBhvr>
                                          <p:tavLst>
                                            <p:tav tm="0">
                                              <p:val>
                                                <p:strVal val="#ppt_y"/>
                                              </p:val>
                                            </p:tav>
                                            <p:tav tm="100000">
                                              <p:val>
                                                <p:strVal val="#ppt_y"/>
                                              </p:val>
                                            </p:tav>
                                          </p:tavLst>
                                        </p:anim>
                                      </p:childTnLst>
                                    </p:cTn>
                                  </p:par>
                                </p:childTnLst>
                              </p:cTn>
                            </p:par>
                            <p:par>
                              <p:cTn id="70" fill="hold">
                                <p:stCondLst>
                                  <p:cond delay="7000"/>
                                </p:stCondLst>
                                <p:childTnLst>
                                  <p:par>
                                    <p:cTn id="71" presetID="2" presetClass="entr" presetSubtype="2" fill="hold" nodeType="afterEffect" p14:presetBounceEnd="48000">
                                      <p:stCondLst>
                                        <p:cond delay="0"/>
                                      </p:stCondLst>
                                      <p:childTnLst>
                                        <p:set>
                                          <p:cBhvr>
                                            <p:cTn id="72" dur="1" fill="hold">
                                              <p:stCondLst>
                                                <p:cond delay="0"/>
                                              </p:stCondLst>
                                            </p:cTn>
                                            <p:tgtEl>
                                              <p:spTgt spid="62"/>
                                            </p:tgtEl>
                                            <p:attrNameLst>
                                              <p:attrName>style.visibility</p:attrName>
                                            </p:attrNameLst>
                                          </p:cBhvr>
                                          <p:to>
                                            <p:strVal val="visible"/>
                                          </p:to>
                                        </p:set>
                                        <p:anim calcmode="lin" valueType="num" p14:bounceEnd="48000">
                                          <p:cBhvr additive="base">
                                            <p:cTn id="73" dur="500" fill="hold"/>
                                            <p:tgtEl>
                                              <p:spTgt spid="62"/>
                                            </p:tgtEl>
                                            <p:attrNameLst>
                                              <p:attrName>ppt_x</p:attrName>
                                            </p:attrNameLst>
                                          </p:cBhvr>
                                          <p:tavLst>
                                            <p:tav tm="0">
                                              <p:val>
                                                <p:strVal val="1+#ppt_w/2"/>
                                              </p:val>
                                            </p:tav>
                                            <p:tav tm="100000">
                                              <p:val>
                                                <p:strVal val="#ppt_x"/>
                                              </p:val>
                                            </p:tav>
                                          </p:tavLst>
                                        </p:anim>
                                        <p:anim calcmode="lin" valueType="num" p14:bounceEnd="48000">
                                          <p:cBhvr additive="base">
                                            <p:cTn id="74" dur="500" fill="hold"/>
                                            <p:tgtEl>
                                              <p:spTgt spid="62"/>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 presetClass="entr" presetSubtype="2" fill="hold" nodeType="afterEffect" p14:presetBounceEnd="48000">
                                      <p:stCondLst>
                                        <p:cond delay="0"/>
                                      </p:stCondLst>
                                      <p:childTnLst>
                                        <p:set>
                                          <p:cBhvr>
                                            <p:cTn id="77" dur="1" fill="hold">
                                              <p:stCondLst>
                                                <p:cond delay="0"/>
                                              </p:stCondLst>
                                            </p:cTn>
                                            <p:tgtEl>
                                              <p:spTgt spid="71"/>
                                            </p:tgtEl>
                                            <p:attrNameLst>
                                              <p:attrName>style.visibility</p:attrName>
                                            </p:attrNameLst>
                                          </p:cBhvr>
                                          <p:to>
                                            <p:strVal val="visible"/>
                                          </p:to>
                                        </p:set>
                                        <p:anim calcmode="lin" valueType="num" p14:bounceEnd="48000">
                                          <p:cBhvr additive="base">
                                            <p:cTn id="78" dur="500" fill="hold"/>
                                            <p:tgtEl>
                                              <p:spTgt spid="71"/>
                                            </p:tgtEl>
                                            <p:attrNameLst>
                                              <p:attrName>ppt_x</p:attrName>
                                            </p:attrNameLst>
                                          </p:cBhvr>
                                          <p:tavLst>
                                            <p:tav tm="0">
                                              <p:val>
                                                <p:strVal val="1+#ppt_w/2"/>
                                              </p:val>
                                            </p:tav>
                                            <p:tav tm="100000">
                                              <p:val>
                                                <p:strVal val="#ppt_x"/>
                                              </p:val>
                                            </p:tav>
                                          </p:tavLst>
                                        </p:anim>
                                        <p:anim calcmode="lin" valueType="num" p14:bounceEnd="48000">
                                          <p:cBhvr additive="base">
                                            <p:cTn id="79"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46" grpId="0" animBg="1"/>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1+#ppt_w/2"/>
                                              </p:val>
                                            </p:tav>
                                            <p:tav tm="100000">
                                              <p:val>
                                                <p:strVal val="#ppt_x"/>
                                              </p:val>
                                            </p:tav>
                                          </p:tavLst>
                                        </p:anim>
                                        <p:anim calcmode="lin" valueType="num">
                                          <p:cBhvr additive="base">
                                            <p:cTn id="31" dur="500" fill="hold"/>
                                            <p:tgtEl>
                                              <p:spTgt spid="15"/>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2" presetClass="entr" presetSubtype="2"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childTnLst>
                              </p:cTn>
                            </p:par>
                            <p:par>
                              <p:cTn id="42" fill="hold">
                                <p:stCondLst>
                                  <p:cond delay="4000"/>
                                </p:stCondLst>
                                <p:childTnLst>
                                  <p:par>
                                    <p:cTn id="43" presetID="49" presetClass="entr" presetSubtype="0" decel="100000"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500" fill="hold"/>
                                            <p:tgtEl>
                                              <p:spTgt spid="42"/>
                                            </p:tgtEl>
                                            <p:attrNameLst>
                                              <p:attrName>ppt_w</p:attrName>
                                            </p:attrNameLst>
                                          </p:cBhvr>
                                          <p:tavLst>
                                            <p:tav tm="0">
                                              <p:val>
                                                <p:fltVal val="0"/>
                                              </p:val>
                                            </p:tav>
                                            <p:tav tm="100000">
                                              <p:val>
                                                <p:strVal val="#ppt_w"/>
                                              </p:val>
                                            </p:tav>
                                          </p:tavLst>
                                        </p:anim>
                                        <p:anim calcmode="lin" valueType="num">
                                          <p:cBhvr>
                                            <p:cTn id="46" dur="500" fill="hold"/>
                                            <p:tgtEl>
                                              <p:spTgt spid="42"/>
                                            </p:tgtEl>
                                            <p:attrNameLst>
                                              <p:attrName>ppt_h</p:attrName>
                                            </p:attrNameLst>
                                          </p:cBhvr>
                                          <p:tavLst>
                                            <p:tav tm="0">
                                              <p:val>
                                                <p:fltVal val="0"/>
                                              </p:val>
                                            </p:tav>
                                            <p:tav tm="100000">
                                              <p:val>
                                                <p:strVal val="#ppt_h"/>
                                              </p:val>
                                            </p:tav>
                                          </p:tavLst>
                                        </p:anim>
                                        <p:anim calcmode="lin" valueType="num">
                                          <p:cBhvr>
                                            <p:cTn id="47" dur="500" fill="hold"/>
                                            <p:tgtEl>
                                              <p:spTgt spid="42"/>
                                            </p:tgtEl>
                                            <p:attrNameLst>
                                              <p:attrName>style.rotation</p:attrName>
                                            </p:attrNameLst>
                                          </p:cBhvr>
                                          <p:tavLst>
                                            <p:tav tm="0">
                                              <p:val>
                                                <p:fltVal val="360"/>
                                              </p:val>
                                            </p:tav>
                                            <p:tav tm="100000">
                                              <p:val>
                                                <p:fltVal val="0"/>
                                              </p:val>
                                            </p:tav>
                                          </p:tavLst>
                                        </p:anim>
                                        <p:animEffect transition="in" filter="fade">
                                          <p:cBhvr>
                                            <p:cTn id="48" dur="500"/>
                                            <p:tgtEl>
                                              <p:spTgt spid="42"/>
                                            </p:tgtEl>
                                          </p:cBhvr>
                                        </p:animEffect>
                                      </p:childTnLst>
                                    </p:cTn>
                                  </p:par>
                                </p:childTnLst>
                              </p:cTn>
                            </p:par>
                            <p:par>
                              <p:cTn id="49" fill="hold">
                                <p:stCondLst>
                                  <p:cond delay="4500"/>
                                </p:stCondLst>
                                <p:childTnLst>
                                  <p:par>
                                    <p:cTn id="50" presetID="22" presetClass="entr" presetSubtype="8" fill="hold"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5000"/>
                                </p:stCondLst>
                                <p:childTnLst>
                                  <p:par>
                                    <p:cTn id="54" presetID="14" presetClass="entr" presetSubtype="1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Effect transition="in" filter="randombar(horizontal)">
                                          <p:cBhvr>
                                            <p:cTn id="56" dur="500"/>
                                            <p:tgtEl>
                                              <p:spTgt spid="46"/>
                                            </p:tgtEl>
                                          </p:cBhvr>
                                        </p:animEffect>
                                      </p:childTnLst>
                                    </p:cTn>
                                  </p:par>
                                </p:childTnLst>
                              </p:cTn>
                            </p:par>
                            <p:par>
                              <p:cTn id="57" fill="hold">
                                <p:stCondLst>
                                  <p:cond delay="5500"/>
                                </p:stCondLst>
                                <p:childTnLst>
                                  <p:par>
                                    <p:cTn id="58" presetID="22" presetClass="entr" presetSubtype="8" fill="hold" nodeType="afterEffect">
                                      <p:stCondLst>
                                        <p:cond delay="0"/>
                                      </p:stCondLst>
                                      <p:childTnLst>
                                        <p:set>
                                          <p:cBhvr>
                                            <p:cTn id="59" dur="1" fill="hold">
                                              <p:stCondLst>
                                                <p:cond delay="0"/>
                                              </p:stCondLst>
                                            </p:cTn>
                                            <p:tgtEl>
                                              <p:spTgt spid="47"/>
                                            </p:tgtEl>
                                            <p:attrNameLst>
                                              <p:attrName>style.visibility</p:attrName>
                                            </p:attrNameLst>
                                          </p:cBhvr>
                                          <p:to>
                                            <p:strVal val="visible"/>
                                          </p:to>
                                        </p:set>
                                        <p:animEffect transition="in" filter="wipe(left)">
                                          <p:cBhvr>
                                            <p:cTn id="60" dur="500"/>
                                            <p:tgtEl>
                                              <p:spTgt spid="47"/>
                                            </p:tgtEl>
                                          </p:cBhvr>
                                        </p:animEffect>
                                      </p:childTnLst>
                                    </p:cTn>
                                  </p:par>
                                </p:childTnLst>
                              </p:cTn>
                            </p:par>
                            <p:par>
                              <p:cTn id="61" fill="hold">
                                <p:stCondLst>
                                  <p:cond delay="6000"/>
                                </p:stCondLst>
                                <p:childTnLst>
                                  <p:par>
                                    <p:cTn id="62" presetID="22" presetClass="entr" presetSubtype="1"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wipe(up)">
                                          <p:cBhvr>
                                            <p:cTn id="64" dur="500"/>
                                            <p:tgtEl>
                                              <p:spTgt spid="52"/>
                                            </p:tgtEl>
                                          </p:cBhvr>
                                        </p:animEffect>
                                      </p:childTnLst>
                                    </p:cTn>
                                  </p:par>
                                </p:childTnLst>
                              </p:cTn>
                            </p:par>
                            <p:par>
                              <p:cTn id="65" fill="hold">
                                <p:stCondLst>
                                  <p:cond delay="6500"/>
                                </p:stCondLst>
                                <p:childTnLst>
                                  <p:par>
                                    <p:cTn id="66" presetID="2" presetClass="entr" presetSubtype="2"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500" fill="hold"/>
                                            <p:tgtEl>
                                              <p:spTgt spid="53"/>
                                            </p:tgtEl>
                                            <p:attrNameLst>
                                              <p:attrName>ppt_x</p:attrName>
                                            </p:attrNameLst>
                                          </p:cBhvr>
                                          <p:tavLst>
                                            <p:tav tm="0">
                                              <p:val>
                                                <p:strVal val="1+#ppt_w/2"/>
                                              </p:val>
                                            </p:tav>
                                            <p:tav tm="100000">
                                              <p:val>
                                                <p:strVal val="#ppt_x"/>
                                              </p:val>
                                            </p:tav>
                                          </p:tavLst>
                                        </p:anim>
                                        <p:anim calcmode="lin" valueType="num">
                                          <p:cBhvr additive="base">
                                            <p:cTn id="69" dur="500" fill="hold"/>
                                            <p:tgtEl>
                                              <p:spTgt spid="53"/>
                                            </p:tgtEl>
                                            <p:attrNameLst>
                                              <p:attrName>ppt_y</p:attrName>
                                            </p:attrNameLst>
                                          </p:cBhvr>
                                          <p:tavLst>
                                            <p:tav tm="0">
                                              <p:val>
                                                <p:strVal val="#ppt_y"/>
                                              </p:val>
                                            </p:tav>
                                            <p:tav tm="100000">
                                              <p:val>
                                                <p:strVal val="#ppt_y"/>
                                              </p:val>
                                            </p:tav>
                                          </p:tavLst>
                                        </p:anim>
                                      </p:childTnLst>
                                    </p:cTn>
                                  </p:par>
                                </p:childTnLst>
                              </p:cTn>
                            </p:par>
                            <p:par>
                              <p:cTn id="70" fill="hold">
                                <p:stCondLst>
                                  <p:cond delay="7000"/>
                                </p:stCondLst>
                                <p:childTnLst>
                                  <p:par>
                                    <p:cTn id="71" presetID="2" presetClass="entr" presetSubtype="2" fill="hold" nodeType="afterEffect">
                                      <p:stCondLst>
                                        <p:cond delay="0"/>
                                      </p:stCondLst>
                                      <p:childTnLst>
                                        <p:set>
                                          <p:cBhvr>
                                            <p:cTn id="72" dur="1" fill="hold">
                                              <p:stCondLst>
                                                <p:cond delay="0"/>
                                              </p:stCondLst>
                                            </p:cTn>
                                            <p:tgtEl>
                                              <p:spTgt spid="62"/>
                                            </p:tgtEl>
                                            <p:attrNameLst>
                                              <p:attrName>style.visibility</p:attrName>
                                            </p:attrNameLst>
                                          </p:cBhvr>
                                          <p:to>
                                            <p:strVal val="visible"/>
                                          </p:to>
                                        </p:set>
                                        <p:anim calcmode="lin" valueType="num">
                                          <p:cBhvr additive="base">
                                            <p:cTn id="73" dur="500" fill="hold"/>
                                            <p:tgtEl>
                                              <p:spTgt spid="62"/>
                                            </p:tgtEl>
                                            <p:attrNameLst>
                                              <p:attrName>ppt_x</p:attrName>
                                            </p:attrNameLst>
                                          </p:cBhvr>
                                          <p:tavLst>
                                            <p:tav tm="0">
                                              <p:val>
                                                <p:strVal val="1+#ppt_w/2"/>
                                              </p:val>
                                            </p:tav>
                                            <p:tav tm="100000">
                                              <p:val>
                                                <p:strVal val="#ppt_x"/>
                                              </p:val>
                                            </p:tav>
                                          </p:tavLst>
                                        </p:anim>
                                        <p:anim calcmode="lin" valueType="num">
                                          <p:cBhvr additive="base">
                                            <p:cTn id="74" dur="500" fill="hold"/>
                                            <p:tgtEl>
                                              <p:spTgt spid="62"/>
                                            </p:tgtEl>
                                            <p:attrNameLst>
                                              <p:attrName>ppt_y</p:attrName>
                                            </p:attrNameLst>
                                          </p:cBhvr>
                                          <p:tavLst>
                                            <p:tav tm="0">
                                              <p:val>
                                                <p:strVal val="#ppt_y"/>
                                              </p:val>
                                            </p:tav>
                                            <p:tav tm="100000">
                                              <p:val>
                                                <p:strVal val="#ppt_y"/>
                                              </p:val>
                                            </p:tav>
                                          </p:tavLst>
                                        </p:anim>
                                      </p:childTnLst>
                                    </p:cTn>
                                  </p:par>
                                </p:childTnLst>
                              </p:cTn>
                            </p:par>
                            <p:par>
                              <p:cTn id="75" fill="hold">
                                <p:stCondLst>
                                  <p:cond delay="7500"/>
                                </p:stCondLst>
                                <p:childTnLst>
                                  <p:par>
                                    <p:cTn id="76" presetID="2" presetClass="entr" presetSubtype="2" fill="hold" nodeType="afterEffect">
                                      <p:stCondLst>
                                        <p:cond delay="0"/>
                                      </p:stCondLst>
                                      <p:childTnLst>
                                        <p:set>
                                          <p:cBhvr>
                                            <p:cTn id="77" dur="1" fill="hold">
                                              <p:stCondLst>
                                                <p:cond delay="0"/>
                                              </p:stCondLst>
                                            </p:cTn>
                                            <p:tgtEl>
                                              <p:spTgt spid="71"/>
                                            </p:tgtEl>
                                            <p:attrNameLst>
                                              <p:attrName>style.visibility</p:attrName>
                                            </p:attrNameLst>
                                          </p:cBhvr>
                                          <p:to>
                                            <p:strVal val="visible"/>
                                          </p:to>
                                        </p:set>
                                        <p:anim calcmode="lin" valueType="num">
                                          <p:cBhvr additive="base">
                                            <p:cTn id="78" dur="500" fill="hold"/>
                                            <p:tgtEl>
                                              <p:spTgt spid="71"/>
                                            </p:tgtEl>
                                            <p:attrNameLst>
                                              <p:attrName>ppt_x</p:attrName>
                                            </p:attrNameLst>
                                          </p:cBhvr>
                                          <p:tavLst>
                                            <p:tav tm="0">
                                              <p:val>
                                                <p:strVal val="1+#ppt_w/2"/>
                                              </p:val>
                                            </p:tav>
                                            <p:tav tm="100000">
                                              <p:val>
                                                <p:strVal val="#ppt_x"/>
                                              </p:val>
                                            </p:tav>
                                          </p:tavLst>
                                        </p:anim>
                                        <p:anim calcmode="lin" valueType="num">
                                          <p:cBhvr additive="base">
                                            <p:cTn id="79" dur="500" fill="hold"/>
                                            <p:tgtEl>
                                              <p:spTgt spid="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46" grpId="0" animBg="1"/>
          <p:bldP spid="52"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B9FDC91F-3E0E-4550-B07C-7DE16EE123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5697" y="1201542"/>
            <a:ext cx="974417" cy="831038"/>
          </a:xfrm>
          <a:prstGeom prst="rect">
            <a:avLst/>
          </a:prstGeom>
        </p:spPr>
      </p:pic>
      <p:grpSp>
        <p:nvGrpSpPr>
          <p:cNvPr id="5" name="组合 4">
            <a:extLst>
              <a:ext uri="{FF2B5EF4-FFF2-40B4-BE49-F238E27FC236}">
                <a16:creationId xmlns="" xmlns:a16="http://schemas.microsoft.com/office/drawing/2014/main" id="{07230156-F5E2-403C-8AA0-C5B67ADC58F2}"/>
              </a:ext>
            </a:extLst>
          </p:cNvPr>
          <p:cNvGrpSpPr/>
          <p:nvPr/>
        </p:nvGrpSpPr>
        <p:grpSpPr>
          <a:xfrm>
            <a:off x="1597319" y="1561355"/>
            <a:ext cx="716783" cy="178728"/>
            <a:chOff x="2403788" y="1589659"/>
            <a:chExt cx="716783" cy="178728"/>
          </a:xfrm>
        </p:grpSpPr>
        <p:cxnSp>
          <p:nvCxnSpPr>
            <p:cNvPr id="6" name="直接连接符 5">
              <a:extLst>
                <a:ext uri="{FF2B5EF4-FFF2-40B4-BE49-F238E27FC236}">
                  <a16:creationId xmlns="" xmlns:a16="http://schemas.microsoft.com/office/drawing/2014/main" id="{C7D6A4C4-BBF5-45A3-80B0-7810C7B956FE}"/>
                </a:ext>
              </a:extLst>
            </p:cNvPr>
            <p:cNvCxnSpPr/>
            <p:nvPr/>
          </p:nvCxnSpPr>
          <p:spPr>
            <a:xfrm flipV="1">
              <a:off x="2403788" y="1589659"/>
              <a:ext cx="139810" cy="178728"/>
            </a:xfrm>
            <a:prstGeom prst="line">
              <a:avLst/>
            </a:prstGeom>
            <a:noFill/>
            <a:ln w="12700" cap="flat" cmpd="sng" algn="ctr">
              <a:solidFill>
                <a:srgbClr val="6A3C7C">
                  <a:lumMod val="75000"/>
                </a:srgbClr>
              </a:solidFill>
              <a:prstDash val="solid"/>
            </a:ln>
            <a:effectLst/>
          </p:spPr>
        </p:cxnSp>
        <p:cxnSp>
          <p:nvCxnSpPr>
            <p:cNvPr id="7" name="直接连接符 6">
              <a:extLst>
                <a:ext uri="{FF2B5EF4-FFF2-40B4-BE49-F238E27FC236}">
                  <a16:creationId xmlns="" xmlns:a16="http://schemas.microsoft.com/office/drawing/2014/main" id="{4AA1A3F1-C164-40AF-9F5F-E303A80F870E}"/>
                </a:ext>
              </a:extLst>
            </p:cNvPr>
            <p:cNvCxnSpPr>
              <a:cxnSpLocks/>
            </p:cNvCxnSpPr>
            <p:nvPr/>
          </p:nvCxnSpPr>
          <p:spPr>
            <a:xfrm>
              <a:off x="2543598" y="1589659"/>
              <a:ext cx="576973" cy="0"/>
            </a:xfrm>
            <a:prstGeom prst="line">
              <a:avLst/>
            </a:prstGeom>
            <a:noFill/>
            <a:ln w="9525" cap="flat" cmpd="sng" algn="ctr">
              <a:solidFill>
                <a:srgbClr val="C65885">
                  <a:lumMod val="50000"/>
                </a:srgbClr>
              </a:solidFill>
              <a:prstDash val="solid"/>
              <a:tailEnd type="oval"/>
            </a:ln>
            <a:effectLst/>
          </p:spPr>
        </p:cxnSp>
      </p:grpSp>
      <p:sp>
        <p:nvSpPr>
          <p:cNvPr id="8" name="11 Rectángulo">
            <a:extLst>
              <a:ext uri="{FF2B5EF4-FFF2-40B4-BE49-F238E27FC236}">
                <a16:creationId xmlns="" xmlns:a16="http://schemas.microsoft.com/office/drawing/2014/main" id="{8C2EA6CB-9B93-4498-AB47-D69CD83D4F7A}"/>
              </a:ext>
            </a:extLst>
          </p:cNvPr>
          <p:cNvSpPr/>
          <p:nvPr/>
        </p:nvSpPr>
        <p:spPr>
          <a:xfrm>
            <a:off x="1935257" y="1327230"/>
            <a:ext cx="3409188" cy="457346"/>
          </a:xfrm>
          <a:prstGeom prst="roundRect">
            <a:avLst>
              <a:gd name="adj" fmla="val 50000"/>
            </a:avLst>
          </a:prstGeom>
          <a:solidFill>
            <a:schemeClr val="accent4">
              <a:lumMod val="50000"/>
            </a:schemeClr>
          </a:solidFill>
          <a:ln w="9525" cap="flat" cmpd="sng" algn="ctr">
            <a:solidFill>
              <a:srgbClr val="FFFFFF"/>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Arial" panose="020F0502020204030204"/>
                <a:ea typeface="微软雅黑"/>
                <a:cs typeface="+mn-ea"/>
                <a:sym typeface="+mn-lt"/>
              </a:rPr>
              <a:t>从毒品的自然属性看</a:t>
            </a:r>
          </a:p>
        </p:txBody>
      </p:sp>
      <p:grpSp>
        <p:nvGrpSpPr>
          <p:cNvPr id="9" name="组合 8">
            <a:extLst>
              <a:ext uri="{FF2B5EF4-FFF2-40B4-BE49-F238E27FC236}">
                <a16:creationId xmlns="" xmlns:a16="http://schemas.microsoft.com/office/drawing/2014/main" id="{EE247375-E96C-457F-894A-03E42EA770ED}"/>
              </a:ext>
            </a:extLst>
          </p:cNvPr>
          <p:cNvGrpSpPr/>
          <p:nvPr/>
        </p:nvGrpSpPr>
        <p:grpSpPr>
          <a:xfrm>
            <a:off x="1514267" y="1948627"/>
            <a:ext cx="9826724" cy="870857"/>
            <a:chOff x="4441923" y="4527230"/>
            <a:chExt cx="6934534" cy="870857"/>
          </a:xfrm>
        </p:grpSpPr>
        <p:sp>
          <p:nvSpPr>
            <p:cNvPr id="11" name="Line 106">
              <a:extLst>
                <a:ext uri="{FF2B5EF4-FFF2-40B4-BE49-F238E27FC236}">
                  <a16:creationId xmlns="" xmlns:a16="http://schemas.microsoft.com/office/drawing/2014/main" id="{9E5A1415-E7B8-464C-94FA-44259D807671}"/>
                </a:ext>
              </a:extLst>
            </p:cNvPr>
            <p:cNvSpPr>
              <a:spLocks noChangeShapeType="1"/>
            </p:cNvSpPr>
            <p:nvPr/>
          </p:nvSpPr>
          <p:spPr bwMode="auto">
            <a:xfrm flipH="1">
              <a:off x="4441923" y="4527230"/>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12" name="Line 106">
              <a:extLst>
                <a:ext uri="{FF2B5EF4-FFF2-40B4-BE49-F238E27FC236}">
                  <a16:creationId xmlns="" xmlns:a16="http://schemas.microsoft.com/office/drawing/2014/main" id="{F29D0DF1-D68D-4168-B619-B0C1A4C5AE08}"/>
                </a:ext>
              </a:extLst>
            </p:cNvPr>
            <p:cNvSpPr>
              <a:spLocks noChangeShapeType="1"/>
            </p:cNvSpPr>
            <p:nvPr/>
          </p:nvSpPr>
          <p:spPr bwMode="auto">
            <a:xfrm flipH="1">
              <a:off x="4441923" y="4962659"/>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13" name="Line 106">
              <a:extLst>
                <a:ext uri="{FF2B5EF4-FFF2-40B4-BE49-F238E27FC236}">
                  <a16:creationId xmlns="" xmlns:a16="http://schemas.microsoft.com/office/drawing/2014/main" id="{AC1D056E-FBF3-4E28-8A5A-73AEF2E0A7E1}"/>
                </a:ext>
              </a:extLst>
            </p:cNvPr>
            <p:cNvSpPr>
              <a:spLocks noChangeShapeType="1"/>
            </p:cNvSpPr>
            <p:nvPr/>
          </p:nvSpPr>
          <p:spPr bwMode="auto">
            <a:xfrm flipH="1">
              <a:off x="4441923" y="5398087"/>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14" name="矩形 13">
            <a:extLst>
              <a:ext uri="{FF2B5EF4-FFF2-40B4-BE49-F238E27FC236}">
                <a16:creationId xmlns="" xmlns:a16="http://schemas.microsoft.com/office/drawing/2014/main" id="{BA6826B8-F158-4D42-8633-8B107216CF53}"/>
              </a:ext>
            </a:extLst>
          </p:cNvPr>
          <p:cNvSpPr/>
          <p:nvPr/>
        </p:nvSpPr>
        <p:spPr>
          <a:xfrm>
            <a:off x="1597319" y="1814638"/>
            <a:ext cx="10127835" cy="918873"/>
          </a:xfrm>
          <a:prstGeom prst="rect">
            <a:avLst/>
          </a:prstGeom>
        </p:spPr>
        <p:txBody>
          <a:bodyPr wrap="square" lIns="105571" tIns="52784" rIns="105571" bIns="52784">
            <a:spAutoFit/>
          </a:bodyPr>
          <a:lstStyle/>
          <a:p>
            <a:pPr marL="0" marR="0" lvl="0" indent="0" algn="l" defTabSz="914400" rtl="0" eaLnBrk="1" fontAlgn="auto" latinLnBrk="0" hangingPunct="1">
              <a:lnSpc>
                <a:spcPts val="3400"/>
              </a:lnSpc>
              <a:spcBef>
                <a:spcPts val="0"/>
              </a:spcBef>
              <a:spcAft>
                <a:spcPts val="0"/>
              </a:spcAft>
              <a:buClr>
                <a:srgbClr val="C00000"/>
              </a:buClr>
              <a:buSzTx/>
              <a:buFontTx/>
              <a:buNone/>
              <a:tabLst/>
              <a:defRPr/>
            </a:pPr>
            <a:r>
              <a:rPr kumimoji="0" lang="zh-CN" altLang="en-US" sz="16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可分为麻醉药品和精神药品。麻醉药品是指对中枢神经有麻醉作用，连续使用易产生身体依赖性的药品，如鸦片类。精神药品是指直接作用于中枢神经系统，使人兴奋或抑制，连续使用能产生依赖性的药品，如苯丙胺类。</a:t>
            </a:r>
          </a:p>
        </p:txBody>
      </p:sp>
      <p:grpSp>
        <p:nvGrpSpPr>
          <p:cNvPr id="15" name="组合 14">
            <a:extLst>
              <a:ext uri="{FF2B5EF4-FFF2-40B4-BE49-F238E27FC236}">
                <a16:creationId xmlns="" xmlns:a16="http://schemas.microsoft.com/office/drawing/2014/main" id="{2AB59594-4326-4E9F-A497-DE31BE00623F}"/>
              </a:ext>
            </a:extLst>
          </p:cNvPr>
          <p:cNvGrpSpPr/>
          <p:nvPr/>
        </p:nvGrpSpPr>
        <p:grpSpPr>
          <a:xfrm>
            <a:off x="5680882" y="1346084"/>
            <a:ext cx="1762378" cy="516570"/>
            <a:chOff x="6194172" y="3742432"/>
            <a:chExt cx="1762378" cy="516570"/>
          </a:xfrm>
        </p:grpSpPr>
        <p:grpSp>
          <p:nvGrpSpPr>
            <p:cNvPr id="16" name="组合 15">
              <a:extLst>
                <a:ext uri="{FF2B5EF4-FFF2-40B4-BE49-F238E27FC236}">
                  <a16:creationId xmlns="" xmlns:a16="http://schemas.microsoft.com/office/drawing/2014/main" id="{54DB292F-4437-4197-9E43-CEA71A2A660A}"/>
                </a:ext>
              </a:extLst>
            </p:cNvPr>
            <p:cNvGrpSpPr/>
            <p:nvPr/>
          </p:nvGrpSpPr>
          <p:grpSpPr>
            <a:xfrm>
              <a:off x="6194172" y="3742432"/>
              <a:ext cx="1762378" cy="516570"/>
              <a:chOff x="325411" y="-963173"/>
              <a:chExt cx="2529379" cy="741386"/>
            </a:xfrm>
          </p:grpSpPr>
          <p:grpSp>
            <p:nvGrpSpPr>
              <p:cNvPr id="18" name="组合 17">
                <a:extLst>
                  <a:ext uri="{FF2B5EF4-FFF2-40B4-BE49-F238E27FC236}">
                    <a16:creationId xmlns="" xmlns:a16="http://schemas.microsoft.com/office/drawing/2014/main" id="{543CFE7E-F270-4E4B-907B-BC7060BAFDB3}"/>
                  </a:ext>
                </a:extLst>
              </p:cNvPr>
              <p:cNvGrpSpPr/>
              <p:nvPr/>
            </p:nvGrpSpPr>
            <p:grpSpPr>
              <a:xfrm>
                <a:off x="325411" y="-963173"/>
                <a:ext cx="2529379" cy="741386"/>
                <a:chOff x="847094" y="1716439"/>
                <a:chExt cx="2529379" cy="741386"/>
              </a:xfrm>
            </p:grpSpPr>
            <p:sp>
              <p:nvSpPr>
                <p:cNvPr id="20" name="矩形: 圆角 19">
                  <a:extLst>
                    <a:ext uri="{FF2B5EF4-FFF2-40B4-BE49-F238E27FC236}">
                      <a16:creationId xmlns="" xmlns:a16="http://schemas.microsoft.com/office/drawing/2014/main" id="{1FA5234E-10E0-49B0-8CAE-C6418C0D4A14}"/>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21" name="组合 20">
                  <a:extLst>
                    <a:ext uri="{FF2B5EF4-FFF2-40B4-BE49-F238E27FC236}">
                      <a16:creationId xmlns="" xmlns:a16="http://schemas.microsoft.com/office/drawing/2014/main" id="{0A7D56A7-FD06-45F1-A638-49A819891EDC}"/>
                    </a:ext>
                  </a:extLst>
                </p:cNvPr>
                <p:cNvGrpSpPr/>
                <p:nvPr/>
              </p:nvGrpSpPr>
              <p:grpSpPr>
                <a:xfrm>
                  <a:off x="847094" y="1716439"/>
                  <a:ext cx="626402" cy="666076"/>
                  <a:chOff x="4515973" y="-1057089"/>
                  <a:chExt cx="626402" cy="666076"/>
                </a:xfrm>
              </p:grpSpPr>
              <p:sp>
                <p:nvSpPr>
                  <p:cNvPr id="22" name="椭圆 21">
                    <a:extLst>
                      <a:ext uri="{FF2B5EF4-FFF2-40B4-BE49-F238E27FC236}">
                        <a16:creationId xmlns="" xmlns:a16="http://schemas.microsoft.com/office/drawing/2014/main" id="{52BD6704-FD70-4BA1-9EE8-3535EF9E3554}"/>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23" name="标题 1">
                    <a:extLst>
                      <a:ext uri="{FF2B5EF4-FFF2-40B4-BE49-F238E27FC236}">
                        <a16:creationId xmlns="" xmlns:a16="http://schemas.microsoft.com/office/drawing/2014/main" id="{F316FBFD-A652-4E45-B799-CC4C992A611D}"/>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19" name="TextBox 20">
                <a:extLst>
                  <a:ext uri="{FF2B5EF4-FFF2-40B4-BE49-F238E27FC236}">
                    <a16:creationId xmlns="" xmlns:a16="http://schemas.microsoft.com/office/drawing/2014/main" id="{267CF463-F9F8-4A8F-81BF-8AF7C1926D94}"/>
                  </a:ext>
                </a:extLst>
              </p:cNvPr>
              <p:cNvSpPr txBox="1"/>
              <p:nvPr/>
            </p:nvSpPr>
            <p:spPr>
              <a:xfrm>
                <a:off x="993034" y="-761456"/>
                <a:ext cx="1616390" cy="485896"/>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麻醉药品</a:t>
                </a:r>
              </a:p>
            </p:txBody>
          </p:sp>
        </p:grpSp>
        <p:pic>
          <p:nvPicPr>
            <p:cNvPr id="17" name="图片 16">
              <a:extLst>
                <a:ext uri="{FF2B5EF4-FFF2-40B4-BE49-F238E27FC236}">
                  <a16:creationId xmlns="" xmlns:a16="http://schemas.microsoft.com/office/drawing/2014/main" id="{E3B0D4AB-FEF7-4124-A09A-2E2B0FC8019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grpSp>
        <p:nvGrpSpPr>
          <p:cNvPr id="24" name="组合 23">
            <a:extLst>
              <a:ext uri="{FF2B5EF4-FFF2-40B4-BE49-F238E27FC236}">
                <a16:creationId xmlns="" xmlns:a16="http://schemas.microsoft.com/office/drawing/2014/main" id="{1FE90B33-165C-485E-92F9-1F09344E2544}"/>
              </a:ext>
            </a:extLst>
          </p:cNvPr>
          <p:cNvGrpSpPr/>
          <p:nvPr/>
        </p:nvGrpSpPr>
        <p:grpSpPr>
          <a:xfrm>
            <a:off x="7540505" y="1346085"/>
            <a:ext cx="1919555" cy="516570"/>
            <a:chOff x="6194172" y="3742433"/>
            <a:chExt cx="1919555" cy="516570"/>
          </a:xfrm>
        </p:grpSpPr>
        <p:grpSp>
          <p:nvGrpSpPr>
            <p:cNvPr id="25" name="组合 24">
              <a:extLst>
                <a:ext uri="{FF2B5EF4-FFF2-40B4-BE49-F238E27FC236}">
                  <a16:creationId xmlns="" xmlns:a16="http://schemas.microsoft.com/office/drawing/2014/main" id="{02243233-0D99-4D26-8EC5-441D3B690D14}"/>
                </a:ext>
              </a:extLst>
            </p:cNvPr>
            <p:cNvGrpSpPr/>
            <p:nvPr/>
          </p:nvGrpSpPr>
          <p:grpSpPr>
            <a:xfrm>
              <a:off x="6194172" y="3742433"/>
              <a:ext cx="1919555" cy="516570"/>
              <a:chOff x="325411" y="-963173"/>
              <a:chExt cx="2754961" cy="741386"/>
            </a:xfrm>
          </p:grpSpPr>
          <p:grpSp>
            <p:nvGrpSpPr>
              <p:cNvPr id="27" name="组合 26">
                <a:extLst>
                  <a:ext uri="{FF2B5EF4-FFF2-40B4-BE49-F238E27FC236}">
                    <a16:creationId xmlns="" xmlns:a16="http://schemas.microsoft.com/office/drawing/2014/main" id="{D7B0700C-11AC-4874-BD4D-4D4C610ED028}"/>
                  </a:ext>
                </a:extLst>
              </p:cNvPr>
              <p:cNvGrpSpPr/>
              <p:nvPr/>
            </p:nvGrpSpPr>
            <p:grpSpPr>
              <a:xfrm>
                <a:off x="325411" y="-963173"/>
                <a:ext cx="2529379" cy="741386"/>
                <a:chOff x="847094" y="1716439"/>
                <a:chExt cx="2529379" cy="741386"/>
              </a:xfrm>
            </p:grpSpPr>
            <p:sp>
              <p:nvSpPr>
                <p:cNvPr id="29" name="矩形: 圆角 28">
                  <a:extLst>
                    <a:ext uri="{FF2B5EF4-FFF2-40B4-BE49-F238E27FC236}">
                      <a16:creationId xmlns="" xmlns:a16="http://schemas.microsoft.com/office/drawing/2014/main" id="{C3BC5E1C-E811-4A51-87D6-783B86748FA5}"/>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30" name="组合 29">
                  <a:extLst>
                    <a:ext uri="{FF2B5EF4-FFF2-40B4-BE49-F238E27FC236}">
                      <a16:creationId xmlns="" xmlns:a16="http://schemas.microsoft.com/office/drawing/2014/main" id="{0AC3CA25-5010-43DA-8A16-48558F3F94DE}"/>
                    </a:ext>
                  </a:extLst>
                </p:cNvPr>
                <p:cNvGrpSpPr/>
                <p:nvPr/>
              </p:nvGrpSpPr>
              <p:grpSpPr>
                <a:xfrm>
                  <a:off x="847094" y="1716439"/>
                  <a:ext cx="626402" cy="666076"/>
                  <a:chOff x="4515973" y="-1057089"/>
                  <a:chExt cx="626402" cy="666076"/>
                </a:xfrm>
              </p:grpSpPr>
              <p:sp>
                <p:nvSpPr>
                  <p:cNvPr id="31" name="椭圆 30">
                    <a:extLst>
                      <a:ext uri="{FF2B5EF4-FFF2-40B4-BE49-F238E27FC236}">
                        <a16:creationId xmlns="" xmlns:a16="http://schemas.microsoft.com/office/drawing/2014/main" id="{BA3EFD43-845F-4560-B016-65722CD334CE}"/>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32" name="标题 1">
                    <a:extLst>
                      <a:ext uri="{FF2B5EF4-FFF2-40B4-BE49-F238E27FC236}">
                        <a16:creationId xmlns="" xmlns:a16="http://schemas.microsoft.com/office/drawing/2014/main" id="{43D4153E-C114-48F5-9A3D-A13BE523CB61}"/>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28" name="TextBox 20">
                <a:extLst>
                  <a:ext uri="{FF2B5EF4-FFF2-40B4-BE49-F238E27FC236}">
                    <a16:creationId xmlns="" xmlns:a16="http://schemas.microsoft.com/office/drawing/2014/main" id="{AFDCC2FF-0A54-409F-9A7A-5894E07FAAF9}"/>
                  </a:ext>
                </a:extLst>
              </p:cNvPr>
              <p:cNvSpPr txBox="1"/>
              <p:nvPr/>
            </p:nvSpPr>
            <p:spPr>
              <a:xfrm>
                <a:off x="993034" y="-746319"/>
                <a:ext cx="2087338" cy="485894"/>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精神药品</a:t>
                </a:r>
              </a:p>
            </p:txBody>
          </p:sp>
        </p:grpSp>
        <p:pic>
          <p:nvPicPr>
            <p:cNvPr id="26" name="图片 25">
              <a:extLst>
                <a:ext uri="{FF2B5EF4-FFF2-40B4-BE49-F238E27FC236}">
                  <a16:creationId xmlns="" xmlns:a16="http://schemas.microsoft.com/office/drawing/2014/main" id="{A225D593-B443-49C3-9773-7BE4BD3C9BF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pic>
        <p:nvPicPr>
          <p:cNvPr id="33" name="图片 32">
            <a:extLst>
              <a:ext uri="{FF2B5EF4-FFF2-40B4-BE49-F238E27FC236}">
                <a16:creationId xmlns="" xmlns:a16="http://schemas.microsoft.com/office/drawing/2014/main" id="{13946785-F816-4552-8DCF-18F2FC5908B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5697" y="3409717"/>
            <a:ext cx="974417" cy="831038"/>
          </a:xfrm>
          <a:prstGeom prst="rect">
            <a:avLst/>
          </a:prstGeom>
        </p:spPr>
      </p:pic>
      <p:grpSp>
        <p:nvGrpSpPr>
          <p:cNvPr id="34" name="组合 33">
            <a:extLst>
              <a:ext uri="{FF2B5EF4-FFF2-40B4-BE49-F238E27FC236}">
                <a16:creationId xmlns="" xmlns:a16="http://schemas.microsoft.com/office/drawing/2014/main" id="{2F38F7F8-FFB6-4954-90E3-87954FC07393}"/>
              </a:ext>
            </a:extLst>
          </p:cNvPr>
          <p:cNvGrpSpPr/>
          <p:nvPr/>
        </p:nvGrpSpPr>
        <p:grpSpPr>
          <a:xfrm>
            <a:off x="1597319" y="3769530"/>
            <a:ext cx="716783" cy="178728"/>
            <a:chOff x="2403788" y="1589659"/>
            <a:chExt cx="716783" cy="178728"/>
          </a:xfrm>
        </p:grpSpPr>
        <p:cxnSp>
          <p:nvCxnSpPr>
            <p:cNvPr id="35" name="直接连接符 34">
              <a:extLst>
                <a:ext uri="{FF2B5EF4-FFF2-40B4-BE49-F238E27FC236}">
                  <a16:creationId xmlns="" xmlns:a16="http://schemas.microsoft.com/office/drawing/2014/main" id="{A6204DD0-0449-4500-9B83-0C57F5BBCBD7}"/>
                </a:ext>
              </a:extLst>
            </p:cNvPr>
            <p:cNvCxnSpPr/>
            <p:nvPr/>
          </p:nvCxnSpPr>
          <p:spPr>
            <a:xfrm flipV="1">
              <a:off x="2403788" y="1589659"/>
              <a:ext cx="139810" cy="178728"/>
            </a:xfrm>
            <a:prstGeom prst="line">
              <a:avLst/>
            </a:prstGeom>
            <a:noFill/>
            <a:ln w="12700" cap="flat" cmpd="sng" algn="ctr">
              <a:solidFill>
                <a:srgbClr val="6A3C7C">
                  <a:lumMod val="75000"/>
                </a:srgbClr>
              </a:solidFill>
              <a:prstDash val="solid"/>
            </a:ln>
            <a:effectLst/>
          </p:spPr>
        </p:cxnSp>
        <p:cxnSp>
          <p:nvCxnSpPr>
            <p:cNvPr id="36" name="直接连接符 35">
              <a:extLst>
                <a:ext uri="{FF2B5EF4-FFF2-40B4-BE49-F238E27FC236}">
                  <a16:creationId xmlns="" xmlns:a16="http://schemas.microsoft.com/office/drawing/2014/main" id="{435BC27A-CA58-4C77-A75D-4ACC9BE73E66}"/>
                </a:ext>
              </a:extLst>
            </p:cNvPr>
            <p:cNvCxnSpPr>
              <a:cxnSpLocks/>
            </p:cNvCxnSpPr>
            <p:nvPr/>
          </p:nvCxnSpPr>
          <p:spPr>
            <a:xfrm>
              <a:off x="2543598" y="1589659"/>
              <a:ext cx="576973" cy="0"/>
            </a:xfrm>
            <a:prstGeom prst="line">
              <a:avLst/>
            </a:prstGeom>
            <a:noFill/>
            <a:ln w="9525" cap="flat" cmpd="sng" algn="ctr">
              <a:solidFill>
                <a:srgbClr val="C65885">
                  <a:lumMod val="50000"/>
                </a:srgbClr>
              </a:solidFill>
              <a:prstDash val="solid"/>
              <a:tailEnd type="oval"/>
            </a:ln>
            <a:effectLst/>
          </p:spPr>
        </p:cxnSp>
      </p:grpSp>
      <p:sp>
        <p:nvSpPr>
          <p:cNvPr id="37" name="11 Rectángulo">
            <a:extLst>
              <a:ext uri="{FF2B5EF4-FFF2-40B4-BE49-F238E27FC236}">
                <a16:creationId xmlns="" xmlns:a16="http://schemas.microsoft.com/office/drawing/2014/main" id="{96D255A0-FFC4-4FBF-AFA9-844EDF4C00AB}"/>
              </a:ext>
            </a:extLst>
          </p:cNvPr>
          <p:cNvSpPr/>
          <p:nvPr/>
        </p:nvSpPr>
        <p:spPr>
          <a:xfrm>
            <a:off x="1846966" y="3534357"/>
            <a:ext cx="3601842" cy="432010"/>
          </a:xfrm>
          <a:prstGeom prst="roundRect">
            <a:avLst>
              <a:gd name="adj" fmla="val 50000"/>
            </a:avLst>
          </a:prstGeom>
          <a:solidFill>
            <a:schemeClr val="accent3">
              <a:lumMod val="50000"/>
            </a:schemeClr>
          </a:solidFill>
          <a:ln w="9525" cap="flat" cmpd="sng" algn="ctr">
            <a:solidFill>
              <a:srgbClr val="FFFFFF"/>
            </a:solidFill>
            <a:prstDash val="solid"/>
          </a:ln>
          <a:effectLst>
            <a:outerShdw blurRad="40000" dist="23000" dir="5400000" rotWithShape="0">
              <a:srgbClr val="000000">
                <a:alpha val="35000"/>
              </a:srgbClr>
            </a:outerShdw>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ctr" defTabSz="914400" rtl="0" eaLnBrk="0" fontAlgn="auto" latinLnBrk="0" hangingPunct="0">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rgbClr val="FFFFFF"/>
                </a:solidFill>
                <a:effectLst/>
                <a:uLnTx/>
                <a:uFillTx/>
                <a:latin typeface="Arial" panose="020F0502020204030204"/>
                <a:ea typeface="微软雅黑"/>
                <a:cs typeface="+mn-ea"/>
                <a:sym typeface="+mn-lt"/>
              </a:rPr>
              <a:t> 从毒品流行的时间顺序看</a:t>
            </a:r>
          </a:p>
        </p:txBody>
      </p:sp>
      <p:grpSp>
        <p:nvGrpSpPr>
          <p:cNvPr id="38" name="组合 37">
            <a:extLst>
              <a:ext uri="{FF2B5EF4-FFF2-40B4-BE49-F238E27FC236}">
                <a16:creationId xmlns="" xmlns:a16="http://schemas.microsoft.com/office/drawing/2014/main" id="{D782B120-B379-4BFF-9E8E-5B9362374FA9}"/>
              </a:ext>
            </a:extLst>
          </p:cNvPr>
          <p:cNvGrpSpPr/>
          <p:nvPr/>
        </p:nvGrpSpPr>
        <p:grpSpPr>
          <a:xfrm>
            <a:off x="1514267" y="4156802"/>
            <a:ext cx="9826724" cy="1295370"/>
            <a:chOff x="4441923" y="4527230"/>
            <a:chExt cx="6934534" cy="1295370"/>
          </a:xfrm>
        </p:grpSpPr>
        <p:sp>
          <p:nvSpPr>
            <p:cNvPr id="39" name="Line 106">
              <a:extLst>
                <a:ext uri="{FF2B5EF4-FFF2-40B4-BE49-F238E27FC236}">
                  <a16:creationId xmlns="" xmlns:a16="http://schemas.microsoft.com/office/drawing/2014/main" id="{6B5807D8-C1C6-4FB5-9F81-D2F8FABE8BD3}"/>
                </a:ext>
              </a:extLst>
            </p:cNvPr>
            <p:cNvSpPr>
              <a:spLocks noChangeShapeType="1"/>
            </p:cNvSpPr>
            <p:nvPr/>
          </p:nvSpPr>
          <p:spPr bwMode="auto">
            <a:xfrm flipH="1">
              <a:off x="4441923" y="4527230"/>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40" name="Line 106">
              <a:extLst>
                <a:ext uri="{FF2B5EF4-FFF2-40B4-BE49-F238E27FC236}">
                  <a16:creationId xmlns="" xmlns:a16="http://schemas.microsoft.com/office/drawing/2014/main" id="{115D4348-E972-46F5-BB80-7AD7903178DA}"/>
                </a:ext>
              </a:extLst>
            </p:cNvPr>
            <p:cNvSpPr>
              <a:spLocks noChangeShapeType="1"/>
            </p:cNvSpPr>
            <p:nvPr/>
          </p:nvSpPr>
          <p:spPr bwMode="auto">
            <a:xfrm flipH="1">
              <a:off x="4441923" y="4962659"/>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41" name="Line 106">
              <a:extLst>
                <a:ext uri="{FF2B5EF4-FFF2-40B4-BE49-F238E27FC236}">
                  <a16:creationId xmlns="" xmlns:a16="http://schemas.microsoft.com/office/drawing/2014/main" id="{546A26C2-165A-496A-A9B0-D539EE487470}"/>
                </a:ext>
              </a:extLst>
            </p:cNvPr>
            <p:cNvSpPr>
              <a:spLocks noChangeShapeType="1"/>
            </p:cNvSpPr>
            <p:nvPr/>
          </p:nvSpPr>
          <p:spPr bwMode="auto">
            <a:xfrm flipH="1">
              <a:off x="4441923" y="5398087"/>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sp>
          <p:nvSpPr>
            <p:cNvPr id="42" name="Line 106">
              <a:extLst>
                <a:ext uri="{FF2B5EF4-FFF2-40B4-BE49-F238E27FC236}">
                  <a16:creationId xmlns="" xmlns:a16="http://schemas.microsoft.com/office/drawing/2014/main" id="{7792F044-7CA0-44A7-BF6F-C0050129663E}"/>
                </a:ext>
              </a:extLst>
            </p:cNvPr>
            <p:cNvSpPr>
              <a:spLocks noChangeShapeType="1"/>
            </p:cNvSpPr>
            <p:nvPr/>
          </p:nvSpPr>
          <p:spPr bwMode="auto">
            <a:xfrm flipH="1">
              <a:off x="4441923" y="5822600"/>
              <a:ext cx="6934534" cy="0"/>
            </a:xfrm>
            <a:prstGeom prst="line">
              <a:avLst/>
            </a:prstGeom>
            <a:noFill/>
            <a:ln w="3175" cap="flat">
              <a:solidFill>
                <a:schemeClr val="bg2">
                  <a:lumMod val="2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000" b="0" i="0" u="none" strike="noStrike" kern="1200" cap="none" spc="0" normalizeH="0" baseline="0" noProof="0">
                <a:ln>
                  <a:noFill/>
                </a:ln>
                <a:solidFill>
                  <a:srgbClr val="FFFFFF"/>
                </a:solidFill>
                <a:effectLst/>
                <a:uLnTx/>
                <a:uFillTx/>
                <a:latin typeface="Arial" panose="020F0502020204030204"/>
                <a:ea typeface="微软雅黑"/>
                <a:cs typeface="+mn-ea"/>
                <a:sym typeface="+mn-lt"/>
              </a:endParaRPr>
            </a:p>
          </p:txBody>
        </p:sp>
      </p:grpSp>
      <p:sp>
        <p:nvSpPr>
          <p:cNvPr id="43" name="矩形 42">
            <a:extLst>
              <a:ext uri="{FF2B5EF4-FFF2-40B4-BE49-F238E27FC236}">
                <a16:creationId xmlns="" xmlns:a16="http://schemas.microsoft.com/office/drawing/2014/main" id="{EC5373E9-5F04-47E3-8E5F-6318F96D2B83}"/>
              </a:ext>
            </a:extLst>
          </p:cNvPr>
          <p:cNvSpPr/>
          <p:nvPr/>
        </p:nvSpPr>
        <p:spPr>
          <a:xfrm>
            <a:off x="1648710" y="4061488"/>
            <a:ext cx="9369572" cy="1354889"/>
          </a:xfrm>
          <a:prstGeom prst="rect">
            <a:avLst/>
          </a:prstGeom>
        </p:spPr>
        <p:txBody>
          <a:bodyPr wrap="square" lIns="105571" tIns="52784" rIns="105571" bIns="52784">
            <a:spAutoFit/>
          </a:bodyPr>
          <a:lstStyle/>
          <a:p>
            <a:pPr marL="0" marR="0" lvl="0" indent="0" algn="l" defTabSz="914400" rtl="0" eaLnBrk="1" fontAlgn="auto" latinLnBrk="0" hangingPunct="1">
              <a:lnSpc>
                <a:spcPts val="3400"/>
              </a:lnSpc>
              <a:spcBef>
                <a:spcPts val="0"/>
              </a:spcBef>
              <a:spcAft>
                <a:spcPts val="0"/>
              </a:spcAft>
              <a:buClr>
                <a:srgbClr val="C00000"/>
              </a:buClr>
              <a:buSzTx/>
              <a:buFontTx/>
              <a:buNone/>
              <a:tabLst/>
              <a:defRPr/>
            </a:pPr>
            <a:r>
              <a:rPr kumimoji="0" lang="zh-CN" altLang="en-US" sz="1800" b="0" i="0" u="none" strike="noStrike" kern="1200" cap="none" spc="0" normalizeH="0" baseline="0" noProof="0" dirty="0">
                <a:ln>
                  <a:noFill/>
                </a:ln>
                <a:solidFill>
                  <a:srgbClr val="E7E6E6">
                    <a:lumMod val="25000"/>
                  </a:srgbClr>
                </a:solidFill>
                <a:effectLst/>
                <a:uLnTx/>
                <a:uFillTx/>
                <a:latin typeface="Arial" panose="020F0502020204030204"/>
                <a:ea typeface="微软雅黑"/>
                <a:cs typeface="+mn-ea"/>
                <a:sym typeface="+mn-lt"/>
              </a:rPr>
              <a:t>可分为传统毒品和新型毒品。传统毒品一般指鸦片、海洛因等阿片类流行较早的毒品。新型毒品是相对传统毒品而言，主要指冰毒、摇头丸等人工化学合成的致幻剂、兴奋剂类毒品，在我国主要从上世纪末、本世纪初开始在歌舞娱乐场所中流行。</a:t>
            </a:r>
          </a:p>
        </p:txBody>
      </p:sp>
      <p:grpSp>
        <p:nvGrpSpPr>
          <p:cNvPr id="44" name="组合 43">
            <a:extLst>
              <a:ext uri="{FF2B5EF4-FFF2-40B4-BE49-F238E27FC236}">
                <a16:creationId xmlns="" xmlns:a16="http://schemas.microsoft.com/office/drawing/2014/main" id="{D5B13FBD-42E8-4C2A-8287-B5EBC91A8007}"/>
              </a:ext>
            </a:extLst>
          </p:cNvPr>
          <p:cNvGrpSpPr/>
          <p:nvPr/>
        </p:nvGrpSpPr>
        <p:grpSpPr>
          <a:xfrm>
            <a:off x="5680882" y="3554259"/>
            <a:ext cx="1762378" cy="516570"/>
            <a:chOff x="6194172" y="3742432"/>
            <a:chExt cx="1762378" cy="516570"/>
          </a:xfrm>
        </p:grpSpPr>
        <p:grpSp>
          <p:nvGrpSpPr>
            <p:cNvPr id="45" name="组合 44">
              <a:extLst>
                <a:ext uri="{FF2B5EF4-FFF2-40B4-BE49-F238E27FC236}">
                  <a16:creationId xmlns="" xmlns:a16="http://schemas.microsoft.com/office/drawing/2014/main" id="{5B44DD35-09E9-43FA-9FA0-27F5AEC8EB02}"/>
                </a:ext>
              </a:extLst>
            </p:cNvPr>
            <p:cNvGrpSpPr/>
            <p:nvPr/>
          </p:nvGrpSpPr>
          <p:grpSpPr>
            <a:xfrm>
              <a:off x="6194172" y="3742432"/>
              <a:ext cx="1762378" cy="516570"/>
              <a:chOff x="325411" y="-963173"/>
              <a:chExt cx="2529379" cy="741386"/>
            </a:xfrm>
          </p:grpSpPr>
          <p:grpSp>
            <p:nvGrpSpPr>
              <p:cNvPr id="47" name="组合 46">
                <a:extLst>
                  <a:ext uri="{FF2B5EF4-FFF2-40B4-BE49-F238E27FC236}">
                    <a16:creationId xmlns="" xmlns:a16="http://schemas.microsoft.com/office/drawing/2014/main" id="{C5D1D5D8-4334-438D-935A-4B1DE859F1BD}"/>
                  </a:ext>
                </a:extLst>
              </p:cNvPr>
              <p:cNvGrpSpPr/>
              <p:nvPr/>
            </p:nvGrpSpPr>
            <p:grpSpPr>
              <a:xfrm>
                <a:off x="325411" y="-963173"/>
                <a:ext cx="2529379" cy="741386"/>
                <a:chOff x="847094" y="1716439"/>
                <a:chExt cx="2529379" cy="741386"/>
              </a:xfrm>
            </p:grpSpPr>
            <p:sp>
              <p:nvSpPr>
                <p:cNvPr id="49" name="矩形: 圆角 48">
                  <a:extLst>
                    <a:ext uri="{FF2B5EF4-FFF2-40B4-BE49-F238E27FC236}">
                      <a16:creationId xmlns="" xmlns:a16="http://schemas.microsoft.com/office/drawing/2014/main" id="{38D48390-B52B-4199-B508-C081EC9CB427}"/>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50" name="组合 49">
                  <a:extLst>
                    <a:ext uri="{FF2B5EF4-FFF2-40B4-BE49-F238E27FC236}">
                      <a16:creationId xmlns="" xmlns:a16="http://schemas.microsoft.com/office/drawing/2014/main" id="{7185585E-CD85-40E9-9E48-8AC053AD27E2}"/>
                    </a:ext>
                  </a:extLst>
                </p:cNvPr>
                <p:cNvGrpSpPr/>
                <p:nvPr/>
              </p:nvGrpSpPr>
              <p:grpSpPr>
                <a:xfrm>
                  <a:off x="847094" y="1716439"/>
                  <a:ext cx="626402" cy="666076"/>
                  <a:chOff x="4515973" y="-1057089"/>
                  <a:chExt cx="626402" cy="666076"/>
                </a:xfrm>
              </p:grpSpPr>
              <p:sp>
                <p:nvSpPr>
                  <p:cNvPr id="51" name="椭圆 50">
                    <a:extLst>
                      <a:ext uri="{FF2B5EF4-FFF2-40B4-BE49-F238E27FC236}">
                        <a16:creationId xmlns="" xmlns:a16="http://schemas.microsoft.com/office/drawing/2014/main" id="{70D2DEEB-72BC-4172-B141-8251AF02E379}"/>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52" name="标题 1">
                    <a:extLst>
                      <a:ext uri="{FF2B5EF4-FFF2-40B4-BE49-F238E27FC236}">
                        <a16:creationId xmlns="" xmlns:a16="http://schemas.microsoft.com/office/drawing/2014/main" id="{7735C01C-A010-471B-BE75-A10F178856BC}"/>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48" name="TextBox 20">
                <a:extLst>
                  <a:ext uri="{FF2B5EF4-FFF2-40B4-BE49-F238E27FC236}">
                    <a16:creationId xmlns="" xmlns:a16="http://schemas.microsoft.com/office/drawing/2014/main" id="{9B287750-66AC-4236-B9AD-5C2DD1BABB45}"/>
                  </a:ext>
                </a:extLst>
              </p:cNvPr>
              <p:cNvSpPr txBox="1"/>
              <p:nvPr/>
            </p:nvSpPr>
            <p:spPr>
              <a:xfrm>
                <a:off x="993034" y="-761456"/>
                <a:ext cx="1616390" cy="485896"/>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传统毒品</a:t>
                </a:r>
              </a:p>
            </p:txBody>
          </p:sp>
        </p:grpSp>
        <p:pic>
          <p:nvPicPr>
            <p:cNvPr id="46" name="图片 45">
              <a:extLst>
                <a:ext uri="{FF2B5EF4-FFF2-40B4-BE49-F238E27FC236}">
                  <a16:creationId xmlns="" xmlns:a16="http://schemas.microsoft.com/office/drawing/2014/main" id="{DB8E32E7-D823-4ECE-87A4-1EA6B91921D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grpSp>
        <p:nvGrpSpPr>
          <p:cNvPr id="53" name="组合 52">
            <a:extLst>
              <a:ext uri="{FF2B5EF4-FFF2-40B4-BE49-F238E27FC236}">
                <a16:creationId xmlns="" xmlns:a16="http://schemas.microsoft.com/office/drawing/2014/main" id="{DD1586C7-D34A-4815-8B3B-E28F861AD002}"/>
              </a:ext>
            </a:extLst>
          </p:cNvPr>
          <p:cNvGrpSpPr/>
          <p:nvPr/>
        </p:nvGrpSpPr>
        <p:grpSpPr>
          <a:xfrm>
            <a:off x="7540505" y="3554260"/>
            <a:ext cx="1919555" cy="516570"/>
            <a:chOff x="6194172" y="3742433"/>
            <a:chExt cx="1919555" cy="516570"/>
          </a:xfrm>
        </p:grpSpPr>
        <p:grpSp>
          <p:nvGrpSpPr>
            <p:cNvPr id="54" name="组合 53">
              <a:extLst>
                <a:ext uri="{FF2B5EF4-FFF2-40B4-BE49-F238E27FC236}">
                  <a16:creationId xmlns="" xmlns:a16="http://schemas.microsoft.com/office/drawing/2014/main" id="{2C6255AA-680D-49FA-9F13-D6EF404D9DC7}"/>
                </a:ext>
              </a:extLst>
            </p:cNvPr>
            <p:cNvGrpSpPr/>
            <p:nvPr/>
          </p:nvGrpSpPr>
          <p:grpSpPr>
            <a:xfrm>
              <a:off x="6194172" y="3742433"/>
              <a:ext cx="1919555" cy="516570"/>
              <a:chOff x="325411" y="-963173"/>
              <a:chExt cx="2754961" cy="741386"/>
            </a:xfrm>
          </p:grpSpPr>
          <p:grpSp>
            <p:nvGrpSpPr>
              <p:cNvPr id="56" name="组合 55">
                <a:extLst>
                  <a:ext uri="{FF2B5EF4-FFF2-40B4-BE49-F238E27FC236}">
                    <a16:creationId xmlns="" xmlns:a16="http://schemas.microsoft.com/office/drawing/2014/main" id="{10EFEA5F-FB0C-4A71-9843-C7D9008FFC0F}"/>
                  </a:ext>
                </a:extLst>
              </p:cNvPr>
              <p:cNvGrpSpPr/>
              <p:nvPr/>
            </p:nvGrpSpPr>
            <p:grpSpPr>
              <a:xfrm>
                <a:off x="325411" y="-963173"/>
                <a:ext cx="2529379" cy="741386"/>
                <a:chOff x="847094" y="1716439"/>
                <a:chExt cx="2529379" cy="741386"/>
              </a:xfrm>
            </p:grpSpPr>
            <p:sp>
              <p:nvSpPr>
                <p:cNvPr id="58" name="矩形: 圆角 57">
                  <a:extLst>
                    <a:ext uri="{FF2B5EF4-FFF2-40B4-BE49-F238E27FC236}">
                      <a16:creationId xmlns="" xmlns:a16="http://schemas.microsoft.com/office/drawing/2014/main" id="{1AC6033B-2BC5-499B-9681-58C820072BE9}"/>
                    </a:ext>
                  </a:extLst>
                </p:cNvPr>
                <p:cNvSpPr/>
                <p:nvPr/>
              </p:nvSpPr>
              <p:spPr>
                <a:xfrm>
                  <a:off x="906779" y="1878163"/>
                  <a:ext cx="2469694" cy="579662"/>
                </a:xfrm>
                <a:prstGeom prst="roundRect">
                  <a:avLst>
                    <a:gd name="adj" fmla="val 50000"/>
                  </a:avLst>
                </a:prstGeom>
                <a:solidFill>
                  <a:schemeClr val="tx2">
                    <a:lumMod val="60000"/>
                    <a:lumOff val="4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endParaRPr>
                </a:p>
              </p:txBody>
            </p:sp>
            <p:grpSp>
              <p:nvGrpSpPr>
                <p:cNvPr id="59" name="组合 58">
                  <a:extLst>
                    <a:ext uri="{FF2B5EF4-FFF2-40B4-BE49-F238E27FC236}">
                      <a16:creationId xmlns="" xmlns:a16="http://schemas.microsoft.com/office/drawing/2014/main" id="{45A9027C-6224-4FB1-9850-8D98BA68AD03}"/>
                    </a:ext>
                  </a:extLst>
                </p:cNvPr>
                <p:cNvGrpSpPr/>
                <p:nvPr/>
              </p:nvGrpSpPr>
              <p:grpSpPr>
                <a:xfrm>
                  <a:off x="847094" y="1716439"/>
                  <a:ext cx="626402" cy="666076"/>
                  <a:chOff x="4515973" y="-1057089"/>
                  <a:chExt cx="626402" cy="666076"/>
                </a:xfrm>
              </p:grpSpPr>
              <p:sp>
                <p:nvSpPr>
                  <p:cNvPr id="60" name="椭圆 59">
                    <a:extLst>
                      <a:ext uri="{FF2B5EF4-FFF2-40B4-BE49-F238E27FC236}">
                        <a16:creationId xmlns="" xmlns:a16="http://schemas.microsoft.com/office/drawing/2014/main" id="{DE8AACA1-D264-4AC9-B907-DE5540092B58}"/>
                      </a:ext>
                    </a:extLst>
                  </p:cNvPr>
                  <p:cNvSpPr/>
                  <p:nvPr/>
                </p:nvSpPr>
                <p:spPr>
                  <a:xfrm>
                    <a:off x="4659432" y="-808972"/>
                    <a:ext cx="417959" cy="417959"/>
                  </a:xfrm>
                  <a:prstGeom prst="ellipse">
                    <a:avLst/>
                  </a:prstGeom>
                  <a:solidFill>
                    <a:schemeClr val="tx2">
                      <a:lumMod val="75000"/>
                    </a:schemeClr>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28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sp>
                <p:nvSpPr>
                  <p:cNvPr id="61" name="标题 1">
                    <a:extLst>
                      <a:ext uri="{FF2B5EF4-FFF2-40B4-BE49-F238E27FC236}">
                        <a16:creationId xmlns="" xmlns:a16="http://schemas.microsoft.com/office/drawing/2014/main" id="{39CD15EE-4F07-4E63-AF07-EAE9BC22EA9C}"/>
                      </a:ext>
                    </a:extLst>
                  </p:cNvPr>
                  <p:cNvSpPr txBox="1">
                    <a:spLocks/>
                  </p:cNvSpPr>
                  <p:nvPr/>
                </p:nvSpPr>
                <p:spPr>
                  <a:xfrm>
                    <a:off x="4515973" y="-1057089"/>
                    <a:ext cx="626402" cy="523862"/>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en-US" altLang="zh-CN"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rPr>
                      <a:t> </a:t>
                    </a:r>
                    <a:endParaRPr kumimoji="0" lang="zh-CN" altLang="en-US" sz="3200" b="0" i="0" u="none" strike="noStrike" kern="1200" cap="none" spc="0" normalizeH="0" baseline="0" noProof="0" dirty="0">
                      <a:ln>
                        <a:noFill/>
                      </a:ln>
                      <a:solidFill>
                        <a:srgbClr val="FF2929"/>
                      </a:solidFill>
                      <a:effectLst/>
                      <a:uLnTx/>
                      <a:uFillTx/>
                      <a:latin typeface="Arial" panose="020F0502020204030204"/>
                      <a:ea typeface="微软雅黑"/>
                      <a:cs typeface="+mn-ea"/>
                      <a:sym typeface="+mn-lt"/>
                    </a:endParaRPr>
                  </a:p>
                </p:txBody>
              </p:sp>
            </p:grpSp>
          </p:grpSp>
          <p:sp>
            <p:nvSpPr>
              <p:cNvPr id="57" name="TextBox 20">
                <a:extLst>
                  <a:ext uri="{FF2B5EF4-FFF2-40B4-BE49-F238E27FC236}">
                    <a16:creationId xmlns="" xmlns:a16="http://schemas.microsoft.com/office/drawing/2014/main" id="{D55CC598-5873-49D7-B53C-15EC5831F1C3}"/>
                  </a:ext>
                </a:extLst>
              </p:cNvPr>
              <p:cNvSpPr txBox="1"/>
              <p:nvPr/>
            </p:nvSpPr>
            <p:spPr>
              <a:xfrm>
                <a:off x="993034" y="-746319"/>
                <a:ext cx="2087338" cy="485894"/>
              </a:xfrm>
              <a:prstGeom prst="rect">
                <a:avLst/>
              </a:prstGeom>
              <a:noFill/>
              <a:effectLst/>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FFFFFF"/>
                    </a:solidFill>
                    <a:effectLst/>
                    <a:uLnTx/>
                    <a:uFillTx/>
                    <a:latin typeface="Arial" panose="020F0502020204030204"/>
                    <a:ea typeface="微软雅黑"/>
                    <a:cs typeface="+mn-ea"/>
                    <a:sym typeface="+mn-lt"/>
                  </a:rPr>
                  <a:t>新型毒品</a:t>
                </a:r>
              </a:p>
            </p:txBody>
          </p:sp>
        </p:grpSp>
        <p:pic>
          <p:nvPicPr>
            <p:cNvPr id="55" name="图片 54">
              <a:extLst>
                <a:ext uri="{FF2B5EF4-FFF2-40B4-BE49-F238E27FC236}">
                  <a16:creationId xmlns="" xmlns:a16="http://schemas.microsoft.com/office/drawing/2014/main" id="{2B2BE8A7-69C6-49F4-91E6-6DD9CE76B7A0}"/>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334018" y="3900355"/>
              <a:ext cx="244843" cy="282866"/>
            </a:xfrm>
            <a:prstGeom prst="rect">
              <a:avLst/>
            </a:prstGeom>
          </p:spPr>
        </p:pic>
      </p:grpSp>
      <p:sp>
        <p:nvSpPr>
          <p:cNvPr id="62" name="标题 1">
            <a:extLst>
              <a:ext uri="{FF2B5EF4-FFF2-40B4-BE49-F238E27FC236}">
                <a16:creationId xmlns="" xmlns:a16="http://schemas.microsoft.com/office/drawing/2014/main" id="{14DF675A-F821-465F-A09C-97325026DCBC}"/>
              </a:ext>
            </a:extLst>
          </p:cNvPr>
          <p:cNvSpPr txBox="1">
            <a:spLocks/>
          </p:cNvSpPr>
          <p:nvPr/>
        </p:nvSpPr>
        <p:spPr>
          <a:xfrm>
            <a:off x="1031876" y="356382"/>
            <a:ext cx="5679115" cy="523864"/>
          </a:xfrm>
          <a:prstGeom prst="rect">
            <a:avLst/>
          </a:prstGeom>
        </p:spPr>
        <p:txBody>
          <a:bodyPr>
            <a:noAutofit/>
          </a:bodyPr>
          <a:lstStyle>
            <a:lvl1pPr algn="l" defTabSz="1219170" rtl="0" eaLnBrk="1" latinLnBrk="0" hangingPunct="1">
              <a:spcBef>
                <a:spcPct val="0"/>
              </a:spcBef>
              <a:buNone/>
              <a:defRPr sz="2000" b="1" kern="1200">
                <a:blipFill dpi="0" rotWithShape="1">
                  <a:blip r:embed="rId4">
                    <a:extLst>
                      <a:ext uri="{28A0092B-C50C-407E-A947-70E740481C1C}">
                        <a14:useLocalDpi xmlns:a14="http://schemas.microsoft.com/office/drawing/2010/main" val="0"/>
                      </a:ext>
                    </a:extLst>
                  </a:blip>
                  <a:srcRect/>
                  <a:stretch>
                    <a:fillRect/>
                  </a:stretch>
                </a:blipFill>
                <a:effectLst>
                  <a:glow rad="101600">
                    <a:schemeClr val="bg1">
                      <a:alpha val="60000"/>
                    </a:schemeClr>
                  </a:glow>
                </a:effectLst>
                <a:latin typeface="微软雅黑" pitchFamily="34" charset="-122"/>
                <a:ea typeface="微软雅黑" pitchFamily="34" charset="-122"/>
                <a:cs typeface="+mj-cs"/>
              </a:defRPr>
            </a:lvl1pPr>
          </a:lstStyle>
          <a:p>
            <a:pPr marL="0" marR="0" lvl="0" indent="0" algn="l" defTabSz="1219170" rtl="0" eaLnBrk="1" fontAlgn="auto" latinLnBrk="0" hangingPunct="1">
              <a:lnSpc>
                <a:spcPct val="100000"/>
              </a:lnSpc>
              <a:spcBef>
                <a:spcPct val="0"/>
              </a:spcBef>
              <a:spcAft>
                <a:spcPts val="0"/>
              </a:spcAft>
              <a:buClrTx/>
              <a:buSzTx/>
              <a:buFontTx/>
              <a:buNone/>
              <a:tabLst/>
              <a:defRPr/>
            </a:pPr>
            <a:r>
              <a:rPr kumimoji="0" lang="zh-CN" altLang="en-US" sz="2800" b="1" i="0" u="none" strike="noStrike" kern="1200" cap="none" spc="0" normalizeH="0" baseline="0" noProof="0" dirty="0">
                <a:ln>
                  <a:noFill/>
                </a:ln>
                <a:solidFill>
                  <a:srgbClr val="44546A">
                    <a:lumMod val="75000"/>
                  </a:srgbClr>
                </a:solidFill>
                <a:effectLst>
                  <a:glow rad="101600">
                    <a:prstClr val="white">
                      <a:alpha val="60000"/>
                    </a:prstClr>
                  </a:glow>
                </a:effectLst>
                <a:uLnTx/>
                <a:uFillTx/>
                <a:latin typeface="Arial" panose="020F0502020204030204"/>
                <a:ea typeface="微软雅黑"/>
                <a:cs typeface="+mn-ea"/>
                <a:sym typeface="+mn-lt"/>
              </a:rPr>
              <a:t>什么是毒品</a:t>
            </a:r>
          </a:p>
        </p:txBody>
      </p:sp>
    </p:spTree>
    <p:extLst>
      <p:ext uri="{BB962C8B-B14F-4D97-AF65-F5344CB8AC3E}">
        <p14:creationId xmlns:p14="http://schemas.microsoft.com/office/powerpoint/2010/main" val="1739130932"/>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par>
                              <p:cTn id="27" fill="hold">
                                <p:stCondLst>
                                  <p:cond delay="2500"/>
                                </p:stCondLst>
                                <p:childTnLst>
                                  <p:par>
                                    <p:cTn id="28" presetID="2" presetClass="entr" presetSubtype="2" fill="hold" nodeType="afterEffect" p14:presetBounceEnd="48000">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14:bounceEnd="48000">
                                          <p:cBhvr additive="base">
                                            <p:cTn id="30" dur="500" fill="hold"/>
                                            <p:tgtEl>
                                              <p:spTgt spid="15"/>
                                            </p:tgtEl>
                                            <p:attrNameLst>
                                              <p:attrName>ppt_x</p:attrName>
                                            </p:attrNameLst>
                                          </p:cBhvr>
                                          <p:tavLst>
                                            <p:tav tm="0">
                                              <p:val>
                                                <p:strVal val="1+#ppt_w/2"/>
                                              </p:val>
                                            </p:tav>
                                            <p:tav tm="100000">
                                              <p:val>
                                                <p:strVal val="#ppt_x"/>
                                              </p:val>
                                            </p:tav>
                                          </p:tavLst>
                                        </p:anim>
                                        <p:anim calcmode="lin" valueType="num" p14:bounceEnd="48000">
                                          <p:cBhvr additive="base">
                                            <p:cTn id="31" dur="500" fill="hold"/>
                                            <p:tgtEl>
                                              <p:spTgt spid="15"/>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14:presetBounceEnd="48000">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14:bounceEnd="48000">
                                          <p:cBhvr additive="base">
                                            <p:cTn id="35" dur="500" fill="hold"/>
                                            <p:tgtEl>
                                              <p:spTgt spid="24"/>
                                            </p:tgtEl>
                                            <p:attrNameLst>
                                              <p:attrName>ppt_x</p:attrName>
                                            </p:attrNameLst>
                                          </p:cBhvr>
                                          <p:tavLst>
                                            <p:tav tm="0">
                                              <p:val>
                                                <p:strVal val="1+#ppt_w/2"/>
                                              </p:val>
                                            </p:tav>
                                            <p:tav tm="100000">
                                              <p:val>
                                                <p:strVal val="#ppt_x"/>
                                              </p:val>
                                            </p:tav>
                                          </p:tavLst>
                                        </p:anim>
                                        <p:anim calcmode="lin" valueType="num" p14:bounceEnd="48000">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49" presetClass="entr" presetSubtype="0" decel="100000"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 calcmode="lin" valueType="num">
                                          <p:cBhvr>
                                            <p:cTn id="42" dur="500" fill="hold"/>
                                            <p:tgtEl>
                                              <p:spTgt spid="33"/>
                                            </p:tgtEl>
                                            <p:attrNameLst>
                                              <p:attrName>style.rotation</p:attrName>
                                            </p:attrNameLst>
                                          </p:cBhvr>
                                          <p:tavLst>
                                            <p:tav tm="0">
                                              <p:val>
                                                <p:fltVal val="360"/>
                                              </p:val>
                                            </p:tav>
                                            <p:tav tm="100000">
                                              <p:val>
                                                <p:fltVal val="0"/>
                                              </p:val>
                                            </p:tav>
                                          </p:tavLst>
                                        </p:anim>
                                        <p:animEffect transition="in" filter="fade">
                                          <p:cBhvr>
                                            <p:cTn id="43" dur="500"/>
                                            <p:tgtEl>
                                              <p:spTgt spid="33"/>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500"/>
                                </p:stCondLst>
                                <p:childTnLst>
                                  <p:par>
                                    <p:cTn id="49" presetID="14" presetClass="entr" presetSubtype="1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randombar(horizontal)">
                                          <p:cBhvr>
                                            <p:cTn id="51" dur="500"/>
                                            <p:tgtEl>
                                              <p:spTgt spid="37"/>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ipe(up)">
                                          <p:cBhvr>
                                            <p:cTn id="59" dur="500"/>
                                            <p:tgtEl>
                                              <p:spTgt spid="43"/>
                                            </p:tgtEl>
                                          </p:cBhvr>
                                        </p:animEffect>
                                      </p:childTnLst>
                                    </p:cTn>
                                  </p:par>
                                </p:childTnLst>
                              </p:cTn>
                            </p:par>
                            <p:par>
                              <p:cTn id="60" fill="hold">
                                <p:stCondLst>
                                  <p:cond delay="6000"/>
                                </p:stCondLst>
                                <p:childTnLst>
                                  <p:par>
                                    <p:cTn id="61" presetID="2" presetClass="entr" presetSubtype="2" fill="hold" nodeType="afterEffect" p14:presetBounceEnd="48000">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14:bounceEnd="48000">
                                          <p:cBhvr additive="base">
                                            <p:cTn id="63" dur="500" fill="hold"/>
                                            <p:tgtEl>
                                              <p:spTgt spid="44"/>
                                            </p:tgtEl>
                                            <p:attrNameLst>
                                              <p:attrName>ppt_x</p:attrName>
                                            </p:attrNameLst>
                                          </p:cBhvr>
                                          <p:tavLst>
                                            <p:tav tm="0">
                                              <p:val>
                                                <p:strVal val="1+#ppt_w/2"/>
                                              </p:val>
                                            </p:tav>
                                            <p:tav tm="100000">
                                              <p:val>
                                                <p:strVal val="#ppt_x"/>
                                              </p:val>
                                            </p:tav>
                                          </p:tavLst>
                                        </p:anim>
                                        <p:anim calcmode="lin" valueType="num" p14:bounceEnd="48000">
                                          <p:cBhvr additive="base">
                                            <p:cTn id="64" dur="500" fill="hold"/>
                                            <p:tgtEl>
                                              <p:spTgt spid="44"/>
                                            </p:tgtEl>
                                            <p:attrNameLst>
                                              <p:attrName>ppt_y</p:attrName>
                                            </p:attrNameLst>
                                          </p:cBhvr>
                                          <p:tavLst>
                                            <p:tav tm="0">
                                              <p:val>
                                                <p:strVal val="#ppt_y"/>
                                              </p:val>
                                            </p:tav>
                                            <p:tav tm="100000">
                                              <p:val>
                                                <p:strVal val="#ppt_y"/>
                                              </p:val>
                                            </p:tav>
                                          </p:tavLst>
                                        </p:anim>
                                      </p:childTnLst>
                                    </p:cTn>
                                  </p:par>
                                </p:childTnLst>
                              </p:cTn>
                            </p:par>
                            <p:par>
                              <p:cTn id="65" fill="hold">
                                <p:stCondLst>
                                  <p:cond delay="6500"/>
                                </p:stCondLst>
                                <p:childTnLst>
                                  <p:par>
                                    <p:cTn id="66" presetID="2" presetClass="entr" presetSubtype="2" fill="hold" nodeType="afterEffect" p14:presetBounceEnd="48000">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14:bounceEnd="48000">
                                          <p:cBhvr additive="base">
                                            <p:cTn id="68" dur="500" fill="hold"/>
                                            <p:tgtEl>
                                              <p:spTgt spid="53"/>
                                            </p:tgtEl>
                                            <p:attrNameLst>
                                              <p:attrName>ppt_x</p:attrName>
                                            </p:attrNameLst>
                                          </p:cBhvr>
                                          <p:tavLst>
                                            <p:tav tm="0">
                                              <p:val>
                                                <p:strVal val="1+#ppt_w/2"/>
                                              </p:val>
                                            </p:tav>
                                            <p:tav tm="100000">
                                              <p:val>
                                                <p:strVal val="#ppt_x"/>
                                              </p:val>
                                            </p:tav>
                                          </p:tavLst>
                                        </p:anim>
                                        <p:anim calcmode="lin" valueType="num" p14:bounceEnd="48000">
                                          <p:cBhvr additive="base">
                                            <p:cTn id="69"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37" grpId="0" animBg="1"/>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randombar(horizontal)">
                                          <p:cBhvr>
                                            <p:cTn id="18" dur="500"/>
                                            <p:tgtEl>
                                              <p:spTgt spid="8"/>
                                            </p:tgtEl>
                                          </p:cBhvr>
                                        </p:animEffect>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wipe(left)">
                                          <p:cBhvr>
                                            <p:cTn id="22" dur="500"/>
                                            <p:tgtEl>
                                              <p:spTgt spid="9"/>
                                            </p:tgtEl>
                                          </p:cBhvr>
                                        </p:animEffect>
                                      </p:childTnLst>
                                    </p:cTn>
                                  </p:par>
                                </p:childTnLst>
                              </p:cTn>
                            </p:par>
                            <p:par>
                              <p:cTn id="23" fill="hold">
                                <p:stCondLst>
                                  <p:cond delay="2000"/>
                                </p:stCondLst>
                                <p:childTnLst>
                                  <p:par>
                                    <p:cTn id="24" presetID="22" presetClass="entr" presetSubtype="1" fill="hold" grpId="0" nodeType="after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wipe(up)">
                                          <p:cBhvr>
                                            <p:cTn id="26" dur="500"/>
                                            <p:tgtEl>
                                              <p:spTgt spid="14"/>
                                            </p:tgtEl>
                                          </p:cBhvr>
                                        </p:animEffect>
                                      </p:childTnLst>
                                    </p:cTn>
                                  </p:par>
                                </p:childTnLst>
                              </p:cTn>
                            </p:par>
                            <p:par>
                              <p:cTn id="27" fill="hold">
                                <p:stCondLst>
                                  <p:cond delay="2500"/>
                                </p:stCondLst>
                                <p:childTnLst>
                                  <p:par>
                                    <p:cTn id="28" presetID="2" presetClass="entr" presetSubtype="2"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1+#ppt_w/2"/>
                                              </p:val>
                                            </p:tav>
                                            <p:tav tm="100000">
                                              <p:val>
                                                <p:strVal val="#ppt_x"/>
                                              </p:val>
                                            </p:tav>
                                          </p:tavLst>
                                        </p:anim>
                                        <p:anim calcmode="lin" valueType="num">
                                          <p:cBhvr additive="base">
                                            <p:cTn id="31" dur="500" fill="hold"/>
                                            <p:tgtEl>
                                              <p:spTgt spid="15"/>
                                            </p:tgtEl>
                                            <p:attrNameLst>
                                              <p:attrName>ppt_y</p:attrName>
                                            </p:attrNameLst>
                                          </p:cBhvr>
                                          <p:tavLst>
                                            <p:tav tm="0">
                                              <p:val>
                                                <p:strVal val="#ppt_y"/>
                                              </p:val>
                                            </p:tav>
                                            <p:tav tm="100000">
                                              <p:val>
                                                <p:strVal val="#ppt_y"/>
                                              </p:val>
                                            </p:tav>
                                          </p:tavLst>
                                        </p:anim>
                                      </p:childTnLst>
                                    </p:cTn>
                                  </p:par>
                                </p:childTnLst>
                              </p:cTn>
                            </p:par>
                            <p:par>
                              <p:cTn id="32" fill="hold">
                                <p:stCondLst>
                                  <p:cond delay="3000"/>
                                </p:stCondLst>
                                <p:childTnLst>
                                  <p:par>
                                    <p:cTn id="33" presetID="2" presetClass="entr" presetSubtype="2" fill="hold" nodeType="after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childTnLst>
                              </p:cTn>
                            </p:par>
                            <p:par>
                              <p:cTn id="37" fill="hold">
                                <p:stCondLst>
                                  <p:cond delay="3500"/>
                                </p:stCondLst>
                                <p:childTnLst>
                                  <p:par>
                                    <p:cTn id="38" presetID="49" presetClass="entr" presetSubtype="0" decel="100000" fill="hold"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p:cTn id="40" dur="500" fill="hold"/>
                                            <p:tgtEl>
                                              <p:spTgt spid="33"/>
                                            </p:tgtEl>
                                            <p:attrNameLst>
                                              <p:attrName>ppt_w</p:attrName>
                                            </p:attrNameLst>
                                          </p:cBhvr>
                                          <p:tavLst>
                                            <p:tav tm="0">
                                              <p:val>
                                                <p:fltVal val="0"/>
                                              </p:val>
                                            </p:tav>
                                            <p:tav tm="100000">
                                              <p:val>
                                                <p:strVal val="#ppt_w"/>
                                              </p:val>
                                            </p:tav>
                                          </p:tavLst>
                                        </p:anim>
                                        <p:anim calcmode="lin" valueType="num">
                                          <p:cBhvr>
                                            <p:cTn id="41" dur="500" fill="hold"/>
                                            <p:tgtEl>
                                              <p:spTgt spid="33"/>
                                            </p:tgtEl>
                                            <p:attrNameLst>
                                              <p:attrName>ppt_h</p:attrName>
                                            </p:attrNameLst>
                                          </p:cBhvr>
                                          <p:tavLst>
                                            <p:tav tm="0">
                                              <p:val>
                                                <p:fltVal val="0"/>
                                              </p:val>
                                            </p:tav>
                                            <p:tav tm="100000">
                                              <p:val>
                                                <p:strVal val="#ppt_h"/>
                                              </p:val>
                                            </p:tav>
                                          </p:tavLst>
                                        </p:anim>
                                        <p:anim calcmode="lin" valueType="num">
                                          <p:cBhvr>
                                            <p:cTn id="42" dur="500" fill="hold"/>
                                            <p:tgtEl>
                                              <p:spTgt spid="33"/>
                                            </p:tgtEl>
                                            <p:attrNameLst>
                                              <p:attrName>style.rotation</p:attrName>
                                            </p:attrNameLst>
                                          </p:cBhvr>
                                          <p:tavLst>
                                            <p:tav tm="0">
                                              <p:val>
                                                <p:fltVal val="360"/>
                                              </p:val>
                                            </p:tav>
                                            <p:tav tm="100000">
                                              <p:val>
                                                <p:fltVal val="0"/>
                                              </p:val>
                                            </p:tav>
                                          </p:tavLst>
                                        </p:anim>
                                        <p:animEffect transition="in" filter="fade">
                                          <p:cBhvr>
                                            <p:cTn id="43" dur="500"/>
                                            <p:tgtEl>
                                              <p:spTgt spid="33"/>
                                            </p:tgtEl>
                                          </p:cBhvr>
                                        </p:animEffect>
                                      </p:childTnLst>
                                    </p:cTn>
                                  </p:par>
                                </p:childTnLst>
                              </p:cTn>
                            </p:par>
                            <p:par>
                              <p:cTn id="44" fill="hold">
                                <p:stCondLst>
                                  <p:cond delay="4000"/>
                                </p:stCondLst>
                                <p:childTnLst>
                                  <p:par>
                                    <p:cTn id="45" presetID="22" presetClass="entr" presetSubtype="8" fill="hold" nodeType="after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childTnLst>
                              </p:cTn>
                            </p:par>
                            <p:par>
                              <p:cTn id="48" fill="hold">
                                <p:stCondLst>
                                  <p:cond delay="4500"/>
                                </p:stCondLst>
                                <p:childTnLst>
                                  <p:par>
                                    <p:cTn id="49" presetID="14" presetClass="entr" presetSubtype="10" fill="hold" grpId="0" nodeType="afterEffect">
                                      <p:stCondLst>
                                        <p:cond delay="0"/>
                                      </p:stCondLst>
                                      <p:childTnLst>
                                        <p:set>
                                          <p:cBhvr>
                                            <p:cTn id="50" dur="1" fill="hold">
                                              <p:stCondLst>
                                                <p:cond delay="0"/>
                                              </p:stCondLst>
                                            </p:cTn>
                                            <p:tgtEl>
                                              <p:spTgt spid="37"/>
                                            </p:tgtEl>
                                            <p:attrNameLst>
                                              <p:attrName>style.visibility</p:attrName>
                                            </p:attrNameLst>
                                          </p:cBhvr>
                                          <p:to>
                                            <p:strVal val="visible"/>
                                          </p:to>
                                        </p:set>
                                        <p:animEffect transition="in" filter="randombar(horizontal)">
                                          <p:cBhvr>
                                            <p:cTn id="51" dur="500"/>
                                            <p:tgtEl>
                                              <p:spTgt spid="37"/>
                                            </p:tgtEl>
                                          </p:cBhvr>
                                        </p:animEffect>
                                      </p:childTnLst>
                                    </p:cTn>
                                  </p:par>
                                </p:childTnLst>
                              </p:cTn>
                            </p:par>
                            <p:par>
                              <p:cTn id="52" fill="hold">
                                <p:stCondLst>
                                  <p:cond delay="5000"/>
                                </p:stCondLst>
                                <p:childTnLst>
                                  <p:par>
                                    <p:cTn id="53" presetID="22" presetClass="entr" presetSubtype="8" fill="hold" nodeType="after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wipe(left)">
                                          <p:cBhvr>
                                            <p:cTn id="55" dur="500"/>
                                            <p:tgtEl>
                                              <p:spTgt spid="38"/>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43"/>
                                            </p:tgtEl>
                                            <p:attrNameLst>
                                              <p:attrName>style.visibility</p:attrName>
                                            </p:attrNameLst>
                                          </p:cBhvr>
                                          <p:to>
                                            <p:strVal val="visible"/>
                                          </p:to>
                                        </p:set>
                                        <p:animEffect transition="in" filter="wipe(up)">
                                          <p:cBhvr>
                                            <p:cTn id="59" dur="500"/>
                                            <p:tgtEl>
                                              <p:spTgt spid="43"/>
                                            </p:tgtEl>
                                          </p:cBhvr>
                                        </p:animEffect>
                                      </p:childTnLst>
                                    </p:cTn>
                                  </p:par>
                                </p:childTnLst>
                              </p:cTn>
                            </p:par>
                            <p:par>
                              <p:cTn id="60" fill="hold">
                                <p:stCondLst>
                                  <p:cond delay="6000"/>
                                </p:stCondLst>
                                <p:childTnLst>
                                  <p:par>
                                    <p:cTn id="61" presetID="2" presetClass="entr" presetSubtype="2" fill="hold" nodeType="afterEffect">
                                      <p:stCondLst>
                                        <p:cond delay="0"/>
                                      </p:stCondLst>
                                      <p:childTnLst>
                                        <p:set>
                                          <p:cBhvr>
                                            <p:cTn id="62" dur="1" fill="hold">
                                              <p:stCondLst>
                                                <p:cond delay="0"/>
                                              </p:stCondLst>
                                            </p:cTn>
                                            <p:tgtEl>
                                              <p:spTgt spid="44"/>
                                            </p:tgtEl>
                                            <p:attrNameLst>
                                              <p:attrName>style.visibility</p:attrName>
                                            </p:attrNameLst>
                                          </p:cBhvr>
                                          <p:to>
                                            <p:strVal val="visible"/>
                                          </p:to>
                                        </p:set>
                                        <p:anim calcmode="lin" valueType="num">
                                          <p:cBhvr additive="base">
                                            <p:cTn id="63" dur="500" fill="hold"/>
                                            <p:tgtEl>
                                              <p:spTgt spid="44"/>
                                            </p:tgtEl>
                                            <p:attrNameLst>
                                              <p:attrName>ppt_x</p:attrName>
                                            </p:attrNameLst>
                                          </p:cBhvr>
                                          <p:tavLst>
                                            <p:tav tm="0">
                                              <p:val>
                                                <p:strVal val="1+#ppt_w/2"/>
                                              </p:val>
                                            </p:tav>
                                            <p:tav tm="100000">
                                              <p:val>
                                                <p:strVal val="#ppt_x"/>
                                              </p:val>
                                            </p:tav>
                                          </p:tavLst>
                                        </p:anim>
                                        <p:anim calcmode="lin" valueType="num">
                                          <p:cBhvr additive="base">
                                            <p:cTn id="64" dur="500" fill="hold"/>
                                            <p:tgtEl>
                                              <p:spTgt spid="44"/>
                                            </p:tgtEl>
                                            <p:attrNameLst>
                                              <p:attrName>ppt_y</p:attrName>
                                            </p:attrNameLst>
                                          </p:cBhvr>
                                          <p:tavLst>
                                            <p:tav tm="0">
                                              <p:val>
                                                <p:strVal val="#ppt_y"/>
                                              </p:val>
                                            </p:tav>
                                            <p:tav tm="100000">
                                              <p:val>
                                                <p:strVal val="#ppt_y"/>
                                              </p:val>
                                            </p:tav>
                                          </p:tavLst>
                                        </p:anim>
                                      </p:childTnLst>
                                    </p:cTn>
                                  </p:par>
                                </p:childTnLst>
                              </p:cTn>
                            </p:par>
                            <p:par>
                              <p:cTn id="65" fill="hold">
                                <p:stCondLst>
                                  <p:cond delay="6500"/>
                                </p:stCondLst>
                                <p:childTnLst>
                                  <p:par>
                                    <p:cTn id="66" presetID="2" presetClass="entr" presetSubtype="2" fill="hold" nodeType="afterEffect">
                                      <p:stCondLst>
                                        <p:cond delay="0"/>
                                      </p:stCondLst>
                                      <p:childTnLst>
                                        <p:set>
                                          <p:cBhvr>
                                            <p:cTn id="67" dur="1" fill="hold">
                                              <p:stCondLst>
                                                <p:cond delay="0"/>
                                              </p:stCondLst>
                                            </p:cTn>
                                            <p:tgtEl>
                                              <p:spTgt spid="53"/>
                                            </p:tgtEl>
                                            <p:attrNameLst>
                                              <p:attrName>style.visibility</p:attrName>
                                            </p:attrNameLst>
                                          </p:cBhvr>
                                          <p:to>
                                            <p:strVal val="visible"/>
                                          </p:to>
                                        </p:set>
                                        <p:anim calcmode="lin" valueType="num">
                                          <p:cBhvr additive="base">
                                            <p:cTn id="68" dur="500" fill="hold"/>
                                            <p:tgtEl>
                                              <p:spTgt spid="53"/>
                                            </p:tgtEl>
                                            <p:attrNameLst>
                                              <p:attrName>ppt_x</p:attrName>
                                            </p:attrNameLst>
                                          </p:cBhvr>
                                          <p:tavLst>
                                            <p:tav tm="0">
                                              <p:val>
                                                <p:strVal val="1+#ppt_w/2"/>
                                              </p:val>
                                            </p:tav>
                                            <p:tav tm="100000">
                                              <p:val>
                                                <p:strVal val="#ppt_x"/>
                                              </p:val>
                                            </p:tav>
                                          </p:tavLst>
                                        </p:anim>
                                        <p:anim calcmode="lin" valueType="num">
                                          <p:cBhvr additive="base">
                                            <p:cTn id="69"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p:bldP spid="37" grpId="0" animBg="1"/>
          <p:bldP spid="43" grpId="0"/>
        </p:bldLst>
      </p:timing>
    </mc:Fallback>
  </mc:AlternateContent>
  <p:extLst>
    <p:ext uri="{E180D4A7-C9FB-4DFB-919C-405C955672EB}">
      <p14:showEvtLst xmlns:p14="http://schemas.microsoft.com/office/powerpoint/2010/main">
        <p14:playEvt time="2" objId="4"/>
        <p14:stopEvt time="18184" objId="4"/>
      </p14:showEvtLst>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descr="图片包含 游戏机, 食物&#10;&#10;描述已自动生成">
            <a:extLst>
              <a:ext uri="{FF2B5EF4-FFF2-40B4-BE49-F238E27FC236}">
                <a16:creationId xmlns="" xmlns:a16="http://schemas.microsoft.com/office/drawing/2014/main" id="{9A9D79E0-9AE1-4BB4-9128-0FD70C0F1B1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041064" y="0"/>
            <a:ext cx="4150936" cy="1951348"/>
          </a:xfrm>
          <a:custGeom>
            <a:avLst/>
            <a:gdLst>
              <a:gd name="connsiteX0" fmla="*/ 0 w 4150936"/>
              <a:gd name="connsiteY0" fmla="*/ 0 h 1951348"/>
              <a:gd name="connsiteX1" fmla="*/ 4150936 w 4150936"/>
              <a:gd name="connsiteY1" fmla="*/ 0 h 1951348"/>
              <a:gd name="connsiteX2" fmla="*/ 4150936 w 4150936"/>
              <a:gd name="connsiteY2" fmla="*/ 1951348 h 1951348"/>
              <a:gd name="connsiteX3" fmla="*/ 2772437 w 4150936"/>
              <a:gd name="connsiteY3" fmla="*/ 1951348 h 1951348"/>
              <a:gd name="connsiteX4" fmla="*/ 2780908 w 4150936"/>
              <a:gd name="connsiteY4" fmla="*/ 1880648 h 1951348"/>
              <a:gd name="connsiteX5" fmla="*/ 980388 w 4150936"/>
              <a:gd name="connsiteY5" fmla="*/ 1121790 h 1951348"/>
              <a:gd name="connsiteX6" fmla="*/ 122153 w 4150936"/>
              <a:gd name="connsiteY6" fmla="*/ 1213380 h 1951348"/>
              <a:gd name="connsiteX7" fmla="*/ 0 w 4150936"/>
              <a:gd name="connsiteY7" fmla="*/ 1244657 h 1951348"/>
              <a:gd name="connsiteX8" fmla="*/ 0 w 4150936"/>
              <a:gd name="connsiteY8" fmla="*/ 0 h 1951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50936" h="1951348">
                <a:moveTo>
                  <a:pt x="0" y="0"/>
                </a:moveTo>
                <a:lnTo>
                  <a:pt x="4150936" y="0"/>
                </a:lnTo>
                <a:lnTo>
                  <a:pt x="4150936" y="1951348"/>
                </a:lnTo>
                <a:lnTo>
                  <a:pt x="2772437" y="1951348"/>
                </a:lnTo>
                <a:lnTo>
                  <a:pt x="2780908" y="1880648"/>
                </a:lnTo>
                <a:cubicBezTo>
                  <a:pt x="2780908" y="1461542"/>
                  <a:pt x="1974788" y="1121790"/>
                  <a:pt x="980388" y="1121790"/>
                </a:cubicBezTo>
                <a:cubicBezTo>
                  <a:pt x="669638" y="1121790"/>
                  <a:pt x="377275" y="1154969"/>
                  <a:pt x="122153" y="1213380"/>
                </a:cubicBezTo>
                <a:lnTo>
                  <a:pt x="0" y="1244657"/>
                </a:lnTo>
                <a:lnTo>
                  <a:pt x="0" y="0"/>
                </a:lnTo>
                <a:close/>
              </a:path>
            </a:pathLst>
          </a:custGeom>
        </p:spPr>
      </p:pic>
      <p:pic>
        <p:nvPicPr>
          <p:cNvPr id="13" name="图片 12" descr="图片包含 游戏机, 灯, 动物, 画&#10;&#10;描述已自动生成">
            <a:extLst>
              <a:ext uri="{FF2B5EF4-FFF2-40B4-BE49-F238E27FC236}">
                <a16:creationId xmlns="" xmlns:a16="http://schemas.microsoft.com/office/drawing/2014/main" id="{FA373D0E-F414-4B47-92D1-7D72E1C5CD68}"/>
              </a:ext>
            </a:extLst>
          </p:cNvPr>
          <p:cNvPicPr>
            <a:picLocks noChangeAspect="1"/>
          </p:cNvPicPr>
          <p:nvPr/>
        </p:nvPicPr>
        <p:blipFill rotWithShape="1">
          <a:blip r:embed="rId3" cstate="screen">
            <a:alphaModFix amt="60000"/>
            <a:extLst>
              <a:ext uri="{28A0092B-C50C-407E-A947-70E740481C1C}">
                <a14:useLocalDpi xmlns:a14="http://schemas.microsoft.com/office/drawing/2010/main"/>
              </a:ext>
            </a:extLst>
          </a:blip>
          <a:srcRect/>
          <a:stretch/>
        </p:blipFill>
        <p:spPr>
          <a:xfrm>
            <a:off x="351831" y="0"/>
            <a:ext cx="3239257" cy="986788"/>
          </a:xfrm>
          <a:prstGeom prst="rect">
            <a:avLst/>
          </a:prstGeom>
        </p:spPr>
      </p:pic>
      <p:pic>
        <p:nvPicPr>
          <p:cNvPr id="33" name="图片 32" descr="图片包含 标志, 绿色, 黑色, 游戏机&#10;&#10;描述已自动生成">
            <a:extLst>
              <a:ext uri="{FF2B5EF4-FFF2-40B4-BE49-F238E27FC236}">
                <a16:creationId xmlns="" xmlns:a16="http://schemas.microsoft.com/office/drawing/2014/main" id="{B48F4BDE-B1F7-4288-895D-FFF28F69E5E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63948" y="184096"/>
            <a:ext cx="862033" cy="754956"/>
          </a:xfrm>
          <a:prstGeom prst="rect">
            <a:avLst/>
          </a:prstGeom>
        </p:spPr>
      </p:pic>
      <p:sp>
        <p:nvSpPr>
          <p:cNvPr id="34" name="矩形 33">
            <a:extLst>
              <a:ext uri="{FF2B5EF4-FFF2-40B4-BE49-F238E27FC236}">
                <a16:creationId xmlns="" xmlns:a16="http://schemas.microsoft.com/office/drawing/2014/main" id="{E8843773-6BAC-404F-9C75-6B3D2FC10FB9}"/>
              </a:ext>
            </a:extLst>
          </p:cNvPr>
          <p:cNvSpPr/>
          <p:nvPr/>
        </p:nvSpPr>
        <p:spPr>
          <a:xfrm flipH="1">
            <a:off x="2878971" y="305124"/>
            <a:ext cx="2550353" cy="362792"/>
          </a:xfrm>
          <a:prstGeom prst="rect">
            <a:avLst/>
          </a:prstGeom>
        </p:spPr>
        <p:txBody>
          <a:bodyPr wrap="square">
            <a:spAutoFit/>
          </a:bodyPr>
          <a:lstStyle/>
          <a:p>
            <a:pPr marL="0" marR="0" lvl="0" indent="0" algn="l" defTabSz="914400" rtl="0" eaLnBrk="1" fontAlgn="base" latinLnBrk="0" hangingPunct="1">
              <a:lnSpc>
                <a:spcPct val="120000"/>
              </a:lnSpc>
              <a:spcBef>
                <a:spcPts val="0"/>
              </a:spcBef>
              <a:spcAft>
                <a:spcPts val="0"/>
              </a:spcAft>
              <a:buClrTx/>
              <a:buSzTx/>
              <a:buFontTx/>
              <a:buNone/>
              <a:tabLst/>
              <a:defRPr/>
            </a:pP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拒毒防毒</a:t>
            </a:r>
            <a:r>
              <a:rPr kumimoji="0" lang="en-US" altLang="zh-CN" sz="1600" b="0" i="0" u="none" strike="noStrike" kern="1200" cap="none" spc="0" normalizeH="0" baseline="0" noProof="0" dirty="0">
                <a:ln>
                  <a:noFill/>
                </a:ln>
                <a:solidFill>
                  <a:srgbClr val="ED7D31">
                    <a:lumMod val="50000"/>
                  </a:srgbClr>
                </a:solidFill>
                <a:effectLst/>
                <a:uLnTx/>
                <a:uFillTx/>
                <a:cs typeface="+mn-ea"/>
                <a:sym typeface="+mn-lt"/>
              </a:rPr>
              <a:t>·</a:t>
            </a:r>
            <a:r>
              <a:rPr kumimoji="0" lang="zh-CN" altLang="en-US" sz="1600" b="0" i="0" u="none" strike="noStrike" kern="1200" cap="none" spc="0" normalizeH="0" baseline="0" noProof="0" dirty="0">
                <a:ln>
                  <a:noFill/>
                </a:ln>
                <a:solidFill>
                  <a:srgbClr val="ED7D31">
                    <a:lumMod val="50000"/>
                  </a:srgbClr>
                </a:solidFill>
                <a:effectLst/>
                <a:uLnTx/>
                <a:uFillTx/>
                <a:cs typeface="+mn-ea"/>
                <a:sym typeface="+mn-lt"/>
              </a:rPr>
              <a:t>人人有责</a:t>
            </a:r>
          </a:p>
        </p:txBody>
      </p:sp>
      <p:sp>
        <p:nvSpPr>
          <p:cNvPr id="35" name="TextBox 20">
            <a:extLst>
              <a:ext uri="{FF2B5EF4-FFF2-40B4-BE49-F238E27FC236}">
                <a16:creationId xmlns="" xmlns:a16="http://schemas.microsoft.com/office/drawing/2014/main" id="{D8FFD75C-F90D-4EA0-8AA9-AB9BE20A0A05}"/>
              </a:ext>
            </a:extLst>
          </p:cNvPr>
          <p:cNvSpPr txBox="1"/>
          <p:nvPr/>
        </p:nvSpPr>
        <p:spPr>
          <a:xfrm>
            <a:off x="449034" y="284756"/>
            <a:ext cx="3139697" cy="400110"/>
          </a:xfrm>
          <a:prstGeom prst="rect">
            <a:avLst/>
          </a:prstGeom>
          <a:noFill/>
          <a:effectLst/>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0" u="none" strike="noStrike" kern="1200" cap="none" spc="0" normalizeH="0" baseline="0" noProof="0" dirty="0">
                <a:ln>
                  <a:noFill/>
                </a:ln>
                <a:solidFill>
                  <a:srgbClr val="C00000"/>
                </a:solidFill>
                <a:effectLst/>
                <a:uLnTx/>
                <a:uFillTx/>
                <a:cs typeface="+mn-ea"/>
                <a:sym typeface="+mn-lt"/>
              </a:rPr>
              <a:t>6.26</a:t>
            </a:r>
            <a:r>
              <a:rPr kumimoji="0" lang="zh-CN" altLang="en-US" sz="2000" b="0" i="0" u="none" strike="noStrike" kern="1200" cap="none" spc="0" normalizeH="0" baseline="0" noProof="0" dirty="0">
                <a:ln>
                  <a:noFill/>
                </a:ln>
                <a:solidFill>
                  <a:srgbClr val="C00000"/>
                </a:solidFill>
                <a:effectLst/>
                <a:uLnTx/>
                <a:uFillTx/>
                <a:cs typeface="+mn-ea"/>
                <a:sym typeface="+mn-lt"/>
              </a:rPr>
              <a:t>国际禁毒日</a:t>
            </a:r>
            <a:endParaRPr kumimoji="0" lang="en-US" altLang="zh-CN" sz="2000" b="0" i="0" u="none" strike="noStrike" kern="1200" cap="none" spc="0" normalizeH="0" baseline="0" noProof="0" dirty="0">
              <a:ln>
                <a:noFill/>
              </a:ln>
              <a:solidFill>
                <a:srgbClr val="C00000"/>
              </a:solidFill>
              <a:effectLst/>
              <a:uLnTx/>
              <a:uFillTx/>
              <a:cs typeface="+mn-ea"/>
              <a:sym typeface="+mn-lt"/>
            </a:endParaRPr>
          </a:p>
        </p:txBody>
      </p:sp>
      <p:sp>
        <p:nvSpPr>
          <p:cNvPr id="36" name="TextBox 19">
            <a:extLst>
              <a:ext uri="{FF2B5EF4-FFF2-40B4-BE49-F238E27FC236}">
                <a16:creationId xmlns="" xmlns:a16="http://schemas.microsoft.com/office/drawing/2014/main" id="{885746A5-4066-475F-A06C-D137D35C5301}"/>
              </a:ext>
            </a:extLst>
          </p:cNvPr>
          <p:cNvSpPr txBox="1"/>
          <p:nvPr/>
        </p:nvSpPr>
        <p:spPr>
          <a:xfrm>
            <a:off x="1185574" y="577929"/>
            <a:ext cx="3491660" cy="261610"/>
          </a:xfrm>
          <a:prstGeom prst="rect">
            <a:avLst/>
          </a:prstGeom>
          <a:noFill/>
          <a:effectLst/>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srgbClr val="44546A">
                    <a:lumMod val="50000"/>
                  </a:srgbClr>
                </a:solidFill>
                <a:effectLst/>
                <a:uLnTx/>
                <a:uFillTx/>
                <a:cs typeface="+mn-ea"/>
                <a:sym typeface="+mn-lt"/>
              </a:rPr>
              <a:t>International Day Against Drug Abuse and Illicit </a:t>
            </a:r>
            <a:r>
              <a:rPr kumimoji="0" lang="en-US" altLang="zh-CN" sz="1100" b="0" i="0" u="none" strike="noStrike" kern="1200" cap="none" spc="0" normalizeH="0" baseline="0" noProof="0" dirty="0" err="1">
                <a:ln>
                  <a:noFill/>
                </a:ln>
                <a:solidFill>
                  <a:srgbClr val="44546A">
                    <a:lumMod val="50000"/>
                  </a:srgbClr>
                </a:solidFill>
                <a:effectLst/>
                <a:uLnTx/>
                <a:uFillTx/>
                <a:cs typeface="+mn-ea"/>
                <a:sym typeface="+mn-lt"/>
              </a:rPr>
              <a:t>Traffi</a:t>
            </a:r>
            <a:endParaRPr kumimoji="0" lang="zh-CN" altLang="en-US" sz="1100" b="0" i="0" u="none" strike="noStrike" kern="1200" cap="none" spc="0" normalizeH="0" baseline="0" noProof="0" dirty="0">
              <a:ln>
                <a:noFill/>
              </a:ln>
              <a:solidFill>
                <a:srgbClr val="44546A">
                  <a:lumMod val="50000"/>
                </a:srgbClr>
              </a:solidFill>
              <a:effectLst/>
              <a:uLnTx/>
              <a:uFillTx/>
              <a:cs typeface="+mn-ea"/>
              <a:sym typeface="+mn-lt"/>
            </a:endParaRPr>
          </a:p>
        </p:txBody>
      </p:sp>
      <p:pic>
        <p:nvPicPr>
          <p:cNvPr id="72" name="图片 71">
            <a:extLst>
              <a:ext uri="{FF2B5EF4-FFF2-40B4-BE49-F238E27FC236}">
                <a16:creationId xmlns="" xmlns:a16="http://schemas.microsoft.com/office/drawing/2014/main" id="{19DED7CC-9216-408C-832C-3892C3FEDBB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16073" y="4201909"/>
            <a:ext cx="2068449" cy="2734231"/>
          </a:xfrm>
          <a:prstGeom prst="rect">
            <a:avLst/>
          </a:prstGeom>
        </p:spPr>
      </p:pic>
      <p:sp>
        <p:nvSpPr>
          <p:cNvPr id="32" name="33417">
            <a:extLst>
              <a:ext uri="{FF2B5EF4-FFF2-40B4-BE49-F238E27FC236}">
                <a16:creationId xmlns="" xmlns:a16="http://schemas.microsoft.com/office/drawing/2014/main" id="{CC968C29-3CEB-4762-8C1C-47C7B2A8127D}"/>
              </a:ext>
            </a:extLst>
          </p:cNvPr>
          <p:cNvSpPr txBox="1"/>
          <p:nvPr/>
        </p:nvSpPr>
        <p:spPr>
          <a:xfrm>
            <a:off x="1169194" y="2767280"/>
            <a:ext cx="9853612" cy="1680895"/>
          </a:xfrm>
          <a:prstGeom prst="rect">
            <a:avLst/>
          </a:prstGeom>
        </p:spPr>
        <p:txBody>
          <a:bodyPr>
            <a:noAutofit/>
          </a:bodyPr>
          <a:lstStyle>
            <a:defPPr>
              <a:defRPr lang="zh-CN"/>
            </a:defPPr>
            <a:lvl1pPr marR="0" lvl="0" indent="0" defTabSz="1219170" fontAlgn="auto">
              <a:lnSpc>
                <a:spcPct val="100000"/>
              </a:lnSpc>
              <a:spcBef>
                <a:spcPct val="0"/>
              </a:spcBef>
              <a:spcAft>
                <a:spcPts val="0"/>
              </a:spcAft>
              <a:buClrTx/>
              <a:buSzTx/>
              <a:buFontTx/>
              <a:buNone/>
              <a:tabLst/>
              <a:defRPr kumimoji="0" sz="8800" b="0" i="0" u="none" strike="noStrike" cap="none" spc="-150" normalizeH="0" baseline="0">
                <a:ln>
                  <a:solidFill>
                    <a:srgbClr val="ED7D31">
                      <a:lumMod val="20000"/>
                      <a:lumOff val="80000"/>
                    </a:srgbClr>
                  </a:solidFill>
                </a:ln>
                <a:solidFill>
                  <a:srgbClr val="009636"/>
                </a:solidFill>
                <a:effectLst>
                  <a:glow rad="76200">
                    <a:schemeClr val="bg1"/>
                  </a:glow>
                  <a:outerShdw blurRad="50800" dist="76200" dir="2700000" algn="tl" rotWithShape="0">
                    <a:prstClr val="black">
                      <a:alpha val="40000"/>
                    </a:prstClr>
                  </a:outerShdw>
                </a:effectLst>
                <a:uLnTx/>
                <a:uFillTx/>
                <a:latin typeface="禹卫书法行书简体&#10;" panose="02000603000000000000" pitchFamily="2" charset="-122"/>
                <a:ea typeface="禹卫书法行书简体&#10;" panose="02000603000000000000" pitchFamily="2" charset="-122"/>
                <a:cs typeface="+mn-ea"/>
              </a:defRPr>
            </a:lvl1pPr>
          </a:lstStyle>
          <a:p>
            <a:pPr algn="dist"/>
            <a:r>
              <a:rPr lang="zh-CN" altLang="en-US" dirty="0">
                <a:sym typeface="+mn-lt"/>
              </a:rPr>
              <a:t>毒品带来的危害</a:t>
            </a:r>
          </a:p>
        </p:txBody>
      </p:sp>
      <p:sp>
        <p:nvSpPr>
          <p:cNvPr id="37" name="TextBox 10">
            <a:extLst>
              <a:ext uri="{FF2B5EF4-FFF2-40B4-BE49-F238E27FC236}">
                <a16:creationId xmlns="" xmlns:a16="http://schemas.microsoft.com/office/drawing/2014/main" id="{90153581-7A5E-4D33-B5F0-A3E0443B5914}"/>
              </a:ext>
            </a:extLst>
          </p:cNvPr>
          <p:cNvSpPr txBox="1"/>
          <p:nvPr/>
        </p:nvSpPr>
        <p:spPr>
          <a:xfrm>
            <a:off x="4085962" y="1649734"/>
            <a:ext cx="4401077" cy="830997"/>
          </a:xfrm>
          <a:prstGeom prst="rect">
            <a:avLst/>
          </a:prstGeom>
          <a:noFill/>
        </p:spPr>
        <p:txBody>
          <a:bodyPr wrap="none" rtlCol="0">
            <a:spAutoFit/>
          </a:bodyPr>
          <a:lstStyle/>
          <a:p>
            <a:pPr marL="0" marR="0" lvl="0" indent="0" algn="ctr" defTabSz="1217798" rtl="0" eaLnBrk="1" fontAlgn="auto" latinLnBrk="0" hangingPunct="1">
              <a:lnSpc>
                <a:spcPct val="100000"/>
              </a:lnSpc>
              <a:spcBef>
                <a:spcPts val="0"/>
              </a:spcBef>
              <a:spcAft>
                <a:spcPts val="0"/>
              </a:spcAft>
              <a:buClrTx/>
              <a:buSzTx/>
              <a:buFontTx/>
              <a:buNone/>
              <a:tabLst/>
              <a:defRPr/>
            </a:pPr>
            <a:r>
              <a:rPr kumimoji="0" lang="zh-CN" altLang="en-US" sz="4800" b="1" i="0" u="none" strike="noStrike" kern="1200" cap="none" spc="0" normalizeH="0" baseline="0" noProof="0" dirty="0">
                <a:ln>
                  <a:noFill/>
                </a:ln>
                <a:solidFill>
                  <a:srgbClr val="009636"/>
                </a:solidFill>
                <a:uLnTx/>
                <a:uFillTx/>
                <a:cs typeface="+mn-ea"/>
                <a:sym typeface="+mn-lt"/>
              </a:rPr>
              <a:t>第二部分 </a:t>
            </a:r>
            <a:r>
              <a:rPr kumimoji="0" lang="en-US" altLang="zh-CN" sz="2400" b="0" i="0" u="none" strike="noStrike" kern="1200" cap="none" spc="0" normalizeH="0" baseline="0" noProof="0" dirty="0">
                <a:ln>
                  <a:noFill/>
                </a:ln>
                <a:solidFill>
                  <a:srgbClr val="009636"/>
                </a:solidFill>
                <a:uLnTx/>
                <a:uFillTx/>
                <a:cs typeface="+mn-ea"/>
                <a:sym typeface="+mn-lt"/>
              </a:rPr>
              <a:t>PART TWO</a:t>
            </a:r>
            <a:endParaRPr kumimoji="0" lang="zh-CN" altLang="en-US" sz="2400" b="0" i="0" u="none" strike="noStrike" kern="1200" cap="none" spc="0" normalizeH="0" baseline="0" noProof="0" dirty="0">
              <a:ln>
                <a:noFill/>
              </a:ln>
              <a:solidFill>
                <a:srgbClr val="009636"/>
              </a:solidFill>
              <a:uLnTx/>
              <a:uFillTx/>
              <a:cs typeface="+mn-ea"/>
              <a:sym typeface="+mn-lt"/>
            </a:endParaRPr>
          </a:p>
        </p:txBody>
      </p:sp>
    </p:spTree>
    <p:extLst>
      <p:ext uri="{BB962C8B-B14F-4D97-AF65-F5344CB8AC3E}">
        <p14:creationId xmlns:p14="http://schemas.microsoft.com/office/powerpoint/2010/main" val="428395364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36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gtEl>
                                        <p:attrNameLst>
                                          <p:attrName>style.visibility</p:attrName>
                                        </p:attrNameLst>
                                      </p:cBhvr>
                                      <p:to>
                                        <p:strVal val="visible"/>
                                      </p:to>
                                    </p:set>
                                    <p:animEffect transition="in" filter="fade">
                                      <p:cBhvr>
                                        <p:cTn id="20" dur="500"/>
                                        <p:tgtEl>
                                          <p:spTgt spid="36"/>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par>
                                <p:cTn id="25" presetID="22" presetClass="entr" presetSubtype="4" fill="hold"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down)">
                                      <p:cBhvr>
                                        <p:cTn id="27" dur="500"/>
                                        <p:tgtEl>
                                          <p:spTgt spid="72"/>
                                        </p:tgtEl>
                                      </p:cBhvr>
                                    </p:animEffect>
                                  </p:childTnLst>
                                </p:cTn>
                              </p:par>
                            </p:childTnLst>
                          </p:cTn>
                        </p:par>
                        <p:par>
                          <p:cTn id="28" fill="hold">
                            <p:stCondLst>
                              <p:cond delay="1500"/>
                            </p:stCondLst>
                            <p:childTnLst>
                              <p:par>
                                <p:cTn id="29" presetID="42"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fade">
                                      <p:cBhvr>
                                        <p:cTn id="31" dur="1000"/>
                                        <p:tgtEl>
                                          <p:spTgt spid="37"/>
                                        </p:tgtEl>
                                      </p:cBhvr>
                                    </p:animEffect>
                                    <p:anim calcmode="lin" valueType="num">
                                      <p:cBhvr>
                                        <p:cTn id="32" dur="1000" fill="hold"/>
                                        <p:tgtEl>
                                          <p:spTgt spid="37"/>
                                        </p:tgtEl>
                                        <p:attrNameLst>
                                          <p:attrName>ppt_x</p:attrName>
                                        </p:attrNameLst>
                                      </p:cBhvr>
                                      <p:tavLst>
                                        <p:tav tm="0">
                                          <p:val>
                                            <p:strVal val="#ppt_x"/>
                                          </p:val>
                                        </p:tav>
                                        <p:tav tm="100000">
                                          <p:val>
                                            <p:strVal val="#ppt_x"/>
                                          </p:val>
                                        </p:tav>
                                      </p:tavLst>
                                    </p:anim>
                                    <p:anim calcmode="lin" valueType="num">
                                      <p:cBhvr>
                                        <p:cTn id="33" dur="1000" fill="hold"/>
                                        <p:tgtEl>
                                          <p:spTgt spid="37"/>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22" presetClass="entr" presetSubtype="8" fill="hold" grpId="0" nodeType="afterEffect">
                                  <p:stCondLst>
                                    <p:cond delay="0"/>
                                  </p:stCondLst>
                                  <p:childTnLst>
                                    <p:set>
                                      <p:cBhvr>
                                        <p:cTn id="36" dur="1" fill="hold">
                                          <p:stCondLst>
                                            <p:cond delay="0"/>
                                          </p:stCondLst>
                                        </p:cTn>
                                        <p:tgtEl>
                                          <p:spTgt spid="32"/>
                                        </p:tgtEl>
                                        <p:attrNameLst>
                                          <p:attrName>style.visibility</p:attrName>
                                        </p:attrNameLst>
                                      </p:cBhvr>
                                      <p:to>
                                        <p:strVal val="visible"/>
                                      </p:to>
                                    </p:set>
                                    <p:animEffect transition="in" filter="wipe(left)">
                                      <p:cBhvr>
                                        <p:cTn id="37"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P spid="32" grpId="0"/>
      <p:bldP spid="37" grpId="0"/>
    </p:bld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yju2m0r">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u0vb3lwo">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5578</Words>
  <Application>Microsoft Office PowerPoint</Application>
  <PresentationFormat>宽屏</PresentationFormat>
  <Paragraphs>358</Paragraphs>
  <Slides>46</Slides>
  <Notes>38</Notes>
  <HiddenSlides>0</HiddenSlides>
  <MMClips>0</MMClips>
  <ScaleCrop>false</ScaleCrop>
  <HeadingPairs>
    <vt:vector size="6" baseType="variant">
      <vt:variant>
        <vt:lpstr>已用的字体</vt:lpstr>
      </vt:variant>
      <vt:variant>
        <vt:i4>9</vt:i4>
      </vt:variant>
      <vt:variant>
        <vt:lpstr>主题</vt:lpstr>
      </vt:variant>
      <vt:variant>
        <vt:i4>4</vt:i4>
      </vt:variant>
      <vt:variant>
        <vt:lpstr>幻灯片标题</vt:lpstr>
      </vt:variant>
      <vt:variant>
        <vt:i4>46</vt:i4>
      </vt:variant>
    </vt:vector>
  </HeadingPairs>
  <TitlesOfParts>
    <vt:vector size="59" baseType="lpstr">
      <vt:lpstr>Meiryo</vt:lpstr>
      <vt:lpstr>安景臣毛笔行书</vt:lpstr>
      <vt:lpstr>等线</vt:lpstr>
      <vt:lpstr>宋体</vt:lpstr>
      <vt:lpstr>微软雅黑</vt:lpstr>
      <vt:lpstr>禹卫书法行书简体
</vt:lpstr>
      <vt:lpstr>Arial</vt:lpstr>
      <vt:lpstr>Calibri</vt:lpstr>
      <vt:lpstr>Calibri Light</vt:lpstr>
      <vt:lpstr>第一PPT，www.1ppt.com</vt:lpstr>
      <vt:lpstr>第一PPT，www.1ppt.com </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23</cp:revision>
  <dcterms:created xsi:type="dcterms:W3CDTF">2020-05-17T13:42:00Z</dcterms:created>
  <dcterms:modified xsi:type="dcterms:W3CDTF">2021-09-18T07:43:07Z</dcterms:modified>
</cp:coreProperties>
</file>