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5"/>
  </p:notesMasterIdLst>
  <p:sldIdLst>
    <p:sldId id="256" r:id="rId4"/>
    <p:sldId id="282" r:id="rId5"/>
    <p:sldId id="257" r:id="rId6"/>
    <p:sldId id="261" r:id="rId7"/>
    <p:sldId id="258" r:id="rId8"/>
    <p:sldId id="263" r:id="rId9"/>
    <p:sldId id="264" r:id="rId10"/>
    <p:sldId id="259" r:id="rId11"/>
    <p:sldId id="265" r:id="rId12"/>
    <p:sldId id="266" r:id="rId13"/>
    <p:sldId id="267" r:id="rId14"/>
    <p:sldId id="268" r:id="rId15"/>
    <p:sldId id="269" r:id="rId16"/>
    <p:sldId id="270" r:id="rId17"/>
    <p:sldId id="272" r:id="rId18"/>
    <p:sldId id="276" r:id="rId19"/>
    <p:sldId id="260" r:id="rId20"/>
    <p:sldId id="277" r:id="rId21"/>
    <p:sldId id="279" r:id="rId22"/>
    <p:sldId id="281" r:id="rId23"/>
    <p:sldId id="283"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6"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3132"/>
    <a:srgbClr val="BC4042"/>
    <a:srgbClr val="C7C7C7"/>
    <a:srgbClr val="B1B1B1"/>
    <a:srgbClr val="EDEDED"/>
    <a:srgbClr val="D4C197"/>
    <a:srgbClr val="D07040"/>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96314" autoAdjust="0"/>
  </p:normalViewPr>
  <p:slideViewPr>
    <p:cSldViewPr snapToGrid="0">
      <p:cViewPr varScale="1">
        <p:scale>
          <a:sx n="108" d="100"/>
          <a:sy n="108" d="100"/>
        </p:scale>
        <p:origin x="702" y="78"/>
      </p:cViewPr>
      <p:guideLst>
        <p:guide orient="horz" pos="1616"/>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4CB6B4-70A0-4313-A219-D3C114B627CD}" type="datetimeFigureOut">
              <a:rPr lang="zh-CN" altLang="en-US" smtClean="0"/>
              <a:t>2020/10/19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FBA0D-58BF-4B52-BC6C-9984AF7A7737}" type="slidenum">
              <a:rPr lang="zh-CN" altLang="en-US" smtClean="0"/>
              <a:t>‹#›</a:t>
            </a:fld>
            <a:endParaRPr lang="zh-CN" altLang="en-US"/>
          </a:p>
        </p:txBody>
      </p:sp>
    </p:spTree>
    <p:extLst>
      <p:ext uri="{BB962C8B-B14F-4D97-AF65-F5344CB8AC3E}">
        <p14:creationId xmlns:p14="http://schemas.microsoft.com/office/powerpoint/2010/main" val="182598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1133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EDEDED"/>
        </a:solidFill>
        <a:effectLst/>
      </p:bgPr>
    </p:bg>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4F791EF3-81AB-4EDE-88AB-C1AA8AD18B2B}"/>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latin typeface="微软雅黑" panose="020B0503020204020204" pitchFamily="34" charset="-122"/>
                <a:ea typeface="微软雅黑" panose="020B0503020204020204" pitchFamily="34" charset="-122"/>
              </a:rPr>
              <a:t>WORLD</a:t>
            </a:r>
            <a:endParaRPr lang="en-US" altLang="zh-CN" sz="1200" dirty="0">
              <a:latin typeface="微软雅黑" panose="020B0503020204020204" pitchFamily="34" charset="-122"/>
              <a:ea typeface="微软雅黑" panose="020B0503020204020204" pitchFamily="34" charset="-122"/>
            </a:endParaRPr>
          </a:p>
          <a:p>
            <a:pPr algn="r">
              <a:lnSpc>
                <a:spcPct val="130000"/>
              </a:lnSpc>
            </a:pPr>
            <a:r>
              <a:rPr lang="zh-CN" altLang="en-US" sz="1200" dirty="0">
                <a:latin typeface="微软雅黑" panose="020B0503020204020204" pitchFamily="34" charset="-122"/>
                <a:ea typeface="微软雅黑" panose="020B0503020204020204" pitchFamily="34" charset="-122"/>
              </a:rPr>
              <a:t>NO-SMOKING DAY</a:t>
            </a:r>
          </a:p>
        </p:txBody>
      </p:sp>
    </p:spTree>
    <p:extLst>
      <p:ext uri="{BB962C8B-B14F-4D97-AF65-F5344CB8AC3E}">
        <p14:creationId xmlns:p14="http://schemas.microsoft.com/office/powerpoint/2010/main" val="601259636"/>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4BDE4A8-F2DA-426A-8648-D5CC07A0579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F5C539D-59DE-49D6-B9F6-68AE970C7D1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743BEB2-8377-4D8B-B0F9-F81F9ADB3A54}"/>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26C9B900-589C-4914-930D-7F91BD3ADB7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71462C0-AE87-45EC-A37F-FC6291132A6D}"/>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342182342"/>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D4D0356-EEDE-44E4-A78A-B31AA41D1DF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DB36C3C-B6C3-4995-A2DB-57C7870C087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6A07D54-AB3F-45BA-9870-F81FFD8CFDF4}"/>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76C47A82-1B87-4726-A126-4672D6CE5FB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80F62C4-21D2-4B35-BAC0-526063BE9F66}"/>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1109910065"/>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 xmlns:a16="http://schemas.microsoft.com/office/drawing/2014/main"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0F25E7C-B1D9-4999-8D1F-ED84C4EE9A27}"/>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4143901722"/>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2B14FF9F-64CF-48F0-9865-817A3C67139A}"/>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325731156"/>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D5A3F6DF-3B49-481C-8199-D371B240C94C}"/>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360242198"/>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5462E781-5F45-47EB-85D1-75BCC226BA2A}"/>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60028327"/>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C93CE2B1-BCED-4AF2-9798-454A9C47D976}"/>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8" name="页脚占位符 7">
            <a:extLst>
              <a:ext uri="{FF2B5EF4-FFF2-40B4-BE49-F238E27FC236}">
                <a16:creationId xmlns="" xmlns:a16="http://schemas.microsoft.com/office/drawing/2014/main"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492543320"/>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E4D1BAF-403B-4803-86C6-1E3AD3ABD134}"/>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4" name="页脚占位符 3">
            <a:extLst>
              <a:ext uri="{FF2B5EF4-FFF2-40B4-BE49-F238E27FC236}">
                <a16:creationId xmlns="" xmlns:a16="http://schemas.microsoft.com/office/drawing/2014/main"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61366318"/>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9222988-F7A5-40D8-93C2-FFC76DD6F132}"/>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3" name="页脚占位符 2">
            <a:extLst>
              <a:ext uri="{FF2B5EF4-FFF2-40B4-BE49-F238E27FC236}">
                <a16:creationId xmlns="" xmlns:a16="http://schemas.microsoft.com/office/drawing/2014/main"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921534739"/>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E57F831B-A5D5-4402-B859-E8CC69FFA66C}"/>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17699345"/>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ACE773BE-B208-4CAD-8765-6504B3380F8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25"/>
          <a:stretch/>
        </p:blipFill>
        <p:spPr>
          <a:xfrm>
            <a:off x="0" y="0"/>
            <a:ext cx="12192000" cy="6858000"/>
          </a:xfrm>
          <a:prstGeom prst="rect">
            <a:avLst/>
          </a:prstGeom>
        </p:spPr>
      </p:pic>
      <p:sp>
        <p:nvSpPr>
          <p:cNvPr id="8" name="矩形 7">
            <a:extLst>
              <a:ext uri="{FF2B5EF4-FFF2-40B4-BE49-F238E27FC236}">
                <a16:creationId xmlns="" xmlns:a16="http://schemas.microsoft.com/office/drawing/2014/main" id="{26642F0F-094A-4B38-8C1B-FAD5115B6817}"/>
              </a:ext>
            </a:extLst>
          </p:cNvPr>
          <p:cNvSpPr/>
          <p:nvPr userDrawn="1"/>
        </p:nvSpPr>
        <p:spPr>
          <a:xfrm>
            <a:off x="0" y="0"/>
            <a:ext cx="12192000" cy="6858000"/>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7429882"/>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0A6F6EAA-3DF6-4EA4-9068-AEE5F78EF1E8}"/>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83833612"/>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A527977-21C6-4B35-81A1-E9ACD6844F4F}"/>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995323695"/>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55BE6F8-219E-413C-B399-2A6399D61FFD}"/>
              </a:ext>
            </a:extLst>
          </p:cNvPr>
          <p:cNvSpPr>
            <a:spLocks noGrp="1"/>
          </p:cNvSpPr>
          <p:nvPr>
            <p:ph type="dt" sz="half" idx="10"/>
          </p:nvPr>
        </p:nvSpPr>
        <p:spPr/>
        <p:txBody>
          <a:body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7" name="文本框 6">
            <a:extLst>
              <a:ext uri="{FF2B5EF4-FFF2-40B4-BE49-F238E27FC236}">
                <a16:creationId xmlns="" xmlns:a16="http://schemas.microsoft.com/office/drawing/2014/main" id="{3FC8E0B0-E21F-4372-8D0F-E401BD7F0C7D}"/>
              </a:ext>
            </a:extLst>
          </p:cNvPr>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p>
        </p:txBody>
      </p:sp>
      <p:sp>
        <p:nvSpPr>
          <p:cNvPr id="8" name="文本框 7">
            <a:extLst>
              <a:ext uri="{FF2B5EF4-FFF2-40B4-BE49-F238E27FC236}">
                <a16:creationId xmlns="" xmlns:a16="http://schemas.microsoft.com/office/drawing/2014/main" id="{2A85526C-BB76-4590-B86E-39951DF37361}"/>
              </a:ext>
            </a:extLst>
          </p:cNvPr>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extLst>
      <p:ext uri="{BB962C8B-B14F-4D97-AF65-F5344CB8AC3E}">
        <p14:creationId xmlns:p14="http://schemas.microsoft.com/office/powerpoint/2010/main" val="1075073516"/>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270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1944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858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20418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6153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7430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7629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5B73C70-9908-4E97-BA0A-29A04095359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33E447E5-077A-4C0F-B88B-15074AE7C1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51D77383-9722-4C0F-9361-F5C86470D341}"/>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FBB7ECB5-25A2-4463-98C4-13820891BA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09212CD-A21F-42E1-8E52-7B55204C56FE}"/>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112262433"/>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7914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85306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395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855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EC382B-3C46-4B70-87C1-A06917C43AE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E452644-8E43-4DE9-8882-1EE52A06CA5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3B0CC766-955D-40F4-866A-6BA052B7819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2957F777-28DF-42BA-91F5-C3DA377F26ED}"/>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D98B398B-862F-4706-AF16-819B33F73C5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C50B90A-EF7C-41A0-9511-7F0C9DED028F}"/>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3365626252"/>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E7F5A3-AB00-4E38-A1F5-1623D485FCE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D8D37EA-4867-40BF-8C4C-CD19FCEE75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7EBDEFB9-4D9E-4292-ACF8-CD62DA084C07}"/>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98783C9-B389-4D18-A3AE-96CF5F75B3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D75FC5C7-1FEE-407B-A77F-198F1052A14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14490A60-53C9-4EA1-91A4-A179222DFA93}"/>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8" name="页脚占位符 7">
            <a:extLst>
              <a:ext uri="{FF2B5EF4-FFF2-40B4-BE49-F238E27FC236}">
                <a16:creationId xmlns="" xmlns:a16="http://schemas.microsoft.com/office/drawing/2014/main" id="{C08BE7EA-DC05-4186-8471-B3CBEE35EB0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0D1BE8D8-4D74-45CF-A0B9-ACC6CCE2C1D2}"/>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3564015577"/>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4E2EEEE-826F-4407-A9FC-781324F20B2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97BCFCB-496B-4C9D-8B6B-D0AE863E4327}"/>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4" name="页脚占位符 3">
            <a:extLst>
              <a:ext uri="{FF2B5EF4-FFF2-40B4-BE49-F238E27FC236}">
                <a16:creationId xmlns="" xmlns:a16="http://schemas.microsoft.com/office/drawing/2014/main" id="{01F740BC-EC23-4116-A0AC-C79544AE411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95257E1-3241-4FB5-A6EC-1E21C793C5D0}"/>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1605486026"/>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E1BE2930-F325-40B6-91B7-A5E5BC621CD6}"/>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3" name="页脚占位符 2">
            <a:extLst>
              <a:ext uri="{FF2B5EF4-FFF2-40B4-BE49-F238E27FC236}">
                <a16:creationId xmlns="" xmlns:a16="http://schemas.microsoft.com/office/drawing/2014/main" id="{0655F05E-8B50-4195-8AC4-DE7B6CD4EF7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16F3A570-A95D-4EA8-8257-A1A807511189}"/>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2007915997"/>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4410E03-593E-465A-861B-BAFA5ED90B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BE63FB5-1276-4E6E-89DE-CA44B21EE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0F97B8E7-B2B0-4142-9C6D-1D8CA7E79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480D2BE-76F7-4554-9EE2-45EA65BA3FDA}"/>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82C751D7-6348-4FF9-8235-1128D1B72C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5814CD5-FA63-428A-B750-308AA2630D6D}"/>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1781591079"/>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72011FA-C5E1-4B08-B884-0D823D78B9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CEACC94-E31C-429B-8D22-5CFD77C2F7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2D4DCC7-ED34-427E-84BF-18D93EC667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A8A4DBAF-40C9-4273-A251-4EEF9523867C}"/>
              </a:ext>
            </a:extLst>
          </p:cNvPr>
          <p:cNvSpPr>
            <a:spLocks noGrp="1"/>
          </p:cNvSpPr>
          <p:nvPr>
            <p:ph type="dt" sz="half" idx="10"/>
          </p:nvPr>
        </p:nvSpPr>
        <p:spPr/>
        <p:txBody>
          <a:bodyPr/>
          <a:lstStyle/>
          <a:p>
            <a:fld id="{6E254C5C-4DDE-478B-B4D3-3F2087E1D27B}" type="datetimeFigureOut">
              <a:rPr lang="zh-CN" altLang="en-US" smtClean="0"/>
              <a:t>2020/10/19</a:t>
            </a:fld>
            <a:endParaRPr lang="zh-CN" altLang="en-US"/>
          </a:p>
        </p:txBody>
      </p:sp>
      <p:sp>
        <p:nvSpPr>
          <p:cNvPr id="6" name="页脚占位符 5">
            <a:extLst>
              <a:ext uri="{FF2B5EF4-FFF2-40B4-BE49-F238E27FC236}">
                <a16:creationId xmlns="" xmlns:a16="http://schemas.microsoft.com/office/drawing/2014/main" id="{785204AD-32E4-43B1-930B-E1E55B6F4BD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956A2E5-C4DE-4DE9-AC37-2B87C7F20B6E}"/>
              </a:ext>
            </a:extLst>
          </p:cNvPr>
          <p:cNvSpPr>
            <a:spLocks noGrp="1"/>
          </p:cNvSpPr>
          <p:nvPr>
            <p:ph type="sldNum" sz="quarter" idx="12"/>
          </p:nvPr>
        </p:nvSpPr>
        <p:spPr/>
        <p:txBody>
          <a:body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666116385"/>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862B65E-339E-43DF-8E44-7F9F3E1949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67C47C9-9024-4B8E-B765-455D6E8093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8A5B407-2F6C-4DC1-8DF0-03B70A78EC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254C5C-4DDE-478B-B4D3-3F2087E1D27B}"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2DA05D0F-BD31-47BF-B353-63D1AB9782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0DB4545-5B43-4C51-AC98-AF7FE8724A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3F96D-F4A7-483C-A517-A8B7816CF401}" type="slidenum">
              <a:rPr lang="zh-CN" altLang="en-US" smtClean="0"/>
              <a:t>‹#›</a:t>
            </a:fld>
            <a:endParaRPr lang="zh-CN" altLang="en-US"/>
          </a:p>
        </p:txBody>
      </p:sp>
    </p:spTree>
    <p:extLst>
      <p:ext uri="{BB962C8B-B14F-4D97-AF65-F5344CB8AC3E}">
        <p14:creationId xmlns:p14="http://schemas.microsoft.com/office/powerpoint/2010/main" val="1848815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 xmlns:a16="http://schemas.microsoft.com/office/drawing/2014/main"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2020/10/19</a:t>
            </a:fld>
            <a:endParaRPr lang="zh-CN" altLang="en-US"/>
          </a:p>
        </p:txBody>
      </p:sp>
      <p:sp>
        <p:nvSpPr>
          <p:cNvPr id="5" name="页脚占位符 4">
            <a:extLst>
              <a:ext uri="{FF2B5EF4-FFF2-40B4-BE49-F238E27FC236}">
                <a16:creationId xmlns="" xmlns:a16="http://schemas.microsoft.com/office/drawing/2014/main"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891675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4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2020/10/19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93501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grpSp>
        <p:nvGrpSpPr>
          <p:cNvPr id="47" name="组合 46">
            <a:extLst>
              <a:ext uri="{FF2B5EF4-FFF2-40B4-BE49-F238E27FC236}">
                <a16:creationId xmlns="" xmlns:a16="http://schemas.microsoft.com/office/drawing/2014/main" id="{47BE0C72-3862-46C0-8418-6E8EA32C0784}"/>
              </a:ext>
            </a:extLst>
          </p:cNvPr>
          <p:cNvGrpSpPr/>
          <p:nvPr/>
        </p:nvGrpSpPr>
        <p:grpSpPr>
          <a:xfrm>
            <a:off x="316523" y="211749"/>
            <a:ext cx="11689716" cy="720000"/>
            <a:chOff x="316523" y="308001"/>
            <a:chExt cx="11689716" cy="720000"/>
          </a:xfrm>
        </p:grpSpPr>
        <p:pic>
          <p:nvPicPr>
            <p:cNvPr id="5" name="图片 4">
              <a:extLst>
                <a:ext uri="{FF2B5EF4-FFF2-40B4-BE49-F238E27FC236}">
                  <a16:creationId xmlns="" xmlns:a16="http://schemas.microsoft.com/office/drawing/2014/main" id="{533444C9-6A5D-419C-8B9D-6A8C6F1D7A23}"/>
                </a:ext>
              </a:extLst>
            </p:cNvPr>
            <p:cNvPicPr>
              <a:picLocks noChangeAspect="1"/>
            </p:cNvPicPr>
            <p:nvPr/>
          </p:nvPicPr>
          <p:blipFill>
            <a:blip r:embed="rId2" cstate="print">
              <a:extLst>
                <a:ext uri="{BEBA8EAE-BF5A-486C-A8C5-ECC9F3942E4B}">
                  <a14:imgProps xmlns:a14="http://schemas.microsoft.com/office/drawing/2010/main">
                    <a14:imgLayer>
                      <a14:imgEffect>
                        <a14:backgroundRemoval t="10000" b="90000" l="10000" r="90000">
                          <a14:foregroundMark x1="42969" y1="52148" x2="46484" y2="52148"/>
                          <a14:foregroundMark x1="29297" y1="41992" x2="29297" y2="41992"/>
                          <a14:foregroundMark x1="23438" y1="52148" x2="23438" y2="52148"/>
                          <a14:foregroundMark x1="26758" y1="52148" x2="26758" y2="52148"/>
                          <a14:foregroundMark x1="75391" y1="53906" x2="75391" y2="53906"/>
                        </a14:backgroundRemoval>
                      </a14:imgEffect>
                    </a14:imgLayer>
                  </a14:imgProps>
                </a:ext>
                <a:ext uri="{28A0092B-C50C-407E-A947-70E740481C1C}">
                  <a14:useLocalDpi xmlns:a14="http://schemas.microsoft.com/office/drawing/2010/main" val="0"/>
                </a:ext>
              </a:extLst>
            </a:blip>
            <a:stretch>
              <a:fillRect/>
            </a:stretch>
          </p:blipFill>
          <p:spPr>
            <a:xfrm>
              <a:off x="316523" y="308001"/>
              <a:ext cx="720000" cy="720000"/>
            </a:xfrm>
            <a:prstGeom prst="rect">
              <a:avLst/>
            </a:prstGeom>
          </p:spPr>
        </p:pic>
        <p:sp>
          <p:nvSpPr>
            <p:cNvPr id="6" name="文本框 5">
              <a:extLst>
                <a:ext uri="{FF2B5EF4-FFF2-40B4-BE49-F238E27FC236}">
                  <a16:creationId xmlns="" xmlns:a16="http://schemas.microsoft.com/office/drawing/2014/main" id="{3CE6493A-FD02-4FA4-A469-C248923DE0D1}"/>
                </a:ext>
              </a:extLst>
            </p:cNvPr>
            <p:cNvSpPr txBox="1"/>
            <p:nvPr/>
          </p:nvSpPr>
          <p:spPr>
            <a:xfrm>
              <a:off x="983768" y="437168"/>
              <a:ext cx="840295" cy="461665"/>
            </a:xfrm>
            <a:prstGeom prst="rect">
              <a:avLst/>
            </a:prstGeom>
            <a:noFill/>
          </p:spPr>
          <p:txBody>
            <a:bodyPr wrap="none" rtlCol="0">
              <a:spAutoFit/>
            </a:bodyPr>
            <a:lstStyle/>
            <a:p>
              <a:r>
                <a:rPr lang="en-US" altLang="zh-CN" sz="2400" b="1" dirty="0">
                  <a:solidFill>
                    <a:srgbClr val="BC4042"/>
                  </a:solidFill>
                  <a:latin typeface="微软雅黑" panose="020B0503020204020204" pitchFamily="34" charset="-122"/>
                  <a:ea typeface="微软雅黑" panose="020B0503020204020204" pitchFamily="34" charset="-122"/>
                </a:rPr>
                <a:t>5.31</a:t>
              </a:r>
              <a:endParaRPr lang="zh-CN" altLang="en-US" sz="2400" b="1" dirty="0">
                <a:solidFill>
                  <a:srgbClr val="BC4042"/>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 xmlns:a16="http://schemas.microsoft.com/office/drawing/2014/main" id="{68E42E15-14A3-4BE5-BF13-0F020D09D995}"/>
                </a:ext>
              </a:extLst>
            </p:cNvPr>
            <p:cNvSpPr/>
            <p:nvPr/>
          </p:nvSpPr>
          <p:spPr>
            <a:xfrm>
              <a:off x="10410225" y="308001"/>
              <a:ext cx="1596014" cy="549061"/>
            </a:xfrm>
            <a:prstGeom prst="rect">
              <a:avLst/>
            </a:prstGeom>
          </p:spPr>
          <p:txBody>
            <a:bodyPr wrap="none">
              <a:spAutoFit/>
            </a:bodyPr>
            <a:lstStyle/>
            <a:p>
              <a:pPr algn="r">
                <a:lnSpc>
                  <a:spcPct val="130000"/>
                </a:lnSpc>
              </a:pPr>
              <a:r>
                <a:rPr lang="zh-CN" altLang="en-US" sz="1200" dirty="0">
                  <a:latin typeface="微软雅黑" panose="020B0503020204020204" pitchFamily="34" charset="-122"/>
                  <a:ea typeface="微软雅黑" panose="020B0503020204020204" pitchFamily="34" charset="-122"/>
                </a:rPr>
                <a:t>WORLD</a:t>
              </a:r>
              <a:endParaRPr lang="en-US" altLang="zh-CN" sz="1200" dirty="0">
                <a:latin typeface="微软雅黑" panose="020B0503020204020204" pitchFamily="34" charset="-122"/>
                <a:ea typeface="微软雅黑" panose="020B0503020204020204" pitchFamily="34" charset="-122"/>
              </a:endParaRPr>
            </a:p>
            <a:p>
              <a:pPr algn="r">
                <a:lnSpc>
                  <a:spcPct val="130000"/>
                </a:lnSpc>
              </a:pPr>
              <a:r>
                <a:rPr lang="zh-CN" altLang="en-US" sz="1200" dirty="0">
                  <a:latin typeface="微软雅黑" panose="020B0503020204020204" pitchFamily="34" charset="-122"/>
                  <a:ea typeface="微软雅黑" panose="020B0503020204020204" pitchFamily="34" charset="-122"/>
                </a:rPr>
                <a:t>NO-SMOKING DAY</a:t>
              </a:r>
            </a:p>
          </p:txBody>
        </p:sp>
      </p:grpSp>
      <p:cxnSp>
        <p:nvCxnSpPr>
          <p:cNvPr id="10" name="直接连接符 9">
            <a:extLst>
              <a:ext uri="{FF2B5EF4-FFF2-40B4-BE49-F238E27FC236}">
                <a16:creationId xmlns="" xmlns:a16="http://schemas.microsoft.com/office/drawing/2014/main" id="{587AA227-1897-48A7-ACA6-15683A0994EF}"/>
              </a:ext>
            </a:extLst>
          </p:cNvPr>
          <p:cNvCxnSpPr>
            <a:cxnSpLocks/>
          </p:cNvCxnSpPr>
          <p:nvPr/>
        </p:nvCxnSpPr>
        <p:spPr>
          <a:xfrm>
            <a:off x="1236968" y="1435251"/>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969C5736-F8F3-44E3-92FD-E4CEED2274A1}"/>
              </a:ext>
            </a:extLst>
          </p:cNvPr>
          <p:cNvCxnSpPr>
            <a:cxnSpLocks/>
          </p:cNvCxnSpPr>
          <p:nvPr/>
        </p:nvCxnSpPr>
        <p:spPr>
          <a:xfrm>
            <a:off x="1236968" y="1798516"/>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 xmlns:a16="http://schemas.microsoft.com/office/drawing/2014/main" id="{D5B0E71C-4CE5-4495-8BDA-520E8AF6561F}"/>
              </a:ext>
            </a:extLst>
          </p:cNvPr>
          <p:cNvSpPr txBox="1"/>
          <p:nvPr/>
        </p:nvSpPr>
        <p:spPr>
          <a:xfrm>
            <a:off x="438645" y="1281362"/>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180cm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17" name="直接连接符 16">
            <a:extLst>
              <a:ext uri="{FF2B5EF4-FFF2-40B4-BE49-F238E27FC236}">
                <a16:creationId xmlns="" xmlns:a16="http://schemas.microsoft.com/office/drawing/2014/main" id="{764188B4-E1A1-4983-AF02-990EA8BB5CC5}"/>
              </a:ext>
            </a:extLst>
          </p:cNvPr>
          <p:cNvCxnSpPr>
            <a:cxnSpLocks/>
          </p:cNvCxnSpPr>
          <p:nvPr/>
        </p:nvCxnSpPr>
        <p:spPr>
          <a:xfrm>
            <a:off x="1236968" y="2163152"/>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4AF23C09-90DB-455A-ABF9-6EFE67756AE3}"/>
              </a:ext>
            </a:extLst>
          </p:cNvPr>
          <p:cNvCxnSpPr>
            <a:cxnSpLocks/>
          </p:cNvCxnSpPr>
          <p:nvPr/>
        </p:nvCxnSpPr>
        <p:spPr>
          <a:xfrm>
            <a:off x="1236968" y="2883877"/>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DC94F6E-6E28-4DAC-A56D-718ABED7D17D}"/>
              </a:ext>
            </a:extLst>
          </p:cNvPr>
          <p:cNvCxnSpPr>
            <a:cxnSpLocks/>
          </p:cNvCxnSpPr>
          <p:nvPr/>
        </p:nvCxnSpPr>
        <p:spPr>
          <a:xfrm>
            <a:off x="1236968" y="2523515"/>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0AA1493-FDB1-4569-9149-85B5A2308F2F}"/>
              </a:ext>
            </a:extLst>
          </p:cNvPr>
          <p:cNvCxnSpPr>
            <a:cxnSpLocks/>
          </p:cNvCxnSpPr>
          <p:nvPr/>
        </p:nvCxnSpPr>
        <p:spPr>
          <a:xfrm>
            <a:off x="1236968" y="3244240"/>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76062868-A2FA-4FA1-BDF2-BBF142DAF4EE}"/>
              </a:ext>
            </a:extLst>
          </p:cNvPr>
          <p:cNvCxnSpPr>
            <a:cxnSpLocks/>
          </p:cNvCxnSpPr>
          <p:nvPr/>
        </p:nvCxnSpPr>
        <p:spPr>
          <a:xfrm>
            <a:off x="1236968" y="3604602"/>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B4EEF4EF-6D59-417F-9439-FBE844DDAE4A}"/>
              </a:ext>
            </a:extLst>
          </p:cNvPr>
          <p:cNvCxnSpPr>
            <a:cxnSpLocks/>
          </p:cNvCxnSpPr>
          <p:nvPr/>
        </p:nvCxnSpPr>
        <p:spPr>
          <a:xfrm>
            <a:off x="1236968" y="3948602"/>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27C0784A-5CF9-4955-9645-1C694778AD8F}"/>
              </a:ext>
            </a:extLst>
          </p:cNvPr>
          <p:cNvCxnSpPr>
            <a:cxnSpLocks/>
          </p:cNvCxnSpPr>
          <p:nvPr/>
        </p:nvCxnSpPr>
        <p:spPr>
          <a:xfrm>
            <a:off x="1236968" y="4317634"/>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 xmlns:a16="http://schemas.microsoft.com/office/drawing/2014/main" id="{7A4C0238-62F7-455F-9D66-40434BD6D895}"/>
              </a:ext>
            </a:extLst>
          </p:cNvPr>
          <p:cNvSpPr txBox="1"/>
          <p:nvPr/>
        </p:nvSpPr>
        <p:spPr>
          <a:xfrm>
            <a:off x="438645" y="1972546"/>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170cm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637049CF-38A2-4DC8-91F3-CAD46AD529CF}"/>
              </a:ext>
            </a:extLst>
          </p:cNvPr>
          <p:cNvSpPr txBox="1"/>
          <p:nvPr/>
        </p:nvSpPr>
        <p:spPr>
          <a:xfrm>
            <a:off x="438645" y="2729988"/>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160cm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 xmlns:a16="http://schemas.microsoft.com/office/drawing/2014/main" id="{21B1E850-427E-4B98-8348-0795465A8918}"/>
              </a:ext>
            </a:extLst>
          </p:cNvPr>
          <p:cNvSpPr txBox="1"/>
          <p:nvPr/>
        </p:nvSpPr>
        <p:spPr>
          <a:xfrm>
            <a:off x="438645" y="3450713"/>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150cm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文本框 31">
            <a:extLst>
              <a:ext uri="{FF2B5EF4-FFF2-40B4-BE49-F238E27FC236}">
                <a16:creationId xmlns="" xmlns:a16="http://schemas.microsoft.com/office/drawing/2014/main" id="{E918F700-C241-46CF-9D8A-8197026B6117}"/>
              </a:ext>
            </a:extLst>
          </p:cNvPr>
          <p:cNvSpPr txBox="1"/>
          <p:nvPr/>
        </p:nvSpPr>
        <p:spPr>
          <a:xfrm>
            <a:off x="438645" y="4163745"/>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140cm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43" name="组合 42">
            <a:extLst>
              <a:ext uri="{FF2B5EF4-FFF2-40B4-BE49-F238E27FC236}">
                <a16:creationId xmlns="" xmlns:a16="http://schemas.microsoft.com/office/drawing/2014/main" id="{A88949A6-07D2-4247-9198-5C1A62239B46}"/>
              </a:ext>
            </a:extLst>
          </p:cNvPr>
          <p:cNvGrpSpPr/>
          <p:nvPr/>
        </p:nvGrpSpPr>
        <p:grpSpPr>
          <a:xfrm>
            <a:off x="4888522" y="609603"/>
            <a:ext cx="3036278" cy="4642534"/>
            <a:chOff x="4888522" y="1028001"/>
            <a:chExt cx="2717812" cy="4224135"/>
          </a:xfrm>
        </p:grpSpPr>
        <p:pic>
          <p:nvPicPr>
            <p:cNvPr id="38" name="图片 37">
              <a:extLst>
                <a:ext uri="{FF2B5EF4-FFF2-40B4-BE49-F238E27FC236}">
                  <a16:creationId xmlns="" xmlns:a16="http://schemas.microsoft.com/office/drawing/2014/main" id="{F4FBEA1E-9C5B-45AD-AF96-478E5709BBDE}"/>
                </a:ext>
              </a:extLst>
            </p:cNvPr>
            <p:cNvPicPr>
              <a:picLocks noChangeAspect="1"/>
            </p:cNvPicPr>
            <p:nvPr/>
          </p:nvPicPr>
          <p:blipFill rotWithShape="1">
            <a:blip r:embed="rId3">
              <a:extLst>
                <a:ext uri="{BEBA8EAE-BF5A-486C-A8C5-ECC9F3942E4B}">
                  <a14:imgProps xmlns:a14="http://schemas.microsoft.com/office/drawing/2010/main">
                    <a14:imgLayer>
                      <a14:imgEffect>
                        <a14:backgroundRemoval t="10000" b="90000" l="10000" r="90000">
                          <a14:foregroundMark x1="54405" y1="68441" x2="56388" y2="75866"/>
                          <a14:foregroundMark x1="56828" y1="44554" x2="57269" y2="52475"/>
                          <a14:foregroundMark x1="53084" y1="26361" x2="56388" y2="34530"/>
                          <a14:foregroundMark x1="63216" y1="46535" x2="64097" y2="55322"/>
                          <a14:foregroundMark x1="60352" y1="69183" x2="58590" y2="77104"/>
                          <a14:foregroundMark x1="46256" y1="74505" x2="58150" y2="75000"/>
                          <a14:foregroundMark x1="49119" y1="71782" x2="61233" y2="71782"/>
                          <a14:foregroundMark x1="49119" y1="76856" x2="61233" y2="77351"/>
                          <a14:foregroundMark x1="69163" y1="69678" x2="64097" y2="78589"/>
                          <a14:foregroundMark x1="66740" y1="71163" x2="71806" y2="75619"/>
                          <a14:foregroundMark x1="52643" y1="76856" x2="68282" y2="76609"/>
                        </a14:backgroundRemoval>
                      </a14:imgEffect>
                    </a14:imgLayer>
                  </a14:imgProps>
                </a:ext>
                <a:ext uri="{28A0092B-C50C-407E-A947-70E740481C1C}">
                  <a14:useLocalDpi xmlns:a14="http://schemas.microsoft.com/office/drawing/2010/main" val="0"/>
                </a:ext>
              </a:extLst>
            </a:blip>
            <a:srcRect l="15708" t="14135" r="9452" b="20506"/>
            <a:stretch/>
          </p:blipFill>
          <p:spPr>
            <a:xfrm>
              <a:off x="4888522" y="1028001"/>
              <a:ext cx="2717812" cy="4224135"/>
            </a:xfrm>
            <a:prstGeom prst="rect">
              <a:avLst/>
            </a:prstGeom>
          </p:spPr>
        </p:pic>
        <p:sp>
          <p:nvSpPr>
            <p:cNvPr id="42" name="文本框 41">
              <a:extLst>
                <a:ext uri="{FF2B5EF4-FFF2-40B4-BE49-F238E27FC236}">
                  <a16:creationId xmlns="" xmlns:a16="http://schemas.microsoft.com/office/drawing/2014/main" id="{FA090AF9-8EF3-4DB6-8CA1-6C781DF875EA}"/>
                </a:ext>
              </a:extLst>
            </p:cNvPr>
            <p:cNvSpPr txBox="1"/>
            <p:nvPr/>
          </p:nvSpPr>
          <p:spPr>
            <a:xfrm>
              <a:off x="5621878" y="4178382"/>
              <a:ext cx="1023349" cy="280039"/>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202X/5/31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9" name="矩形 38">
            <a:extLst>
              <a:ext uri="{FF2B5EF4-FFF2-40B4-BE49-F238E27FC236}">
                <a16:creationId xmlns="" xmlns:a16="http://schemas.microsoft.com/office/drawing/2014/main" id="{D55C462E-BDF7-44DA-A408-660B0296ED0E}"/>
              </a:ext>
            </a:extLst>
          </p:cNvPr>
          <p:cNvSpPr/>
          <p:nvPr/>
        </p:nvSpPr>
        <p:spPr>
          <a:xfrm>
            <a:off x="0" y="4876778"/>
            <a:ext cx="12216968" cy="2046676"/>
          </a:xfrm>
          <a:prstGeom prst="rect">
            <a:avLst/>
          </a:prstGeom>
          <a:solidFill>
            <a:srgbClr val="343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 xmlns:a16="http://schemas.microsoft.com/office/drawing/2014/main" id="{384B8044-C798-4D73-905F-1CA84670BB8B}"/>
              </a:ext>
            </a:extLst>
          </p:cNvPr>
          <p:cNvSpPr txBox="1"/>
          <p:nvPr/>
        </p:nvSpPr>
        <p:spPr>
          <a:xfrm>
            <a:off x="2756438" y="5023120"/>
            <a:ext cx="6679115" cy="1446550"/>
          </a:xfrm>
          <a:prstGeom prst="rect">
            <a:avLst/>
          </a:prstGeom>
          <a:noFill/>
        </p:spPr>
        <p:txBody>
          <a:bodyPr wrap="square" rtlCol="0">
            <a:spAutoFit/>
          </a:bodyPr>
          <a:lstStyle/>
          <a:p>
            <a:pPr algn="dist"/>
            <a:r>
              <a:rPr lang="zh-CN" altLang="en-US" sz="8800" dirty="0">
                <a:solidFill>
                  <a:schemeClr val="bg1"/>
                </a:solidFill>
                <a:latin typeface="阿里汉仪智能黑体" panose="00020600040101010101" pitchFamily="18" charset="-122"/>
                <a:ea typeface="阿里汉仪智能黑体" panose="00020600040101010101" pitchFamily="18" charset="-122"/>
              </a:rPr>
              <a:t>世界无烟日</a:t>
            </a:r>
          </a:p>
        </p:txBody>
      </p:sp>
      <p:sp>
        <p:nvSpPr>
          <p:cNvPr id="45" name="文本框 44">
            <a:extLst>
              <a:ext uri="{FF2B5EF4-FFF2-40B4-BE49-F238E27FC236}">
                <a16:creationId xmlns="" xmlns:a16="http://schemas.microsoft.com/office/drawing/2014/main" id="{E305F51C-4962-4A0C-8ACE-D17E2D87820C}"/>
              </a:ext>
            </a:extLst>
          </p:cNvPr>
          <p:cNvSpPr txBox="1"/>
          <p:nvPr/>
        </p:nvSpPr>
        <p:spPr>
          <a:xfrm>
            <a:off x="5080332" y="6431346"/>
            <a:ext cx="2018501"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演讲人</a:t>
            </a:r>
            <a:r>
              <a:rPr lang="zh-CN" altLang="en-US" b="1" dirty="0" smtClean="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优</a:t>
            </a:r>
            <a:r>
              <a:rPr lang="zh-CN" altLang="en-US" b="1" dirty="0" smtClean="0">
                <a:solidFill>
                  <a:schemeClr val="bg1"/>
                </a:solidFill>
                <a:latin typeface="微软雅黑" panose="020B0503020204020204" pitchFamily="34" charset="-122"/>
                <a:ea typeface="微软雅黑" panose="020B0503020204020204" pitchFamily="34" charset="-122"/>
              </a:rPr>
              <a:t>品</a:t>
            </a:r>
            <a:r>
              <a:rPr lang="en-US" altLang="zh-CN" b="1" dirty="0" smtClean="0">
                <a:solidFill>
                  <a:schemeClr val="bg1"/>
                </a:solidFill>
                <a:latin typeface="微软雅黑" panose="020B0503020204020204" pitchFamily="34" charset="-122"/>
                <a:ea typeface="微软雅黑" panose="020B0503020204020204" pitchFamily="34" charset="-122"/>
              </a:rPr>
              <a:t>PPT</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3" name="组合 2">
            <a:extLst>
              <a:ext uri="{FF2B5EF4-FFF2-40B4-BE49-F238E27FC236}">
                <a16:creationId xmlns="" xmlns:a16="http://schemas.microsoft.com/office/drawing/2014/main" id="{40EE2BCB-D1C0-46EA-B144-56344213C1AE}"/>
              </a:ext>
            </a:extLst>
          </p:cNvPr>
          <p:cNvGrpSpPr/>
          <p:nvPr/>
        </p:nvGrpSpPr>
        <p:grpSpPr>
          <a:xfrm>
            <a:off x="271013" y="5060130"/>
            <a:ext cx="11804455" cy="1679187"/>
            <a:chOff x="271013" y="5060130"/>
            <a:chExt cx="11804455" cy="1679187"/>
          </a:xfrm>
        </p:grpSpPr>
        <p:sp>
          <p:nvSpPr>
            <p:cNvPr id="44" name="文本框 43">
              <a:extLst>
                <a:ext uri="{FF2B5EF4-FFF2-40B4-BE49-F238E27FC236}">
                  <a16:creationId xmlns="" xmlns:a16="http://schemas.microsoft.com/office/drawing/2014/main" id="{9FFB30F0-C72D-4084-9A28-A7E5D911C32D}"/>
                </a:ext>
              </a:extLst>
            </p:cNvPr>
            <p:cNvSpPr txBox="1"/>
            <p:nvPr/>
          </p:nvSpPr>
          <p:spPr>
            <a:xfrm>
              <a:off x="11059805" y="5077295"/>
              <a:ext cx="1015663" cy="1662022"/>
            </a:xfrm>
            <a:prstGeom prst="rect">
              <a:avLst/>
            </a:prstGeom>
            <a:noFill/>
          </p:spPr>
          <p:txBody>
            <a:bodyPr vert="eaVert" wrap="square" rtlCol="0" anchor="ctr">
              <a:spAutoFit/>
            </a:bodyPr>
            <a:lstStyle/>
            <a:p>
              <a:pPr algn="dist">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珍爱生命</a:t>
              </a:r>
              <a:endParaRPr lang="en-US" altLang="zh-CN" b="1" dirty="0">
                <a:solidFill>
                  <a:schemeClr val="bg1"/>
                </a:solidFill>
                <a:latin typeface="微软雅黑" panose="020B0503020204020204" pitchFamily="34" charset="-122"/>
                <a:ea typeface="微软雅黑" panose="020B0503020204020204" pitchFamily="34" charset="-122"/>
              </a:endParaRPr>
            </a:p>
            <a:p>
              <a:pPr algn="dist">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远离香烟</a:t>
              </a:r>
            </a:p>
          </p:txBody>
        </p:sp>
        <p:sp>
          <p:nvSpPr>
            <p:cNvPr id="2" name="文本框 1">
              <a:extLst>
                <a:ext uri="{FF2B5EF4-FFF2-40B4-BE49-F238E27FC236}">
                  <a16:creationId xmlns="" xmlns:a16="http://schemas.microsoft.com/office/drawing/2014/main" id="{EADDA4C8-E025-47F5-9B0B-D0D3A8992C0D}"/>
                </a:ext>
              </a:extLst>
            </p:cNvPr>
            <p:cNvSpPr txBox="1"/>
            <p:nvPr/>
          </p:nvSpPr>
          <p:spPr>
            <a:xfrm>
              <a:off x="271013" y="5060130"/>
              <a:ext cx="1015663" cy="1586121"/>
            </a:xfrm>
            <a:prstGeom prst="rect">
              <a:avLst/>
            </a:prstGeom>
            <a:noFill/>
          </p:spPr>
          <p:txBody>
            <a:bodyPr vert="eaVert"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为了您的健康</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拒绝抽烟</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拒绝二手烟</a:t>
              </a:r>
            </a:p>
          </p:txBody>
        </p:sp>
      </p:grpSp>
    </p:spTree>
    <p:extLst>
      <p:ext uri="{BB962C8B-B14F-4D97-AF65-F5344CB8AC3E}">
        <p14:creationId xmlns:p14="http://schemas.microsoft.com/office/powerpoint/2010/main" val="1096879654"/>
      </p:ext>
    </p:extLst>
  </p:cSld>
  <p:clrMapOvr>
    <a:masterClrMapping/>
  </p:clrMapOvr>
  <mc:AlternateContent xmlns:mc="http://schemas.openxmlformats.org/markup-compatibility/2006" xmlns:p14="http://schemas.microsoft.com/office/powerpoint/2010/main">
    <mc:Choice Requires="p14">
      <p:transition spd="slow" p14:dur="14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50"/>
                                        <p:tgtEl>
                                          <p:spTgt spid="39"/>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anim calcmode="lin" valueType="num">
                                      <p:cBhvr>
                                        <p:cTn id="16" dur="750" fill="hold"/>
                                        <p:tgtEl>
                                          <p:spTgt spid="3"/>
                                        </p:tgtEl>
                                        <p:attrNameLst>
                                          <p:attrName>ppt_x</p:attrName>
                                        </p:attrNameLst>
                                      </p:cBhvr>
                                      <p:tavLst>
                                        <p:tav tm="0">
                                          <p:val>
                                            <p:strVal val="#ppt_x"/>
                                          </p:val>
                                        </p:tav>
                                        <p:tav tm="100000">
                                          <p:val>
                                            <p:strVal val="#ppt_x"/>
                                          </p:val>
                                        </p:tav>
                                      </p:tavLst>
                                    </p:anim>
                                    <p:anim calcmode="lin" valueType="num">
                                      <p:cBhvr>
                                        <p:cTn id="17" dur="75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750"/>
                                        <p:tgtEl>
                                          <p:spTgt spid="41"/>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left)">
                                      <p:cBhvr>
                                        <p:cTn id="25"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p:bldP spid="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EE613FF-54C5-4DFD-A06B-DC1474AFCF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 y="0"/>
            <a:ext cx="3986784" cy="6858000"/>
          </a:xfrm>
          <a:prstGeom prst="rect">
            <a:avLst/>
          </a:prstGeom>
        </p:spPr>
      </p:pic>
      <p:sp>
        <p:nvSpPr>
          <p:cNvPr id="4" name="矩形 3">
            <a:extLst>
              <a:ext uri="{FF2B5EF4-FFF2-40B4-BE49-F238E27FC236}">
                <a16:creationId xmlns="" xmlns:a16="http://schemas.microsoft.com/office/drawing/2014/main" id="{77489FDB-5B55-4C8B-BBBE-DED6D8A86341}"/>
              </a:ext>
            </a:extLst>
          </p:cNvPr>
          <p:cNvSpPr/>
          <p:nvPr/>
        </p:nvSpPr>
        <p:spPr>
          <a:xfrm>
            <a:off x="575" y="0"/>
            <a:ext cx="3987932" cy="6858000"/>
          </a:xfrm>
          <a:prstGeom prst="rect">
            <a:avLst/>
          </a:prstGeom>
          <a:solidFill>
            <a:srgbClr val="343132">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9326C8FC-739B-4913-91F5-7C89755A68A4}"/>
              </a:ext>
            </a:extLst>
          </p:cNvPr>
          <p:cNvGrpSpPr/>
          <p:nvPr/>
        </p:nvGrpSpPr>
        <p:grpSpPr>
          <a:xfrm>
            <a:off x="645699" y="468422"/>
            <a:ext cx="2428150" cy="595013"/>
            <a:chOff x="645699" y="468422"/>
            <a:chExt cx="2428150" cy="595013"/>
          </a:xfrm>
        </p:grpSpPr>
        <p:sp>
          <p:nvSpPr>
            <p:cNvPr id="5" name="文本框 4">
              <a:extLst>
                <a:ext uri="{FF2B5EF4-FFF2-40B4-BE49-F238E27FC236}">
                  <a16:creationId xmlns="" xmlns:a16="http://schemas.microsoft.com/office/drawing/2014/main" id="{8369CDD8-1C60-4170-9286-029464548CF7}"/>
                </a:ext>
              </a:extLst>
            </p:cNvPr>
            <p:cNvSpPr txBox="1"/>
            <p:nvPr/>
          </p:nvSpPr>
          <p:spPr>
            <a:xfrm>
              <a:off x="1247708" y="468422"/>
              <a:ext cx="1826141" cy="584775"/>
            </a:xfrm>
            <a:prstGeom prst="rect">
              <a:avLst/>
            </a:prstGeom>
            <a:noFill/>
          </p:spPr>
          <p:txBody>
            <a:bodyPr wrap="non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吸烟原因</a:t>
              </a:r>
            </a:p>
          </p:txBody>
        </p:sp>
        <p:sp>
          <p:nvSpPr>
            <p:cNvPr id="6" name="no-smoking-sign_63727">
              <a:extLst>
                <a:ext uri="{FF2B5EF4-FFF2-40B4-BE49-F238E27FC236}">
                  <a16:creationId xmlns="" xmlns:a16="http://schemas.microsoft.com/office/drawing/2014/main" id="{0DACB897-F814-49EB-BE8A-C61DC01A528A}"/>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bg1"/>
            </a:solidFill>
            <a:ln>
              <a:noFill/>
            </a:ln>
          </p:spPr>
        </p:sp>
      </p:grpSp>
      <p:grpSp>
        <p:nvGrpSpPr>
          <p:cNvPr id="10" name="组合 9">
            <a:extLst>
              <a:ext uri="{FF2B5EF4-FFF2-40B4-BE49-F238E27FC236}">
                <a16:creationId xmlns="" xmlns:a16="http://schemas.microsoft.com/office/drawing/2014/main" id="{9831ACA1-98BB-42ED-BF34-FF940896B7F9}"/>
              </a:ext>
            </a:extLst>
          </p:cNvPr>
          <p:cNvGrpSpPr/>
          <p:nvPr/>
        </p:nvGrpSpPr>
        <p:grpSpPr>
          <a:xfrm>
            <a:off x="3441451" y="1567922"/>
            <a:ext cx="1913874" cy="1485920"/>
            <a:chOff x="3441451" y="1567922"/>
            <a:chExt cx="1913874" cy="1485920"/>
          </a:xfrm>
        </p:grpSpPr>
        <p:grpSp>
          <p:nvGrpSpPr>
            <p:cNvPr id="12" name="组合 11">
              <a:extLst>
                <a:ext uri="{FF2B5EF4-FFF2-40B4-BE49-F238E27FC236}">
                  <a16:creationId xmlns="" xmlns:a16="http://schemas.microsoft.com/office/drawing/2014/main" id="{7E0C9562-42B5-48AC-8803-B6CC33345A57}"/>
                </a:ext>
              </a:extLst>
            </p:cNvPr>
            <p:cNvGrpSpPr/>
            <p:nvPr/>
          </p:nvGrpSpPr>
          <p:grpSpPr>
            <a:xfrm>
              <a:off x="3441451" y="1770882"/>
              <a:ext cx="1080000" cy="1080000"/>
              <a:chOff x="3945771" y="1596635"/>
              <a:chExt cx="1080000" cy="1080000"/>
            </a:xfrm>
          </p:grpSpPr>
          <p:sp>
            <p:nvSpPr>
              <p:cNvPr id="8" name="椭圆 7">
                <a:extLst>
                  <a:ext uri="{FF2B5EF4-FFF2-40B4-BE49-F238E27FC236}">
                    <a16:creationId xmlns="" xmlns:a16="http://schemas.microsoft.com/office/drawing/2014/main" id="{80AFA100-7E45-4008-A3D1-FABF00B87B91}"/>
                  </a:ext>
                </a:extLst>
              </p:cNvPr>
              <p:cNvSpPr/>
              <p:nvPr/>
            </p:nvSpPr>
            <p:spPr>
              <a:xfrm>
                <a:off x="3945771" y="1596635"/>
                <a:ext cx="1080000" cy="1080000"/>
              </a:xfrm>
              <a:prstGeom prst="ellipse">
                <a:avLst/>
              </a:prstGeom>
              <a:solidFill>
                <a:schemeClr val="bg1"/>
              </a:solidFill>
              <a:ln w="127000">
                <a:noFill/>
              </a:ln>
              <a:effectLst>
                <a:outerShdw blurRad="190500" dist="381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no-smoking-sign_61363">
                <a:extLst>
                  <a:ext uri="{FF2B5EF4-FFF2-40B4-BE49-F238E27FC236}">
                    <a16:creationId xmlns="" xmlns:a16="http://schemas.microsoft.com/office/drawing/2014/main" id="{C4BBB3E2-8375-48B4-9033-3535949705F8}"/>
                  </a:ext>
                </a:extLst>
              </p:cNvPr>
              <p:cNvSpPr>
                <a:spLocks noChangeAspect="1"/>
              </p:cNvSpPr>
              <p:nvPr/>
            </p:nvSpPr>
            <p:spPr bwMode="auto">
              <a:xfrm>
                <a:off x="4177454" y="1851673"/>
                <a:ext cx="688390" cy="648000"/>
              </a:xfrm>
              <a:custGeom>
                <a:avLst/>
                <a:gdLst>
                  <a:gd name="connsiteX0" fmla="*/ 526522 w 606977"/>
                  <a:gd name="connsiteY0" fmla="*/ 236556 h 571364"/>
                  <a:gd name="connsiteX1" fmla="*/ 526522 w 606977"/>
                  <a:gd name="connsiteY1" fmla="*/ 341692 h 571364"/>
                  <a:gd name="connsiteX2" fmla="*/ 531488 w 606977"/>
                  <a:gd name="connsiteY2" fmla="*/ 341692 h 571364"/>
                  <a:gd name="connsiteX3" fmla="*/ 554333 w 606977"/>
                  <a:gd name="connsiteY3" fmla="*/ 318880 h 571364"/>
                  <a:gd name="connsiteX4" fmla="*/ 554333 w 606977"/>
                  <a:gd name="connsiteY4" fmla="*/ 259369 h 571364"/>
                  <a:gd name="connsiteX5" fmla="*/ 531488 w 606977"/>
                  <a:gd name="connsiteY5" fmla="*/ 236556 h 571364"/>
                  <a:gd name="connsiteX6" fmla="*/ 296082 w 606977"/>
                  <a:gd name="connsiteY6" fmla="*/ 183988 h 571364"/>
                  <a:gd name="connsiteX7" fmla="*/ 531488 w 606977"/>
                  <a:gd name="connsiteY7" fmla="*/ 183988 h 571364"/>
                  <a:gd name="connsiteX8" fmla="*/ 606977 w 606977"/>
                  <a:gd name="connsiteY8" fmla="*/ 260361 h 571364"/>
                  <a:gd name="connsiteX9" fmla="*/ 606977 w 606977"/>
                  <a:gd name="connsiteY9" fmla="*/ 318880 h 571364"/>
                  <a:gd name="connsiteX10" fmla="*/ 531488 w 606977"/>
                  <a:gd name="connsiteY10" fmla="*/ 393268 h 571364"/>
                  <a:gd name="connsiteX11" fmla="*/ 505663 w 606977"/>
                  <a:gd name="connsiteY11" fmla="*/ 393268 h 571364"/>
                  <a:gd name="connsiteX12" fmla="*/ 454013 w 606977"/>
                  <a:gd name="connsiteY12" fmla="*/ 341692 h 571364"/>
                  <a:gd name="connsiteX13" fmla="*/ 473878 w 606977"/>
                  <a:gd name="connsiteY13" fmla="*/ 341692 h 571364"/>
                  <a:gd name="connsiteX14" fmla="*/ 473878 w 606977"/>
                  <a:gd name="connsiteY14" fmla="*/ 236556 h 571364"/>
                  <a:gd name="connsiteX15" fmla="*/ 348726 w 606977"/>
                  <a:gd name="connsiteY15" fmla="*/ 236556 h 571364"/>
                  <a:gd name="connsiteX16" fmla="*/ 74517 w 606977"/>
                  <a:gd name="connsiteY16" fmla="*/ 183988 h 571364"/>
                  <a:gd name="connsiteX17" fmla="*/ 107305 w 606977"/>
                  <a:gd name="connsiteY17" fmla="*/ 183988 h 571364"/>
                  <a:gd name="connsiteX18" fmla="*/ 225539 w 606977"/>
                  <a:gd name="connsiteY18" fmla="*/ 302018 h 571364"/>
                  <a:gd name="connsiteX19" fmla="*/ 225539 w 606977"/>
                  <a:gd name="connsiteY19" fmla="*/ 341692 h 571364"/>
                  <a:gd name="connsiteX20" fmla="*/ 264288 w 606977"/>
                  <a:gd name="connsiteY20" fmla="*/ 341692 h 571364"/>
                  <a:gd name="connsiteX21" fmla="*/ 316947 w 606977"/>
                  <a:gd name="connsiteY21" fmla="*/ 393268 h 571364"/>
                  <a:gd name="connsiteX22" fmla="*/ 74517 w 606977"/>
                  <a:gd name="connsiteY22" fmla="*/ 393268 h 571364"/>
                  <a:gd name="connsiteX23" fmla="*/ 0 w 606977"/>
                  <a:gd name="connsiteY23" fmla="*/ 318880 h 571364"/>
                  <a:gd name="connsiteX24" fmla="*/ 0 w 606977"/>
                  <a:gd name="connsiteY24" fmla="*/ 259369 h 571364"/>
                  <a:gd name="connsiteX25" fmla="*/ 74517 w 606977"/>
                  <a:gd name="connsiteY25" fmla="*/ 183988 h 571364"/>
                  <a:gd name="connsiteX26" fmla="*/ 60555 w 606977"/>
                  <a:gd name="connsiteY26" fmla="*/ 0 h 571364"/>
                  <a:gd name="connsiteX27" fmla="*/ 84401 w 606977"/>
                  <a:gd name="connsiteY27" fmla="*/ 10415 h 571364"/>
                  <a:gd name="connsiteX28" fmla="*/ 579210 w 606977"/>
                  <a:gd name="connsiteY28" fmla="*/ 503416 h 571364"/>
                  <a:gd name="connsiteX29" fmla="*/ 579210 w 606977"/>
                  <a:gd name="connsiteY29" fmla="*/ 552021 h 571364"/>
                  <a:gd name="connsiteX30" fmla="*/ 570267 w 606977"/>
                  <a:gd name="connsiteY30" fmla="*/ 560949 h 571364"/>
                  <a:gd name="connsiteX31" fmla="*/ 521581 w 606977"/>
                  <a:gd name="connsiteY31" fmla="*/ 560949 h 571364"/>
                  <a:gd name="connsiteX32" fmla="*/ 26773 w 606977"/>
                  <a:gd name="connsiteY32" fmla="*/ 66956 h 571364"/>
                  <a:gd name="connsiteX33" fmla="*/ 26773 w 606977"/>
                  <a:gd name="connsiteY33" fmla="*/ 19343 h 571364"/>
                  <a:gd name="connsiteX34" fmla="*/ 36709 w 606977"/>
                  <a:gd name="connsiteY34" fmla="*/ 10415 h 571364"/>
                  <a:gd name="connsiteX35" fmla="*/ 60555 w 606977"/>
                  <a:gd name="connsiteY35" fmla="*/ 0 h 5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571364">
                    <a:moveTo>
                      <a:pt x="526522" y="236556"/>
                    </a:moveTo>
                    <a:lnTo>
                      <a:pt x="526522" y="341692"/>
                    </a:lnTo>
                    <a:lnTo>
                      <a:pt x="531488" y="341692"/>
                    </a:lnTo>
                    <a:cubicBezTo>
                      <a:pt x="544401" y="341692"/>
                      <a:pt x="554333" y="331774"/>
                      <a:pt x="554333" y="318880"/>
                    </a:cubicBezTo>
                    <a:lnTo>
                      <a:pt x="554333" y="259369"/>
                    </a:lnTo>
                    <a:cubicBezTo>
                      <a:pt x="554333" y="247467"/>
                      <a:pt x="544401" y="236556"/>
                      <a:pt x="531488" y="236556"/>
                    </a:cubicBezTo>
                    <a:close/>
                    <a:moveTo>
                      <a:pt x="296082" y="183988"/>
                    </a:moveTo>
                    <a:lnTo>
                      <a:pt x="531488" y="183988"/>
                    </a:lnTo>
                    <a:cubicBezTo>
                      <a:pt x="573206" y="183988"/>
                      <a:pt x="606977" y="218703"/>
                      <a:pt x="606977" y="260361"/>
                    </a:cubicBezTo>
                    <a:lnTo>
                      <a:pt x="606977" y="318880"/>
                    </a:lnTo>
                    <a:cubicBezTo>
                      <a:pt x="606977" y="360537"/>
                      <a:pt x="573206" y="393268"/>
                      <a:pt x="531488" y="393268"/>
                    </a:cubicBezTo>
                    <a:lnTo>
                      <a:pt x="505663" y="393268"/>
                    </a:lnTo>
                    <a:lnTo>
                      <a:pt x="454013" y="341692"/>
                    </a:lnTo>
                    <a:lnTo>
                      <a:pt x="473878" y="341692"/>
                    </a:lnTo>
                    <a:lnTo>
                      <a:pt x="473878" y="236556"/>
                    </a:lnTo>
                    <a:lnTo>
                      <a:pt x="348726" y="236556"/>
                    </a:lnTo>
                    <a:close/>
                    <a:moveTo>
                      <a:pt x="74517" y="183988"/>
                    </a:moveTo>
                    <a:lnTo>
                      <a:pt x="107305" y="183988"/>
                    </a:lnTo>
                    <a:lnTo>
                      <a:pt x="225539" y="302018"/>
                    </a:lnTo>
                    <a:lnTo>
                      <a:pt x="225539" y="341692"/>
                    </a:lnTo>
                    <a:lnTo>
                      <a:pt x="264288" y="341692"/>
                    </a:lnTo>
                    <a:lnTo>
                      <a:pt x="316947" y="393268"/>
                    </a:lnTo>
                    <a:lnTo>
                      <a:pt x="74517" y="393268"/>
                    </a:lnTo>
                    <a:cubicBezTo>
                      <a:pt x="32788" y="393268"/>
                      <a:pt x="0" y="360537"/>
                      <a:pt x="0" y="318880"/>
                    </a:cubicBezTo>
                    <a:lnTo>
                      <a:pt x="0" y="259369"/>
                    </a:lnTo>
                    <a:cubicBezTo>
                      <a:pt x="0" y="217711"/>
                      <a:pt x="32788" y="183988"/>
                      <a:pt x="74517" y="183988"/>
                    </a:cubicBezTo>
                    <a:close/>
                    <a:moveTo>
                      <a:pt x="60555" y="0"/>
                    </a:moveTo>
                    <a:cubicBezTo>
                      <a:pt x="69249" y="0"/>
                      <a:pt x="77943" y="3472"/>
                      <a:pt x="84401" y="10415"/>
                    </a:cubicBezTo>
                    <a:lnTo>
                      <a:pt x="579210" y="503416"/>
                    </a:lnTo>
                    <a:cubicBezTo>
                      <a:pt x="593120" y="517303"/>
                      <a:pt x="593120" y="539126"/>
                      <a:pt x="579210" y="552021"/>
                    </a:cubicBezTo>
                    <a:lnTo>
                      <a:pt x="570267" y="560949"/>
                    </a:lnTo>
                    <a:cubicBezTo>
                      <a:pt x="556357" y="574836"/>
                      <a:pt x="535492" y="574836"/>
                      <a:pt x="521581" y="560949"/>
                    </a:cubicBezTo>
                    <a:lnTo>
                      <a:pt x="26773" y="66956"/>
                    </a:lnTo>
                    <a:cubicBezTo>
                      <a:pt x="13856" y="54061"/>
                      <a:pt x="13856" y="32238"/>
                      <a:pt x="26773" y="19343"/>
                    </a:cubicBezTo>
                    <a:lnTo>
                      <a:pt x="36709" y="10415"/>
                    </a:lnTo>
                    <a:cubicBezTo>
                      <a:pt x="43167" y="3472"/>
                      <a:pt x="51861" y="0"/>
                      <a:pt x="60555" y="0"/>
                    </a:cubicBezTo>
                    <a:close/>
                  </a:path>
                </a:pathLst>
              </a:custGeom>
              <a:solidFill>
                <a:srgbClr val="343132"/>
              </a:solidFill>
              <a:ln>
                <a:noFill/>
              </a:ln>
            </p:spPr>
          </p:sp>
        </p:grpSp>
        <p:sp>
          <p:nvSpPr>
            <p:cNvPr id="16" name="文本框 15">
              <a:extLst>
                <a:ext uri="{FF2B5EF4-FFF2-40B4-BE49-F238E27FC236}">
                  <a16:creationId xmlns="" xmlns:a16="http://schemas.microsoft.com/office/drawing/2014/main" id="{0AD7F84D-F29D-4990-92DB-BD631DDCB383}"/>
                </a:ext>
              </a:extLst>
            </p:cNvPr>
            <p:cNvSpPr txBox="1"/>
            <p:nvPr/>
          </p:nvSpPr>
          <p:spPr>
            <a:xfrm>
              <a:off x="4497955" y="1567922"/>
              <a:ext cx="800219" cy="1485920"/>
            </a:xfrm>
            <a:prstGeom prst="rect">
              <a:avLst/>
            </a:prstGeom>
            <a:noFill/>
          </p:spPr>
          <p:txBody>
            <a:bodyPr wrap="none" rtlCol="0">
              <a:spAutoFit/>
            </a:bodyPr>
            <a:lstStyle/>
            <a:p>
              <a:pPr algn="ctr">
                <a:lnSpc>
                  <a:spcPct val="130000"/>
                </a:lnSpc>
              </a:pPr>
              <a:r>
                <a:rPr lang="en-US" altLang="zh-CN" sz="2400" b="1" dirty="0">
                  <a:solidFill>
                    <a:srgbClr val="BC4042"/>
                  </a:solidFill>
                  <a:latin typeface="微软雅黑" panose="020B0503020204020204" pitchFamily="34" charset="-122"/>
                  <a:ea typeface="微软雅黑" panose="020B0503020204020204" pitchFamily="34" charset="-122"/>
                </a:rPr>
                <a:t>3</a:t>
              </a:r>
            </a:p>
            <a:p>
              <a:pPr algn="ctr">
                <a:lnSpc>
                  <a:spcPct val="130000"/>
                </a:lnSpc>
              </a:pPr>
              <a:r>
                <a:rPr lang="zh-CN" altLang="en-US" sz="2400" b="1" dirty="0">
                  <a:solidFill>
                    <a:srgbClr val="BC4042"/>
                  </a:solidFill>
                  <a:latin typeface="微软雅黑" panose="020B0503020204020204" pitchFamily="34" charset="-122"/>
                  <a:ea typeface="微软雅黑" panose="020B0503020204020204" pitchFamily="34" charset="-122"/>
                </a:rPr>
                <a:t>交际</a:t>
              </a:r>
              <a:endParaRPr lang="en-US" altLang="zh-CN" sz="2400" b="1" dirty="0">
                <a:solidFill>
                  <a:srgbClr val="BC4042"/>
                </a:solidFill>
                <a:latin typeface="微软雅黑" panose="020B0503020204020204" pitchFamily="34" charset="-122"/>
                <a:ea typeface="微软雅黑" panose="020B0503020204020204" pitchFamily="34" charset="-122"/>
              </a:endParaRPr>
            </a:p>
            <a:p>
              <a:pPr algn="ctr">
                <a:lnSpc>
                  <a:spcPct val="130000"/>
                </a:lnSpc>
              </a:pPr>
              <a:r>
                <a:rPr lang="zh-CN" altLang="en-US" sz="2400" b="1" dirty="0">
                  <a:solidFill>
                    <a:srgbClr val="BC4042"/>
                  </a:solidFill>
                  <a:latin typeface="微软雅黑" panose="020B0503020204020204" pitchFamily="34" charset="-122"/>
                  <a:ea typeface="微软雅黑" panose="020B0503020204020204" pitchFamily="34" charset="-122"/>
                </a:rPr>
                <a:t>需要</a:t>
              </a:r>
            </a:p>
          </p:txBody>
        </p:sp>
        <p:cxnSp>
          <p:nvCxnSpPr>
            <p:cNvPr id="18" name="直接连接符 17">
              <a:extLst>
                <a:ext uri="{FF2B5EF4-FFF2-40B4-BE49-F238E27FC236}">
                  <a16:creationId xmlns="" xmlns:a16="http://schemas.microsoft.com/office/drawing/2014/main" id="{43230A88-5EFB-4BBE-82CC-CBF7749F6B63}"/>
                </a:ext>
              </a:extLst>
            </p:cNvPr>
            <p:cNvCxnSpPr>
              <a:cxnSpLocks/>
            </p:cNvCxnSpPr>
            <p:nvPr/>
          </p:nvCxnSpPr>
          <p:spPr>
            <a:xfrm rot="16200000">
              <a:off x="5177543" y="2365761"/>
              <a:ext cx="355563" cy="0"/>
            </a:xfrm>
            <a:prstGeom prst="line">
              <a:avLst/>
            </a:prstGeom>
            <a:ln w="63500">
              <a:solidFill>
                <a:srgbClr val="BC4042"/>
              </a:solidFil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6="http://schemas.microsoft.com/office/drawing/2014/main" id="{446C0EC1-D273-4752-8F21-219D76497D45}"/>
              </a:ext>
            </a:extLst>
          </p:cNvPr>
          <p:cNvGrpSpPr/>
          <p:nvPr/>
        </p:nvGrpSpPr>
        <p:grpSpPr>
          <a:xfrm>
            <a:off x="3441451" y="4793766"/>
            <a:ext cx="1913874" cy="1485920"/>
            <a:chOff x="3441451" y="4793766"/>
            <a:chExt cx="1913874" cy="1485920"/>
          </a:xfrm>
        </p:grpSpPr>
        <p:grpSp>
          <p:nvGrpSpPr>
            <p:cNvPr id="13" name="组合 12">
              <a:extLst>
                <a:ext uri="{FF2B5EF4-FFF2-40B4-BE49-F238E27FC236}">
                  <a16:creationId xmlns="" xmlns:a16="http://schemas.microsoft.com/office/drawing/2014/main" id="{B54A87E2-6299-4F5D-8689-717430778A8C}"/>
                </a:ext>
              </a:extLst>
            </p:cNvPr>
            <p:cNvGrpSpPr/>
            <p:nvPr/>
          </p:nvGrpSpPr>
          <p:grpSpPr>
            <a:xfrm>
              <a:off x="3441451" y="4959621"/>
              <a:ext cx="1080000" cy="1080000"/>
              <a:chOff x="3945771" y="1596635"/>
              <a:chExt cx="1080000" cy="1080000"/>
            </a:xfrm>
          </p:grpSpPr>
          <p:sp>
            <p:nvSpPr>
              <p:cNvPr id="14" name="椭圆 13">
                <a:extLst>
                  <a:ext uri="{FF2B5EF4-FFF2-40B4-BE49-F238E27FC236}">
                    <a16:creationId xmlns="" xmlns:a16="http://schemas.microsoft.com/office/drawing/2014/main" id="{B480C2A6-6B96-44FC-98DA-12BF2B15A811}"/>
                  </a:ext>
                </a:extLst>
              </p:cNvPr>
              <p:cNvSpPr/>
              <p:nvPr/>
            </p:nvSpPr>
            <p:spPr>
              <a:xfrm>
                <a:off x="3945771" y="1596635"/>
                <a:ext cx="1080000" cy="1080000"/>
              </a:xfrm>
              <a:prstGeom prst="ellipse">
                <a:avLst/>
              </a:prstGeom>
              <a:solidFill>
                <a:schemeClr val="bg1"/>
              </a:solidFill>
              <a:ln w="127000">
                <a:noFill/>
              </a:ln>
              <a:effectLst>
                <a:outerShdw blurRad="190500" dist="381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no-smoking-sign_61363">
                <a:extLst>
                  <a:ext uri="{FF2B5EF4-FFF2-40B4-BE49-F238E27FC236}">
                    <a16:creationId xmlns="" xmlns:a16="http://schemas.microsoft.com/office/drawing/2014/main" id="{6F839099-63E4-4A88-B868-434FE0191D28}"/>
                  </a:ext>
                </a:extLst>
              </p:cNvPr>
              <p:cNvSpPr>
                <a:spLocks noChangeAspect="1"/>
              </p:cNvSpPr>
              <p:nvPr/>
            </p:nvSpPr>
            <p:spPr bwMode="auto">
              <a:xfrm>
                <a:off x="4177454" y="1851673"/>
                <a:ext cx="688390" cy="648000"/>
              </a:xfrm>
              <a:custGeom>
                <a:avLst/>
                <a:gdLst>
                  <a:gd name="connsiteX0" fmla="*/ 526522 w 606977"/>
                  <a:gd name="connsiteY0" fmla="*/ 236556 h 571364"/>
                  <a:gd name="connsiteX1" fmla="*/ 526522 w 606977"/>
                  <a:gd name="connsiteY1" fmla="*/ 341692 h 571364"/>
                  <a:gd name="connsiteX2" fmla="*/ 531488 w 606977"/>
                  <a:gd name="connsiteY2" fmla="*/ 341692 h 571364"/>
                  <a:gd name="connsiteX3" fmla="*/ 554333 w 606977"/>
                  <a:gd name="connsiteY3" fmla="*/ 318880 h 571364"/>
                  <a:gd name="connsiteX4" fmla="*/ 554333 w 606977"/>
                  <a:gd name="connsiteY4" fmla="*/ 259369 h 571364"/>
                  <a:gd name="connsiteX5" fmla="*/ 531488 w 606977"/>
                  <a:gd name="connsiteY5" fmla="*/ 236556 h 571364"/>
                  <a:gd name="connsiteX6" fmla="*/ 296082 w 606977"/>
                  <a:gd name="connsiteY6" fmla="*/ 183988 h 571364"/>
                  <a:gd name="connsiteX7" fmla="*/ 531488 w 606977"/>
                  <a:gd name="connsiteY7" fmla="*/ 183988 h 571364"/>
                  <a:gd name="connsiteX8" fmla="*/ 606977 w 606977"/>
                  <a:gd name="connsiteY8" fmla="*/ 260361 h 571364"/>
                  <a:gd name="connsiteX9" fmla="*/ 606977 w 606977"/>
                  <a:gd name="connsiteY9" fmla="*/ 318880 h 571364"/>
                  <a:gd name="connsiteX10" fmla="*/ 531488 w 606977"/>
                  <a:gd name="connsiteY10" fmla="*/ 393268 h 571364"/>
                  <a:gd name="connsiteX11" fmla="*/ 505663 w 606977"/>
                  <a:gd name="connsiteY11" fmla="*/ 393268 h 571364"/>
                  <a:gd name="connsiteX12" fmla="*/ 454013 w 606977"/>
                  <a:gd name="connsiteY12" fmla="*/ 341692 h 571364"/>
                  <a:gd name="connsiteX13" fmla="*/ 473878 w 606977"/>
                  <a:gd name="connsiteY13" fmla="*/ 341692 h 571364"/>
                  <a:gd name="connsiteX14" fmla="*/ 473878 w 606977"/>
                  <a:gd name="connsiteY14" fmla="*/ 236556 h 571364"/>
                  <a:gd name="connsiteX15" fmla="*/ 348726 w 606977"/>
                  <a:gd name="connsiteY15" fmla="*/ 236556 h 571364"/>
                  <a:gd name="connsiteX16" fmla="*/ 74517 w 606977"/>
                  <a:gd name="connsiteY16" fmla="*/ 183988 h 571364"/>
                  <a:gd name="connsiteX17" fmla="*/ 107305 w 606977"/>
                  <a:gd name="connsiteY17" fmla="*/ 183988 h 571364"/>
                  <a:gd name="connsiteX18" fmla="*/ 225539 w 606977"/>
                  <a:gd name="connsiteY18" fmla="*/ 302018 h 571364"/>
                  <a:gd name="connsiteX19" fmla="*/ 225539 w 606977"/>
                  <a:gd name="connsiteY19" fmla="*/ 341692 h 571364"/>
                  <a:gd name="connsiteX20" fmla="*/ 264288 w 606977"/>
                  <a:gd name="connsiteY20" fmla="*/ 341692 h 571364"/>
                  <a:gd name="connsiteX21" fmla="*/ 316947 w 606977"/>
                  <a:gd name="connsiteY21" fmla="*/ 393268 h 571364"/>
                  <a:gd name="connsiteX22" fmla="*/ 74517 w 606977"/>
                  <a:gd name="connsiteY22" fmla="*/ 393268 h 571364"/>
                  <a:gd name="connsiteX23" fmla="*/ 0 w 606977"/>
                  <a:gd name="connsiteY23" fmla="*/ 318880 h 571364"/>
                  <a:gd name="connsiteX24" fmla="*/ 0 w 606977"/>
                  <a:gd name="connsiteY24" fmla="*/ 259369 h 571364"/>
                  <a:gd name="connsiteX25" fmla="*/ 74517 w 606977"/>
                  <a:gd name="connsiteY25" fmla="*/ 183988 h 571364"/>
                  <a:gd name="connsiteX26" fmla="*/ 60555 w 606977"/>
                  <a:gd name="connsiteY26" fmla="*/ 0 h 571364"/>
                  <a:gd name="connsiteX27" fmla="*/ 84401 w 606977"/>
                  <a:gd name="connsiteY27" fmla="*/ 10415 h 571364"/>
                  <a:gd name="connsiteX28" fmla="*/ 579210 w 606977"/>
                  <a:gd name="connsiteY28" fmla="*/ 503416 h 571364"/>
                  <a:gd name="connsiteX29" fmla="*/ 579210 w 606977"/>
                  <a:gd name="connsiteY29" fmla="*/ 552021 h 571364"/>
                  <a:gd name="connsiteX30" fmla="*/ 570267 w 606977"/>
                  <a:gd name="connsiteY30" fmla="*/ 560949 h 571364"/>
                  <a:gd name="connsiteX31" fmla="*/ 521581 w 606977"/>
                  <a:gd name="connsiteY31" fmla="*/ 560949 h 571364"/>
                  <a:gd name="connsiteX32" fmla="*/ 26773 w 606977"/>
                  <a:gd name="connsiteY32" fmla="*/ 66956 h 571364"/>
                  <a:gd name="connsiteX33" fmla="*/ 26773 w 606977"/>
                  <a:gd name="connsiteY33" fmla="*/ 19343 h 571364"/>
                  <a:gd name="connsiteX34" fmla="*/ 36709 w 606977"/>
                  <a:gd name="connsiteY34" fmla="*/ 10415 h 571364"/>
                  <a:gd name="connsiteX35" fmla="*/ 60555 w 606977"/>
                  <a:gd name="connsiteY35" fmla="*/ 0 h 5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571364">
                    <a:moveTo>
                      <a:pt x="526522" y="236556"/>
                    </a:moveTo>
                    <a:lnTo>
                      <a:pt x="526522" y="341692"/>
                    </a:lnTo>
                    <a:lnTo>
                      <a:pt x="531488" y="341692"/>
                    </a:lnTo>
                    <a:cubicBezTo>
                      <a:pt x="544401" y="341692"/>
                      <a:pt x="554333" y="331774"/>
                      <a:pt x="554333" y="318880"/>
                    </a:cubicBezTo>
                    <a:lnTo>
                      <a:pt x="554333" y="259369"/>
                    </a:lnTo>
                    <a:cubicBezTo>
                      <a:pt x="554333" y="247467"/>
                      <a:pt x="544401" y="236556"/>
                      <a:pt x="531488" y="236556"/>
                    </a:cubicBezTo>
                    <a:close/>
                    <a:moveTo>
                      <a:pt x="296082" y="183988"/>
                    </a:moveTo>
                    <a:lnTo>
                      <a:pt x="531488" y="183988"/>
                    </a:lnTo>
                    <a:cubicBezTo>
                      <a:pt x="573206" y="183988"/>
                      <a:pt x="606977" y="218703"/>
                      <a:pt x="606977" y="260361"/>
                    </a:cubicBezTo>
                    <a:lnTo>
                      <a:pt x="606977" y="318880"/>
                    </a:lnTo>
                    <a:cubicBezTo>
                      <a:pt x="606977" y="360537"/>
                      <a:pt x="573206" y="393268"/>
                      <a:pt x="531488" y="393268"/>
                    </a:cubicBezTo>
                    <a:lnTo>
                      <a:pt x="505663" y="393268"/>
                    </a:lnTo>
                    <a:lnTo>
                      <a:pt x="454013" y="341692"/>
                    </a:lnTo>
                    <a:lnTo>
                      <a:pt x="473878" y="341692"/>
                    </a:lnTo>
                    <a:lnTo>
                      <a:pt x="473878" y="236556"/>
                    </a:lnTo>
                    <a:lnTo>
                      <a:pt x="348726" y="236556"/>
                    </a:lnTo>
                    <a:close/>
                    <a:moveTo>
                      <a:pt x="74517" y="183988"/>
                    </a:moveTo>
                    <a:lnTo>
                      <a:pt x="107305" y="183988"/>
                    </a:lnTo>
                    <a:lnTo>
                      <a:pt x="225539" y="302018"/>
                    </a:lnTo>
                    <a:lnTo>
                      <a:pt x="225539" y="341692"/>
                    </a:lnTo>
                    <a:lnTo>
                      <a:pt x="264288" y="341692"/>
                    </a:lnTo>
                    <a:lnTo>
                      <a:pt x="316947" y="393268"/>
                    </a:lnTo>
                    <a:lnTo>
                      <a:pt x="74517" y="393268"/>
                    </a:lnTo>
                    <a:cubicBezTo>
                      <a:pt x="32788" y="393268"/>
                      <a:pt x="0" y="360537"/>
                      <a:pt x="0" y="318880"/>
                    </a:cubicBezTo>
                    <a:lnTo>
                      <a:pt x="0" y="259369"/>
                    </a:lnTo>
                    <a:cubicBezTo>
                      <a:pt x="0" y="217711"/>
                      <a:pt x="32788" y="183988"/>
                      <a:pt x="74517" y="183988"/>
                    </a:cubicBezTo>
                    <a:close/>
                    <a:moveTo>
                      <a:pt x="60555" y="0"/>
                    </a:moveTo>
                    <a:cubicBezTo>
                      <a:pt x="69249" y="0"/>
                      <a:pt x="77943" y="3472"/>
                      <a:pt x="84401" y="10415"/>
                    </a:cubicBezTo>
                    <a:lnTo>
                      <a:pt x="579210" y="503416"/>
                    </a:lnTo>
                    <a:cubicBezTo>
                      <a:pt x="593120" y="517303"/>
                      <a:pt x="593120" y="539126"/>
                      <a:pt x="579210" y="552021"/>
                    </a:cubicBezTo>
                    <a:lnTo>
                      <a:pt x="570267" y="560949"/>
                    </a:lnTo>
                    <a:cubicBezTo>
                      <a:pt x="556357" y="574836"/>
                      <a:pt x="535492" y="574836"/>
                      <a:pt x="521581" y="560949"/>
                    </a:cubicBezTo>
                    <a:lnTo>
                      <a:pt x="26773" y="66956"/>
                    </a:lnTo>
                    <a:cubicBezTo>
                      <a:pt x="13856" y="54061"/>
                      <a:pt x="13856" y="32238"/>
                      <a:pt x="26773" y="19343"/>
                    </a:cubicBezTo>
                    <a:lnTo>
                      <a:pt x="36709" y="10415"/>
                    </a:lnTo>
                    <a:cubicBezTo>
                      <a:pt x="43167" y="3472"/>
                      <a:pt x="51861" y="0"/>
                      <a:pt x="60555" y="0"/>
                    </a:cubicBezTo>
                    <a:close/>
                  </a:path>
                </a:pathLst>
              </a:custGeom>
              <a:solidFill>
                <a:srgbClr val="343132"/>
              </a:solidFill>
              <a:ln>
                <a:noFill/>
              </a:ln>
            </p:spPr>
          </p:sp>
        </p:grpSp>
        <p:sp>
          <p:nvSpPr>
            <p:cNvPr id="17" name="文本框 16">
              <a:extLst>
                <a:ext uri="{FF2B5EF4-FFF2-40B4-BE49-F238E27FC236}">
                  <a16:creationId xmlns="" xmlns:a16="http://schemas.microsoft.com/office/drawing/2014/main" id="{FFC356CB-9201-4E02-AC53-4AE2D2C354DE}"/>
                </a:ext>
              </a:extLst>
            </p:cNvPr>
            <p:cNvSpPr txBox="1"/>
            <p:nvPr/>
          </p:nvSpPr>
          <p:spPr>
            <a:xfrm>
              <a:off x="4497955" y="4793766"/>
              <a:ext cx="800219" cy="1485920"/>
            </a:xfrm>
            <a:prstGeom prst="rect">
              <a:avLst/>
            </a:prstGeom>
            <a:noFill/>
          </p:spPr>
          <p:txBody>
            <a:bodyPr wrap="none" rtlCol="0">
              <a:spAutoFit/>
            </a:bodyPr>
            <a:lstStyle/>
            <a:p>
              <a:pPr algn="ctr">
                <a:lnSpc>
                  <a:spcPct val="130000"/>
                </a:lnSpc>
              </a:pPr>
              <a:r>
                <a:rPr lang="en-US" altLang="zh-CN" sz="2400" b="1" dirty="0">
                  <a:solidFill>
                    <a:srgbClr val="BC4042"/>
                  </a:solidFill>
                  <a:latin typeface="微软雅黑" panose="020B0503020204020204" pitchFamily="34" charset="-122"/>
                  <a:ea typeface="微软雅黑" panose="020B0503020204020204" pitchFamily="34" charset="-122"/>
                </a:rPr>
                <a:t>4</a:t>
              </a:r>
            </a:p>
            <a:p>
              <a:pPr algn="ctr">
                <a:lnSpc>
                  <a:spcPct val="130000"/>
                </a:lnSpc>
              </a:pPr>
              <a:r>
                <a:rPr lang="zh-CN" altLang="en-US" sz="2400" b="1" dirty="0">
                  <a:solidFill>
                    <a:srgbClr val="BC4042"/>
                  </a:solidFill>
                  <a:latin typeface="微软雅黑" panose="020B0503020204020204" pitchFamily="34" charset="-122"/>
                  <a:ea typeface="微软雅黑" panose="020B0503020204020204" pitchFamily="34" charset="-122"/>
                </a:rPr>
                <a:t>消愁</a:t>
              </a:r>
              <a:endParaRPr lang="en-US" altLang="zh-CN" sz="2400" b="1" dirty="0">
                <a:solidFill>
                  <a:srgbClr val="BC4042"/>
                </a:solidFill>
                <a:latin typeface="微软雅黑" panose="020B0503020204020204" pitchFamily="34" charset="-122"/>
                <a:ea typeface="微软雅黑" panose="020B0503020204020204" pitchFamily="34" charset="-122"/>
              </a:endParaRPr>
            </a:p>
            <a:p>
              <a:pPr algn="ctr">
                <a:lnSpc>
                  <a:spcPct val="130000"/>
                </a:lnSpc>
              </a:pPr>
              <a:r>
                <a:rPr lang="zh-CN" altLang="en-US" sz="2400" b="1" dirty="0">
                  <a:solidFill>
                    <a:srgbClr val="BC4042"/>
                  </a:solidFill>
                  <a:latin typeface="微软雅黑" panose="020B0503020204020204" pitchFamily="34" charset="-122"/>
                  <a:ea typeface="微软雅黑" panose="020B0503020204020204" pitchFamily="34" charset="-122"/>
                </a:rPr>
                <a:t>习惯</a:t>
              </a:r>
              <a:endParaRPr lang="en-US" altLang="zh-CN" sz="2400" b="1" dirty="0">
                <a:solidFill>
                  <a:srgbClr val="BC4042"/>
                </a:solidFill>
                <a:latin typeface="微软雅黑" panose="020B0503020204020204" pitchFamily="34" charset="-122"/>
                <a:ea typeface="微软雅黑" panose="020B0503020204020204" pitchFamily="34" charset="-122"/>
              </a:endParaRPr>
            </a:p>
          </p:txBody>
        </p:sp>
        <p:cxnSp>
          <p:nvCxnSpPr>
            <p:cNvPr id="19" name="直接连接符 18">
              <a:extLst>
                <a:ext uri="{FF2B5EF4-FFF2-40B4-BE49-F238E27FC236}">
                  <a16:creationId xmlns="" xmlns:a16="http://schemas.microsoft.com/office/drawing/2014/main" id="{7865BBB6-2F52-4896-B907-5B1012BF07F9}"/>
                </a:ext>
              </a:extLst>
            </p:cNvPr>
            <p:cNvCxnSpPr>
              <a:cxnSpLocks/>
            </p:cNvCxnSpPr>
            <p:nvPr/>
          </p:nvCxnSpPr>
          <p:spPr>
            <a:xfrm rot="16200000">
              <a:off x="5177543" y="5563915"/>
              <a:ext cx="355563" cy="0"/>
            </a:xfrm>
            <a:prstGeom prst="line">
              <a:avLst/>
            </a:prstGeom>
            <a:ln w="63500">
              <a:solidFill>
                <a:srgbClr val="BC4042"/>
              </a:solidFill>
            </a:ln>
          </p:spPr>
          <p:style>
            <a:lnRef idx="1">
              <a:schemeClr val="accent1"/>
            </a:lnRef>
            <a:fillRef idx="0">
              <a:schemeClr val="accent1"/>
            </a:fillRef>
            <a:effectRef idx="0">
              <a:schemeClr val="accent1"/>
            </a:effectRef>
            <a:fontRef idx="minor">
              <a:schemeClr val="tx1"/>
            </a:fontRef>
          </p:style>
        </p:cxnSp>
      </p:grpSp>
      <p:sp>
        <p:nvSpPr>
          <p:cNvPr id="20" name="矩形 19">
            <a:extLst>
              <a:ext uri="{FF2B5EF4-FFF2-40B4-BE49-F238E27FC236}">
                <a16:creationId xmlns="" xmlns:a16="http://schemas.microsoft.com/office/drawing/2014/main" id="{91752865-0264-4C84-BD25-9428B4C5858D}"/>
              </a:ext>
            </a:extLst>
          </p:cNvPr>
          <p:cNvSpPr/>
          <p:nvPr/>
        </p:nvSpPr>
        <p:spPr>
          <a:xfrm>
            <a:off x="5467361" y="1189344"/>
            <a:ext cx="6248389" cy="2951898"/>
          </a:xfrm>
          <a:prstGeom prst="rect">
            <a:avLst/>
          </a:prstGeom>
        </p:spPr>
        <p:txBody>
          <a:bodyPr wrap="square">
            <a:spAutoFit/>
          </a:bodyPr>
          <a:lstStyle/>
          <a:p>
            <a:pPr>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在中国，吸烟已成为一种交际手段。敬烟往往是社交的序曲，能缩短人与人之间的心理距离。互相敬烟能沟通感情，产生心理上的接近，有利于问题的解决。许多人开始纯粹是因为社交上的应酬，办事前，首先要给对方敬上一支，随后再为自己点上一支；别人给你敬烟，不接受又显得不礼貌。随着这种</a:t>
            </a:r>
            <a:r>
              <a:rPr lang="en-US" altLang="zh-CN" dirty="0">
                <a:solidFill>
                  <a:schemeClr val="tx1"/>
                </a:solidFill>
                <a:latin typeface="微软雅黑" panose="020B0503020204020204" pitchFamily="34" charset="-122"/>
                <a:ea typeface="微软雅黑" panose="020B0503020204020204" pitchFamily="34" charset="-122"/>
                <a:cs typeface="+mn-ea"/>
                <a:sym typeface="+mn-lt"/>
              </a:rPr>
              <a:t>"</a:t>
            </a:r>
            <a:r>
              <a:rPr lang="zh-CN" altLang="en-US" dirty="0">
                <a:solidFill>
                  <a:schemeClr val="tx1"/>
                </a:solidFill>
                <a:latin typeface="微软雅黑" panose="020B0503020204020204" pitchFamily="34" charset="-122"/>
                <a:ea typeface="微软雅黑" panose="020B0503020204020204" pitchFamily="34" charset="-122"/>
                <a:cs typeface="+mn-ea"/>
                <a:sym typeface="+mn-lt"/>
              </a:rPr>
              <a:t>礼尚往来</a:t>
            </a:r>
            <a:r>
              <a:rPr lang="en-US" altLang="zh-CN" dirty="0">
                <a:solidFill>
                  <a:schemeClr val="tx1"/>
                </a:solidFill>
                <a:latin typeface="微软雅黑" panose="020B0503020204020204" pitchFamily="34" charset="-122"/>
                <a:ea typeface="微软雅黑" panose="020B0503020204020204" pitchFamily="34" charset="-122"/>
                <a:cs typeface="+mn-ea"/>
                <a:sym typeface="+mn-lt"/>
              </a:rPr>
              <a:t>"</a:t>
            </a:r>
            <a:r>
              <a:rPr lang="zh-CN" altLang="en-US" dirty="0">
                <a:solidFill>
                  <a:schemeClr val="tx1"/>
                </a:solidFill>
                <a:latin typeface="微软雅黑" panose="020B0503020204020204" pitchFamily="34" charset="-122"/>
                <a:ea typeface="微软雅黑" panose="020B0503020204020204" pitchFamily="34" charset="-122"/>
                <a:cs typeface="+mn-ea"/>
                <a:sym typeface="+mn-lt"/>
              </a:rPr>
              <a:t>的增多，慢慢地由抽一支烟半天不舒服到半天不抽烟就不舒服，终于加入到吸烟者的行列。</a:t>
            </a:r>
          </a:p>
        </p:txBody>
      </p:sp>
      <p:sp>
        <p:nvSpPr>
          <p:cNvPr id="21" name="矩形 20">
            <a:extLst>
              <a:ext uri="{FF2B5EF4-FFF2-40B4-BE49-F238E27FC236}">
                <a16:creationId xmlns="" xmlns:a16="http://schemas.microsoft.com/office/drawing/2014/main" id="{F6E0A34B-021B-4A90-B48F-D953C4E4DAF8}"/>
              </a:ext>
            </a:extLst>
          </p:cNvPr>
          <p:cNvSpPr/>
          <p:nvPr/>
        </p:nvSpPr>
        <p:spPr>
          <a:xfrm>
            <a:off x="5467361" y="5096157"/>
            <a:ext cx="6096000" cy="881139"/>
          </a:xfrm>
          <a:prstGeom prst="rect">
            <a:avLst/>
          </a:prstGeom>
        </p:spPr>
        <p:txBody>
          <a:bodyPr>
            <a:spAutoFit/>
          </a:bodyPr>
          <a:lstStyle/>
          <a:p>
            <a:pPr>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有不少人在工作、学习、生活中受到挫折以后，便借抽烟来缓解自己的紧张情绪，消除烦恼。</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11151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750"/>
                                        <p:tgtEl>
                                          <p:spTgt spid="20"/>
                                        </p:tgtEl>
                                      </p:cBhvr>
                                    </p:animEffect>
                                  </p:childTnLst>
                                </p:cTn>
                              </p:par>
                            </p:childTnLst>
                          </p:cTn>
                        </p:par>
                        <p:par>
                          <p:cTn id="17" fill="hold">
                            <p:stCondLst>
                              <p:cond delay="225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750"/>
                                        <p:tgtEl>
                                          <p:spTgt spid="11"/>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 xmlns:a16="http://schemas.microsoft.com/office/drawing/2014/main" id="{B16897CA-63C7-4AD9-8B43-762F3C6D643B}"/>
              </a:ext>
            </a:extLst>
          </p:cNvPr>
          <p:cNvGrpSpPr/>
          <p:nvPr/>
        </p:nvGrpSpPr>
        <p:grpSpPr>
          <a:xfrm>
            <a:off x="592288" y="1556654"/>
            <a:ext cx="7565477" cy="4628446"/>
            <a:chOff x="592288" y="1556654"/>
            <a:chExt cx="7565477" cy="4628446"/>
          </a:xfrm>
        </p:grpSpPr>
        <p:cxnSp>
          <p:nvCxnSpPr>
            <p:cNvPr id="12" name="直接连接符 11">
              <a:extLst>
                <a:ext uri="{FF2B5EF4-FFF2-40B4-BE49-F238E27FC236}">
                  <a16:creationId xmlns="" xmlns:a16="http://schemas.microsoft.com/office/drawing/2014/main" id="{9A8B096F-C7BF-435F-9874-187572434220}"/>
                </a:ext>
              </a:extLst>
            </p:cNvPr>
            <p:cNvCxnSpPr>
              <a:cxnSpLocks/>
            </p:cNvCxnSpPr>
            <p:nvPr/>
          </p:nvCxnSpPr>
          <p:spPr>
            <a:xfrm>
              <a:off x="597765" y="6172199"/>
              <a:ext cx="7560000" cy="0"/>
            </a:xfrm>
            <a:prstGeom prst="line">
              <a:avLst/>
            </a:prstGeom>
            <a:ln w="38100">
              <a:solidFill>
                <a:srgbClr val="343132"/>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21BF125-3F07-4045-98B6-85657DAFE24B}"/>
                </a:ext>
              </a:extLst>
            </p:cNvPr>
            <p:cNvCxnSpPr>
              <a:cxnSpLocks/>
            </p:cNvCxnSpPr>
            <p:nvPr/>
          </p:nvCxnSpPr>
          <p:spPr>
            <a:xfrm>
              <a:off x="592288" y="1556654"/>
              <a:ext cx="7560000" cy="0"/>
            </a:xfrm>
            <a:prstGeom prst="line">
              <a:avLst/>
            </a:prstGeom>
            <a:ln w="38100">
              <a:solidFill>
                <a:srgbClr val="343132"/>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78F7D781-68AF-439D-8DC6-A78FD68A39B5}"/>
                </a:ext>
              </a:extLst>
            </p:cNvPr>
            <p:cNvCxnSpPr>
              <a:cxnSpLocks/>
            </p:cNvCxnSpPr>
            <p:nvPr/>
          </p:nvCxnSpPr>
          <p:spPr>
            <a:xfrm>
              <a:off x="597765" y="1556654"/>
              <a:ext cx="13573" cy="4628446"/>
            </a:xfrm>
            <a:prstGeom prst="line">
              <a:avLst/>
            </a:prstGeom>
            <a:ln w="38100">
              <a:solidFill>
                <a:srgbClr val="343132"/>
              </a:solidFill>
            </a:ln>
          </p:spPr>
          <p:style>
            <a:lnRef idx="1">
              <a:schemeClr val="accent1"/>
            </a:lnRef>
            <a:fillRef idx="0">
              <a:schemeClr val="accent1"/>
            </a:fillRef>
            <a:effectRef idx="0">
              <a:schemeClr val="accent1"/>
            </a:effectRef>
            <a:fontRef idx="minor">
              <a:schemeClr val="tx1"/>
            </a:fontRef>
          </p:style>
        </p:cxnSp>
      </p:grpSp>
      <p:pic>
        <p:nvPicPr>
          <p:cNvPr id="3" name="图片 2">
            <a:extLst>
              <a:ext uri="{FF2B5EF4-FFF2-40B4-BE49-F238E27FC236}">
                <a16:creationId xmlns="" xmlns:a16="http://schemas.microsoft.com/office/drawing/2014/main" id="{67F9BE27-0F81-4405-A89E-A5E1EFE01DE2}"/>
              </a:ext>
            </a:extLst>
          </p:cNvPr>
          <p:cNvPicPr>
            <a:picLocks noChangeAspect="1"/>
          </p:cNvPicPr>
          <p:nvPr/>
        </p:nvPicPr>
        <p:blipFill rotWithShape="1">
          <a:blip r:embed="rId2">
            <a:graysc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10919" t="16963" b="21225"/>
          <a:stretch/>
        </p:blipFill>
        <p:spPr>
          <a:xfrm>
            <a:off x="7848601" y="1200150"/>
            <a:ext cx="4343399" cy="5353049"/>
          </a:xfrm>
          <a:prstGeom prst="rect">
            <a:avLst/>
          </a:prstGeom>
        </p:spPr>
      </p:pic>
      <p:grpSp>
        <p:nvGrpSpPr>
          <p:cNvPr id="2" name="组合 1">
            <a:extLst>
              <a:ext uri="{FF2B5EF4-FFF2-40B4-BE49-F238E27FC236}">
                <a16:creationId xmlns="" xmlns:a16="http://schemas.microsoft.com/office/drawing/2014/main" id="{88D38606-522B-4DEB-ACD9-83E2B1919844}"/>
              </a:ext>
            </a:extLst>
          </p:cNvPr>
          <p:cNvGrpSpPr/>
          <p:nvPr/>
        </p:nvGrpSpPr>
        <p:grpSpPr>
          <a:xfrm>
            <a:off x="645699" y="468422"/>
            <a:ext cx="2428150" cy="595013"/>
            <a:chOff x="645699" y="468422"/>
            <a:chExt cx="2428150" cy="595013"/>
          </a:xfrm>
        </p:grpSpPr>
        <p:sp>
          <p:nvSpPr>
            <p:cNvPr id="6" name="文本框 5">
              <a:extLst>
                <a:ext uri="{FF2B5EF4-FFF2-40B4-BE49-F238E27FC236}">
                  <a16:creationId xmlns="" xmlns:a16="http://schemas.microsoft.com/office/drawing/2014/main" id="{C01D2126-46DD-40EB-957D-9225E56F9020}"/>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吸烟原因</a:t>
              </a:r>
            </a:p>
          </p:txBody>
        </p:sp>
        <p:sp>
          <p:nvSpPr>
            <p:cNvPr id="7" name="no-smoking-sign_63727">
              <a:extLst>
                <a:ext uri="{FF2B5EF4-FFF2-40B4-BE49-F238E27FC236}">
                  <a16:creationId xmlns="" xmlns:a16="http://schemas.microsoft.com/office/drawing/2014/main" id="{041F739E-156A-4C4D-B209-7C5BAED8519A}"/>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
        <p:nvSpPr>
          <p:cNvPr id="18" name="矩形 17">
            <a:extLst>
              <a:ext uri="{FF2B5EF4-FFF2-40B4-BE49-F238E27FC236}">
                <a16:creationId xmlns="" xmlns:a16="http://schemas.microsoft.com/office/drawing/2014/main" id="{087B2931-1B78-4F6E-B80D-FCF73C909167}"/>
              </a:ext>
            </a:extLst>
          </p:cNvPr>
          <p:cNvSpPr/>
          <p:nvPr/>
        </p:nvSpPr>
        <p:spPr>
          <a:xfrm>
            <a:off x="812619" y="3622424"/>
            <a:ext cx="7131043" cy="2259401"/>
          </a:xfrm>
          <a:prstGeom prst="rect">
            <a:avLst/>
          </a:prstGeom>
        </p:spPr>
        <p:txBody>
          <a:bodyPr wrap="square">
            <a:spAutoFit/>
          </a:bodyPr>
          <a:lstStyle/>
          <a:p>
            <a:pPr>
              <a:lnSpc>
                <a:spcPct val="150000"/>
              </a:lnSpc>
            </a:pPr>
            <a:r>
              <a:rPr lang="en-US" altLang="zh-CN" sz="2400" b="1" dirty="0">
                <a:solidFill>
                  <a:srgbClr val="BC4042"/>
                </a:solidFill>
                <a:latin typeface="微软雅黑" panose="020B0503020204020204" pitchFamily="34" charset="-122"/>
                <a:ea typeface="微软雅黑" panose="020B0503020204020204" pitchFamily="34" charset="-122"/>
                <a:cs typeface="+mn-ea"/>
                <a:sym typeface="+mn-lt"/>
              </a:rPr>
              <a:t>6</a:t>
            </a:r>
            <a:r>
              <a:rPr lang="zh-CN" altLang="en-US" sz="2400" b="1" dirty="0">
                <a:solidFill>
                  <a:srgbClr val="BC4042"/>
                </a:solidFill>
                <a:latin typeface="微软雅黑" panose="020B0503020204020204" pitchFamily="34" charset="-122"/>
                <a:ea typeface="微软雅黑" panose="020B0503020204020204" pitchFamily="34" charset="-122"/>
                <a:cs typeface="+mn-ea"/>
                <a:sym typeface="+mn-lt"/>
              </a:rPr>
              <a:t>、显示自己的成熟</a:t>
            </a:r>
          </a:p>
          <a:p>
            <a:pPr>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在许多青少年眼里，抽烟是一种所谓“男子汉”的标志，是成熟的标志。为了证明自己不再是小孩，而选择了吸烟这种方式。还有很多人认为，女人吸烟源于追求男女平等和妇女解放。但面对烟草，男女终究无法“平等”，大多数研究表明，女性吸烟的危害尤甚于男性。</a:t>
            </a:r>
          </a:p>
        </p:txBody>
      </p:sp>
      <p:sp>
        <p:nvSpPr>
          <p:cNvPr id="4" name="矩形 3">
            <a:extLst>
              <a:ext uri="{FF2B5EF4-FFF2-40B4-BE49-F238E27FC236}">
                <a16:creationId xmlns="" xmlns:a16="http://schemas.microsoft.com/office/drawing/2014/main" id="{04B0B3A1-6BD9-4A8A-A001-6C5384D3FB63}"/>
              </a:ext>
            </a:extLst>
          </p:cNvPr>
          <p:cNvSpPr/>
          <p:nvPr/>
        </p:nvSpPr>
        <p:spPr>
          <a:xfrm>
            <a:off x="812619" y="1830280"/>
            <a:ext cx="7131043" cy="1843903"/>
          </a:xfrm>
          <a:prstGeom prst="rect">
            <a:avLst/>
          </a:prstGeom>
        </p:spPr>
        <p:txBody>
          <a:bodyPr wrap="square">
            <a:spAutoFit/>
          </a:bodyPr>
          <a:lstStyle/>
          <a:p>
            <a:pPr>
              <a:lnSpc>
                <a:spcPct val="150000"/>
              </a:lnSpc>
            </a:pPr>
            <a:r>
              <a:rPr lang="en-US" altLang="zh-CN" sz="2400" b="1" dirty="0">
                <a:solidFill>
                  <a:srgbClr val="BC4042"/>
                </a:solidFill>
                <a:latin typeface="微软雅黑" panose="020B0503020204020204" pitchFamily="34" charset="-122"/>
                <a:ea typeface="微软雅黑" panose="020B0503020204020204" pitchFamily="34" charset="-122"/>
                <a:cs typeface="+mn-ea"/>
                <a:sym typeface="+mn-lt"/>
              </a:rPr>
              <a:t>5</a:t>
            </a:r>
            <a:r>
              <a:rPr lang="zh-CN" altLang="en-US" sz="2400" b="1" dirty="0">
                <a:solidFill>
                  <a:srgbClr val="BC4042"/>
                </a:solidFill>
                <a:latin typeface="微软雅黑" panose="020B0503020204020204" pitchFamily="34" charset="-122"/>
                <a:ea typeface="微软雅黑" panose="020B0503020204020204" pitchFamily="34" charset="-122"/>
                <a:cs typeface="+mn-ea"/>
                <a:sym typeface="+mn-lt"/>
              </a:rPr>
              <a:t>、认为用于提神</a:t>
            </a:r>
          </a:p>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吸烟成瘾之后，人们发现烟具有一定的兴奋作用，而生理上的烟瘾使得抽烟成为一种习惯和享受，许多吸烟成瘾的人不吸烟就无精神，而一抽烟，就精神焕发，思路大开。</a:t>
            </a:r>
          </a:p>
        </p:txBody>
      </p:sp>
    </p:spTree>
    <p:extLst>
      <p:ext uri="{BB962C8B-B14F-4D97-AF65-F5344CB8AC3E}">
        <p14:creationId xmlns:p14="http://schemas.microsoft.com/office/powerpoint/2010/main" val="37556677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750"/>
                                        <p:tgtEl>
                                          <p:spTgt spid="22"/>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750"/>
                                        <p:tgtEl>
                                          <p:spTgt spid="4"/>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BD37DBA6-C574-4867-AA50-E2E645D205A2}"/>
              </a:ext>
            </a:extLst>
          </p:cNvPr>
          <p:cNvPicPr>
            <a:picLocks noChangeAspect="1"/>
          </p:cNvPicPr>
          <p:nvPr/>
        </p:nvPicPr>
        <p:blipFill>
          <a:blip r:embed="rId2"/>
          <a:stretch>
            <a:fillRect/>
          </a:stretch>
        </p:blipFill>
        <p:spPr>
          <a:xfrm>
            <a:off x="3101743" y="4363013"/>
            <a:ext cx="9482720" cy="2490342"/>
          </a:xfrm>
          <a:prstGeom prst="rect">
            <a:avLst/>
          </a:prstGeom>
        </p:spPr>
      </p:pic>
      <p:sp>
        <p:nvSpPr>
          <p:cNvPr id="17" name="任意多边形: 形状 16">
            <a:extLst>
              <a:ext uri="{FF2B5EF4-FFF2-40B4-BE49-F238E27FC236}">
                <a16:creationId xmlns="" xmlns:a16="http://schemas.microsoft.com/office/drawing/2014/main" id="{D8A0AD37-7EFF-44E5-8895-623A0D08D28A}"/>
              </a:ext>
            </a:extLst>
          </p:cNvPr>
          <p:cNvSpPr/>
          <p:nvPr/>
        </p:nvSpPr>
        <p:spPr>
          <a:xfrm>
            <a:off x="0" y="5128444"/>
            <a:ext cx="12192000" cy="2138630"/>
          </a:xfrm>
          <a:custGeom>
            <a:avLst/>
            <a:gdLst>
              <a:gd name="connsiteX0" fmla="*/ 2726853 w 12192000"/>
              <a:gd name="connsiteY0" fmla="*/ 11 h 2138630"/>
              <a:gd name="connsiteX1" fmla="*/ 5505452 w 12192000"/>
              <a:gd name="connsiteY1" fmla="*/ 1253306 h 2138630"/>
              <a:gd name="connsiteX2" fmla="*/ 7258050 w 12192000"/>
              <a:gd name="connsiteY2" fmla="*/ 681806 h 2138630"/>
              <a:gd name="connsiteX3" fmla="*/ 9410700 w 12192000"/>
              <a:gd name="connsiteY3" fmla="*/ 1272356 h 2138630"/>
              <a:gd name="connsiteX4" fmla="*/ 10991850 w 12192000"/>
              <a:gd name="connsiteY4" fmla="*/ 872306 h 2138630"/>
              <a:gd name="connsiteX5" fmla="*/ 12039600 w 12192000"/>
              <a:gd name="connsiteY5" fmla="*/ 1329506 h 2138630"/>
              <a:gd name="connsiteX6" fmla="*/ 12143352 w 12192000"/>
              <a:gd name="connsiteY6" fmla="*/ 1268598 h 2138630"/>
              <a:gd name="connsiteX7" fmla="*/ 12192000 w 12192000"/>
              <a:gd name="connsiteY7" fmla="*/ 1214214 h 2138630"/>
              <a:gd name="connsiteX8" fmla="*/ 12192000 w 12192000"/>
              <a:gd name="connsiteY8" fmla="*/ 2138630 h 2138630"/>
              <a:gd name="connsiteX9" fmla="*/ 0 w 12192000"/>
              <a:gd name="connsiteY9" fmla="*/ 2138630 h 2138630"/>
              <a:gd name="connsiteX10" fmla="*/ 0 w 12192000"/>
              <a:gd name="connsiteY10" fmla="*/ 974218 h 2138630"/>
              <a:gd name="connsiteX11" fmla="*/ 270103 w 12192000"/>
              <a:gd name="connsiteY11" fmla="*/ 835162 h 2138630"/>
              <a:gd name="connsiteX12" fmla="*/ 2533650 w 12192000"/>
              <a:gd name="connsiteY12" fmla="*/ 15056 h 2138630"/>
              <a:gd name="connsiteX13" fmla="*/ 2726853 w 12192000"/>
              <a:gd name="connsiteY13" fmla="*/ 11 h 213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000" h="2138630">
                <a:moveTo>
                  <a:pt x="2726853" y="11"/>
                </a:moveTo>
                <a:cubicBezTo>
                  <a:pt x="3699793" y="4080"/>
                  <a:pt x="4767263" y="1149127"/>
                  <a:pt x="5505452" y="1253306"/>
                </a:cubicBezTo>
                <a:cubicBezTo>
                  <a:pt x="6292850" y="1364431"/>
                  <a:pt x="6607175" y="678631"/>
                  <a:pt x="7258050" y="681806"/>
                </a:cubicBezTo>
                <a:cubicBezTo>
                  <a:pt x="7908925" y="684981"/>
                  <a:pt x="8788400" y="1240606"/>
                  <a:pt x="9410700" y="1272356"/>
                </a:cubicBezTo>
                <a:cubicBezTo>
                  <a:pt x="10033000" y="1304106"/>
                  <a:pt x="10553700" y="862781"/>
                  <a:pt x="10991850" y="872306"/>
                </a:cubicBezTo>
                <a:cubicBezTo>
                  <a:pt x="11430000" y="881831"/>
                  <a:pt x="11757025" y="1383481"/>
                  <a:pt x="12039600" y="1329506"/>
                </a:cubicBezTo>
                <a:cubicBezTo>
                  <a:pt x="12074922" y="1322759"/>
                  <a:pt x="12109549" y="1300981"/>
                  <a:pt x="12143352" y="1268598"/>
                </a:cubicBezTo>
                <a:lnTo>
                  <a:pt x="12192000" y="1214214"/>
                </a:lnTo>
                <a:lnTo>
                  <a:pt x="12192000" y="2138630"/>
                </a:lnTo>
                <a:lnTo>
                  <a:pt x="0" y="2138630"/>
                </a:lnTo>
                <a:lnTo>
                  <a:pt x="0" y="974218"/>
                </a:lnTo>
                <a:lnTo>
                  <a:pt x="270103" y="835162"/>
                </a:lnTo>
                <a:cubicBezTo>
                  <a:pt x="1097620" y="430907"/>
                  <a:pt x="2086372" y="88677"/>
                  <a:pt x="2533650" y="15056"/>
                </a:cubicBezTo>
                <a:cubicBezTo>
                  <a:pt x="2597547" y="4539"/>
                  <a:pt x="2661990" y="-261"/>
                  <a:pt x="2726853" y="11"/>
                </a:cubicBezTo>
                <a:close/>
              </a:path>
            </a:pathLst>
          </a:custGeom>
          <a:solidFill>
            <a:srgbClr val="343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7C742A1E-8545-4FC9-B544-8C8B9660B542}"/>
              </a:ext>
            </a:extLst>
          </p:cNvPr>
          <p:cNvGrpSpPr/>
          <p:nvPr/>
        </p:nvGrpSpPr>
        <p:grpSpPr>
          <a:xfrm>
            <a:off x="483664" y="-4645"/>
            <a:ext cx="4983588" cy="6858000"/>
            <a:chOff x="6838951" y="0"/>
            <a:chExt cx="4823634" cy="6503694"/>
          </a:xfrm>
        </p:grpSpPr>
        <p:pic>
          <p:nvPicPr>
            <p:cNvPr id="5" name="图片 4">
              <a:extLst>
                <a:ext uri="{FF2B5EF4-FFF2-40B4-BE49-F238E27FC236}">
                  <a16:creationId xmlns="" xmlns:a16="http://schemas.microsoft.com/office/drawing/2014/main" id="{6BBE5718-DD3F-4736-8A1E-91A7433A59CC}"/>
                </a:ext>
              </a:extLst>
            </p:cNvPr>
            <p:cNvPicPr>
              <a:picLocks noChangeAspect="1"/>
            </p:cNvPicPr>
            <p:nvPr/>
          </p:nvPicPr>
          <p:blipFill rotWithShape="1">
            <a:blip r:embed="rId3">
              <a:extLst>
                <a:ext uri="{BEBA8EAE-BF5A-486C-A8C5-ECC9F3942E4B}">
                  <a14:imgProps xmlns:a14="http://schemas.microsoft.com/office/drawing/2010/main">
                    <a14:imgLayer>
                      <a14:imgEffect>
                        <a14:backgroundRemoval t="0" b="89957" l="10000" r="90000">
                          <a14:backgroundMark x1="50462" y1="51948" x2="51538" y2="57229"/>
                        </a14:backgroundRemoval>
                      </a14:imgEffect>
                    </a14:imgLayer>
                  </a14:imgProps>
                </a:ext>
                <a:ext uri="{28A0092B-C50C-407E-A947-70E740481C1C}">
                  <a14:useLocalDpi xmlns:a14="http://schemas.microsoft.com/office/drawing/2010/main" val="0"/>
                </a:ext>
              </a:extLst>
            </a:blip>
            <a:srcRect b="24122"/>
            <a:stretch/>
          </p:blipFill>
          <p:spPr>
            <a:xfrm>
              <a:off x="6838951" y="0"/>
              <a:ext cx="4823634" cy="6503694"/>
            </a:xfrm>
            <a:prstGeom prst="rect">
              <a:avLst/>
            </a:prstGeom>
          </p:spPr>
        </p:pic>
        <p:sp>
          <p:nvSpPr>
            <p:cNvPr id="6" name="矩形 5">
              <a:extLst>
                <a:ext uri="{FF2B5EF4-FFF2-40B4-BE49-F238E27FC236}">
                  <a16:creationId xmlns="" xmlns:a16="http://schemas.microsoft.com/office/drawing/2014/main" id="{223C7514-91B3-47F2-A478-6E08082FA393}"/>
                </a:ext>
              </a:extLst>
            </p:cNvPr>
            <p:cNvSpPr/>
            <p:nvPr/>
          </p:nvSpPr>
          <p:spPr>
            <a:xfrm rot="763430">
              <a:off x="8900099" y="2728620"/>
              <a:ext cx="458751" cy="176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3949997B-C4BC-4FE2-A3C7-445DFD740DEB}"/>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C9E89136-75C6-4297-92AB-77049C861A43}"/>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吸烟危害</a:t>
              </a:r>
            </a:p>
          </p:txBody>
        </p:sp>
        <p:sp>
          <p:nvSpPr>
            <p:cNvPr id="3" name="no-smoking-sign_63727">
              <a:extLst>
                <a:ext uri="{FF2B5EF4-FFF2-40B4-BE49-F238E27FC236}">
                  <a16:creationId xmlns="" xmlns:a16="http://schemas.microsoft.com/office/drawing/2014/main" id="{04338968-8BA7-4989-BABF-BDE98CBB051C}"/>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grpSp>
        <p:nvGrpSpPr>
          <p:cNvPr id="9" name="组合 8">
            <a:extLst>
              <a:ext uri="{FF2B5EF4-FFF2-40B4-BE49-F238E27FC236}">
                <a16:creationId xmlns="" xmlns:a16="http://schemas.microsoft.com/office/drawing/2014/main" id="{B65A3440-B2A9-46BA-B598-9D54ABE7590E}"/>
              </a:ext>
            </a:extLst>
          </p:cNvPr>
          <p:cNvGrpSpPr/>
          <p:nvPr/>
        </p:nvGrpSpPr>
        <p:grpSpPr>
          <a:xfrm>
            <a:off x="5024414" y="2189780"/>
            <a:ext cx="5908582" cy="2271263"/>
            <a:chOff x="5024414" y="2189780"/>
            <a:chExt cx="5908582" cy="2271263"/>
          </a:xfrm>
        </p:grpSpPr>
        <p:sp>
          <p:nvSpPr>
            <p:cNvPr id="8" name="矩形 7">
              <a:extLst>
                <a:ext uri="{FF2B5EF4-FFF2-40B4-BE49-F238E27FC236}">
                  <a16:creationId xmlns="" xmlns:a16="http://schemas.microsoft.com/office/drawing/2014/main" id="{DA2F70AC-AAE0-45DF-928A-E862CAD29317}"/>
                </a:ext>
              </a:extLst>
            </p:cNvPr>
            <p:cNvSpPr/>
            <p:nvPr/>
          </p:nvSpPr>
          <p:spPr>
            <a:xfrm>
              <a:off x="5024414" y="2189780"/>
              <a:ext cx="5832284" cy="2243050"/>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cs typeface="+mn-ea"/>
                  <a:sym typeface="+mn-lt"/>
                </a:rPr>
                <a:t>一包香烟内包含了超过</a:t>
              </a:r>
              <a:r>
                <a:rPr lang="en-US" altLang="zh-CN" sz="2400" b="1" dirty="0">
                  <a:solidFill>
                    <a:srgbClr val="BC4042"/>
                  </a:solidFill>
                  <a:latin typeface="微软雅黑" panose="020B0503020204020204" pitchFamily="34" charset="-122"/>
                  <a:ea typeface="微软雅黑" panose="020B0503020204020204" pitchFamily="34" charset="-122"/>
                  <a:cs typeface="+mn-ea"/>
                  <a:sym typeface="+mn-lt"/>
                </a:rPr>
                <a:t>7000</a:t>
              </a:r>
              <a:r>
                <a:rPr lang="zh-CN" altLang="en-US" sz="2400" b="1" dirty="0">
                  <a:solidFill>
                    <a:srgbClr val="BC4042"/>
                  </a:solidFill>
                  <a:latin typeface="微软雅黑" panose="020B0503020204020204" pitchFamily="34" charset="-122"/>
                  <a:ea typeface="微软雅黑" panose="020B0503020204020204" pitchFamily="34" charset="-122"/>
                  <a:cs typeface="+mn-ea"/>
                  <a:sym typeface="+mn-lt"/>
                </a:rPr>
                <a:t>种</a:t>
              </a:r>
              <a:r>
                <a:rPr lang="zh-CN" altLang="en-US" sz="2400" dirty="0">
                  <a:latin typeface="微软雅黑" panose="020B0503020204020204" pitchFamily="34" charset="-122"/>
                  <a:ea typeface="微软雅黑" panose="020B0503020204020204" pitchFamily="34" charset="-122"/>
                  <a:cs typeface="+mn-ea"/>
                  <a:sym typeface="+mn-lt"/>
                </a:rPr>
                <a:t>不同的化学物质，其中有</a:t>
              </a:r>
              <a:r>
                <a:rPr lang="en-US" altLang="zh-CN" sz="2400" b="1" dirty="0">
                  <a:solidFill>
                    <a:srgbClr val="BC4042"/>
                  </a:solidFill>
                  <a:latin typeface="微软雅黑" panose="020B0503020204020204" pitchFamily="34" charset="-122"/>
                  <a:ea typeface="微软雅黑" panose="020B0503020204020204" pitchFamily="34" charset="-122"/>
                  <a:cs typeface="+mn-ea"/>
                  <a:sym typeface="+mn-lt"/>
                </a:rPr>
                <a:t>69</a:t>
              </a:r>
              <a:r>
                <a:rPr lang="zh-CN" altLang="en-US" sz="2400" b="1" dirty="0">
                  <a:solidFill>
                    <a:srgbClr val="BC4042"/>
                  </a:solidFill>
                  <a:latin typeface="微软雅黑" panose="020B0503020204020204" pitchFamily="34" charset="-122"/>
                  <a:ea typeface="微软雅黑" panose="020B0503020204020204" pitchFamily="34" charset="-122"/>
                  <a:cs typeface="+mn-ea"/>
                  <a:sym typeface="+mn-lt"/>
                </a:rPr>
                <a:t>种是致癌物质</a:t>
              </a:r>
              <a:r>
                <a:rPr lang="zh-CN" altLang="en-US" sz="2400" dirty="0">
                  <a:latin typeface="微软雅黑" panose="020B0503020204020204" pitchFamily="34" charset="-122"/>
                  <a:ea typeface="微软雅黑" panose="020B0503020204020204" pitchFamily="34" charset="-122"/>
                  <a:cs typeface="+mn-ea"/>
                  <a:sym typeface="+mn-lt"/>
                </a:rPr>
                <a:t>，每一支烟，亦同时吸入这</a:t>
              </a:r>
              <a:r>
                <a:rPr lang="en-US" altLang="zh-CN" sz="2400" dirty="0">
                  <a:latin typeface="微软雅黑" panose="020B0503020204020204" pitchFamily="34" charset="-122"/>
                  <a:ea typeface="微软雅黑" panose="020B0503020204020204" pitchFamily="34" charset="-122"/>
                  <a:cs typeface="+mn-ea"/>
                  <a:sym typeface="+mn-lt"/>
                </a:rPr>
                <a:t>4000</a:t>
              </a:r>
              <a:r>
                <a:rPr lang="zh-CN" altLang="en-US" sz="2400" dirty="0">
                  <a:latin typeface="微软雅黑" panose="020B0503020204020204" pitchFamily="34" charset="-122"/>
                  <a:ea typeface="微软雅黑" panose="020B0503020204020204" pitchFamily="34" charset="-122"/>
                  <a:cs typeface="+mn-ea"/>
                  <a:sym typeface="+mn-lt"/>
                </a:rPr>
                <a:t>种化学物质，令寿命缩短</a:t>
              </a:r>
              <a:r>
                <a:rPr lang="en-US" altLang="zh-CN" sz="2400" dirty="0">
                  <a:latin typeface="微软雅黑" panose="020B0503020204020204" pitchFamily="34" charset="-122"/>
                  <a:ea typeface="微软雅黑" panose="020B0503020204020204" pitchFamily="34" charset="-122"/>
                  <a:cs typeface="+mn-ea"/>
                  <a:sym typeface="+mn-lt"/>
                </a:rPr>
                <a:t>5~15</a:t>
              </a:r>
              <a:r>
                <a:rPr lang="zh-CN" altLang="en-US" sz="2400" dirty="0">
                  <a:latin typeface="微软雅黑" panose="020B0503020204020204" pitchFamily="34" charset="-122"/>
                  <a:ea typeface="微软雅黑" panose="020B0503020204020204" pitchFamily="34" charset="-122"/>
                  <a:cs typeface="+mn-ea"/>
                  <a:sym typeface="+mn-lt"/>
                </a:rPr>
                <a:t>分钟。</a:t>
              </a:r>
              <a:endParaRPr lang="zh-CN" altLang="en-US" sz="2400" dirty="0">
                <a:latin typeface="微软雅黑" panose="020B0503020204020204" pitchFamily="34" charset="-122"/>
                <a:ea typeface="微软雅黑" panose="020B0503020204020204" pitchFamily="34" charset="-122"/>
              </a:endParaRPr>
            </a:p>
          </p:txBody>
        </p:sp>
        <p:cxnSp>
          <p:nvCxnSpPr>
            <p:cNvPr id="19" name="直接连接符 18">
              <a:extLst>
                <a:ext uri="{FF2B5EF4-FFF2-40B4-BE49-F238E27FC236}">
                  <a16:creationId xmlns="" xmlns:a16="http://schemas.microsoft.com/office/drawing/2014/main" id="{F5242C4E-77E1-467A-B929-5F3052B00A76}"/>
                </a:ext>
              </a:extLst>
            </p:cNvPr>
            <p:cNvCxnSpPr/>
            <p:nvPr/>
          </p:nvCxnSpPr>
          <p:spPr>
            <a:xfrm>
              <a:off x="8442437" y="4461043"/>
              <a:ext cx="2490559" cy="0"/>
            </a:xfrm>
            <a:prstGeom prst="line">
              <a:avLst/>
            </a:prstGeom>
            <a:ln>
              <a:solidFill>
                <a:srgbClr val="BC404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802080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750"/>
                                        <p:tgtEl>
                                          <p:spTgt spid="22"/>
                                        </p:tgtEl>
                                      </p:cBhvr>
                                    </p:animEffect>
                                  </p:childTnLst>
                                </p:cTn>
                              </p:par>
                            </p:childTnLst>
                          </p:cTn>
                        </p:par>
                        <p:par>
                          <p:cTn id="16" fill="hold">
                            <p:stCondLst>
                              <p:cond delay="2250"/>
                            </p:stCondLst>
                            <p:childTnLst>
                              <p:par>
                                <p:cTn id="17" presetID="2"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3FCC5139-6CD9-48C9-8DE6-9B752D220CA5}"/>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811A153A-C188-4A77-B76D-08734A533238}"/>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吸烟危害</a:t>
              </a:r>
            </a:p>
          </p:txBody>
        </p:sp>
        <p:sp>
          <p:nvSpPr>
            <p:cNvPr id="3" name="no-smoking-sign_63727">
              <a:extLst>
                <a:ext uri="{FF2B5EF4-FFF2-40B4-BE49-F238E27FC236}">
                  <a16:creationId xmlns="" xmlns:a16="http://schemas.microsoft.com/office/drawing/2014/main" id="{99BFDFB5-6101-4DAF-8697-6227D17ED4A5}"/>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
        <p:nvSpPr>
          <p:cNvPr id="6" name="文本框 5">
            <a:extLst>
              <a:ext uri="{FF2B5EF4-FFF2-40B4-BE49-F238E27FC236}">
                <a16:creationId xmlns="" xmlns:a16="http://schemas.microsoft.com/office/drawing/2014/main" id="{104129F5-A181-4F57-93D9-1D34D5B031D0}"/>
              </a:ext>
            </a:extLst>
          </p:cNvPr>
          <p:cNvSpPr txBox="1"/>
          <p:nvPr/>
        </p:nvSpPr>
        <p:spPr>
          <a:xfrm>
            <a:off x="5610376" y="1863779"/>
            <a:ext cx="677108" cy="3905043"/>
          </a:xfrm>
          <a:prstGeom prst="rect">
            <a:avLst/>
          </a:prstGeom>
          <a:noFill/>
        </p:spPr>
        <p:txBody>
          <a:bodyPr vert="eaVert" wrap="square" rtlCol="0">
            <a:spAutoFit/>
          </a:bodyPr>
          <a:lstStyle/>
          <a:p>
            <a:pPr algn="dist"/>
            <a:r>
              <a:rPr lang="zh-CN" altLang="en-US" sz="3200" b="1" dirty="0">
                <a:solidFill>
                  <a:srgbClr val="BC4042"/>
                </a:solidFill>
                <a:latin typeface="微软雅黑" panose="020B0503020204020204" pitchFamily="34" charset="-122"/>
                <a:ea typeface="微软雅黑" panose="020B0503020204020204" pitchFamily="34" charset="-122"/>
              </a:rPr>
              <a:t>对呼吸系统的危害</a:t>
            </a:r>
          </a:p>
        </p:txBody>
      </p:sp>
      <p:grpSp>
        <p:nvGrpSpPr>
          <p:cNvPr id="11" name="组合 10">
            <a:extLst>
              <a:ext uri="{FF2B5EF4-FFF2-40B4-BE49-F238E27FC236}">
                <a16:creationId xmlns="" xmlns:a16="http://schemas.microsoft.com/office/drawing/2014/main" id="{0EA0EC4F-38E2-4A70-B555-68846F062E8F}"/>
              </a:ext>
            </a:extLst>
          </p:cNvPr>
          <p:cNvGrpSpPr/>
          <p:nvPr/>
        </p:nvGrpSpPr>
        <p:grpSpPr>
          <a:xfrm>
            <a:off x="6444568" y="1863778"/>
            <a:ext cx="4837687" cy="4076494"/>
            <a:chOff x="6444568" y="1863778"/>
            <a:chExt cx="4837687" cy="4076494"/>
          </a:xfrm>
        </p:grpSpPr>
        <p:sp>
          <p:nvSpPr>
            <p:cNvPr id="5" name="矩形 4">
              <a:extLst>
                <a:ext uri="{FF2B5EF4-FFF2-40B4-BE49-F238E27FC236}">
                  <a16:creationId xmlns="" xmlns:a16="http://schemas.microsoft.com/office/drawing/2014/main" id="{9334CEB8-E232-4E62-91C5-1B72FE377E2A}"/>
                </a:ext>
              </a:extLst>
            </p:cNvPr>
            <p:cNvSpPr/>
            <p:nvPr/>
          </p:nvSpPr>
          <p:spPr>
            <a:xfrm>
              <a:off x="6444568" y="1863778"/>
              <a:ext cx="4837687" cy="3905043"/>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cs typeface="+mn-ea"/>
                  <a:sym typeface="+mn-lt"/>
                </a:rPr>
                <a:t>烟焦油内含有许多致癌物质以及能降低机体排除异物能力的纤毛毒物质。这些毒物质附在香烟烟雾的微小颗粒上，到达肺泡并沉积。 长期刺激下，形成</a:t>
              </a:r>
              <a:r>
                <a:rPr lang="zh-CN" altLang="en-US" sz="2400" b="1" dirty="0">
                  <a:latin typeface="微软雅黑" panose="020B0503020204020204" pitchFamily="34" charset="-122"/>
                  <a:ea typeface="微软雅黑" panose="020B0503020204020204" pitchFamily="34" charset="-122"/>
                  <a:cs typeface="+mn-ea"/>
                  <a:sym typeface="+mn-lt"/>
                </a:rPr>
                <a:t>慢性支气管炎和慢性呼吸道阻塞</a:t>
              </a:r>
              <a:r>
                <a:rPr lang="zh-CN" altLang="en-US" sz="2400" dirty="0">
                  <a:latin typeface="微软雅黑" panose="020B0503020204020204" pitchFamily="34" charset="-122"/>
                  <a:ea typeface="微软雅黑" panose="020B0503020204020204" pitchFamily="34" charset="-122"/>
                  <a:cs typeface="+mn-ea"/>
                  <a:sym typeface="+mn-lt"/>
                </a:rPr>
                <a:t>，进一步发展成</a:t>
              </a:r>
              <a:r>
                <a:rPr lang="zh-CN" altLang="en-US" sz="2400" b="1" dirty="0">
                  <a:latin typeface="微软雅黑" panose="020B0503020204020204" pitchFamily="34" charset="-122"/>
                  <a:ea typeface="微软雅黑" panose="020B0503020204020204" pitchFamily="34" charset="-122"/>
                  <a:cs typeface="+mn-ea"/>
                  <a:sym typeface="+mn-lt"/>
                </a:rPr>
                <a:t>肺气肿、肺心病。</a:t>
              </a:r>
              <a:endParaRPr lang="zh-CN" altLang="en-US" sz="2400" b="1" dirty="0">
                <a:latin typeface="微软雅黑" panose="020B0503020204020204" pitchFamily="34" charset="-122"/>
                <a:ea typeface="微软雅黑" panose="020B0503020204020204" pitchFamily="34" charset="-122"/>
                <a:cs typeface="+mn-ea"/>
              </a:endParaRPr>
            </a:p>
          </p:txBody>
        </p:sp>
        <p:cxnSp>
          <p:nvCxnSpPr>
            <p:cNvPr id="7" name="直接连接符 6">
              <a:extLst>
                <a:ext uri="{FF2B5EF4-FFF2-40B4-BE49-F238E27FC236}">
                  <a16:creationId xmlns="" xmlns:a16="http://schemas.microsoft.com/office/drawing/2014/main" id="{2055BE56-3120-4C83-97DD-6CB677F68686}"/>
                </a:ext>
              </a:extLst>
            </p:cNvPr>
            <p:cNvCxnSpPr/>
            <p:nvPr/>
          </p:nvCxnSpPr>
          <p:spPr>
            <a:xfrm>
              <a:off x="8753596" y="5940272"/>
              <a:ext cx="2490559" cy="0"/>
            </a:xfrm>
            <a:prstGeom prst="line">
              <a:avLst/>
            </a:prstGeom>
            <a:ln>
              <a:solidFill>
                <a:srgbClr val="BC4042"/>
              </a:solidFill>
            </a:ln>
          </p:spPr>
          <p:style>
            <a:lnRef idx="1">
              <a:schemeClr val="accent1"/>
            </a:lnRef>
            <a:fillRef idx="0">
              <a:schemeClr val="accent1"/>
            </a:fillRef>
            <a:effectRef idx="0">
              <a:schemeClr val="accent1"/>
            </a:effectRef>
            <a:fontRef idx="minor">
              <a:schemeClr val="tx1"/>
            </a:fontRef>
          </p:style>
        </p:cxnSp>
      </p:grpSp>
      <p:pic>
        <p:nvPicPr>
          <p:cNvPr id="9" name="图片 8">
            <a:extLst>
              <a:ext uri="{FF2B5EF4-FFF2-40B4-BE49-F238E27FC236}">
                <a16:creationId xmlns="" xmlns:a16="http://schemas.microsoft.com/office/drawing/2014/main" id="{3DE15064-4037-48E0-A7C7-BDA2FD1B16F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18" y="760809"/>
            <a:ext cx="5538158" cy="5538158"/>
          </a:xfrm>
          <a:prstGeom prst="rect">
            <a:avLst/>
          </a:prstGeom>
        </p:spPr>
      </p:pic>
    </p:spTree>
    <p:extLst>
      <p:ext uri="{BB962C8B-B14F-4D97-AF65-F5344CB8AC3E}">
        <p14:creationId xmlns:p14="http://schemas.microsoft.com/office/powerpoint/2010/main" val="294446917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750"/>
                                        <p:tgtEl>
                                          <p:spTgt spid="6"/>
                                        </p:tgtEl>
                                      </p:cBhvr>
                                    </p:animEffect>
                                  </p:childTnLst>
                                </p:cTn>
                              </p:par>
                            </p:childTnLst>
                          </p:cTn>
                        </p:par>
                        <p:par>
                          <p:cTn id="17" fill="hold">
                            <p:stCondLst>
                              <p:cond delay="2250"/>
                            </p:stCondLst>
                            <p:childTnLst>
                              <p:par>
                                <p:cTn id="18" presetID="22" presetClass="entr" presetSubtype="1"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92B33F5-CED5-4519-96E3-45A62AB1967F}"/>
              </a:ext>
            </a:extLst>
          </p:cNvPr>
          <p:cNvPicPr>
            <a:picLocks noChangeAspect="1"/>
          </p:cNvPicPr>
          <p:nvPr/>
        </p:nvPicPr>
        <p:blipFill>
          <a:blip r:embed="rId2"/>
          <a:stretch>
            <a:fillRect/>
          </a:stretch>
        </p:blipFill>
        <p:spPr>
          <a:xfrm>
            <a:off x="-300960" y="4618901"/>
            <a:ext cx="9482720" cy="2490342"/>
          </a:xfrm>
          <a:prstGeom prst="rect">
            <a:avLst/>
          </a:prstGeom>
        </p:spPr>
      </p:pic>
      <p:grpSp>
        <p:nvGrpSpPr>
          <p:cNvPr id="5" name="组合 4">
            <a:extLst>
              <a:ext uri="{FF2B5EF4-FFF2-40B4-BE49-F238E27FC236}">
                <a16:creationId xmlns="" xmlns:a16="http://schemas.microsoft.com/office/drawing/2014/main" id="{8F06BD17-83EC-4445-B03B-119522C95E54}"/>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F92A221A-D4B5-40EC-B95D-7E6B5EA65852}"/>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吸烟危害</a:t>
              </a:r>
            </a:p>
          </p:txBody>
        </p:sp>
        <p:sp>
          <p:nvSpPr>
            <p:cNvPr id="3" name="no-smoking-sign_63727">
              <a:extLst>
                <a:ext uri="{FF2B5EF4-FFF2-40B4-BE49-F238E27FC236}">
                  <a16:creationId xmlns="" xmlns:a16="http://schemas.microsoft.com/office/drawing/2014/main" id="{487636BF-556D-430B-A21C-A4FA625E6676}"/>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
        <p:nvSpPr>
          <p:cNvPr id="4" name="文本框 3">
            <a:extLst>
              <a:ext uri="{FF2B5EF4-FFF2-40B4-BE49-F238E27FC236}">
                <a16:creationId xmlns="" xmlns:a16="http://schemas.microsoft.com/office/drawing/2014/main" id="{01C17837-25BE-42A7-9C44-A38753ED8456}"/>
              </a:ext>
            </a:extLst>
          </p:cNvPr>
          <p:cNvSpPr txBox="1"/>
          <p:nvPr/>
        </p:nvSpPr>
        <p:spPr>
          <a:xfrm>
            <a:off x="1186577" y="1959029"/>
            <a:ext cx="677108" cy="3905043"/>
          </a:xfrm>
          <a:prstGeom prst="rect">
            <a:avLst/>
          </a:prstGeom>
          <a:noFill/>
        </p:spPr>
        <p:txBody>
          <a:bodyPr vert="eaVert" wrap="square" rtlCol="0">
            <a:spAutoFit/>
          </a:bodyPr>
          <a:lstStyle/>
          <a:p>
            <a:pPr algn="dist"/>
            <a:r>
              <a:rPr lang="zh-CN" altLang="en-US" sz="3200" b="1" dirty="0">
                <a:solidFill>
                  <a:srgbClr val="BC4042"/>
                </a:solidFill>
                <a:latin typeface="微软雅黑" panose="020B0503020204020204" pitchFamily="34" charset="-122"/>
                <a:ea typeface="微软雅黑" panose="020B0503020204020204" pitchFamily="34" charset="-122"/>
              </a:rPr>
              <a:t>对循环系统的危害</a:t>
            </a:r>
          </a:p>
        </p:txBody>
      </p:sp>
      <p:pic>
        <p:nvPicPr>
          <p:cNvPr id="6" name="图片 5">
            <a:extLst>
              <a:ext uri="{FF2B5EF4-FFF2-40B4-BE49-F238E27FC236}">
                <a16:creationId xmlns="" xmlns:a16="http://schemas.microsoft.com/office/drawing/2014/main" id="{F1727BD1-A76F-4513-A757-CADACCE71A21}"/>
              </a:ext>
            </a:extLst>
          </p:cNvPr>
          <p:cNvPicPr>
            <a:picLocks noChangeAspect="1"/>
          </p:cNvPicPr>
          <p:nvPr/>
        </p:nvPicPr>
        <p:blipFill>
          <a:blip>
            <a:extLst>
              <a:ext uri="{28A0092B-C50C-407E-A947-70E740481C1C}">
                <a14:useLocalDpi xmlns:a14="http://schemas.microsoft.com/office/drawing/2010/main" val="0"/>
              </a:ext>
            </a:extLst>
          </a:blip>
          <a:stretch>
            <a:fillRect/>
          </a:stretch>
        </p:blipFill>
        <p:spPr>
          <a:xfrm>
            <a:off x="7358097" y="1425422"/>
            <a:ext cx="3647326" cy="4861078"/>
          </a:xfrm>
          <a:prstGeom prst="rect">
            <a:avLst/>
          </a:prstGeom>
        </p:spPr>
      </p:pic>
      <p:grpSp>
        <p:nvGrpSpPr>
          <p:cNvPr id="10" name="组合 9">
            <a:extLst>
              <a:ext uri="{FF2B5EF4-FFF2-40B4-BE49-F238E27FC236}">
                <a16:creationId xmlns="" xmlns:a16="http://schemas.microsoft.com/office/drawing/2014/main" id="{4C12EFC2-7C90-4E3E-9332-C1AE191B60BF}"/>
              </a:ext>
            </a:extLst>
          </p:cNvPr>
          <p:cNvGrpSpPr/>
          <p:nvPr/>
        </p:nvGrpSpPr>
        <p:grpSpPr>
          <a:xfrm>
            <a:off x="2160778" y="2180438"/>
            <a:ext cx="4773422" cy="3531234"/>
            <a:chOff x="2160778" y="2180438"/>
            <a:chExt cx="4773422" cy="3531234"/>
          </a:xfrm>
        </p:grpSpPr>
        <p:sp>
          <p:nvSpPr>
            <p:cNvPr id="7" name="矩形 6">
              <a:extLst>
                <a:ext uri="{FF2B5EF4-FFF2-40B4-BE49-F238E27FC236}">
                  <a16:creationId xmlns="" xmlns:a16="http://schemas.microsoft.com/office/drawing/2014/main" id="{EBE321FA-F80A-4F1F-9F51-329A95ED4EF2}"/>
                </a:ext>
              </a:extLst>
            </p:cNvPr>
            <p:cNvSpPr/>
            <p:nvPr/>
          </p:nvSpPr>
          <p:spPr>
            <a:xfrm>
              <a:off x="2160778" y="2180438"/>
              <a:ext cx="4773422" cy="3351046"/>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cs typeface="+mn-ea"/>
                  <a:sym typeface="+mn-lt"/>
                </a:rPr>
                <a:t>尼古丁是一种毒性生物碱，会引起儿苯酚铵的释放，使吸烟者的末梢神经收缩，收缩压和舒张压上升，心跳加快，血糖升高。一氧化碳会损害血管内壁，易诱发动脉粥硬化，导致冠心病。</a:t>
              </a:r>
              <a:endParaRPr lang="zh-CN" altLang="en-US" sz="2400" dirty="0">
                <a:latin typeface="微软雅黑" panose="020B0503020204020204" pitchFamily="34" charset="-122"/>
                <a:ea typeface="微软雅黑" panose="020B0503020204020204" pitchFamily="34" charset="-122"/>
              </a:endParaRPr>
            </a:p>
          </p:txBody>
        </p:sp>
        <p:cxnSp>
          <p:nvCxnSpPr>
            <p:cNvPr id="9" name="直接连接符 8">
              <a:extLst>
                <a:ext uri="{FF2B5EF4-FFF2-40B4-BE49-F238E27FC236}">
                  <a16:creationId xmlns="" xmlns:a16="http://schemas.microsoft.com/office/drawing/2014/main" id="{6BD662F5-0663-4E90-B0D0-35F2778CFF83}"/>
                </a:ext>
              </a:extLst>
            </p:cNvPr>
            <p:cNvCxnSpPr/>
            <p:nvPr/>
          </p:nvCxnSpPr>
          <p:spPr>
            <a:xfrm>
              <a:off x="4386491" y="5711672"/>
              <a:ext cx="2490559" cy="0"/>
            </a:xfrm>
            <a:prstGeom prst="line">
              <a:avLst/>
            </a:prstGeom>
            <a:ln>
              <a:solidFill>
                <a:srgbClr val="BC404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200310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childTnLst>
                                </p:cTn>
                              </p:par>
                            </p:childTnLst>
                          </p:cTn>
                        </p:par>
                        <p:par>
                          <p:cTn id="17" fill="hold">
                            <p:stCondLst>
                              <p:cond delay="22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750"/>
                                        <p:tgtEl>
                                          <p:spTgt spid="4"/>
                                        </p:tgtEl>
                                      </p:cBhvr>
                                    </p:animEffect>
                                  </p:childTnLst>
                                </p:cTn>
                              </p:par>
                            </p:childTnLst>
                          </p:cTn>
                        </p:par>
                        <p:par>
                          <p:cTn id="21" fill="hold">
                            <p:stCondLst>
                              <p:cond delay="3000"/>
                            </p:stCondLst>
                            <p:childTnLst>
                              <p:par>
                                <p:cTn id="22" presetID="22" presetClass="entr" presetSubtype="1"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457B82E9-676D-46DA-A44B-F55324ED1A7C}"/>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1FCE9EFA-C65F-4EA8-8141-6A2006687AC4}"/>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吸烟危害</a:t>
              </a:r>
            </a:p>
          </p:txBody>
        </p:sp>
        <p:sp>
          <p:nvSpPr>
            <p:cNvPr id="3" name="no-smoking-sign_63727">
              <a:extLst>
                <a:ext uri="{FF2B5EF4-FFF2-40B4-BE49-F238E27FC236}">
                  <a16:creationId xmlns="" xmlns:a16="http://schemas.microsoft.com/office/drawing/2014/main" id="{D1A9DB32-6B68-4C36-9FF9-55CBCE133457}"/>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
        <p:nvSpPr>
          <p:cNvPr id="4" name="文本框 3">
            <a:extLst>
              <a:ext uri="{FF2B5EF4-FFF2-40B4-BE49-F238E27FC236}">
                <a16:creationId xmlns="" xmlns:a16="http://schemas.microsoft.com/office/drawing/2014/main" id="{1AFFA39C-348D-4D9B-B857-E080E99561B5}"/>
              </a:ext>
            </a:extLst>
          </p:cNvPr>
          <p:cNvSpPr txBox="1"/>
          <p:nvPr/>
        </p:nvSpPr>
        <p:spPr>
          <a:xfrm>
            <a:off x="1247708" y="1949526"/>
            <a:ext cx="3787464" cy="584775"/>
          </a:xfrm>
          <a:prstGeom prst="rect">
            <a:avLst/>
          </a:prstGeom>
          <a:noFill/>
        </p:spPr>
        <p:txBody>
          <a:bodyPr vert="horz" wrap="square" rtlCol="0">
            <a:spAutoFit/>
          </a:bodyPr>
          <a:lstStyle/>
          <a:p>
            <a:pPr algn="dist"/>
            <a:r>
              <a:rPr lang="zh-CN" altLang="en-US" sz="3200" b="1" dirty="0">
                <a:solidFill>
                  <a:srgbClr val="BC4042"/>
                </a:solidFill>
                <a:latin typeface="微软雅黑" panose="020B0503020204020204" pitchFamily="34" charset="-122"/>
                <a:ea typeface="微软雅黑" panose="020B0503020204020204" pitchFamily="34" charset="-122"/>
              </a:rPr>
              <a:t>对中枢神经的危害</a:t>
            </a:r>
          </a:p>
        </p:txBody>
      </p:sp>
      <p:sp>
        <p:nvSpPr>
          <p:cNvPr id="7" name="male-brain_40488">
            <a:extLst>
              <a:ext uri="{FF2B5EF4-FFF2-40B4-BE49-F238E27FC236}">
                <a16:creationId xmlns="" xmlns:a16="http://schemas.microsoft.com/office/drawing/2014/main" id="{A5F2EBC2-F05B-48C4-BB4E-82E2D02BDDD5}"/>
              </a:ext>
            </a:extLst>
          </p:cNvPr>
          <p:cNvSpPr>
            <a:spLocks noChangeAspect="1"/>
          </p:cNvSpPr>
          <p:nvPr/>
        </p:nvSpPr>
        <p:spPr bwMode="auto">
          <a:xfrm>
            <a:off x="7217960" y="1657557"/>
            <a:ext cx="4667600" cy="5200443"/>
          </a:xfrm>
          <a:custGeom>
            <a:avLst/>
            <a:gdLst>
              <a:gd name="T0" fmla="*/ 4288 w 6640"/>
              <a:gd name="T1" fmla="*/ 329 h 7409"/>
              <a:gd name="T2" fmla="*/ 200 w 6640"/>
              <a:gd name="T3" fmla="*/ 4625 h 7409"/>
              <a:gd name="T4" fmla="*/ 616 w 6640"/>
              <a:gd name="T5" fmla="*/ 5386 h 7409"/>
              <a:gd name="T6" fmla="*/ 734 w 6640"/>
              <a:gd name="T7" fmla="*/ 5779 h 7409"/>
              <a:gd name="T8" fmla="*/ 1734 w 6640"/>
              <a:gd name="T9" fmla="*/ 6847 h 7409"/>
              <a:gd name="T10" fmla="*/ 2683 w 6640"/>
              <a:gd name="T11" fmla="*/ 7409 h 7409"/>
              <a:gd name="T12" fmla="*/ 5101 w 6640"/>
              <a:gd name="T13" fmla="*/ 5672 h 7409"/>
              <a:gd name="T14" fmla="*/ 5423 w 6640"/>
              <a:gd name="T15" fmla="*/ 3446 h 7409"/>
              <a:gd name="T16" fmla="*/ 4414 w 6640"/>
              <a:gd name="T17" fmla="*/ 3324 h 7409"/>
              <a:gd name="T18" fmla="*/ 5423 w 6640"/>
              <a:gd name="T19" fmla="*/ 3045 h 7409"/>
              <a:gd name="T20" fmla="*/ 5391 w 6640"/>
              <a:gd name="T21" fmla="*/ 1033 h 7409"/>
              <a:gd name="T22" fmla="*/ 5391 w 6640"/>
              <a:gd name="T23" fmla="*/ 2015 h 7409"/>
              <a:gd name="T24" fmla="*/ 5102 w 6640"/>
              <a:gd name="T25" fmla="*/ 1736 h 7409"/>
              <a:gd name="T26" fmla="*/ 5246 w 6640"/>
              <a:gd name="T27" fmla="*/ 1170 h 7409"/>
              <a:gd name="T28" fmla="*/ 5102 w 6640"/>
              <a:gd name="T29" fmla="*/ 785 h 7409"/>
              <a:gd name="T30" fmla="*/ 4802 w 6640"/>
              <a:gd name="T31" fmla="*/ 1956 h 7409"/>
              <a:gd name="T32" fmla="*/ 4649 w 6640"/>
              <a:gd name="T33" fmla="*/ 1428 h 7409"/>
              <a:gd name="T34" fmla="*/ 4585 w 6640"/>
              <a:gd name="T35" fmla="*/ 702 h 7409"/>
              <a:gd name="T36" fmla="*/ 3354 w 6640"/>
              <a:gd name="T37" fmla="*/ 1315 h 7409"/>
              <a:gd name="T38" fmla="*/ 4028 w 6640"/>
              <a:gd name="T39" fmla="*/ 682 h 7409"/>
              <a:gd name="T40" fmla="*/ 4141 w 6640"/>
              <a:gd name="T41" fmla="*/ 1139 h 7409"/>
              <a:gd name="T42" fmla="*/ 4471 w 6640"/>
              <a:gd name="T43" fmla="*/ 1529 h 7409"/>
              <a:gd name="T44" fmla="*/ 4368 w 6640"/>
              <a:gd name="T45" fmla="*/ 2139 h 7409"/>
              <a:gd name="T46" fmla="*/ 3727 w 6640"/>
              <a:gd name="T47" fmla="*/ 2067 h 7409"/>
              <a:gd name="T48" fmla="*/ 3489 w 6640"/>
              <a:gd name="T49" fmla="*/ 2377 h 7409"/>
              <a:gd name="T50" fmla="*/ 2750 w 6640"/>
              <a:gd name="T51" fmla="*/ 2196 h 7409"/>
              <a:gd name="T52" fmla="*/ 3190 w 6640"/>
              <a:gd name="T53" fmla="*/ 1963 h 7409"/>
              <a:gd name="T54" fmla="*/ 3097 w 6640"/>
              <a:gd name="T55" fmla="*/ 1705 h 7409"/>
              <a:gd name="T56" fmla="*/ 3727 w 6640"/>
              <a:gd name="T57" fmla="*/ 1705 h 7409"/>
              <a:gd name="T58" fmla="*/ 3354 w 6640"/>
              <a:gd name="T59" fmla="*/ 1315 h 7409"/>
              <a:gd name="T60" fmla="*/ 2787 w 6640"/>
              <a:gd name="T61" fmla="*/ 1550 h 7409"/>
              <a:gd name="T62" fmla="*/ 2440 w 6640"/>
              <a:gd name="T63" fmla="*/ 1074 h 7409"/>
              <a:gd name="T64" fmla="*/ 3175 w 6640"/>
              <a:gd name="T65" fmla="*/ 1235 h 7409"/>
              <a:gd name="T66" fmla="*/ 3014 w 6640"/>
              <a:gd name="T67" fmla="*/ 1447 h 7409"/>
              <a:gd name="T68" fmla="*/ 2094 w 6640"/>
              <a:gd name="T69" fmla="*/ 2067 h 7409"/>
              <a:gd name="T70" fmla="*/ 2108 w 6640"/>
              <a:gd name="T71" fmla="*/ 2196 h 7409"/>
              <a:gd name="T72" fmla="*/ 3115 w 6640"/>
              <a:gd name="T73" fmla="*/ 2587 h 7409"/>
              <a:gd name="T74" fmla="*/ 2108 w 6640"/>
              <a:gd name="T75" fmla="*/ 2196 h 7409"/>
              <a:gd name="T76" fmla="*/ 2931 w 6640"/>
              <a:gd name="T77" fmla="*/ 2759 h 7409"/>
              <a:gd name="T78" fmla="*/ 3655 w 6640"/>
              <a:gd name="T79" fmla="*/ 2862 h 7409"/>
              <a:gd name="T80" fmla="*/ 4016 w 6640"/>
              <a:gd name="T81" fmla="*/ 2805 h 7409"/>
              <a:gd name="T82" fmla="*/ 3634 w 6640"/>
              <a:gd name="T83" fmla="*/ 2366 h 7409"/>
              <a:gd name="T84" fmla="*/ 4802 w 6640"/>
              <a:gd name="T85" fmla="*/ 2067 h 7409"/>
              <a:gd name="T86" fmla="*/ 5929 w 6640"/>
              <a:gd name="T87" fmla="*/ 1808 h 7409"/>
              <a:gd name="T88" fmla="*/ 5495 w 6640"/>
              <a:gd name="T89" fmla="*/ 2387 h 7409"/>
              <a:gd name="T90" fmla="*/ 5712 w 6640"/>
              <a:gd name="T91" fmla="*/ 2749 h 7409"/>
              <a:gd name="T92" fmla="*/ 5526 w 6640"/>
              <a:gd name="T93" fmla="*/ 2470 h 7409"/>
              <a:gd name="T94" fmla="*/ 6138 w 6640"/>
              <a:gd name="T95" fmla="*/ 3026 h 7409"/>
              <a:gd name="T96" fmla="*/ 5246 w 6640"/>
              <a:gd name="T97" fmla="*/ 2790 h 7409"/>
              <a:gd name="T98" fmla="*/ 4547 w 6640"/>
              <a:gd name="T99" fmla="*/ 2928 h 7409"/>
              <a:gd name="T100" fmla="*/ 4218 w 6640"/>
              <a:gd name="T101" fmla="*/ 2649 h 7409"/>
              <a:gd name="T102" fmla="*/ 4244 w 6640"/>
              <a:gd name="T103" fmla="*/ 3328 h 7409"/>
              <a:gd name="T104" fmla="*/ 2931 w 6640"/>
              <a:gd name="T105" fmla="*/ 3110 h 7409"/>
              <a:gd name="T106" fmla="*/ 3943 w 6640"/>
              <a:gd name="T107" fmla="*/ 3514 h 7409"/>
              <a:gd name="T108" fmla="*/ 4813 w 6640"/>
              <a:gd name="T109" fmla="*/ 3953 h 7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40" h="7409">
                <a:moveTo>
                  <a:pt x="6399" y="2506"/>
                </a:moveTo>
                <a:cubicBezTo>
                  <a:pt x="6277" y="1909"/>
                  <a:pt x="6355" y="659"/>
                  <a:pt x="4288" y="329"/>
                </a:cubicBezTo>
                <a:cubicBezTo>
                  <a:pt x="2221" y="0"/>
                  <a:pt x="359" y="1048"/>
                  <a:pt x="827" y="3340"/>
                </a:cubicBezTo>
                <a:cubicBezTo>
                  <a:pt x="827" y="3758"/>
                  <a:pt x="0" y="4406"/>
                  <a:pt x="200" y="4625"/>
                </a:cubicBezTo>
                <a:cubicBezTo>
                  <a:pt x="399" y="4845"/>
                  <a:pt x="737" y="4853"/>
                  <a:pt x="737" y="4853"/>
                </a:cubicBezTo>
                <a:cubicBezTo>
                  <a:pt x="737" y="4853"/>
                  <a:pt x="517" y="5271"/>
                  <a:pt x="616" y="5386"/>
                </a:cubicBezTo>
                <a:cubicBezTo>
                  <a:pt x="715" y="5502"/>
                  <a:pt x="990" y="5452"/>
                  <a:pt x="990" y="5452"/>
                </a:cubicBezTo>
                <a:cubicBezTo>
                  <a:pt x="990" y="5452"/>
                  <a:pt x="734" y="5636"/>
                  <a:pt x="734" y="5779"/>
                </a:cubicBezTo>
                <a:cubicBezTo>
                  <a:pt x="734" y="5922"/>
                  <a:pt x="1166" y="6112"/>
                  <a:pt x="1166" y="6112"/>
                </a:cubicBezTo>
                <a:cubicBezTo>
                  <a:pt x="1166" y="6112"/>
                  <a:pt x="1086" y="6902"/>
                  <a:pt x="1734" y="6847"/>
                </a:cubicBezTo>
                <a:cubicBezTo>
                  <a:pt x="2382" y="6793"/>
                  <a:pt x="2491" y="6610"/>
                  <a:pt x="2491" y="6610"/>
                </a:cubicBezTo>
                <a:lnTo>
                  <a:pt x="2683" y="7409"/>
                </a:lnTo>
                <a:lnTo>
                  <a:pt x="5189" y="7409"/>
                </a:lnTo>
                <a:lnTo>
                  <a:pt x="5101" y="5672"/>
                </a:lnTo>
                <a:cubicBezTo>
                  <a:pt x="5101" y="5672"/>
                  <a:pt x="6640" y="4001"/>
                  <a:pt x="6399" y="2506"/>
                </a:cubicBezTo>
                <a:close/>
                <a:moveTo>
                  <a:pt x="5423" y="3446"/>
                </a:moveTo>
                <a:lnTo>
                  <a:pt x="4725" y="3603"/>
                </a:lnTo>
                <a:lnTo>
                  <a:pt x="4414" y="3324"/>
                </a:lnTo>
                <a:lnTo>
                  <a:pt x="4524" y="3045"/>
                </a:lnTo>
                <a:lnTo>
                  <a:pt x="5423" y="3045"/>
                </a:lnTo>
                <a:lnTo>
                  <a:pt x="5423" y="3446"/>
                </a:lnTo>
                <a:close/>
                <a:moveTo>
                  <a:pt x="5391" y="1033"/>
                </a:moveTo>
                <a:lnTo>
                  <a:pt x="5908" y="1581"/>
                </a:lnTo>
                <a:lnTo>
                  <a:pt x="5391" y="2015"/>
                </a:lnTo>
                <a:lnTo>
                  <a:pt x="5102" y="2015"/>
                </a:lnTo>
                <a:lnTo>
                  <a:pt x="5102" y="1736"/>
                </a:lnTo>
                <a:lnTo>
                  <a:pt x="5267" y="1524"/>
                </a:lnTo>
                <a:lnTo>
                  <a:pt x="5246" y="1170"/>
                </a:lnTo>
                <a:lnTo>
                  <a:pt x="5391" y="1033"/>
                </a:lnTo>
                <a:close/>
                <a:moveTo>
                  <a:pt x="5102" y="785"/>
                </a:moveTo>
                <a:lnTo>
                  <a:pt x="5071" y="1553"/>
                </a:lnTo>
                <a:lnTo>
                  <a:pt x="4802" y="1956"/>
                </a:lnTo>
                <a:lnTo>
                  <a:pt x="4626" y="1891"/>
                </a:lnTo>
                <a:lnTo>
                  <a:pt x="4649" y="1428"/>
                </a:lnTo>
                <a:lnTo>
                  <a:pt x="4197" y="1286"/>
                </a:lnTo>
                <a:lnTo>
                  <a:pt x="4585" y="702"/>
                </a:lnTo>
                <a:lnTo>
                  <a:pt x="5102" y="785"/>
                </a:lnTo>
                <a:close/>
                <a:moveTo>
                  <a:pt x="3354" y="1315"/>
                </a:moveTo>
                <a:lnTo>
                  <a:pt x="3362" y="676"/>
                </a:lnTo>
                <a:lnTo>
                  <a:pt x="4028" y="682"/>
                </a:lnTo>
                <a:lnTo>
                  <a:pt x="4342" y="821"/>
                </a:lnTo>
                <a:lnTo>
                  <a:pt x="4141" y="1139"/>
                </a:lnTo>
                <a:lnTo>
                  <a:pt x="3975" y="1374"/>
                </a:lnTo>
                <a:lnTo>
                  <a:pt x="4471" y="1529"/>
                </a:lnTo>
                <a:lnTo>
                  <a:pt x="4471" y="1850"/>
                </a:lnTo>
                <a:lnTo>
                  <a:pt x="4368" y="2139"/>
                </a:lnTo>
                <a:lnTo>
                  <a:pt x="3727" y="2180"/>
                </a:lnTo>
                <a:lnTo>
                  <a:pt x="3727" y="2067"/>
                </a:lnTo>
                <a:lnTo>
                  <a:pt x="3607" y="2015"/>
                </a:lnTo>
                <a:lnTo>
                  <a:pt x="3489" y="2377"/>
                </a:lnTo>
                <a:lnTo>
                  <a:pt x="3175" y="2501"/>
                </a:lnTo>
                <a:lnTo>
                  <a:pt x="2750" y="2196"/>
                </a:lnTo>
                <a:lnTo>
                  <a:pt x="2931" y="1876"/>
                </a:lnTo>
                <a:lnTo>
                  <a:pt x="3190" y="1963"/>
                </a:lnTo>
                <a:lnTo>
                  <a:pt x="3233" y="1808"/>
                </a:lnTo>
                <a:lnTo>
                  <a:pt x="3097" y="1705"/>
                </a:lnTo>
                <a:lnTo>
                  <a:pt x="3191" y="1524"/>
                </a:lnTo>
                <a:lnTo>
                  <a:pt x="3727" y="1705"/>
                </a:lnTo>
                <a:lnTo>
                  <a:pt x="3887" y="1632"/>
                </a:lnTo>
                <a:lnTo>
                  <a:pt x="3354" y="1315"/>
                </a:lnTo>
                <a:close/>
                <a:moveTo>
                  <a:pt x="2156" y="1550"/>
                </a:moveTo>
                <a:lnTo>
                  <a:pt x="2787" y="1550"/>
                </a:lnTo>
                <a:lnTo>
                  <a:pt x="2291" y="1333"/>
                </a:lnTo>
                <a:lnTo>
                  <a:pt x="2440" y="1074"/>
                </a:lnTo>
                <a:lnTo>
                  <a:pt x="3175" y="789"/>
                </a:lnTo>
                <a:lnTo>
                  <a:pt x="3175" y="1235"/>
                </a:lnTo>
                <a:lnTo>
                  <a:pt x="2673" y="1241"/>
                </a:lnTo>
                <a:lnTo>
                  <a:pt x="3014" y="1447"/>
                </a:lnTo>
                <a:lnTo>
                  <a:pt x="2693" y="2067"/>
                </a:lnTo>
                <a:lnTo>
                  <a:pt x="2094" y="2067"/>
                </a:lnTo>
                <a:cubicBezTo>
                  <a:pt x="2094" y="2067"/>
                  <a:pt x="2125" y="1550"/>
                  <a:pt x="2156" y="1550"/>
                </a:cubicBezTo>
                <a:close/>
                <a:moveTo>
                  <a:pt x="2108" y="2196"/>
                </a:moveTo>
                <a:lnTo>
                  <a:pt x="2547" y="2196"/>
                </a:lnTo>
                <a:lnTo>
                  <a:pt x="3115" y="2587"/>
                </a:lnTo>
                <a:lnTo>
                  <a:pt x="2753" y="2731"/>
                </a:lnTo>
                <a:lnTo>
                  <a:pt x="2108" y="2196"/>
                </a:lnTo>
                <a:close/>
                <a:moveTo>
                  <a:pt x="2931" y="3110"/>
                </a:moveTo>
                <a:lnTo>
                  <a:pt x="2931" y="2759"/>
                </a:lnTo>
                <a:lnTo>
                  <a:pt x="3138" y="2645"/>
                </a:lnTo>
                <a:lnTo>
                  <a:pt x="3655" y="2862"/>
                </a:lnTo>
                <a:lnTo>
                  <a:pt x="3975" y="2966"/>
                </a:lnTo>
                <a:lnTo>
                  <a:pt x="4016" y="2805"/>
                </a:lnTo>
                <a:lnTo>
                  <a:pt x="3603" y="2645"/>
                </a:lnTo>
                <a:lnTo>
                  <a:pt x="3634" y="2366"/>
                </a:lnTo>
                <a:lnTo>
                  <a:pt x="4254" y="2387"/>
                </a:lnTo>
                <a:lnTo>
                  <a:pt x="4802" y="2067"/>
                </a:lnTo>
                <a:lnTo>
                  <a:pt x="5350" y="2232"/>
                </a:lnTo>
                <a:lnTo>
                  <a:pt x="5929" y="1808"/>
                </a:lnTo>
                <a:lnTo>
                  <a:pt x="6239" y="2335"/>
                </a:lnTo>
                <a:lnTo>
                  <a:pt x="5495" y="2387"/>
                </a:lnTo>
                <a:lnTo>
                  <a:pt x="5371" y="2707"/>
                </a:lnTo>
                <a:lnTo>
                  <a:pt x="5712" y="2749"/>
                </a:lnTo>
                <a:lnTo>
                  <a:pt x="5474" y="2635"/>
                </a:lnTo>
                <a:lnTo>
                  <a:pt x="5526" y="2470"/>
                </a:lnTo>
                <a:lnTo>
                  <a:pt x="6190" y="2448"/>
                </a:lnTo>
                <a:lnTo>
                  <a:pt x="6138" y="3026"/>
                </a:lnTo>
                <a:lnTo>
                  <a:pt x="5524" y="3029"/>
                </a:lnTo>
                <a:lnTo>
                  <a:pt x="5246" y="2790"/>
                </a:lnTo>
                <a:lnTo>
                  <a:pt x="4853" y="2940"/>
                </a:lnTo>
                <a:lnTo>
                  <a:pt x="4547" y="2928"/>
                </a:lnTo>
                <a:lnTo>
                  <a:pt x="4812" y="2676"/>
                </a:lnTo>
                <a:lnTo>
                  <a:pt x="4218" y="2649"/>
                </a:lnTo>
                <a:lnTo>
                  <a:pt x="4430" y="2914"/>
                </a:lnTo>
                <a:lnTo>
                  <a:pt x="4244" y="3328"/>
                </a:lnTo>
                <a:lnTo>
                  <a:pt x="3252" y="3328"/>
                </a:lnTo>
                <a:lnTo>
                  <a:pt x="2931" y="3110"/>
                </a:lnTo>
                <a:close/>
                <a:moveTo>
                  <a:pt x="4503" y="4098"/>
                </a:moveTo>
                <a:lnTo>
                  <a:pt x="3943" y="3514"/>
                </a:lnTo>
                <a:cubicBezTo>
                  <a:pt x="4015" y="3514"/>
                  <a:pt x="4336" y="3420"/>
                  <a:pt x="4336" y="3420"/>
                </a:cubicBezTo>
                <a:lnTo>
                  <a:pt x="4813" y="3953"/>
                </a:lnTo>
                <a:lnTo>
                  <a:pt x="4503" y="4098"/>
                </a:lnTo>
                <a:close/>
              </a:path>
            </a:pathLst>
          </a:custGeom>
          <a:solidFill>
            <a:srgbClr val="C7C7C7"/>
          </a:solidFill>
          <a:ln>
            <a:noFill/>
          </a:ln>
        </p:spPr>
      </p:sp>
      <p:pic>
        <p:nvPicPr>
          <p:cNvPr id="8" name="图片 7">
            <a:extLst>
              <a:ext uri="{FF2B5EF4-FFF2-40B4-BE49-F238E27FC236}">
                <a16:creationId xmlns="" xmlns:a16="http://schemas.microsoft.com/office/drawing/2014/main" id="{551340C0-77A0-4CDC-BBE1-1C82B1992B52}"/>
              </a:ext>
            </a:extLst>
          </p:cNvPr>
          <p:cNvPicPr>
            <a:picLocks noChangeAspect="1"/>
          </p:cNvPicPr>
          <p:nvPr/>
        </p:nvPicPr>
        <p:blipFill>
          <a:blip r:embed="rId2"/>
          <a:stretch>
            <a:fillRect/>
          </a:stretch>
        </p:blipFill>
        <p:spPr>
          <a:xfrm>
            <a:off x="0" y="4952433"/>
            <a:ext cx="9482720" cy="2490342"/>
          </a:xfrm>
          <a:prstGeom prst="rect">
            <a:avLst/>
          </a:prstGeom>
        </p:spPr>
      </p:pic>
      <p:grpSp>
        <p:nvGrpSpPr>
          <p:cNvPr id="10" name="组合 9">
            <a:extLst>
              <a:ext uri="{FF2B5EF4-FFF2-40B4-BE49-F238E27FC236}">
                <a16:creationId xmlns="" xmlns:a16="http://schemas.microsoft.com/office/drawing/2014/main" id="{9DE65F29-4A95-4E51-8990-91F3173F2C98}"/>
              </a:ext>
            </a:extLst>
          </p:cNvPr>
          <p:cNvGrpSpPr/>
          <p:nvPr/>
        </p:nvGrpSpPr>
        <p:grpSpPr>
          <a:xfrm>
            <a:off x="1247708" y="2534301"/>
            <a:ext cx="7429500" cy="2548721"/>
            <a:chOff x="1247708" y="2534301"/>
            <a:chExt cx="7429500" cy="2548721"/>
          </a:xfrm>
        </p:grpSpPr>
        <p:sp>
          <p:nvSpPr>
            <p:cNvPr id="5" name="矩形 4">
              <a:extLst>
                <a:ext uri="{FF2B5EF4-FFF2-40B4-BE49-F238E27FC236}">
                  <a16:creationId xmlns="" xmlns:a16="http://schemas.microsoft.com/office/drawing/2014/main" id="{7C497340-E9A2-4E62-A5E0-B1397EFD2ADC}"/>
                </a:ext>
              </a:extLst>
            </p:cNvPr>
            <p:cNvSpPr/>
            <p:nvPr/>
          </p:nvSpPr>
          <p:spPr>
            <a:xfrm>
              <a:off x="1247708" y="2534301"/>
              <a:ext cx="7429500" cy="2243050"/>
            </a:xfrm>
            <a:prstGeom prst="rect">
              <a:avLst/>
            </a:prstGeom>
          </p:spPr>
          <p:txBody>
            <a:bodyPr wrap="square">
              <a:spAutoFit/>
            </a:bodyPr>
            <a:lstStyle/>
            <a:p>
              <a:pPr>
                <a:lnSpc>
                  <a:spcPct val="150000"/>
                </a:lnSpc>
              </a:pPr>
              <a:r>
                <a:rPr lang="zh-CN" altLang="en-US" sz="2400" dirty="0">
                  <a:latin typeface="微软雅黑" panose="020B0503020204020204" pitchFamily="34" charset="-122"/>
                  <a:ea typeface="微软雅黑" panose="020B0503020204020204" pitchFamily="34" charset="-122"/>
                  <a:cs typeface="+mn-ea"/>
                  <a:sym typeface="+mn-lt"/>
                </a:rPr>
                <a:t>尼古丁会刺激脑部，释放一种让人有快感的化学物质，如果你没有及时吸烟，就会因脱瘾症而感到急躁。</a:t>
              </a:r>
              <a:endParaRPr lang="en-US" altLang="zh-CN" sz="24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400" dirty="0">
                  <a:latin typeface="微软雅黑" panose="020B0503020204020204" pitchFamily="34" charset="-122"/>
                  <a:ea typeface="微软雅黑" panose="020B0503020204020204" pitchFamily="34" charset="-122"/>
                  <a:cs typeface="+mn-ea"/>
                  <a:sym typeface="+mn-lt"/>
                </a:rPr>
                <a:t>动脉硬化，血管壁弹性减弱，可诱发脑血管破裂出血，官腔变窄，甚至形成脑血栓和脑栓塞，导致脑中风。</a:t>
              </a:r>
              <a:endParaRPr lang="zh-CN" altLang="en-US" sz="2400" dirty="0">
                <a:latin typeface="微软雅黑" panose="020B0503020204020204" pitchFamily="34" charset="-122"/>
                <a:ea typeface="微软雅黑" panose="020B0503020204020204" pitchFamily="34" charset="-122"/>
              </a:endParaRPr>
            </a:p>
          </p:txBody>
        </p:sp>
        <p:cxnSp>
          <p:nvCxnSpPr>
            <p:cNvPr id="9" name="直接连接符 8">
              <a:extLst>
                <a:ext uri="{FF2B5EF4-FFF2-40B4-BE49-F238E27FC236}">
                  <a16:creationId xmlns="" xmlns:a16="http://schemas.microsoft.com/office/drawing/2014/main" id="{C7660559-C69D-4EAA-85FF-CAC7ABE30545}"/>
                </a:ext>
              </a:extLst>
            </p:cNvPr>
            <p:cNvCxnSpPr/>
            <p:nvPr/>
          </p:nvCxnSpPr>
          <p:spPr>
            <a:xfrm>
              <a:off x="5605691" y="5083022"/>
              <a:ext cx="2490559" cy="0"/>
            </a:xfrm>
            <a:prstGeom prst="line">
              <a:avLst/>
            </a:prstGeom>
            <a:ln>
              <a:solidFill>
                <a:srgbClr val="BC404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584936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750"/>
                                        <p:tgtEl>
                                          <p:spTgt spid="4"/>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66" name="Picture 22">
            <a:extLst>
              <a:ext uri="{FF2B5EF4-FFF2-40B4-BE49-F238E27FC236}">
                <a16:creationId xmlns="" xmlns:a16="http://schemas.microsoft.com/office/drawing/2014/main" id="{97111CBE-CF9B-4157-AE91-77A90D0DF5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21" y="0"/>
            <a:ext cx="12210921"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 xmlns:a16="http://schemas.microsoft.com/office/drawing/2014/main" id="{78EA57EB-2B25-496F-BB5B-597A0D2A74D9}"/>
              </a:ext>
            </a:extLst>
          </p:cNvPr>
          <p:cNvGrpSpPr/>
          <p:nvPr/>
        </p:nvGrpSpPr>
        <p:grpSpPr>
          <a:xfrm>
            <a:off x="645699" y="468422"/>
            <a:ext cx="2428150" cy="595013"/>
            <a:chOff x="645699" y="468422"/>
            <a:chExt cx="2428150" cy="595013"/>
          </a:xfrm>
        </p:grpSpPr>
        <p:sp>
          <p:nvSpPr>
            <p:cNvPr id="34" name="文本框 33">
              <a:extLst>
                <a:ext uri="{FF2B5EF4-FFF2-40B4-BE49-F238E27FC236}">
                  <a16:creationId xmlns="" xmlns:a16="http://schemas.microsoft.com/office/drawing/2014/main" id="{3A2CF9A9-740D-4454-A506-747F7814293C}"/>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吸烟危害</a:t>
              </a:r>
            </a:p>
          </p:txBody>
        </p:sp>
        <p:sp>
          <p:nvSpPr>
            <p:cNvPr id="35" name="no-smoking-sign_63727">
              <a:extLst>
                <a:ext uri="{FF2B5EF4-FFF2-40B4-BE49-F238E27FC236}">
                  <a16:creationId xmlns="" xmlns:a16="http://schemas.microsoft.com/office/drawing/2014/main" id="{AE3C3990-1DEA-4F20-8A36-1B7E88FA8761}"/>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grpSp>
        <p:nvGrpSpPr>
          <p:cNvPr id="84" name="组合 83">
            <a:extLst>
              <a:ext uri="{FF2B5EF4-FFF2-40B4-BE49-F238E27FC236}">
                <a16:creationId xmlns="" xmlns:a16="http://schemas.microsoft.com/office/drawing/2014/main" id="{8A6262BE-D9A4-4277-B522-8CA32F07D4D3}"/>
              </a:ext>
            </a:extLst>
          </p:cNvPr>
          <p:cNvGrpSpPr/>
          <p:nvPr/>
        </p:nvGrpSpPr>
        <p:grpSpPr>
          <a:xfrm>
            <a:off x="379004" y="1758418"/>
            <a:ext cx="5888447" cy="2088000"/>
            <a:chOff x="398054" y="1872718"/>
            <a:chExt cx="5888447" cy="2088000"/>
          </a:xfrm>
        </p:grpSpPr>
        <p:sp>
          <p:nvSpPr>
            <p:cNvPr id="3" name="矩形: 圆角 2">
              <a:extLst>
                <a:ext uri="{FF2B5EF4-FFF2-40B4-BE49-F238E27FC236}">
                  <a16:creationId xmlns="" xmlns:a16="http://schemas.microsoft.com/office/drawing/2014/main" id="{FF6CD4FC-7E94-4E29-893B-CA844C56493F}"/>
                </a:ext>
              </a:extLst>
            </p:cNvPr>
            <p:cNvSpPr/>
            <p:nvPr/>
          </p:nvSpPr>
          <p:spPr>
            <a:xfrm>
              <a:off x="1476309" y="1872718"/>
              <a:ext cx="4810192" cy="208800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extLst>
                <a:ext uri="{FF2B5EF4-FFF2-40B4-BE49-F238E27FC236}">
                  <a16:creationId xmlns="" xmlns:a16="http://schemas.microsoft.com/office/drawing/2014/main" id="{10545850-CAF2-4C8E-8002-3B1FF7124489}"/>
                </a:ext>
              </a:extLst>
            </p:cNvPr>
            <p:cNvSpPr/>
            <p:nvPr/>
          </p:nvSpPr>
          <p:spPr>
            <a:xfrm>
              <a:off x="398054" y="1872718"/>
              <a:ext cx="2088000" cy="208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 xmlns:a16="http://schemas.microsoft.com/office/drawing/2014/main" id="{D5684816-1AC8-4973-8D65-2084CA36788F}"/>
                </a:ext>
              </a:extLst>
            </p:cNvPr>
            <p:cNvGrpSpPr/>
            <p:nvPr/>
          </p:nvGrpSpPr>
          <p:grpSpPr>
            <a:xfrm>
              <a:off x="5197378" y="1999401"/>
              <a:ext cx="895703" cy="288000"/>
              <a:chOff x="4604083" y="1796716"/>
              <a:chExt cx="895703" cy="288000"/>
            </a:xfrm>
          </p:grpSpPr>
          <p:sp>
            <p:nvSpPr>
              <p:cNvPr id="4" name="星形: 五角 3">
                <a:extLst>
                  <a:ext uri="{FF2B5EF4-FFF2-40B4-BE49-F238E27FC236}">
                    <a16:creationId xmlns="" xmlns:a16="http://schemas.microsoft.com/office/drawing/2014/main" id="{50109A7A-DA27-4C70-9D1C-C89B21FD48EF}"/>
                  </a:ext>
                </a:extLst>
              </p:cNvPr>
              <p:cNvSpPr/>
              <p:nvPr/>
            </p:nvSpPr>
            <p:spPr>
              <a:xfrm>
                <a:off x="4604083"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星形: 五角 15">
                <a:extLst>
                  <a:ext uri="{FF2B5EF4-FFF2-40B4-BE49-F238E27FC236}">
                    <a16:creationId xmlns="" xmlns:a16="http://schemas.microsoft.com/office/drawing/2014/main" id="{3DEDCF8C-07B9-4A22-9562-72A84FBA0199}"/>
                  </a:ext>
                </a:extLst>
              </p:cNvPr>
              <p:cNvSpPr/>
              <p:nvPr/>
            </p:nvSpPr>
            <p:spPr>
              <a:xfrm>
                <a:off x="490736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星形: 五角 16">
                <a:extLst>
                  <a:ext uri="{FF2B5EF4-FFF2-40B4-BE49-F238E27FC236}">
                    <a16:creationId xmlns="" xmlns:a16="http://schemas.microsoft.com/office/drawing/2014/main" id="{6FFC057B-7F8F-4756-BD05-3728F0A3EACD}"/>
                  </a:ext>
                </a:extLst>
              </p:cNvPr>
              <p:cNvSpPr/>
              <p:nvPr/>
            </p:nvSpPr>
            <p:spPr>
              <a:xfrm>
                <a:off x="521178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 xmlns:a16="http://schemas.microsoft.com/office/drawing/2014/main" id="{677D6877-E856-4F39-9F49-C1B9E99459A6}"/>
                </a:ext>
              </a:extLst>
            </p:cNvPr>
            <p:cNvSpPr txBox="1"/>
            <p:nvPr/>
          </p:nvSpPr>
          <p:spPr>
            <a:xfrm>
              <a:off x="2481634" y="2193046"/>
              <a:ext cx="2646878" cy="461665"/>
            </a:xfrm>
            <a:prstGeom prst="rect">
              <a:avLst/>
            </a:prstGeom>
            <a:noFill/>
          </p:spPr>
          <p:txBody>
            <a:bodyPr wrap="square" rtlCol="0">
              <a:spAutoFit/>
            </a:bodyPr>
            <a:lstStyle/>
            <a:p>
              <a:r>
                <a:rPr lang="zh-CN" altLang="en-US" sz="2400" b="1" dirty="0">
                  <a:solidFill>
                    <a:srgbClr val="BC4042"/>
                  </a:solidFill>
                  <a:latin typeface="微软雅黑" panose="020B0503020204020204" pitchFamily="34" charset="-122"/>
                  <a:ea typeface="微软雅黑" panose="020B0503020204020204" pitchFamily="34" charset="-122"/>
                </a:rPr>
                <a:t>对消化系统的危害</a:t>
              </a:r>
            </a:p>
          </p:txBody>
        </p:sp>
        <p:sp>
          <p:nvSpPr>
            <p:cNvPr id="9" name="矩形 8">
              <a:extLst>
                <a:ext uri="{FF2B5EF4-FFF2-40B4-BE49-F238E27FC236}">
                  <a16:creationId xmlns="" xmlns:a16="http://schemas.microsoft.com/office/drawing/2014/main" id="{9FD37E6C-E4A2-4261-85CC-29B9F754CB20}"/>
                </a:ext>
              </a:extLst>
            </p:cNvPr>
            <p:cNvSpPr/>
            <p:nvPr/>
          </p:nvSpPr>
          <p:spPr>
            <a:xfrm>
              <a:off x="2481635" y="2613944"/>
              <a:ext cx="3804866" cy="1167692"/>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cs typeface="+mn-ea"/>
                  <a:sym typeface="+mn-lt"/>
                </a:rPr>
                <a:t>据研究发现，吸烟者溃疡病的发病率是非吸烟者的</a:t>
              </a:r>
              <a:r>
                <a:rPr lang="en-US" altLang="zh-CN" sz="1200" dirty="0">
                  <a:latin typeface="微软雅黑" panose="020B0503020204020204" pitchFamily="34" charset="-122"/>
                  <a:ea typeface="微软雅黑" panose="020B0503020204020204" pitchFamily="34" charset="-122"/>
                  <a:cs typeface="+mn-ea"/>
                  <a:sym typeface="+mn-lt"/>
                </a:rPr>
                <a:t>2-4</a:t>
              </a:r>
              <a:r>
                <a:rPr lang="zh-CN" altLang="en-US" sz="1200" dirty="0">
                  <a:latin typeface="微软雅黑" panose="020B0503020204020204" pitchFamily="34" charset="-122"/>
                  <a:ea typeface="微软雅黑" panose="020B0503020204020204" pitchFamily="34" charset="-122"/>
                  <a:cs typeface="+mn-ea"/>
                  <a:sym typeface="+mn-lt"/>
                </a:rPr>
                <a:t>倍。吸烟引起和加重胃病的罪魁祸首是尼古丁，它迷走神经系统，破坏正常的胃肠活动，促使胃酸分泌增多，抑制前列腺素合成，使胃粘膜粘液分泌减少。</a:t>
              </a:r>
              <a:endParaRPr lang="en-US" altLang="zh-CN" sz="1200" dirty="0">
                <a:latin typeface="微软雅黑" panose="020B0503020204020204" pitchFamily="34" charset="-122"/>
                <a:ea typeface="微软雅黑" panose="020B0503020204020204" pitchFamily="34" charset="-122"/>
                <a:cs typeface="+mn-ea"/>
                <a:sym typeface="+mn-lt"/>
              </a:endParaRPr>
            </a:p>
          </p:txBody>
        </p:sp>
        <p:pic>
          <p:nvPicPr>
            <p:cNvPr id="36" name="Picture 2">
              <a:extLst>
                <a:ext uri="{FF2B5EF4-FFF2-40B4-BE49-F238E27FC236}">
                  <a16:creationId xmlns="" xmlns:a16="http://schemas.microsoft.com/office/drawing/2014/main" id="{D2429EE7-2BC2-4574-99F0-3FEBADE0498D}"/>
                </a:ext>
              </a:extLst>
            </p:cNvPr>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762974" y="2212096"/>
              <a:ext cx="1426669" cy="131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5" name="组合 84">
            <a:extLst>
              <a:ext uri="{FF2B5EF4-FFF2-40B4-BE49-F238E27FC236}">
                <a16:creationId xmlns="" xmlns:a16="http://schemas.microsoft.com/office/drawing/2014/main" id="{364E4DF5-66BF-4EE3-B086-FFACBF3026AF}"/>
              </a:ext>
            </a:extLst>
          </p:cNvPr>
          <p:cNvGrpSpPr/>
          <p:nvPr/>
        </p:nvGrpSpPr>
        <p:grpSpPr>
          <a:xfrm>
            <a:off x="6698523" y="1758418"/>
            <a:ext cx="5215454" cy="2088000"/>
            <a:chOff x="6720528" y="1872718"/>
            <a:chExt cx="5215454" cy="2088000"/>
          </a:xfrm>
        </p:grpSpPr>
        <p:sp>
          <p:nvSpPr>
            <p:cNvPr id="46" name="矩形: 圆角 45">
              <a:extLst>
                <a:ext uri="{FF2B5EF4-FFF2-40B4-BE49-F238E27FC236}">
                  <a16:creationId xmlns="" xmlns:a16="http://schemas.microsoft.com/office/drawing/2014/main" id="{69DCB6D1-EAE0-4511-B488-666535D024D8}"/>
                </a:ext>
              </a:extLst>
            </p:cNvPr>
            <p:cNvSpPr/>
            <p:nvPr/>
          </p:nvSpPr>
          <p:spPr>
            <a:xfrm>
              <a:off x="7798783" y="1872718"/>
              <a:ext cx="4137199" cy="208800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 xmlns:a16="http://schemas.microsoft.com/office/drawing/2014/main" id="{C2150A6E-F743-4274-8AD3-24AC66FDCEC2}"/>
                </a:ext>
              </a:extLst>
            </p:cNvPr>
            <p:cNvSpPr/>
            <p:nvPr/>
          </p:nvSpPr>
          <p:spPr>
            <a:xfrm>
              <a:off x="6720528" y="1872718"/>
              <a:ext cx="2088000" cy="208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a:extLst>
                <a:ext uri="{FF2B5EF4-FFF2-40B4-BE49-F238E27FC236}">
                  <a16:creationId xmlns="" xmlns:a16="http://schemas.microsoft.com/office/drawing/2014/main" id="{7C809C0A-6920-4AB7-8BDC-62F7EAD719FB}"/>
                </a:ext>
              </a:extLst>
            </p:cNvPr>
            <p:cNvGrpSpPr/>
            <p:nvPr/>
          </p:nvGrpSpPr>
          <p:grpSpPr>
            <a:xfrm>
              <a:off x="10921471" y="1975352"/>
              <a:ext cx="895703" cy="288000"/>
              <a:chOff x="4604083" y="1796716"/>
              <a:chExt cx="895703" cy="288000"/>
            </a:xfrm>
          </p:grpSpPr>
          <p:sp>
            <p:nvSpPr>
              <p:cNvPr id="49" name="星形: 五角 48">
                <a:extLst>
                  <a:ext uri="{FF2B5EF4-FFF2-40B4-BE49-F238E27FC236}">
                    <a16:creationId xmlns="" xmlns:a16="http://schemas.microsoft.com/office/drawing/2014/main" id="{C7474F3F-D3FC-4F08-B020-296D0D50E34D}"/>
                  </a:ext>
                </a:extLst>
              </p:cNvPr>
              <p:cNvSpPr/>
              <p:nvPr/>
            </p:nvSpPr>
            <p:spPr>
              <a:xfrm>
                <a:off x="4604083"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星形: 五角 49">
                <a:extLst>
                  <a:ext uri="{FF2B5EF4-FFF2-40B4-BE49-F238E27FC236}">
                    <a16:creationId xmlns="" xmlns:a16="http://schemas.microsoft.com/office/drawing/2014/main" id="{209B9E25-8130-4075-B55D-EDC34A065B2B}"/>
                  </a:ext>
                </a:extLst>
              </p:cNvPr>
              <p:cNvSpPr/>
              <p:nvPr/>
            </p:nvSpPr>
            <p:spPr>
              <a:xfrm>
                <a:off x="490736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星形: 五角 50">
                <a:extLst>
                  <a:ext uri="{FF2B5EF4-FFF2-40B4-BE49-F238E27FC236}">
                    <a16:creationId xmlns="" xmlns:a16="http://schemas.microsoft.com/office/drawing/2014/main" id="{E7C4C1A2-EAAB-47EA-A0C1-F5A6D389248B}"/>
                  </a:ext>
                </a:extLst>
              </p:cNvPr>
              <p:cNvSpPr/>
              <p:nvPr/>
            </p:nvSpPr>
            <p:spPr>
              <a:xfrm>
                <a:off x="521178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文本框 51">
              <a:extLst>
                <a:ext uri="{FF2B5EF4-FFF2-40B4-BE49-F238E27FC236}">
                  <a16:creationId xmlns="" xmlns:a16="http://schemas.microsoft.com/office/drawing/2014/main" id="{746DA202-F637-4427-B042-F5BE3C0B37C0}"/>
                </a:ext>
              </a:extLst>
            </p:cNvPr>
            <p:cNvSpPr txBox="1"/>
            <p:nvPr/>
          </p:nvSpPr>
          <p:spPr>
            <a:xfrm>
              <a:off x="8804108" y="2193046"/>
              <a:ext cx="2646878" cy="461665"/>
            </a:xfrm>
            <a:prstGeom prst="rect">
              <a:avLst/>
            </a:prstGeom>
            <a:noFill/>
          </p:spPr>
          <p:txBody>
            <a:bodyPr wrap="square" rtlCol="0">
              <a:spAutoFit/>
            </a:bodyPr>
            <a:lstStyle/>
            <a:p>
              <a:r>
                <a:rPr lang="zh-CN" altLang="en-US" sz="2400" b="1" dirty="0">
                  <a:solidFill>
                    <a:srgbClr val="BC4042"/>
                  </a:solidFill>
                  <a:latin typeface="微软雅黑" panose="020B0503020204020204" pitchFamily="34" charset="-122"/>
                  <a:ea typeface="微软雅黑" panose="020B0503020204020204" pitchFamily="34" charset="-122"/>
                </a:rPr>
                <a:t>对他人的危害</a:t>
              </a:r>
            </a:p>
          </p:txBody>
        </p:sp>
        <p:sp>
          <p:nvSpPr>
            <p:cNvPr id="53" name="矩形 52">
              <a:extLst>
                <a:ext uri="{FF2B5EF4-FFF2-40B4-BE49-F238E27FC236}">
                  <a16:creationId xmlns="" xmlns:a16="http://schemas.microsoft.com/office/drawing/2014/main" id="{2EFD70F9-6D01-49FD-81B2-A2541C973F46}"/>
                </a:ext>
              </a:extLst>
            </p:cNvPr>
            <p:cNvSpPr/>
            <p:nvPr/>
          </p:nvSpPr>
          <p:spPr>
            <a:xfrm>
              <a:off x="8804109" y="2806691"/>
              <a:ext cx="2725065" cy="336695"/>
            </a:xfrm>
            <a:prstGeom prst="rect">
              <a:avLst/>
            </a:prstGeom>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cs typeface="+mn-ea"/>
                  <a:sym typeface="+mn-lt"/>
                </a:rPr>
                <a:t>据测定，二手烟的危害是主烟雾的</a:t>
              </a:r>
              <a:r>
                <a:rPr lang="en-US" altLang="zh-CN" sz="1200" dirty="0">
                  <a:latin typeface="微软雅黑" panose="020B0503020204020204" pitchFamily="34" charset="-122"/>
                  <a:ea typeface="微软雅黑" panose="020B0503020204020204" pitchFamily="34" charset="-122"/>
                  <a:cs typeface="+mn-ea"/>
                  <a:sym typeface="+mn-lt"/>
                </a:rPr>
                <a:t>2</a:t>
              </a:r>
              <a:r>
                <a:rPr lang="zh-CN" altLang="en-US" sz="1200" dirty="0">
                  <a:latin typeface="微软雅黑" panose="020B0503020204020204" pitchFamily="34" charset="-122"/>
                  <a:ea typeface="微软雅黑" panose="020B0503020204020204" pitchFamily="34" charset="-122"/>
                  <a:cs typeface="+mn-ea"/>
                  <a:sym typeface="+mn-lt"/>
                </a:rPr>
                <a:t>倍。</a:t>
              </a:r>
            </a:p>
          </p:txBody>
        </p:sp>
        <p:pic>
          <p:nvPicPr>
            <p:cNvPr id="15" name="图片 14">
              <a:extLst>
                <a:ext uri="{FF2B5EF4-FFF2-40B4-BE49-F238E27FC236}">
                  <a16:creationId xmlns="" xmlns:a16="http://schemas.microsoft.com/office/drawing/2014/main" id="{51BCDAF5-4A90-4EB8-9940-A0D3E5B338D7}"/>
                </a:ext>
              </a:extLst>
            </p:cNvPr>
            <p:cNvPicPr>
              <a:picLocks noChangeAspect="1"/>
            </p:cNvPicPr>
            <p:nvPr/>
          </p:nvPicPr>
          <p:blipFill rotWithShape="1">
            <a:blip r:embed="rId4" cstate="print">
              <a:grayscl/>
              <a:extLst>
                <a:ext uri="{28A0092B-C50C-407E-A947-70E740481C1C}">
                  <a14:useLocalDpi xmlns:a14="http://schemas.microsoft.com/office/drawing/2010/main" val="0"/>
                </a:ext>
              </a:extLst>
            </a:blip>
            <a:srcRect l="19242" t="46945" r="25277"/>
            <a:stretch/>
          </p:blipFill>
          <p:spPr>
            <a:xfrm>
              <a:off x="7049953" y="2066195"/>
              <a:ext cx="1497657" cy="1432192"/>
            </a:xfrm>
            <a:prstGeom prst="rect">
              <a:avLst/>
            </a:prstGeom>
          </p:spPr>
        </p:pic>
      </p:grpSp>
      <p:sp>
        <p:nvSpPr>
          <p:cNvPr id="64" name="矩形 63">
            <a:extLst>
              <a:ext uri="{FF2B5EF4-FFF2-40B4-BE49-F238E27FC236}">
                <a16:creationId xmlns="" xmlns:a16="http://schemas.microsoft.com/office/drawing/2014/main" id="{E6A7897D-6400-4E2B-B919-E39C55E3B811}"/>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latin typeface="微软雅黑" panose="020B0503020204020204" pitchFamily="34" charset="-122"/>
                <a:ea typeface="微软雅黑" panose="020B0503020204020204" pitchFamily="34" charset="-122"/>
              </a:rPr>
              <a:t>WORLD</a:t>
            </a:r>
            <a:endParaRPr lang="en-US" altLang="zh-CN" sz="1200" dirty="0">
              <a:latin typeface="微软雅黑" panose="020B0503020204020204" pitchFamily="34" charset="-122"/>
              <a:ea typeface="微软雅黑" panose="020B0503020204020204" pitchFamily="34" charset="-122"/>
            </a:endParaRPr>
          </a:p>
          <a:p>
            <a:pPr algn="r">
              <a:lnSpc>
                <a:spcPct val="130000"/>
              </a:lnSpc>
            </a:pPr>
            <a:r>
              <a:rPr lang="zh-CN" altLang="en-US" sz="1200" dirty="0">
                <a:latin typeface="微软雅黑" panose="020B0503020204020204" pitchFamily="34" charset="-122"/>
                <a:ea typeface="微软雅黑" panose="020B0503020204020204" pitchFamily="34" charset="-122"/>
              </a:rPr>
              <a:t>NO-SMOKING DAY</a:t>
            </a:r>
          </a:p>
        </p:txBody>
      </p:sp>
      <p:grpSp>
        <p:nvGrpSpPr>
          <p:cNvPr id="6" name="组合 5">
            <a:extLst>
              <a:ext uri="{FF2B5EF4-FFF2-40B4-BE49-F238E27FC236}">
                <a16:creationId xmlns="" xmlns:a16="http://schemas.microsoft.com/office/drawing/2014/main" id="{F5188E9A-2A6E-4ACD-B9D6-E590F25FBBDD}"/>
              </a:ext>
            </a:extLst>
          </p:cNvPr>
          <p:cNvGrpSpPr/>
          <p:nvPr/>
        </p:nvGrpSpPr>
        <p:grpSpPr>
          <a:xfrm>
            <a:off x="6698523" y="4270414"/>
            <a:ext cx="5215454" cy="2163895"/>
            <a:chOff x="6698523" y="4270414"/>
            <a:chExt cx="5215454" cy="2163895"/>
          </a:xfrm>
        </p:grpSpPr>
        <p:sp>
          <p:nvSpPr>
            <p:cNvPr id="74" name="矩形: 圆角 73">
              <a:extLst>
                <a:ext uri="{FF2B5EF4-FFF2-40B4-BE49-F238E27FC236}">
                  <a16:creationId xmlns="" xmlns:a16="http://schemas.microsoft.com/office/drawing/2014/main" id="{2C31A4D3-9078-458B-9345-0E190E0D9653}"/>
                </a:ext>
              </a:extLst>
            </p:cNvPr>
            <p:cNvSpPr/>
            <p:nvPr/>
          </p:nvSpPr>
          <p:spPr>
            <a:xfrm>
              <a:off x="7776778" y="4346309"/>
              <a:ext cx="4137199" cy="208800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a:extLst>
                <a:ext uri="{FF2B5EF4-FFF2-40B4-BE49-F238E27FC236}">
                  <a16:creationId xmlns="" xmlns:a16="http://schemas.microsoft.com/office/drawing/2014/main" id="{48545621-14CC-4393-A39A-B68C3F83E4B7}"/>
                </a:ext>
              </a:extLst>
            </p:cNvPr>
            <p:cNvGrpSpPr/>
            <p:nvPr/>
          </p:nvGrpSpPr>
          <p:grpSpPr>
            <a:xfrm>
              <a:off x="6698523" y="4270414"/>
              <a:ext cx="5096646" cy="2088000"/>
              <a:chOff x="6717573" y="4365359"/>
              <a:chExt cx="5096646" cy="2088000"/>
            </a:xfrm>
          </p:grpSpPr>
          <p:sp>
            <p:nvSpPr>
              <p:cNvPr id="75" name="椭圆 74">
                <a:extLst>
                  <a:ext uri="{FF2B5EF4-FFF2-40B4-BE49-F238E27FC236}">
                    <a16:creationId xmlns="" xmlns:a16="http://schemas.microsoft.com/office/drawing/2014/main" id="{2A99036A-F6B2-45C2-B153-18F6B04DCE6D}"/>
                  </a:ext>
                </a:extLst>
              </p:cNvPr>
              <p:cNvSpPr/>
              <p:nvPr/>
            </p:nvSpPr>
            <p:spPr>
              <a:xfrm>
                <a:off x="6717573" y="4365359"/>
                <a:ext cx="2088000" cy="208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a:extLst>
                  <a:ext uri="{FF2B5EF4-FFF2-40B4-BE49-F238E27FC236}">
                    <a16:creationId xmlns="" xmlns:a16="http://schemas.microsoft.com/office/drawing/2014/main" id="{A86F8C10-5E6F-410A-A0DE-BD4D1F39B750}"/>
                  </a:ext>
                </a:extLst>
              </p:cNvPr>
              <p:cNvGrpSpPr/>
              <p:nvPr/>
            </p:nvGrpSpPr>
            <p:grpSpPr>
              <a:xfrm>
                <a:off x="10918516" y="4467993"/>
                <a:ext cx="895703" cy="288000"/>
                <a:chOff x="4604083" y="1796716"/>
                <a:chExt cx="895703" cy="288000"/>
              </a:xfrm>
            </p:grpSpPr>
            <p:sp>
              <p:nvSpPr>
                <p:cNvPr id="77" name="星形: 五角 76">
                  <a:extLst>
                    <a:ext uri="{FF2B5EF4-FFF2-40B4-BE49-F238E27FC236}">
                      <a16:creationId xmlns="" xmlns:a16="http://schemas.microsoft.com/office/drawing/2014/main" id="{3A8323AE-1270-4DDD-8B87-301273F8BF87}"/>
                    </a:ext>
                  </a:extLst>
                </p:cNvPr>
                <p:cNvSpPr/>
                <p:nvPr/>
              </p:nvSpPr>
              <p:spPr>
                <a:xfrm>
                  <a:off x="4604083"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星形: 五角 77">
                  <a:extLst>
                    <a:ext uri="{FF2B5EF4-FFF2-40B4-BE49-F238E27FC236}">
                      <a16:creationId xmlns="" xmlns:a16="http://schemas.microsoft.com/office/drawing/2014/main" id="{8A0D3D68-1926-4A32-812F-6B9623B40199}"/>
                    </a:ext>
                  </a:extLst>
                </p:cNvPr>
                <p:cNvSpPr/>
                <p:nvPr/>
              </p:nvSpPr>
              <p:spPr>
                <a:xfrm>
                  <a:off x="490736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星形: 五角 78">
                  <a:extLst>
                    <a:ext uri="{FF2B5EF4-FFF2-40B4-BE49-F238E27FC236}">
                      <a16:creationId xmlns="" xmlns:a16="http://schemas.microsoft.com/office/drawing/2014/main" id="{888F577B-005B-4072-9797-E2CFC6A3E883}"/>
                    </a:ext>
                  </a:extLst>
                </p:cNvPr>
                <p:cNvSpPr/>
                <p:nvPr/>
              </p:nvSpPr>
              <p:spPr>
                <a:xfrm>
                  <a:off x="521178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文本框 79">
                <a:extLst>
                  <a:ext uri="{FF2B5EF4-FFF2-40B4-BE49-F238E27FC236}">
                    <a16:creationId xmlns="" xmlns:a16="http://schemas.microsoft.com/office/drawing/2014/main" id="{D33D7F5F-8280-4948-A6FE-C13E45C5C24C}"/>
                  </a:ext>
                </a:extLst>
              </p:cNvPr>
              <p:cNvSpPr txBox="1"/>
              <p:nvPr/>
            </p:nvSpPr>
            <p:spPr>
              <a:xfrm>
                <a:off x="8801153" y="4685687"/>
                <a:ext cx="2646878" cy="461665"/>
              </a:xfrm>
              <a:prstGeom prst="rect">
                <a:avLst/>
              </a:prstGeom>
              <a:noFill/>
            </p:spPr>
            <p:txBody>
              <a:bodyPr wrap="square" rtlCol="0">
                <a:spAutoFit/>
              </a:bodyPr>
              <a:lstStyle/>
              <a:p>
                <a:r>
                  <a:rPr lang="zh-CN" altLang="en-US" sz="2400" b="1" dirty="0">
                    <a:solidFill>
                      <a:srgbClr val="BC4042"/>
                    </a:solidFill>
                    <a:latin typeface="微软雅黑" panose="020B0503020204020204" pitchFamily="34" charset="-122"/>
                    <a:ea typeface="微软雅黑" panose="020B0503020204020204" pitchFamily="34" charset="-122"/>
                  </a:rPr>
                  <a:t>对环境的危害</a:t>
                </a:r>
              </a:p>
            </p:txBody>
          </p:sp>
          <p:sp>
            <p:nvSpPr>
              <p:cNvPr id="81" name="矩形 80">
                <a:extLst>
                  <a:ext uri="{FF2B5EF4-FFF2-40B4-BE49-F238E27FC236}">
                    <a16:creationId xmlns="" xmlns:a16="http://schemas.microsoft.com/office/drawing/2014/main" id="{4B8857B7-04C6-498D-B8F8-3EB4DD1EC1C4}"/>
                  </a:ext>
                </a:extLst>
              </p:cNvPr>
              <p:cNvSpPr/>
              <p:nvPr/>
            </p:nvSpPr>
            <p:spPr>
              <a:xfrm>
                <a:off x="8827732" y="5253285"/>
                <a:ext cx="2725065" cy="890693"/>
              </a:xfrm>
              <a:prstGeom prst="rect">
                <a:avLst/>
              </a:prstGeom>
            </p:spPr>
            <p:txBody>
              <a:bodyPr wrap="square">
                <a:spAutoFit/>
              </a:bodyPr>
              <a:lstStyle/>
              <a:p>
                <a:pPr marL="171450" lvl="0" indent="-171450">
                  <a:lnSpc>
                    <a:spcPct val="150000"/>
                  </a:lnSpc>
                  <a:buFont typeface="Wingdings" panose="05000000000000000000" pitchFamily="2" charset="2"/>
                  <a:buChar char="Ø"/>
                </a:pPr>
                <a:r>
                  <a:rPr lang="zh-CN" altLang="en-US" sz="1200" dirty="0">
                    <a:solidFill>
                      <a:prstClr val="black"/>
                    </a:solidFill>
                    <a:latin typeface="微软雅黑" panose="020B0503020204020204" pitchFamily="34" charset="-122"/>
                    <a:ea typeface="微软雅黑" panose="020B0503020204020204" pitchFamily="34" charset="-122"/>
                    <a:cs typeface="+mn-ea"/>
                    <a:sym typeface="+mn-lt"/>
                  </a:rPr>
                  <a:t>污染空气</a:t>
                </a:r>
                <a:endParaRPr lang="en-US" altLang="zh-CN" sz="1200" dirty="0">
                  <a:solidFill>
                    <a:prstClr val="black"/>
                  </a:solidFill>
                  <a:latin typeface="微软雅黑" panose="020B0503020204020204" pitchFamily="34" charset="-122"/>
                  <a:ea typeface="微软雅黑" panose="020B0503020204020204" pitchFamily="34" charset="-122"/>
                  <a:cs typeface="+mn-ea"/>
                  <a:sym typeface="+mn-lt"/>
                </a:endParaRPr>
              </a:p>
              <a:p>
                <a:pPr marL="171450" lvl="0" indent="-171450">
                  <a:lnSpc>
                    <a:spcPct val="150000"/>
                  </a:lnSpc>
                  <a:buFont typeface="Wingdings" panose="05000000000000000000" pitchFamily="2" charset="2"/>
                  <a:buChar char="Ø"/>
                </a:pPr>
                <a:r>
                  <a:rPr lang="zh-CN" altLang="en-US" sz="1200" dirty="0">
                    <a:solidFill>
                      <a:prstClr val="black"/>
                    </a:solidFill>
                    <a:latin typeface="微软雅黑" panose="020B0503020204020204" pitchFamily="34" charset="-122"/>
                    <a:ea typeface="微软雅黑" panose="020B0503020204020204" pitchFamily="34" charset="-122"/>
                    <a:cs typeface="+mn-ea"/>
                    <a:sym typeface="+mn-lt"/>
                  </a:rPr>
                  <a:t>各烟草种植国近</a:t>
                </a:r>
                <a:r>
                  <a:rPr lang="en-US" altLang="zh-CN" sz="1200" dirty="0">
                    <a:solidFill>
                      <a:prstClr val="black"/>
                    </a:solidFill>
                    <a:latin typeface="微软雅黑" panose="020B0503020204020204" pitchFamily="34" charset="-122"/>
                    <a:ea typeface="微软雅黑" panose="020B0503020204020204" pitchFamily="34" charset="-122"/>
                    <a:cs typeface="+mn-ea"/>
                    <a:sym typeface="+mn-lt"/>
                  </a:rPr>
                  <a:t>5%</a:t>
                </a:r>
                <a:r>
                  <a:rPr lang="zh-CN" altLang="en-US" sz="1200" dirty="0">
                    <a:solidFill>
                      <a:prstClr val="black"/>
                    </a:solidFill>
                    <a:latin typeface="微软雅黑" panose="020B0503020204020204" pitchFamily="34" charset="-122"/>
                    <a:ea typeface="微软雅黑" panose="020B0503020204020204" pitchFamily="34" charset="-122"/>
                    <a:cs typeface="+mn-ea"/>
                    <a:sym typeface="+mn-lt"/>
                  </a:rPr>
                  <a:t>的森林砍伐与烟草加工有关。</a:t>
                </a:r>
              </a:p>
            </p:txBody>
          </p:sp>
          <p:pic>
            <p:nvPicPr>
              <p:cNvPr id="83" name="图片 82">
                <a:extLst>
                  <a:ext uri="{FF2B5EF4-FFF2-40B4-BE49-F238E27FC236}">
                    <a16:creationId xmlns="" xmlns:a16="http://schemas.microsoft.com/office/drawing/2014/main" id="{2E58F20E-A551-4061-AD59-215D29E84496}"/>
                  </a:ext>
                </a:extLst>
              </p:cNvPr>
              <p:cNvPicPr>
                <a:picLocks noChangeAspect="1"/>
              </p:cNvPicPr>
              <p:nvPr/>
            </p:nvPicPr>
            <p:blipFill rotWithShape="1">
              <a:blip r:embed="rId5" cstate="print">
                <a:grayscl/>
                <a:extLst>
                  <a:ext uri="{28A0092B-C50C-407E-A947-70E740481C1C}">
                    <a14:useLocalDpi xmlns:a14="http://schemas.microsoft.com/office/drawing/2010/main" val="0"/>
                  </a:ext>
                </a:extLst>
              </a:blip>
              <a:srcRect l="15830" t="13333" r="16444" b="17500"/>
              <a:stretch/>
            </p:blipFill>
            <p:spPr>
              <a:xfrm>
                <a:off x="7153063" y="4811237"/>
                <a:ext cx="1285529" cy="1312884"/>
              </a:xfrm>
              <a:prstGeom prst="rect">
                <a:avLst/>
              </a:prstGeom>
            </p:spPr>
          </p:pic>
        </p:grpSp>
      </p:grpSp>
      <p:grpSp>
        <p:nvGrpSpPr>
          <p:cNvPr id="89" name="组合 88">
            <a:extLst>
              <a:ext uri="{FF2B5EF4-FFF2-40B4-BE49-F238E27FC236}">
                <a16:creationId xmlns="" xmlns:a16="http://schemas.microsoft.com/office/drawing/2014/main" id="{C55A4316-A063-4F74-835D-B5F5A6718D69}"/>
              </a:ext>
            </a:extLst>
          </p:cNvPr>
          <p:cNvGrpSpPr/>
          <p:nvPr/>
        </p:nvGrpSpPr>
        <p:grpSpPr>
          <a:xfrm>
            <a:off x="379004" y="4270414"/>
            <a:ext cx="6159329" cy="2088000"/>
            <a:chOff x="432309" y="4289464"/>
            <a:chExt cx="6159329" cy="2088000"/>
          </a:xfrm>
        </p:grpSpPr>
        <p:sp>
          <p:nvSpPr>
            <p:cNvPr id="55" name="矩形: 圆角 54">
              <a:extLst>
                <a:ext uri="{FF2B5EF4-FFF2-40B4-BE49-F238E27FC236}">
                  <a16:creationId xmlns="" xmlns:a16="http://schemas.microsoft.com/office/drawing/2014/main" id="{FFB6BAA6-8A6E-4625-9812-BEB8599FD3A2}"/>
                </a:ext>
              </a:extLst>
            </p:cNvPr>
            <p:cNvSpPr/>
            <p:nvPr/>
          </p:nvSpPr>
          <p:spPr>
            <a:xfrm>
              <a:off x="1510564" y="4289464"/>
              <a:ext cx="4810192" cy="208800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C0A7E93E-C570-4495-B6B8-9587EC66EA7D}"/>
                </a:ext>
              </a:extLst>
            </p:cNvPr>
            <p:cNvSpPr/>
            <p:nvPr/>
          </p:nvSpPr>
          <p:spPr>
            <a:xfrm>
              <a:off x="432309" y="4289464"/>
              <a:ext cx="2088000" cy="208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a:extLst>
                <a:ext uri="{FF2B5EF4-FFF2-40B4-BE49-F238E27FC236}">
                  <a16:creationId xmlns="" xmlns:a16="http://schemas.microsoft.com/office/drawing/2014/main" id="{55D2B225-8E85-437C-912A-743A0FC5E117}"/>
                </a:ext>
              </a:extLst>
            </p:cNvPr>
            <p:cNvGrpSpPr/>
            <p:nvPr/>
          </p:nvGrpSpPr>
          <p:grpSpPr>
            <a:xfrm>
              <a:off x="5231633" y="4416147"/>
              <a:ext cx="895703" cy="288000"/>
              <a:chOff x="4604083" y="1796716"/>
              <a:chExt cx="895703" cy="288000"/>
            </a:xfrm>
          </p:grpSpPr>
          <p:sp>
            <p:nvSpPr>
              <p:cNvPr id="58" name="星形: 五角 57">
                <a:extLst>
                  <a:ext uri="{FF2B5EF4-FFF2-40B4-BE49-F238E27FC236}">
                    <a16:creationId xmlns="" xmlns:a16="http://schemas.microsoft.com/office/drawing/2014/main" id="{A1ECD8CF-C81D-439E-AEBF-1718B324DD26}"/>
                  </a:ext>
                </a:extLst>
              </p:cNvPr>
              <p:cNvSpPr/>
              <p:nvPr/>
            </p:nvSpPr>
            <p:spPr>
              <a:xfrm>
                <a:off x="4604083"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星形: 五角 58">
                <a:extLst>
                  <a:ext uri="{FF2B5EF4-FFF2-40B4-BE49-F238E27FC236}">
                    <a16:creationId xmlns="" xmlns:a16="http://schemas.microsoft.com/office/drawing/2014/main" id="{329AF6E0-50ED-4CE7-A91F-EADE068ED1C3}"/>
                  </a:ext>
                </a:extLst>
              </p:cNvPr>
              <p:cNvSpPr/>
              <p:nvPr/>
            </p:nvSpPr>
            <p:spPr>
              <a:xfrm>
                <a:off x="490736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星形: 五角 59">
                <a:extLst>
                  <a:ext uri="{FF2B5EF4-FFF2-40B4-BE49-F238E27FC236}">
                    <a16:creationId xmlns="" xmlns:a16="http://schemas.microsoft.com/office/drawing/2014/main" id="{200C0633-B514-4E74-89FF-1B4E6CE21D9C}"/>
                  </a:ext>
                </a:extLst>
              </p:cNvPr>
              <p:cNvSpPr/>
              <p:nvPr/>
            </p:nvSpPr>
            <p:spPr>
              <a:xfrm>
                <a:off x="5211786" y="1796716"/>
                <a:ext cx="288000" cy="288000"/>
              </a:xfrm>
              <a:prstGeom prst="star5">
                <a:avLst/>
              </a:prstGeom>
              <a:solidFill>
                <a:srgbClr val="F1A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60">
              <a:extLst>
                <a:ext uri="{FF2B5EF4-FFF2-40B4-BE49-F238E27FC236}">
                  <a16:creationId xmlns="" xmlns:a16="http://schemas.microsoft.com/office/drawing/2014/main" id="{8F973A5E-BA92-4BBE-902F-FE614965D3F0}"/>
                </a:ext>
              </a:extLst>
            </p:cNvPr>
            <p:cNvSpPr txBox="1"/>
            <p:nvPr/>
          </p:nvSpPr>
          <p:spPr>
            <a:xfrm>
              <a:off x="2515889" y="4609792"/>
              <a:ext cx="2646878" cy="461665"/>
            </a:xfrm>
            <a:prstGeom prst="rect">
              <a:avLst/>
            </a:prstGeom>
            <a:noFill/>
          </p:spPr>
          <p:txBody>
            <a:bodyPr wrap="square" rtlCol="0">
              <a:spAutoFit/>
            </a:bodyPr>
            <a:lstStyle/>
            <a:p>
              <a:r>
                <a:rPr lang="zh-CN" altLang="en-US" sz="2400" b="1" dirty="0">
                  <a:solidFill>
                    <a:srgbClr val="BC4042"/>
                  </a:solidFill>
                  <a:latin typeface="微软雅黑" panose="020B0503020204020204" pitchFamily="34" charset="-122"/>
                  <a:ea typeface="微软雅黑" panose="020B0503020204020204" pitchFamily="34" charset="-122"/>
                </a:rPr>
                <a:t>对其他的危害</a:t>
              </a:r>
            </a:p>
          </p:txBody>
        </p:sp>
        <p:sp>
          <p:nvSpPr>
            <p:cNvPr id="27" name="矩形 26">
              <a:extLst>
                <a:ext uri="{FF2B5EF4-FFF2-40B4-BE49-F238E27FC236}">
                  <a16:creationId xmlns="" xmlns:a16="http://schemas.microsoft.com/office/drawing/2014/main" id="{7279BF9A-4F7B-4454-924B-4F8CA5866EE8}"/>
                </a:ext>
              </a:extLst>
            </p:cNvPr>
            <p:cNvSpPr/>
            <p:nvPr/>
          </p:nvSpPr>
          <p:spPr>
            <a:xfrm>
              <a:off x="2511094" y="5071457"/>
              <a:ext cx="4080544" cy="1167692"/>
            </a:xfrm>
            <a:prstGeom prst="rect">
              <a:avLst/>
            </a:prstGeom>
          </p:spPr>
          <p:txBody>
            <a:bodyPr wrap="square">
              <a:spAutoFit/>
            </a:bodyPr>
            <a:lstStyle/>
            <a:p>
              <a:pPr marL="171450" indent="-17145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cs typeface="+mn-ea"/>
                  <a:sym typeface="+mn-lt"/>
                </a:rPr>
                <a:t>口腔问题：口腔粘膜色素沉着、口腔异味、口腔癌等</a:t>
              </a:r>
              <a:endParaRPr lang="en-US" altLang="zh-CN" sz="1200" dirty="0">
                <a:latin typeface="微软雅黑" panose="020B0503020204020204" pitchFamily="34" charset="-122"/>
                <a:ea typeface="微软雅黑" panose="020B0503020204020204" pitchFamily="34" charset="-122"/>
                <a:cs typeface="+mn-ea"/>
                <a:sym typeface="+mn-lt"/>
              </a:endParaRPr>
            </a:p>
            <a:p>
              <a:pPr marL="171450" indent="-17145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cs typeface="+mn-ea"/>
                  <a:sym typeface="+mn-lt"/>
                </a:rPr>
                <a:t>眼科：视觉适应性减退、白内障、黄斑变性等</a:t>
              </a:r>
              <a:endParaRPr lang="en-US" altLang="zh-CN" sz="1200" dirty="0">
                <a:latin typeface="微软雅黑" panose="020B0503020204020204" pitchFamily="34" charset="-122"/>
                <a:ea typeface="微软雅黑" panose="020B0503020204020204" pitchFamily="34" charset="-122"/>
                <a:cs typeface="+mn-ea"/>
                <a:sym typeface="+mn-lt"/>
              </a:endParaRPr>
            </a:p>
            <a:p>
              <a:pPr marL="171450" indent="-17145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cs typeface="+mn-ea"/>
                  <a:sym typeface="+mn-lt"/>
                </a:rPr>
                <a:t>生殖系统：不孕不育</a:t>
              </a:r>
              <a:endParaRPr lang="en-US" altLang="zh-CN" sz="1200" dirty="0">
                <a:latin typeface="微软雅黑" panose="020B0503020204020204" pitchFamily="34" charset="-122"/>
                <a:ea typeface="微软雅黑" panose="020B0503020204020204" pitchFamily="34" charset="-122"/>
                <a:cs typeface="+mn-ea"/>
                <a:sym typeface="+mn-lt"/>
              </a:endParaRPr>
            </a:p>
            <a:p>
              <a:pPr marL="171450" indent="-171450">
                <a:lnSpc>
                  <a:spcPct val="150000"/>
                </a:lnSpc>
                <a:buFont typeface="Wingdings" panose="05000000000000000000" pitchFamily="2" charset="2"/>
                <a:buChar char="Ø"/>
              </a:pPr>
              <a:r>
                <a:rPr lang="zh-CN" altLang="en-US" sz="1200" dirty="0">
                  <a:latin typeface="微软雅黑" panose="020B0503020204020204" pitchFamily="34" charset="-122"/>
                  <a:ea typeface="微软雅黑" panose="020B0503020204020204" pitchFamily="34" charset="-122"/>
                  <a:cs typeface="+mn-ea"/>
                  <a:sym typeface="+mn-lt"/>
                </a:rPr>
                <a:t>容颜易老等</a:t>
              </a:r>
              <a:endParaRPr lang="en-US" altLang="zh-CN" sz="1200" dirty="0">
                <a:latin typeface="微软雅黑" panose="020B0503020204020204" pitchFamily="34" charset="-122"/>
                <a:ea typeface="微软雅黑" panose="020B0503020204020204" pitchFamily="34" charset="-122"/>
                <a:cs typeface="+mn-ea"/>
                <a:sym typeface="+mn-lt"/>
              </a:endParaRPr>
            </a:p>
          </p:txBody>
        </p:sp>
        <p:pic>
          <p:nvPicPr>
            <p:cNvPr id="88" name="图片 87">
              <a:extLst>
                <a:ext uri="{FF2B5EF4-FFF2-40B4-BE49-F238E27FC236}">
                  <a16:creationId xmlns="" xmlns:a16="http://schemas.microsoft.com/office/drawing/2014/main" id="{25502FFC-738B-4BD5-9E11-A1A1EA29FED3}"/>
                </a:ext>
              </a:extLst>
            </p:cNvPr>
            <p:cNvPicPr>
              <a:picLocks noChangeAspect="1"/>
            </p:cNvPicPr>
            <p:nvPr/>
          </p:nvPicPr>
          <p:blipFill>
            <a:blip r:embed="rId6" cstate="print">
              <a:grayscl/>
              <a:extLst>
                <a:ext uri="{28A0092B-C50C-407E-A947-70E740481C1C}">
                  <a14:useLocalDpi xmlns:a14="http://schemas.microsoft.com/office/drawing/2010/main" val="0"/>
                </a:ext>
              </a:extLst>
            </a:blip>
            <a:stretch>
              <a:fillRect/>
            </a:stretch>
          </p:blipFill>
          <p:spPr>
            <a:xfrm>
              <a:off x="485487" y="4643377"/>
              <a:ext cx="1981641" cy="1486231"/>
            </a:xfrm>
            <a:prstGeom prst="rect">
              <a:avLst/>
            </a:prstGeom>
          </p:spPr>
        </p:pic>
      </p:grpSp>
    </p:spTree>
    <p:extLst>
      <p:ext uri="{BB962C8B-B14F-4D97-AF65-F5344CB8AC3E}">
        <p14:creationId xmlns:p14="http://schemas.microsoft.com/office/powerpoint/2010/main" val="21843123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750"/>
                                        <p:tgtEl>
                                          <p:spTgt spid="84"/>
                                        </p:tgtEl>
                                      </p:cBhvr>
                                    </p:animEffect>
                                    <p:anim calcmode="lin" valueType="num">
                                      <p:cBhvr>
                                        <p:cTn id="13" dur="750" fill="hold"/>
                                        <p:tgtEl>
                                          <p:spTgt spid="84"/>
                                        </p:tgtEl>
                                        <p:attrNameLst>
                                          <p:attrName>ppt_x</p:attrName>
                                        </p:attrNameLst>
                                      </p:cBhvr>
                                      <p:tavLst>
                                        <p:tav tm="0">
                                          <p:val>
                                            <p:strVal val="#ppt_x"/>
                                          </p:val>
                                        </p:tav>
                                        <p:tav tm="100000">
                                          <p:val>
                                            <p:strVal val="#ppt_x"/>
                                          </p:val>
                                        </p:tav>
                                      </p:tavLst>
                                    </p:anim>
                                    <p:anim calcmode="lin" valueType="num">
                                      <p:cBhvr>
                                        <p:cTn id="14" dur="750" fill="hold"/>
                                        <p:tgtEl>
                                          <p:spTgt spid="8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85"/>
                                        </p:tgtEl>
                                        <p:attrNameLst>
                                          <p:attrName>style.visibility</p:attrName>
                                        </p:attrNameLst>
                                      </p:cBhvr>
                                      <p:to>
                                        <p:strVal val="visible"/>
                                      </p:to>
                                    </p:set>
                                    <p:animEffect transition="in" filter="fade">
                                      <p:cBhvr>
                                        <p:cTn id="18" dur="750"/>
                                        <p:tgtEl>
                                          <p:spTgt spid="85"/>
                                        </p:tgtEl>
                                      </p:cBhvr>
                                    </p:animEffect>
                                    <p:anim calcmode="lin" valueType="num">
                                      <p:cBhvr>
                                        <p:cTn id="19" dur="750" fill="hold"/>
                                        <p:tgtEl>
                                          <p:spTgt spid="85"/>
                                        </p:tgtEl>
                                        <p:attrNameLst>
                                          <p:attrName>ppt_x</p:attrName>
                                        </p:attrNameLst>
                                      </p:cBhvr>
                                      <p:tavLst>
                                        <p:tav tm="0">
                                          <p:val>
                                            <p:strVal val="#ppt_x"/>
                                          </p:val>
                                        </p:tav>
                                        <p:tav tm="100000">
                                          <p:val>
                                            <p:strVal val="#ppt_x"/>
                                          </p:val>
                                        </p:tav>
                                      </p:tavLst>
                                    </p:anim>
                                    <p:anim calcmode="lin" valueType="num">
                                      <p:cBhvr>
                                        <p:cTn id="20" dur="750" fill="hold"/>
                                        <p:tgtEl>
                                          <p:spTgt spid="85"/>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2" presetClass="entr" presetSubtype="0" fill="hold" nodeType="afterEffect">
                                  <p:stCondLst>
                                    <p:cond delay="0"/>
                                  </p:stCondLst>
                                  <p:childTnLst>
                                    <p:set>
                                      <p:cBhvr>
                                        <p:cTn id="23" dur="1" fill="hold">
                                          <p:stCondLst>
                                            <p:cond delay="0"/>
                                          </p:stCondLst>
                                        </p:cTn>
                                        <p:tgtEl>
                                          <p:spTgt spid="89"/>
                                        </p:tgtEl>
                                        <p:attrNameLst>
                                          <p:attrName>style.visibility</p:attrName>
                                        </p:attrNameLst>
                                      </p:cBhvr>
                                      <p:to>
                                        <p:strVal val="visible"/>
                                      </p:to>
                                    </p:set>
                                    <p:animEffect transition="in" filter="fade">
                                      <p:cBhvr>
                                        <p:cTn id="24" dur="750"/>
                                        <p:tgtEl>
                                          <p:spTgt spid="89"/>
                                        </p:tgtEl>
                                      </p:cBhvr>
                                    </p:animEffect>
                                    <p:anim calcmode="lin" valueType="num">
                                      <p:cBhvr>
                                        <p:cTn id="25" dur="750" fill="hold"/>
                                        <p:tgtEl>
                                          <p:spTgt spid="89"/>
                                        </p:tgtEl>
                                        <p:attrNameLst>
                                          <p:attrName>ppt_x</p:attrName>
                                        </p:attrNameLst>
                                      </p:cBhvr>
                                      <p:tavLst>
                                        <p:tav tm="0">
                                          <p:val>
                                            <p:strVal val="#ppt_x"/>
                                          </p:val>
                                        </p:tav>
                                        <p:tav tm="100000">
                                          <p:val>
                                            <p:strVal val="#ppt_x"/>
                                          </p:val>
                                        </p:tav>
                                      </p:tavLst>
                                    </p:anim>
                                    <p:anim calcmode="lin" valueType="num">
                                      <p:cBhvr>
                                        <p:cTn id="26" dur="750" fill="hold"/>
                                        <p:tgtEl>
                                          <p:spTgt spid="89"/>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750"/>
                                        <p:tgtEl>
                                          <p:spTgt spid="6"/>
                                        </p:tgtEl>
                                      </p:cBhvr>
                                    </p:animEffect>
                                    <p:anim calcmode="lin" valueType="num">
                                      <p:cBhvr>
                                        <p:cTn id="31" dur="750" fill="hold"/>
                                        <p:tgtEl>
                                          <p:spTgt spid="6"/>
                                        </p:tgtEl>
                                        <p:attrNameLst>
                                          <p:attrName>ppt_x</p:attrName>
                                        </p:attrNameLst>
                                      </p:cBhvr>
                                      <p:tavLst>
                                        <p:tav tm="0">
                                          <p:val>
                                            <p:strVal val="#ppt_x"/>
                                          </p:val>
                                        </p:tav>
                                        <p:tav tm="100000">
                                          <p:val>
                                            <p:strVal val="#ppt_x"/>
                                          </p:val>
                                        </p:tav>
                                      </p:tavLst>
                                    </p:anim>
                                    <p:anim calcmode="lin" valueType="num">
                                      <p:cBhvr>
                                        <p:cTn id="32"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B3BB19A5-8005-4C5C-967B-64959C8E8EA3}"/>
              </a:ext>
            </a:extLst>
          </p:cNvPr>
          <p:cNvGrpSpPr/>
          <p:nvPr/>
        </p:nvGrpSpPr>
        <p:grpSpPr>
          <a:xfrm>
            <a:off x="0" y="0"/>
            <a:ext cx="12216000" cy="6858000"/>
            <a:chOff x="0" y="0"/>
            <a:chExt cx="12216000" cy="6858000"/>
          </a:xfrm>
        </p:grpSpPr>
        <p:sp>
          <p:nvSpPr>
            <p:cNvPr id="7" name="矩形 6">
              <a:extLst>
                <a:ext uri="{FF2B5EF4-FFF2-40B4-BE49-F238E27FC236}">
                  <a16:creationId xmlns="" xmlns:a16="http://schemas.microsoft.com/office/drawing/2014/main" id="{10DE56D4-61B8-4628-8802-BFC62D227536}"/>
                </a:ext>
              </a:extLst>
            </p:cNvPr>
            <p:cNvSpPr/>
            <p:nvPr/>
          </p:nvSpPr>
          <p:spPr>
            <a:xfrm>
              <a:off x="303600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A524CC5-FA1D-4463-845F-0FA1C88A170A}"/>
                </a:ext>
              </a:extLst>
            </p:cNvPr>
            <p:cNvSpPr/>
            <p:nvPr/>
          </p:nvSpPr>
          <p:spPr>
            <a:xfrm>
              <a:off x="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77D9B8E3-562D-464A-9205-E852CEEF4AD9}"/>
                </a:ext>
              </a:extLst>
            </p:cNvPr>
            <p:cNvSpPr/>
            <p:nvPr/>
          </p:nvSpPr>
          <p:spPr>
            <a:xfrm>
              <a:off x="609600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58C546AA-E288-451C-8CC1-5B6D64DB6324}"/>
                </a:ext>
              </a:extLst>
            </p:cNvPr>
            <p:cNvSpPr/>
            <p:nvPr/>
          </p:nvSpPr>
          <p:spPr>
            <a:xfrm>
              <a:off x="9156000" y="0"/>
              <a:ext cx="3060000" cy="6858000"/>
            </a:xfrm>
            <a:prstGeom prst="rect">
              <a:avLst/>
            </a:prstGeom>
            <a:solidFill>
              <a:srgbClr val="BC404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no-smoking-signal_49901">
            <a:extLst>
              <a:ext uri="{FF2B5EF4-FFF2-40B4-BE49-F238E27FC236}">
                <a16:creationId xmlns="" xmlns:a16="http://schemas.microsoft.com/office/drawing/2014/main" id="{600D6FBF-7CAE-4936-B398-1A6268D2B47F}"/>
              </a:ext>
            </a:extLst>
          </p:cNvPr>
          <p:cNvSpPr>
            <a:spLocks noChangeAspect="1"/>
          </p:cNvSpPr>
          <p:nvPr/>
        </p:nvSpPr>
        <p:spPr bwMode="auto">
          <a:xfrm>
            <a:off x="941147"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txBody>
          <a:bodyPr/>
          <a:lstStyle/>
          <a:p>
            <a:endParaRPr lang="zh-CN" altLang="en-US" dirty="0">
              <a:solidFill>
                <a:schemeClr val="bg1">
                  <a:lumMod val="85000"/>
                </a:schemeClr>
              </a:solidFill>
            </a:endParaRPr>
          </a:p>
        </p:txBody>
      </p:sp>
      <p:sp>
        <p:nvSpPr>
          <p:cNvPr id="12" name="no-smoking-signal_49901">
            <a:extLst>
              <a:ext uri="{FF2B5EF4-FFF2-40B4-BE49-F238E27FC236}">
                <a16:creationId xmlns="" xmlns:a16="http://schemas.microsoft.com/office/drawing/2014/main" id="{5EE2CA2B-52C7-4E89-957A-A52BAEB55D60}"/>
              </a:ext>
            </a:extLst>
          </p:cNvPr>
          <p:cNvSpPr>
            <a:spLocks noChangeAspect="1"/>
          </p:cNvSpPr>
          <p:nvPr/>
        </p:nvSpPr>
        <p:spPr bwMode="auto">
          <a:xfrm>
            <a:off x="397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3" name="no-smoking-signal_49901">
            <a:extLst>
              <a:ext uri="{FF2B5EF4-FFF2-40B4-BE49-F238E27FC236}">
                <a16:creationId xmlns="" xmlns:a16="http://schemas.microsoft.com/office/drawing/2014/main" id="{624426D7-EC56-4737-8CE0-B35343D25910}"/>
              </a:ext>
            </a:extLst>
          </p:cNvPr>
          <p:cNvSpPr>
            <a:spLocks noChangeAspect="1"/>
          </p:cNvSpPr>
          <p:nvPr/>
        </p:nvSpPr>
        <p:spPr bwMode="auto">
          <a:xfrm>
            <a:off x="703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4" name="no-smoking-signal_49901">
            <a:extLst>
              <a:ext uri="{FF2B5EF4-FFF2-40B4-BE49-F238E27FC236}">
                <a16:creationId xmlns="" xmlns:a16="http://schemas.microsoft.com/office/drawing/2014/main" id="{0EFE557E-BF89-4B91-98C6-071A4DCF6C0B}"/>
              </a:ext>
            </a:extLst>
          </p:cNvPr>
          <p:cNvSpPr>
            <a:spLocks noChangeAspect="1"/>
          </p:cNvSpPr>
          <p:nvPr/>
        </p:nvSpPr>
        <p:spPr bwMode="auto">
          <a:xfrm>
            <a:off x="1009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solidFill>
          <a:ln>
            <a:noFill/>
          </a:ln>
        </p:spPr>
      </p:sp>
      <p:sp>
        <p:nvSpPr>
          <p:cNvPr id="15" name="文本框 14">
            <a:extLst>
              <a:ext uri="{FF2B5EF4-FFF2-40B4-BE49-F238E27FC236}">
                <a16:creationId xmlns="" xmlns:a16="http://schemas.microsoft.com/office/drawing/2014/main" id="{D3BAE5EB-9AD3-4B5A-89BF-FE1402A098E5}"/>
              </a:ext>
            </a:extLst>
          </p:cNvPr>
          <p:cNvSpPr txBox="1"/>
          <p:nvPr/>
        </p:nvSpPr>
        <p:spPr>
          <a:xfrm>
            <a:off x="740219" y="2342014"/>
            <a:ext cx="1606530"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01</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7" name="文本框 16">
            <a:extLst>
              <a:ext uri="{FF2B5EF4-FFF2-40B4-BE49-F238E27FC236}">
                <a16:creationId xmlns="" xmlns:a16="http://schemas.microsoft.com/office/drawing/2014/main" id="{DA98D66C-C0CB-4C73-AD8C-1BDA8FF45737}"/>
              </a:ext>
            </a:extLst>
          </p:cNvPr>
          <p:cNvSpPr txBox="1"/>
          <p:nvPr/>
        </p:nvSpPr>
        <p:spPr>
          <a:xfrm>
            <a:off x="30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的来历</a:t>
            </a:r>
          </a:p>
        </p:txBody>
      </p:sp>
      <p:sp>
        <p:nvSpPr>
          <p:cNvPr id="18" name="文本框 17">
            <a:extLst>
              <a:ext uri="{FF2B5EF4-FFF2-40B4-BE49-F238E27FC236}">
                <a16:creationId xmlns="" xmlns:a16="http://schemas.microsoft.com/office/drawing/2014/main" id="{FF308671-2F66-47C8-8948-F49958900565}"/>
              </a:ext>
            </a:extLst>
          </p:cNvPr>
          <p:cNvSpPr txBox="1"/>
          <p:nvPr/>
        </p:nvSpPr>
        <p:spPr>
          <a:xfrm>
            <a:off x="3583858" y="2342014"/>
            <a:ext cx="199125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02</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9" name="文本框 18">
            <a:extLst>
              <a:ext uri="{FF2B5EF4-FFF2-40B4-BE49-F238E27FC236}">
                <a16:creationId xmlns="" xmlns:a16="http://schemas.microsoft.com/office/drawing/2014/main" id="{051A7363-FB40-4B41-8D33-282003C9A7BC}"/>
              </a:ext>
            </a:extLst>
          </p:cNvPr>
          <p:cNvSpPr txBox="1"/>
          <p:nvPr/>
        </p:nvSpPr>
        <p:spPr>
          <a:xfrm>
            <a:off x="3066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的主题</a:t>
            </a:r>
          </a:p>
        </p:txBody>
      </p:sp>
      <p:sp>
        <p:nvSpPr>
          <p:cNvPr id="20" name="文本框 19">
            <a:extLst>
              <a:ext uri="{FF2B5EF4-FFF2-40B4-BE49-F238E27FC236}">
                <a16:creationId xmlns="" xmlns:a16="http://schemas.microsoft.com/office/drawing/2014/main" id="{83B3E0D1-69EC-41CA-A0A7-43946B4E351F}"/>
              </a:ext>
            </a:extLst>
          </p:cNvPr>
          <p:cNvSpPr txBox="1"/>
          <p:nvPr/>
        </p:nvSpPr>
        <p:spPr>
          <a:xfrm>
            <a:off x="6682240" y="2342014"/>
            <a:ext cx="2010487"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03</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1" name="文本框 20">
            <a:extLst>
              <a:ext uri="{FF2B5EF4-FFF2-40B4-BE49-F238E27FC236}">
                <a16:creationId xmlns="" xmlns:a16="http://schemas.microsoft.com/office/drawing/2014/main" id="{C9BC564D-46FC-4BA2-A532-EDE8DD0F6848}"/>
              </a:ext>
            </a:extLst>
          </p:cNvPr>
          <p:cNvSpPr txBox="1"/>
          <p:nvPr/>
        </p:nvSpPr>
        <p:spPr>
          <a:xfrm>
            <a:off x="6174048"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吸烟的原因</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和危害</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2" name="文本框 21">
            <a:extLst>
              <a:ext uri="{FF2B5EF4-FFF2-40B4-BE49-F238E27FC236}">
                <a16:creationId xmlns="" xmlns:a16="http://schemas.microsoft.com/office/drawing/2014/main" id="{CD739658-3280-40A0-A04E-35D5312D66C4}"/>
              </a:ext>
            </a:extLst>
          </p:cNvPr>
          <p:cNvSpPr txBox="1"/>
          <p:nvPr/>
        </p:nvSpPr>
        <p:spPr>
          <a:xfrm>
            <a:off x="9658314" y="2342014"/>
            <a:ext cx="2055371" cy="1569660"/>
          </a:xfrm>
          <a:prstGeom prst="rect">
            <a:avLst/>
          </a:prstGeom>
          <a:noFill/>
        </p:spPr>
        <p:txBody>
          <a:bodyPr wrap="none" rtlCol="0">
            <a:spAutoFit/>
          </a:bodyPr>
          <a:lstStyle/>
          <a:p>
            <a:pPr algn="ctr"/>
            <a:r>
              <a:rPr lang="en-US" altLang="zh-CN" sz="9600" dirty="0">
                <a:solidFill>
                  <a:schemeClr val="bg1"/>
                </a:solidFill>
                <a:latin typeface="阿里汉仪智能黑体" panose="00020600040101010101" pitchFamily="18" charset="-122"/>
                <a:ea typeface="阿里汉仪智能黑体" panose="00020600040101010101" pitchFamily="18" charset="-122"/>
              </a:rPr>
              <a:t>04</a:t>
            </a:r>
            <a:endParaRPr lang="zh-CN" altLang="en-US" sz="9600" dirty="0">
              <a:solidFill>
                <a:schemeClr val="bg1"/>
              </a:solidFill>
              <a:latin typeface="阿里汉仪智能黑体" panose="00020600040101010101" pitchFamily="18" charset="-122"/>
              <a:ea typeface="阿里汉仪智能黑体" panose="00020600040101010101" pitchFamily="18" charset="-122"/>
            </a:endParaRPr>
          </a:p>
        </p:txBody>
      </p:sp>
      <p:sp>
        <p:nvSpPr>
          <p:cNvPr id="23" name="文本框 22">
            <a:extLst>
              <a:ext uri="{FF2B5EF4-FFF2-40B4-BE49-F238E27FC236}">
                <a16:creationId xmlns="" xmlns:a16="http://schemas.microsoft.com/office/drawing/2014/main" id="{716F868C-56BF-43E5-8304-8D804293F80F}"/>
              </a:ext>
            </a:extLst>
          </p:cNvPr>
          <p:cNvSpPr txBox="1"/>
          <p:nvPr/>
        </p:nvSpPr>
        <p:spPr>
          <a:xfrm>
            <a:off x="9477152" y="3847958"/>
            <a:ext cx="2441694" cy="2036070"/>
          </a:xfrm>
          <a:prstGeom prst="rect">
            <a:avLst/>
          </a:prstGeom>
          <a:noFill/>
        </p:spPr>
        <p:txBody>
          <a:bodyPr wrap="none" rtlCol="0">
            <a:spAutoFit/>
          </a:bodyPr>
          <a:lstStyle/>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戒烟的</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简单方法</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p:txBody>
      </p:sp>
    </p:spTree>
    <p:extLst>
      <p:ext uri="{BB962C8B-B14F-4D97-AF65-F5344CB8AC3E}">
        <p14:creationId xmlns:p14="http://schemas.microsoft.com/office/powerpoint/2010/main" val="2662243872"/>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50"/>
                                        <p:tgtEl>
                                          <p:spTgt spid="18"/>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childTnLst>
                                </p:cTn>
                              </p:par>
                            </p:childTnLst>
                          </p:cTn>
                        </p:par>
                        <p:par>
                          <p:cTn id="40" fill="hold">
                            <p:stCondLst>
                              <p:cond delay="67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childTnLst>
                                </p:cTn>
                              </p:par>
                            </p:childTnLst>
                          </p:cTn>
                        </p:par>
                        <p:par>
                          <p:cTn id="44" fill="hold">
                            <p:stCondLst>
                              <p:cond delay="7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750"/>
                                        <p:tgtEl>
                                          <p:spTgt spid="22"/>
                                        </p:tgtEl>
                                      </p:cBhvr>
                                    </p:animEffect>
                                  </p:childTnLst>
                                </p:cTn>
                              </p:par>
                            </p:childTnLst>
                          </p:cTn>
                        </p:par>
                        <p:par>
                          <p:cTn id="48" fill="hold">
                            <p:stCondLst>
                              <p:cond delay="82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7" grpId="0"/>
      <p:bldP spid="18" grpId="0"/>
      <p:bldP spid="19" grpId="0"/>
      <p:bldP spid="20" grpId="0"/>
      <p:bldP spid="21" grpId="0"/>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3271ED99-B358-4640-B477-2A5F9F42D835}"/>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0A98AE0E-1633-464D-8E6C-CD126C80D63A}"/>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戒烟方法</a:t>
              </a:r>
            </a:p>
          </p:txBody>
        </p:sp>
        <p:sp>
          <p:nvSpPr>
            <p:cNvPr id="3" name="no-smoking-sign_63727">
              <a:extLst>
                <a:ext uri="{FF2B5EF4-FFF2-40B4-BE49-F238E27FC236}">
                  <a16:creationId xmlns="" xmlns:a16="http://schemas.microsoft.com/office/drawing/2014/main" id="{F1CCDB4A-22E9-48C7-97ED-605BF154B0EA}"/>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grpSp>
        <p:nvGrpSpPr>
          <p:cNvPr id="4" name="组合 3">
            <a:extLst>
              <a:ext uri="{FF2B5EF4-FFF2-40B4-BE49-F238E27FC236}">
                <a16:creationId xmlns="" xmlns:a16="http://schemas.microsoft.com/office/drawing/2014/main" id="{F702DE15-7EDB-4405-9354-76574E687A75}"/>
              </a:ext>
            </a:extLst>
          </p:cNvPr>
          <p:cNvGrpSpPr/>
          <p:nvPr/>
        </p:nvGrpSpPr>
        <p:grpSpPr>
          <a:xfrm>
            <a:off x="6619875" y="0"/>
            <a:ext cx="5572125" cy="6857999"/>
            <a:chOff x="6619875" y="0"/>
            <a:chExt cx="5572125" cy="6857999"/>
          </a:xfrm>
        </p:grpSpPr>
        <p:sp>
          <p:nvSpPr>
            <p:cNvPr id="7" name="矩形 6">
              <a:extLst>
                <a:ext uri="{FF2B5EF4-FFF2-40B4-BE49-F238E27FC236}">
                  <a16:creationId xmlns="" xmlns:a16="http://schemas.microsoft.com/office/drawing/2014/main" id="{ADC24C1B-20A6-4157-926A-3BD9F427101A}"/>
                </a:ext>
              </a:extLst>
            </p:cNvPr>
            <p:cNvSpPr/>
            <p:nvPr/>
          </p:nvSpPr>
          <p:spPr>
            <a:xfrm>
              <a:off x="6619875" y="3619500"/>
              <a:ext cx="590550" cy="2209800"/>
            </a:xfrm>
            <a:prstGeom prst="rect">
              <a:avLst/>
            </a:prstGeom>
            <a:solidFill>
              <a:srgbClr val="343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3D739AF7-D306-4D43-8DC9-95B3B636063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375" r="13651" b="5013"/>
            <a:stretch/>
          </p:blipFill>
          <p:spPr>
            <a:xfrm>
              <a:off x="6915150" y="0"/>
              <a:ext cx="5276850" cy="6857999"/>
            </a:xfrm>
            <a:prstGeom prst="rect">
              <a:avLst/>
            </a:prstGeom>
            <a:solidFill>
              <a:srgbClr val="BC4042"/>
            </a:solidFill>
          </p:spPr>
        </p:pic>
      </p:grpSp>
      <p:sp>
        <p:nvSpPr>
          <p:cNvPr id="6" name="矩形 5">
            <a:extLst>
              <a:ext uri="{FF2B5EF4-FFF2-40B4-BE49-F238E27FC236}">
                <a16:creationId xmlns="" xmlns:a16="http://schemas.microsoft.com/office/drawing/2014/main" id="{F6C9063A-5C67-4F18-B3E1-2D28C69F7A80}"/>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WORLD</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NO-SMOKING DAY</a:t>
            </a:r>
          </a:p>
        </p:txBody>
      </p:sp>
      <p:grpSp>
        <p:nvGrpSpPr>
          <p:cNvPr id="9" name="组合 8">
            <a:extLst>
              <a:ext uri="{FF2B5EF4-FFF2-40B4-BE49-F238E27FC236}">
                <a16:creationId xmlns="" xmlns:a16="http://schemas.microsoft.com/office/drawing/2014/main" id="{ACC65744-3EBD-4197-A7C6-36E85C9E9F7D}"/>
              </a:ext>
            </a:extLst>
          </p:cNvPr>
          <p:cNvGrpSpPr/>
          <p:nvPr/>
        </p:nvGrpSpPr>
        <p:grpSpPr>
          <a:xfrm>
            <a:off x="645699" y="1748542"/>
            <a:ext cx="5519460" cy="1087923"/>
            <a:chOff x="645699" y="1748542"/>
            <a:chExt cx="5519460" cy="1087923"/>
          </a:xfrm>
        </p:grpSpPr>
        <p:sp>
          <p:nvSpPr>
            <p:cNvPr id="12" name="矩形 11">
              <a:extLst>
                <a:ext uri="{FF2B5EF4-FFF2-40B4-BE49-F238E27FC236}">
                  <a16:creationId xmlns="" xmlns:a16="http://schemas.microsoft.com/office/drawing/2014/main" id="{1FA1F464-351F-4FCD-80AB-3B4DE2672F7D}"/>
                </a:ext>
              </a:extLst>
            </p:cNvPr>
            <p:cNvSpPr/>
            <p:nvPr/>
          </p:nvSpPr>
          <p:spPr>
            <a:xfrm>
              <a:off x="645699" y="2161400"/>
              <a:ext cx="5519460"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cs typeface="+mn-ea"/>
                  <a:sym typeface="+mn-lt"/>
                </a:rPr>
                <a:t>日常生活中戒烟的几种小方法</a:t>
              </a:r>
            </a:p>
          </p:txBody>
        </p:sp>
        <p:sp>
          <p:nvSpPr>
            <p:cNvPr id="13" name="矩形 12">
              <a:extLst>
                <a:ext uri="{FF2B5EF4-FFF2-40B4-BE49-F238E27FC236}">
                  <a16:creationId xmlns="" xmlns:a16="http://schemas.microsoft.com/office/drawing/2014/main" id="{A91FAD8F-32CC-4A4A-A57B-5BEF17B202A0}"/>
                </a:ext>
              </a:extLst>
            </p:cNvPr>
            <p:cNvSpPr/>
            <p:nvPr/>
          </p:nvSpPr>
          <p:spPr>
            <a:xfrm>
              <a:off x="702144" y="1748542"/>
              <a:ext cx="5393856" cy="369332"/>
            </a:xfrm>
            <a:prstGeom prst="rect">
              <a:avLst/>
            </a:prstGeom>
          </p:spPr>
          <p:txBody>
            <a:bodyPr wrap="square">
              <a:spAutoFit/>
            </a:bodyPr>
            <a:lstStyle/>
            <a:p>
              <a:pPr algn="dist"/>
              <a:r>
                <a:rPr lang="en-US" altLang="zh-CN" b="0" i="0" dirty="0">
                  <a:solidFill>
                    <a:schemeClr val="bg1">
                      <a:lumMod val="50000"/>
                    </a:schemeClr>
                  </a:solidFill>
                  <a:effectLst/>
                  <a:latin typeface="微软雅黑" panose="020B0503020204020204" pitchFamily="34" charset="-122"/>
                  <a:ea typeface="微软雅黑" panose="020B0503020204020204" pitchFamily="34" charset="-122"/>
                </a:rPr>
                <a:t>Smoking cessation method </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5" name="直接连接符 14">
              <a:extLst>
                <a:ext uri="{FF2B5EF4-FFF2-40B4-BE49-F238E27FC236}">
                  <a16:creationId xmlns="" xmlns:a16="http://schemas.microsoft.com/office/drawing/2014/main" id="{02B5D847-66B1-488C-A2EC-16AD02527F8B}"/>
                </a:ext>
              </a:extLst>
            </p:cNvPr>
            <p:cNvCxnSpPr>
              <a:cxnSpLocks/>
            </p:cNvCxnSpPr>
            <p:nvPr/>
          </p:nvCxnSpPr>
          <p:spPr>
            <a:xfrm>
              <a:off x="801496" y="2836465"/>
              <a:ext cx="4149898" cy="0"/>
            </a:xfrm>
            <a:prstGeom prst="line">
              <a:avLst/>
            </a:prstGeom>
            <a:ln>
              <a:solidFill>
                <a:srgbClr val="BC4042"/>
              </a:solidFil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 xmlns:a16="http://schemas.microsoft.com/office/drawing/2014/main" id="{474F3C0A-8F82-4F7D-AEA1-02FB0964702E}"/>
              </a:ext>
            </a:extLst>
          </p:cNvPr>
          <p:cNvGrpSpPr/>
          <p:nvPr/>
        </p:nvGrpSpPr>
        <p:grpSpPr>
          <a:xfrm>
            <a:off x="692552" y="3187475"/>
            <a:ext cx="5472607" cy="881139"/>
            <a:chOff x="692552" y="3187475"/>
            <a:chExt cx="5472607" cy="881139"/>
          </a:xfrm>
        </p:grpSpPr>
        <p:sp>
          <p:nvSpPr>
            <p:cNvPr id="17" name="矩形 16">
              <a:extLst>
                <a:ext uri="{FF2B5EF4-FFF2-40B4-BE49-F238E27FC236}">
                  <a16:creationId xmlns="" xmlns:a16="http://schemas.microsoft.com/office/drawing/2014/main" id="{488E08EE-917F-437A-94E8-CD039FB23DF8}"/>
                </a:ext>
              </a:extLst>
            </p:cNvPr>
            <p:cNvSpPr/>
            <p:nvPr/>
          </p:nvSpPr>
          <p:spPr>
            <a:xfrm>
              <a:off x="1120875" y="3187475"/>
              <a:ext cx="5044284" cy="881139"/>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戒烟从现在开始，完全戒烟或逐渐减少吸烟次数的方法，通常</a:t>
              </a:r>
              <a:r>
                <a:rPr lang="en-US" altLang="zh-CN" dirty="0">
                  <a:latin typeface="微软雅黑" panose="020B0503020204020204" pitchFamily="34" charset="-122"/>
                  <a:ea typeface="微软雅黑" panose="020B0503020204020204" pitchFamily="34" charset="-122"/>
                  <a:cs typeface="+mn-ea"/>
                  <a:sym typeface="+mn-lt"/>
                </a:rPr>
                <a:t>3</a:t>
              </a:r>
              <a:r>
                <a:rPr lang="zh-CN" altLang="en-US" dirty="0">
                  <a:latin typeface="微软雅黑" panose="020B0503020204020204" pitchFamily="34" charset="-122"/>
                  <a:ea typeface="微软雅黑" panose="020B0503020204020204" pitchFamily="34" charset="-122"/>
                  <a:cs typeface="+mn-ea"/>
                  <a:sym typeface="+mn-lt"/>
                </a:rPr>
                <a:t>～</a:t>
              </a:r>
              <a:r>
                <a:rPr lang="en-US" altLang="zh-CN" dirty="0">
                  <a:latin typeface="微软雅黑" panose="020B0503020204020204" pitchFamily="34" charset="-122"/>
                  <a:ea typeface="微软雅黑" panose="020B0503020204020204" pitchFamily="34" charset="-122"/>
                  <a:cs typeface="+mn-ea"/>
                  <a:sym typeface="+mn-lt"/>
                </a:rPr>
                <a:t>4</a:t>
              </a:r>
              <a:r>
                <a:rPr lang="zh-CN" altLang="en-US" dirty="0">
                  <a:latin typeface="微软雅黑" panose="020B0503020204020204" pitchFamily="34" charset="-122"/>
                  <a:ea typeface="微软雅黑" panose="020B0503020204020204" pitchFamily="34" charset="-122"/>
                  <a:cs typeface="+mn-ea"/>
                  <a:sym typeface="+mn-lt"/>
                </a:rPr>
                <a:t>个月就可以成功；</a:t>
              </a:r>
              <a:endParaRPr lang="zh-CN" altLang="en-US" dirty="0">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 xmlns:a16="http://schemas.microsoft.com/office/drawing/2014/main" id="{D663E22E-D0E5-46F5-9DC1-4937666AD119}"/>
                </a:ext>
              </a:extLst>
            </p:cNvPr>
            <p:cNvSpPr txBox="1"/>
            <p:nvPr/>
          </p:nvSpPr>
          <p:spPr>
            <a:xfrm>
              <a:off x="692552" y="3218029"/>
              <a:ext cx="362600" cy="646331"/>
            </a:xfrm>
            <a:prstGeom prst="rect">
              <a:avLst/>
            </a:prstGeom>
            <a:noFill/>
          </p:spPr>
          <p:txBody>
            <a:bodyPr wrap="non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1</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grpSp>
      <p:grpSp>
        <p:nvGrpSpPr>
          <p:cNvPr id="11" name="组合 10">
            <a:extLst>
              <a:ext uri="{FF2B5EF4-FFF2-40B4-BE49-F238E27FC236}">
                <a16:creationId xmlns="" xmlns:a16="http://schemas.microsoft.com/office/drawing/2014/main" id="{75DA90AF-9A49-4255-A045-3F429CCF5368}"/>
              </a:ext>
            </a:extLst>
          </p:cNvPr>
          <p:cNvGrpSpPr/>
          <p:nvPr/>
        </p:nvGrpSpPr>
        <p:grpSpPr>
          <a:xfrm>
            <a:off x="692552" y="4198844"/>
            <a:ext cx="5472607" cy="881139"/>
            <a:chOff x="692552" y="4198844"/>
            <a:chExt cx="5472607" cy="881139"/>
          </a:xfrm>
        </p:grpSpPr>
        <p:sp>
          <p:nvSpPr>
            <p:cNvPr id="18" name="矩形 17">
              <a:extLst>
                <a:ext uri="{FF2B5EF4-FFF2-40B4-BE49-F238E27FC236}">
                  <a16:creationId xmlns="" xmlns:a16="http://schemas.microsoft.com/office/drawing/2014/main" id="{E3AC323C-71C9-40D9-9892-61876390D06E}"/>
                </a:ext>
              </a:extLst>
            </p:cNvPr>
            <p:cNvSpPr/>
            <p:nvPr/>
          </p:nvSpPr>
          <p:spPr>
            <a:xfrm>
              <a:off x="1120875" y="4198844"/>
              <a:ext cx="5044284" cy="881139"/>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扔掉吸烟用具，诸如打火机、烟灰缸，减少你的“条件反射”；</a:t>
              </a:r>
              <a:endParaRPr lang="zh-CN" altLang="en-US" dirty="0">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 xmlns:a16="http://schemas.microsoft.com/office/drawing/2014/main" id="{750B1CC0-23B2-426B-B537-C061264B656C}"/>
                </a:ext>
              </a:extLst>
            </p:cNvPr>
            <p:cNvSpPr txBox="1"/>
            <p:nvPr/>
          </p:nvSpPr>
          <p:spPr>
            <a:xfrm>
              <a:off x="692552" y="4222055"/>
              <a:ext cx="362600" cy="646331"/>
            </a:xfrm>
            <a:prstGeom prst="rect">
              <a:avLst/>
            </a:prstGeom>
            <a:noFill/>
          </p:spPr>
          <p:txBody>
            <a:bodyPr wrap="squar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2</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grpSp>
      <p:grpSp>
        <p:nvGrpSpPr>
          <p:cNvPr id="14" name="组合 13">
            <a:extLst>
              <a:ext uri="{FF2B5EF4-FFF2-40B4-BE49-F238E27FC236}">
                <a16:creationId xmlns="" xmlns:a16="http://schemas.microsoft.com/office/drawing/2014/main" id="{5DA04BA3-8B77-4703-AC41-5B92E61E19DE}"/>
              </a:ext>
            </a:extLst>
          </p:cNvPr>
          <p:cNvGrpSpPr/>
          <p:nvPr/>
        </p:nvGrpSpPr>
        <p:grpSpPr>
          <a:xfrm>
            <a:off x="692552" y="5115870"/>
            <a:ext cx="5472607" cy="1289905"/>
            <a:chOff x="692552" y="5115870"/>
            <a:chExt cx="5472607" cy="1289905"/>
          </a:xfrm>
        </p:grpSpPr>
        <p:sp>
          <p:nvSpPr>
            <p:cNvPr id="19" name="矩形 18">
              <a:extLst>
                <a:ext uri="{FF2B5EF4-FFF2-40B4-BE49-F238E27FC236}">
                  <a16:creationId xmlns="" xmlns:a16="http://schemas.microsoft.com/office/drawing/2014/main" id="{BBD55325-2405-41B1-9515-C7D37FC07602}"/>
                </a:ext>
              </a:extLst>
            </p:cNvPr>
            <p:cNvSpPr/>
            <p:nvPr/>
          </p:nvSpPr>
          <p:spPr>
            <a:xfrm>
              <a:off x="1120875" y="5115870"/>
              <a:ext cx="5044284" cy="128990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坚决拒绝香烟的引诱，经常提醒自己，再吸一支烟足以令戒烟的计划前功尽弃。避免参与往常习惯吸烟的场所或活动；</a:t>
              </a:r>
            </a:p>
          </p:txBody>
        </p:sp>
        <p:sp>
          <p:nvSpPr>
            <p:cNvPr id="22" name="文本框 21">
              <a:extLst>
                <a:ext uri="{FF2B5EF4-FFF2-40B4-BE49-F238E27FC236}">
                  <a16:creationId xmlns="" xmlns:a16="http://schemas.microsoft.com/office/drawing/2014/main" id="{06FADCFE-C7E6-4B2C-88E9-C9067AEAFA11}"/>
                </a:ext>
              </a:extLst>
            </p:cNvPr>
            <p:cNvSpPr txBox="1"/>
            <p:nvPr/>
          </p:nvSpPr>
          <p:spPr>
            <a:xfrm>
              <a:off x="692552" y="5115870"/>
              <a:ext cx="362600" cy="646331"/>
            </a:xfrm>
            <a:prstGeom prst="rect">
              <a:avLst/>
            </a:prstGeom>
            <a:noFill/>
          </p:spPr>
          <p:txBody>
            <a:bodyPr wrap="squar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3</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grpSp>
    </p:spTree>
    <p:extLst>
      <p:ext uri="{BB962C8B-B14F-4D97-AF65-F5344CB8AC3E}">
        <p14:creationId xmlns:p14="http://schemas.microsoft.com/office/powerpoint/2010/main" val="15219532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par>
                          <p:cTn id="8" fill="hold">
                            <p:stCondLst>
                              <p:cond delay="75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750"/>
                                        <p:tgtEl>
                                          <p:spTgt spid="9"/>
                                        </p:tgtEl>
                                      </p:cBhvr>
                                    </p:animEffect>
                                  </p:childTnLst>
                                </p:cTn>
                              </p:par>
                            </p:childTnLst>
                          </p:cTn>
                        </p:par>
                        <p:par>
                          <p:cTn id="17" fill="hold">
                            <p:stCondLst>
                              <p:cond delay="225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750"/>
                                        <p:tgtEl>
                                          <p:spTgt spid="10"/>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750"/>
                                        <p:tgtEl>
                                          <p:spTgt spid="11"/>
                                        </p:tgtEl>
                                      </p:cBhvr>
                                    </p:animEffect>
                                  </p:childTnLst>
                                </p:cTn>
                              </p:par>
                            </p:childTnLst>
                          </p:cTn>
                        </p:par>
                        <p:par>
                          <p:cTn id="25" fill="hold">
                            <p:stCondLst>
                              <p:cond delay="3750"/>
                            </p:stCondLst>
                            <p:childTnLst>
                              <p:par>
                                <p:cTn id="26" presetID="22" presetClass="entr" presetSubtype="8"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E8922702-0B63-48C8-8931-C702A74F72A5}"/>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0A98AE0E-1633-464D-8E6C-CD126C80D63A}"/>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戒烟方法</a:t>
              </a:r>
            </a:p>
          </p:txBody>
        </p:sp>
        <p:sp>
          <p:nvSpPr>
            <p:cNvPr id="3" name="no-smoking-sign_63727">
              <a:extLst>
                <a:ext uri="{FF2B5EF4-FFF2-40B4-BE49-F238E27FC236}">
                  <a16:creationId xmlns="" xmlns:a16="http://schemas.microsoft.com/office/drawing/2014/main" id="{F1CCDB4A-22E9-48C7-97ED-605BF154B0EA}"/>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
        <p:nvSpPr>
          <p:cNvPr id="6" name="矩形 5">
            <a:extLst>
              <a:ext uri="{FF2B5EF4-FFF2-40B4-BE49-F238E27FC236}">
                <a16:creationId xmlns="" xmlns:a16="http://schemas.microsoft.com/office/drawing/2014/main" id="{F6C9063A-5C67-4F18-B3E1-2D28C69F7A80}"/>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WORLD</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NO-SMOKING DAY</a:t>
            </a:r>
          </a:p>
        </p:txBody>
      </p:sp>
      <p:grpSp>
        <p:nvGrpSpPr>
          <p:cNvPr id="7" name="组合 6">
            <a:extLst>
              <a:ext uri="{FF2B5EF4-FFF2-40B4-BE49-F238E27FC236}">
                <a16:creationId xmlns="" xmlns:a16="http://schemas.microsoft.com/office/drawing/2014/main" id="{207951C4-558F-457A-AB08-78991D4518A8}"/>
              </a:ext>
            </a:extLst>
          </p:cNvPr>
          <p:cNvGrpSpPr/>
          <p:nvPr/>
        </p:nvGrpSpPr>
        <p:grpSpPr>
          <a:xfrm>
            <a:off x="916138" y="1976855"/>
            <a:ext cx="5472607" cy="1289905"/>
            <a:chOff x="916138" y="1976855"/>
            <a:chExt cx="5472607" cy="1289905"/>
          </a:xfrm>
        </p:grpSpPr>
        <p:sp>
          <p:nvSpPr>
            <p:cNvPr id="17" name="矩形 16">
              <a:extLst>
                <a:ext uri="{FF2B5EF4-FFF2-40B4-BE49-F238E27FC236}">
                  <a16:creationId xmlns="" xmlns:a16="http://schemas.microsoft.com/office/drawing/2014/main" id="{488E08EE-917F-437A-94E8-CD039FB23DF8}"/>
                </a:ext>
              </a:extLst>
            </p:cNvPr>
            <p:cNvSpPr/>
            <p:nvPr/>
          </p:nvSpPr>
          <p:spPr>
            <a:xfrm>
              <a:off x="1344461" y="1976855"/>
              <a:ext cx="5044284" cy="128990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餐后喝水、吃水果或散步，摆脱饭后一支烟的想法。研究表明：在戒烟初期多喝一些果汁可以帮助戒除尼古丁的成瘾。</a:t>
              </a:r>
            </a:p>
          </p:txBody>
        </p:sp>
        <p:sp>
          <p:nvSpPr>
            <p:cNvPr id="20" name="文本框 19">
              <a:extLst>
                <a:ext uri="{FF2B5EF4-FFF2-40B4-BE49-F238E27FC236}">
                  <a16:creationId xmlns="" xmlns:a16="http://schemas.microsoft.com/office/drawing/2014/main" id="{D663E22E-D0E5-46F5-9DC1-4937666AD119}"/>
                </a:ext>
              </a:extLst>
            </p:cNvPr>
            <p:cNvSpPr txBox="1"/>
            <p:nvPr/>
          </p:nvSpPr>
          <p:spPr>
            <a:xfrm>
              <a:off x="916138" y="2007409"/>
              <a:ext cx="362600" cy="646331"/>
            </a:xfrm>
            <a:prstGeom prst="rect">
              <a:avLst/>
            </a:prstGeom>
            <a:noFill/>
          </p:spPr>
          <p:txBody>
            <a:bodyPr wrap="squar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4</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grpSp>
      <p:grpSp>
        <p:nvGrpSpPr>
          <p:cNvPr id="9" name="组合 8">
            <a:extLst>
              <a:ext uri="{FF2B5EF4-FFF2-40B4-BE49-F238E27FC236}">
                <a16:creationId xmlns="" xmlns:a16="http://schemas.microsoft.com/office/drawing/2014/main" id="{68C0F413-6DFA-4038-954D-A8230E676C44}"/>
              </a:ext>
            </a:extLst>
          </p:cNvPr>
          <p:cNvGrpSpPr/>
          <p:nvPr/>
        </p:nvGrpSpPr>
        <p:grpSpPr>
          <a:xfrm>
            <a:off x="916138" y="3501793"/>
            <a:ext cx="5450301" cy="1289905"/>
            <a:chOff x="916138" y="3671441"/>
            <a:chExt cx="5450301" cy="1289905"/>
          </a:xfrm>
        </p:grpSpPr>
        <p:sp>
          <p:nvSpPr>
            <p:cNvPr id="21" name="文本框 20">
              <a:extLst>
                <a:ext uri="{FF2B5EF4-FFF2-40B4-BE49-F238E27FC236}">
                  <a16:creationId xmlns="" xmlns:a16="http://schemas.microsoft.com/office/drawing/2014/main" id="{750B1CC0-23B2-426B-B537-C061264B656C}"/>
                </a:ext>
              </a:extLst>
            </p:cNvPr>
            <p:cNvSpPr txBox="1"/>
            <p:nvPr/>
          </p:nvSpPr>
          <p:spPr>
            <a:xfrm>
              <a:off x="916138" y="3714749"/>
              <a:ext cx="362600" cy="646331"/>
            </a:xfrm>
            <a:prstGeom prst="rect">
              <a:avLst/>
            </a:prstGeom>
            <a:noFill/>
          </p:spPr>
          <p:txBody>
            <a:bodyPr wrap="squar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5</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4" name="矩形 3">
              <a:extLst>
                <a:ext uri="{FF2B5EF4-FFF2-40B4-BE49-F238E27FC236}">
                  <a16:creationId xmlns="" xmlns:a16="http://schemas.microsoft.com/office/drawing/2014/main" id="{166D83A8-CDB1-4713-9CC2-E65C8AF469CD}"/>
                </a:ext>
              </a:extLst>
            </p:cNvPr>
            <p:cNvSpPr/>
            <p:nvPr/>
          </p:nvSpPr>
          <p:spPr>
            <a:xfrm>
              <a:off x="1344461" y="3671441"/>
              <a:ext cx="5021978" cy="128990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烟瘾来时，要立即做深呼吸活动，或咀嚼无糖分的口香糖，避免用零食代替香烟，否则会引起血糖升高，身体过胖。</a:t>
              </a:r>
            </a:p>
          </p:txBody>
        </p:sp>
      </p:grpSp>
      <p:grpSp>
        <p:nvGrpSpPr>
          <p:cNvPr id="10" name="组合 9">
            <a:extLst>
              <a:ext uri="{FF2B5EF4-FFF2-40B4-BE49-F238E27FC236}">
                <a16:creationId xmlns="" xmlns:a16="http://schemas.microsoft.com/office/drawing/2014/main" id="{F2F22535-2AC6-41F5-8912-D5501FAB9786}"/>
              </a:ext>
            </a:extLst>
          </p:cNvPr>
          <p:cNvGrpSpPr/>
          <p:nvPr/>
        </p:nvGrpSpPr>
        <p:grpSpPr>
          <a:xfrm>
            <a:off x="916138" y="5121043"/>
            <a:ext cx="5181364" cy="881139"/>
            <a:chOff x="916138" y="5121043"/>
            <a:chExt cx="5181364" cy="881139"/>
          </a:xfrm>
        </p:grpSpPr>
        <p:sp>
          <p:nvSpPr>
            <p:cNvPr id="23" name="文本框 22">
              <a:extLst>
                <a:ext uri="{FF2B5EF4-FFF2-40B4-BE49-F238E27FC236}">
                  <a16:creationId xmlns="" xmlns:a16="http://schemas.microsoft.com/office/drawing/2014/main" id="{5EAC6527-9B63-425A-95DD-C59FBD8137E0}"/>
                </a:ext>
              </a:extLst>
            </p:cNvPr>
            <p:cNvSpPr txBox="1"/>
            <p:nvPr/>
          </p:nvSpPr>
          <p:spPr>
            <a:xfrm>
              <a:off x="916138" y="5121043"/>
              <a:ext cx="362600" cy="646331"/>
            </a:xfrm>
            <a:prstGeom prst="rect">
              <a:avLst/>
            </a:prstGeom>
            <a:noFill/>
          </p:spPr>
          <p:txBody>
            <a:bodyPr wrap="square" rtlCol="0">
              <a:spAutoFit/>
            </a:bodyPr>
            <a:lstStyle/>
            <a:p>
              <a:pPr algn="ctr"/>
              <a:r>
                <a:rPr lang="en-US" altLang="zh-CN" sz="3600" dirty="0">
                  <a:solidFill>
                    <a:srgbClr val="BC4042"/>
                  </a:solidFill>
                  <a:latin typeface="阿里汉仪智能黑体" panose="00020600040101010101" pitchFamily="18" charset="-122"/>
                  <a:ea typeface="阿里汉仪智能黑体" panose="00020600040101010101" pitchFamily="18" charset="-122"/>
                </a:rPr>
                <a:t>6</a:t>
              </a:r>
              <a:endParaRPr lang="zh-CN" altLang="en-US" sz="36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8" name="矩形 7">
              <a:extLst>
                <a:ext uri="{FF2B5EF4-FFF2-40B4-BE49-F238E27FC236}">
                  <a16:creationId xmlns="" xmlns:a16="http://schemas.microsoft.com/office/drawing/2014/main" id="{4B297A83-4AE6-40C7-9C27-F9BC2D7F90AC}"/>
                </a:ext>
              </a:extLst>
            </p:cNvPr>
            <p:cNvSpPr/>
            <p:nvPr/>
          </p:nvSpPr>
          <p:spPr>
            <a:xfrm>
              <a:off x="1344461" y="5121043"/>
              <a:ext cx="4753041" cy="881139"/>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cs typeface="+mn-ea"/>
                  <a:sym typeface="+mn-lt"/>
                </a:rPr>
                <a:t>告诉别人你已经戒烟，不要给你烟卷，也不要在你面前吸烟。</a:t>
              </a:r>
              <a:endParaRPr lang="zh-CN" altLang="en-US" dirty="0">
                <a:latin typeface="微软雅黑" panose="020B0503020204020204" pitchFamily="34" charset="-122"/>
                <a:ea typeface="微软雅黑" panose="020B0503020204020204" pitchFamily="34" charset="-122"/>
                <a:cs typeface="+mn-ea"/>
              </a:endParaRPr>
            </a:p>
          </p:txBody>
        </p:sp>
      </p:grpSp>
      <p:sp>
        <p:nvSpPr>
          <p:cNvPr id="27" name="任意多边形: 形状 26">
            <a:extLst>
              <a:ext uri="{FF2B5EF4-FFF2-40B4-BE49-F238E27FC236}">
                <a16:creationId xmlns="" xmlns:a16="http://schemas.microsoft.com/office/drawing/2014/main" id="{1C19FFBD-C9A1-4360-8A9B-9FA8FF05C44A}"/>
              </a:ext>
            </a:extLst>
          </p:cNvPr>
          <p:cNvSpPr/>
          <p:nvPr/>
        </p:nvSpPr>
        <p:spPr>
          <a:xfrm>
            <a:off x="6534149" y="0"/>
            <a:ext cx="5657851" cy="6858000"/>
          </a:xfrm>
          <a:custGeom>
            <a:avLst/>
            <a:gdLst>
              <a:gd name="connsiteX0" fmla="*/ 1734424 w 5657851"/>
              <a:gd name="connsiteY0" fmla="*/ 0 h 6858000"/>
              <a:gd name="connsiteX1" fmla="*/ 5657851 w 5657851"/>
              <a:gd name="connsiteY1" fmla="*/ 0 h 6858000"/>
              <a:gd name="connsiteX2" fmla="*/ 5657851 w 5657851"/>
              <a:gd name="connsiteY2" fmla="*/ 6858000 h 6858000"/>
              <a:gd name="connsiteX3" fmla="*/ 166242 w 5657851"/>
              <a:gd name="connsiteY3" fmla="*/ 6858000 h 6858000"/>
              <a:gd name="connsiteX4" fmla="*/ 168377 w 5657851"/>
              <a:gd name="connsiteY4" fmla="*/ 6843659 h 6858000"/>
              <a:gd name="connsiteX5" fmla="*/ 2128382 w 5657851"/>
              <a:gd name="connsiteY5" fmla="*/ 4689413 h 6858000"/>
              <a:gd name="connsiteX6" fmla="*/ 14001 w 5657851"/>
              <a:gd name="connsiteY6" fmla="*/ 1648890 h 6858000"/>
              <a:gd name="connsiteX7" fmla="*/ 1700212 w 5657851"/>
              <a:gd name="connsiteY7" fmla="*/ 2031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851" h="6858000">
                <a:moveTo>
                  <a:pt x="1734424" y="0"/>
                </a:moveTo>
                <a:lnTo>
                  <a:pt x="5657851" y="0"/>
                </a:lnTo>
                <a:lnTo>
                  <a:pt x="5657851" y="6858000"/>
                </a:lnTo>
                <a:lnTo>
                  <a:pt x="166242" y="6858000"/>
                </a:lnTo>
                <a:lnTo>
                  <a:pt x="168377" y="6843659"/>
                </a:lnTo>
                <a:cubicBezTo>
                  <a:pt x="301943" y="6356073"/>
                  <a:pt x="2159475" y="5473723"/>
                  <a:pt x="2128382" y="4689413"/>
                </a:cubicBezTo>
                <a:cubicBezTo>
                  <a:pt x="2092845" y="3793058"/>
                  <a:pt x="-199215" y="2567040"/>
                  <a:pt x="14001" y="1648890"/>
                </a:cubicBezTo>
                <a:cubicBezTo>
                  <a:pt x="133935" y="1132430"/>
                  <a:pt x="891014" y="516835"/>
                  <a:pt x="1700212" y="20310"/>
                </a:cubicBezTo>
                <a:close/>
              </a:path>
            </a:pathLst>
          </a:cu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60451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childTnLst>
                                </p:cTn>
                              </p:par>
                            </p:childTnLst>
                          </p:cTn>
                        </p:par>
                        <p:par>
                          <p:cTn id="8" fill="hold">
                            <p:stCondLst>
                              <p:cond delay="75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750"/>
                                        <p:tgtEl>
                                          <p:spTgt spid="7"/>
                                        </p:tgtEl>
                                      </p:cBhvr>
                                    </p:animEffect>
                                  </p:childTnLst>
                                </p:cTn>
                              </p:par>
                            </p:childTnLst>
                          </p:cTn>
                        </p:par>
                        <p:par>
                          <p:cTn id="17" fill="hold">
                            <p:stCondLst>
                              <p:cond delay="225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750"/>
                                        <p:tgtEl>
                                          <p:spTgt spid="9"/>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78D291CB-F633-41CF-AFA7-9FF5B66F8B84}"/>
              </a:ext>
            </a:extLst>
          </p:cNvPr>
          <p:cNvPicPr>
            <a:picLocks noChangeAspect="1"/>
          </p:cNvPicPr>
          <p:nvPr/>
        </p:nvPicPr>
        <p:blipFill rotWithShape="1">
          <a:blip r:embed="rId2"/>
          <a:srcRect l="6438" t="15824" r="6260" b="38013"/>
          <a:stretch/>
        </p:blipFill>
        <p:spPr>
          <a:xfrm>
            <a:off x="4624754" y="5592233"/>
            <a:ext cx="7420708" cy="1030473"/>
          </a:xfrm>
          <a:prstGeom prst="rect">
            <a:avLst/>
          </a:prstGeom>
        </p:spPr>
      </p:pic>
      <p:sp>
        <p:nvSpPr>
          <p:cNvPr id="3" name="六边形 2">
            <a:extLst>
              <a:ext uri="{FF2B5EF4-FFF2-40B4-BE49-F238E27FC236}">
                <a16:creationId xmlns="" xmlns:a16="http://schemas.microsoft.com/office/drawing/2014/main" id="{8466B898-FC22-4E69-B115-D01EBA530CCC}"/>
              </a:ext>
            </a:extLst>
          </p:cNvPr>
          <p:cNvSpPr/>
          <p:nvPr/>
        </p:nvSpPr>
        <p:spPr>
          <a:xfrm rot="5400000">
            <a:off x="761265" y="1256080"/>
            <a:ext cx="5240217" cy="4803045"/>
          </a:xfrm>
          <a:prstGeom prst="hexagon">
            <a:avLst>
              <a:gd name="adj" fmla="val 24668"/>
              <a:gd name="vf" fmla="val 11547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a:extLst>
              <a:ext uri="{FF2B5EF4-FFF2-40B4-BE49-F238E27FC236}">
                <a16:creationId xmlns="" xmlns:a16="http://schemas.microsoft.com/office/drawing/2014/main" id="{96968436-1D0B-4FDF-B7E9-2309E76BD5A2}"/>
              </a:ext>
            </a:extLst>
          </p:cNvPr>
          <p:cNvGrpSpPr/>
          <p:nvPr/>
        </p:nvGrpSpPr>
        <p:grpSpPr>
          <a:xfrm>
            <a:off x="888019" y="2086885"/>
            <a:ext cx="4688586" cy="3154710"/>
            <a:chOff x="888019" y="2086885"/>
            <a:chExt cx="4688586" cy="3154710"/>
          </a:xfrm>
        </p:grpSpPr>
        <p:sp>
          <p:nvSpPr>
            <p:cNvPr id="4" name="文本框 3">
              <a:extLst>
                <a:ext uri="{FF2B5EF4-FFF2-40B4-BE49-F238E27FC236}">
                  <a16:creationId xmlns="" xmlns:a16="http://schemas.microsoft.com/office/drawing/2014/main" id="{E0FF4AD0-9DC1-46BC-A904-F34FF03EC3F8}"/>
                </a:ext>
              </a:extLst>
            </p:cNvPr>
            <p:cNvSpPr txBox="1"/>
            <p:nvPr/>
          </p:nvSpPr>
          <p:spPr>
            <a:xfrm>
              <a:off x="888019" y="2086885"/>
              <a:ext cx="1891865" cy="3154710"/>
            </a:xfrm>
            <a:prstGeom prst="rect">
              <a:avLst/>
            </a:prstGeom>
            <a:noFill/>
          </p:spPr>
          <p:txBody>
            <a:bodyPr wrap="none" rtlCol="0">
              <a:spAutoFit/>
            </a:bodyPr>
            <a:lstStyle/>
            <a:p>
              <a:r>
                <a:rPr lang="en-US" altLang="zh-CN" sz="19900" b="1" dirty="0">
                  <a:solidFill>
                    <a:srgbClr val="BC4042"/>
                  </a:solidFill>
                  <a:latin typeface="微软雅黑" panose="020B0503020204020204" pitchFamily="34" charset="-122"/>
                  <a:ea typeface="微软雅黑" panose="020B0503020204020204" pitchFamily="34" charset="-122"/>
                </a:rPr>
                <a:t>C</a:t>
              </a:r>
              <a:endParaRPr lang="zh-CN" altLang="en-US" sz="19900" b="1" dirty="0">
                <a:solidFill>
                  <a:srgbClr val="BC4042"/>
                </a:solidFill>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 xmlns:a16="http://schemas.microsoft.com/office/drawing/2014/main" id="{427C2BA2-BA3A-4085-9ABC-D40680D20400}"/>
                </a:ext>
              </a:extLst>
            </p:cNvPr>
            <p:cNvSpPr txBox="1"/>
            <p:nvPr/>
          </p:nvSpPr>
          <p:spPr>
            <a:xfrm>
              <a:off x="2557049" y="3886199"/>
              <a:ext cx="3019556" cy="769441"/>
            </a:xfrm>
            <a:prstGeom prst="rect">
              <a:avLst/>
            </a:prstGeom>
            <a:noFill/>
          </p:spPr>
          <p:txBody>
            <a:bodyPr wrap="square" rtlCol="0">
              <a:spAutoFit/>
            </a:bodyPr>
            <a:lstStyle/>
            <a:p>
              <a:r>
                <a:rPr lang="en-US" altLang="zh-CN" sz="4400" b="1" dirty="0">
                  <a:solidFill>
                    <a:schemeClr val="tx1">
                      <a:lumMod val="65000"/>
                      <a:lumOff val="35000"/>
                    </a:schemeClr>
                  </a:solidFill>
                  <a:latin typeface="微软雅黑" panose="020B0503020204020204" pitchFamily="34" charset="-122"/>
                  <a:ea typeface="微软雅黑" panose="020B0503020204020204" pitchFamily="34" charset="-122"/>
                </a:rPr>
                <a:t>ONTENTS</a:t>
              </a:r>
              <a:endParaRPr lang="zh-CN" altLang="en-US" sz="4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 name="椭圆 6">
            <a:extLst>
              <a:ext uri="{FF2B5EF4-FFF2-40B4-BE49-F238E27FC236}">
                <a16:creationId xmlns="" xmlns:a16="http://schemas.microsoft.com/office/drawing/2014/main" id="{B9DA612D-345A-4926-9A73-CBF5460311AC}"/>
              </a:ext>
            </a:extLst>
          </p:cNvPr>
          <p:cNvSpPr/>
          <p:nvPr/>
        </p:nvSpPr>
        <p:spPr>
          <a:xfrm>
            <a:off x="5666155" y="2479429"/>
            <a:ext cx="246184" cy="246185"/>
          </a:xfrm>
          <a:prstGeom prst="ellipse">
            <a:avLst/>
          </a:prstGeom>
          <a:solidFill>
            <a:srgbClr val="BC40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椭圆 9">
            <a:extLst>
              <a:ext uri="{FF2B5EF4-FFF2-40B4-BE49-F238E27FC236}">
                <a16:creationId xmlns="" xmlns:a16="http://schemas.microsoft.com/office/drawing/2014/main" id="{0CDEA5A6-5B38-4BA7-8246-3B1129CB417A}"/>
              </a:ext>
            </a:extLst>
          </p:cNvPr>
          <p:cNvSpPr/>
          <p:nvPr/>
        </p:nvSpPr>
        <p:spPr>
          <a:xfrm>
            <a:off x="5666155" y="3253154"/>
            <a:ext cx="246184" cy="246185"/>
          </a:xfrm>
          <a:prstGeom prst="ellipse">
            <a:avLst/>
          </a:prstGeom>
          <a:solidFill>
            <a:srgbClr val="BC40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椭圆 10">
            <a:extLst>
              <a:ext uri="{FF2B5EF4-FFF2-40B4-BE49-F238E27FC236}">
                <a16:creationId xmlns="" xmlns:a16="http://schemas.microsoft.com/office/drawing/2014/main" id="{B2964C1A-3025-4AFB-A3BA-BAB5AD2DA389}"/>
              </a:ext>
            </a:extLst>
          </p:cNvPr>
          <p:cNvSpPr/>
          <p:nvPr/>
        </p:nvSpPr>
        <p:spPr>
          <a:xfrm>
            <a:off x="5666155" y="3956539"/>
            <a:ext cx="246184" cy="246185"/>
          </a:xfrm>
          <a:prstGeom prst="ellipse">
            <a:avLst/>
          </a:prstGeom>
          <a:solidFill>
            <a:srgbClr val="BC40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椭圆 11">
            <a:extLst>
              <a:ext uri="{FF2B5EF4-FFF2-40B4-BE49-F238E27FC236}">
                <a16:creationId xmlns="" xmlns:a16="http://schemas.microsoft.com/office/drawing/2014/main" id="{252CB5AD-5D87-47A5-8017-DF7417F04D87}"/>
              </a:ext>
            </a:extLst>
          </p:cNvPr>
          <p:cNvSpPr/>
          <p:nvPr/>
        </p:nvSpPr>
        <p:spPr>
          <a:xfrm>
            <a:off x="5666155" y="4659924"/>
            <a:ext cx="246184" cy="246185"/>
          </a:xfrm>
          <a:prstGeom prst="ellipse">
            <a:avLst/>
          </a:prstGeom>
          <a:solidFill>
            <a:srgbClr val="BC404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1" name="组合 30">
            <a:extLst>
              <a:ext uri="{FF2B5EF4-FFF2-40B4-BE49-F238E27FC236}">
                <a16:creationId xmlns="" xmlns:a16="http://schemas.microsoft.com/office/drawing/2014/main" id="{2AFF6BEE-5CDD-4A18-9A83-3863B199FCFC}"/>
              </a:ext>
            </a:extLst>
          </p:cNvPr>
          <p:cNvGrpSpPr/>
          <p:nvPr/>
        </p:nvGrpSpPr>
        <p:grpSpPr>
          <a:xfrm>
            <a:off x="6179877" y="2313469"/>
            <a:ext cx="4595916" cy="541496"/>
            <a:chOff x="6179877" y="2313469"/>
            <a:chExt cx="4595916" cy="541496"/>
          </a:xfrm>
        </p:grpSpPr>
        <p:cxnSp>
          <p:nvCxnSpPr>
            <p:cNvPr id="14" name="直接连接符 13">
              <a:extLst>
                <a:ext uri="{FF2B5EF4-FFF2-40B4-BE49-F238E27FC236}">
                  <a16:creationId xmlns="" xmlns:a16="http://schemas.microsoft.com/office/drawing/2014/main" id="{BC625487-9913-4389-A8C5-D505195AEB81}"/>
                </a:ext>
              </a:extLst>
            </p:cNvPr>
            <p:cNvCxnSpPr/>
            <p:nvPr/>
          </p:nvCxnSpPr>
          <p:spPr>
            <a:xfrm>
              <a:off x="6603294" y="2854965"/>
              <a:ext cx="4172499" cy="0"/>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3BAEB4D1-D081-4D5C-9067-1066EB322F1B}"/>
                </a:ext>
              </a:extLst>
            </p:cNvPr>
            <p:cNvSpPr txBox="1"/>
            <p:nvPr/>
          </p:nvSpPr>
          <p:spPr>
            <a:xfrm>
              <a:off x="6179877" y="2331745"/>
              <a:ext cx="322524" cy="523220"/>
            </a:xfrm>
            <a:prstGeom prst="rect">
              <a:avLst/>
            </a:prstGeom>
            <a:noFill/>
          </p:spPr>
          <p:txBody>
            <a:bodyPr wrap="none" rtlCol="0">
              <a:spAutoFit/>
            </a:bodyPr>
            <a:lstStyle/>
            <a:p>
              <a:pPr algn="ctr"/>
              <a:r>
                <a:rPr lang="en-US" altLang="zh-CN" sz="2800" dirty="0">
                  <a:solidFill>
                    <a:srgbClr val="BC4042"/>
                  </a:solidFill>
                  <a:latin typeface="阿里汉仪智能黑体" panose="00020600040101010101" pitchFamily="18" charset="-122"/>
                  <a:ea typeface="阿里汉仪智能黑体" panose="00020600040101010101" pitchFamily="18" charset="-122"/>
                </a:rPr>
                <a:t>1</a:t>
              </a:r>
              <a:endParaRPr lang="zh-CN" altLang="en-US" sz="28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22" name="文本框 21">
              <a:extLst>
                <a:ext uri="{FF2B5EF4-FFF2-40B4-BE49-F238E27FC236}">
                  <a16:creationId xmlns="" xmlns:a16="http://schemas.microsoft.com/office/drawing/2014/main" id="{6E5847AB-C753-4D3B-A698-0B51A93A9565}"/>
                </a:ext>
              </a:extLst>
            </p:cNvPr>
            <p:cNvSpPr txBox="1"/>
            <p:nvPr/>
          </p:nvSpPr>
          <p:spPr>
            <a:xfrm>
              <a:off x="6572739" y="2313469"/>
              <a:ext cx="3057247" cy="523220"/>
            </a:xfrm>
            <a:prstGeom prst="rect">
              <a:avLst/>
            </a:prstGeom>
            <a:noFill/>
          </p:spPr>
          <p:txBody>
            <a:bodyPr wrap="none" rtlCol="0">
              <a:spAutoFit/>
            </a:bodyPr>
            <a:lstStyle/>
            <a:p>
              <a:r>
                <a:rPr lang="zh-CN" altLang="en-US" sz="2800" dirty="0">
                  <a:solidFill>
                    <a:srgbClr val="343132"/>
                  </a:solidFill>
                  <a:latin typeface="阿里汉仪智能黑体" panose="00020600040101010101" pitchFamily="18" charset="-122"/>
                  <a:ea typeface="阿里汉仪智能黑体" panose="00020600040101010101" pitchFamily="18" charset="-122"/>
                </a:rPr>
                <a:t>世界无烟日的来历</a:t>
              </a:r>
            </a:p>
          </p:txBody>
        </p:sp>
      </p:grpSp>
      <p:grpSp>
        <p:nvGrpSpPr>
          <p:cNvPr id="32" name="组合 31">
            <a:extLst>
              <a:ext uri="{FF2B5EF4-FFF2-40B4-BE49-F238E27FC236}">
                <a16:creationId xmlns="" xmlns:a16="http://schemas.microsoft.com/office/drawing/2014/main" id="{2B461B3B-8640-4F0B-A694-B7A9173328D9}"/>
              </a:ext>
            </a:extLst>
          </p:cNvPr>
          <p:cNvGrpSpPr/>
          <p:nvPr/>
        </p:nvGrpSpPr>
        <p:grpSpPr>
          <a:xfrm>
            <a:off x="6123772" y="3097444"/>
            <a:ext cx="4652021" cy="540414"/>
            <a:chOff x="6123772" y="3097444"/>
            <a:chExt cx="4652021" cy="540414"/>
          </a:xfrm>
        </p:grpSpPr>
        <p:cxnSp>
          <p:nvCxnSpPr>
            <p:cNvPr id="15" name="直接连接符 14">
              <a:extLst>
                <a:ext uri="{FF2B5EF4-FFF2-40B4-BE49-F238E27FC236}">
                  <a16:creationId xmlns="" xmlns:a16="http://schemas.microsoft.com/office/drawing/2014/main" id="{782F55B7-B3AC-400E-BADC-1C317533A968}"/>
                </a:ext>
              </a:extLst>
            </p:cNvPr>
            <p:cNvCxnSpPr/>
            <p:nvPr/>
          </p:nvCxnSpPr>
          <p:spPr>
            <a:xfrm>
              <a:off x="6603294" y="3637858"/>
              <a:ext cx="4172499" cy="0"/>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744FA5F0-6828-4175-8BCD-90C0C82FC20A}"/>
                </a:ext>
              </a:extLst>
            </p:cNvPr>
            <p:cNvSpPr txBox="1"/>
            <p:nvPr/>
          </p:nvSpPr>
          <p:spPr>
            <a:xfrm>
              <a:off x="6123772" y="3114636"/>
              <a:ext cx="434734" cy="523220"/>
            </a:xfrm>
            <a:prstGeom prst="rect">
              <a:avLst/>
            </a:prstGeom>
            <a:noFill/>
          </p:spPr>
          <p:txBody>
            <a:bodyPr wrap="none" rtlCol="0">
              <a:spAutoFit/>
            </a:bodyPr>
            <a:lstStyle/>
            <a:p>
              <a:pPr algn="ctr"/>
              <a:r>
                <a:rPr lang="en-US" altLang="zh-CN" sz="2800" dirty="0">
                  <a:solidFill>
                    <a:srgbClr val="BC4042"/>
                  </a:solidFill>
                  <a:latin typeface="阿里汉仪智能黑体" panose="00020600040101010101" pitchFamily="18" charset="-122"/>
                  <a:ea typeface="阿里汉仪智能黑体" panose="00020600040101010101" pitchFamily="18" charset="-122"/>
                </a:rPr>
                <a:t>2</a:t>
              </a:r>
              <a:endParaRPr lang="zh-CN" altLang="en-US" sz="28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23" name="文本框 22">
              <a:extLst>
                <a:ext uri="{FF2B5EF4-FFF2-40B4-BE49-F238E27FC236}">
                  <a16:creationId xmlns="" xmlns:a16="http://schemas.microsoft.com/office/drawing/2014/main" id="{038A88D3-DD68-4AFF-80CA-927BE0759532}"/>
                </a:ext>
              </a:extLst>
            </p:cNvPr>
            <p:cNvSpPr txBox="1"/>
            <p:nvPr/>
          </p:nvSpPr>
          <p:spPr>
            <a:xfrm>
              <a:off x="6572739" y="3097444"/>
              <a:ext cx="3057247" cy="523220"/>
            </a:xfrm>
            <a:prstGeom prst="rect">
              <a:avLst/>
            </a:prstGeom>
            <a:noFill/>
          </p:spPr>
          <p:txBody>
            <a:bodyPr wrap="none" rtlCol="0">
              <a:spAutoFit/>
            </a:bodyPr>
            <a:lstStyle/>
            <a:p>
              <a:r>
                <a:rPr lang="zh-CN" altLang="en-US" sz="2800" dirty="0">
                  <a:solidFill>
                    <a:srgbClr val="343132"/>
                  </a:solidFill>
                  <a:latin typeface="阿里汉仪智能黑体" panose="00020600040101010101" pitchFamily="18" charset="-122"/>
                  <a:ea typeface="阿里汉仪智能黑体" panose="00020600040101010101" pitchFamily="18" charset="-122"/>
                </a:rPr>
                <a:t>世界无烟日的主题</a:t>
              </a:r>
            </a:p>
          </p:txBody>
        </p:sp>
      </p:grpSp>
      <p:grpSp>
        <p:nvGrpSpPr>
          <p:cNvPr id="34" name="组合 33">
            <a:extLst>
              <a:ext uri="{FF2B5EF4-FFF2-40B4-BE49-F238E27FC236}">
                <a16:creationId xmlns="" xmlns:a16="http://schemas.microsoft.com/office/drawing/2014/main" id="{83A061CE-89B9-4E58-8E8A-384DE2973760}"/>
              </a:ext>
            </a:extLst>
          </p:cNvPr>
          <p:cNvGrpSpPr/>
          <p:nvPr/>
        </p:nvGrpSpPr>
        <p:grpSpPr>
          <a:xfrm>
            <a:off x="6114154" y="4526490"/>
            <a:ext cx="4661639" cy="595641"/>
            <a:chOff x="6114154" y="4526490"/>
            <a:chExt cx="4661639" cy="595641"/>
          </a:xfrm>
        </p:grpSpPr>
        <p:cxnSp>
          <p:nvCxnSpPr>
            <p:cNvPr id="17" name="直接连接符 16">
              <a:extLst>
                <a:ext uri="{FF2B5EF4-FFF2-40B4-BE49-F238E27FC236}">
                  <a16:creationId xmlns="" xmlns:a16="http://schemas.microsoft.com/office/drawing/2014/main" id="{74824F42-65DA-4A1C-B8EE-6B9F060D7B39}"/>
                </a:ext>
              </a:extLst>
            </p:cNvPr>
            <p:cNvCxnSpPr/>
            <p:nvPr/>
          </p:nvCxnSpPr>
          <p:spPr>
            <a:xfrm>
              <a:off x="6603294" y="5122131"/>
              <a:ext cx="4172499" cy="0"/>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76500EDF-BD25-472A-995F-B19F775A30CB}"/>
                </a:ext>
              </a:extLst>
            </p:cNvPr>
            <p:cNvSpPr txBox="1"/>
            <p:nvPr/>
          </p:nvSpPr>
          <p:spPr>
            <a:xfrm>
              <a:off x="6114154" y="4526490"/>
              <a:ext cx="453970" cy="523220"/>
            </a:xfrm>
            <a:prstGeom prst="rect">
              <a:avLst/>
            </a:prstGeom>
            <a:noFill/>
          </p:spPr>
          <p:txBody>
            <a:bodyPr wrap="none" rtlCol="0">
              <a:spAutoFit/>
            </a:bodyPr>
            <a:lstStyle/>
            <a:p>
              <a:pPr algn="ctr"/>
              <a:r>
                <a:rPr lang="en-US" altLang="zh-CN" sz="2800" dirty="0">
                  <a:solidFill>
                    <a:srgbClr val="BC4042"/>
                  </a:solidFill>
                  <a:latin typeface="阿里汉仪智能黑体" panose="00020600040101010101" pitchFamily="18" charset="-122"/>
                  <a:ea typeface="阿里汉仪智能黑体" panose="00020600040101010101" pitchFamily="18" charset="-122"/>
                </a:rPr>
                <a:t>4</a:t>
              </a:r>
              <a:endParaRPr lang="zh-CN" altLang="en-US" sz="28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25" name="文本框 24">
              <a:extLst>
                <a:ext uri="{FF2B5EF4-FFF2-40B4-BE49-F238E27FC236}">
                  <a16:creationId xmlns="" xmlns:a16="http://schemas.microsoft.com/office/drawing/2014/main" id="{81D69302-F85C-453C-B7A2-BC71A43C50B0}"/>
                </a:ext>
              </a:extLst>
            </p:cNvPr>
            <p:cNvSpPr txBox="1"/>
            <p:nvPr/>
          </p:nvSpPr>
          <p:spPr>
            <a:xfrm>
              <a:off x="6572739" y="4598911"/>
              <a:ext cx="2698175" cy="523220"/>
            </a:xfrm>
            <a:prstGeom prst="rect">
              <a:avLst/>
            </a:prstGeom>
            <a:noFill/>
          </p:spPr>
          <p:txBody>
            <a:bodyPr wrap="none" rtlCol="0">
              <a:spAutoFit/>
            </a:bodyPr>
            <a:lstStyle/>
            <a:p>
              <a:r>
                <a:rPr lang="zh-CN" altLang="en-US" sz="2800" dirty="0">
                  <a:solidFill>
                    <a:srgbClr val="343132"/>
                  </a:solidFill>
                  <a:latin typeface="阿里汉仪智能黑体" panose="00020600040101010101" pitchFamily="18" charset="-122"/>
                  <a:ea typeface="阿里汉仪智能黑体" panose="00020600040101010101" pitchFamily="18" charset="-122"/>
                </a:rPr>
                <a:t>简单的戒烟方法</a:t>
              </a:r>
            </a:p>
          </p:txBody>
        </p:sp>
      </p:grpSp>
      <p:grpSp>
        <p:nvGrpSpPr>
          <p:cNvPr id="33" name="组合 32">
            <a:extLst>
              <a:ext uri="{FF2B5EF4-FFF2-40B4-BE49-F238E27FC236}">
                <a16:creationId xmlns="" xmlns:a16="http://schemas.microsoft.com/office/drawing/2014/main" id="{5EA73A95-F3CA-42A4-AD00-1D2E861DD185}"/>
              </a:ext>
            </a:extLst>
          </p:cNvPr>
          <p:cNvGrpSpPr/>
          <p:nvPr/>
        </p:nvGrpSpPr>
        <p:grpSpPr>
          <a:xfrm>
            <a:off x="6120566" y="3822028"/>
            <a:ext cx="4655227" cy="583466"/>
            <a:chOff x="6120566" y="3822028"/>
            <a:chExt cx="4655227" cy="583466"/>
          </a:xfrm>
        </p:grpSpPr>
        <p:cxnSp>
          <p:nvCxnSpPr>
            <p:cNvPr id="16" name="直接连接符 15">
              <a:extLst>
                <a:ext uri="{FF2B5EF4-FFF2-40B4-BE49-F238E27FC236}">
                  <a16:creationId xmlns="" xmlns:a16="http://schemas.microsoft.com/office/drawing/2014/main" id="{04ACF45D-CA51-486C-AEA1-E35CA9431831}"/>
                </a:ext>
              </a:extLst>
            </p:cNvPr>
            <p:cNvCxnSpPr/>
            <p:nvPr/>
          </p:nvCxnSpPr>
          <p:spPr>
            <a:xfrm>
              <a:off x="6603294" y="4382885"/>
              <a:ext cx="4172499" cy="0"/>
            </a:xfrm>
            <a:prstGeom prst="line">
              <a:avLst/>
            </a:prstGeom>
            <a:ln w="317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 xmlns:a16="http://schemas.microsoft.com/office/drawing/2014/main" id="{C84DF338-CBA9-485F-8A55-4390F293C6A4}"/>
                </a:ext>
              </a:extLst>
            </p:cNvPr>
            <p:cNvSpPr txBox="1"/>
            <p:nvPr/>
          </p:nvSpPr>
          <p:spPr>
            <a:xfrm>
              <a:off x="6120566" y="3822028"/>
              <a:ext cx="441146" cy="523220"/>
            </a:xfrm>
            <a:prstGeom prst="rect">
              <a:avLst/>
            </a:prstGeom>
            <a:noFill/>
          </p:spPr>
          <p:txBody>
            <a:bodyPr wrap="none" rtlCol="0">
              <a:spAutoFit/>
            </a:bodyPr>
            <a:lstStyle/>
            <a:p>
              <a:pPr algn="ctr"/>
              <a:r>
                <a:rPr lang="en-US" altLang="zh-CN" sz="2800" dirty="0">
                  <a:solidFill>
                    <a:srgbClr val="BC4042"/>
                  </a:solidFill>
                  <a:latin typeface="阿里汉仪智能黑体" panose="00020600040101010101" pitchFamily="18" charset="-122"/>
                  <a:ea typeface="阿里汉仪智能黑体" panose="00020600040101010101" pitchFamily="18" charset="-122"/>
                </a:rPr>
                <a:t>3</a:t>
              </a:r>
              <a:endParaRPr lang="zh-CN" altLang="en-US" sz="2800" dirty="0">
                <a:solidFill>
                  <a:srgbClr val="BC4042"/>
                </a:solidFill>
                <a:latin typeface="阿里汉仪智能黑体" panose="00020600040101010101" pitchFamily="18" charset="-122"/>
                <a:ea typeface="阿里汉仪智能黑体" panose="00020600040101010101" pitchFamily="18" charset="-122"/>
              </a:endParaRPr>
            </a:p>
          </p:txBody>
        </p:sp>
        <p:sp>
          <p:nvSpPr>
            <p:cNvPr id="26" name="文本框 25">
              <a:extLst>
                <a:ext uri="{FF2B5EF4-FFF2-40B4-BE49-F238E27FC236}">
                  <a16:creationId xmlns="" xmlns:a16="http://schemas.microsoft.com/office/drawing/2014/main" id="{015FA5BF-D441-4FBC-BC50-B288219DF7B4}"/>
                </a:ext>
              </a:extLst>
            </p:cNvPr>
            <p:cNvSpPr txBox="1"/>
            <p:nvPr/>
          </p:nvSpPr>
          <p:spPr>
            <a:xfrm>
              <a:off x="6572739" y="3882274"/>
              <a:ext cx="3057247" cy="523220"/>
            </a:xfrm>
            <a:prstGeom prst="rect">
              <a:avLst/>
            </a:prstGeom>
            <a:noFill/>
          </p:spPr>
          <p:txBody>
            <a:bodyPr wrap="none" rtlCol="0">
              <a:spAutoFit/>
            </a:bodyPr>
            <a:lstStyle/>
            <a:p>
              <a:r>
                <a:rPr lang="zh-CN" altLang="en-US" sz="2800" dirty="0">
                  <a:solidFill>
                    <a:srgbClr val="343132"/>
                  </a:solidFill>
                  <a:latin typeface="阿里汉仪智能黑体" panose="00020600040101010101" pitchFamily="18" charset="-122"/>
                  <a:ea typeface="阿里汉仪智能黑体" panose="00020600040101010101" pitchFamily="18" charset="-122"/>
                </a:rPr>
                <a:t>吸烟的危害和原因</a:t>
              </a:r>
            </a:p>
          </p:txBody>
        </p:sp>
      </p:grpSp>
      <p:pic>
        <p:nvPicPr>
          <p:cNvPr id="27" name="图片 26">
            <a:extLst>
              <a:ext uri="{FF2B5EF4-FFF2-40B4-BE49-F238E27FC236}">
                <a16:creationId xmlns="" xmlns:a16="http://schemas.microsoft.com/office/drawing/2014/main" id="{0DA2B010-8CD2-44BD-A206-2A3D56E12B55}"/>
              </a:ext>
            </a:extLst>
          </p:cNvPr>
          <p:cNvPicPr>
            <a:picLocks noChangeAspect="1"/>
          </p:cNvPicPr>
          <p:nvPr/>
        </p:nvPicPr>
        <p:blipFill>
          <a:blip r:embed="rId3" cstate="print">
            <a:extLst>
              <a:ext uri="{BEBA8EAE-BF5A-486C-A8C5-ECC9F3942E4B}">
                <a14:imgProps xmlns:a14="http://schemas.microsoft.com/office/drawing/2010/main">
                  <a14:imgLayer>
                    <a14:imgEffect>
                      <a14:backgroundRemoval t="10000" b="90000" l="10000" r="90000">
                        <a14:foregroundMark x1="42969" y1="52148" x2="46484" y2="52148"/>
                        <a14:foregroundMark x1="29297" y1="41992" x2="29297" y2="41992"/>
                        <a14:foregroundMark x1="23438" y1="52148" x2="23438" y2="52148"/>
                        <a14:foregroundMark x1="26758" y1="52148" x2="26758" y2="52148"/>
                        <a14:foregroundMark x1="75391" y1="53906" x2="75391" y2="53906"/>
                      </a14:backgroundRemoval>
                    </a14:imgEffect>
                  </a14:imgLayer>
                </a14:imgProps>
              </a:ext>
              <a:ext uri="{28A0092B-C50C-407E-A947-70E740481C1C}">
                <a14:useLocalDpi xmlns:a14="http://schemas.microsoft.com/office/drawing/2010/main" val="0"/>
              </a:ext>
            </a:extLst>
          </a:blip>
          <a:stretch>
            <a:fillRect/>
          </a:stretch>
        </p:blipFill>
        <p:spPr>
          <a:xfrm>
            <a:off x="316523" y="211749"/>
            <a:ext cx="720000" cy="720000"/>
          </a:xfrm>
          <a:prstGeom prst="rect">
            <a:avLst/>
          </a:prstGeom>
        </p:spPr>
      </p:pic>
      <p:sp>
        <p:nvSpPr>
          <p:cNvPr id="28" name="文本框 27">
            <a:extLst>
              <a:ext uri="{FF2B5EF4-FFF2-40B4-BE49-F238E27FC236}">
                <a16:creationId xmlns="" xmlns:a16="http://schemas.microsoft.com/office/drawing/2014/main" id="{BF2D649D-5BD5-4D9E-9316-A55400C2A5C6}"/>
              </a:ext>
            </a:extLst>
          </p:cNvPr>
          <p:cNvSpPr txBox="1"/>
          <p:nvPr/>
        </p:nvSpPr>
        <p:spPr>
          <a:xfrm>
            <a:off x="983768" y="340916"/>
            <a:ext cx="840295" cy="461665"/>
          </a:xfrm>
          <a:prstGeom prst="rect">
            <a:avLst/>
          </a:prstGeom>
          <a:noFill/>
        </p:spPr>
        <p:txBody>
          <a:bodyPr wrap="none" rtlCol="0">
            <a:spAutoFit/>
          </a:bodyPr>
          <a:lstStyle/>
          <a:p>
            <a:r>
              <a:rPr lang="en-US" altLang="zh-CN" sz="2400" b="1" dirty="0">
                <a:solidFill>
                  <a:srgbClr val="BC4042"/>
                </a:solidFill>
                <a:latin typeface="微软雅黑" panose="020B0503020204020204" pitchFamily="34" charset="-122"/>
                <a:ea typeface="微软雅黑" panose="020B0503020204020204" pitchFamily="34" charset="-122"/>
              </a:rPr>
              <a:t>5.31</a:t>
            </a:r>
            <a:endParaRPr lang="zh-CN" altLang="en-US" sz="2400" b="1" dirty="0">
              <a:solidFill>
                <a:srgbClr val="BC404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7249268"/>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750"/>
                                        <p:tgtEl>
                                          <p:spTgt spid="30"/>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childTnLst>
                                </p:cTn>
                              </p:par>
                            </p:childTnLst>
                          </p:cTn>
                        </p:par>
                        <p:par>
                          <p:cTn id="16" fill="hold">
                            <p:stCondLst>
                              <p:cond delay="2250"/>
                            </p:stCondLst>
                            <p:childTnLst>
                              <p:par>
                                <p:cTn id="17" presetID="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ppt_x"/>
                                          </p:val>
                                        </p:tav>
                                        <p:tav tm="100000">
                                          <p:val>
                                            <p:strVal val="#ppt_x"/>
                                          </p:val>
                                        </p:tav>
                                      </p:tavLst>
                                    </p:anim>
                                    <p:anim calcmode="lin" valueType="num">
                                      <p:cBhvr additive="base">
                                        <p:cTn id="20" dur="75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750" fill="hold"/>
                                        <p:tgtEl>
                                          <p:spTgt spid="31"/>
                                        </p:tgtEl>
                                        <p:attrNameLst>
                                          <p:attrName>ppt_x</p:attrName>
                                        </p:attrNameLst>
                                      </p:cBhvr>
                                      <p:tavLst>
                                        <p:tav tm="0">
                                          <p:val>
                                            <p:strVal val="#ppt_x"/>
                                          </p:val>
                                        </p:tav>
                                        <p:tav tm="100000">
                                          <p:val>
                                            <p:strVal val="#ppt_x"/>
                                          </p:val>
                                        </p:tav>
                                      </p:tavLst>
                                    </p:anim>
                                    <p:anim calcmode="lin" valueType="num">
                                      <p:cBhvr additive="base">
                                        <p:cTn id="25" dur="750" fill="hold"/>
                                        <p:tgtEl>
                                          <p:spTgt spid="31"/>
                                        </p:tgtEl>
                                        <p:attrNameLst>
                                          <p:attrName>ppt_y</p:attrName>
                                        </p:attrNameLst>
                                      </p:cBhvr>
                                      <p:tavLst>
                                        <p:tav tm="0">
                                          <p:val>
                                            <p:strVal val="1+#ppt_h/2"/>
                                          </p:val>
                                        </p:tav>
                                        <p:tav tm="100000">
                                          <p:val>
                                            <p:strVal val="#ppt_y"/>
                                          </p:val>
                                        </p:tav>
                                      </p:tavLst>
                                    </p:anim>
                                  </p:childTnLst>
                                </p:cTn>
                              </p:par>
                            </p:childTnLst>
                          </p:cTn>
                        </p:par>
                        <p:par>
                          <p:cTn id="26" fill="hold">
                            <p:stCondLst>
                              <p:cond delay="3750"/>
                            </p:stCondLst>
                            <p:childTnLst>
                              <p:par>
                                <p:cTn id="27" presetID="2" presetClass="entr" presetSubtype="4"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750" fill="hold"/>
                                        <p:tgtEl>
                                          <p:spTgt spid="10"/>
                                        </p:tgtEl>
                                        <p:attrNameLst>
                                          <p:attrName>ppt_x</p:attrName>
                                        </p:attrNameLst>
                                      </p:cBhvr>
                                      <p:tavLst>
                                        <p:tav tm="0">
                                          <p:val>
                                            <p:strVal val="#ppt_x"/>
                                          </p:val>
                                        </p:tav>
                                        <p:tav tm="100000">
                                          <p:val>
                                            <p:strVal val="#ppt_x"/>
                                          </p:val>
                                        </p:tav>
                                      </p:tavLst>
                                    </p:anim>
                                    <p:anim calcmode="lin" valueType="num">
                                      <p:cBhvr additive="base">
                                        <p:cTn id="30" dur="750" fill="hold"/>
                                        <p:tgtEl>
                                          <p:spTgt spid="10"/>
                                        </p:tgtEl>
                                        <p:attrNameLst>
                                          <p:attrName>ppt_y</p:attrName>
                                        </p:attrNameLst>
                                      </p:cBhvr>
                                      <p:tavLst>
                                        <p:tav tm="0">
                                          <p:val>
                                            <p:strVal val="1+#ppt_h/2"/>
                                          </p:val>
                                        </p:tav>
                                        <p:tav tm="100000">
                                          <p:val>
                                            <p:strVal val="#ppt_y"/>
                                          </p:val>
                                        </p:tav>
                                      </p:tavLst>
                                    </p:anim>
                                  </p:childTnLst>
                                </p:cTn>
                              </p:par>
                            </p:childTnLst>
                          </p:cTn>
                        </p:par>
                        <p:par>
                          <p:cTn id="31" fill="hold">
                            <p:stCondLst>
                              <p:cond delay="4500"/>
                            </p:stCondLst>
                            <p:childTnLst>
                              <p:par>
                                <p:cTn id="32" presetID="2" presetClass="entr" presetSubtype="4"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750" fill="hold"/>
                                        <p:tgtEl>
                                          <p:spTgt spid="32"/>
                                        </p:tgtEl>
                                        <p:attrNameLst>
                                          <p:attrName>ppt_x</p:attrName>
                                        </p:attrNameLst>
                                      </p:cBhvr>
                                      <p:tavLst>
                                        <p:tav tm="0">
                                          <p:val>
                                            <p:strVal val="#ppt_x"/>
                                          </p:val>
                                        </p:tav>
                                        <p:tav tm="100000">
                                          <p:val>
                                            <p:strVal val="#ppt_x"/>
                                          </p:val>
                                        </p:tav>
                                      </p:tavLst>
                                    </p:anim>
                                    <p:anim calcmode="lin" valueType="num">
                                      <p:cBhvr additive="base">
                                        <p:cTn id="35" dur="750" fill="hold"/>
                                        <p:tgtEl>
                                          <p:spTgt spid="32"/>
                                        </p:tgtEl>
                                        <p:attrNameLst>
                                          <p:attrName>ppt_y</p:attrName>
                                        </p:attrNameLst>
                                      </p:cBhvr>
                                      <p:tavLst>
                                        <p:tav tm="0">
                                          <p:val>
                                            <p:strVal val="1+#ppt_h/2"/>
                                          </p:val>
                                        </p:tav>
                                        <p:tav tm="100000">
                                          <p:val>
                                            <p:strVal val="#ppt_y"/>
                                          </p:val>
                                        </p:tav>
                                      </p:tavLst>
                                    </p:anim>
                                  </p:childTnLst>
                                </p:cTn>
                              </p:par>
                            </p:childTnLst>
                          </p:cTn>
                        </p:par>
                        <p:par>
                          <p:cTn id="36" fill="hold">
                            <p:stCondLst>
                              <p:cond delay="5250"/>
                            </p:stCondLst>
                            <p:childTnLst>
                              <p:par>
                                <p:cTn id="37" presetID="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750" fill="hold"/>
                                        <p:tgtEl>
                                          <p:spTgt spid="11"/>
                                        </p:tgtEl>
                                        <p:attrNameLst>
                                          <p:attrName>ppt_x</p:attrName>
                                        </p:attrNameLst>
                                      </p:cBhvr>
                                      <p:tavLst>
                                        <p:tav tm="0">
                                          <p:val>
                                            <p:strVal val="#ppt_x"/>
                                          </p:val>
                                        </p:tav>
                                        <p:tav tm="100000">
                                          <p:val>
                                            <p:strVal val="#ppt_x"/>
                                          </p:val>
                                        </p:tav>
                                      </p:tavLst>
                                    </p:anim>
                                    <p:anim calcmode="lin" valueType="num">
                                      <p:cBhvr additive="base">
                                        <p:cTn id="40" dur="75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6000"/>
                            </p:stCondLst>
                            <p:childTnLst>
                              <p:par>
                                <p:cTn id="42" presetID="2" presetClass="entr" presetSubtype="4"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750" fill="hold"/>
                                        <p:tgtEl>
                                          <p:spTgt spid="33"/>
                                        </p:tgtEl>
                                        <p:attrNameLst>
                                          <p:attrName>ppt_x</p:attrName>
                                        </p:attrNameLst>
                                      </p:cBhvr>
                                      <p:tavLst>
                                        <p:tav tm="0">
                                          <p:val>
                                            <p:strVal val="#ppt_x"/>
                                          </p:val>
                                        </p:tav>
                                        <p:tav tm="100000">
                                          <p:val>
                                            <p:strVal val="#ppt_x"/>
                                          </p:val>
                                        </p:tav>
                                      </p:tavLst>
                                    </p:anim>
                                    <p:anim calcmode="lin" valueType="num">
                                      <p:cBhvr additive="base">
                                        <p:cTn id="45" dur="750" fill="hold"/>
                                        <p:tgtEl>
                                          <p:spTgt spid="33"/>
                                        </p:tgtEl>
                                        <p:attrNameLst>
                                          <p:attrName>ppt_y</p:attrName>
                                        </p:attrNameLst>
                                      </p:cBhvr>
                                      <p:tavLst>
                                        <p:tav tm="0">
                                          <p:val>
                                            <p:strVal val="1+#ppt_h/2"/>
                                          </p:val>
                                        </p:tav>
                                        <p:tav tm="100000">
                                          <p:val>
                                            <p:strVal val="#ppt_y"/>
                                          </p:val>
                                        </p:tav>
                                      </p:tavLst>
                                    </p:anim>
                                  </p:childTnLst>
                                </p:cTn>
                              </p:par>
                            </p:childTnLst>
                          </p:cTn>
                        </p:par>
                        <p:par>
                          <p:cTn id="46" fill="hold">
                            <p:stCondLst>
                              <p:cond delay="6750"/>
                            </p:stCondLst>
                            <p:childTnLst>
                              <p:par>
                                <p:cTn id="47" presetID="2" presetClass="entr" presetSubtype="4"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750" fill="hold"/>
                                        <p:tgtEl>
                                          <p:spTgt spid="12"/>
                                        </p:tgtEl>
                                        <p:attrNameLst>
                                          <p:attrName>ppt_x</p:attrName>
                                        </p:attrNameLst>
                                      </p:cBhvr>
                                      <p:tavLst>
                                        <p:tav tm="0">
                                          <p:val>
                                            <p:strVal val="#ppt_x"/>
                                          </p:val>
                                        </p:tav>
                                        <p:tav tm="100000">
                                          <p:val>
                                            <p:strVal val="#ppt_x"/>
                                          </p:val>
                                        </p:tav>
                                      </p:tavLst>
                                    </p:anim>
                                    <p:anim calcmode="lin" valueType="num">
                                      <p:cBhvr additive="base">
                                        <p:cTn id="50" dur="750" fill="hold"/>
                                        <p:tgtEl>
                                          <p:spTgt spid="12"/>
                                        </p:tgtEl>
                                        <p:attrNameLst>
                                          <p:attrName>ppt_y</p:attrName>
                                        </p:attrNameLst>
                                      </p:cBhvr>
                                      <p:tavLst>
                                        <p:tav tm="0">
                                          <p:val>
                                            <p:strVal val="1+#ppt_h/2"/>
                                          </p:val>
                                        </p:tav>
                                        <p:tav tm="100000">
                                          <p:val>
                                            <p:strVal val="#ppt_y"/>
                                          </p:val>
                                        </p:tav>
                                      </p:tavLst>
                                    </p:anim>
                                  </p:childTnLst>
                                </p:cTn>
                              </p:par>
                            </p:childTnLst>
                          </p:cTn>
                        </p:par>
                        <p:par>
                          <p:cTn id="51" fill="hold">
                            <p:stCondLst>
                              <p:cond delay="7500"/>
                            </p:stCondLst>
                            <p:childTnLst>
                              <p:par>
                                <p:cTn id="52" presetID="2" presetClass="entr" presetSubtype="4"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750" fill="hold"/>
                                        <p:tgtEl>
                                          <p:spTgt spid="34"/>
                                        </p:tgtEl>
                                        <p:attrNameLst>
                                          <p:attrName>ppt_x</p:attrName>
                                        </p:attrNameLst>
                                      </p:cBhvr>
                                      <p:tavLst>
                                        <p:tav tm="0">
                                          <p:val>
                                            <p:strVal val="#ppt_x"/>
                                          </p:val>
                                        </p:tav>
                                        <p:tav tm="100000">
                                          <p:val>
                                            <p:strVal val="#ppt_x"/>
                                          </p:val>
                                        </p:tav>
                                      </p:tavLst>
                                    </p:anim>
                                    <p:anim calcmode="lin" valueType="num">
                                      <p:cBhvr additive="base">
                                        <p:cTn id="55"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0"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a:extLst>
              <a:ext uri="{FF2B5EF4-FFF2-40B4-BE49-F238E27FC236}">
                <a16:creationId xmlns="" xmlns:a16="http://schemas.microsoft.com/office/drawing/2014/main" id="{47BE0C72-3862-46C0-8418-6E8EA32C0784}"/>
              </a:ext>
            </a:extLst>
          </p:cNvPr>
          <p:cNvGrpSpPr/>
          <p:nvPr/>
        </p:nvGrpSpPr>
        <p:grpSpPr>
          <a:xfrm>
            <a:off x="316523" y="211749"/>
            <a:ext cx="11689716" cy="720000"/>
            <a:chOff x="316523" y="308001"/>
            <a:chExt cx="11689716" cy="720000"/>
          </a:xfrm>
        </p:grpSpPr>
        <p:pic>
          <p:nvPicPr>
            <p:cNvPr id="5" name="图片 4">
              <a:extLst>
                <a:ext uri="{FF2B5EF4-FFF2-40B4-BE49-F238E27FC236}">
                  <a16:creationId xmlns="" xmlns:a16="http://schemas.microsoft.com/office/drawing/2014/main" id="{533444C9-6A5D-419C-8B9D-6A8C6F1D7A23}"/>
                </a:ext>
              </a:extLst>
            </p:cNvPr>
            <p:cNvPicPr>
              <a:picLocks noChangeAspect="1"/>
            </p:cNvPicPr>
            <p:nvPr/>
          </p:nvPicPr>
          <p:blipFill>
            <a:blip r:embed="rId2" cstate="print">
              <a:extLst>
                <a:ext uri="{BEBA8EAE-BF5A-486C-A8C5-ECC9F3942E4B}">
                  <a14:imgProps xmlns:a14="http://schemas.microsoft.com/office/drawing/2010/main">
                    <a14:imgLayer>
                      <a14:imgEffect>
                        <a14:backgroundRemoval t="10000" b="90000" l="10000" r="90000">
                          <a14:foregroundMark x1="42969" y1="52148" x2="46484" y2="52148"/>
                          <a14:foregroundMark x1="29297" y1="41992" x2="29297" y2="41992"/>
                          <a14:foregroundMark x1="23438" y1="52148" x2="23438" y2="52148"/>
                          <a14:foregroundMark x1="26758" y1="52148" x2="26758" y2="52148"/>
                          <a14:foregroundMark x1="75391" y1="53906" x2="75391" y2="53906"/>
                        </a14:backgroundRemoval>
                      </a14:imgEffect>
                    </a14:imgLayer>
                  </a14:imgProps>
                </a:ext>
                <a:ext uri="{28A0092B-C50C-407E-A947-70E740481C1C}">
                  <a14:useLocalDpi xmlns:a14="http://schemas.microsoft.com/office/drawing/2010/main" val="0"/>
                </a:ext>
              </a:extLst>
            </a:blip>
            <a:stretch>
              <a:fillRect/>
            </a:stretch>
          </p:blipFill>
          <p:spPr>
            <a:xfrm>
              <a:off x="316523" y="308001"/>
              <a:ext cx="720000" cy="720000"/>
            </a:xfrm>
            <a:prstGeom prst="rect">
              <a:avLst/>
            </a:prstGeom>
          </p:spPr>
        </p:pic>
        <p:sp>
          <p:nvSpPr>
            <p:cNvPr id="6" name="文本框 5">
              <a:extLst>
                <a:ext uri="{FF2B5EF4-FFF2-40B4-BE49-F238E27FC236}">
                  <a16:creationId xmlns="" xmlns:a16="http://schemas.microsoft.com/office/drawing/2014/main" id="{3CE6493A-FD02-4FA4-A469-C248923DE0D1}"/>
                </a:ext>
              </a:extLst>
            </p:cNvPr>
            <p:cNvSpPr txBox="1"/>
            <p:nvPr/>
          </p:nvSpPr>
          <p:spPr>
            <a:xfrm>
              <a:off x="983768" y="437168"/>
              <a:ext cx="840295" cy="461665"/>
            </a:xfrm>
            <a:prstGeom prst="rect">
              <a:avLst/>
            </a:prstGeom>
            <a:noFill/>
          </p:spPr>
          <p:txBody>
            <a:bodyPr wrap="none" rtlCol="0">
              <a:spAutoFit/>
            </a:bodyPr>
            <a:lstStyle/>
            <a:p>
              <a:r>
                <a:rPr lang="en-US" altLang="zh-CN" sz="2400" b="1" dirty="0">
                  <a:solidFill>
                    <a:srgbClr val="BC4042"/>
                  </a:solidFill>
                  <a:latin typeface="微软雅黑" panose="020B0503020204020204" pitchFamily="34" charset="-122"/>
                  <a:ea typeface="微软雅黑" panose="020B0503020204020204" pitchFamily="34" charset="-122"/>
                </a:rPr>
                <a:t>5.31</a:t>
              </a:r>
              <a:endParaRPr lang="zh-CN" altLang="en-US" sz="2400" b="1" dirty="0">
                <a:solidFill>
                  <a:srgbClr val="BC4042"/>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 xmlns:a16="http://schemas.microsoft.com/office/drawing/2014/main" id="{68E42E15-14A3-4BE5-BF13-0F020D09D995}"/>
                </a:ext>
              </a:extLst>
            </p:cNvPr>
            <p:cNvSpPr/>
            <p:nvPr/>
          </p:nvSpPr>
          <p:spPr>
            <a:xfrm>
              <a:off x="10410225" y="308001"/>
              <a:ext cx="1596014" cy="549061"/>
            </a:xfrm>
            <a:prstGeom prst="rect">
              <a:avLst/>
            </a:prstGeom>
          </p:spPr>
          <p:txBody>
            <a:bodyPr wrap="none">
              <a:spAutoFit/>
            </a:bodyPr>
            <a:lstStyle/>
            <a:p>
              <a:pPr algn="r">
                <a:lnSpc>
                  <a:spcPct val="130000"/>
                </a:lnSpc>
              </a:pPr>
              <a:r>
                <a:rPr lang="zh-CN" altLang="en-US" sz="1200" dirty="0">
                  <a:latin typeface="微软雅黑" panose="020B0503020204020204" pitchFamily="34" charset="-122"/>
                  <a:ea typeface="微软雅黑" panose="020B0503020204020204" pitchFamily="34" charset="-122"/>
                </a:rPr>
                <a:t>WORLD</a:t>
              </a:r>
              <a:endParaRPr lang="en-US" altLang="zh-CN" sz="1200" dirty="0">
                <a:latin typeface="微软雅黑" panose="020B0503020204020204" pitchFamily="34" charset="-122"/>
                <a:ea typeface="微软雅黑" panose="020B0503020204020204" pitchFamily="34" charset="-122"/>
              </a:endParaRPr>
            </a:p>
            <a:p>
              <a:pPr algn="r">
                <a:lnSpc>
                  <a:spcPct val="130000"/>
                </a:lnSpc>
              </a:pPr>
              <a:r>
                <a:rPr lang="zh-CN" altLang="en-US" sz="1200" dirty="0">
                  <a:latin typeface="微软雅黑" panose="020B0503020204020204" pitchFamily="34" charset="-122"/>
                  <a:ea typeface="微软雅黑" panose="020B0503020204020204" pitchFamily="34" charset="-122"/>
                </a:rPr>
                <a:t>NO-SMOKING DAY</a:t>
              </a:r>
            </a:p>
          </p:txBody>
        </p:sp>
      </p:grpSp>
      <p:cxnSp>
        <p:nvCxnSpPr>
          <p:cNvPr id="10" name="直接连接符 9">
            <a:extLst>
              <a:ext uri="{FF2B5EF4-FFF2-40B4-BE49-F238E27FC236}">
                <a16:creationId xmlns="" xmlns:a16="http://schemas.microsoft.com/office/drawing/2014/main" id="{587AA227-1897-48A7-ACA6-15683A0994EF}"/>
              </a:ext>
            </a:extLst>
          </p:cNvPr>
          <p:cNvCxnSpPr>
            <a:cxnSpLocks/>
          </p:cNvCxnSpPr>
          <p:nvPr/>
        </p:nvCxnSpPr>
        <p:spPr>
          <a:xfrm>
            <a:off x="1236968" y="1435251"/>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969C5736-F8F3-44E3-92FD-E4CEED2274A1}"/>
              </a:ext>
            </a:extLst>
          </p:cNvPr>
          <p:cNvCxnSpPr>
            <a:cxnSpLocks/>
          </p:cNvCxnSpPr>
          <p:nvPr/>
        </p:nvCxnSpPr>
        <p:spPr>
          <a:xfrm>
            <a:off x="1236968" y="1798516"/>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 xmlns:a16="http://schemas.microsoft.com/office/drawing/2014/main" id="{D5B0E71C-4CE5-4495-8BDA-520E8AF6561F}"/>
              </a:ext>
            </a:extLst>
          </p:cNvPr>
          <p:cNvSpPr txBox="1"/>
          <p:nvPr/>
        </p:nvSpPr>
        <p:spPr>
          <a:xfrm>
            <a:off x="438645" y="1281362"/>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180cm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cxnSp>
        <p:nvCxnSpPr>
          <p:cNvPr id="17" name="直接连接符 16">
            <a:extLst>
              <a:ext uri="{FF2B5EF4-FFF2-40B4-BE49-F238E27FC236}">
                <a16:creationId xmlns="" xmlns:a16="http://schemas.microsoft.com/office/drawing/2014/main" id="{764188B4-E1A1-4983-AF02-990EA8BB5CC5}"/>
              </a:ext>
            </a:extLst>
          </p:cNvPr>
          <p:cNvCxnSpPr>
            <a:cxnSpLocks/>
          </p:cNvCxnSpPr>
          <p:nvPr/>
        </p:nvCxnSpPr>
        <p:spPr>
          <a:xfrm>
            <a:off x="1236968" y="2163152"/>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4AF23C09-90DB-455A-ABF9-6EFE67756AE3}"/>
              </a:ext>
            </a:extLst>
          </p:cNvPr>
          <p:cNvCxnSpPr>
            <a:cxnSpLocks/>
          </p:cNvCxnSpPr>
          <p:nvPr/>
        </p:nvCxnSpPr>
        <p:spPr>
          <a:xfrm>
            <a:off x="1236968" y="2883877"/>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EDC94F6E-6E28-4DAC-A56D-718ABED7D17D}"/>
              </a:ext>
            </a:extLst>
          </p:cNvPr>
          <p:cNvCxnSpPr>
            <a:cxnSpLocks/>
          </p:cNvCxnSpPr>
          <p:nvPr/>
        </p:nvCxnSpPr>
        <p:spPr>
          <a:xfrm>
            <a:off x="1236968" y="2523515"/>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A0AA1493-FDB1-4569-9149-85B5A2308F2F}"/>
              </a:ext>
            </a:extLst>
          </p:cNvPr>
          <p:cNvCxnSpPr>
            <a:cxnSpLocks/>
          </p:cNvCxnSpPr>
          <p:nvPr/>
        </p:nvCxnSpPr>
        <p:spPr>
          <a:xfrm>
            <a:off x="1236968" y="3244240"/>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76062868-A2FA-4FA1-BDF2-BBF142DAF4EE}"/>
              </a:ext>
            </a:extLst>
          </p:cNvPr>
          <p:cNvCxnSpPr>
            <a:cxnSpLocks/>
          </p:cNvCxnSpPr>
          <p:nvPr/>
        </p:nvCxnSpPr>
        <p:spPr>
          <a:xfrm>
            <a:off x="1236968" y="3604602"/>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B4EEF4EF-6D59-417F-9439-FBE844DDAE4A}"/>
              </a:ext>
            </a:extLst>
          </p:cNvPr>
          <p:cNvCxnSpPr>
            <a:cxnSpLocks/>
          </p:cNvCxnSpPr>
          <p:nvPr/>
        </p:nvCxnSpPr>
        <p:spPr>
          <a:xfrm>
            <a:off x="1236968" y="3948602"/>
            <a:ext cx="10980000"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27C0784A-5CF9-4955-9645-1C694778AD8F}"/>
              </a:ext>
            </a:extLst>
          </p:cNvPr>
          <p:cNvCxnSpPr>
            <a:cxnSpLocks/>
          </p:cNvCxnSpPr>
          <p:nvPr/>
        </p:nvCxnSpPr>
        <p:spPr>
          <a:xfrm>
            <a:off x="1236968" y="4317634"/>
            <a:ext cx="10980000" cy="0"/>
          </a:xfrm>
          <a:prstGeom prst="line">
            <a:avLst/>
          </a:prstGeom>
          <a:ln>
            <a:solidFill>
              <a:srgbClr val="B1B1B1"/>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 xmlns:a16="http://schemas.microsoft.com/office/drawing/2014/main" id="{7A4C0238-62F7-455F-9D66-40434BD6D895}"/>
              </a:ext>
            </a:extLst>
          </p:cNvPr>
          <p:cNvSpPr txBox="1"/>
          <p:nvPr/>
        </p:nvSpPr>
        <p:spPr>
          <a:xfrm>
            <a:off x="438645" y="1972546"/>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170cm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637049CF-38A2-4DC8-91F3-CAD46AD529CF}"/>
              </a:ext>
            </a:extLst>
          </p:cNvPr>
          <p:cNvSpPr txBox="1"/>
          <p:nvPr/>
        </p:nvSpPr>
        <p:spPr>
          <a:xfrm>
            <a:off x="438645" y="2729988"/>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160cm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7" name="文本框 26">
            <a:extLst>
              <a:ext uri="{FF2B5EF4-FFF2-40B4-BE49-F238E27FC236}">
                <a16:creationId xmlns="" xmlns:a16="http://schemas.microsoft.com/office/drawing/2014/main" id="{21B1E850-427E-4B98-8348-0795465A8918}"/>
              </a:ext>
            </a:extLst>
          </p:cNvPr>
          <p:cNvSpPr txBox="1"/>
          <p:nvPr/>
        </p:nvSpPr>
        <p:spPr>
          <a:xfrm>
            <a:off x="438645" y="3450713"/>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150cm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文本框 31">
            <a:extLst>
              <a:ext uri="{FF2B5EF4-FFF2-40B4-BE49-F238E27FC236}">
                <a16:creationId xmlns="" xmlns:a16="http://schemas.microsoft.com/office/drawing/2014/main" id="{E918F700-C241-46CF-9D8A-8197026B6117}"/>
              </a:ext>
            </a:extLst>
          </p:cNvPr>
          <p:cNvSpPr txBox="1"/>
          <p:nvPr/>
        </p:nvSpPr>
        <p:spPr>
          <a:xfrm>
            <a:off x="438645" y="4163745"/>
            <a:ext cx="760144" cy="307777"/>
          </a:xfrm>
          <a:prstGeom prst="rect">
            <a:avLst/>
          </a:prstGeom>
          <a:noFill/>
        </p:spPr>
        <p:txBody>
          <a:bodyPr wrap="none" rtlCol="0">
            <a:spAutoFit/>
          </a:bodyPr>
          <a:lstStyle/>
          <a:p>
            <a:pPr algn="ctr"/>
            <a:r>
              <a:rPr lang="en-US" altLang="zh-CN" sz="1400" dirty="0">
                <a:solidFill>
                  <a:schemeClr val="bg2">
                    <a:lumMod val="50000"/>
                  </a:schemeClr>
                </a:solidFill>
                <a:latin typeface="微软雅黑" panose="020B0503020204020204" pitchFamily="34" charset="-122"/>
                <a:ea typeface="微软雅黑" panose="020B0503020204020204" pitchFamily="34" charset="-122"/>
              </a:rPr>
              <a:t>140cm</a:t>
            </a:r>
            <a:endParaRPr lang="zh-CN" altLang="en-US" sz="14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43" name="组合 42">
            <a:extLst>
              <a:ext uri="{FF2B5EF4-FFF2-40B4-BE49-F238E27FC236}">
                <a16:creationId xmlns="" xmlns:a16="http://schemas.microsoft.com/office/drawing/2014/main" id="{A88949A6-07D2-4247-9198-5C1A62239B46}"/>
              </a:ext>
            </a:extLst>
          </p:cNvPr>
          <p:cNvGrpSpPr/>
          <p:nvPr/>
        </p:nvGrpSpPr>
        <p:grpSpPr>
          <a:xfrm>
            <a:off x="4888522" y="609603"/>
            <a:ext cx="3036278" cy="4642534"/>
            <a:chOff x="4888522" y="1028001"/>
            <a:chExt cx="2717812" cy="4224135"/>
          </a:xfrm>
        </p:grpSpPr>
        <p:pic>
          <p:nvPicPr>
            <p:cNvPr id="38" name="图片 37">
              <a:extLst>
                <a:ext uri="{FF2B5EF4-FFF2-40B4-BE49-F238E27FC236}">
                  <a16:creationId xmlns="" xmlns:a16="http://schemas.microsoft.com/office/drawing/2014/main" id="{F4FBEA1E-9C5B-45AD-AF96-478E5709BBDE}"/>
                </a:ext>
              </a:extLst>
            </p:cNvPr>
            <p:cNvPicPr>
              <a:picLocks noChangeAspect="1"/>
            </p:cNvPicPr>
            <p:nvPr/>
          </p:nvPicPr>
          <p:blipFill rotWithShape="1">
            <a:blip r:embed="rId3">
              <a:extLst>
                <a:ext uri="{BEBA8EAE-BF5A-486C-A8C5-ECC9F3942E4B}">
                  <a14:imgProps xmlns:a14="http://schemas.microsoft.com/office/drawing/2010/main">
                    <a14:imgLayer>
                      <a14:imgEffect>
                        <a14:backgroundRemoval t="10000" b="90000" l="10000" r="90000">
                          <a14:foregroundMark x1="54405" y1="68441" x2="56388" y2="75866"/>
                          <a14:foregroundMark x1="56828" y1="44554" x2="57269" y2="52475"/>
                          <a14:foregroundMark x1="53084" y1="26361" x2="56388" y2="34530"/>
                          <a14:foregroundMark x1="63216" y1="46535" x2="64097" y2="55322"/>
                          <a14:foregroundMark x1="60352" y1="69183" x2="58590" y2="77104"/>
                          <a14:foregroundMark x1="46256" y1="74505" x2="58150" y2="75000"/>
                          <a14:foregroundMark x1="49119" y1="71782" x2="61233" y2="71782"/>
                          <a14:foregroundMark x1="49119" y1="76856" x2="61233" y2="77351"/>
                          <a14:foregroundMark x1="69163" y1="69678" x2="64097" y2="78589"/>
                          <a14:foregroundMark x1="66740" y1="71163" x2="71806" y2="75619"/>
                          <a14:foregroundMark x1="52643" y1="76856" x2="68282" y2="76609"/>
                        </a14:backgroundRemoval>
                      </a14:imgEffect>
                    </a14:imgLayer>
                  </a14:imgProps>
                </a:ext>
                <a:ext uri="{28A0092B-C50C-407E-A947-70E740481C1C}">
                  <a14:useLocalDpi xmlns:a14="http://schemas.microsoft.com/office/drawing/2010/main" val="0"/>
                </a:ext>
              </a:extLst>
            </a:blip>
            <a:srcRect l="15708" t="14135" r="9452" b="20506"/>
            <a:stretch/>
          </p:blipFill>
          <p:spPr>
            <a:xfrm>
              <a:off x="4888522" y="1028001"/>
              <a:ext cx="2717812" cy="4224135"/>
            </a:xfrm>
            <a:prstGeom prst="rect">
              <a:avLst/>
            </a:prstGeom>
          </p:spPr>
        </p:pic>
        <p:sp>
          <p:nvSpPr>
            <p:cNvPr id="42" name="文本框 41">
              <a:extLst>
                <a:ext uri="{FF2B5EF4-FFF2-40B4-BE49-F238E27FC236}">
                  <a16:creationId xmlns="" xmlns:a16="http://schemas.microsoft.com/office/drawing/2014/main" id="{FA090AF9-8EF3-4DB6-8CA1-6C781DF875EA}"/>
                </a:ext>
              </a:extLst>
            </p:cNvPr>
            <p:cNvSpPr txBox="1"/>
            <p:nvPr/>
          </p:nvSpPr>
          <p:spPr>
            <a:xfrm>
              <a:off x="5621878" y="4178382"/>
              <a:ext cx="1023349" cy="280039"/>
            </a:xfrm>
            <a:prstGeom prst="rect">
              <a:avLst/>
            </a:prstGeom>
            <a:noFill/>
          </p:spPr>
          <p:txBody>
            <a:bodyPr wrap="non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202X/5/31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9" name="矩形 38">
            <a:extLst>
              <a:ext uri="{FF2B5EF4-FFF2-40B4-BE49-F238E27FC236}">
                <a16:creationId xmlns="" xmlns:a16="http://schemas.microsoft.com/office/drawing/2014/main" id="{D55C462E-BDF7-44DA-A408-660B0296ED0E}"/>
              </a:ext>
            </a:extLst>
          </p:cNvPr>
          <p:cNvSpPr/>
          <p:nvPr/>
        </p:nvSpPr>
        <p:spPr>
          <a:xfrm>
            <a:off x="0" y="4876778"/>
            <a:ext cx="12216968" cy="2046676"/>
          </a:xfrm>
          <a:prstGeom prst="rect">
            <a:avLst/>
          </a:prstGeom>
          <a:solidFill>
            <a:srgbClr val="3431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 xmlns:a16="http://schemas.microsoft.com/office/drawing/2014/main" id="{384B8044-C798-4D73-905F-1CA84670BB8B}"/>
              </a:ext>
            </a:extLst>
          </p:cNvPr>
          <p:cNvSpPr txBox="1"/>
          <p:nvPr/>
        </p:nvSpPr>
        <p:spPr>
          <a:xfrm>
            <a:off x="2756438" y="5023120"/>
            <a:ext cx="6679115" cy="1446550"/>
          </a:xfrm>
          <a:prstGeom prst="rect">
            <a:avLst/>
          </a:prstGeom>
          <a:noFill/>
        </p:spPr>
        <p:txBody>
          <a:bodyPr wrap="square" rtlCol="0">
            <a:spAutoFit/>
          </a:bodyPr>
          <a:lstStyle/>
          <a:p>
            <a:pPr algn="dist"/>
            <a:r>
              <a:rPr lang="zh-CN" altLang="en-US" sz="8800" dirty="0">
                <a:solidFill>
                  <a:schemeClr val="bg1"/>
                </a:solidFill>
                <a:latin typeface="阿里汉仪智能黑体" panose="00020600040101010101" pitchFamily="18" charset="-122"/>
                <a:ea typeface="阿里汉仪智能黑体" panose="00020600040101010101" pitchFamily="18" charset="-122"/>
              </a:rPr>
              <a:t>感谢观看</a:t>
            </a:r>
          </a:p>
        </p:txBody>
      </p:sp>
      <p:sp>
        <p:nvSpPr>
          <p:cNvPr id="44" name="文本框 43">
            <a:extLst>
              <a:ext uri="{FF2B5EF4-FFF2-40B4-BE49-F238E27FC236}">
                <a16:creationId xmlns="" xmlns:a16="http://schemas.microsoft.com/office/drawing/2014/main" id="{9FFB30F0-C72D-4084-9A28-A7E5D911C32D}"/>
              </a:ext>
            </a:extLst>
          </p:cNvPr>
          <p:cNvSpPr txBox="1"/>
          <p:nvPr/>
        </p:nvSpPr>
        <p:spPr>
          <a:xfrm>
            <a:off x="11059805" y="5077295"/>
            <a:ext cx="1015663" cy="1662022"/>
          </a:xfrm>
          <a:prstGeom prst="rect">
            <a:avLst/>
          </a:prstGeom>
          <a:noFill/>
        </p:spPr>
        <p:txBody>
          <a:bodyPr vert="eaVert" wrap="square" rtlCol="0" anchor="ctr">
            <a:spAutoFit/>
          </a:bodyPr>
          <a:lstStyle/>
          <a:p>
            <a:pPr algn="dist">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珍爱生命</a:t>
            </a:r>
            <a:endParaRPr lang="en-US" altLang="zh-CN" b="1" dirty="0">
              <a:solidFill>
                <a:schemeClr val="bg1"/>
              </a:solidFill>
              <a:latin typeface="微软雅黑" panose="020B0503020204020204" pitchFamily="34" charset="-122"/>
              <a:ea typeface="微软雅黑" panose="020B0503020204020204" pitchFamily="34" charset="-122"/>
            </a:endParaRPr>
          </a:p>
          <a:p>
            <a:pPr algn="dist">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远离香烟</a:t>
            </a:r>
          </a:p>
        </p:txBody>
      </p:sp>
      <p:sp>
        <p:nvSpPr>
          <p:cNvPr id="45" name="文本框 44">
            <a:extLst>
              <a:ext uri="{FF2B5EF4-FFF2-40B4-BE49-F238E27FC236}">
                <a16:creationId xmlns="" xmlns:a16="http://schemas.microsoft.com/office/drawing/2014/main" id="{E305F51C-4962-4A0C-8ACE-D17E2D87820C}"/>
              </a:ext>
            </a:extLst>
          </p:cNvPr>
          <p:cNvSpPr txBox="1"/>
          <p:nvPr/>
        </p:nvSpPr>
        <p:spPr>
          <a:xfrm>
            <a:off x="5080332" y="6431346"/>
            <a:ext cx="2018501"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演讲人</a:t>
            </a:r>
            <a:r>
              <a:rPr lang="zh-CN" altLang="en-US" b="1" dirty="0" smtClean="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优</a:t>
            </a:r>
            <a:r>
              <a:rPr lang="zh-CN" altLang="en-US" b="1" dirty="0" smtClean="0">
                <a:solidFill>
                  <a:schemeClr val="bg1"/>
                </a:solidFill>
                <a:latin typeface="微软雅黑" panose="020B0503020204020204" pitchFamily="34" charset="-122"/>
                <a:ea typeface="微软雅黑" panose="020B0503020204020204" pitchFamily="34" charset="-122"/>
              </a:rPr>
              <a:t>品</a:t>
            </a:r>
            <a:r>
              <a:rPr lang="en-US" altLang="zh-CN" b="1" dirty="0" smtClean="0">
                <a:solidFill>
                  <a:schemeClr val="bg1"/>
                </a:solidFill>
                <a:latin typeface="微软雅黑" panose="020B0503020204020204" pitchFamily="34" charset="-122"/>
                <a:ea typeface="微软雅黑" panose="020B0503020204020204" pitchFamily="34" charset="-122"/>
              </a:rPr>
              <a:t>PPT</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10531"/>
      </p:ext>
    </p:extLst>
  </p:cSld>
  <p:clrMapOvr>
    <a:masterClrMapping/>
  </p:clrMapOvr>
  <mc:AlternateContent xmlns:mc="http://schemas.openxmlformats.org/markup-compatibility/2006" xmlns:p14="http://schemas.microsoft.com/office/powerpoint/2010/main">
    <mc:Choice Requires="p14">
      <p:transition spd="slow" p14:dur="1400" advTm="9000">
        <p14:doors dir="vert"/>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750"/>
                                        <p:tgtEl>
                                          <p:spTgt spid="39"/>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750"/>
                                        <p:tgtEl>
                                          <p:spTgt spid="44"/>
                                        </p:tgtEl>
                                      </p:cBhvr>
                                    </p:animEffect>
                                  </p:childTnLst>
                                </p:cTn>
                              </p:par>
                            </p:childTnLst>
                          </p:cTn>
                        </p:par>
                        <p:par>
                          <p:cTn id="16" fill="hold">
                            <p:stCondLst>
                              <p:cond delay="2250"/>
                            </p:stCondLst>
                            <p:childTnLst>
                              <p:par>
                                <p:cTn id="17" presetID="42"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750"/>
                                        <p:tgtEl>
                                          <p:spTgt spid="41"/>
                                        </p:tgtEl>
                                      </p:cBhvr>
                                    </p:animEffect>
                                    <p:anim calcmode="lin" valueType="num">
                                      <p:cBhvr>
                                        <p:cTn id="20" dur="750" fill="hold"/>
                                        <p:tgtEl>
                                          <p:spTgt spid="41"/>
                                        </p:tgtEl>
                                        <p:attrNameLst>
                                          <p:attrName>ppt_x</p:attrName>
                                        </p:attrNameLst>
                                      </p:cBhvr>
                                      <p:tavLst>
                                        <p:tav tm="0">
                                          <p:val>
                                            <p:strVal val="#ppt_x"/>
                                          </p:val>
                                        </p:tav>
                                        <p:tav tm="100000">
                                          <p:val>
                                            <p:strVal val="#ppt_x"/>
                                          </p:val>
                                        </p:tav>
                                      </p:tavLst>
                                    </p:anim>
                                    <p:anim calcmode="lin" valueType="num">
                                      <p:cBhvr>
                                        <p:cTn id="21" dur="750" fill="hold"/>
                                        <p:tgtEl>
                                          <p:spTgt spid="4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up)">
                                      <p:cBhvr>
                                        <p:cTn id="25"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6283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DEDED"/>
        </a:solidFill>
        <a:effectLst/>
      </p:bgPr>
    </p:bg>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B3BB19A5-8005-4C5C-967B-64959C8E8EA3}"/>
              </a:ext>
            </a:extLst>
          </p:cNvPr>
          <p:cNvGrpSpPr/>
          <p:nvPr/>
        </p:nvGrpSpPr>
        <p:grpSpPr>
          <a:xfrm>
            <a:off x="0" y="0"/>
            <a:ext cx="12216000" cy="6858000"/>
            <a:chOff x="0" y="0"/>
            <a:chExt cx="12216000" cy="6858000"/>
          </a:xfrm>
        </p:grpSpPr>
        <p:sp>
          <p:nvSpPr>
            <p:cNvPr id="7" name="矩形 6">
              <a:extLst>
                <a:ext uri="{FF2B5EF4-FFF2-40B4-BE49-F238E27FC236}">
                  <a16:creationId xmlns="" xmlns:a16="http://schemas.microsoft.com/office/drawing/2014/main" id="{10DE56D4-61B8-4628-8802-BFC62D227536}"/>
                </a:ext>
              </a:extLst>
            </p:cNvPr>
            <p:cNvSpPr/>
            <p:nvPr/>
          </p:nvSpPr>
          <p:spPr>
            <a:xfrm>
              <a:off x="303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A524CC5-FA1D-4463-845F-0FA1C88A170A}"/>
                </a:ext>
              </a:extLst>
            </p:cNvPr>
            <p:cNvSpPr/>
            <p:nvPr/>
          </p:nvSpPr>
          <p:spPr>
            <a:xfrm>
              <a:off x="0" y="0"/>
              <a:ext cx="3060000" cy="6858000"/>
            </a:xfrm>
            <a:prstGeom prst="rect">
              <a:avLst/>
            </a:prstGeom>
            <a:solidFill>
              <a:srgbClr val="BC404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77D9B8E3-562D-464A-9205-E852CEEF4AD9}"/>
                </a:ext>
              </a:extLst>
            </p:cNvPr>
            <p:cNvSpPr/>
            <p:nvPr/>
          </p:nvSpPr>
          <p:spPr>
            <a:xfrm>
              <a:off x="609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58C546AA-E288-451C-8CC1-5B6D64DB6324}"/>
                </a:ext>
              </a:extLst>
            </p:cNvPr>
            <p:cNvSpPr/>
            <p:nvPr/>
          </p:nvSpPr>
          <p:spPr>
            <a:xfrm>
              <a:off x="915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no-smoking-signal_49901">
            <a:extLst>
              <a:ext uri="{FF2B5EF4-FFF2-40B4-BE49-F238E27FC236}">
                <a16:creationId xmlns="" xmlns:a16="http://schemas.microsoft.com/office/drawing/2014/main" id="{600D6FBF-7CAE-4936-B398-1A6268D2B47F}"/>
              </a:ext>
            </a:extLst>
          </p:cNvPr>
          <p:cNvSpPr>
            <a:spLocks noChangeAspect="1"/>
          </p:cNvSpPr>
          <p:nvPr/>
        </p:nvSpPr>
        <p:spPr bwMode="auto">
          <a:xfrm>
            <a:off x="941147"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solidFill>
          <a:ln>
            <a:noFill/>
          </a:ln>
        </p:spPr>
        <p:txBody>
          <a:bodyPr/>
          <a:lstStyle/>
          <a:p>
            <a:endParaRPr lang="zh-CN" altLang="en-US" dirty="0"/>
          </a:p>
        </p:txBody>
      </p:sp>
      <p:sp>
        <p:nvSpPr>
          <p:cNvPr id="12" name="no-smoking-signal_49901">
            <a:extLst>
              <a:ext uri="{FF2B5EF4-FFF2-40B4-BE49-F238E27FC236}">
                <a16:creationId xmlns="" xmlns:a16="http://schemas.microsoft.com/office/drawing/2014/main" id="{5EE2CA2B-52C7-4E89-957A-A52BAEB55D60}"/>
              </a:ext>
            </a:extLst>
          </p:cNvPr>
          <p:cNvSpPr>
            <a:spLocks noChangeAspect="1"/>
          </p:cNvSpPr>
          <p:nvPr/>
        </p:nvSpPr>
        <p:spPr bwMode="auto">
          <a:xfrm>
            <a:off x="397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3" name="no-smoking-signal_49901">
            <a:extLst>
              <a:ext uri="{FF2B5EF4-FFF2-40B4-BE49-F238E27FC236}">
                <a16:creationId xmlns="" xmlns:a16="http://schemas.microsoft.com/office/drawing/2014/main" id="{624426D7-EC56-4737-8CE0-B35343D25910}"/>
              </a:ext>
            </a:extLst>
          </p:cNvPr>
          <p:cNvSpPr>
            <a:spLocks noChangeAspect="1"/>
          </p:cNvSpPr>
          <p:nvPr/>
        </p:nvSpPr>
        <p:spPr bwMode="auto">
          <a:xfrm>
            <a:off x="703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4" name="no-smoking-signal_49901">
            <a:extLst>
              <a:ext uri="{FF2B5EF4-FFF2-40B4-BE49-F238E27FC236}">
                <a16:creationId xmlns="" xmlns:a16="http://schemas.microsoft.com/office/drawing/2014/main" id="{0EFE557E-BF89-4B91-98C6-071A4DCF6C0B}"/>
              </a:ext>
            </a:extLst>
          </p:cNvPr>
          <p:cNvSpPr>
            <a:spLocks noChangeAspect="1"/>
          </p:cNvSpPr>
          <p:nvPr/>
        </p:nvSpPr>
        <p:spPr bwMode="auto">
          <a:xfrm>
            <a:off x="1009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5" name="文本框 14">
            <a:extLst>
              <a:ext uri="{FF2B5EF4-FFF2-40B4-BE49-F238E27FC236}">
                <a16:creationId xmlns="" xmlns:a16="http://schemas.microsoft.com/office/drawing/2014/main" id="{D3BAE5EB-9AD3-4B5A-89BF-FE1402A098E5}"/>
              </a:ext>
            </a:extLst>
          </p:cNvPr>
          <p:cNvSpPr txBox="1"/>
          <p:nvPr/>
        </p:nvSpPr>
        <p:spPr>
          <a:xfrm>
            <a:off x="740219" y="2342014"/>
            <a:ext cx="1606530" cy="1569660"/>
          </a:xfrm>
          <a:prstGeom prst="rect">
            <a:avLst/>
          </a:prstGeom>
          <a:noFill/>
        </p:spPr>
        <p:txBody>
          <a:bodyPr wrap="none" rtlCol="0">
            <a:spAutoFit/>
          </a:bodyPr>
          <a:lstStyle/>
          <a:p>
            <a:pPr algn="ctr"/>
            <a:r>
              <a:rPr lang="en-US" altLang="zh-CN" sz="9600" dirty="0">
                <a:solidFill>
                  <a:schemeClr val="bg1"/>
                </a:solidFill>
                <a:latin typeface="阿里汉仪智能黑体" panose="00020600040101010101" pitchFamily="18" charset="-122"/>
                <a:ea typeface="阿里汉仪智能黑体" panose="00020600040101010101" pitchFamily="18" charset="-122"/>
              </a:rPr>
              <a:t>01</a:t>
            </a:r>
            <a:endParaRPr lang="zh-CN" altLang="en-US" sz="9600" dirty="0">
              <a:solidFill>
                <a:schemeClr val="bg1"/>
              </a:solidFill>
              <a:latin typeface="阿里汉仪智能黑体" panose="00020600040101010101" pitchFamily="18" charset="-122"/>
              <a:ea typeface="阿里汉仪智能黑体" panose="00020600040101010101" pitchFamily="18" charset="-122"/>
            </a:endParaRPr>
          </a:p>
        </p:txBody>
      </p:sp>
      <p:sp>
        <p:nvSpPr>
          <p:cNvPr id="17" name="文本框 16">
            <a:extLst>
              <a:ext uri="{FF2B5EF4-FFF2-40B4-BE49-F238E27FC236}">
                <a16:creationId xmlns="" xmlns:a16="http://schemas.microsoft.com/office/drawing/2014/main" id="{DA98D66C-C0CB-4C73-AD8C-1BDA8FF45737}"/>
              </a:ext>
            </a:extLst>
          </p:cNvPr>
          <p:cNvSpPr txBox="1"/>
          <p:nvPr/>
        </p:nvSpPr>
        <p:spPr>
          <a:xfrm>
            <a:off x="30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的来历</a:t>
            </a:r>
          </a:p>
        </p:txBody>
      </p:sp>
      <p:sp>
        <p:nvSpPr>
          <p:cNvPr id="18" name="文本框 17">
            <a:extLst>
              <a:ext uri="{FF2B5EF4-FFF2-40B4-BE49-F238E27FC236}">
                <a16:creationId xmlns="" xmlns:a16="http://schemas.microsoft.com/office/drawing/2014/main" id="{FF308671-2F66-47C8-8948-F49958900565}"/>
              </a:ext>
            </a:extLst>
          </p:cNvPr>
          <p:cNvSpPr txBox="1"/>
          <p:nvPr/>
        </p:nvSpPr>
        <p:spPr>
          <a:xfrm>
            <a:off x="3583858" y="2342014"/>
            <a:ext cx="199125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02</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9" name="文本框 18">
            <a:extLst>
              <a:ext uri="{FF2B5EF4-FFF2-40B4-BE49-F238E27FC236}">
                <a16:creationId xmlns="" xmlns:a16="http://schemas.microsoft.com/office/drawing/2014/main" id="{051A7363-FB40-4B41-8D33-282003C9A7BC}"/>
              </a:ext>
            </a:extLst>
          </p:cNvPr>
          <p:cNvSpPr txBox="1"/>
          <p:nvPr/>
        </p:nvSpPr>
        <p:spPr>
          <a:xfrm>
            <a:off x="3066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的主题</a:t>
            </a:r>
          </a:p>
        </p:txBody>
      </p:sp>
      <p:sp>
        <p:nvSpPr>
          <p:cNvPr id="20" name="文本框 19">
            <a:extLst>
              <a:ext uri="{FF2B5EF4-FFF2-40B4-BE49-F238E27FC236}">
                <a16:creationId xmlns="" xmlns:a16="http://schemas.microsoft.com/office/drawing/2014/main" id="{83B3E0D1-69EC-41CA-A0A7-43946B4E351F}"/>
              </a:ext>
            </a:extLst>
          </p:cNvPr>
          <p:cNvSpPr txBox="1"/>
          <p:nvPr/>
        </p:nvSpPr>
        <p:spPr>
          <a:xfrm>
            <a:off x="6682240" y="2342014"/>
            <a:ext cx="2010487"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03</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1" name="文本框 20">
            <a:extLst>
              <a:ext uri="{FF2B5EF4-FFF2-40B4-BE49-F238E27FC236}">
                <a16:creationId xmlns="" xmlns:a16="http://schemas.microsoft.com/office/drawing/2014/main" id="{C9BC564D-46FC-4BA2-A532-EDE8DD0F6848}"/>
              </a:ext>
            </a:extLst>
          </p:cNvPr>
          <p:cNvSpPr txBox="1"/>
          <p:nvPr/>
        </p:nvSpPr>
        <p:spPr>
          <a:xfrm>
            <a:off x="6174048"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吸烟的原因</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和危害</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2" name="文本框 21">
            <a:extLst>
              <a:ext uri="{FF2B5EF4-FFF2-40B4-BE49-F238E27FC236}">
                <a16:creationId xmlns="" xmlns:a16="http://schemas.microsoft.com/office/drawing/2014/main" id="{CD739658-3280-40A0-A04E-35D5312D66C4}"/>
              </a:ext>
            </a:extLst>
          </p:cNvPr>
          <p:cNvSpPr txBox="1"/>
          <p:nvPr/>
        </p:nvSpPr>
        <p:spPr>
          <a:xfrm>
            <a:off x="9658314" y="2342014"/>
            <a:ext cx="205537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04</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3" name="文本框 22">
            <a:extLst>
              <a:ext uri="{FF2B5EF4-FFF2-40B4-BE49-F238E27FC236}">
                <a16:creationId xmlns="" xmlns:a16="http://schemas.microsoft.com/office/drawing/2014/main" id="{716F868C-56BF-43E5-8304-8D804293F80F}"/>
              </a:ext>
            </a:extLst>
          </p:cNvPr>
          <p:cNvSpPr txBox="1"/>
          <p:nvPr/>
        </p:nvSpPr>
        <p:spPr>
          <a:xfrm>
            <a:off x="9477152" y="3847958"/>
            <a:ext cx="2441694"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戒烟的</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简单方法</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Tree>
    <p:extLst>
      <p:ext uri="{BB962C8B-B14F-4D97-AF65-F5344CB8AC3E}">
        <p14:creationId xmlns:p14="http://schemas.microsoft.com/office/powerpoint/2010/main" val="981197130"/>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50"/>
                                        <p:tgtEl>
                                          <p:spTgt spid="18"/>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childTnLst>
                                </p:cTn>
                              </p:par>
                            </p:childTnLst>
                          </p:cTn>
                        </p:par>
                        <p:par>
                          <p:cTn id="40" fill="hold">
                            <p:stCondLst>
                              <p:cond delay="67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childTnLst>
                                </p:cTn>
                              </p:par>
                            </p:childTnLst>
                          </p:cTn>
                        </p:par>
                        <p:par>
                          <p:cTn id="44" fill="hold">
                            <p:stCondLst>
                              <p:cond delay="7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750"/>
                                        <p:tgtEl>
                                          <p:spTgt spid="22"/>
                                        </p:tgtEl>
                                      </p:cBhvr>
                                    </p:animEffect>
                                  </p:childTnLst>
                                </p:cTn>
                              </p:par>
                            </p:childTnLst>
                          </p:cTn>
                        </p:par>
                        <p:par>
                          <p:cTn id="48" fill="hold">
                            <p:stCondLst>
                              <p:cond delay="82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7" grpId="0"/>
      <p:bldP spid="18" grpId="0"/>
      <p:bldP spid="19" grpId="0"/>
      <p:bldP spid="20" grpId="0"/>
      <p:bldP spid="21" grpId="0"/>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B3D8D1E-7B13-429B-A1B5-79A751F11B72}"/>
              </a:ext>
            </a:extLst>
          </p:cNvPr>
          <p:cNvGrpSpPr/>
          <p:nvPr/>
        </p:nvGrpSpPr>
        <p:grpSpPr>
          <a:xfrm>
            <a:off x="904787" y="1676399"/>
            <a:ext cx="10382426" cy="4494797"/>
            <a:chOff x="904787" y="1676399"/>
            <a:chExt cx="10382426" cy="4494797"/>
          </a:xfrm>
        </p:grpSpPr>
        <p:sp>
          <p:nvSpPr>
            <p:cNvPr id="5" name="矩形: 单圆角 4">
              <a:extLst>
                <a:ext uri="{FF2B5EF4-FFF2-40B4-BE49-F238E27FC236}">
                  <a16:creationId xmlns="" xmlns:a16="http://schemas.microsoft.com/office/drawing/2014/main" id="{9F842537-8238-4D5E-BC06-272BBEDD79D5}"/>
                </a:ext>
              </a:extLst>
            </p:cNvPr>
            <p:cNvSpPr/>
            <p:nvPr/>
          </p:nvSpPr>
          <p:spPr>
            <a:xfrm>
              <a:off x="3466686" y="1676399"/>
              <a:ext cx="7820527" cy="4494797"/>
            </a:xfrm>
            <a:prstGeom prst="round1Rect">
              <a:avLst>
                <a:gd name="adj" fmla="val 26221"/>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C0FC1DA-7AAF-487D-B964-1BAC3FE8FE8F}"/>
                </a:ext>
              </a:extLst>
            </p:cNvPr>
            <p:cNvSpPr/>
            <p:nvPr/>
          </p:nvSpPr>
          <p:spPr>
            <a:xfrm>
              <a:off x="904787" y="1676399"/>
              <a:ext cx="2767265" cy="4494797"/>
            </a:xfrm>
            <a:prstGeom prst="rect">
              <a:avLst/>
            </a:prstGeom>
            <a:solidFill>
              <a:srgbClr val="BC4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smoking-not-allowed-symbol_34694">
            <a:extLst>
              <a:ext uri="{FF2B5EF4-FFF2-40B4-BE49-F238E27FC236}">
                <a16:creationId xmlns="" xmlns:a16="http://schemas.microsoft.com/office/drawing/2014/main" id="{807270FD-CC19-470F-828E-BAB89987B7EF}"/>
              </a:ext>
            </a:extLst>
          </p:cNvPr>
          <p:cNvSpPr>
            <a:spLocks noChangeAspect="1"/>
          </p:cNvSpPr>
          <p:nvPr/>
        </p:nvSpPr>
        <p:spPr bwMode="auto">
          <a:xfrm>
            <a:off x="1263783" y="3227687"/>
            <a:ext cx="2049272" cy="1728820"/>
          </a:xfrm>
          <a:custGeom>
            <a:avLst/>
            <a:gdLst>
              <a:gd name="connsiteX0" fmla="*/ 274923 w 608396"/>
              <a:gd name="connsiteY0" fmla="*/ 227717 h 541310"/>
              <a:gd name="connsiteX1" fmla="*/ 512725 w 608396"/>
              <a:gd name="connsiteY1" fmla="*/ 227717 h 541310"/>
              <a:gd name="connsiteX2" fmla="*/ 531499 w 608396"/>
              <a:gd name="connsiteY2" fmla="*/ 246467 h 541310"/>
              <a:gd name="connsiteX3" fmla="*/ 531499 w 608396"/>
              <a:gd name="connsiteY3" fmla="*/ 335333 h 541310"/>
              <a:gd name="connsiteX4" fmla="*/ 512725 w 608396"/>
              <a:gd name="connsiteY4" fmla="*/ 353888 h 541310"/>
              <a:gd name="connsiteX5" fmla="*/ 393433 w 608396"/>
              <a:gd name="connsiteY5" fmla="*/ 353888 h 541310"/>
              <a:gd name="connsiteX6" fmla="*/ 358428 w 608396"/>
              <a:gd name="connsiteY6" fmla="*/ 316584 h 541310"/>
              <a:gd name="connsiteX7" fmla="*/ 494147 w 608396"/>
              <a:gd name="connsiteY7" fmla="*/ 316584 h 541310"/>
              <a:gd name="connsiteX8" fmla="*/ 494147 w 608396"/>
              <a:gd name="connsiteY8" fmla="*/ 265217 h 541310"/>
              <a:gd name="connsiteX9" fmla="*/ 309929 w 608396"/>
              <a:gd name="connsiteY9" fmla="*/ 265217 h 541310"/>
              <a:gd name="connsiteX10" fmla="*/ 18771 w 608396"/>
              <a:gd name="connsiteY10" fmla="*/ 227717 h 541310"/>
              <a:gd name="connsiteX11" fmla="*/ 170701 w 608396"/>
              <a:gd name="connsiteY11" fmla="*/ 227717 h 541310"/>
              <a:gd name="connsiteX12" fmla="*/ 205897 w 608396"/>
              <a:gd name="connsiteY12" fmla="*/ 265217 h 541310"/>
              <a:gd name="connsiteX13" fmla="*/ 37347 w 608396"/>
              <a:gd name="connsiteY13" fmla="*/ 265217 h 541310"/>
              <a:gd name="connsiteX14" fmla="*/ 37347 w 608396"/>
              <a:gd name="connsiteY14" fmla="*/ 316584 h 541310"/>
              <a:gd name="connsiteX15" fmla="*/ 254193 w 608396"/>
              <a:gd name="connsiteY15" fmla="*/ 316584 h 541310"/>
              <a:gd name="connsiteX16" fmla="*/ 289389 w 608396"/>
              <a:gd name="connsiteY16" fmla="*/ 353888 h 541310"/>
              <a:gd name="connsiteX17" fmla="*/ 18771 w 608396"/>
              <a:gd name="connsiteY17" fmla="*/ 353888 h 541310"/>
              <a:gd name="connsiteX18" fmla="*/ 0 w 608396"/>
              <a:gd name="connsiteY18" fmla="*/ 335333 h 541310"/>
              <a:gd name="connsiteX19" fmla="*/ 0 w 608396"/>
              <a:gd name="connsiteY19" fmla="*/ 246467 h 541310"/>
              <a:gd name="connsiteX20" fmla="*/ 18771 w 608396"/>
              <a:gd name="connsiteY20" fmla="*/ 227717 h 541310"/>
              <a:gd name="connsiteX21" fmla="*/ 589777 w 608396"/>
              <a:gd name="connsiteY21" fmla="*/ 224401 h 541310"/>
              <a:gd name="connsiteX22" fmla="*/ 608344 w 608396"/>
              <a:gd name="connsiteY22" fmla="*/ 242955 h 541310"/>
              <a:gd name="connsiteX23" fmla="*/ 608344 w 608396"/>
              <a:gd name="connsiteY23" fmla="*/ 335335 h 541310"/>
              <a:gd name="connsiteX24" fmla="*/ 589777 w 608396"/>
              <a:gd name="connsiteY24" fmla="*/ 353889 h 541310"/>
              <a:gd name="connsiteX25" fmla="*/ 571015 w 608396"/>
              <a:gd name="connsiteY25" fmla="*/ 335335 h 541310"/>
              <a:gd name="connsiteX26" fmla="*/ 571015 w 608396"/>
              <a:gd name="connsiteY26" fmla="*/ 242955 h 541310"/>
              <a:gd name="connsiteX27" fmla="*/ 589777 w 608396"/>
              <a:gd name="connsiteY27" fmla="*/ 224401 h 541310"/>
              <a:gd name="connsiteX28" fmla="*/ 85834 w 608396"/>
              <a:gd name="connsiteY28" fmla="*/ 63749 h 541310"/>
              <a:gd name="connsiteX29" fmla="*/ 98985 w 608396"/>
              <a:gd name="connsiteY29" fmla="*/ 69557 h 541310"/>
              <a:gd name="connsiteX30" fmla="*/ 247801 w 608396"/>
              <a:gd name="connsiteY30" fmla="*/ 227720 h 541310"/>
              <a:gd name="connsiteX31" fmla="*/ 282806 w 608396"/>
              <a:gd name="connsiteY31" fmla="*/ 265210 h 541310"/>
              <a:gd name="connsiteX32" fmla="*/ 331303 w 608396"/>
              <a:gd name="connsiteY32" fmla="*/ 316564 h 541310"/>
              <a:gd name="connsiteX33" fmla="*/ 366503 w 608396"/>
              <a:gd name="connsiteY33" fmla="*/ 353859 h 541310"/>
              <a:gd name="connsiteX34" fmla="*/ 513168 w 608396"/>
              <a:gd name="connsiteY34" fmla="*/ 509873 h 541310"/>
              <a:gd name="connsiteX35" fmla="*/ 512386 w 608396"/>
              <a:gd name="connsiteY35" fmla="*/ 536233 h 541310"/>
              <a:gd name="connsiteX36" fmla="*/ 499480 w 608396"/>
              <a:gd name="connsiteY36" fmla="*/ 541310 h 541310"/>
              <a:gd name="connsiteX37" fmla="*/ 485986 w 608396"/>
              <a:gd name="connsiteY37" fmla="*/ 535452 h 541310"/>
              <a:gd name="connsiteX38" fmla="*/ 315072 w 608396"/>
              <a:gd name="connsiteY38" fmla="*/ 353859 h 541310"/>
              <a:gd name="connsiteX39" fmla="*/ 280068 w 608396"/>
              <a:gd name="connsiteY39" fmla="*/ 316564 h 541310"/>
              <a:gd name="connsiteX40" fmla="*/ 231570 w 608396"/>
              <a:gd name="connsiteY40" fmla="*/ 265210 h 541310"/>
              <a:gd name="connsiteX41" fmla="*/ 196371 w 608396"/>
              <a:gd name="connsiteY41" fmla="*/ 227720 h 541310"/>
              <a:gd name="connsiteX42" fmla="*/ 71607 w 608396"/>
              <a:gd name="connsiteY42" fmla="*/ 95137 h 541310"/>
              <a:gd name="connsiteX43" fmla="*/ 72389 w 608396"/>
              <a:gd name="connsiteY43" fmla="*/ 68776 h 541310"/>
              <a:gd name="connsiteX44" fmla="*/ 85834 w 608396"/>
              <a:gd name="connsiteY44" fmla="*/ 63749 h 541310"/>
              <a:gd name="connsiteX45" fmla="*/ 385088 w 608396"/>
              <a:gd name="connsiteY45" fmla="*/ 348 h 541310"/>
              <a:gd name="connsiteX46" fmla="*/ 400678 w 608396"/>
              <a:gd name="connsiteY46" fmla="*/ 11576 h 541310"/>
              <a:gd name="connsiteX47" fmla="*/ 532489 w 608396"/>
              <a:gd name="connsiteY47" fmla="*/ 72681 h 541310"/>
              <a:gd name="connsiteX48" fmla="*/ 608173 w 608396"/>
              <a:gd name="connsiteY48" fmla="*/ 166193 h 541310"/>
              <a:gd name="connsiteX49" fmla="*/ 559477 w 608396"/>
              <a:gd name="connsiteY49" fmla="*/ 166193 h 541310"/>
              <a:gd name="connsiteX50" fmla="*/ 458565 w 608396"/>
              <a:gd name="connsiteY50" fmla="*/ 103526 h 541310"/>
              <a:gd name="connsiteX51" fmla="*/ 358632 w 608396"/>
              <a:gd name="connsiteY51" fmla="*/ 36175 h 541310"/>
              <a:gd name="connsiteX52" fmla="*/ 385088 w 608396"/>
              <a:gd name="connsiteY52" fmla="*/ 348 h 541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8396" h="541310">
                <a:moveTo>
                  <a:pt x="274923" y="227717"/>
                </a:moveTo>
                <a:lnTo>
                  <a:pt x="512725" y="227717"/>
                </a:lnTo>
                <a:cubicBezTo>
                  <a:pt x="523090" y="227717"/>
                  <a:pt x="531499" y="236115"/>
                  <a:pt x="531499" y="246467"/>
                </a:cubicBezTo>
                <a:lnTo>
                  <a:pt x="531499" y="335333"/>
                </a:lnTo>
                <a:cubicBezTo>
                  <a:pt x="531499" y="345490"/>
                  <a:pt x="523090" y="353888"/>
                  <a:pt x="512725" y="353888"/>
                </a:cubicBezTo>
                <a:lnTo>
                  <a:pt x="393433" y="353888"/>
                </a:lnTo>
                <a:lnTo>
                  <a:pt x="358428" y="316584"/>
                </a:lnTo>
                <a:lnTo>
                  <a:pt x="494147" y="316584"/>
                </a:lnTo>
                <a:lnTo>
                  <a:pt x="494147" y="265217"/>
                </a:lnTo>
                <a:lnTo>
                  <a:pt x="309929" y="265217"/>
                </a:lnTo>
                <a:close/>
                <a:moveTo>
                  <a:pt x="18771" y="227717"/>
                </a:moveTo>
                <a:lnTo>
                  <a:pt x="170701" y="227717"/>
                </a:lnTo>
                <a:lnTo>
                  <a:pt x="205897" y="265217"/>
                </a:lnTo>
                <a:lnTo>
                  <a:pt x="37347" y="265217"/>
                </a:lnTo>
                <a:lnTo>
                  <a:pt x="37347" y="316584"/>
                </a:lnTo>
                <a:lnTo>
                  <a:pt x="254193" y="316584"/>
                </a:lnTo>
                <a:lnTo>
                  <a:pt x="289389" y="353888"/>
                </a:lnTo>
                <a:lnTo>
                  <a:pt x="18771" y="353888"/>
                </a:lnTo>
                <a:cubicBezTo>
                  <a:pt x="8408" y="353888"/>
                  <a:pt x="0" y="345490"/>
                  <a:pt x="0" y="335333"/>
                </a:cubicBezTo>
                <a:lnTo>
                  <a:pt x="0" y="246467"/>
                </a:lnTo>
                <a:cubicBezTo>
                  <a:pt x="0" y="236115"/>
                  <a:pt x="8408" y="227717"/>
                  <a:pt x="18771" y="227717"/>
                </a:cubicBezTo>
                <a:close/>
                <a:moveTo>
                  <a:pt x="589777" y="224401"/>
                </a:moveTo>
                <a:cubicBezTo>
                  <a:pt x="599940" y="224401"/>
                  <a:pt x="608344" y="232799"/>
                  <a:pt x="608344" y="242955"/>
                </a:cubicBezTo>
                <a:lnTo>
                  <a:pt x="608344" y="335335"/>
                </a:lnTo>
                <a:cubicBezTo>
                  <a:pt x="608344" y="345491"/>
                  <a:pt x="599940" y="353889"/>
                  <a:pt x="589777" y="353889"/>
                </a:cubicBezTo>
                <a:cubicBezTo>
                  <a:pt x="579419" y="353889"/>
                  <a:pt x="571015" y="345491"/>
                  <a:pt x="571015" y="335335"/>
                </a:cubicBezTo>
                <a:lnTo>
                  <a:pt x="571015" y="242955"/>
                </a:lnTo>
                <a:cubicBezTo>
                  <a:pt x="571015" y="232799"/>
                  <a:pt x="579419" y="224401"/>
                  <a:pt x="589777" y="224401"/>
                </a:cubicBezTo>
                <a:close/>
                <a:moveTo>
                  <a:pt x="85834" y="63749"/>
                </a:moveTo>
                <a:cubicBezTo>
                  <a:pt x="90625" y="63895"/>
                  <a:pt x="95367" y="65848"/>
                  <a:pt x="98985" y="69557"/>
                </a:cubicBezTo>
                <a:lnTo>
                  <a:pt x="247801" y="227720"/>
                </a:lnTo>
                <a:lnTo>
                  <a:pt x="282806" y="265210"/>
                </a:lnTo>
                <a:lnTo>
                  <a:pt x="331303" y="316564"/>
                </a:lnTo>
                <a:lnTo>
                  <a:pt x="366503" y="353859"/>
                </a:lnTo>
                <a:lnTo>
                  <a:pt x="513168" y="509873"/>
                </a:lnTo>
                <a:cubicBezTo>
                  <a:pt x="520208" y="517293"/>
                  <a:pt x="519817" y="529204"/>
                  <a:pt x="512386" y="536233"/>
                </a:cubicBezTo>
                <a:cubicBezTo>
                  <a:pt x="508671" y="539553"/>
                  <a:pt x="504173" y="541310"/>
                  <a:pt x="499480" y="541310"/>
                </a:cubicBezTo>
                <a:cubicBezTo>
                  <a:pt x="494591" y="541310"/>
                  <a:pt x="489506" y="539357"/>
                  <a:pt x="485986" y="535452"/>
                </a:cubicBezTo>
                <a:lnTo>
                  <a:pt x="315072" y="353859"/>
                </a:lnTo>
                <a:lnTo>
                  <a:pt x="280068" y="316564"/>
                </a:lnTo>
                <a:lnTo>
                  <a:pt x="231570" y="265210"/>
                </a:lnTo>
                <a:lnTo>
                  <a:pt x="196371" y="227720"/>
                </a:lnTo>
                <a:lnTo>
                  <a:pt x="71607" y="95137"/>
                </a:lnTo>
                <a:cubicBezTo>
                  <a:pt x="64567" y="87717"/>
                  <a:pt x="64958" y="75806"/>
                  <a:pt x="72389" y="68776"/>
                </a:cubicBezTo>
                <a:cubicBezTo>
                  <a:pt x="76203" y="65262"/>
                  <a:pt x="81043" y="63602"/>
                  <a:pt x="85834" y="63749"/>
                </a:cubicBezTo>
                <a:close/>
                <a:moveTo>
                  <a:pt x="385088" y="348"/>
                </a:moveTo>
                <a:cubicBezTo>
                  <a:pt x="391034" y="1400"/>
                  <a:pt x="396669" y="4890"/>
                  <a:pt x="400678" y="11576"/>
                </a:cubicBezTo>
                <a:cubicBezTo>
                  <a:pt x="428644" y="58820"/>
                  <a:pt x="486336" y="55502"/>
                  <a:pt x="532489" y="72681"/>
                </a:cubicBezTo>
                <a:cubicBezTo>
                  <a:pt x="577665" y="89665"/>
                  <a:pt x="601915" y="118168"/>
                  <a:pt x="608173" y="166193"/>
                </a:cubicBezTo>
                <a:cubicBezTo>
                  <a:pt x="612084" y="197233"/>
                  <a:pt x="563388" y="196843"/>
                  <a:pt x="559477" y="166193"/>
                </a:cubicBezTo>
                <a:cubicBezTo>
                  <a:pt x="553024" y="116216"/>
                  <a:pt x="497679" y="114263"/>
                  <a:pt x="458565" y="103526"/>
                </a:cubicBezTo>
                <a:cubicBezTo>
                  <a:pt x="416910" y="92399"/>
                  <a:pt x="381317" y="74243"/>
                  <a:pt x="358632" y="36175"/>
                </a:cubicBezTo>
                <a:cubicBezTo>
                  <a:pt x="346604" y="15969"/>
                  <a:pt x="367249" y="-2809"/>
                  <a:pt x="385088" y="348"/>
                </a:cubicBezTo>
                <a:close/>
              </a:path>
            </a:pathLst>
          </a:custGeom>
          <a:solidFill>
            <a:schemeClr val="bg1"/>
          </a:solidFill>
          <a:ln>
            <a:noFill/>
          </a:ln>
        </p:spPr>
      </p:sp>
      <p:sp>
        <p:nvSpPr>
          <p:cNvPr id="7" name="矩形 6">
            <a:extLst>
              <a:ext uri="{FF2B5EF4-FFF2-40B4-BE49-F238E27FC236}">
                <a16:creationId xmlns="" xmlns:a16="http://schemas.microsoft.com/office/drawing/2014/main" id="{5E1E6445-DF07-4DDA-AC41-EFC3C9858BAB}"/>
              </a:ext>
            </a:extLst>
          </p:cNvPr>
          <p:cNvSpPr/>
          <p:nvPr/>
        </p:nvSpPr>
        <p:spPr>
          <a:xfrm>
            <a:off x="3854730" y="2373704"/>
            <a:ext cx="7249804" cy="3100185"/>
          </a:xfrm>
          <a:prstGeom prst="rect">
            <a:avLst/>
          </a:prstGeom>
        </p:spPr>
        <p:txBody>
          <a:bodyPr wrap="square">
            <a:spAutoFit/>
          </a:bodyPr>
          <a:lstStyle/>
          <a:p>
            <a:pPr>
              <a:lnSpc>
                <a:spcPct val="150000"/>
              </a:lnSpc>
            </a:pP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 在</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1987</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年</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11</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月，世界卫生组织在日本东京举行的第</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6</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届吸烟与健康国际会议，会上建议把每年的</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4</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月</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7</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日定为世界无烟日（</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World No-Tobacco Day</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），并从</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1988</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年开始执行。但从</a:t>
            </a:r>
            <a:r>
              <a:rPr lang="en-US" altLang="zh-CN" sz="2000" dirty="0">
                <a:solidFill>
                  <a:schemeClr val="bg1"/>
                </a:solidFill>
                <a:latin typeface="微软雅黑" panose="020B0503020204020204" pitchFamily="34" charset="-122"/>
                <a:ea typeface="微软雅黑" panose="020B0503020204020204" pitchFamily="34" charset="-122"/>
                <a:cs typeface="+mn-ea"/>
                <a:sym typeface="+mn-lt"/>
              </a:rPr>
              <a:t>1989</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年开始，世界无烟日改为每年的</a:t>
            </a:r>
            <a:r>
              <a:rPr lang="en-US" altLang="zh-CN" sz="2000" b="1" dirty="0">
                <a:solidFill>
                  <a:srgbClr val="FFFF00"/>
                </a:solidFill>
                <a:latin typeface="微软雅黑" panose="020B0503020204020204" pitchFamily="34" charset="-122"/>
                <a:ea typeface="微软雅黑" panose="020B0503020204020204" pitchFamily="34" charset="-122"/>
                <a:cs typeface="+mn-ea"/>
                <a:sym typeface="+mn-lt"/>
              </a:rPr>
              <a:t>5</a:t>
            </a:r>
            <a:r>
              <a:rPr lang="zh-CN" altLang="en-US" sz="2000" b="1" dirty="0">
                <a:solidFill>
                  <a:srgbClr val="FFFF00"/>
                </a:solidFill>
                <a:latin typeface="微软雅黑" panose="020B0503020204020204" pitchFamily="34" charset="-122"/>
                <a:ea typeface="微软雅黑" panose="020B0503020204020204" pitchFamily="34" charset="-122"/>
                <a:cs typeface="+mn-ea"/>
                <a:sym typeface="+mn-lt"/>
              </a:rPr>
              <a:t>月</a:t>
            </a:r>
            <a:r>
              <a:rPr lang="en-US" altLang="zh-CN" sz="2000" b="1" dirty="0">
                <a:solidFill>
                  <a:srgbClr val="FFFF00"/>
                </a:solidFill>
                <a:latin typeface="微软雅黑" panose="020B0503020204020204" pitchFamily="34" charset="-122"/>
                <a:ea typeface="微软雅黑" panose="020B0503020204020204" pitchFamily="34" charset="-122"/>
                <a:cs typeface="+mn-ea"/>
                <a:sym typeface="+mn-lt"/>
              </a:rPr>
              <a:t>31</a:t>
            </a:r>
            <a:r>
              <a:rPr lang="zh-CN" altLang="en-US" sz="2000" b="1" dirty="0">
                <a:solidFill>
                  <a:srgbClr val="FFFF00"/>
                </a:solidFill>
                <a:latin typeface="微软雅黑" panose="020B0503020204020204" pitchFamily="34" charset="-122"/>
                <a:ea typeface="微软雅黑" panose="020B0503020204020204" pitchFamily="34" charset="-122"/>
                <a:cs typeface="+mn-ea"/>
                <a:sym typeface="+mn-lt"/>
              </a:rPr>
              <a:t>日</a:t>
            </a: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，因为第二天是国际儿童节，希望下一代免受烟草危害。烟草依赖是一种慢性疾病，烟草危害是世界最严重的公共卫生问题之一，吸烟和二手烟暴露严重危害人类健康。</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 xmlns:a16="http://schemas.microsoft.com/office/drawing/2014/main" id="{F35C44A8-62E5-448A-AA7E-C84274586BCB}"/>
              </a:ext>
            </a:extLst>
          </p:cNvPr>
          <p:cNvGrpSpPr/>
          <p:nvPr/>
        </p:nvGrpSpPr>
        <p:grpSpPr>
          <a:xfrm>
            <a:off x="645699" y="468422"/>
            <a:ext cx="2428150" cy="595013"/>
            <a:chOff x="645699" y="468422"/>
            <a:chExt cx="2428150" cy="595013"/>
          </a:xfrm>
        </p:grpSpPr>
        <p:sp>
          <p:nvSpPr>
            <p:cNvPr id="10" name="文本框 9">
              <a:extLst>
                <a:ext uri="{FF2B5EF4-FFF2-40B4-BE49-F238E27FC236}">
                  <a16:creationId xmlns="" xmlns:a16="http://schemas.microsoft.com/office/drawing/2014/main" id="{5E365ABE-0C58-48C8-B69D-FE612FBBD46E}"/>
                </a:ext>
              </a:extLst>
            </p:cNvPr>
            <p:cNvSpPr txBox="1"/>
            <p:nvPr/>
          </p:nvSpPr>
          <p:spPr>
            <a:xfrm>
              <a:off x="1247708" y="468422"/>
              <a:ext cx="1826141" cy="584775"/>
            </a:xfrm>
            <a:prstGeom prst="rect">
              <a:avLst/>
            </a:prstGeom>
            <a:noFill/>
          </p:spPr>
          <p:txBody>
            <a:bodyPr wrap="none" rtlCol="0">
              <a:spAutoFit/>
            </a:bodyPr>
            <a:lstStyle/>
            <a:p>
              <a:r>
                <a:rPr lang="zh-CN" altLang="en-US" sz="3200" b="1" dirty="0">
                  <a:latin typeface="微软雅黑" panose="020B0503020204020204" pitchFamily="34" charset="-122"/>
                  <a:ea typeface="微软雅黑" panose="020B0503020204020204" pitchFamily="34" charset="-122"/>
                </a:rPr>
                <a:t>节日来历</a:t>
              </a:r>
            </a:p>
          </p:txBody>
        </p:sp>
        <p:sp>
          <p:nvSpPr>
            <p:cNvPr id="11" name="no-smoking-sign_63727">
              <a:extLst>
                <a:ext uri="{FF2B5EF4-FFF2-40B4-BE49-F238E27FC236}">
                  <a16:creationId xmlns="" xmlns:a16="http://schemas.microsoft.com/office/drawing/2014/main" id="{1625BCE1-0185-4401-A1AC-DBB8BDE2105F}"/>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tx1"/>
            </a:solidFill>
            <a:ln>
              <a:noFill/>
            </a:ln>
          </p:spPr>
        </p:sp>
      </p:grpSp>
    </p:spTree>
    <p:extLst>
      <p:ext uri="{BB962C8B-B14F-4D97-AF65-F5344CB8AC3E}">
        <p14:creationId xmlns:p14="http://schemas.microsoft.com/office/powerpoint/2010/main" val="4158202950"/>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750"/>
                                        <p:tgtEl>
                                          <p:spTgt spid="6"/>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B3BB19A5-8005-4C5C-967B-64959C8E8EA3}"/>
              </a:ext>
            </a:extLst>
          </p:cNvPr>
          <p:cNvGrpSpPr/>
          <p:nvPr/>
        </p:nvGrpSpPr>
        <p:grpSpPr>
          <a:xfrm>
            <a:off x="0" y="0"/>
            <a:ext cx="12216000" cy="6858000"/>
            <a:chOff x="0" y="0"/>
            <a:chExt cx="12216000" cy="6858000"/>
          </a:xfrm>
        </p:grpSpPr>
        <p:sp>
          <p:nvSpPr>
            <p:cNvPr id="7" name="矩形 6">
              <a:extLst>
                <a:ext uri="{FF2B5EF4-FFF2-40B4-BE49-F238E27FC236}">
                  <a16:creationId xmlns="" xmlns:a16="http://schemas.microsoft.com/office/drawing/2014/main" id="{10DE56D4-61B8-4628-8802-BFC62D227536}"/>
                </a:ext>
              </a:extLst>
            </p:cNvPr>
            <p:cNvSpPr/>
            <p:nvPr/>
          </p:nvSpPr>
          <p:spPr>
            <a:xfrm>
              <a:off x="3036000" y="0"/>
              <a:ext cx="3060000" cy="6858000"/>
            </a:xfrm>
            <a:prstGeom prst="rect">
              <a:avLst/>
            </a:prstGeom>
            <a:solidFill>
              <a:srgbClr val="BC404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A524CC5-FA1D-4463-845F-0FA1C88A170A}"/>
                </a:ext>
              </a:extLst>
            </p:cNvPr>
            <p:cNvSpPr/>
            <p:nvPr/>
          </p:nvSpPr>
          <p:spPr>
            <a:xfrm>
              <a:off x="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77D9B8E3-562D-464A-9205-E852CEEF4AD9}"/>
                </a:ext>
              </a:extLst>
            </p:cNvPr>
            <p:cNvSpPr/>
            <p:nvPr/>
          </p:nvSpPr>
          <p:spPr>
            <a:xfrm>
              <a:off x="609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58C546AA-E288-451C-8CC1-5B6D64DB6324}"/>
                </a:ext>
              </a:extLst>
            </p:cNvPr>
            <p:cNvSpPr/>
            <p:nvPr/>
          </p:nvSpPr>
          <p:spPr>
            <a:xfrm>
              <a:off x="915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no-smoking-signal_49901">
            <a:extLst>
              <a:ext uri="{FF2B5EF4-FFF2-40B4-BE49-F238E27FC236}">
                <a16:creationId xmlns="" xmlns:a16="http://schemas.microsoft.com/office/drawing/2014/main" id="{600D6FBF-7CAE-4936-B398-1A6268D2B47F}"/>
              </a:ext>
            </a:extLst>
          </p:cNvPr>
          <p:cNvSpPr>
            <a:spLocks noChangeAspect="1"/>
          </p:cNvSpPr>
          <p:nvPr/>
        </p:nvSpPr>
        <p:spPr bwMode="auto">
          <a:xfrm>
            <a:off x="941147"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txBody>
          <a:bodyPr/>
          <a:lstStyle/>
          <a:p>
            <a:endParaRPr lang="zh-CN" altLang="en-US" dirty="0">
              <a:solidFill>
                <a:schemeClr val="bg1">
                  <a:lumMod val="85000"/>
                </a:schemeClr>
              </a:solidFill>
            </a:endParaRPr>
          </a:p>
        </p:txBody>
      </p:sp>
      <p:sp>
        <p:nvSpPr>
          <p:cNvPr id="12" name="no-smoking-signal_49901">
            <a:extLst>
              <a:ext uri="{FF2B5EF4-FFF2-40B4-BE49-F238E27FC236}">
                <a16:creationId xmlns="" xmlns:a16="http://schemas.microsoft.com/office/drawing/2014/main" id="{5EE2CA2B-52C7-4E89-957A-A52BAEB55D60}"/>
              </a:ext>
            </a:extLst>
          </p:cNvPr>
          <p:cNvSpPr>
            <a:spLocks noChangeAspect="1"/>
          </p:cNvSpPr>
          <p:nvPr/>
        </p:nvSpPr>
        <p:spPr bwMode="auto">
          <a:xfrm>
            <a:off x="397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solidFill>
          <a:ln>
            <a:noFill/>
          </a:ln>
        </p:spPr>
      </p:sp>
      <p:sp>
        <p:nvSpPr>
          <p:cNvPr id="13" name="no-smoking-signal_49901">
            <a:extLst>
              <a:ext uri="{FF2B5EF4-FFF2-40B4-BE49-F238E27FC236}">
                <a16:creationId xmlns="" xmlns:a16="http://schemas.microsoft.com/office/drawing/2014/main" id="{624426D7-EC56-4737-8CE0-B35343D25910}"/>
              </a:ext>
            </a:extLst>
          </p:cNvPr>
          <p:cNvSpPr>
            <a:spLocks noChangeAspect="1"/>
          </p:cNvSpPr>
          <p:nvPr/>
        </p:nvSpPr>
        <p:spPr bwMode="auto">
          <a:xfrm>
            <a:off x="703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4" name="no-smoking-signal_49901">
            <a:extLst>
              <a:ext uri="{FF2B5EF4-FFF2-40B4-BE49-F238E27FC236}">
                <a16:creationId xmlns="" xmlns:a16="http://schemas.microsoft.com/office/drawing/2014/main" id="{0EFE557E-BF89-4B91-98C6-071A4DCF6C0B}"/>
              </a:ext>
            </a:extLst>
          </p:cNvPr>
          <p:cNvSpPr>
            <a:spLocks noChangeAspect="1"/>
          </p:cNvSpPr>
          <p:nvPr/>
        </p:nvSpPr>
        <p:spPr bwMode="auto">
          <a:xfrm>
            <a:off x="1009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5" name="文本框 14">
            <a:extLst>
              <a:ext uri="{FF2B5EF4-FFF2-40B4-BE49-F238E27FC236}">
                <a16:creationId xmlns="" xmlns:a16="http://schemas.microsoft.com/office/drawing/2014/main" id="{D3BAE5EB-9AD3-4B5A-89BF-FE1402A098E5}"/>
              </a:ext>
            </a:extLst>
          </p:cNvPr>
          <p:cNvSpPr txBox="1"/>
          <p:nvPr/>
        </p:nvSpPr>
        <p:spPr>
          <a:xfrm>
            <a:off x="740219" y="2342014"/>
            <a:ext cx="1606530"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01</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7" name="文本框 16">
            <a:extLst>
              <a:ext uri="{FF2B5EF4-FFF2-40B4-BE49-F238E27FC236}">
                <a16:creationId xmlns="" xmlns:a16="http://schemas.microsoft.com/office/drawing/2014/main" id="{DA98D66C-C0CB-4C73-AD8C-1BDA8FF45737}"/>
              </a:ext>
            </a:extLst>
          </p:cNvPr>
          <p:cNvSpPr txBox="1"/>
          <p:nvPr/>
        </p:nvSpPr>
        <p:spPr>
          <a:xfrm>
            <a:off x="30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的来历</a:t>
            </a:r>
          </a:p>
        </p:txBody>
      </p:sp>
      <p:sp>
        <p:nvSpPr>
          <p:cNvPr id="18" name="文本框 17">
            <a:extLst>
              <a:ext uri="{FF2B5EF4-FFF2-40B4-BE49-F238E27FC236}">
                <a16:creationId xmlns="" xmlns:a16="http://schemas.microsoft.com/office/drawing/2014/main" id="{FF308671-2F66-47C8-8948-F49958900565}"/>
              </a:ext>
            </a:extLst>
          </p:cNvPr>
          <p:cNvSpPr txBox="1"/>
          <p:nvPr/>
        </p:nvSpPr>
        <p:spPr>
          <a:xfrm>
            <a:off x="3583858" y="2342014"/>
            <a:ext cx="1991251" cy="1569660"/>
          </a:xfrm>
          <a:prstGeom prst="rect">
            <a:avLst/>
          </a:prstGeom>
          <a:noFill/>
        </p:spPr>
        <p:txBody>
          <a:bodyPr wrap="none" rtlCol="0">
            <a:spAutoFit/>
          </a:bodyPr>
          <a:lstStyle/>
          <a:p>
            <a:pPr algn="ctr"/>
            <a:r>
              <a:rPr lang="en-US" altLang="zh-CN" sz="9600" dirty="0">
                <a:solidFill>
                  <a:schemeClr val="bg1"/>
                </a:solidFill>
                <a:latin typeface="阿里汉仪智能黑体" panose="00020600040101010101" pitchFamily="18" charset="-122"/>
                <a:ea typeface="阿里汉仪智能黑体" panose="00020600040101010101" pitchFamily="18" charset="-122"/>
              </a:rPr>
              <a:t>02</a:t>
            </a:r>
            <a:endParaRPr lang="zh-CN" altLang="en-US" sz="9600" dirty="0">
              <a:solidFill>
                <a:schemeClr val="bg1"/>
              </a:solidFill>
              <a:latin typeface="阿里汉仪智能黑体" panose="00020600040101010101" pitchFamily="18" charset="-122"/>
              <a:ea typeface="阿里汉仪智能黑体" panose="00020600040101010101" pitchFamily="18" charset="-122"/>
            </a:endParaRPr>
          </a:p>
        </p:txBody>
      </p:sp>
      <p:sp>
        <p:nvSpPr>
          <p:cNvPr id="19" name="文本框 18">
            <a:extLst>
              <a:ext uri="{FF2B5EF4-FFF2-40B4-BE49-F238E27FC236}">
                <a16:creationId xmlns="" xmlns:a16="http://schemas.microsoft.com/office/drawing/2014/main" id="{051A7363-FB40-4B41-8D33-282003C9A7BC}"/>
              </a:ext>
            </a:extLst>
          </p:cNvPr>
          <p:cNvSpPr txBox="1"/>
          <p:nvPr/>
        </p:nvSpPr>
        <p:spPr>
          <a:xfrm>
            <a:off x="3066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的主题</a:t>
            </a:r>
          </a:p>
        </p:txBody>
      </p:sp>
      <p:sp>
        <p:nvSpPr>
          <p:cNvPr id="20" name="文本框 19">
            <a:extLst>
              <a:ext uri="{FF2B5EF4-FFF2-40B4-BE49-F238E27FC236}">
                <a16:creationId xmlns="" xmlns:a16="http://schemas.microsoft.com/office/drawing/2014/main" id="{83B3E0D1-69EC-41CA-A0A7-43946B4E351F}"/>
              </a:ext>
            </a:extLst>
          </p:cNvPr>
          <p:cNvSpPr txBox="1"/>
          <p:nvPr/>
        </p:nvSpPr>
        <p:spPr>
          <a:xfrm>
            <a:off x="6682240" y="2342014"/>
            <a:ext cx="2010487"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03</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1" name="文本框 20">
            <a:extLst>
              <a:ext uri="{FF2B5EF4-FFF2-40B4-BE49-F238E27FC236}">
                <a16:creationId xmlns="" xmlns:a16="http://schemas.microsoft.com/office/drawing/2014/main" id="{C9BC564D-46FC-4BA2-A532-EDE8DD0F6848}"/>
              </a:ext>
            </a:extLst>
          </p:cNvPr>
          <p:cNvSpPr txBox="1"/>
          <p:nvPr/>
        </p:nvSpPr>
        <p:spPr>
          <a:xfrm>
            <a:off x="6174048"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吸烟的原因</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和危害</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2" name="文本框 21">
            <a:extLst>
              <a:ext uri="{FF2B5EF4-FFF2-40B4-BE49-F238E27FC236}">
                <a16:creationId xmlns="" xmlns:a16="http://schemas.microsoft.com/office/drawing/2014/main" id="{CD739658-3280-40A0-A04E-35D5312D66C4}"/>
              </a:ext>
            </a:extLst>
          </p:cNvPr>
          <p:cNvSpPr txBox="1"/>
          <p:nvPr/>
        </p:nvSpPr>
        <p:spPr>
          <a:xfrm>
            <a:off x="9658314" y="2342014"/>
            <a:ext cx="205537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04</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3" name="文本框 22">
            <a:extLst>
              <a:ext uri="{FF2B5EF4-FFF2-40B4-BE49-F238E27FC236}">
                <a16:creationId xmlns="" xmlns:a16="http://schemas.microsoft.com/office/drawing/2014/main" id="{716F868C-56BF-43E5-8304-8D804293F80F}"/>
              </a:ext>
            </a:extLst>
          </p:cNvPr>
          <p:cNvSpPr txBox="1"/>
          <p:nvPr/>
        </p:nvSpPr>
        <p:spPr>
          <a:xfrm>
            <a:off x="9477152" y="3847958"/>
            <a:ext cx="2441694"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戒烟的</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简单方法</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Tree>
    <p:extLst>
      <p:ext uri="{BB962C8B-B14F-4D97-AF65-F5344CB8AC3E}">
        <p14:creationId xmlns:p14="http://schemas.microsoft.com/office/powerpoint/2010/main" val="88607057"/>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50"/>
                                        <p:tgtEl>
                                          <p:spTgt spid="18"/>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childTnLst>
                                </p:cTn>
                              </p:par>
                            </p:childTnLst>
                          </p:cTn>
                        </p:par>
                        <p:par>
                          <p:cTn id="40" fill="hold">
                            <p:stCondLst>
                              <p:cond delay="67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childTnLst>
                                </p:cTn>
                              </p:par>
                            </p:childTnLst>
                          </p:cTn>
                        </p:par>
                        <p:par>
                          <p:cTn id="44" fill="hold">
                            <p:stCondLst>
                              <p:cond delay="7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750"/>
                                        <p:tgtEl>
                                          <p:spTgt spid="22"/>
                                        </p:tgtEl>
                                      </p:cBhvr>
                                    </p:animEffect>
                                  </p:childTnLst>
                                </p:cTn>
                              </p:par>
                            </p:childTnLst>
                          </p:cTn>
                        </p:par>
                        <p:par>
                          <p:cTn id="48" fill="hold">
                            <p:stCondLst>
                              <p:cond delay="82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DE1905F8-D315-4835-89C9-824D40F42C93}"/>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WORLD</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NO-SMOKING DAY</a:t>
            </a:r>
          </a:p>
        </p:txBody>
      </p:sp>
      <p:grpSp>
        <p:nvGrpSpPr>
          <p:cNvPr id="23" name="组合 22">
            <a:extLst>
              <a:ext uri="{FF2B5EF4-FFF2-40B4-BE49-F238E27FC236}">
                <a16:creationId xmlns="" xmlns:a16="http://schemas.microsoft.com/office/drawing/2014/main" id="{A4844FA6-B357-4E0B-990E-BF722F3664F4}"/>
              </a:ext>
            </a:extLst>
          </p:cNvPr>
          <p:cNvGrpSpPr/>
          <p:nvPr/>
        </p:nvGrpSpPr>
        <p:grpSpPr>
          <a:xfrm>
            <a:off x="1068583" y="1211228"/>
            <a:ext cx="4970181" cy="5082962"/>
            <a:chOff x="1462425" y="1302692"/>
            <a:chExt cx="4970181" cy="5082962"/>
          </a:xfrm>
        </p:grpSpPr>
        <p:sp>
          <p:nvSpPr>
            <p:cNvPr id="16" name="文本框 15">
              <a:extLst>
                <a:ext uri="{FF2B5EF4-FFF2-40B4-BE49-F238E27FC236}">
                  <a16:creationId xmlns="" xmlns:a16="http://schemas.microsoft.com/office/drawing/2014/main" id="{59BE9A31-EDC2-4B92-9106-9B79C199246E}"/>
                </a:ext>
              </a:extLst>
            </p:cNvPr>
            <p:cNvSpPr txBox="1"/>
            <p:nvPr/>
          </p:nvSpPr>
          <p:spPr>
            <a:xfrm>
              <a:off x="1462425" y="1390889"/>
              <a:ext cx="755335" cy="4994765"/>
            </a:xfrm>
            <a:prstGeom prst="rect">
              <a:avLst/>
            </a:prstGeom>
            <a:noFill/>
          </p:spPr>
          <p:txBody>
            <a:bodyPr wrap="none" rtlCol="0" anchor="ctr">
              <a:spAutoFit/>
            </a:bodyPr>
            <a:lstStyle/>
            <a:p>
              <a:pPr 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年份</a:t>
              </a:r>
              <a:endParaRPr lang="en-US" altLang="zh-CN" b="1" dirty="0">
                <a:solidFill>
                  <a:srgbClr val="BC4042"/>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rgbClr val="FFC000"/>
                  </a:solidFill>
                  <a:latin typeface="微软雅黑" panose="020B0503020204020204" pitchFamily="34" charset="-122"/>
                  <a:ea typeface="微软雅黑" panose="020B0503020204020204" pitchFamily="34" charset="-122"/>
                </a:rPr>
                <a:t>1988</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1989</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1990</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1991</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1992</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1993</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1994</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1995</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C2AFB8EA-F27C-49CC-B1F6-2FED057888BB}"/>
                </a:ext>
              </a:extLst>
            </p:cNvPr>
            <p:cNvSpPr/>
            <p:nvPr/>
          </p:nvSpPr>
          <p:spPr>
            <a:xfrm>
              <a:off x="2554621" y="1302692"/>
              <a:ext cx="3877985" cy="5078313"/>
            </a:xfrm>
            <a:prstGeom prst="rect">
              <a:avLst/>
            </a:prstGeom>
          </p:spPr>
          <p:txBody>
            <a:bodyPr wrap="none" anchor="ctr">
              <a:spAutoFit/>
            </a:bodyPr>
            <a:lstStyle/>
            <a:p>
              <a:pPr font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主题</a:t>
              </a:r>
              <a:endParaRPr lang="en-US" altLang="zh-CN" b="1" dirty="0">
                <a:solidFill>
                  <a:srgbClr val="BC4042"/>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rgbClr val="FFC000"/>
                  </a:solidFill>
                  <a:latin typeface="微软雅黑" panose="020B0503020204020204" pitchFamily="34" charset="-122"/>
                  <a:ea typeface="微软雅黑" panose="020B0503020204020204" pitchFamily="34" charset="-122"/>
                </a:rPr>
                <a:t>要烟草还是要健康，请您选择</a:t>
              </a:r>
              <a:endParaRPr lang="en-US" altLang="zh-CN" dirty="0">
                <a:solidFill>
                  <a:srgbClr val="FFC000"/>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妇女与烟草</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青少年不要吸烟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在公共场所和公共交通工具上不吸烟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公共场所不吸烟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卫生部门和卫生工作者反对吸烟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大众传播媒介宣传反对吸烟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烟草与经济</a:t>
              </a:r>
            </a:p>
          </p:txBody>
        </p:sp>
        <p:cxnSp>
          <p:nvCxnSpPr>
            <p:cNvPr id="20" name="直接连接符 19">
              <a:extLst>
                <a:ext uri="{FF2B5EF4-FFF2-40B4-BE49-F238E27FC236}">
                  <a16:creationId xmlns="" xmlns:a16="http://schemas.microsoft.com/office/drawing/2014/main" id="{97E2CDBE-B2F6-4F26-BB75-5553FDA2C164}"/>
                </a:ext>
              </a:extLst>
            </p:cNvPr>
            <p:cNvCxnSpPr>
              <a:cxnSpLocks/>
            </p:cNvCxnSpPr>
            <p:nvPr/>
          </p:nvCxnSpPr>
          <p:spPr>
            <a:xfrm>
              <a:off x="2383170" y="1748814"/>
              <a:ext cx="0" cy="451485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 xmlns:a16="http://schemas.microsoft.com/office/drawing/2014/main" id="{686591C5-8B12-491D-8C82-2CF8FCA45118}"/>
              </a:ext>
            </a:extLst>
          </p:cNvPr>
          <p:cNvGrpSpPr/>
          <p:nvPr/>
        </p:nvGrpSpPr>
        <p:grpSpPr>
          <a:xfrm>
            <a:off x="6731776" y="1211228"/>
            <a:ext cx="4476456" cy="5082963"/>
            <a:chOff x="1462425" y="1302692"/>
            <a:chExt cx="4476456" cy="5082963"/>
          </a:xfrm>
        </p:grpSpPr>
        <p:sp>
          <p:nvSpPr>
            <p:cNvPr id="35" name="文本框 34">
              <a:extLst>
                <a:ext uri="{FF2B5EF4-FFF2-40B4-BE49-F238E27FC236}">
                  <a16:creationId xmlns="" xmlns:a16="http://schemas.microsoft.com/office/drawing/2014/main" id="{5B32C32D-2EFC-4724-A0D4-9241CB8691D3}"/>
                </a:ext>
              </a:extLst>
            </p:cNvPr>
            <p:cNvSpPr txBox="1"/>
            <p:nvPr/>
          </p:nvSpPr>
          <p:spPr>
            <a:xfrm>
              <a:off x="1462425" y="1390890"/>
              <a:ext cx="755335" cy="4994765"/>
            </a:xfrm>
            <a:prstGeom prst="rect">
              <a:avLst/>
            </a:prstGeom>
            <a:noFill/>
          </p:spPr>
          <p:txBody>
            <a:bodyPr wrap="none" rtlCol="0" anchor="ctr">
              <a:spAutoFit/>
            </a:bodyPr>
            <a:lstStyle/>
            <a:p>
              <a:pPr 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年份</a:t>
              </a:r>
              <a:endParaRPr lang="en-US" altLang="zh-CN" b="1" dirty="0">
                <a:solidFill>
                  <a:srgbClr val="BC4042"/>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1996</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1997</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1998</a:t>
              </a:r>
            </a:p>
            <a:p>
              <a:pPr>
                <a:lnSpc>
                  <a:spcPct val="200000"/>
                </a:lnSpc>
              </a:pPr>
              <a:r>
                <a:rPr lang="en-US" altLang="zh-CN" b="1" dirty="0">
                  <a:solidFill>
                    <a:srgbClr val="FFC000"/>
                  </a:solidFill>
                  <a:latin typeface="微软雅黑" panose="020B0503020204020204" pitchFamily="34" charset="-122"/>
                  <a:ea typeface="微软雅黑" panose="020B0503020204020204" pitchFamily="34" charset="-122"/>
                </a:rPr>
                <a:t>1999</a:t>
              </a:r>
            </a:p>
            <a:p>
              <a:pPr>
                <a:lnSpc>
                  <a:spcPct val="200000"/>
                </a:lnSpc>
              </a:pP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2000</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2001</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2002</a:t>
              </a:r>
            </a:p>
          </p:txBody>
        </p:sp>
        <p:sp>
          <p:nvSpPr>
            <p:cNvPr id="36" name="矩形 35">
              <a:extLst>
                <a:ext uri="{FF2B5EF4-FFF2-40B4-BE49-F238E27FC236}">
                  <a16:creationId xmlns="" xmlns:a16="http://schemas.microsoft.com/office/drawing/2014/main" id="{65B4C815-A172-419C-BA7E-F2A89AC2C94C}"/>
                </a:ext>
              </a:extLst>
            </p:cNvPr>
            <p:cNvSpPr/>
            <p:nvPr/>
          </p:nvSpPr>
          <p:spPr>
            <a:xfrm>
              <a:off x="2554621" y="1302692"/>
              <a:ext cx="3384260" cy="5078313"/>
            </a:xfrm>
            <a:prstGeom prst="rect">
              <a:avLst/>
            </a:prstGeom>
          </p:spPr>
          <p:txBody>
            <a:bodyPr wrap="none" anchor="ctr">
              <a:spAutoFit/>
            </a:bodyPr>
            <a:lstStyle/>
            <a:p>
              <a:pPr font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主题</a:t>
              </a:r>
              <a:endParaRPr lang="en-US" altLang="zh-CN" b="1" dirty="0">
                <a:solidFill>
                  <a:srgbClr val="BC4042"/>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无烟的文体活动</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联合国和有关机构反对吸烟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在无烟的环境中</a:t>
              </a:r>
            </a:p>
            <a:p>
              <a:pPr fontAlgn="ctr">
                <a:lnSpc>
                  <a:spcPct val="200000"/>
                </a:lnSpc>
              </a:pPr>
              <a:r>
                <a:rPr lang="zh-CN" altLang="en-US" dirty="0">
                  <a:solidFill>
                    <a:srgbClr val="FFC000"/>
                  </a:solidFill>
                  <a:latin typeface="微软雅黑" panose="020B0503020204020204" pitchFamily="34" charset="-122"/>
                  <a:ea typeface="微软雅黑" panose="020B0503020204020204" pitchFamily="34" charset="-122"/>
                </a:rPr>
                <a:t>戒烟</a:t>
              </a:r>
              <a:r>
                <a:rPr lang="en-US" altLang="zh-CN" dirty="0">
                  <a:solidFill>
                    <a:srgbClr val="FFC000"/>
                  </a:solidFill>
                  <a:latin typeface="微软雅黑" panose="020B0503020204020204" pitchFamily="34" charset="-122"/>
                  <a:ea typeface="微软雅黑" panose="020B0503020204020204" pitchFamily="34" charset="-122"/>
                </a:rPr>
                <a:t>--</a:t>
              </a:r>
              <a:r>
                <a:rPr lang="zh-CN" altLang="en-US" dirty="0">
                  <a:solidFill>
                    <a:srgbClr val="FFC000"/>
                  </a:solidFill>
                  <a:latin typeface="微软雅黑" panose="020B0503020204020204" pitchFamily="34" charset="-122"/>
                  <a:ea typeface="微软雅黑" panose="020B0503020204020204" pitchFamily="34" charset="-122"/>
                </a:rPr>
                <a:t>口号：“放弃成长香烟”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不要利用文体活动促销烟草</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口号：“吸烟有害勿受诱惑”</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清洁空气，拒吸二手烟</a:t>
              </a: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无烟体育</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清洁的比赛</a:t>
              </a:r>
            </a:p>
          </p:txBody>
        </p:sp>
        <p:cxnSp>
          <p:nvCxnSpPr>
            <p:cNvPr id="37" name="直接连接符 36">
              <a:extLst>
                <a:ext uri="{FF2B5EF4-FFF2-40B4-BE49-F238E27FC236}">
                  <a16:creationId xmlns="" xmlns:a16="http://schemas.microsoft.com/office/drawing/2014/main" id="{23C0BD88-A358-470E-AD21-691FA4ECEBE7}"/>
                </a:ext>
              </a:extLst>
            </p:cNvPr>
            <p:cNvCxnSpPr>
              <a:cxnSpLocks/>
            </p:cNvCxnSpPr>
            <p:nvPr/>
          </p:nvCxnSpPr>
          <p:spPr>
            <a:xfrm>
              <a:off x="2383170" y="1748814"/>
              <a:ext cx="0" cy="451485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A32AAD2A-ABC8-4754-AE09-D2B85C142FC6}"/>
              </a:ext>
            </a:extLst>
          </p:cNvPr>
          <p:cNvGrpSpPr/>
          <p:nvPr/>
        </p:nvGrpSpPr>
        <p:grpSpPr>
          <a:xfrm>
            <a:off x="645699" y="468422"/>
            <a:ext cx="2428150" cy="595013"/>
            <a:chOff x="645699" y="468422"/>
            <a:chExt cx="2428150" cy="595013"/>
          </a:xfrm>
        </p:grpSpPr>
        <p:sp>
          <p:nvSpPr>
            <p:cNvPr id="39" name="文本框 38">
              <a:extLst>
                <a:ext uri="{FF2B5EF4-FFF2-40B4-BE49-F238E27FC236}">
                  <a16:creationId xmlns="" xmlns:a16="http://schemas.microsoft.com/office/drawing/2014/main" id="{88AB9DAF-DA90-460F-A390-314EC3442D95}"/>
                </a:ext>
              </a:extLst>
            </p:cNvPr>
            <p:cNvSpPr txBox="1"/>
            <p:nvPr/>
          </p:nvSpPr>
          <p:spPr>
            <a:xfrm>
              <a:off x="1247708" y="468422"/>
              <a:ext cx="1826141" cy="584775"/>
            </a:xfrm>
            <a:prstGeom prst="rect">
              <a:avLst/>
            </a:prstGeom>
            <a:noFill/>
          </p:spPr>
          <p:txBody>
            <a:bodyPr wrap="non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历届主题</a:t>
              </a:r>
            </a:p>
          </p:txBody>
        </p:sp>
        <p:sp>
          <p:nvSpPr>
            <p:cNvPr id="40" name="no-smoking-sign_63727">
              <a:extLst>
                <a:ext uri="{FF2B5EF4-FFF2-40B4-BE49-F238E27FC236}">
                  <a16:creationId xmlns="" xmlns:a16="http://schemas.microsoft.com/office/drawing/2014/main" id="{7625FA2B-A5F6-4170-A56D-182D7B724B2E}"/>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bg1"/>
            </a:solidFill>
            <a:ln>
              <a:noFill/>
            </a:ln>
          </p:spPr>
        </p:sp>
      </p:grpSp>
    </p:spTree>
    <p:extLst>
      <p:ext uri="{BB962C8B-B14F-4D97-AF65-F5344CB8AC3E}">
        <p14:creationId xmlns:p14="http://schemas.microsoft.com/office/powerpoint/2010/main" val="1317605523"/>
      </p:ext>
    </p:extLst>
  </p:cSld>
  <p:clrMapOvr>
    <a:masterClrMapping/>
  </p:clrMapOvr>
  <p:transition spd="slow"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750"/>
                                        <p:tgtEl>
                                          <p:spTgt spid="23"/>
                                        </p:tgtEl>
                                      </p:cBhvr>
                                    </p:animEffect>
                                  </p:childTnLst>
                                </p:cTn>
                              </p:par>
                            </p:childTnLst>
                          </p:cTn>
                        </p:par>
                        <p:par>
                          <p:cTn id="13" fill="hold">
                            <p:stCondLst>
                              <p:cond delay="1500"/>
                            </p:stCondLst>
                            <p:childTnLst>
                              <p:par>
                                <p:cTn id="14" presetID="22" presetClass="entr" presetSubtype="1"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DE1905F8-D315-4835-89C9-824D40F42C93}"/>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WORLD</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NO-SMOKING DAY</a:t>
            </a:r>
          </a:p>
        </p:txBody>
      </p:sp>
      <p:grpSp>
        <p:nvGrpSpPr>
          <p:cNvPr id="23" name="组合 22">
            <a:extLst>
              <a:ext uri="{FF2B5EF4-FFF2-40B4-BE49-F238E27FC236}">
                <a16:creationId xmlns="" xmlns:a16="http://schemas.microsoft.com/office/drawing/2014/main" id="{A4844FA6-B357-4E0B-990E-BF722F3664F4}"/>
              </a:ext>
            </a:extLst>
          </p:cNvPr>
          <p:cNvGrpSpPr/>
          <p:nvPr/>
        </p:nvGrpSpPr>
        <p:grpSpPr>
          <a:xfrm>
            <a:off x="901530" y="1057094"/>
            <a:ext cx="4725638" cy="5399990"/>
            <a:chOff x="1459404" y="1164193"/>
            <a:chExt cx="4725638" cy="5399990"/>
          </a:xfrm>
        </p:grpSpPr>
        <p:sp>
          <p:nvSpPr>
            <p:cNvPr id="16" name="文本框 15">
              <a:extLst>
                <a:ext uri="{FF2B5EF4-FFF2-40B4-BE49-F238E27FC236}">
                  <a16:creationId xmlns="" xmlns:a16="http://schemas.microsoft.com/office/drawing/2014/main" id="{59BE9A31-EDC2-4B92-9106-9B79C199246E}"/>
                </a:ext>
              </a:extLst>
            </p:cNvPr>
            <p:cNvSpPr txBox="1"/>
            <p:nvPr/>
          </p:nvSpPr>
          <p:spPr>
            <a:xfrm>
              <a:off x="1459404" y="1257794"/>
              <a:ext cx="755335" cy="5306389"/>
            </a:xfrm>
            <a:prstGeom prst="rect">
              <a:avLst/>
            </a:prstGeom>
            <a:noFill/>
          </p:spPr>
          <p:txBody>
            <a:bodyPr wrap="none" rtlCol="0" anchor="ctr">
              <a:spAutoFit/>
            </a:bodyPr>
            <a:lstStyle/>
            <a:p>
              <a:pPr 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年份</a:t>
              </a:r>
              <a:endParaRPr lang="en-US" altLang="zh-CN" b="1" dirty="0">
                <a:solidFill>
                  <a:srgbClr val="BC4042"/>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2003</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2004</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2005</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2006</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2007</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2008</a:t>
              </a:r>
            </a:p>
            <a:p>
              <a:pPr>
                <a:lnSpc>
                  <a:spcPct val="150000"/>
                </a:lnSpc>
              </a:pP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2009</a:t>
              </a:r>
            </a:p>
            <a:p>
              <a:pPr>
                <a:lnSpc>
                  <a:spcPct val="150000"/>
                </a:lnSpc>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矩形 17">
              <a:extLst>
                <a:ext uri="{FF2B5EF4-FFF2-40B4-BE49-F238E27FC236}">
                  <a16:creationId xmlns="" xmlns:a16="http://schemas.microsoft.com/office/drawing/2014/main" id="{C2AFB8EA-F27C-49CC-B1F6-2FED057888BB}"/>
                </a:ext>
              </a:extLst>
            </p:cNvPr>
            <p:cNvSpPr/>
            <p:nvPr/>
          </p:nvSpPr>
          <p:spPr>
            <a:xfrm>
              <a:off x="2554622" y="1164193"/>
              <a:ext cx="3630420" cy="5355312"/>
            </a:xfrm>
            <a:prstGeom prst="rect">
              <a:avLst/>
            </a:prstGeom>
          </p:spPr>
          <p:txBody>
            <a:bodyPr wrap="square" anchor="ctr">
              <a:spAutoFit/>
            </a:bodyPr>
            <a:lstStyle/>
            <a:p>
              <a:pPr font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主题</a:t>
              </a:r>
              <a:endParaRPr lang="en-US" altLang="zh-CN" b="1" dirty="0">
                <a:solidFill>
                  <a:srgbClr val="BC4042"/>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无烟草影视及时尚行动</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控制吸烟，减少贫困</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卫生工作者与控烟</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烟草吞噬生命</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无烟青少年</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口号：禁止烟草广告和促销</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150000"/>
                </a:lnSpc>
              </a:pPr>
              <a:r>
                <a:rPr lang="en-US" altLang="zh-CN" dirty="0">
                  <a:solidFill>
                    <a:schemeClr val="bg1"/>
                  </a:solidFill>
                  <a:latin typeface="微软雅黑" panose="020B0503020204020204" pitchFamily="34" charset="-122"/>
                  <a:ea typeface="微软雅黑" panose="020B0503020204020204" pitchFamily="34" charset="-122"/>
                </a:rPr>
                <a:t>          </a:t>
              </a:r>
              <a:r>
                <a:rPr lang="zh-CN" altLang="en-US" dirty="0">
                  <a:solidFill>
                    <a:schemeClr val="bg1"/>
                  </a:solidFill>
                  <a:latin typeface="微软雅黑" panose="020B0503020204020204" pitchFamily="34" charset="-122"/>
                  <a:ea typeface="微软雅黑" panose="020B0503020204020204" pitchFamily="34" charset="-122"/>
                </a:rPr>
                <a:t>确保无烟青春好年华</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烟草健康警示</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口号：图形警示揭露烟害真相</a:t>
              </a:r>
            </a:p>
          </p:txBody>
        </p:sp>
        <p:cxnSp>
          <p:nvCxnSpPr>
            <p:cNvPr id="20" name="直接连接符 19">
              <a:extLst>
                <a:ext uri="{FF2B5EF4-FFF2-40B4-BE49-F238E27FC236}">
                  <a16:creationId xmlns="" xmlns:a16="http://schemas.microsoft.com/office/drawing/2014/main" id="{97E2CDBE-B2F6-4F26-BB75-5553FDA2C164}"/>
                </a:ext>
              </a:extLst>
            </p:cNvPr>
            <p:cNvCxnSpPr>
              <a:cxnSpLocks/>
            </p:cNvCxnSpPr>
            <p:nvPr/>
          </p:nvCxnSpPr>
          <p:spPr>
            <a:xfrm>
              <a:off x="2383170" y="1482114"/>
              <a:ext cx="0" cy="493200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 xmlns:a16="http://schemas.microsoft.com/office/drawing/2014/main" id="{686591C5-8B12-491D-8C82-2CF8FCA45118}"/>
              </a:ext>
            </a:extLst>
          </p:cNvPr>
          <p:cNvGrpSpPr/>
          <p:nvPr/>
        </p:nvGrpSpPr>
        <p:grpSpPr>
          <a:xfrm>
            <a:off x="6070700" y="987844"/>
            <a:ext cx="5893510" cy="5493812"/>
            <a:chOff x="1462425" y="1094943"/>
            <a:chExt cx="5893510" cy="5493812"/>
          </a:xfrm>
        </p:grpSpPr>
        <p:sp>
          <p:nvSpPr>
            <p:cNvPr id="35" name="文本框 34">
              <a:extLst>
                <a:ext uri="{FF2B5EF4-FFF2-40B4-BE49-F238E27FC236}">
                  <a16:creationId xmlns="" xmlns:a16="http://schemas.microsoft.com/office/drawing/2014/main" id="{5B32C32D-2EFC-4724-A0D4-9241CB8691D3}"/>
                </a:ext>
              </a:extLst>
            </p:cNvPr>
            <p:cNvSpPr txBox="1"/>
            <p:nvPr/>
          </p:nvSpPr>
          <p:spPr>
            <a:xfrm>
              <a:off x="1462425" y="1252392"/>
              <a:ext cx="755335" cy="5271764"/>
            </a:xfrm>
            <a:prstGeom prst="rect">
              <a:avLst/>
            </a:prstGeom>
            <a:noFill/>
          </p:spPr>
          <p:txBody>
            <a:bodyPr wrap="none" rtlCol="0" anchor="ctr">
              <a:spAutoFit/>
            </a:bodyPr>
            <a:lstStyle/>
            <a:p>
              <a:pPr 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年份</a:t>
              </a:r>
              <a:endParaRPr lang="en-US" altLang="zh-CN" b="1" dirty="0">
                <a:solidFill>
                  <a:srgbClr val="BC4042"/>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2010</a:t>
              </a:r>
            </a:p>
            <a:p>
              <a:pPr>
                <a:lnSpc>
                  <a:spcPct val="150000"/>
                </a:lnSpc>
              </a:pP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2011</a:t>
              </a:r>
            </a:p>
            <a:p>
              <a:pPr>
                <a:lnSpc>
                  <a:spcPct val="150000"/>
                </a:lnSpc>
              </a:pP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2012</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2013</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2014</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2015</a:t>
              </a:r>
            </a:p>
            <a:p>
              <a:pPr>
                <a:lnSpc>
                  <a:spcPct val="200000"/>
                </a:lnSpc>
              </a:pPr>
              <a:r>
                <a:rPr lang="en-US" altLang="zh-CN" b="1" dirty="0">
                  <a:solidFill>
                    <a:schemeClr val="bg1"/>
                  </a:solidFill>
                  <a:latin typeface="微软雅黑" panose="020B0503020204020204" pitchFamily="34" charset="-122"/>
                  <a:ea typeface="微软雅黑" panose="020B0503020204020204" pitchFamily="34" charset="-122"/>
                </a:rPr>
                <a:t>2016</a:t>
              </a:r>
            </a:p>
          </p:txBody>
        </p:sp>
        <p:sp>
          <p:nvSpPr>
            <p:cNvPr id="36" name="矩形 35">
              <a:extLst>
                <a:ext uri="{FF2B5EF4-FFF2-40B4-BE49-F238E27FC236}">
                  <a16:creationId xmlns="" xmlns:a16="http://schemas.microsoft.com/office/drawing/2014/main" id="{65B4C815-A172-419C-BA7E-F2A89AC2C94C}"/>
                </a:ext>
              </a:extLst>
            </p:cNvPr>
            <p:cNvSpPr/>
            <p:nvPr/>
          </p:nvSpPr>
          <p:spPr>
            <a:xfrm>
              <a:off x="2554621" y="1094943"/>
              <a:ext cx="4801314" cy="5493812"/>
            </a:xfrm>
            <a:prstGeom prst="rect">
              <a:avLst/>
            </a:prstGeom>
          </p:spPr>
          <p:txBody>
            <a:bodyPr wrap="none" anchor="ctr">
              <a:spAutoFit/>
            </a:bodyPr>
            <a:lstStyle/>
            <a:p>
              <a:pPr fontAlgn="ctr">
                <a:lnSpc>
                  <a:spcPct val="200000"/>
                </a:lnSpc>
              </a:pPr>
              <a:r>
                <a:rPr lang="zh-CN" altLang="en-US" b="1" dirty="0">
                  <a:solidFill>
                    <a:srgbClr val="BC4042"/>
                  </a:solidFill>
                  <a:latin typeface="微软雅黑" panose="020B0503020204020204" pitchFamily="34" charset="-122"/>
                  <a:ea typeface="微软雅黑" panose="020B0503020204020204" pitchFamily="34" charset="-122"/>
                </a:rPr>
                <a:t>主题</a:t>
              </a:r>
              <a:endParaRPr lang="en-US" altLang="zh-CN" b="1" dirty="0">
                <a:solidFill>
                  <a:srgbClr val="BC4042"/>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性别与烟草</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口号：抵制针对女性的市场营销</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世界卫生组织</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烟草控制框架条约</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，口号：</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150000"/>
                </a:lnSpc>
              </a:pPr>
              <a:r>
                <a:rPr lang="zh-CN" altLang="en-US" dirty="0">
                  <a:solidFill>
                    <a:schemeClr val="bg1"/>
                  </a:solidFill>
                  <a:latin typeface="微软雅黑" panose="020B0503020204020204" pitchFamily="34" charset="-122"/>
                  <a:ea typeface="微软雅黑" panose="020B0503020204020204" pitchFamily="34" charset="-122"/>
                </a:rPr>
                <a:t>烟草致命如水火无情，控烟履约可挽救生命</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烟草业干扰控烟，口号：生命与烟草的对抗</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禁止烟草广告、促销和赞助</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提高烟草税</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zh-CN" altLang="en-US" dirty="0">
                  <a:solidFill>
                    <a:schemeClr val="bg1"/>
                  </a:solidFill>
                  <a:latin typeface="微软雅黑" panose="020B0503020204020204" pitchFamily="34" charset="-122"/>
                  <a:ea typeface="微软雅黑" panose="020B0503020204020204" pitchFamily="34" charset="-122"/>
                </a:rPr>
                <a:t>制止烟草制品非法贸易</a:t>
              </a:r>
              <a:endParaRPr lang="en-US" altLang="zh-CN" dirty="0">
                <a:solidFill>
                  <a:schemeClr val="bg1"/>
                </a:solidFill>
                <a:latin typeface="微软雅黑" panose="020B0503020204020204" pitchFamily="34" charset="-122"/>
                <a:ea typeface="微软雅黑" panose="020B0503020204020204" pitchFamily="34" charset="-122"/>
              </a:endParaRPr>
            </a:p>
            <a:p>
              <a:pPr fontAlgn="ctr">
                <a:lnSpc>
                  <a:spcPct val="200000"/>
                </a:lnSpc>
              </a:pPr>
              <a:r>
                <a:rPr lang="en-US" altLang="zh-CN" dirty="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37" name="直接连接符 36">
              <a:extLst>
                <a:ext uri="{FF2B5EF4-FFF2-40B4-BE49-F238E27FC236}">
                  <a16:creationId xmlns="" xmlns:a16="http://schemas.microsoft.com/office/drawing/2014/main" id="{23C0BD88-A358-470E-AD21-691FA4ECEBE7}"/>
                </a:ext>
              </a:extLst>
            </p:cNvPr>
            <p:cNvCxnSpPr>
              <a:cxnSpLocks/>
            </p:cNvCxnSpPr>
            <p:nvPr/>
          </p:nvCxnSpPr>
          <p:spPr>
            <a:xfrm>
              <a:off x="2383170" y="1482114"/>
              <a:ext cx="0" cy="493200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FDF016B9-E7DE-4034-9A6D-8A5CA2D6C7A8}"/>
              </a:ext>
            </a:extLst>
          </p:cNvPr>
          <p:cNvGrpSpPr/>
          <p:nvPr/>
        </p:nvGrpSpPr>
        <p:grpSpPr>
          <a:xfrm>
            <a:off x="645699" y="468422"/>
            <a:ext cx="2428150" cy="595013"/>
            <a:chOff x="645699" y="468422"/>
            <a:chExt cx="2428150" cy="595013"/>
          </a:xfrm>
        </p:grpSpPr>
        <p:sp>
          <p:nvSpPr>
            <p:cNvPr id="39" name="文本框 38">
              <a:extLst>
                <a:ext uri="{FF2B5EF4-FFF2-40B4-BE49-F238E27FC236}">
                  <a16:creationId xmlns="" xmlns:a16="http://schemas.microsoft.com/office/drawing/2014/main" id="{88AB9DAF-DA90-460F-A390-314EC3442D95}"/>
                </a:ext>
              </a:extLst>
            </p:cNvPr>
            <p:cNvSpPr txBox="1"/>
            <p:nvPr/>
          </p:nvSpPr>
          <p:spPr>
            <a:xfrm>
              <a:off x="1247708" y="468422"/>
              <a:ext cx="1826141" cy="584775"/>
            </a:xfrm>
            <a:prstGeom prst="rect">
              <a:avLst/>
            </a:prstGeom>
            <a:noFill/>
          </p:spPr>
          <p:txBody>
            <a:bodyPr wrap="non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历届主题</a:t>
              </a:r>
            </a:p>
          </p:txBody>
        </p:sp>
        <p:sp>
          <p:nvSpPr>
            <p:cNvPr id="40" name="no-smoking-sign_63727">
              <a:extLst>
                <a:ext uri="{FF2B5EF4-FFF2-40B4-BE49-F238E27FC236}">
                  <a16:creationId xmlns="" xmlns:a16="http://schemas.microsoft.com/office/drawing/2014/main" id="{7625FA2B-A5F6-4170-A56D-182D7B724B2E}"/>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bg1"/>
            </a:solidFill>
            <a:ln>
              <a:noFill/>
            </a:ln>
          </p:spPr>
        </p:sp>
      </p:grpSp>
    </p:spTree>
    <p:extLst>
      <p:ext uri="{BB962C8B-B14F-4D97-AF65-F5344CB8AC3E}">
        <p14:creationId xmlns:p14="http://schemas.microsoft.com/office/powerpoint/2010/main" val="1971989554"/>
      </p:ext>
    </p:extLst>
  </p:cSld>
  <p:clrMapOvr>
    <a:masterClrMapping/>
  </p:clrMapOvr>
  <p:transition spd="slow"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750"/>
                                        <p:tgtEl>
                                          <p:spTgt spid="23"/>
                                        </p:tgtEl>
                                      </p:cBhvr>
                                    </p:animEffect>
                                  </p:childTnLst>
                                </p:cTn>
                              </p:par>
                            </p:childTnLst>
                          </p:cTn>
                        </p:par>
                        <p:par>
                          <p:cTn id="13" fill="hold">
                            <p:stCondLst>
                              <p:cond delay="1500"/>
                            </p:stCondLst>
                            <p:childTnLst>
                              <p:par>
                                <p:cTn id="14" presetID="22" presetClass="entr" presetSubtype="1"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B3BB19A5-8005-4C5C-967B-64959C8E8EA3}"/>
              </a:ext>
            </a:extLst>
          </p:cNvPr>
          <p:cNvGrpSpPr/>
          <p:nvPr/>
        </p:nvGrpSpPr>
        <p:grpSpPr>
          <a:xfrm>
            <a:off x="0" y="0"/>
            <a:ext cx="12216000" cy="6858000"/>
            <a:chOff x="0" y="0"/>
            <a:chExt cx="12216000" cy="6858000"/>
          </a:xfrm>
        </p:grpSpPr>
        <p:sp>
          <p:nvSpPr>
            <p:cNvPr id="7" name="矩形 6">
              <a:extLst>
                <a:ext uri="{FF2B5EF4-FFF2-40B4-BE49-F238E27FC236}">
                  <a16:creationId xmlns="" xmlns:a16="http://schemas.microsoft.com/office/drawing/2014/main" id="{10DE56D4-61B8-4628-8802-BFC62D227536}"/>
                </a:ext>
              </a:extLst>
            </p:cNvPr>
            <p:cNvSpPr/>
            <p:nvPr/>
          </p:nvSpPr>
          <p:spPr>
            <a:xfrm>
              <a:off x="303600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AA524CC5-FA1D-4463-845F-0FA1C88A170A}"/>
                </a:ext>
              </a:extLst>
            </p:cNvPr>
            <p:cNvSpPr/>
            <p:nvPr/>
          </p:nvSpPr>
          <p:spPr>
            <a:xfrm>
              <a:off x="0" y="0"/>
              <a:ext cx="3060000" cy="6858000"/>
            </a:xfrm>
            <a:prstGeom prst="rect">
              <a:avLst/>
            </a:prstGeom>
            <a:solidFill>
              <a:schemeClr val="tx1">
                <a:lumMod val="50000"/>
                <a:lumOff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77D9B8E3-562D-464A-9205-E852CEEF4AD9}"/>
                </a:ext>
              </a:extLst>
            </p:cNvPr>
            <p:cNvSpPr/>
            <p:nvPr/>
          </p:nvSpPr>
          <p:spPr>
            <a:xfrm>
              <a:off x="6096000" y="0"/>
              <a:ext cx="3060000" cy="6858000"/>
            </a:xfrm>
            <a:prstGeom prst="rect">
              <a:avLst/>
            </a:prstGeom>
            <a:solidFill>
              <a:srgbClr val="BC404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58C546AA-E288-451C-8CC1-5B6D64DB6324}"/>
                </a:ext>
              </a:extLst>
            </p:cNvPr>
            <p:cNvSpPr/>
            <p:nvPr/>
          </p:nvSpPr>
          <p:spPr>
            <a:xfrm>
              <a:off x="9156000" y="0"/>
              <a:ext cx="3060000" cy="6858000"/>
            </a:xfrm>
            <a:prstGeom prst="rect">
              <a:avLst/>
            </a:prstGeom>
            <a:solidFill>
              <a:schemeClr val="bg1">
                <a:lumMod val="50000"/>
              </a:schemeClr>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no-smoking-signal_49901">
            <a:extLst>
              <a:ext uri="{FF2B5EF4-FFF2-40B4-BE49-F238E27FC236}">
                <a16:creationId xmlns="" xmlns:a16="http://schemas.microsoft.com/office/drawing/2014/main" id="{600D6FBF-7CAE-4936-B398-1A6268D2B47F}"/>
              </a:ext>
            </a:extLst>
          </p:cNvPr>
          <p:cNvSpPr>
            <a:spLocks noChangeAspect="1"/>
          </p:cNvSpPr>
          <p:nvPr/>
        </p:nvSpPr>
        <p:spPr bwMode="auto">
          <a:xfrm>
            <a:off x="941147"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txBody>
          <a:bodyPr/>
          <a:lstStyle/>
          <a:p>
            <a:endParaRPr lang="zh-CN" altLang="en-US" dirty="0">
              <a:solidFill>
                <a:schemeClr val="bg1">
                  <a:lumMod val="85000"/>
                </a:schemeClr>
              </a:solidFill>
            </a:endParaRPr>
          </a:p>
        </p:txBody>
      </p:sp>
      <p:sp>
        <p:nvSpPr>
          <p:cNvPr id="12" name="no-smoking-signal_49901">
            <a:extLst>
              <a:ext uri="{FF2B5EF4-FFF2-40B4-BE49-F238E27FC236}">
                <a16:creationId xmlns="" xmlns:a16="http://schemas.microsoft.com/office/drawing/2014/main" id="{5EE2CA2B-52C7-4E89-957A-A52BAEB55D60}"/>
              </a:ext>
            </a:extLst>
          </p:cNvPr>
          <p:cNvSpPr>
            <a:spLocks noChangeAspect="1"/>
          </p:cNvSpPr>
          <p:nvPr/>
        </p:nvSpPr>
        <p:spPr bwMode="auto">
          <a:xfrm>
            <a:off x="397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3" name="no-smoking-signal_49901">
            <a:extLst>
              <a:ext uri="{FF2B5EF4-FFF2-40B4-BE49-F238E27FC236}">
                <a16:creationId xmlns="" xmlns:a16="http://schemas.microsoft.com/office/drawing/2014/main" id="{624426D7-EC56-4737-8CE0-B35343D25910}"/>
              </a:ext>
            </a:extLst>
          </p:cNvPr>
          <p:cNvSpPr>
            <a:spLocks noChangeAspect="1"/>
          </p:cNvSpPr>
          <p:nvPr/>
        </p:nvSpPr>
        <p:spPr bwMode="auto">
          <a:xfrm>
            <a:off x="703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solidFill>
          <a:ln>
            <a:noFill/>
          </a:ln>
        </p:spPr>
      </p:sp>
      <p:sp>
        <p:nvSpPr>
          <p:cNvPr id="14" name="no-smoking-signal_49901">
            <a:extLst>
              <a:ext uri="{FF2B5EF4-FFF2-40B4-BE49-F238E27FC236}">
                <a16:creationId xmlns="" xmlns:a16="http://schemas.microsoft.com/office/drawing/2014/main" id="{0EFE557E-BF89-4B91-98C6-071A4DCF6C0B}"/>
              </a:ext>
            </a:extLst>
          </p:cNvPr>
          <p:cNvSpPr>
            <a:spLocks noChangeAspect="1"/>
          </p:cNvSpPr>
          <p:nvPr/>
        </p:nvSpPr>
        <p:spPr bwMode="auto">
          <a:xfrm>
            <a:off x="10097149" y="704857"/>
            <a:ext cx="1129705" cy="1080000"/>
          </a:xfrm>
          <a:custGeom>
            <a:avLst/>
            <a:gdLst>
              <a:gd name="connsiteX0" fmla="*/ 477873 w 607850"/>
              <a:gd name="connsiteY0" fmla="*/ 203440 h 581106"/>
              <a:gd name="connsiteX1" fmla="*/ 574331 w 607850"/>
              <a:gd name="connsiteY1" fmla="*/ 203440 h 581106"/>
              <a:gd name="connsiteX2" fmla="*/ 574331 w 607850"/>
              <a:gd name="connsiteY2" fmla="*/ 377595 h 581106"/>
              <a:gd name="connsiteX3" fmla="*/ 303431 w 607850"/>
              <a:gd name="connsiteY3" fmla="*/ 377595 h 581106"/>
              <a:gd name="connsiteX4" fmla="*/ 96533 w 607850"/>
              <a:gd name="connsiteY4" fmla="*/ 203440 h 581106"/>
              <a:gd name="connsiteX5" fmla="*/ 330245 w 607850"/>
              <a:gd name="connsiteY5" fmla="*/ 203440 h 581106"/>
              <a:gd name="connsiteX6" fmla="*/ 155681 w 607850"/>
              <a:gd name="connsiteY6" fmla="*/ 377595 h 581106"/>
              <a:gd name="connsiteX7" fmla="*/ 96533 w 607850"/>
              <a:gd name="connsiteY7" fmla="*/ 377595 h 581106"/>
              <a:gd name="connsiteX8" fmla="*/ 0 w 607850"/>
              <a:gd name="connsiteY8" fmla="*/ 203440 h 581106"/>
              <a:gd name="connsiteX9" fmla="*/ 65555 w 607850"/>
              <a:gd name="connsiteY9" fmla="*/ 203440 h 581106"/>
              <a:gd name="connsiteX10" fmla="*/ 65555 w 607850"/>
              <a:gd name="connsiteY10" fmla="*/ 377595 h 581106"/>
              <a:gd name="connsiteX11" fmla="*/ 0 w 607850"/>
              <a:gd name="connsiteY11" fmla="*/ 377595 h 581106"/>
              <a:gd name="connsiteX12" fmla="*/ 231009 w 607850"/>
              <a:gd name="connsiteY12" fmla="*/ 23498 h 581106"/>
              <a:gd name="connsiteX13" fmla="*/ 233701 w 607850"/>
              <a:gd name="connsiteY13" fmla="*/ 36295 h 581106"/>
              <a:gd name="connsiteX14" fmla="*/ 229987 w 607850"/>
              <a:gd name="connsiteY14" fmla="*/ 70976 h 581106"/>
              <a:gd name="connsiteX15" fmla="*/ 218659 w 607850"/>
              <a:gd name="connsiteY15" fmla="*/ 93324 h 581106"/>
              <a:gd name="connsiteX16" fmla="*/ 197210 w 607850"/>
              <a:gd name="connsiteY16" fmla="*/ 114002 h 581106"/>
              <a:gd name="connsiteX17" fmla="*/ 167219 w 607850"/>
              <a:gd name="connsiteY17" fmla="*/ 126614 h 581106"/>
              <a:gd name="connsiteX18" fmla="*/ 135185 w 607850"/>
              <a:gd name="connsiteY18" fmla="*/ 128654 h 581106"/>
              <a:gd name="connsiteX19" fmla="*/ 127478 w 607850"/>
              <a:gd name="connsiteY19" fmla="*/ 127634 h 581106"/>
              <a:gd name="connsiteX20" fmla="*/ 124692 w 607850"/>
              <a:gd name="connsiteY20" fmla="*/ 127263 h 581106"/>
              <a:gd name="connsiteX21" fmla="*/ 121628 w 607850"/>
              <a:gd name="connsiteY21" fmla="*/ 126799 h 581106"/>
              <a:gd name="connsiteX22" fmla="*/ 118471 w 607850"/>
              <a:gd name="connsiteY22" fmla="*/ 126243 h 581106"/>
              <a:gd name="connsiteX23" fmla="*/ 116243 w 607850"/>
              <a:gd name="connsiteY23" fmla="*/ 125965 h 581106"/>
              <a:gd name="connsiteX24" fmla="*/ 111971 w 607850"/>
              <a:gd name="connsiteY24" fmla="*/ 125408 h 581106"/>
              <a:gd name="connsiteX25" fmla="*/ 94701 w 607850"/>
              <a:gd name="connsiteY25" fmla="*/ 124759 h 581106"/>
              <a:gd name="connsiteX26" fmla="*/ 80494 w 607850"/>
              <a:gd name="connsiteY26" fmla="*/ 127170 h 581106"/>
              <a:gd name="connsiteX27" fmla="*/ 67773 w 607850"/>
              <a:gd name="connsiteY27" fmla="*/ 133847 h 581106"/>
              <a:gd name="connsiteX28" fmla="*/ 49296 w 607850"/>
              <a:gd name="connsiteY28" fmla="*/ 154340 h 581106"/>
              <a:gd name="connsiteX29" fmla="*/ 42703 w 607850"/>
              <a:gd name="connsiteY29" fmla="*/ 164911 h 581106"/>
              <a:gd name="connsiteX30" fmla="*/ 41217 w 607850"/>
              <a:gd name="connsiteY30" fmla="*/ 161851 h 581106"/>
              <a:gd name="connsiteX31" fmla="*/ 38153 w 607850"/>
              <a:gd name="connsiteY31" fmla="*/ 152578 h 581106"/>
              <a:gd name="connsiteX32" fmla="*/ 36575 w 607850"/>
              <a:gd name="connsiteY32" fmla="*/ 137185 h 581106"/>
              <a:gd name="connsiteX33" fmla="*/ 40568 w 607850"/>
              <a:gd name="connsiteY33" fmla="*/ 116228 h 581106"/>
              <a:gd name="connsiteX34" fmla="*/ 55517 w 607850"/>
              <a:gd name="connsiteY34" fmla="*/ 93324 h 581106"/>
              <a:gd name="connsiteX35" fmla="*/ 82258 w 607850"/>
              <a:gd name="connsiteY35" fmla="*/ 76632 h 581106"/>
              <a:gd name="connsiteX36" fmla="*/ 113364 w 607850"/>
              <a:gd name="connsiteY36" fmla="*/ 71069 h 581106"/>
              <a:gd name="connsiteX37" fmla="*/ 121535 w 607850"/>
              <a:gd name="connsiteY37" fmla="*/ 71254 h 581106"/>
              <a:gd name="connsiteX38" fmla="*/ 125435 w 607850"/>
              <a:gd name="connsiteY38" fmla="*/ 71439 h 581106"/>
              <a:gd name="connsiteX39" fmla="*/ 128592 w 607850"/>
              <a:gd name="connsiteY39" fmla="*/ 71718 h 581106"/>
              <a:gd name="connsiteX40" fmla="*/ 135185 w 607850"/>
              <a:gd name="connsiteY40" fmla="*/ 72459 h 581106"/>
              <a:gd name="connsiteX41" fmla="*/ 140106 w 607850"/>
              <a:gd name="connsiteY41" fmla="*/ 73016 h 581106"/>
              <a:gd name="connsiteX42" fmla="*/ 173904 w 607850"/>
              <a:gd name="connsiteY42" fmla="*/ 70327 h 581106"/>
              <a:gd name="connsiteX43" fmla="*/ 188761 w 607850"/>
              <a:gd name="connsiteY43" fmla="*/ 63928 h 581106"/>
              <a:gd name="connsiteX44" fmla="*/ 202410 w 607850"/>
              <a:gd name="connsiteY44" fmla="*/ 54192 h 581106"/>
              <a:gd name="connsiteX45" fmla="*/ 223023 w 607850"/>
              <a:gd name="connsiteY45" fmla="*/ 33142 h 581106"/>
              <a:gd name="connsiteX46" fmla="*/ 231009 w 607850"/>
              <a:gd name="connsiteY46" fmla="*/ 23498 h 581106"/>
              <a:gd name="connsiteX47" fmla="*/ 568296 w 607850"/>
              <a:gd name="connsiteY47" fmla="*/ 0 h 581106"/>
              <a:gd name="connsiteX48" fmla="*/ 588073 w 607850"/>
              <a:gd name="connsiteY48" fmla="*/ 19744 h 581106"/>
              <a:gd name="connsiteX49" fmla="*/ 607850 w 607850"/>
              <a:gd name="connsiteY49" fmla="*/ 39488 h 581106"/>
              <a:gd name="connsiteX50" fmla="*/ 443600 w 607850"/>
              <a:gd name="connsiteY50" fmla="*/ 203466 h 581106"/>
              <a:gd name="connsiteX51" fmla="*/ 269044 w 607850"/>
              <a:gd name="connsiteY51" fmla="*/ 377640 h 581106"/>
              <a:gd name="connsiteX52" fmla="*/ 65240 w 607850"/>
              <a:gd name="connsiteY52" fmla="*/ 581106 h 581106"/>
              <a:gd name="connsiteX53" fmla="*/ 45463 w 607850"/>
              <a:gd name="connsiteY53" fmla="*/ 561362 h 581106"/>
              <a:gd name="connsiteX54" fmla="*/ 25686 w 607850"/>
              <a:gd name="connsiteY54" fmla="*/ 541618 h 581106"/>
              <a:gd name="connsiteX55" fmla="*/ 189936 w 607850"/>
              <a:gd name="connsiteY55" fmla="*/ 377640 h 581106"/>
              <a:gd name="connsiteX56" fmla="*/ 364492 w 607850"/>
              <a:gd name="connsiteY56" fmla="*/ 203466 h 581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850" h="581106">
                <a:moveTo>
                  <a:pt x="477873" y="203440"/>
                </a:moveTo>
                <a:lnTo>
                  <a:pt x="574331" y="203440"/>
                </a:lnTo>
                <a:lnTo>
                  <a:pt x="574331" y="377595"/>
                </a:lnTo>
                <a:lnTo>
                  <a:pt x="303431" y="377595"/>
                </a:lnTo>
                <a:close/>
                <a:moveTo>
                  <a:pt x="96533" y="203440"/>
                </a:moveTo>
                <a:lnTo>
                  <a:pt x="330245" y="203440"/>
                </a:lnTo>
                <a:lnTo>
                  <a:pt x="155681" y="377595"/>
                </a:lnTo>
                <a:lnTo>
                  <a:pt x="96533" y="377595"/>
                </a:lnTo>
                <a:close/>
                <a:moveTo>
                  <a:pt x="0" y="203440"/>
                </a:moveTo>
                <a:lnTo>
                  <a:pt x="65555" y="203440"/>
                </a:lnTo>
                <a:lnTo>
                  <a:pt x="65555" y="377595"/>
                </a:lnTo>
                <a:lnTo>
                  <a:pt x="0" y="377595"/>
                </a:lnTo>
                <a:close/>
                <a:moveTo>
                  <a:pt x="231009" y="23498"/>
                </a:moveTo>
                <a:cubicBezTo>
                  <a:pt x="231009" y="23498"/>
                  <a:pt x="232866" y="28042"/>
                  <a:pt x="233701" y="36295"/>
                </a:cubicBezTo>
                <a:cubicBezTo>
                  <a:pt x="234630" y="44548"/>
                  <a:pt x="234630" y="56603"/>
                  <a:pt x="229987" y="70976"/>
                </a:cubicBezTo>
                <a:cubicBezTo>
                  <a:pt x="227573" y="78116"/>
                  <a:pt x="224045" y="85813"/>
                  <a:pt x="218659" y="93324"/>
                </a:cubicBezTo>
                <a:cubicBezTo>
                  <a:pt x="213367" y="100835"/>
                  <a:pt x="206124" y="108160"/>
                  <a:pt x="197210" y="114002"/>
                </a:cubicBezTo>
                <a:cubicBezTo>
                  <a:pt x="188389" y="119937"/>
                  <a:pt x="177990" y="124295"/>
                  <a:pt x="167219" y="126614"/>
                </a:cubicBezTo>
                <a:cubicBezTo>
                  <a:pt x="156541" y="129025"/>
                  <a:pt x="145584" y="129488"/>
                  <a:pt x="135185" y="128654"/>
                </a:cubicBezTo>
                <a:lnTo>
                  <a:pt x="127478" y="127634"/>
                </a:lnTo>
                <a:lnTo>
                  <a:pt x="124692" y="127263"/>
                </a:lnTo>
                <a:lnTo>
                  <a:pt x="121628" y="126799"/>
                </a:lnTo>
                <a:lnTo>
                  <a:pt x="118471" y="126243"/>
                </a:lnTo>
                <a:cubicBezTo>
                  <a:pt x="117357" y="126057"/>
                  <a:pt x="116985" y="126057"/>
                  <a:pt x="116243" y="125965"/>
                </a:cubicBezTo>
                <a:cubicBezTo>
                  <a:pt x="114757" y="125779"/>
                  <a:pt x="113457" y="125501"/>
                  <a:pt x="111971" y="125408"/>
                </a:cubicBezTo>
                <a:cubicBezTo>
                  <a:pt x="105657" y="124666"/>
                  <a:pt x="99901" y="124481"/>
                  <a:pt x="94701" y="124759"/>
                </a:cubicBezTo>
                <a:cubicBezTo>
                  <a:pt x="89501" y="125037"/>
                  <a:pt x="84951" y="125779"/>
                  <a:pt x="80494" y="127170"/>
                </a:cubicBezTo>
                <a:cubicBezTo>
                  <a:pt x="76130" y="128654"/>
                  <a:pt x="71673" y="130787"/>
                  <a:pt x="67773" y="133847"/>
                </a:cubicBezTo>
                <a:cubicBezTo>
                  <a:pt x="59788" y="139689"/>
                  <a:pt x="53474" y="148034"/>
                  <a:pt x="49296" y="154340"/>
                </a:cubicBezTo>
                <a:cubicBezTo>
                  <a:pt x="45117" y="160646"/>
                  <a:pt x="42703" y="164911"/>
                  <a:pt x="42703" y="164911"/>
                </a:cubicBezTo>
                <a:cubicBezTo>
                  <a:pt x="42703" y="164911"/>
                  <a:pt x="42146" y="163891"/>
                  <a:pt x="41217" y="161851"/>
                </a:cubicBezTo>
                <a:cubicBezTo>
                  <a:pt x="40289" y="159811"/>
                  <a:pt x="39082" y="156658"/>
                  <a:pt x="38153" y="152578"/>
                </a:cubicBezTo>
                <a:cubicBezTo>
                  <a:pt x="37225" y="148405"/>
                  <a:pt x="36482" y="143305"/>
                  <a:pt x="36575" y="137185"/>
                </a:cubicBezTo>
                <a:cubicBezTo>
                  <a:pt x="36668" y="131065"/>
                  <a:pt x="37689" y="123925"/>
                  <a:pt x="40568" y="116228"/>
                </a:cubicBezTo>
                <a:cubicBezTo>
                  <a:pt x="43353" y="108624"/>
                  <a:pt x="48181" y="100371"/>
                  <a:pt x="55517" y="93324"/>
                </a:cubicBezTo>
                <a:cubicBezTo>
                  <a:pt x="62759" y="86183"/>
                  <a:pt x="72137" y="80342"/>
                  <a:pt x="82258" y="76632"/>
                </a:cubicBezTo>
                <a:cubicBezTo>
                  <a:pt x="92379" y="73016"/>
                  <a:pt x="103058" y="71254"/>
                  <a:pt x="113364" y="71069"/>
                </a:cubicBezTo>
                <a:cubicBezTo>
                  <a:pt x="115964" y="70976"/>
                  <a:pt x="118750" y="71161"/>
                  <a:pt x="121535" y="71254"/>
                </a:cubicBezTo>
                <a:cubicBezTo>
                  <a:pt x="122835" y="71347"/>
                  <a:pt x="124507" y="71347"/>
                  <a:pt x="125435" y="71439"/>
                </a:cubicBezTo>
                <a:lnTo>
                  <a:pt x="128592" y="71718"/>
                </a:lnTo>
                <a:lnTo>
                  <a:pt x="135185" y="72459"/>
                </a:lnTo>
                <a:lnTo>
                  <a:pt x="140106" y="73016"/>
                </a:lnTo>
                <a:cubicBezTo>
                  <a:pt x="152919" y="74036"/>
                  <a:pt x="163876" y="73387"/>
                  <a:pt x="173904" y="70327"/>
                </a:cubicBezTo>
                <a:cubicBezTo>
                  <a:pt x="179011" y="68843"/>
                  <a:pt x="183932" y="66710"/>
                  <a:pt x="188761" y="63928"/>
                </a:cubicBezTo>
                <a:cubicBezTo>
                  <a:pt x="193589" y="61146"/>
                  <a:pt x="198232" y="57808"/>
                  <a:pt x="202410" y="54192"/>
                </a:cubicBezTo>
                <a:cubicBezTo>
                  <a:pt x="210953" y="46959"/>
                  <a:pt x="218009" y="38984"/>
                  <a:pt x="223023" y="33142"/>
                </a:cubicBezTo>
                <a:cubicBezTo>
                  <a:pt x="227945" y="27300"/>
                  <a:pt x="231009" y="23498"/>
                  <a:pt x="231009" y="23498"/>
                </a:cubicBezTo>
                <a:close/>
                <a:moveTo>
                  <a:pt x="568296" y="0"/>
                </a:moveTo>
                <a:lnTo>
                  <a:pt x="588073" y="19744"/>
                </a:lnTo>
                <a:lnTo>
                  <a:pt x="607850" y="39488"/>
                </a:lnTo>
                <a:lnTo>
                  <a:pt x="443600" y="203466"/>
                </a:lnTo>
                <a:lnTo>
                  <a:pt x="269044" y="377640"/>
                </a:lnTo>
                <a:lnTo>
                  <a:pt x="65240" y="581106"/>
                </a:lnTo>
                <a:lnTo>
                  <a:pt x="45463" y="561362"/>
                </a:lnTo>
                <a:lnTo>
                  <a:pt x="25686" y="541618"/>
                </a:lnTo>
                <a:lnTo>
                  <a:pt x="189936" y="377640"/>
                </a:lnTo>
                <a:lnTo>
                  <a:pt x="364492" y="203466"/>
                </a:lnTo>
                <a:close/>
              </a:path>
            </a:pathLst>
          </a:custGeom>
          <a:solidFill>
            <a:schemeClr val="bg1">
              <a:lumMod val="85000"/>
            </a:schemeClr>
          </a:solidFill>
          <a:ln>
            <a:noFill/>
          </a:ln>
        </p:spPr>
      </p:sp>
      <p:sp>
        <p:nvSpPr>
          <p:cNvPr id="15" name="文本框 14">
            <a:extLst>
              <a:ext uri="{FF2B5EF4-FFF2-40B4-BE49-F238E27FC236}">
                <a16:creationId xmlns="" xmlns:a16="http://schemas.microsoft.com/office/drawing/2014/main" id="{D3BAE5EB-9AD3-4B5A-89BF-FE1402A098E5}"/>
              </a:ext>
            </a:extLst>
          </p:cNvPr>
          <p:cNvSpPr txBox="1"/>
          <p:nvPr/>
        </p:nvSpPr>
        <p:spPr>
          <a:xfrm>
            <a:off x="740219" y="2342014"/>
            <a:ext cx="1606530"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01</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7" name="文本框 16">
            <a:extLst>
              <a:ext uri="{FF2B5EF4-FFF2-40B4-BE49-F238E27FC236}">
                <a16:creationId xmlns="" xmlns:a16="http://schemas.microsoft.com/office/drawing/2014/main" id="{DA98D66C-C0CB-4C73-AD8C-1BDA8FF45737}"/>
              </a:ext>
            </a:extLst>
          </p:cNvPr>
          <p:cNvSpPr txBox="1"/>
          <p:nvPr/>
        </p:nvSpPr>
        <p:spPr>
          <a:xfrm>
            <a:off x="30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的来历</a:t>
            </a:r>
          </a:p>
        </p:txBody>
      </p:sp>
      <p:sp>
        <p:nvSpPr>
          <p:cNvPr id="18" name="文本框 17">
            <a:extLst>
              <a:ext uri="{FF2B5EF4-FFF2-40B4-BE49-F238E27FC236}">
                <a16:creationId xmlns="" xmlns:a16="http://schemas.microsoft.com/office/drawing/2014/main" id="{FF308671-2F66-47C8-8948-F49958900565}"/>
              </a:ext>
            </a:extLst>
          </p:cNvPr>
          <p:cNvSpPr txBox="1"/>
          <p:nvPr/>
        </p:nvSpPr>
        <p:spPr>
          <a:xfrm>
            <a:off x="3583858" y="2342014"/>
            <a:ext cx="199125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02</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19" name="文本框 18">
            <a:extLst>
              <a:ext uri="{FF2B5EF4-FFF2-40B4-BE49-F238E27FC236}">
                <a16:creationId xmlns="" xmlns:a16="http://schemas.microsoft.com/office/drawing/2014/main" id="{051A7363-FB40-4B41-8D33-282003C9A7BC}"/>
              </a:ext>
            </a:extLst>
          </p:cNvPr>
          <p:cNvSpPr txBox="1"/>
          <p:nvPr/>
        </p:nvSpPr>
        <p:spPr>
          <a:xfrm>
            <a:off x="3066049" y="3847958"/>
            <a:ext cx="3005951"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世界无烟日</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的主题</a:t>
            </a:r>
          </a:p>
        </p:txBody>
      </p:sp>
      <p:sp>
        <p:nvSpPr>
          <p:cNvPr id="20" name="文本框 19">
            <a:extLst>
              <a:ext uri="{FF2B5EF4-FFF2-40B4-BE49-F238E27FC236}">
                <a16:creationId xmlns="" xmlns:a16="http://schemas.microsoft.com/office/drawing/2014/main" id="{83B3E0D1-69EC-41CA-A0A7-43946B4E351F}"/>
              </a:ext>
            </a:extLst>
          </p:cNvPr>
          <p:cNvSpPr txBox="1"/>
          <p:nvPr/>
        </p:nvSpPr>
        <p:spPr>
          <a:xfrm>
            <a:off x="6682240" y="2342014"/>
            <a:ext cx="2010487" cy="1569660"/>
          </a:xfrm>
          <a:prstGeom prst="rect">
            <a:avLst/>
          </a:prstGeom>
          <a:noFill/>
        </p:spPr>
        <p:txBody>
          <a:bodyPr wrap="none" rtlCol="0">
            <a:spAutoFit/>
          </a:bodyPr>
          <a:lstStyle/>
          <a:p>
            <a:pPr algn="ctr"/>
            <a:r>
              <a:rPr lang="en-US" altLang="zh-CN" sz="9600" dirty="0">
                <a:solidFill>
                  <a:schemeClr val="bg1"/>
                </a:solidFill>
                <a:latin typeface="阿里汉仪智能黑体" panose="00020600040101010101" pitchFamily="18" charset="-122"/>
                <a:ea typeface="阿里汉仪智能黑体" panose="00020600040101010101" pitchFamily="18" charset="-122"/>
              </a:rPr>
              <a:t>03</a:t>
            </a:r>
            <a:endParaRPr lang="zh-CN" altLang="en-US" sz="9600" dirty="0">
              <a:solidFill>
                <a:schemeClr val="bg1"/>
              </a:solidFill>
              <a:latin typeface="阿里汉仪智能黑体" panose="00020600040101010101" pitchFamily="18" charset="-122"/>
              <a:ea typeface="阿里汉仪智能黑体" panose="00020600040101010101" pitchFamily="18" charset="-122"/>
            </a:endParaRPr>
          </a:p>
        </p:txBody>
      </p:sp>
      <p:sp>
        <p:nvSpPr>
          <p:cNvPr id="21" name="文本框 20">
            <a:extLst>
              <a:ext uri="{FF2B5EF4-FFF2-40B4-BE49-F238E27FC236}">
                <a16:creationId xmlns="" xmlns:a16="http://schemas.microsoft.com/office/drawing/2014/main" id="{C9BC564D-46FC-4BA2-A532-EDE8DD0F6848}"/>
              </a:ext>
            </a:extLst>
          </p:cNvPr>
          <p:cNvSpPr txBox="1"/>
          <p:nvPr/>
        </p:nvSpPr>
        <p:spPr>
          <a:xfrm>
            <a:off x="6174048" y="3847958"/>
            <a:ext cx="3005951" cy="2036070"/>
          </a:xfrm>
          <a:prstGeom prst="rect">
            <a:avLst/>
          </a:prstGeom>
          <a:noFill/>
        </p:spPr>
        <p:txBody>
          <a:bodyPr wrap="none" rtlCol="0">
            <a:spAutoFit/>
          </a:bodyPr>
          <a:lstStyle/>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吸烟的原因</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solidFill>
                <a:latin typeface="阿里汉仪智能黑体" panose="00020600040101010101" pitchFamily="18" charset="-122"/>
                <a:ea typeface="阿里汉仪智能黑体" panose="00020600040101010101" pitchFamily="18" charset="-122"/>
              </a:rPr>
              <a:t>和危害</a:t>
            </a:r>
            <a:endParaRPr lang="en-US" altLang="zh-CN" sz="4400" dirty="0">
              <a:solidFill>
                <a:schemeClr val="bg1"/>
              </a:solidFill>
              <a:latin typeface="阿里汉仪智能黑体" panose="00020600040101010101" pitchFamily="18" charset="-122"/>
              <a:ea typeface="阿里汉仪智能黑体" panose="00020600040101010101" pitchFamily="18" charset="-122"/>
            </a:endParaRPr>
          </a:p>
        </p:txBody>
      </p:sp>
      <p:sp>
        <p:nvSpPr>
          <p:cNvPr id="22" name="文本框 21">
            <a:extLst>
              <a:ext uri="{FF2B5EF4-FFF2-40B4-BE49-F238E27FC236}">
                <a16:creationId xmlns="" xmlns:a16="http://schemas.microsoft.com/office/drawing/2014/main" id="{CD739658-3280-40A0-A04E-35D5312D66C4}"/>
              </a:ext>
            </a:extLst>
          </p:cNvPr>
          <p:cNvSpPr txBox="1"/>
          <p:nvPr/>
        </p:nvSpPr>
        <p:spPr>
          <a:xfrm>
            <a:off x="9658314" y="2342014"/>
            <a:ext cx="2055371" cy="1569660"/>
          </a:xfrm>
          <a:prstGeom prst="rect">
            <a:avLst/>
          </a:prstGeom>
          <a:noFill/>
        </p:spPr>
        <p:txBody>
          <a:bodyPr wrap="none" rtlCol="0">
            <a:spAutoFit/>
          </a:bodyPr>
          <a:lstStyle/>
          <a:p>
            <a:pPr algn="ctr"/>
            <a:r>
              <a:rPr lang="en-US" altLang="zh-CN" sz="9600" dirty="0">
                <a:solidFill>
                  <a:schemeClr val="bg1">
                    <a:lumMod val="85000"/>
                  </a:schemeClr>
                </a:solidFill>
                <a:latin typeface="阿里汉仪智能黑体" panose="00020600040101010101" pitchFamily="18" charset="-122"/>
                <a:ea typeface="阿里汉仪智能黑体" panose="00020600040101010101" pitchFamily="18" charset="-122"/>
              </a:rPr>
              <a:t>04</a:t>
            </a:r>
            <a:endParaRPr lang="zh-CN" altLang="en-US" sz="96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
        <p:nvSpPr>
          <p:cNvPr id="23" name="文本框 22">
            <a:extLst>
              <a:ext uri="{FF2B5EF4-FFF2-40B4-BE49-F238E27FC236}">
                <a16:creationId xmlns="" xmlns:a16="http://schemas.microsoft.com/office/drawing/2014/main" id="{716F868C-56BF-43E5-8304-8D804293F80F}"/>
              </a:ext>
            </a:extLst>
          </p:cNvPr>
          <p:cNvSpPr txBox="1"/>
          <p:nvPr/>
        </p:nvSpPr>
        <p:spPr>
          <a:xfrm>
            <a:off x="9477152" y="3847958"/>
            <a:ext cx="2441694" cy="2036070"/>
          </a:xfrm>
          <a:prstGeom prst="rect">
            <a:avLst/>
          </a:prstGeom>
          <a:noFill/>
        </p:spPr>
        <p:txBody>
          <a:bodyPr wrap="none" rtlCol="0">
            <a:spAutoFit/>
          </a:bodyPr>
          <a:lstStyle/>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戒烟的</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a:p>
            <a:pPr algn="ctr">
              <a:lnSpc>
                <a:spcPct val="150000"/>
              </a:lnSpc>
            </a:pPr>
            <a:r>
              <a:rPr lang="zh-CN" altLang="en-US" sz="4400" dirty="0">
                <a:solidFill>
                  <a:schemeClr val="bg1">
                    <a:lumMod val="85000"/>
                  </a:schemeClr>
                </a:solidFill>
                <a:latin typeface="阿里汉仪智能黑体" panose="00020600040101010101" pitchFamily="18" charset="-122"/>
                <a:ea typeface="阿里汉仪智能黑体" panose="00020600040101010101" pitchFamily="18" charset="-122"/>
              </a:rPr>
              <a:t>简单方法</a:t>
            </a:r>
            <a:endParaRPr lang="en-US" altLang="zh-CN" sz="4400" dirty="0">
              <a:solidFill>
                <a:schemeClr val="bg1">
                  <a:lumMod val="85000"/>
                </a:schemeClr>
              </a:solidFill>
              <a:latin typeface="阿里汉仪智能黑体" panose="00020600040101010101" pitchFamily="18" charset="-122"/>
              <a:ea typeface="阿里汉仪智能黑体" panose="00020600040101010101" pitchFamily="18" charset="-122"/>
            </a:endParaRPr>
          </a:p>
        </p:txBody>
      </p:sp>
    </p:spTree>
    <p:extLst>
      <p:ext uri="{BB962C8B-B14F-4D97-AF65-F5344CB8AC3E}">
        <p14:creationId xmlns:p14="http://schemas.microsoft.com/office/powerpoint/2010/main" val="3477195540"/>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childTnLst>
                                </p:cTn>
                              </p:par>
                            </p:childTnLst>
                          </p:cTn>
                        </p:par>
                        <p:par>
                          <p:cTn id="16" fill="hold">
                            <p:stCondLst>
                              <p:cond delay="225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50"/>
                                        <p:tgtEl>
                                          <p:spTgt spid="18"/>
                                        </p:tgtEl>
                                      </p:cBhvr>
                                    </p:animEffect>
                                  </p:childTnLst>
                                </p:cTn>
                              </p:par>
                            </p:childTnLst>
                          </p:cTn>
                        </p:par>
                        <p:par>
                          <p:cTn id="24" fill="hold">
                            <p:stCondLst>
                              <p:cond delay="375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childTnLst>
                                </p:cTn>
                              </p:par>
                            </p:childTnLst>
                          </p:cTn>
                        </p:par>
                        <p:par>
                          <p:cTn id="40" fill="hold">
                            <p:stCondLst>
                              <p:cond delay="67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750"/>
                                        <p:tgtEl>
                                          <p:spTgt spid="14"/>
                                        </p:tgtEl>
                                      </p:cBhvr>
                                    </p:animEffect>
                                  </p:childTnLst>
                                </p:cTn>
                              </p:par>
                            </p:childTnLst>
                          </p:cTn>
                        </p:par>
                        <p:par>
                          <p:cTn id="44" fill="hold">
                            <p:stCondLst>
                              <p:cond delay="7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750"/>
                                        <p:tgtEl>
                                          <p:spTgt spid="22"/>
                                        </p:tgtEl>
                                      </p:cBhvr>
                                    </p:animEffect>
                                  </p:childTnLst>
                                </p:cTn>
                              </p:par>
                            </p:childTnLst>
                          </p:cTn>
                        </p:par>
                        <p:par>
                          <p:cTn id="48" fill="hold">
                            <p:stCondLst>
                              <p:cond delay="825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7" grpId="0"/>
      <p:bldP spid="18" grpId="0"/>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7168045-095F-413E-9B5B-AA21250968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8" y="0"/>
            <a:ext cx="12181743" cy="3416979"/>
          </a:xfrm>
          <a:prstGeom prst="rect">
            <a:avLst/>
          </a:prstGeom>
        </p:spPr>
      </p:pic>
      <p:sp>
        <p:nvSpPr>
          <p:cNvPr id="10" name="矩形 9">
            <a:extLst>
              <a:ext uri="{FF2B5EF4-FFF2-40B4-BE49-F238E27FC236}">
                <a16:creationId xmlns="" xmlns:a16="http://schemas.microsoft.com/office/drawing/2014/main" id="{D24F9463-4652-4349-899F-7B34D42CDD4C}"/>
              </a:ext>
            </a:extLst>
          </p:cNvPr>
          <p:cNvSpPr/>
          <p:nvPr/>
        </p:nvSpPr>
        <p:spPr>
          <a:xfrm>
            <a:off x="-10889" y="3435"/>
            <a:ext cx="12192000" cy="3429000"/>
          </a:xfrm>
          <a:prstGeom prst="rect">
            <a:avLst/>
          </a:prstGeom>
          <a:solidFill>
            <a:srgbClr val="343132">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7158FCC8-ABB8-48C6-9DBB-A03A3E95C229}"/>
              </a:ext>
            </a:extLst>
          </p:cNvPr>
          <p:cNvGrpSpPr/>
          <p:nvPr/>
        </p:nvGrpSpPr>
        <p:grpSpPr>
          <a:xfrm>
            <a:off x="645699" y="468422"/>
            <a:ext cx="2428150" cy="595013"/>
            <a:chOff x="645699" y="468422"/>
            <a:chExt cx="2428150" cy="595013"/>
          </a:xfrm>
        </p:grpSpPr>
        <p:sp>
          <p:nvSpPr>
            <p:cNvPr id="2" name="文本框 1">
              <a:extLst>
                <a:ext uri="{FF2B5EF4-FFF2-40B4-BE49-F238E27FC236}">
                  <a16:creationId xmlns="" xmlns:a16="http://schemas.microsoft.com/office/drawing/2014/main" id="{15D86803-26C1-40A2-A354-9153E402CAD9}"/>
                </a:ext>
              </a:extLst>
            </p:cNvPr>
            <p:cNvSpPr txBox="1"/>
            <p:nvPr/>
          </p:nvSpPr>
          <p:spPr>
            <a:xfrm>
              <a:off x="1247708" y="468422"/>
              <a:ext cx="1826141" cy="584775"/>
            </a:xfrm>
            <a:prstGeom prst="rect">
              <a:avLst/>
            </a:prstGeom>
            <a:noFill/>
          </p:spPr>
          <p:txBody>
            <a:bodyPr wrap="non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吸烟原因</a:t>
              </a:r>
            </a:p>
          </p:txBody>
        </p:sp>
        <p:sp>
          <p:nvSpPr>
            <p:cNvPr id="3" name="no-smoking-sign_63727">
              <a:extLst>
                <a:ext uri="{FF2B5EF4-FFF2-40B4-BE49-F238E27FC236}">
                  <a16:creationId xmlns="" xmlns:a16="http://schemas.microsoft.com/office/drawing/2014/main" id="{B6012209-FD2D-4BEE-A141-C2E2A6A848EF}"/>
                </a:ext>
              </a:extLst>
            </p:cNvPr>
            <p:cNvSpPr>
              <a:spLocks noChangeAspect="1"/>
            </p:cNvSpPr>
            <p:nvPr/>
          </p:nvSpPr>
          <p:spPr bwMode="auto">
            <a:xfrm>
              <a:off x="645699" y="523435"/>
              <a:ext cx="540878" cy="540000"/>
            </a:xfrm>
            <a:custGeom>
              <a:avLst/>
              <a:gdLst>
                <a:gd name="connsiteX0" fmla="*/ 414571 w 607356"/>
                <a:gd name="connsiteY0" fmla="*/ 268321 h 606369"/>
                <a:gd name="connsiteX1" fmla="*/ 464807 w 607356"/>
                <a:gd name="connsiteY1" fmla="*/ 268321 h 606369"/>
                <a:gd name="connsiteX2" fmla="*/ 485207 w 607356"/>
                <a:gd name="connsiteY2" fmla="*/ 288688 h 606369"/>
                <a:gd name="connsiteX3" fmla="*/ 485207 w 607356"/>
                <a:gd name="connsiteY3" fmla="*/ 340928 h 606369"/>
                <a:gd name="connsiteX4" fmla="*/ 464807 w 607356"/>
                <a:gd name="connsiteY4" fmla="*/ 361295 h 606369"/>
                <a:gd name="connsiteX5" fmla="*/ 448436 w 607356"/>
                <a:gd name="connsiteY5" fmla="*/ 361295 h 606369"/>
                <a:gd name="connsiteX6" fmla="*/ 414571 w 607356"/>
                <a:gd name="connsiteY6" fmla="*/ 327486 h 606369"/>
                <a:gd name="connsiteX7" fmla="*/ 355226 w 607356"/>
                <a:gd name="connsiteY7" fmla="*/ 268219 h 606369"/>
                <a:gd name="connsiteX8" fmla="*/ 400952 w 607356"/>
                <a:gd name="connsiteY8" fmla="*/ 268219 h 606369"/>
                <a:gd name="connsiteX9" fmla="*/ 400952 w 607356"/>
                <a:gd name="connsiteY9" fmla="*/ 313804 h 606369"/>
                <a:gd name="connsiteX10" fmla="*/ 134016 w 607356"/>
                <a:gd name="connsiteY10" fmla="*/ 268219 h 606369"/>
                <a:gd name="connsiteX11" fmla="*/ 182072 w 607356"/>
                <a:gd name="connsiteY11" fmla="*/ 268219 h 606369"/>
                <a:gd name="connsiteX12" fmla="*/ 212272 w 607356"/>
                <a:gd name="connsiteY12" fmla="*/ 298355 h 606369"/>
                <a:gd name="connsiteX13" fmla="*/ 275275 w 607356"/>
                <a:gd name="connsiteY13" fmla="*/ 361224 h 606369"/>
                <a:gd name="connsiteX14" fmla="*/ 212272 w 607356"/>
                <a:gd name="connsiteY14" fmla="*/ 361224 h 606369"/>
                <a:gd name="connsiteX15" fmla="*/ 134016 w 607356"/>
                <a:gd name="connsiteY15" fmla="*/ 361224 h 606369"/>
                <a:gd name="connsiteX16" fmla="*/ 113610 w 607356"/>
                <a:gd name="connsiteY16" fmla="*/ 340862 h 606369"/>
                <a:gd name="connsiteX17" fmla="*/ 113610 w 607356"/>
                <a:gd name="connsiteY17" fmla="*/ 288581 h 606369"/>
                <a:gd name="connsiteX18" fmla="*/ 134016 w 607356"/>
                <a:gd name="connsiteY18" fmla="*/ 268219 h 606369"/>
                <a:gd name="connsiteX19" fmla="*/ 117523 w 607356"/>
                <a:gd name="connsiteY19" fmla="*/ 170170 h 606369"/>
                <a:gd name="connsiteX20" fmla="*/ 74829 w 607356"/>
                <a:gd name="connsiteY20" fmla="*/ 303159 h 606369"/>
                <a:gd name="connsiteX21" fmla="*/ 141803 w 607356"/>
                <a:gd name="connsiteY21" fmla="*/ 464722 h 606369"/>
                <a:gd name="connsiteX22" fmla="*/ 303602 w 607356"/>
                <a:gd name="connsiteY22" fmla="*/ 531598 h 606369"/>
                <a:gd name="connsiteX23" fmla="*/ 436835 w 607356"/>
                <a:gd name="connsiteY23" fmla="*/ 489017 h 606369"/>
                <a:gd name="connsiteX24" fmla="*/ 340546 w 607356"/>
                <a:gd name="connsiteY24" fmla="*/ 146896 h 606369"/>
                <a:gd name="connsiteX25" fmla="*/ 346869 w 607356"/>
                <a:gd name="connsiteY25" fmla="*/ 147813 h 606369"/>
                <a:gd name="connsiteX26" fmla="*/ 400671 w 607356"/>
                <a:gd name="connsiteY26" fmla="*/ 196497 h 606369"/>
                <a:gd name="connsiteX27" fmla="*/ 452178 w 607356"/>
                <a:gd name="connsiteY27" fmla="*/ 248390 h 606369"/>
                <a:gd name="connsiteX28" fmla="*/ 446772 w 607356"/>
                <a:gd name="connsiteY28" fmla="*/ 251446 h 606369"/>
                <a:gd name="connsiteX29" fmla="*/ 345697 w 607356"/>
                <a:gd name="connsiteY29" fmla="*/ 215238 h 606369"/>
                <a:gd name="connsiteX30" fmla="*/ 340546 w 607356"/>
                <a:gd name="connsiteY30" fmla="*/ 146896 h 606369"/>
                <a:gd name="connsiteX31" fmla="*/ 303602 w 607356"/>
                <a:gd name="connsiteY31" fmla="*/ 74669 h 606369"/>
                <a:gd name="connsiteX32" fmla="*/ 170419 w 607356"/>
                <a:gd name="connsiteY32" fmla="*/ 117352 h 606369"/>
                <a:gd name="connsiteX33" fmla="*/ 414749 w 607356"/>
                <a:gd name="connsiteY33" fmla="*/ 361275 h 606369"/>
                <a:gd name="connsiteX34" fmla="*/ 489680 w 607356"/>
                <a:gd name="connsiteY34" fmla="*/ 436097 h 606369"/>
                <a:gd name="connsiteX35" fmla="*/ 532374 w 607356"/>
                <a:gd name="connsiteY35" fmla="*/ 303159 h 606369"/>
                <a:gd name="connsiteX36" fmla="*/ 465400 w 607356"/>
                <a:gd name="connsiteY36" fmla="*/ 141596 h 606369"/>
                <a:gd name="connsiteX37" fmla="*/ 303602 w 607356"/>
                <a:gd name="connsiteY37" fmla="*/ 74669 h 606369"/>
                <a:gd name="connsiteX38" fmla="*/ 303602 w 607356"/>
                <a:gd name="connsiteY38" fmla="*/ 0 h 606369"/>
                <a:gd name="connsiteX39" fmla="*/ 421788 w 607356"/>
                <a:gd name="connsiteY39" fmla="*/ 23735 h 606369"/>
                <a:gd name="connsiteX40" fmla="*/ 518296 w 607356"/>
                <a:gd name="connsiteY40" fmla="*/ 88727 h 606369"/>
                <a:gd name="connsiteX41" fmla="*/ 583484 w 607356"/>
                <a:gd name="connsiteY41" fmla="*/ 185094 h 606369"/>
                <a:gd name="connsiteX42" fmla="*/ 607356 w 607356"/>
                <a:gd name="connsiteY42" fmla="*/ 303159 h 606369"/>
                <a:gd name="connsiteX43" fmla="*/ 583484 w 607356"/>
                <a:gd name="connsiteY43" fmla="*/ 421173 h 606369"/>
                <a:gd name="connsiteX44" fmla="*/ 518398 w 607356"/>
                <a:gd name="connsiteY44" fmla="*/ 517540 h 606369"/>
                <a:gd name="connsiteX45" fmla="*/ 421890 w 607356"/>
                <a:gd name="connsiteY45" fmla="*/ 582532 h 606369"/>
                <a:gd name="connsiteX46" fmla="*/ 303653 w 607356"/>
                <a:gd name="connsiteY46" fmla="*/ 606369 h 606369"/>
                <a:gd name="connsiteX47" fmla="*/ 185466 w 607356"/>
                <a:gd name="connsiteY47" fmla="*/ 582532 h 606369"/>
                <a:gd name="connsiteX48" fmla="*/ 88959 w 607356"/>
                <a:gd name="connsiteY48" fmla="*/ 517540 h 606369"/>
                <a:gd name="connsiteX49" fmla="*/ 23872 w 607356"/>
                <a:gd name="connsiteY49" fmla="*/ 421173 h 606369"/>
                <a:gd name="connsiteX50" fmla="*/ 0 w 607356"/>
                <a:gd name="connsiteY50" fmla="*/ 303159 h 606369"/>
                <a:gd name="connsiteX51" fmla="*/ 23872 w 607356"/>
                <a:gd name="connsiteY51" fmla="*/ 185094 h 606369"/>
                <a:gd name="connsiteX52" fmla="*/ 88908 w 607356"/>
                <a:gd name="connsiteY52" fmla="*/ 88829 h 606369"/>
                <a:gd name="connsiteX53" fmla="*/ 185415 w 607356"/>
                <a:gd name="connsiteY53" fmla="*/ 23837 h 606369"/>
                <a:gd name="connsiteX54" fmla="*/ 303602 w 607356"/>
                <a:gd name="connsiteY54"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7356" h="606369">
                  <a:moveTo>
                    <a:pt x="414571" y="268321"/>
                  </a:moveTo>
                  <a:lnTo>
                    <a:pt x="464807" y="268321"/>
                  </a:lnTo>
                  <a:cubicBezTo>
                    <a:pt x="476078" y="268321"/>
                    <a:pt x="485207" y="277384"/>
                    <a:pt x="485207" y="288688"/>
                  </a:cubicBezTo>
                  <a:lnTo>
                    <a:pt x="485207" y="340928"/>
                  </a:lnTo>
                  <a:cubicBezTo>
                    <a:pt x="485207" y="352232"/>
                    <a:pt x="476078" y="361295"/>
                    <a:pt x="464807" y="361295"/>
                  </a:cubicBezTo>
                  <a:lnTo>
                    <a:pt x="448436" y="361295"/>
                  </a:lnTo>
                  <a:lnTo>
                    <a:pt x="414571" y="327486"/>
                  </a:lnTo>
                  <a:close/>
                  <a:moveTo>
                    <a:pt x="355226" y="268219"/>
                  </a:moveTo>
                  <a:lnTo>
                    <a:pt x="400952" y="268219"/>
                  </a:lnTo>
                  <a:lnTo>
                    <a:pt x="400952" y="313804"/>
                  </a:lnTo>
                  <a:close/>
                  <a:moveTo>
                    <a:pt x="134016" y="268219"/>
                  </a:moveTo>
                  <a:lnTo>
                    <a:pt x="182072" y="268219"/>
                  </a:lnTo>
                  <a:lnTo>
                    <a:pt x="212272" y="298355"/>
                  </a:lnTo>
                  <a:lnTo>
                    <a:pt x="275275" y="361224"/>
                  </a:lnTo>
                  <a:lnTo>
                    <a:pt x="212272" y="361224"/>
                  </a:lnTo>
                  <a:lnTo>
                    <a:pt x="134016" y="361224"/>
                  </a:lnTo>
                  <a:cubicBezTo>
                    <a:pt x="122691" y="361224"/>
                    <a:pt x="113610" y="352112"/>
                    <a:pt x="113610" y="340862"/>
                  </a:cubicBezTo>
                  <a:lnTo>
                    <a:pt x="113610" y="288581"/>
                  </a:lnTo>
                  <a:cubicBezTo>
                    <a:pt x="113610" y="277331"/>
                    <a:pt x="122691" y="268219"/>
                    <a:pt x="134016" y="268219"/>
                  </a:cubicBezTo>
                  <a:close/>
                  <a:moveTo>
                    <a:pt x="117523" y="170170"/>
                  </a:moveTo>
                  <a:cubicBezTo>
                    <a:pt x="89775" y="208676"/>
                    <a:pt x="74829" y="254721"/>
                    <a:pt x="74829" y="303159"/>
                  </a:cubicBezTo>
                  <a:cubicBezTo>
                    <a:pt x="74829" y="364178"/>
                    <a:pt x="98599" y="421581"/>
                    <a:pt x="141803" y="464722"/>
                  </a:cubicBezTo>
                  <a:cubicBezTo>
                    <a:pt x="185007" y="507812"/>
                    <a:pt x="242443" y="531598"/>
                    <a:pt x="303602" y="531598"/>
                  </a:cubicBezTo>
                  <a:cubicBezTo>
                    <a:pt x="352110" y="531598"/>
                    <a:pt x="398222" y="516674"/>
                    <a:pt x="436835" y="489017"/>
                  </a:cubicBezTo>
                  <a:close/>
                  <a:moveTo>
                    <a:pt x="340546" y="146896"/>
                  </a:moveTo>
                  <a:cubicBezTo>
                    <a:pt x="342127" y="144095"/>
                    <a:pt x="346206" y="144757"/>
                    <a:pt x="346869" y="147813"/>
                  </a:cubicBezTo>
                  <a:cubicBezTo>
                    <a:pt x="349878" y="162224"/>
                    <a:pt x="360894" y="189164"/>
                    <a:pt x="400671" y="196497"/>
                  </a:cubicBezTo>
                  <a:cubicBezTo>
                    <a:pt x="441163" y="203983"/>
                    <a:pt x="450240" y="233469"/>
                    <a:pt x="452178" y="248390"/>
                  </a:cubicBezTo>
                  <a:cubicBezTo>
                    <a:pt x="452535" y="251395"/>
                    <a:pt x="449067" y="253330"/>
                    <a:pt x="446772" y="251446"/>
                  </a:cubicBezTo>
                  <a:cubicBezTo>
                    <a:pt x="420050" y="230108"/>
                    <a:pt x="377876" y="243349"/>
                    <a:pt x="345697" y="215238"/>
                  </a:cubicBezTo>
                  <a:cubicBezTo>
                    <a:pt x="319943" y="192780"/>
                    <a:pt x="332386" y="161461"/>
                    <a:pt x="340546" y="146896"/>
                  </a:cubicBezTo>
                  <a:close/>
                  <a:moveTo>
                    <a:pt x="303602" y="74669"/>
                  </a:moveTo>
                  <a:cubicBezTo>
                    <a:pt x="255195" y="74669"/>
                    <a:pt x="208981" y="89644"/>
                    <a:pt x="170419" y="117352"/>
                  </a:cubicBezTo>
                  <a:lnTo>
                    <a:pt x="414749" y="361275"/>
                  </a:lnTo>
                  <a:lnTo>
                    <a:pt x="489680" y="436097"/>
                  </a:lnTo>
                  <a:cubicBezTo>
                    <a:pt x="517428" y="397591"/>
                    <a:pt x="532374" y="351546"/>
                    <a:pt x="532374" y="303159"/>
                  </a:cubicBezTo>
                  <a:cubicBezTo>
                    <a:pt x="532374" y="242089"/>
                    <a:pt x="508604" y="184687"/>
                    <a:pt x="465400" y="141596"/>
                  </a:cubicBezTo>
                  <a:cubicBezTo>
                    <a:pt x="422196" y="98455"/>
                    <a:pt x="364761" y="74669"/>
                    <a:pt x="303602" y="74669"/>
                  </a:cubicBezTo>
                  <a:close/>
                  <a:moveTo>
                    <a:pt x="303602" y="0"/>
                  </a:moveTo>
                  <a:cubicBezTo>
                    <a:pt x="344561" y="0"/>
                    <a:pt x="384348" y="7997"/>
                    <a:pt x="421788" y="23735"/>
                  </a:cubicBezTo>
                  <a:cubicBezTo>
                    <a:pt x="458004" y="39015"/>
                    <a:pt x="490445" y="60917"/>
                    <a:pt x="518296" y="88727"/>
                  </a:cubicBezTo>
                  <a:cubicBezTo>
                    <a:pt x="546197" y="116588"/>
                    <a:pt x="568029" y="148982"/>
                    <a:pt x="583484" y="185094"/>
                  </a:cubicBezTo>
                  <a:cubicBezTo>
                    <a:pt x="599297" y="222531"/>
                    <a:pt x="607356" y="262208"/>
                    <a:pt x="607356" y="303159"/>
                  </a:cubicBezTo>
                  <a:cubicBezTo>
                    <a:pt x="607356" y="344110"/>
                    <a:pt x="599297" y="383737"/>
                    <a:pt x="583484" y="421173"/>
                  </a:cubicBezTo>
                  <a:cubicBezTo>
                    <a:pt x="568182" y="457285"/>
                    <a:pt x="546248" y="489679"/>
                    <a:pt x="518398" y="517540"/>
                  </a:cubicBezTo>
                  <a:cubicBezTo>
                    <a:pt x="490496" y="545401"/>
                    <a:pt x="458055" y="567252"/>
                    <a:pt x="421890" y="582532"/>
                  </a:cubicBezTo>
                  <a:cubicBezTo>
                    <a:pt x="384399" y="598372"/>
                    <a:pt x="344663" y="606369"/>
                    <a:pt x="303653" y="606369"/>
                  </a:cubicBezTo>
                  <a:cubicBezTo>
                    <a:pt x="262642" y="606369"/>
                    <a:pt x="222957" y="598372"/>
                    <a:pt x="185466" y="582532"/>
                  </a:cubicBezTo>
                  <a:cubicBezTo>
                    <a:pt x="149301" y="567252"/>
                    <a:pt x="116860" y="545401"/>
                    <a:pt x="88959" y="517540"/>
                  </a:cubicBezTo>
                  <a:cubicBezTo>
                    <a:pt x="61057" y="489679"/>
                    <a:pt x="39174" y="457285"/>
                    <a:pt x="23872" y="421173"/>
                  </a:cubicBezTo>
                  <a:cubicBezTo>
                    <a:pt x="8008" y="383737"/>
                    <a:pt x="0" y="344008"/>
                    <a:pt x="0" y="303159"/>
                  </a:cubicBezTo>
                  <a:cubicBezTo>
                    <a:pt x="0" y="262259"/>
                    <a:pt x="8008" y="222531"/>
                    <a:pt x="23872" y="185094"/>
                  </a:cubicBezTo>
                  <a:cubicBezTo>
                    <a:pt x="39174" y="148982"/>
                    <a:pt x="61006" y="116639"/>
                    <a:pt x="88908" y="88829"/>
                  </a:cubicBezTo>
                  <a:cubicBezTo>
                    <a:pt x="116758" y="60968"/>
                    <a:pt x="149199" y="39117"/>
                    <a:pt x="185415" y="23837"/>
                  </a:cubicBezTo>
                  <a:cubicBezTo>
                    <a:pt x="222855" y="7997"/>
                    <a:pt x="262642" y="0"/>
                    <a:pt x="303602" y="0"/>
                  </a:cubicBezTo>
                  <a:close/>
                </a:path>
              </a:pathLst>
            </a:custGeom>
            <a:solidFill>
              <a:schemeClr val="bg1"/>
            </a:solidFill>
            <a:ln>
              <a:noFill/>
            </a:ln>
          </p:spPr>
        </p:sp>
      </p:grpSp>
      <p:sp>
        <p:nvSpPr>
          <p:cNvPr id="12" name="矩形 11">
            <a:extLst>
              <a:ext uri="{FF2B5EF4-FFF2-40B4-BE49-F238E27FC236}">
                <a16:creationId xmlns="" xmlns:a16="http://schemas.microsoft.com/office/drawing/2014/main" id="{C6C6369B-DD07-4514-B477-FEE1B65F07E5}"/>
              </a:ext>
            </a:extLst>
          </p:cNvPr>
          <p:cNvSpPr/>
          <p:nvPr/>
        </p:nvSpPr>
        <p:spPr>
          <a:xfrm>
            <a:off x="10410225" y="211749"/>
            <a:ext cx="1596014" cy="549061"/>
          </a:xfrm>
          <a:prstGeom prst="rect">
            <a:avLst/>
          </a:prstGeom>
        </p:spPr>
        <p:txBody>
          <a:bodyPr wrap="none">
            <a:spAutoFit/>
          </a:bodyPr>
          <a:lstStyle/>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WORLD</a:t>
            </a:r>
            <a:endParaRPr lang="en-US" altLang="zh-CN" sz="1200" dirty="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NO-SMOKING DAY</a:t>
            </a:r>
          </a:p>
        </p:txBody>
      </p:sp>
      <p:sp>
        <p:nvSpPr>
          <p:cNvPr id="16" name="文本框 15">
            <a:extLst>
              <a:ext uri="{FF2B5EF4-FFF2-40B4-BE49-F238E27FC236}">
                <a16:creationId xmlns="" xmlns:a16="http://schemas.microsoft.com/office/drawing/2014/main" id="{FE14B4E2-3FA3-48E4-B5BC-0F773D835B65}"/>
              </a:ext>
            </a:extLst>
          </p:cNvPr>
          <p:cNvSpPr txBox="1"/>
          <p:nvPr/>
        </p:nvSpPr>
        <p:spPr>
          <a:xfrm>
            <a:off x="1247708" y="1521619"/>
            <a:ext cx="4493539"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主要是受外界环境的影响：</a:t>
            </a:r>
          </a:p>
        </p:txBody>
      </p:sp>
      <p:grpSp>
        <p:nvGrpSpPr>
          <p:cNvPr id="29" name="组合 28">
            <a:extLst>
              <a:ext uri="{FF2B5EF4-FFF2-40B4-BE49-F238E27FC236}">
                <a16:creationId xmlns="" xmlns:a16="http://schemas.microsoft.com/office/drawing/2014/main" id="{ADCDC531-ED02-4527-91C7-A632F617FFA4}"/>
              </a:ext>
            </a:extLst>
          </p:cNvPr>
          <p:cNvGrpSpPr/>
          <p:nvPr/>
        </p:nvGrpSpPr>
        <p:grpSpPr>
          <a:xfrm>
            <a:off x="2169932" y="2625335"/>
            <a:ext cx="1912704" cy="1639035"/>
            <a:chOff x="2093732" y="2625335"/>
            <a:chExt cx="1912704" cy="1639035"/>
          </a:xfrm>
        </p:grpSpPr>
        <p:sp>
          <p:nvSpPr>
            <p:cNvPr id="13" name="椭圆 12">
              <a:extLst>
                <a:ext uri="{FF2B5EF4-FFF2-40B4-BE49-F238E27FC236}">
                  <a16:creationId xmlns="" xmlns:a16="http://schemas.microsoft.com/office/drawing/2014/main" id="{50F281E9-E528-488D-B0E8-DAAFDBAC8D50}"/>
                </a:ext>
              </a:extLst>
            </p:cNvPr>
            <p:cNvSpPr/>
            <p:nvPr/>
          </p:nvSpPr>
          <p:spPr>
            <a:xfrm>
              <a:off x="2497971" y="2625335"/>
              <a:ext cx="1080000" cy="1080000"/>
            </a:xfrm>
            <a:prstGeom prst="ellipse">
              <a:avLst/>
            </a:prstGeom>
            <a:solidFill>
              <a:schemeClr val="bg1"/>
            </a:solidFill>
            <a:ln w="127000">
              <a:noFill/>
            </a:ln>
            <a:effectLst>
              <a:outerShdw blurRad="190500" dist="381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no-smoking-sign_61363">
              <a:extLst>
                <a:ext uri="{FF2B5EF4-FFF2-40B4-BE49-F238E27FC236}">
                  <a16:creationId xmlns="" xmlns:a16="http://schemas.microsoft.com/office/drawing/2014/main" id="{D4A9D0BB-700F-4D97-A1FC-5D200BADEDB5}"/>
                </a:ext>
              </a:extLst>
            </p:cNvPr>
            <p:cNvSpPr>
              <a:spLocks noChangeAspect="1"/>
            </p:cNvSpPr>
            <p:nvPr/>
          </p:nvSpPr>
          <p:spPr bwMode="auto">
            <a:xfrm>
              <a:off x="2729654" y="2880373"/>
              <a:ext cx="688390" cy="648000"/>
            </a:xfrm>
            <a:custGeom>
              <a:avLst/>
              <a:gdLst>
                <a:gd name="connsiteX0" fmla="*/ 526522 w 606977"/>
                <a:gd name="connsiteY0" fmla="*/ 236556 h 571364"/>
                <a:gd name="connsiteX1" fmla="*/ 526522 w 606977"/>
                <a:gd name="connsiteY1" fmla="*/ 341692 h 571364"/>
                <a:gd name="connsiteX2" fmla="*/ 531488 w 606977"/>
                <a:gd name="connsiteY2" fmla="*/ 341692 h 571364"/>
                <a:gd name="connsiteX3" fmla="*/ 554333 w 606977"/>
                <a:gd name="connsiteY3" fmla="*/ 318880 h 571364"/>
                <a:gd name="connsiteX4" fmla="*/ 554333 w 606977"/>
                <a:gd name="connsiteY4" fmla="*/ 259369 h 571364"/>
                <a:gd name="connsiteX5" fmla="*/ 531488 w 606977"/>
                <a:gd name="connsiteY5" fmla="*/ 236556 h 571364"/>
                <a:gd name="connsiteX6" fmla="*/ 296082 w 606977"/>
                <a:gd name="connsiteY6" fmla="*/ 183988 h 571364"/>
                <a:gd name="connsiteX7" fmla="*/ 531488 w 606977"/>
                <a:gd name="connsiteY7" fmla="*/ 183988 h 571364"/>
                <a:gd name="connsiteX8" fmla="*/ 606977 w 606977"/>
                <a:gd name="connsiteY8" fmla="*/ 260361 h 571364"/>
                <a:gd name="connsiteX9" fmla="*/ 606977 w 606977"/>
                <a:gd name="connsiteY9" fmla="*/ 318880 h 571364"/>
                <a:gd name="connsiteX10" fmla="*/ 531488 w 606977"/>
                <a:gd name="connsiteY10" fmla="*/ 393268 h 571364"/>
                <a:gd name="connsiteX11" fmla="*/ 505663 w 606977"/>
                <a:gd name="connsiteY11" fmla="*/ 393268 h 571364"/>
                <a:gd name="connsiteX12" fmla="*/ 454013 w 606977"/>
                <a:gd name="connsiteY12" fmla="*/ 341692 h 571364"/>
                <a:gd name="connsiteX13" fmla="*/ 473878 w 606977"/>
                <a:gd name="connsiteY13" fmla="*/ 341692 h 571364"/>
                <a:gd name="connsiteX14" fmla="*/ 473878 w 606977"/>
                <a:gd name="connsiteY14" fmla="*/ 236556 h 571364"/>
                <a:gd name="connsiteX15" fmla="*/ 348726 w 606977"/>
                <a:gd name="connsiteY15" fmla="*/ 236556 h 571364"/>
                <a:gd name="connsiteX16" fmla="*/ 74517 w 606977"/>
                <a:gd name="connsiteY16" fmla="*/ 183988 h 571364"/>
                <a:gd name="connsiteX17" fmla="*/ 107305 w 606977"/>
                <a:gd name="connsiteY17" fmla="*/ 183988 h 571364"/>
                <a:gd name="connsiteX18" fmla="*/ 225539 w 606977"/>
                <a:gd name="connsiteY18" fmla="*/ 302018 h 571364"/>
                <a:gd name="connsiteX19" fmla="*/ 225539 w 606977"/>
                <a:gd name="connsiteY19" fmla="*/ 341692 h 571364"/>
                <a:gd name="connsiteX20" fmla="*/ 264288 w 606977"/>
                <a:gd name="connsiteY20" fmla="*/ 341692 h 571364"/>
                <a:gd name="connsiteX21" fmla="*/ 316947 w 606977"/>
                <a:gd name="connsiteY21" fmla="*/ 393268 h 571364"/>
                <a:gd name="connsiteX22" fmla="*/ 74517 w 606977"/>
                <a:gd name="connsiteY22" fmla="*/ 393268 h 571364"/>
                <a:gd name="connsiteX23" fmla="*/ 0 w 606977"/>
                <a:gd name="connsiteY23" fmla="*/ 318880 h 571364"/>
                <a:gd name="connsiteX24" fmla="*/ 0 w 606977"/>
                <a:gd name="connsiteY24" fmla="*/ 259369 h 571364"/>
                <a:gd name="connsiteX25" fmla="*/ 74517 w 606977"/>
                <a:gd name="connsiteY25" fmla="*/ 183988 h 571364"/>
                <a:gd name="connsiteX26" fmla="*/ 60555 w 606977"/>
                <a:gd name="connsiteY26" fmla="*/ 0 h 571364"/>
                <a:gd name="connsiteX27" fmla="*/ 84401 w 606977"/>
                <a:gd name="connsiteY27" fmla="*/ 10415 h 571364"/>
                <a:gd name="connsiteX28" fmla="*/ 579210 w 606977"/>
                <a:gd name="connsiteY28" fmla="*/ 503416 h 571364"/>
                <a:gd name="connsiteX29" fmla="*/ 579210 w 606977"/>
                <a:gd name="connsiteY29" fmla="*/ 552021 h 571364"/>
                <a:gd name="connsiteX30" fmla="*/ 570267 w 606977"/>
                <a:gd name="connsiteY30" fmla="*/ 560949 h 571364"/>
                <a:gd name="connsiteX31" fmla="*/ 521581 w 606977"/>
                <a:gd name="connsiteY31" fmla="*/ 560949 h 571364"/>
                <a:gd name="connsiteX32" fmla="*/ 26773 w 606977"/>
                <a:gd name="connsiteY32" fmla="*/ 66956 h 571364"/>
                <a:gd name="connsiteX33" fmla="*/ 26773 w 606977"/>
                <a:gd name="connsiteY33" fmla="*/ 19343 h 571364"/>
                <a:gd name="connsiteX34" fmla="*/ 36709 w 606977"/>
                <a:gd name="connsiteY34" fmla="*/ 10415 h 571364"/>
                <a:gd name="connsiteX35" fmla="*/ 60555 w 606977"/>
                <a:gd name="connsiteY35" fmla="*/ 0 h 5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571364">
                  <a:moveTo>
                    <a:pt x="526522" y="236556"/>
                  </a:moveTo>
                  <a:lnTo>
                    <a:pt x="526522" y="341692"/>
                  </a:lnTo>
                  <a:lnTo>
                    <a:pt x="531488" y="341692"/>
                  </a:lnTo>
                  <a:cubicBezTo>
                    <a:pt x="544401" y="341692"/>
                    <a:pt x="554333" y="331774"/>
                    <a:pt x="554333" y="318880"/>
                  </a:cubicBezTo>
                  <a:lnTo>
                    <a:pt x="554333" y="259369"/>
                  </a:lnTo>
                  <a:cubicBezTo>
                    <a:pt x="554333" y="247467"/>
                    <a:pt x="544401" y="236556"/>
                    <a:pt x="531488" y="236556"/>
                  </a:cubicBezTo>
                  <a:close/>
                  <a:moveTo>
                    <a:pt x="296082" y="183988"/>
                  </a:moveTo>
                  <a:lnTo>
                    <a:pt x="531488" y="183988"/>
                  </a:lnTo>
                  <a:cubicBezTo>
                    <a:pt x="573206" y="183988"/>
                    <a:pt x="606977" y="218703"/>
                    <a:pt x="606977" y="260361"/>
                  </a:cubicBezTo>
                  <a:lnTo>
                    <a:pt x="606977" y="318880"/>
                  </a:lnTo>
                  <a:cubicBezTo>
                    <a:pt x="606977" y="360537"/>
                    <a:pt x="573206" y="393268"/>
                    <a:pt x="531488" y="393268"/>
                  </a:cubicBezTo>
                  <a:lnTo>
                    <a:pt x="505663" y="393268"/>
                  </a:lnTo>
                  <a:lnTo>
                    <a:pt x="454013" y="341692"/>
                  </a:lnTo>
                  <a:lnTo>
                    <a:pt x="473878" y="341692"/>
                  </a:lnTo>
                  <a:lnTo>
                    <a:pt x="473878" y="236556"/>
                  </a:lnTo>
                  <a:lnTo>
                    <a:pt x="348726" y="236556"/>
                  </a:lnTo>
                  <a:close/>
                  <a:moveTo>
                    <a:pt x="74517" y="183988"/>
                  </a:moveTo>
                  <a:lnTo>
                    <a:pt x="107305" y="183988"/>
                  </a:lnTo>
                  <a:lnTo>
                    <a:pt x="225539" y="302018"/>
                  </a:lnTo>
                  <a:lnTo>
                    <a:pt x="225539" y="341692"/>
                  </a:lnTo>
                  <a:lnTo>
                    <a:pt x="264288" y="341692"/>
                  </a:lnTo>
                  <a:lnTo>
                    <a:pt x="316947" y="393268"/>
                  </a:lnTo>
                  <a:lnTo>
                    <a:pt x="74517" y="393268"/>
                  </a:lnTo>
                  <a:cubicBezTo>
                    <a:pt x="32788" y="393268"/>
                    <a:pt x="0" y="360537"/>
                    <a:pt x="0" y="318880"/>
                  </a:cubicBezTo>
                  <a:lnTo>
                    <a:pt x="0" y="259369"/>
                  </a:lnTo>
                  <a:cubicBezTo>
                    <a:pt x="0" y="217711"/>
                    <a:pt x="32788" y="183988"/>
                    <a:pt x="74517" y="183988"/>
                  </a:cubicBezTo>
                  <a:close/>
                  <a:moveTo>
                    <a:pt x="60555" y="0"/>
                  </a:moveTo>
                  <a:cubicBezTo>
                    <a:pt x="69249" y="0"/>
                    <a:pt x="77943" y="3472"/>
                    <a:pt x="84401" y="10415"/>
                  </a:cubicBezTo>
                  <a:lnTo>
                    <a:pt x="579210" y="503416"/>
                  </a:lnTo>
                  <a:cubicBezTo>
                    <a:pt x="593120" y="517303"/>
                    <a:pt x="593120" y="539126"/>
                    <a:pt x="579210" y="552021"/>
                  </a:cubicBezTo>
                  <a:lnTo>
                    <a:pt x="570267" y="560949"/>
                  </a:lnTo>
                  <a:cubicBezTo>
                    <a:pt x="556357" y="574836"/>
                    <a:pt x="535492" y="574836"/>
                    <a:pt x="521581" y="560949"/>
                  </a:cubicBezTo>
                  <a:lnTo>
                    <a:pt x="26773" y="66956"/>
                  </a:lnTo>
                  <a:cubicBezTo>
                    <a:pt x="13856" y="54061"/>
                    <a:pt x="13856" y="32238"/>
                    <a:pt x="26773" y="19343"/>
                  </a:cubicBezTo>
                  <a:lnTo>
                    <a:pt x="36709" y="10415"/>
                  </a:lnTo>
                  <a:cubicBezTo>
                    <a:pt x="43167" y="3472"/>
                    <a:pt x="51861" y="0"/>
                    <a:pt x="60555" y="0"/>
                  </a:cubicBezTo>
                  <a:close/>
                </a:path>
              </a:pathLst>
            </a:custGeom>
            <a:solidFill>
              <a:srgbClr val="343132"/>
            </a:solidFill>
            <a:ln>
              <a:noFill/>
            </a:ln>
          </p:spPr>
        </p:sp>
        <p:sp>
          <p:nvSpPr>
            <p:cNvPr id="20" name="文本框 19">
              <a:extLst>
                <a:ext uri="{FF2B5EF4-FFF2-40B4-BE49-F238E27FC236}">
                  <a16:creationId xmlns="" xmlns:a16="http://schemas.microsoft.com/office/drawing/2014/main" id="{646EBA4F-A04E-423E-9492-2EF013073223}"/>
                </a:ext>
              </a:extLst>
            </p:cNvPr>
            <p:cNvSpPr txBox="1"/>
            <p:nvPr/>
          </p:nvSpPr>
          <p:spPr>
            <a:xfrm>
              <a:off x="2093732" y="3787249"/>
              <a:ext cx="1912704" cy="461665"/>
            </a:xfrm>
            <a:prstGeom prst="rect">
              <a:avLst/>
            </a:prstGeom>
            <a:noFill/>
          </p:spPr>
          <p:txBody>
            <a:bodyPr wrap="none" rtlCol="0">
              <a:spAutoFit/>
            </a:bodyPr>
            <a:lstStyle/>
            <a:p>
              <a:pPr algn="ctr"/>
              <a:r>
                <a:rPr lang="en-US" altLang="zh-CN" sz="2400" b="1" dirty="0">
                  <a:solidFill>
                    <a:srgbClr val="BC4042"/>
                  </a:solidFill>
                  <a:latin typeface="微软雅黑" panose="020B0503020204020204" pitchFamily="34" charset="-122"/>
                  <a:ea typeface="微软雅黑" panose="020B0503020204020204" pitchFamily="34" charset="-122"/>
                </a:rPr>
                <a:t>1</a:t>
              </a:r>
              <a:r>
                <a:rPr lang="zh-CN" altLang="en-US" sz="2400" b="1" dirty="0">
                  <a:solidFill>
                    <a:srgbClr val="BC4042"/>
                  </a:solidFill>
                  <a:latin typeface="微软雅黑" panose="020B0503020204020204" pitchFamily="34" charset="-122"/>
                  <a:ea typeface="微软雅黑" panose="020B0503020204020204" pitchFamily="34" charset="-122"/>
                </a:rPr>
                <a:t>、好奇心理</a:t>
              </a:r>
            </a:p>
          </p:txBody>
        </p:sp>
        <p:cxnSp>
          <p:nvCxnSpPr>
            <p:cNvPr id="23" name="直接连接符 22">
              <a:extLst>
                <a:ext uri="{FF2B5EF4-FFF2-40B4-BE49-F238E27FC236}">
                  <a16:creationId xmlns="" xmlns:a16="http://schemas.microsoft.com/office/drawing/2014/main" id="{07D9B5AD-D227-4434-8B8D-363B05B5302D}"/>
                </a:ext>
              </a:extLst>
            </p:cNvPr>
            <p:cNvCxnSpPr/>
            <p:nvPr/>
          </p:nvCxnSpPr>
          <p:spPr>
            <a:xfrm>
              <a:off x="2872302" y="4264370"/>
              <a:ext cx="355563" cy="0"/>
            </a:xfrm>
            <a:prstGeom prst="line">
              <a:avLst/>
            </a:prstGeom>
            <a:ln w="63500">
              <a:solidFill>
                <a:srgbClr val="BC4042"/>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AB9E901C-6FDF-4A01-8CF2-92FDA3D5B6F1}"/>
              </a:ext>
            </a:extLst>
          </p:cNvPr>
          <p:cNvGrpSpPr/>
          <p:nvPr/>
        </p:nvGrpSpPr>
        <p:grpSpPr>
          <a:xfrm>
            <a:off x="8090314" y="2625335"/>
            <a:ext cx="1912704" cy="1639035"/>
            <a:chOff x="8185564" y="2625335"/>
            <a:chExt cx="1912704" cy="1639035"/>
          </a:xfrm>
        </p:grpSpPr>
        <p:sp>
          <p:nvSpPr>
            <p:cNvPr id="15" name="椭圆 14">
              <a:extLst>
                <a:ext uri="{FF2B5EF4-FFF2-40B4-BE49-F238E27FC236}">
                  <a16:creationId xmlns="" xmlns:a16="http://schemas.microsoft.com/office/drawing/2014/main" id="{79CAFA11-4469-4196-AEEC-AD3F76C99F8F}"/>
                </a:ext>
              </a:extLst>
            </p:cNvPr>
            <p:cNvSpPr/>
            <p:nvPr/>
          </p:nvSpPr>
          <p:spPr>
            <a:xfrm>
              <a:off x="8520046" y="2625335"/>
              <a:ext cx="1080000" cy="1080000"/>
            </a:xfrm>
            <a:prstGeom prst="ellipse">
              <a:avLst/>
            </a:prstGeom>
            <a:solidFill>
              <a:schemeClr val="bg1"/>
            </a:solidFill>
            <a:ln w="127000">
              <a:noFill/>
            </a:ln>
            <a:effectLst>
              <a:outerShdw blurRad="190500" dist="38100" dir="2700000" algn="t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no-smoking-sign_61363">
              <a:extLst>
                <a:ext uri="{FF2B5EF4-FFF2-40B4-BE49-F238E27FC236}">
                  <a16:creationId xmlns="" xmlns:a16="http://schemas.microsoft.com/office/drawing/2014/main" id="{833EB6F2-C45C-45B4-BE1D-6DB2067598E8}"/>
                </a:ext>
              </a:extLst>
            </p:cNvPr>
            <p:cNvSpPr>
              <a:spLocks noChangeAspect="1"/>
            </p:cNvSpPr>
            <p:nvPr/>
          </p:nvSpPr>
          <p:spPr bwMode="auto">
            <a:xfrm>
              <a:off x="8715851" y="2880373"/>
              <a:ext cx="688390" cy="648000"/>
            </a:xfrm>
            <a:custGeom>
              <a:avLst/>
              <a:gdLst>
                <a:gd name="connsiteX0" fmla="*/ 526522 w 606977"/>
                <a:gd name="connsiteY0" fmla="*/ 236556 h 571364"/>
                <a:gd name="connsiteX1" fmla="*/ 526522 w 606977"/>
                <a:gd name="connsiteY1" fmla="*/ 341692 h 571364"/>
                <a:gd name="connsiteX2" fmla="*/ 531488 w 606977"/>
                <a:gd name="connsiteY2" fmla="*/ 341692 h 571364"/>
                <a:gd name="connsiteX3" fmla="*/ 554333 w 606977"/>
                <a:gd name="connsiteY3" fmla="*/ 318880 h 571364"/>
                <a:gd name="connsiteX4" fmla="*/ 554333 w 606977"/>
                <a:gd name="connsiteY4" fmla="*/ 259369 h 571364"/>
                <a:gd name="connsiteX5" fmla="*/ 531488 w 606977"/>
                <a:gd name="connsiteY5" fmla="*/ 236556 h 571364"/>
                <a:gd name="connsiteX6" fmla="*/ 296082 w 606977"/>
                <a:gd name="connsiteY6" fmla="*/ 183988 h 571364"/>
                <a:gd name="connsiteX7" fmla="*/ 531488 w 606977"/>
                <a:gd name="connsiteY7" fmla="*/ 183988 h 571364"/>
                <a:gd name="connsiteX8" fmla="*/ 606977 w 606977"/>
                <a:gd name="connsiteY8" fmla="*/ 260361 h 571364"/>
                <a:gd name="connsiteX9" fmla="*/ 606977 w 606977"/>
                <a:gd name="connsiteY9" fmla="*/ 318880 h 571364"/>
                <a:gd name="connsiteX10" fmla="*/ 531488 w 606977"/>
                <a:gd name="connsiteY10" fmla="*/ 393268 h 571364"/>
                <a:gd name="connsiteX11" fmla="*/ 505663 w 606977"/>
                <a:gd name="connsiteY11" fmla="*/ 393268 h 571364"/>
                <a:gd name="connsiteX12" fmla="*/ 454013 w 606977"/>
                <a:gd name="connsiteY12" fmla="*/ 341692 h 571364"/>
                <a:gd name="connsiteX13" fmla="*/ 473878 w 606977"/>
                <a:gd name="connsiteY13" fmla="*/ 341692 h 571364"/>
                <a:gd name="connsiteX14" fmla="*/ 473878 w 606977"/>
                <a:gd name="connsiteY14" fmla="*/ 236556 h 571364"/>
                <a:gd name="connsiteX15" fmla="*/ 348726 w 606977"/>
                <a:gd name="connsiteY15" fmla="*/ 236556 h 571364"/>
                <a:gd name="connsiteX16" fmla="*/ 74517 w 606977"/>
                <a:gd name="connsiteY16" fmla="*/ 183988 h 571364"/>
                <a:gd name="connsiteX17" fmla="*/ 107305 w 606977"/>
                <a:gd name="connsiteY17" fmla="*/ 183988 h 571364"/>
                <a:gd name="connsiteX18" fmla="*/ 225539 w 606977"/>
                <a:gd name="connsiteY18" fmla="*/ 302018 h 571364"/>
                <a:gd name="connsiteX19" fmla="*/ 225539 w 606977"/>
                <a:gd name="connsiteY19" fmla="*/ 341692 h 571364"/>
                <a:gd name="connsiteX20" fmla="*/ 264288 w 606977"/>
                <a:gd name="connsiteY20" fmla="*/ 341692 h 571364"/>
                <a:gd name="connsiteX21" fmla="*/ 316947 w 606977"/>
                <a:gd name="connsiteY21" fmla="*/ 393268 h 571364"/>
                <a:gd name="connsiteX22" fmla="*/ 74517 w 606977"/>
                <a:gd name="connsiteY22" fmla="*/ 393268 h 571364"/>
                <a:gd name="connsiteX23" fmla="*/ 0 w 606977"/>
                <a:gd name="connsiteY23" fmla="*/ 318880 h 571364"/>
                <a:gd name="connsiteX24" fmla="*/ 0 w 606977"/>
                <a:gd name="connsiteY24" fmla="*/ 259369 h 571364"/>
                <a:gd name="connsiteX25" fmla="*/ 74517 w 606977"/>
                <a:gd name="connsiteY25" fmla="*/ 183988 h 571364"/>
                <a:gd name="connsiteX26" fmla="*/ 60555 w 606977"/>
                <a:gd name="connsiteY26" fmla="*/ 0 h 571364"/>
                <a:gd name="connsiteX27" fmla="*/ 84401 w 606977"/>
                <a:gd name="connsiteY27" fmla="*/ 10415 h 571364"/>
                <a:gd name="connsiteX28" fmla="*/ 579210 w 606977"/>
                <a:gd name="connsiteY28" fmla="*/ 503416 h 571364"/>
                <a:gd name="connsiteX29" fmla="*/ 579210 w 606977"/>
                <a:gd name="connsiteY29" fmla="*/ 552021 h 571364"/>
                <a:gd name="connsiteX30" fmla="*/ 570267 w 606977"/>
                <a:gd name="connsiteY30" fmla="*/ 560949 h 571364"/>
                <a:gd name="connsiteX31" fmla="*/ 521581 w 606977"/>
                <a:gd name="connsiteY31" fmla="*/ 560949 h 571364"/>
                <a:gd name="connsiteX32" fmla="*/ 26773 w 606977"/>
                <a:gd name="connsiteY32" fmla="*/ 66956 h 571364"/>
                <a:gd name="connsiteX33" fmla="*/ 26773 w 606977"/>
                <a:gd name="connsiteY33" fmla="*/ 19343 h 571364"/>
                <a:gd name="connsiteX34" fmla="*/ 36709 w 606977"/>
                <a:gd name="connsiteY34" fmla="*/ 10415 h 571364"/>
                <a:gd name="connsiteX35" fmla="*/ 60555 w 606977"/>
                <a:gd name="connsiteY35" fmla="*/ 0 h 571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6977" h="571364">
                  <a:moveTo>
                    <a:pt x="526522" y="236556"/>
                  </a:moveTo>
                  <a:lnTo>
                    <a:pt x="526522" y="341692"/>
                  </a:lnTo>
                  <a:lnTo>
                    <a:pt x="531488" y="341692"/>
                  </a:lnTo>
                  <a:cubicBezTo>
                    <a:pt x="544401" y="341692"/>
                    <a:pt x="554333" y="331774"/>
                    <a:pt x="554333" y="318880"/>
                  </a:cubicBezTo>
                  <a:lnTo>
                    <a:pt x="554333" y="259369"/>
                  </a:lnTo>
                  <a:cubicBezTo>
                    <a:pt x="554333" y="247467"/>
                    <a:pt x="544401" y="236556"/>
                    <a:pt x="531488" y="236556"/>
                  </a:cubicBezTo>
                  <a:close/>
                  <a:moveTo>
                    <a:pt x="296082" y="183988"/>
                  </a:moveTo>
                  <a:lnTo>
                    <a:pt x="531488" y="183988"/>
                  </a:lnTo>
                  <a:cubicBezTo>
                    <a:pt x="573206" y="183988"/>
                    <a:pt x="606977" y="218703"/>
                    <a:pt x="606977" y="260361"/>
                  </a:cubicBezTo>
                  <a:lnTo>
                    <a:pt x="606977" y="318880"/>
                  </a:lnTo>
                  <a:cubicBezTo>
                    <a:pt x="606977" y="360537"/>
                    <a:pt x="573206" y="393268"/>
                    <a:pt x="531488" y="393268"/>
                  </a:cubicBezTo>
                  <a:lnTo>
                    <a:pt x="505663" y="393268"/>
                  </a:lnTo>
                  <a:lnTo>
                    <a:pt x="454013" y="341692"/>
                  </a:lnTo>
                  <a:lnTo>
                    <a:pt x="473878" y="341692"/>
                  </a:lnTo>
                  <a:lnTo>
                    <a:pt x="473878" y="236556"/>
                  </a:lnTo>
                  <a:lnTo>
                    <a:pt x="348726" y="236556"/>
                  </a:lnTo>
                  <a:close/>
                  <a:moveTo>
                    <a:pt x="74517" y="183988"/>
                  </a:moveTo>
                  <a:lnTo>
                    <a:pt x="107305" y="183988"/>
                  </a:lnTo>
                  <a:lnTo>
                    <a:pt x="225539" y="302018"/>
                  </a:lnTo>
                  <a:lnTo>
                    <a:pt x="225539" y="341692"/>
                  </a:lnTo>
                  <a:lnTo>
                    <a:pt x="264288" y="341692"/>
                  </a:lnTo>
                  <a:lnTo>
                    <a:pt x="316947" y="393268"/>
                  </a:lnTo>
                  <a:lnTo>
                    <a:pt x="74517" y="393268"/>
                  </a:lnTo>
                  <a:cubicBezTo>
                    <a:pt x="32788" y="393268"/>
                    <a:pt x="0" y="360537"/>
                    <a:pt x="0" y="318880"/>
                  </a:cubicBezTo>
                  <a:lnTo>
                    <a:pt x="0" y="259369"/>
                  </a:lnTo>
                  <a:cubicBezTo>
                    <a:pt x="0" y="217711"/>
                    <a:pt x="32788" y="183988"/>
                    <a:pt x="74517" y="183988"/>
                  </a:cubicBezTo>
                  <a:close/>
                  <a:moveTo>
                    <a:pt x="60555" y="0"/>
                  </a:moveTo>
                  <a:cubicBezTo>
                    <a:pt x="69249" y="0"/>
                    <a:pt x="77943" y="3472"/>
                    <a:pt x="84401" y="10415"/>
                  </a:cubicBezTo>
                  <a:lnTo>
                    <a:pt x="579210" y="503416"/>
                  </a:lnTo>
                  <a:cubicBezTo>
                    <a:pt x="593120" y="517303"/>
                    <a:pt x="593120" y="539126"/>
                    <a:pt x="579210" y="552021"/>
                  </a:cubicBezTo>
                  <a:lnTo>
                    <a:pt x="570267" y="560949"/>
                  </a:lnTo>
                  <a:cubicBezTo>
                    <a:pt x="556357" y="574836"/>
                    <a:pt x="535492" y="574836"/>
                    <a:pt x="521581" y="560949"/>
                  </a:cubicBezTo>
                  <a:lnTo>
                    <a:pt x="26773" y="66956"/>
                  </a:lnTo>
                  <a:cubicBezTo>
                    <a:pt x="13856" y="54061"/>
                    <a:pt x="13856" y="32238"/>
                    <a:pt x="26773" y="19343"/>
                  </a:cubicBezTo>
                  <a:lnTo>
                    <a:pt x="36709" y="10415"/>
                  </a:lnTo>
                  <a:cubicBezTo>
                    <a:pt x="43167" y="3472"/>
                    <a:pt x="51861" y="0"/>
                    <a:pt x="60555" y="0"/>
                  </a:cubicBezTo>
                  <a:close/>
                </a:path>
              </a:pathLst>
            </a:custGeom>
            <a:solidFill>
              <a:srgbClr val="343132"/>
            </a:solidFill>
            <a:ln>
              <a:noFill/>
            </a:ln>
          </p:spPr>
        </p:sp>
        <p:sp>
          <p:nvSpPr>
            <p:cNvPr id="21" name="文本框 20">
              <a:extLst>
                <a:ext uri="{FF2B5EF4-FFF2-40B4-BE49-F238E27FC236}">
                  <a16:creationId xmlns="" xmlns:a16="http://schemas.microsoft.com/office/drawing/2014/main" id="{007F9DE2-2368-4452-B88E-0B265D96DB42}"/>
                </a:ext>
              </a:extLst>
            </p:cNvPr>
            <p:cNvSpPr txBox="1"/>
            <p:nvPr/>
          </p:nvSpPr>
          <p:spPr>
            <a:xfrm>
              <a:off x="8185564" y="3787249"/>
              <a:ext cx="1912704" cy="461665"/>
            </a:xfrm>
            <a:prstGeom prst="rect">
              <a:avLst/>
            </a:prstGeom>
            <a:noFill/>
          </p:spPr>
          <p:txBody>
            <a:bodyPr wrap="none" rtlCol="0">
              <a:spAutoFit/>
            </a:bodyPr>
            <a:lstStyle/>
            <a:p>
              <a:pPr algn="ctr"/>
              <a:r>
                <a:rPr lang="en-US" altLang="zh-CN" sz="2400" b="1" dirty="0">
                  <a:solidFill>
                    <a:srgbClr val="BC4042"/>
                  </a:solidFill>
                  <a:latin typeface="微软雅黑" panose="020B0503020204020204" pitchFamily="34" charset="-122"/>
                  <a:ea typeface="微软雅黑" panose="020B0503020204020204" pitchFamily="34" charset="-122"/>
                </a:rPr>
                <a:t>2</a:t>
              </a:r>
              <a:r>
                <a:rPr lang="zh-CN" altLang="en-US" sz="2400" b="1" dirty="0">
                  <a:solidFill>
                    <a:srgbClr val="BC4042"/>
                  </a:solidFill>
                  <a:latin typeface="微软雅黑" panose="020B0503020204020204" pitchFamily="34" charset="-122"/>
                  <a:ea typeface="微软雅黑" panose="020B0503020204020204" pitchFamily="34" charset="-122"/>
                </a:rPr>
                <a:t>、模仿心理</a:t>
              </a:r>
            </a:p>
          </p:txBody>
        </p:sp>
        <p:cxnSp>
          <p:nvCxnSpPr>
            <p:cNvPr id="24" name="直接连接符 23">
              <a:extLst>
                <a:ext uri="{FF2B5EF4-FFF2-40B4-BE49-F238E27FC236}">
                  <a16:creationId xmlns="" xmlns:a16="http://schemas.microsoft.com/office/drawing/2014/main" id="{122FE159-0EE3-427D-870E-1ADD67CAC512}"/>
                </a:ext>
              </a:extLst>
            </p:cNvPr>
            <p:cNvCxnSpPr/>
            <p:nvPr/>
          </p:nvCxnSpPr>
          <p:spPr>
            <a:xfrm>
              <a:off x="8989515" y="4264370"/>
              <a:ext cx="355563" cy="0"/>
            </a:xfrm>
            <a:prstGeom prst="line">
              <a:avLst/>
            </a:prstGeom>
            <a:ln w="63500">
              <a:solidFill>
                <a:srgbClr val="BC4042"/>
              </a:solidFill>
            </a:ln>
          </p:spPr>
          <p:style>
            <a:lnRef idx="1">
              <a:schemeClr val="accent1"/>
            </a:lnRef>
            <a:fillRef idx="0">
              <a:schemeClr val="accent1"/>
            </a:fillRef>
            <a:effectRef idx="0">
              <a:schemeClr val="accent1"/>
            </a:effectRef>
            <a:fontRef idx="minor">
              <a:schemeClr val="tx1"/>
            </a:fontRef>
          </p:style>
        </p:cxnSp>
      </p:grpSp>
      <p:sp>
        <p:nvSpPr>
          <p:cNvPr id="25" name="矩形 24">
            <a:extLst>
              <a:ext uri="{FF2B5EF4-FFF2-40B4-BE49-F238E27FC236}">
                <a16:creationId xmlns="" xmlns:a16="http://schemas.microsoft.com/office/drawing/2014/main" id="{D5E7BC55-5AE1-4486-B674-F98CE87A42B7}"/>
              </a:ext>
            </a:extLst>
          </p:cNvPr>
          <p:cNvSpPr/>
          <p:nvPr/>
        </p:nvSpPr>
        <p:spPr>
          <a:xfrm>
            <a:off x="552129" y="4327725"/>
            <a:ext cx="5010471" cy="1712135"/>
          </a:xfrm>
          <a:prstGeom prst="rect">
            <a:avLst/>
          </a:prstGeom>
        </p:spPr>
        <p:txBody>
          <a:bodyPr wrap="square">
            <a:spAutoFit/>
          </a:bodyPr>
          <a:lstStyle/>
          <a:p>
            <a:pPr>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对大多数吸烟的青少年来说，开始只是出于好奇，常听人说：“饭后一支烟，赛过活神仙”，便想亲自去体验其中的滋味。就算是曾经再讨厌吸烟的人，出于好奇吸入第一口后也会被彻底洗脑。</a:t>
            </a:r>
          </a:p>
        </p:txBody>
      </p:sp>
      <p:sp>
        <p:nvSpPr>
          <p:cNvPr id="26" name="矩形 25">
            <a:extLst>
              <a:ext uri="{FF2B5EF4-FFF2-40B4-BE49-F238E27FC236}">
                <a16:creationId xmlns="" xmlns:a16="http://schemas.microsoft.com/office/drawing/2014/main" id="{BF363B75-1488-48FE-BC81-8A5A26A9DF2A}"/>
              </a:ext>
            </a:extLst>
          </p:cNvPr>
          <p:cNvSpPr/>
          <p:nvPr/>
        </p:nvSpPr>
        <p:spPr>
          <a:xfrm>
            <a:off x="6324600" y="4327725"/>
            <a:ext cx="5503197" cy="2120902"/>
          </a:xfrm>
          <a:prstGeom prst="rect">
            <a:avLst/>
          </a:prstGeom>
        </p:spPr>
        <p:txBody>
          <a:bodyPr wrap="square">
            <a:spAutoFit/>
          </a:bodyPr>
          <a:lstStyle/>
          <a:p>
            <a:pPr>
              <a:lnSpc>
                <a:spcPct val="150000"/>
              </a:lnSpc>
            </a:pPr>
            <a:r>
              <a:rPr lang="zh-CN" altLang="en-US" dirty="0">
                <a:solidFill>
                  <a:schemeClr val="tx1"/>
                </a:solidFill>
                <a:latin typeface="微软雅黑" panose="020B0503020204020204" pitchFamily="34" charset="-122"/>
                <a:ea typeface="微软雅黑" panose="020B0503020204020204" pitchFamily="34" charset="-122"/>
                <a:cs typeface="+mn-ea"/>
                <a:sym typeface="+mn-lt"/>
              </a:rPr>
              <a:t>香烟具有多种象征作用，历史上许多伟人都喜欢吸烟，例如丘吉尔的雪茄、斯大林的大烟斗，这些伟人形象吸引许多青少年去模仿。此外，随着成人或同伴的影响，以及吸烟者那种潇洒自如、悠然自得的神态对青少年具有很大的诱惑力，吸引年轻人去模仿。</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135817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750"/>
                                        <p:tgtEl>
                                          <p:spTgt spid="16"/>
                                        </p:tgtEl>
                                      </p:cBhvr>
                                    </p:animEffect>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750"/>
                                        <p:tgtEl>
                                          <p:spTgt spid="29"/>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750"/>
                                        <p:tgtEl>
                                          <p:spTgt spid="25"/>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750"/>
                                        <p:tgtEl>
                                          <p:spTgt spid="30"/>
                                        </p:tgtEl>
                                      </p:cBhvr>
                                    </p:animEffect>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P spid="2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TotalTime>
  <Words>1574</Words>
  <Application>Microsoft Office PowerPoint</Application>
  <PresentationFormat>宽屏</PresentationFormat>
  <Paragraphs>248</Paragraphs>
  <Slides>21</Slides>
  <Notes>1</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21</vt:i4>
      </vt:variant>
    </vt:vector>
  </HeadingPairs>
  <TitlesOfParts>
    <vt:vector size="34" baseType="lpstr">
      <vt:lpstr>Meiryo</vt:lpstr>
      <vt:lpstr>阿里汉仪智能黑体</vt:lpstr>
      <vt:lpstr>等线</vt:lpstr>
      <vt:lpstr>等线 Light</vt:lpstr>
      <vt:lpstr>宋体</vt:lpstr>
      <vt:lpstr>微软雅黑</vt:lpstr>
      <vt:lpstr>Arial</vt:lpstr>
      <vt:lpstr>Calibri</vt:lpstr>
      <vt:lpstr>Calibri Light</vt:lpstr>
      <vt:lpstr>Wingdings</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52</cp:revision>
  <dcterms:created xsi:type="dcterms:W3CDTF">2020-04-02T01:33:41Z</dcterms:created>
  <dcterms:modified xsi:type="dcterms:W3CDTF">2020-10-19T11:27:11Z</dcterms:modified>
</cp:coreProperties>
</file>