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8" r:id="rId3"/>
    <p:sldId id="276" r:id="rId4"/>
    <p:sldId id="260" r:id="rId5"/>
    <p:sldId id="3198" r:id="rId6"/>
    <p:sldId id="3199" r:id="rId7"/>
    <p:sldId id="3200" r:id="rId8"/>
    <p:sldId id="3212" r:id="rId9"/>
    <p:sldId id="3213" r:id="rId10"/>
    <p:sldId id="3214" r:id="rId11"/>
    <p:sldId id="3215" r:id="rId12"/>
    <p:sldId id="3216" r:id="rId13"/>
    <p:sldId id="3217" r:id="rId14"/>
    <p:sldId id="3218" r:id="rId15"/>
    <p:sldId id="3219" r:id="rId16"/>
    <p:sldId id="3221" r:id="rId17"/>
    <p:sldId id="3220" r:id="rId18"/>
    <p:sldId id="3222" r:id="rId19"/>
    <p:sldId id="3223" r:id="rId20"/>
    <p:sldId id="3224" r:id="rId21"/>
    <p:sldId id="3225" r:id="rId22"/>
    <p:sldId id="3226" r:id="rId23"/>
    <p:sldId id="3227" r:id="rId24"/>
    <p:sldId id="3228" r:id="rId25"/>
    <p:sldId id="3229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B207"/>
    <a:srgbClr val="FF3D3D"/>
    <a:srgbClr val="009FD9"/>
    <a:srgbClr val="FCF7E3"/>
    <a:srgbClr val="0095D5"/>
    <a:srgbClr val="44BAF5"/>
    <a:srgbClr val="92D050"/>
    <a:srgbClr val="1F1F1F"/>
    <a:srgbClr val="9DFA71"/>
    <a:srgbClr val="7777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5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111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DD6D68-8662-41D8-ADFF-D91142A76F48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90184-A3E5-420C-AD61-9E3A67C900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0777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90184-A3E5-420C-AD61-9E3A67C9009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711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90184-A3E5-420C-AD61-9E3A67C9009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6121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90184-A3E5-420C-AD61-9E3A67C9009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680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90184-A3E5-420C-AD61-9E3A67C9009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9027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90184-A3E5-420C-AD61-9E3A67C9009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7651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90184-A3E5-420C-AD61-9E3A67C9009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454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401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2985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5505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446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382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3907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6761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336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9325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2544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102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C7CA027-92BB-492C-AB01-B141A6B478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4435">
            <a:off x="4257674" y="-877809"/>
            <a:ext cx="3676654" cy="2631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BA8CCFAC-A74F-4479-A414-FC71503589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4896" y1="68008" x2="28229" y2="91549"/>
                        <a14:foregroundMark x1="40938" y1="97384" x2="52031" y2="96177"/>
                        <a14:foregroundMark x1="2292" y1="53722" x2="8594" y2="96579"/>
                        <a14:foregroundMark x1="82500" y1="90543" x2="96198" y2="52314"/>
                        <a14:foregroundMark x1="94167" y1="43260" x2="95729" y2="95573"/>
                        <a14:backgroundMark x1="44427" y1="61972" x2="62760" y2="46479"/>
                        <a14:backgroundMark x1="37865" y1="74044" x2="42292" y2="80483"/>
                        <a14:backgroundMark x1="45938" y1="48089" x2="47448" y2="51911"/>
                        <a14:backgroundMark x1="50052" y1="40845" x2="51771" y2="47082"/>
                        <a14:backgroundMark x1="54427" y1="37626" x2="55156" y2="44467"/>
                        <a14:backgroundMark x1="59062" y1="33803" x2="59948" y2="45070"/>
                        <a14:backgroundMark x1="35885" y1="80282" x2="38333" y2="71227"/>
                        <a14:backgroundMark x1="38594" y1="70624" x2="41927" y2="59759"/>
                        <a14:backgroundMark x1="42240" y1="59155" x2="46042" y2="49497"/>
                        <a14:backgroundMark x1="46563" y1="48893" x2="50990" y2="40644"/>
                        <a14:backgroundMark x1="51615" y1="40443" x2="55208" y2="36620"/>
                        <a14:backgroundMark x1="55260" y1="37223" x2="58802" y2="35412"/>
                        <a14:backgroundMark x1="59375" y1="35412" x2="64479" y2="37223"/>
                        <a14:backgroundMark x1="64844" y1="37425" x2="69792" y2="43461"/>
                        <a14:backgroundMark x1="70208" y1="44266" x2="75781" y2="56539"/>
                        <a14:backgroundMark x1="43490" y1="85111" x2="47031" y2="73642"/>
                        <a14:backgroundMark x1="47135" y1="73642" x2="51510" y2="64185"/>
                        <a14:backgroundMark x1="51667" y1="63783" x2="57969" y2="55332"/>
                        <a14:backgroundMark x1="58125" y1="55533" x2="62865" y2="53924"/>
                        <a14:backgroundMark x1="63333" y1="53924" x2="68854" y2="57143"/>
                        <a14:backgroundMark x1="68854" y1="57143" x2="74010" y2="64789"/>
                        <a14:backgroundMark x1="74531" y1="53722" x2="77031" y2="60362"/>
                        <a14:backgroundMark x1="73906" y1="64185" x2="78281" y2="74849"/>
                        <a14:backgroundMark x1="77656" y1="63380" x2="79531" y2="74447"/>
                        <a14:backgroundMark x1="77031" y1="59960" x2="79479" y2="68813"/>
                        <a14:backgroundMark x1="78594" y1="74648" x2="79115" y2="76056"/>
                        <a14:backgroundMark x1="39010" y1="86720" x2="41042" y2="786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62400"/>
            <a:ext cx="12192000" cy="189559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A2D8DF1-B317-48CB-BF84-4E64214970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207982"/>
            <a:ext cx="2933973" cy="219451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CEDD0F8-6E22-4F6C-A7E5-007EDD2B86A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43667" flipH="1">
            <a:off x="9886951" y="332813"/>
            <a:ext cx="2385396" cy="1192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400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E517F3C6-9C94-4908-9339-324B7EA8D3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782"/>
            <a:ext cx="12192000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773B313-1560-4BC4-8B92-86FCF9709B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371" y="-232174"/>
            <a:ext cx="7348803" cy="5248300"/>
          </a:xfrm>
          <a:prstGeom prst="rect">
            <a:avLst/>
          </a:prstGeom>
        </p:spPr>
      </p:pic>
      <p:sp>
        <p:nvSpPr>
          <p:cNvPr id="16" name="Rectangle 18">
            <a:extLst>
              <a:ext uri="{FF2B5EF4-FFF2-40B4-BE49-F238E27FC236}">
                <a16:creationId xmlns="" xmlns:a16="http://schemas.microsoft.com/office/drawing/2014/main" id="{4798F037-918D-48EE-B809-AAA07AFA69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0471" y="2522636"/>
            <a:ext cx="10972799" cy="3672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sz="7200" b="1" dirty="0">
                <a:ln>
                  <a:solidFill>
                    <a:schemeClr val="bg1"/>
                  </a:solidFill>
                </a:ln>
                <a:solidFill>
                  <a:srgbClr val="009FD9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亲子</a:t>
            </a:r>
            <a:r>
              <a:rPr lang="zh-CN" altLang="en-US" sz="7200" b="1" dirty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活动</a:t>
            </a:r>
            <a:r>
              <a:rPr lang="zh-CN" altLang="en-US" sz="7200" b="1" dirty="0">
                <a:ln>
                  <a:solidFill>
                    <a:schemeClr val="bg1"/>
                  </a:solidFill>
                </a:ln>
                <a:solidFill>
                  <a:srgbClr val="FF3D3D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欢乐</a:t>
            </a:r>
            <a:r>
              <a:rPr lang="zh-CN" altLang="en-US" sz="7200" b="1" dirty="0">
                <a:ln>
                  <a:solidFill>
                    <a:schemeClr val="bg1"/>
                  </a:solidFill>
                </a:ln>
                <a:solidFill>
                  <a:srgbClr val="FAB207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嘉年华</a:t>
            </a:r>
            <a:endParaRPr lang="en-US" altLang="zh-CN" sz="6000" b="1" dirty="0">
              <a:ln>
                <a:solidFill>
                  <a:schemeClr val="bg1"/>
                </a:solidFill>
              </a:ln>
              <a:solidFill>
                <a:srgbClr val="FAB207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6252A61C-B737-4653-9069-291FBF06A5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538527" y="2458816"/>
            <a:ext cx="5994426" cy="4233258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B786AFFA-BF9D-41F0-94BE-CDA0F693C29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81916" flipH="1">
            <a:off x="7177842" y="395927"/>
            <a:ext cx="3176426" cy="226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309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5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C600E03-C47D-49C2-A8FE-A652E3477A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868" y="2761617"/>
            <a:ext cx="2684736" cy="1789824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88420778-78D6-4BD7-A22A-733F6BDD3556}"/>
              </a:ext>
            </a:extLst>
          </p:cNvPr>
          <p:cNvSpPr/>
          <p:nvPr/>
        </p:nvSpPr>
        <p:spPr>
          <a:xfrm>
            <a:off x="4579200" y="19050"/>
            <a:ext cx="3474025" cy="134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AB207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构筑梦想</a:t>
            </a:r>
            <a:endParaRPr lang="en-US" altLang="zh-CN" sz="5400" b="1" dirty="0">
              <a:ln>
                <a:solidFill>
                  <a:schemeClr val="bg1"/>
                </a:solidFill>
              </a:ln>
              <a:solidFill>
                <a:srgbClr val="FAB207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3" name="Text Box 6">
            <a:extLst>
              <a:ext uri="{FF2B5EF4-FFF2-40B4-BE49-F238E27FC236}">
                <a16:creationId xmlns="" xmlns:a16="http://schemas.microsoft.com/office/drawing/2014/main" id="{644E24B5-6A62-443F-ACA2-29A609865D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940" y="3823990"/>
            <a:ext cx="82280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8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搭积木</a:t>
            </a:r>
            <a:endParaRPr lang="en-US" altLang="zh-CN" sz="480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4" name="Text Box 11">
            <a:extLst>
              <a:ext uri="{FF2B5EF4-FFF2-40B4-BE49-F238E27FC236}">
                <a16:creationId xmlns="" xmlns:a16="http://schemas.microsoft.com/office/drawing/2014/main" id="{B0E223AA-BCAC-4A24-B206-18421B4356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9200" y="5683261"/>
            <a:ext cx="51499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开动智力，培养协作精神</a:t>
            </a:r>
            <a:endParaRPr lang="en-US" altLang="zh-CN" sz="2400" dirty="0">
              <a:ln w="0"/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B8263068-AEA8-49E6-AD83-84938F518900}"/>
              </a:ext>
            </a:extLst>
          </p:cNvPr>
          <p:cNvSpPr/>
          <p:nvPr/>
        </p:nvSpPr>
        <p:spPr>
          <a:xfrm>
            <a:off x="3282226" y="4758534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搭建心中最美丽的城堡，以天庆国际新城为楼盘模型为参考样板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89FE08B-0592-4ABF-9CC7-D7501C463AC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528" y="2471796"/>
            <a:ext cx="2781413" cy="1963640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C3FB7681-436D-4520-B5DC-53DD79E046C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040" y="1777368"/>
            <a:ext cx="3181572" cy="1789824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22735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1755B9A-0B0E-4836-9174-E17AD03DE0E1}"/>
              </a:ext>
            </a:extLst>
          </p:cNvPr>
          <p:cNvSpPr/>
          <p:nvPr/>
        </p:nvSpPr>
        <p:spPr>
          <a:xfrm>
            <a:off x="4579200" y="19050"/>
            <a:ext cx="3474025" cy="134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AB207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描绘梦想</a:t>
            </a:r>
            <a:endParaRPr lang="en-US" altLang="zh-CN" sz="5400" b="1" dirty="0">
              <a:ln>
                <a:solidFill>
                  <a:schemeClr val="bg1"/>
                </a:solidFill>
              </a:ln>
              <a:solidFill>
                <a:srgbClr val="FAB207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744738F6-8869-4E04-91C5-3D6E9CF7D5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5483" y="5250509"/>
            <a:ext cx="6295778" cy="962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小朋友们用准备好的画笔描绘出各自心中的伟大梦想，让他们以聪明的头脑去努力实现心中的美好愿景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4" name="Text Box 9">
            <a:extLst>
              <a:ext uri="{FF2B5EF4-FFF2-40B4-BE49-F238E27FC236}">
                <a16:creationId xmlns="" xmlns:a16="http://schemas.microsoft.com/office/drawing/2014/main" id="{DFA22EC4-371F-414C-B35F-BA74C5A43B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7351" y="1736379"/>
            <a:ext cx="8392041" cy="746358"/>
          </a:xfrm>
          <a:prstGeom prst="rect">
            <a:avLst/>
          </a:prstGeom>
          <a:extLst/>
        </p:spPr>
        <p:txBody>
          <a:bodyPr wrap="none">
            <a:spAutoFit/>
          </a:bodyPr>
          <a:lstStyle>
            <a:defPPr>
              <a:defRPr lang="zh-CN"/>
            </a:defPPr>
            <a:lvl1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prstClr val="black"/>
              </a:buClr>
              <a:defRPr sz="3200">
                <a:ln w="0"/>
                <a:solidFill>
                  <a:srgbClr val="00B050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彩绘</a:t>
            </a:r>
            <a:r>
              <a:rPr lang="en-US" altLang="zh-CN" dirty="0">
                <a:sym typeface="+mn-lt"/>
              </a:rPr>
              <a:t>——</a:t>
            </a:r>
            <a:r>
              <a:rPr lang="zh-CN" altLang="en-US" dirty="0">
                <a:sym typeface="+mn-lt"/>
              </a:rPr>
              <a:t>画出心中的伟大梦想，家与爱的融合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B7F778CE-307D-4BA7-875C-9BF888E5E8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769" y="2850722"/>
            <a:ext cx="3375967" cy="2163918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47CE4FA1-F22C-4223-95A6-192CDB7E64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097" y="2891819"/>
            <a:ext cx="3245879" cy="2163920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49038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1755B9A-0B0E-4836-9174-E17AD03DE0E1}"/>
              </a:ext>
            </a:extLst>
          </p:cNvPr>
          <p:cNvSpPr/>
          <p:nvPr/>
        </p:nvSpPr>
        <p:spPr>
          <a:xfrm>
            <a:off x="4579200" y="19050"/>
            <a:ext cx="3474025" cy="134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AB207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放飞梦想</a:t>
            </a:r>
            <a:endParaRPr lang="en-US" altLang="zh-CN" sz="5400" b="1" dirty="0">
              <a:ln>
                <a:solidFill>
                  <a:schemeClr val="bg1"/>
                </a:solidFill>
              </a:ln>
              <a:solidFill>
                <a:srgbClr val="FAB207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3" name="Text Box 6">
            <a:extLst>
              <a:ext uri="{FF2B5EF4-FFF2-40B4-BE49-F238E27FC236}">
                <a16:creationId xmlns="" xmlns:a16="http://schemas.microsoft.com/office/drawing/2014/main" id="{844F06E8-B335-42B7-B86E-C6E67866E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559" y="4681506"/>
            <a:ext cx="799930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现场小朋友将准备好的纸，写上自己的梦想和对天庆、家人、长辈的祝福，折成纸飞机，一起放飞梦想</a:t>
            </a:r>
            <a:r>
              <a:rPr lang="en-US" altLang="zh-CN" sz="240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……</a:t>
            </a:r>
          </a:p>
        </p:txBody>
      </p:sp>
      <p:sp>
        <p:nvSpPr>
          <p:cNvPr id="10" name="星形: 七角 9">
            <a:extLst>
              <a:ext uri="{FF2B5EF4-FFF2-40B4-BE49-F238E27FC236}">
                <a16:creationId xmlns="" xmlns:a16="http://schemas.microsoft.com/office/drawing/2014/main" id="{239CE140-EE32-4457-A590-267C220DF7B2}"/>
              </a:ext>
            </a:extLst>
          </p:cNvPr>
          <p:cNvSpPr/>
          <p:nvPr/>
        </p:nvSpPr>
        <p:spPr>
          <a:xfrm>
            <a:off x="1752600" y="1439763"/>
            <a:ext cx="4160520" cy="2849880"/>
          </a:xfrm>
          <a:prstGeom prst="star7">
            <a:avLst/>
          </a:prstGeom>
          <a:blipFill>
            <a:blip r:embed="rId2"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云形 11">
            <a:extLst>
              <a:ext uri="{FF2B5EF4-FFF2-40B4-BE49-F238E27FC236}">
                <a16:creationId xmlns="" xmlns:a16="http://schemas.microsoft.com/office/drawing/2014/main" id="{634392DB-8D88-4BA3-8C4C-077993A03857}"/>
              </a:ext>
            </a:extLst>
          </p:cNvPr>
          <p:cNvSpPr/>
          <p:nvPr/>
        </p:nvSpPr>
        <p:spPr>
          <a:xfrm>
            <a:off x="6278882" y="1554480"/>
            <a:ext cx="3992183" cy="2735163"/>
          </a:xfrm>
          <a:prstGeom prst="cloud">
            <a:avLst/>
          </a:prstGeom>
          <a:blipFill>
            <a:blip r:embed="rId3"/>
            <a:stretch>
              <a:fillRect/>
            </a:stretch>
          </a:blip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5442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97D18181-05C3-474D-9F74-68D9E3044C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15138" flipV="1">
            <a:off x="7310587" y="2823760"/>
            <a:ext cx="2305090" cy="230509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E7D1047-D15E-460A-874C-44C4D0A307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84862">
            <a:off x="3417915" y="1671616"/>
            <a:ext cx="2305090" cy="230509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1755B9A-0B0E-4836-9174-E17AD03DE0E1}"/>
              </a:ext>
            </a:extLst>
          </p:cNvPr>
          <p:cNvSpPr/>
          <p:nvPr/>
        </p:nvSpPr>
        <p:spPr>
          <a:xfrm>
            <a:off x="4579200" y="19050"/>
            <a:ext cx="3474025" cy="134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3D3D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亲子互动</a:t>
            </a:r>
            <a:endParaRPr lang="en-US" altLang="zh-CN" sz="5400" b="1" dirty="0">
              <a:ln>
                <a:solidFill>
                  <a:schemeClr val="bg1"/>
                </a:solidFill>
              </a:ln>
              <a:solidFill>
                <a:srgbClr val="FF3D3D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B7BEB09-FF9D-491F-B489-B30E23CF8B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90" y="1773578"/>
            <a:ext cx="3474025" cy="347402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A5042126-7769-4FAA-B041-129362ECCD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06" y="1858922"/>
            <a:ext cx="3474025" cy="347402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94E3FDB-1093-4EC6-8BD6-10F5191DB4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9222" y="1733483"/>
            <a:ext cx="3474025" cy="3474025"/>
          </a:xfrm>
          <a:prstGeom prst="rect">
            <a:avLst/>
          </a:prstGeom>
        </p:spPr>
      </p:pic>
      <p:sp>
        <p:nvSpPr>
          <p:cNvPr id="10" name="Rectangle 16">
            <a:extLst>
              <a:ext uri="{FF2B5EF4-FFF2-40B4-BE49-F238E27FC236}">
                <a16:creationId xmlns="" xmlns:a16="http://schemas.microsoft.com/office/drawing/2014/main" id="{BF8AAEEC-222F-48C3-B584-D556146092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2298" y="3485972"/>
            <a:ext cx="22257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美味蛋糕亲手作甜蜜回味在心中橡皮泥造型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1" name="Rectangle 17">
            <a:extLst>
              <a:ext uri="{FF2B5EF4-FFF2-40B4-BE49-F238E27FC236}">
                <a16:creationId xmlns="" xmlns:a16="http://schemas.microsoft.com/office/drawing/2014/main" id="{3E27A9D1-955B-4E50-9F8C-FC17D3F429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5954" y="3302988"/>
            <a:ext cx="1679576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小丑叔叔欢乐舞蹈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愤怒的小鸟</a:t>
            </a:r>
          </a:p>
        </p:txBody>
      </p:sp>
      <p:sp>
        <p:nvSpPr>
          <p:cNvPr id="12" name="Rectangle 21">
            <a:extLst>
              <a:ext uri="{FF2B5EF4-FFF2-40B4-BE49-F238E27FC236}">
                <a16:creationId xmlns="" xmlns:a16="http://schemas.microsoft.com/office/drawing/2014/main" id="{31E37850-F57B-4333-980C-8B02F310A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6730" y="2860156"/>
            <a:ext cx="19780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FF3D3D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3. </a:t>
            </a:r>
            <a:r>
              <a:rPr lang="zh-CN" altLang="en-US" sz="2000" b="1" dirty="0">
                <a:solidFill>
                  <a:srgbClr val="FF3D3D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与小丑同行</a:t>
            </a:r>
          </a:p>
        </p:txBody>
      </p:sp>
      <p:sp>
        <p:nvSpPr>
          <p:cNvPr id="13" name="Rectangle 30">
            <a:extLst>
              <a:ext uri="{FF2B5EF4-FFF2-40B4-BE49-F238E27FC236}">
                <a16:creationId xmlns="" xmlns:a16="http://schemas.microsoft.com/office/drawing/2014/main" id="{AA7696ED-8075-4580-95A4-A3FFA97F1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0176" y="2993404"/>
            <a:ext cx="1981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FF3D3D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1. </a:t>
            </a:r>
            <a:r>
              <a:rPr lang="zh-CN" altLang="en-US" sz="2000" b="1" dirty="0">
                <a:solidFill>
                  <a:srgbClr val="FF3D3D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娱乐 </a:t>
            </a:r>
            <a:r>
              <a:rPr lang="en-US" altLang="zh-CN" sz="2000" b="1" dirty="0">
                <a:solidFill>
                  <a:srgbClr val="FF3D3D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· </a:t>
            </a:r>
            <a:r>
              <a:rPr lang="zh-CN" altLang="en-US" sz="2000" b="1" dirty="0">
                <a:solidFill>
                  <a:srgbClr val="FF3D3D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怀旧</a:t>
            </a:r>
          </a:p>
        </p:txBody>
      </p:sp>
      <p:sp>
        <p:nvSpPr>
          <p:cNvPr id="14" name="Rectangle 31">
            <a:extLst>
              <a:ext uri="{FF2B5EF4-FFF2-40B4-BE49-F238E27FC236}">
                <a16:creationId xmlns="" xmlns:a16="http://schemas.microsoft.com/office/drawing/2014/main" id="{7971DF5C-679F-4808-B026-E354ABB6A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7304" y="3393514"/>
            <a:ext cx="1758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让家长们重温童年，再忆美好回忆</a:t>
            </a:r>
            <a:r>
              <a:rPr lang="en-US" altLang="zh-CN" sz="14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……</a:t>
            </a:r>
          </a:p>
        </p:txBody>
      </p:sp>
      <p:sp>
        <p:nvSpPr>
          <p:cNvPr id="15" name="Rectangle 32">
            <a:extLst>
              <a:ext uri="{FF2B5EF4-FFF2-40B4-BE49-F238E27FC236}">
                <a16:creationId xmlns="" xmlns:a16="http://schemas.microsoft.com/office/drawing/2014/main" id="{E26A5471-C108-49A9-ADA8-5E9272DE50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0028" y="3019735"/>
            <a:ext cx="16335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FF3D3D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2. </a:t>
            </a:r>
            <a:r>
              <a:rPr lang="zh-CN" altLang="en-US" sz="2000" b="1" dirty="0">
                <a:solidFill>
                  <a:srgbClr val="FF3D3D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家庭</a:t>
            </a:r>
            <a:r>
              <a:rPr lang="en-US" altLang="zh-CN" sz="2000" b="1" dirty="0">
                <a:solidFill>
                  <a:srgbClr val="FF3D3D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DIY</a:t>
            </a:r>
            <a:endParaRPr lang="zh-CN" altLang="en-US" sz="2000" b="1" dirty="0">
              <a:solidFill>
                <a:srgbClr val="FF3D3D"/>
              </a:solidFill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6" name="Rectangle 28">
            <a:extLst>
              <a:ext uri="{FF2B5EF4-FFF2-40B4-BE49-F238E27FC236}">
                <a16:creationId xmlns="" xmlns:a16="http://schemas.microsoft.com/office/drawing/2014/main" id="{1519F61C-498B-4A59-96D8-CCB6442D4D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6188" y="5033998"/>
            <a:ext cx="517962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学习 娱乐 的有机融合</a:t>
            </a:r>
          </a:p>
        </p:txBody>
      </p:sp>
    </p:spTree>
    <p:extLst>
      <p:ext uri="{BB962C8B-B14F-4D97-AF65-F5344CB8AC3E}">
        <p14:creationId xmlns:p14="http://schemas.microsoft.com/office/powerpoint/2010/main" val="3942949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1755B9A-0B0E-4836-9174-E17AD03DE0E1}"/>
              </a:ext>
            </a:extLst>
          </p:cNvPr>
          <p:cNvSpPr/>
          <p:nvPr/>
        </p:nvSpPr>
        <p:spPr>
          <a:xfrm>
            <a:off x="4579200" y="19050"/>
            <a:ext cx="3474025" cy="134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3D3D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娱乐怀旧</a:t>
            </a:r>
            <a:endParaRPr lang="en-US" altLang="zh-CN" sz="5400" b="1" dirty="0">
              <a:ln>
                <a:solidFill>
                  <a:schemeClr val="bg1"/>
                </a:solidFill>
              </a:ln>
              <a:solidFill>
                <a:srgbClr val="FF3D3D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="" xmlns:a16="http://schemas.microsoft.com/office/drawing/2014/main" id="{D632C970-4C1F-4284-B1B4-041C06AFD6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3544" y="3336989"/>
            <a:ext cx="234950" cy="234950"/>
          </a:xfrm>
          <a:prstGeom prst="rect">
            <a:avLst/>
          </a:prstGeom>
          <a:solidFill>
            <a:srgbClr val="FF3D3D"/>
          </a:solidFill>
          <a:ln>
            <a:noFill/>
          </a:ln>
          <a:extLst/>
        </p:spPr>
        <p:txBody>
          <a:bodyPr wrap="none"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chemeClr val="bg1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1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5AD2E4F7-1142-423A-AD7E-E2F71776A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2332" y="2960751"/>
            <a:ext cx="234950" cy="234950"/>
          </a:xfrm>
          <a:prstGeom prst="rect">
            <a:avLst/>
          </a:prstGeom>
          <a:solidFill>
            <a:srgbClr val="FF3D3D"/>
          </a:solidFill>
          <a:ln>
            <a:noFill/>
          </a:ln>
          <a:extLst/>
        </p:spPr>
        <p:txBody>
          <a:bodyPr wrap="none"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chemeClr val="bg1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2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1A666E15-F117-416A-94CF-2EA0B61038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9682" y="4713351"/>
            <a:ext cx="234950" cy="234950"/>
          </a:xfrm>
          <a:prstGeom prst="rect">
            <a:avLst/>
          </a:prstGeom>
          <a:solidFill>
            <a:srgbClr val="FF3D3D"/>
          </a:solidFill>
          <a:ln>
            <a:noFill/>
          </a:ln>
          <a:extLst/>
        </p:spPr>
        <p:txBody>
          <a:bodyPr wrap="none"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3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26AD056D-FF82-467B-B86C-B0AA8825F4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9144" y="5108639"/>
            <a:ext cx="234950" cy="234950"/>
          </a:xfrm>
          <a:prstGeom prst="rect">
            <a:avLst/>
          </a:prstGeom>
          <a:solidFill>
            <a:srgbClr val="FF3D3D"/>
          </a:solidFill>
          <a:ln>
            <a:noFill/>
          </a:ln>
          <a:extLst/>
        </p:spPr>
        <p:txBody>
          <a:bodyPr wrap="none"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4</a:t>
            </a:r>
          </a:p>
        </p:txBody>
      </p:sp>
      <p:sp>
        <p:nvSpPr>
          <p:cNvPr id="7" name="Text Box 7">
            <a:extLst>
              <a:ext uri="{FF2B5EF4-FFF2-40B4-BE49-F238E27FC236}">
                <a16:creationId xmlns="" xmlns:a16="http://schemas.microsoft.com/office/drawing/2014/main" id="{874CF441-78DF-45FD-BC6E-8C05A4F353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63" y="1722310"/>
            <a:ext cx="2944941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defPPr>
              <a:defRPr lang="zh-CN"/>
            </a:defPPr>
            <a:lvl1pPr marL="9525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1">
                <a:solidFill>
                  <a:srgbClr val="43ADD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olidFill>
                  <a:srgbClr val="00B050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快乐童年</a:t>
            </a:r>
            <a:r>
              <a:rPr lang="en-US" altLang="zh-CN" dirty="0">
                <a:solidFill>
                  <a:srgbClr val="00B050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:</a:t>
            </a:r>
            <a:endParaRPr lang="zh-CN" altLang="en-US" dirty="0">
              <a:solidFill>
                <a:srgbClr val="00B050"/>
              </a:solidFill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  <a:p>
            <a:r>
              <a:rPr lang="zh-CN" altLang="en-US" sz="2000" b="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 特别能引起</a:t>
            </a:r>
            <a:r>
              <a:rPr lang="en-US" altLang="zh-CN" sz="2000" b="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25~40</a:t>
            </a:r>
            <a:r>
              <a:rPr lang="zh-CN" altLang="en-US" sz="2000" b="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岁消费者的共鸣的童年游戏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="" xmlns:a16="http://schemas.microsoft.com/office/drawing/2014/main" id="{3A1D01EA-843F-4A9D-867C-3C4C8D37BAD1}"/>
              </a:ext>
            </a:extLst>
          </p:cNvPr>
          <p:cNvSpPr>
            <a:spLocks noChangeArrowheads="1"/>
          </p:cNvSpPr>
          <p:nvPr/>
        </p:nvSpPr>
        <p:spPr bwMode="auto">
          <a:xfrm rot="9198256">
            <a:off x="5214557" y="3462401"/>
            <a:ext cx="1377950" cy="138112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</p:spPr>
        <p:txBody>
          <a:bodyPr rot="10800000" wrap="none"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800">
              <a:solidFill>
                <a:schemeClr val="bg1"/>
              </a:solidFill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9" name="Freeform 9">
            <a:extLst>
              <a:ext uri="{FF2B5EF4-FFF2-40B4-BE49-F238E27FC236}">
                <a16:creationId xmlns="" xmlns:a16="http://schemas.microsoft.com/office/drawing/2014/main" id="{322A80A8-E44F-4832-9518-7C01F9D86830}"/>
              </a:ext>
            </a:extLst>
          </p:cNvPr>
          <p:cNvSpPr>
            <a:spLocks noChangeArrowheads="1"/>
          </p:cNvSpPr>
          <p:nvPr/>
        </p:nvSpPr>
        <p:spPr bwMode="auto">
          <a:xfrm rot="9198256">
            <a:off x="5901944" y="4811776"/>
            <a:ext cx="1568450" cy="1446213"/>
          </a:xfrm>
          <a:custGeom>
            <a:avLst/>
            <a:gdLst>
              <a:gd name="T0" fmla="*/ 0 w 820"/>
              <a:gd name="T1" fmla="*/ 0 h 819"/>
              <a:gd name="T2" fmla="*/ 0 w 820"/>
              <a:gd name="T3" fmla="*/ 2147483646 h 819"/>
              <a:gd name="T4" fmla="*/ 2147483646 w 820"/>
              <a:gd name="T5" fmla="*/ 2147483646 h 81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20" h="819">
                <a:moveTo>
                  <a:pt x="0" y="0"/>
                </a:moveTo>
                <a:lnTo>
                  <a:pt x="0" y="819"/>
                </a:lnTo>
                <a:lnTo>
                  <a:pt x="820" y="819"/>
                </a:lnTo>
              </a:path>
            </a:pathLst>
          </a:custGeom>
          <a:noFill/>
          <a:ln w="22225">
            <a:solidFill>
              <a:srgbClr val="FF3D3D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chemeClr val="bg2">
                  <a:lumMod val="50000"/>
                </a:schemeClr>
              </a:solidFill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0" name="Freeform 10">
            <a:extLst>
              <a:ext uri="{FF2B5EF4-FFF2-40B4-BE49-F238E27FC236}">
                <a16:creationId xmlns="" xmlns:a16="http://schemas.microsoft.com/office/drawing/2014/main" id="{096A15A5-1EE2-40E1-9496-6C56AAF8E382}"/>
              </a:ext>
            </a:extLst>
          </p:cNvPr>
          <p:cNvSpPr>
            <a:spLocks noChangeArrowheads="1"/>
          </p:cNvSpPr>
          <p:nvPr/>
        </p:nvSpPr>
        <p:spPr bwMode="auto">
          <a:xfrm rot="-7001744">
            <a:off x="3454262" y="4029383"/>
            <a:ext cx="1563688" cy="2085957"/>
          </a:xfrm>
          <a:custGeom>
            <a:avLst/>
            <a:gdLst>
              <a:gd name="T0" fmla="*/ 0 w 820"/>
              <a:gd name="T1" fmla="*/ 0 h 819"/>
              <a:gd name="T2" fmla="*/ 0 w 820"/>
              <a:gd name="T3" fmla="*/ 2147483646 h 819"/>
              <a:gd name="T4" fmla="*/ 2147483646 w 820"/>
              <a:gd name="T5" fmla="*/ 2147483646 h 81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20" h="819">
                <a:moveTo>
                  <a:pt x="0" y="0"/>
                </a:moveTo>
                <a:lnTo>
                  <a:pt x="0" y="819"/>
                </a:lnTo>
                <a:lnTo>
                  <a:pt x="820" y="819"/>
                </a:lnTo>
              </a:path>
            </a:pathLst>
          </a:custGeom>
          <a:noFill/>
          <a:ln w="22225">
            <a:solidFill>
              <a:srgbClr val="009FD9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chemeClr val="bg2">
                  <a:lumMod val="50000"/>
                </a:schemeClr>
              </a:solidFill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1" name="Freeform 11">
            <a:extLst>
              <a:ext uri="{FF2B5EF4-FFF2-40B4-BE49-F238E27FC236}">
                <a16:creationId xmlns="" xmlns:a16="http://schemas.microsoft.com/office/drawing/2014/main" id="{9B93C827-34D6-40F5-8C13-A353747776C3}"/>
              </a:ext>
            </a:extLst>
          </p:cNvPr>
          <p:cNvSpPr>
            <a:spLocks noChangeArrowheads="1"/>
          </p:cNvSpPr>
          <p:nvPr/>
        </p:nvSpPr>
        <p:spPr bwMode="auto">
          <a:xfrm rot="3798256" flipH="1">
            <a:off x="3623882" y="1516126"/>
            <a:ext cx="2508250" cy="1565275"/>
          </a:xfrm>
          <a:custGeom>
            <a:avLst/>
            <a:gdLst>
              <a:gd name="T0" fmla="*/ 0 w 820"/>
              <a:gd name="T1" fmla="*/ 0 h 819"/>
              <a:gd name="T2" fmla="*/ 0 w 820"/>
              <a:gd name="T3" fmla="*/ 2147483646 h 819"/>
              <a:gd name="T4" fmla="*/ 2147483646 w 820"/>
              <a:gd name="T5" fmla="*/ 2147483646 h 81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20" h="819">
                <a:moveTo>
                  <a:pt x="0" y="0"/>
                </a:moveTo>
                <a:lnTo>
                  <a:pt x="0" y="819"/>
                </a:lnTo>
                <a:lnTo>
                  <a:pt x="820" y="819"/>
                </a:lnTo>
              </a:path>
            </a:pathLst>
          </a:custGeom>
          <a:noFill/>
          <a:ln w="22225">
            <a:solidFill>
              <a:srgbClr val="FF3D3D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chemeClr val="bg2">
                  <a:lumMod val="50000"/>
                </a:schemeClr>
              </a:solidFill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2" name="Freeform 12">
            <a:extLst>
              <a:ext uri="{FF2B5EF4-FFF2-40B4-BE49-F238E27FC236}">
                <a16:creationId xmlns="" xmlns:a16="http://schemas.microsoft.com/office/drawing/2014/main" id="{64B803A9-8EB1-41D2-9F42-65201F4AA731}"/>
              </a:ext>
            </a:extLst>
          </p:cNvPr>
          <p:cNvSpPr>
            <a:spLocks noChangeArrowheads="1"/>
          </p:cNvSpPr>
          <p:nvPr/>
        </p:nvSpPr>
        <p:spPr bwMode="auto">
          <a:xfrm rot="-7001744" flipH="1" flipV="1">
            <a:off x="7216394" y="1465326"/>
            <a:ext cx="1577975" cy="3070225"/>
          </a:xfrm>
          <a:custGeom>
            <a:avLst/>
            <a:gdLst>
              <a:gd name="T0" fmla="*/ 0 w 820"/>
              <a:gd name="T1" fmla="*/ 0 h 819"/>
              <a:gd name="T2" fmla="*/ 0 w 820"/>
              <a:gd name="T3" fmla="*/ 2147483646 h 819"/>
              <a:gd name="T4" fmla="*/ 2147483646 w 820"/>
              <a:gd name="T5" fmla="*/ 2147483646 h 81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20" h="819">
                <a:moveTo>
                  <a:pt x="0" y="0"/>
                </a:moveTo>
                <a:lnTo>
                  <a:pt x="0" y="819"/>
                </a:lnTo>
                <a:lnTo>
                  <a:pt x="820" y="819"/>
                </a:lnTo>
              </a:path>
            </a:pathLst>
          </a:custGeom>
          <a:noFill/>
          <a:ln w="22225">
            <a:solidFill>
              <a:srgbClr val="FAB207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chemeClr val="bg2">
                  <a:lumMod val="50000"/>
                </a:schemeClr>
              </a:solidFill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3" name="Text Box 13">
            <a:extLst>
              <a:ext uri="{FF2B5EF4-FFF2-40B4-BE49-F238E27FC236}">
                <a16:creationId xmlns="" xmlns:a16="http://schemas.microsoft.com/office/drawing/2014/main" id="{51FFEC0C-6F2B-4DEB-AEF0-A90F0DA8B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4391" y="3822201"/>
            <a:ext cx="14462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FF3D3D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游戏区</a:t>
            </a:r>
          </a:p>
        </p:txBody>
      </p:sp>
      <p:sp>
        <p:nvSpPr>
          <p:cNvPr id="14" name="Text Box 14">
            <a:extLst>
              <a:ext uri="{FF2B5EF4-FFF2-40B4-BE49-F238E27FC236}">
                <a16:creationId xmlns="" xmlns:a16="http://schemas.microsoft.com/office/drawing/2014/main" id="{A7718F8D-D80D-4D93-845F-EA41B03CA5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5289" y="2591419"/>
            <a:ext cx="230663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marL="952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流行电玩</a:t>
            </a:r>
            <a:r>
              <a:rPr lang="en-US" altLang="zh-CN" sz="2400" b="1" dirty="0">
                <a:solidFill>
                  <a:srgbClr val="00B050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:</a:t>
            </a:r>
          </a:p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2400" b="1" dirty="0">
              <a:solidFill>
                <a:srgbClr val="00B050"/>
              </a:solidFill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5" name="Text Box 15">
            <a:extLst>
              <a:ext uri="{FF2B5EF4-FFF2-40B4-BE49-F238E27FC236}">
                <a16:creationId xmlns="" xmlns:a16="http://schemas.microsoft.com/office/drawing/2014/main" id="{DE42DED6-C4AF-45F5-A13B-7C9A6BD302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6302" y="4430193"/>
            <a:ext cx="3360923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defPPr>
              <a:defRPr lang="zh-CN"/>
            </a:defPPr>
            <a:lvl1pPr marL="9525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1">
                <a:solidFill>
                  <a:srgbClr val="43ADD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olidFill>
                  <a:srgbClr val="00B050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体育竞技游戏</a:t>
            </a:r>
            <a:r>
              <a:rPr lang="en-US" altLang="zh-CN" dirty="0">
                <a:solidFill>
                  <a:srgbClr val="00B050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:</a:t>
            </a:r>
            <a:endParaRPr lang="zh-CN" altLang="en-US" dirty="0">
              <a:solidFill>
                <a:srgbClr val="00B050"/>
              </a:solidFill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  <a:p>
            <a:r>
              <a:rPr lang="zh-CN" altLang="en-US" sz="2000" b="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 迷你足球</a:t>
            </a:r>
          </a:p>
          <a:p>
            <a:r>
              <a:rPr lang="zh-CN" altLang="en-US" sz="2000" b="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 迷你高尔夫</a:t>
            </a:r>
          </a:p>
        </p:txBody>
      </p:sp>
      <p:sp>
        <p:nvSpPr>
          <p:cNvPr id="16" name="Text Box 16">
            <a:extLst>
              <a:ext uri="{FF2B5EF4-FFF2-40B4-BE49-F238E27FC236}">
                <a16:creationId xmlns="" xmlns:a16="http://schemas.microsoft.com/office/drawing/2014/main" id="{6275F0EE-834A-4B77-9893-05D1BA3E90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3956" y="5305675"/>
            <a:ext cx="2224087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marL="952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风靡网游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: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  <a:p>
            <a:pPr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和电脑厂商合作提供现场游戏用机器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7" name="Text Box 19">
            <a:extLst>
              <a:ext uri="{FF2B5EF4-FFF2-40B4-BE49-F238E27FC236}">
                <a16:creationId xmlns="" xmlns:a16="http://schemas.microsoft.com/office/drawing/2014/main" id="{42ACA881-AC2E-421B-A60E-A305A02EFC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4632" y="2938391"/>
            <a:ext cx="3293623" cy="1633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魂斗罗</a:t>
            </a: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超级玛丽</a:t>
            </a: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坦克大战</a:t>
            </a: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俄罗斯方块</a:t>
            </a: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泡泡龙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61513B76-4C39-4F2A-901D-AB041B38D5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602" y="2376994"/>
            <a:ext cx="2286005" cy="215494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BC19679B-51BF-4152-9031-15AF4BB8962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470" y="2397030"/>
            <a:ext cx="2286005" cy="188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444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1755B9A-0B0E-4836-9174-E17AD03DE0E1}"/>
              </a:ext>
            </a:extLst>
          </p:cNvPr>
          <p:cNvSpPr/>
          <p:nvPr/>
        </p:nvSpPr>
        <p:spPr>
          <a:xfrm>
            <a:off x="4579200" y="19050"/>
            <a:ext cx="3474025" cy="134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3D3D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娱乐怀旧</a:t>
            </a:r>
            <a:endParaRPr lang="en-US" altLang="zh-CN" sz="5400" b="1" dirty="0">
              <a:ln>
                <a:solidFill>
                  <a:schemeClr val="bg1"/>
                </a:solidFill>
              </a:ln>
              <a:solidFill>
                <a:srgbClr val="FF3D3D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3" name="Text Box 3">
            <a:extLst>
              <a:ext uri="{FF2B5EF4-FFF2-40B4-BE49-F238E27FC236}">
                <a16:creationId xmlns="" xmlns:a16="http://schemas.microsoft.com/office/drawing/2014/main" id="{D2D4E63F-7D92-42A3-901C-76E8565E28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031" y="4793559"/>
            <a:ext cx="5032969" cy="1202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双把游戏机是</a:t>
            </a: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80</a:t>
            </a: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年代人家庭娱乐最难忘的项目</a:t>
            </a: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——</a:t>
            </a: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魂斗罗、超级玛丽、坦克大战、俄罗斯方块</a:t>
            </a: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……</a:t>
            </a: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尤其是魂斗罗，</a:t>
            </a: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30</a:t>
            </a: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个人模式让你的情绪爽到</a:t>
            </a: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high</a:t>
            </a: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，手指按到麻！</a:t>
            </a:r>
          </a:p>
        </p:txBody>
      </p:sp>
      <p:sp>
        <p:nvSpPr>
          <p:cNvPr id="4" name="Text Box 5">
            <a:extLst>
              <a:ext uri="{FF2B5EF4-FFF2-40B4-BE49-F238E27FC236}">
                <a16:creationId xmlns="" xmlns:a16="http://schemas.microsoft.com/office/drawing/2014/main" id="{7C0523C6-91BF-4D75-916F-A952F2097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1591" y="4781589"/>
            <a:ext cx="426692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“游戏厅”这一词汇现已被网吧所取代，然而，儿时的记忆却不会磨灭！街霸、拳王，我打我打我打打打，我是最厉害的！哈哈</a:t>
            </a: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……</a:t>
            </a:r>
          </a:p>
        </p:txBody>
      </p:sp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C7A542E8-41FA-4AEB-B3F7-47336926B20C}"/>
              </a:ext>
            </a:extLst>
          </p:cNvPr>
          <p:cNvSpPr/>
          <p:nvPr/>
        </p:nvSpPr>
        <p:spPr>
          <a:xfrm>
            <a:off x="1767840" y="2341225"/>
            <a:ext cx="3923671" cy="2175549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5C2612D0-FFEA-4BE0-8BCA-41985BAEF0A8}"/>
              </a:ext>
            </a:extLst>
          </p:cNvPr>
          <p:cNvSpPr/>
          <p:nvPr/>
        </p:nvSpPr>
        <p:spPr>
          <a:xfrm>
            <a:off x="6148920" y="2341225"/>
            <a:ext cx="3923671" cy="2175549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862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1755B9A-0B0E-4836-9174-E17AD03DE0E1}"/>
              </a:ext>
            </a:extLst>
          </p:cNvPr>
          <p:cNvSpPr/>
          <p:nvPr/>
        </p:nvSpPr>
        <p:spPr>
          <a:xfrm>
            <a:off x="4450247" y="23446"/>
            <a:ext cx="3673846" cy="134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4800" b="1" dirty="0">
                <a:ln>
                  <a:solidFill>
                    <a:schemeClr val="bg1"/>
                  </a:solidFill>
                </a:ln>
                <a:solidFill>
                  <a:srgbClr val="FF3D3D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迷你高尔夫</a:t>
            </a:r>
            <a:endParaRPr lang="en-US" altLang="zh-CN" sz="4800" b="1" dirty="0">
              <a:ln>
                <a:solidFill>
                  <a:schemeClr val="bg1"/>
                </a:solidFill>
              </a:ln>
              <a:solidFill>
                <a:srgbClr val="FF3D3D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3" name="Text Box 5">
            <a:extLst>
              <a:ext uri="{FF2B5EF4-FFF2-40B4-BE49-F238E27FC236}">
                <a16:creationId xmlns="" xmlns:a16="http://schemas.microsoft.com/office/drawing/2014/main" id="{47AEAC6A-A077-496A-91F9-DCB610A220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4863" y="2388067"/>
            <a:ext cx="4982307" cy="3888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38150" indent="-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>
                <a:srgbClr val="FF3D3D"/>
              </a:buClr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高尔夫不是哪里都能够玩得到的，也许很多人到目前为止都还没有碰过高尔夫球杆，在有限的场地就让家长和孩子们感受到高尔夫带给人们的乐趣</a:t>
            </a: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……</a:t>
            </a:r>
          </a:p>
          <a:p>
            <a:pPr marL="438150" indent="-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>
                <a:srgbClr val="FF3D3D"/>
              </a:buClr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优势：战地面积不大，安全性高，大人小孩兴趣度高。</a:t>
            </a:r>
          </a:p>
          <a:p>
            <a:pPr marL="381000" indent="-28575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>
                <a:srgbClr val="FF3D3D"/>
              </a:buClr>
              <a:buFont typeface="Wingdings" panose="05000000000000000000" pitchFamily="2" charset="2"/>
              <a:buChar char="Ø"/>
            </a:pPr>
            <a:endParaRPr lang="en-US" altLang="zh-CN" sz="1800" dirty="0">
              <a:solidFill>
                <a:schemeClr val="bg2">
                  <a:lumMod val="50000"/>
                </a:schemeClr>
              </a:solidFill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6" name="云形 5">
            <a:extLst>
              <a:ext uri="{FF2B5EF4-FFF2-40B4-BE49-F238E27FC236}">
                <a16:creationId xmlns="" xmlns:a16="http://schemas.microsoft.com/office/drawing/2014/main" id="{9C050027-BA4E-43D7-8907-15026BD74FC0}"/>
              </a:ext>
            </a:extLst>
          </p:cNvPr>
          <p:cNvSpPr/>
          <p:nvPr/>
        </p:nvSpPr>
        <p:spPr>
          <a:xfrm>
            <a:off x="6546169" y="2114843"/>
            <a:ext cx="4982306" cy="3554437"/>
          </a:xfrm>
          <a:prstGeom prst="cloud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4949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1755B9A-0B0E-4836-9174-E17AD03DE0E1}"/>
              </a:ext>
            </a:extLst>
          </p:cNvPr>
          <p:cNvSpPr/>
          <p:nvPr/>
        </p:nvSpPr>
        <p:spPr>
          <a:xfrm>
            <a:off x="4648286" y="69166"/>
            <a:ext cx="3673846" cy="134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3D3D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回忆童年</a:t>
            </a:r>
            <a:endParaRPr lang="en-US" altLang="zh-CN" sz="5400" b="1" dirty="0">
              <a:ln>
                <a:solidFill>
                  <a:schemeClr val="bg1"/>
                </a:solidFill>
              </a:ln>
              <a:solidFill>
                <a:srgbClr val="FF3D3D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7" name="Text Box 4">
            <a:extLst>
              <a:ext uri="{FF2B5EF4-FFF2-40B4-BE49-F238E27FC236}">
                <a16:creationId xmlns="" xmlns:a16="http://schemas.microsoft.com/office/drawing/2014/main" id="{F9E8158A-01F1-4A6F-AD89-BA5DF05BD2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2190" y="2136338"/>
            <a:ext cx="10223881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38150" lvl="8" indent="-342900" eaLnBrk="1" hangingPunct="1">
              <a:lnSpc>
                <a:spcPct val="150000"/>
              </a:lnSpc>
              <a:spcBef>
                <a:spcPct val="0"/>
              </a:spcBef>
              <a:buClr>
                <a:srgbClr val="FF3D3D"/>
              </a:buClr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这一活动项目主要是引起家长们的兴趣，让他们能够由此回想起自己美好的童年时光。</a:t>
            </a:r>
          </a:p>
          <a:p>
            <a:pPr marL="438150" indent="-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D3D"/>
              </a:buClr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孩子们也能亲眼看到他们的父母小时候的玩乐活动，了解过去，与父母同乐。</a:t>
            </a:r>
          </a:p>
          <a:p>
            <a:pPr marL="285750" indent="-285750" eaLnBrk="0" fontAlgn="base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F3D3D"/>
              </a:buClr>
              <a:buFont typeface="Wingdings" panose="05000000000000000000" pitchFamily="2" charset="2"/>
              <a:buChar char="Ø"/>
            </a:pP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77BCA150-837E-4933-9132-E39548E7AA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86967">
            <a:off x="965447" y="3638786"/>
            <a:ext cx="3484948" cy="2103221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2FFFC8A9-4659-4EDE-B7C9-1C27077703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47525">
            <a:off x="8355668" y="3137101"/>
            <a:ext cx="3396011" cy="2212050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C3443664-EF01-48D5-9511-069FA06084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296" y="3429000"/>
            <a:ext cx="4199836" cy="2692001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2789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4E07A1B3-B2AB-4D75-9A09-A5048DDB7D7A}"/>
              </a:ext>
            </a:extLst>
          </p:cNvPr>
          <p:cNvSpPr/>
          <p:nvPr/>
        </p:nvSpPr>
        <p:spPr>
          <a:xfrm>
            <a:off x="4648286" y="69166"/>
            <a:ext cx="3673846" cy="134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3D3D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真人游戏</a:t>
            </a:r>
            <a:endParaRPr lang="en-US" altLang="zh-CN" sz="5400" b="1" dirty="0">
              <a:ln>
                <a:solidFill>
                  <a:schemeClr val="bg1"/>
                </a:solidFill>
              </a:ln>
              <a:solidFill>
                <a:srgbClr val="FF3D3D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3" name="Text Box 8">
            <a:extLst>
              <a:ext uri="{FF2B5EF4-FFF2-40B4-BE49-F238E27FC236}">
                <a16:creationId xmlns="" xmlns:a16="http://schemas.microsoft.com/office/drawing/2014/main" id="{9E3D1B78-0314-4DF4-AE3E-CE201319BA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1427" y="2386240"/>
            <a:ext cx="4843411" cy="27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438150" indent="-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 b="1">
                <a:solidFill>
                  <a:srgbClr val="366A97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9pPr>
          </a:lstStyle>
          <a:p>
            <a:pPr>
              <a:buClr>
                <a:srgbClr val="FF3D3D"/>
              </a:buClr>
              <a:buFont typeface="Wingdings" panose="05000000000000000000" pitchFamily="2" charset="2"/>
              <a:buChar char="Ø"/>
            </a:pPr>
            <a:r>
              <a:rPr lang="zh-CN" altLang="en-US" b="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小朋友们从中选取自己喜爱的角色，加入到成为大富翁的行列吧！</a:t>
            </a:r>
          </a:p>
          <a:p>
            <a:pPr>
              <a:buClr>
                <a:srgbClr val="FF3D3D"/>
              </a:buClr>
              <a:buFont typeface="Wingdings" panose="05000000000000000000" pitchFamily="2" charset="2"/>
              <a:buChar char="Ø"/>
            </a:pPr>
            <a:r>
              <a:rPr lang="zh-CN" altLang="en-US" b="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将耳熟能详的大富翁游戏搬到现实中来，让家长们也能体会到无穷童趣，与孩子们一起玩起来吧！</a:t>
            </a:r>
          </a:p>
        </p:txBody>
      </p:sp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DC4418B9-71B0-45F0-BCCC-0DA4508A153C}"/>
              </a:ext>
            </a:extLst>
          </p:cNvPr>
          <p:cNvSpPr/>
          <p:nvPr/>
        </p:nvSpPr>
        <p:spPr>
          <a:xfrm>
            <a:off x="6096000" y="2214200"/>
            <a:ext cx="5116156" cy="33375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1583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172D30D-B9FD-406A-8DB4-9B34B750EA98}"/>
              </a:ext>
            </a:extLst>
          </p:cNvPr>
          <p:cNvSpPr/>
          <p:nvPr/>
        </p:nvSpPr>
        <p:spPr>
          <a:xfrm>
            <a:off x="4648286" y="69166"/>
            <a:ext cx="3673846" cy="134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3D3D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流行音乐</a:t>
            </a:r>
            <a:endParaRPr lang="en-US" altLang="zh-CN" sz="5400" b="1" dirty="0">
              <a:ln>
                <a:solidFill>
                  <a:schemeClr val="bg1"/>
                </a:solidFill>
              </a:ln>
              <a:solidFill>
                <a:srgbClr val="FF3D3D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3" name="Text Box 3">
            <a:extLst>
              <a:ext uri="{FF2B5EF4-FFF2-40B4-BE49-F238E27FC236}">
                <a16:creationId xmlns="" xmlns:a16="http://schemas.microsoft.com/office/drawing/2014/main" id="{E9F4B410-42A0-43C7-83FD-5C8655E3A2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9968" y="1756488"/>
            <a:ext cx="955243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>
                <a:srgbClr val="FF3D3D"/>
              </a:buClr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为了配合整体游戏怀旧的氛围，乐器的选取上也带有怀旧风。如，口琴、手风琴，而且这些乐器是可边走边演奏的，流动性极强。</a:t>
            </a:r>
          </a:p>
          <a:p>
            <a:pPr marL="285750" indent="-285750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>
                <a:srgbClr val="FF3D3D"/>
              </a:buClr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演奏者在人群中流动表演的同时，人们可以根据自己的喜好点歌，让表演者演奏。</a:t>
            </a:r>
          </a:p>
          <a:p>
            <a:pPr marL="285750" indent="-285750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>
                <a:srgbClr val="FF3D3D"/>
              </a:buClr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优势：让大家感受到很强参与感和互动感；</a:t>
            </a:r>
          </a:p>
          <a:p>
            <a:pPr marL="285750" indent="-285750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>
                <a:srgbClr val="FF3D3D"/>
              </a:buClr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孩子们都对乐器很好奇，可以勾起他们的好奇心，同时也让孩子们对这些乐器有所了解。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AD779F4-37A7-436B-8985-9D83880C1A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" y="4324822"/>
            <a:ext cx="5083632" cy="254181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FD66503-8545-4B6E-9C6A-71E97CF214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2517" y="4600448"/>
            <a:ext cx="2286005" cy="215494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EE41D12D-C4F3-4C28-8963-903DBF0F7C4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618" y="4432030"/>
            <a:ext cx="2850973" cy="2356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437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BB6C369-59BE-4D0A-A14C-F55ACC5CCA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7203">
            <a:off x="734227" y="-91290"/>
            <a:ext cx="3512429" cy="2513481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BA631145-8B09-467B-8C66-32914431AD73}"/>
              </a:ext>
            </a:extLst>
          </p:cNvPr>
          <p:cNvSpPr txBox="1"/>
          <p:nvPr/>
        </p:nvSpPr>
        <p:spPr>
          <a:xfrm>
            <a:off x="1149601" y="605767"/>
            <a:ext cx="2459601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r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defRPr sz="7200" b="1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</a:defRPr>
            </a:lvl1pPr>
            <a:lvl2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2pPr>
            <a:lvl3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3pPr>
            <a:lvl4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4pPr>
            <a:lvl5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9pPr>
          </a:lstStyle>
          <a:p>
            <a:pPr algn="ctr"/>
            <a:r>
              <a:rPr lang="zh-CN" altLang="en-US" sz="8800" dirty="0">
                <a:sym typeface="+mn-lt"/>
              </a:rPr>
              <a:t>目录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28D6403-2A69-417D-88B2-C954C46693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3" y="3702050"/>
            <a:ext cx="12192000" cy="315595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9B4218C6-0176-4BB5-95FF-53E99A278A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783784" y="2624742"/>
            <a:ext cx="5994426" cy="4233258"/>
          </a:xfrm>
          <a:prstGeom prst="rect">
            <a:avLst/>
          </a:prstGeom>
        </p:spPr>
      </p:pic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3AE695CA-E57E-46A5-B9C3-F538C26792EF}"/>
              </a:ext>
            </a:extLst>
          </p:cNvPr>
          <p:cNvSpPr/>
          <p:nvPr/>
        </p:nvSpPr>
        <p:spPr>
          <a:xfrm>
            <a:off x="4473906" y="3406792"/>
            <a:ext cx="4887730" cy="1586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6000" b="1" dirty="0">
                <a:ln>
                  <a:solidFill>
                    <a:schemeClr val="bg1"/>
                  </a:solidFill>
                </a:ln>
                <a:solidFill>
                  <a:srgbClr val="FF3D3D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03 </a:t>
            </a:r>
            <a:r>
              <a:rPr lang="zh-CN" altLang="en-US" sz="6000" b="1" dirty="0">
                <a:ln>
                  <a:solidFill>
                    <a:schemeClr val="bg1"/>
                  </a:solidFill>
                </a:ln>
                <a:solidFill>
                  <a:srgbClr val="FF3D3D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创意说明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9B061DFF-64F9-46A8-B3C6-A66D131C7107}"/>
              </a:ext>
            </a:extLst>
          </p:cNvPr>
          <p:cNvSpPr/>
          <p:nvPr/>
        </p:nvSpPr>
        <p:spPr>
          <a:xfrm>
            <a:off x="4473905" y="991758"/>
            <a:ext cx="4809083" cy="1586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6000" b="1" dirty="0">
                <a:ln>
                  <a:solidFill>
                    <a:schemeClr val="bg1"/>
                  </a:solidFill>
                </a:ln>
                <a:solidFill>
                  <a:srgbClr val="009FD9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01 </a:t>
            </a:r>
            <a:r>
              <a:rPr lang="zh-CN" altLang="en-US" sz="6000" b="1" dirty="0">
                <a:ln>
                  <a:solidFill>
                    <a:schemeClr val="bg1"/>
                  </a:solidFill>
                </a:ln>
                <a:solidFill>
                  <a:srgbClr val="009FD9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活动简介</a:t>
            </a:r>
            <a:endParaRPr lang="en-US" altLang="zh-CN" sz="6000" b="1" dirty="0">
              <a:ln>
                <a:solidFill>
                  <a:schemeClr val="bg1"/>
                </a:solidFill>
              </a:ln>
              <a:solidFill>
                <a:srgbClr val="009FD9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5FF31DEE-61E0-49FF-A1FA-DBB62B6C86F9}"/>
              </a:ext>
            </a:extLst>
          </p:cNvPr>
          <p:cNvSpPr/>
          <p:nvPr/>
        </p:nvSpPr>
        <p:spPr>
          <a:xfrm>
            <a:off x="4473905" y="2199275"/>
            <a:ext cx="4809083" cy="1586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6000" b="1" dirty="0">
                <a:ln>
                  <a:solidFill>
                    <a:schemeClr val="bg1"/>
                  </a:solidFill>
                </a:ln>
                <a:solidFill>
                  <a:srgbClr val="FAB207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02</a:t>
            </a:r>
            <a:r>
              <a:rPr lang="zh-CN" altLang="en-US" sz="6000" b="1" dirty="0">
                <a:ln>
                  <a:solidFill>
                    <a:schemeClr val="bg1"/>
                  </a:solidFill>
                </a:ln>
                <a:solidFill>
                  <a:srgbClr val="FAB207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 游戏环节</a:t>
            </a:r>
            <a:endParaRPr lang="en-US" altLang="zh-CN" sz="6000" b="1" dirty="0">
              <a:ln>
                <a:solidFill>
                  <a:schemeClr val="bg1"/>
                </a:solidFill>
              </a:ln>
              <a:solidFill>
                <a:srgbClr val="FAB207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4D88F285-3FEA-4971-B53B-01FDE50E71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02437" flipH="1">
            <a:off x="8641359" y="891621"/>
            <a:ext cx="3869958" cy="193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7450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5" grpId="0"/>
      <p:bldP spid="8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55C7A929-A8A8-4239-8784-E06208DBD11B}"/>
              </a:ext>
            </a:extLst>
          </p:cNvPr>
          <p:cNvSpPr/>
          <p:nvPr/>
        </p:nvSpPr>
        <p:spPr>
          <a:xfrm>
            <a:off x="4648286" y="69166"/>
            <a:ext cx="3673846" cy="134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3D3D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小厨艺星</a:t>
            </a:r>
            <a:endParaRPr lang="en-US" altLang="zh-CN" sz="5400" b="1" dirty="0">
              <a:ln>
                <a:solidFill>
                  <a:schemeClr val="bg1"/>
                </a:solidFill>
              </a:ln>
              <a:solidFill>
                <a:srgbClr val="FF3D3D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3" name="星形: 七角 2">
            <a:extLst>
              <a:ext uri="{FF2B5EF4-FFF2-40B4-BE49-F238E27FC236}">
                <a16:creationId xmlns="" xmlns:a16="http://schemas.microsoft.com/office/drawing/2014/main" id="{FE58B572-2753-4AD4-A3BB-91BDF1746A01}"/>
              </a:ext>
            </a:extLst>
          </p:cNvPr>
          <p:cNvSpPr/>
          <p:nvPr/>
        </p:nvSpPr>
        <p:spPr>
          <a:xfrm>
            <a:off x="1280160" y="2223670"/>
            <a:ext cx="4449491" cy="3532037"/>
          </a:xfrm>
          <a:prstGeom prst="star7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 Box 10">
            <a:extLst>
              <a:ext uri="{FF2B5EF4-FFF2-40B4-BE49-F238E27FC236}">
                <a16:creationId xmlns="" xmlns:a16="http://schemas.microsoft.com/office/drawing/2014/main" id="{5EED7B98-DBE0-43E3-BE41-23D81D93F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2821476"/>
            <a:ext cx="493776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dirty="0">
                <a:ln w="0"/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从小培养小朋友们制作美食的能力，将中国的饮食文化发扬光大，也许下一个食神就是你</a:t>
            </a:r>
            <a:r>
              <a:rPr lang="en-US" altLang="zh-CN" sz="3200" dirty="0">
                <a:ln w="0"/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2350429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E3D84BFB-40E8-4CB9-8A3A-9EAB43912D25}"/>
              </a:ext>
            </a:extLst>
          </p:cNvPr>
          <p:cNvSpPr/>
          <p:nvPr/>
        </p:nvSpPr>
        <p:spPr>
          <a:xfrm>
            <a:off x="8473168" y="1644334"/>
            <a:ext cx="2453640" cy="1450599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Oval 6">
            <a:extLst>
              <a:ext uri="{FF2B5EF4-FFF2-40B4-BE49-F238E27FC236}">
                <a16:creationId xmlns="" xmlns:a16="http://schemas.microsoft.com/office/drawing/2014/main" id="{5CC1D9FE-680F-4009-AAAB-CDB1198083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5701" y="2030043"/>
            <a:ext cx="4320540" cy="4321672"/>
          </a:xfrm>
          <a:prstGeom prst="ellipse">
            <a:avLst/>
          </a:prstGeom>
          <a:noFill/>
          <a:ln w="38100">
            <a:solidFill>
              <a:srgbClr val="FF3D3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defTabSz="9826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826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826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826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826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826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826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826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826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320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  </a:t>
            </a:r>
            <a:r>
              <a:rPr lang="zh-CN" altLang="en-US" sz="32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挖掘创造力</a:t>
            </a:r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6D6F3D02-CE25-4C7D-A262-E68B33D370D1}"/>
              </a:ext>
            </a:extLst>
          </p:cNvPr>
          <p:cNvSpPr/>
          <p:nvPr/>
        </p:nvSpPr>
        <p:spPr>
          <a:xfrm>
            <a:off x="6812742" y="3008314"/>
            <a:ext cx="3320852" cy="208788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77A9374A-2937-4D96-A23C-12079BE4F2E7}"/>
              </a:ext>
            </a:extLst>
          </p:cNvPr>
          <p:cNvSpPr/>
          <p:nvPr/>
        </p:nvSpPr>
        <p:spPr>
          <a:xfrm>
            <a:off x="4648286" y="69166"/>
            <a:ext cx="3673846" cy="134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3D3D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捏橡皮泥</a:t>
            </a:r>
            <a:endParaRPr lang="en-US" altLang="zh-CN" sz="5400" b="1" dirty="0">
              <a:ln>
                <a:solidFill>
                  <a:schemeClr val="bg1"/>
                </a:solidFill>
              </a:ln>
              <a:solidFill>
                <a:srgbClr val="FF3D3D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3" name="Oval 4">
            <a:extLst>
              <a:ext uri="{FF2B5EF4-FFF2-40B4-BE49-F238E27FC236}">
                <a16:creationId xmlns="" xmlns:a16="http://schemas.microsoft.com/office/drawing/2014/main" id="{10BB400A-626E-4175-93A5-6CC9D9A59507}"/>
              </a:ext>
            </a:extLst>
          </p:cNvPr>
          <p:cNvSpPr>
            <a:spLocks noChangeArrowheads="1"/>
          </p:cNvSpPr>
          <p:nvPr/>
        </p:nvSpPr>
        <p:spPr bwMode="auto">
          <a:xfrm rot="21333657">
            <a:off x="5063490" y="4133014"/>
            <a:ext cx="2171700" cy="2189583"/>
          </a:xfrm>
          <a:prstGeom prst="ellipse">
            <a:avLst/>
          </a:prstGeom>
          <a:noFill/>
          <a:ln w="38100">
            <a:solidFill>
              <a:srgbClr val="FAB20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defTabSz="9826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826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826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826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826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826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826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826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826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陶冶情操</a:t>
            </a: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47D69521-03CD-461B-95B3-B6411AE151ED}"/>
              </a:ext>
            </a:extLst>
          </p:cNvPr>
          <p:cNvSpPr/>
          <p:nvPr/>
        </p:nvSpPr>
        <p:spPr>
          <a:xfrm>
            <a:off x="2305779" y="1644334"/>
            <a:ext cx="2453640" cy="240792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FEABB696-EFE4-4256-89F6-558BD3871277}"/>
              </a:ext>
            </a:extLst>
          </p:cNvPr>
          <p:cNvSpPr/>
          <p:nvPr/>
        </p:nvSpPr>
        <p:spPr>
          <a:xfrm>
            <a:off x="2748239" y="4272178"/>
            <a:ext cx="1894922" cy="1859613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050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9" grpId="0" animBg="1"/>
      <p:bldP spid="2" grpId="0"/>
      <p:bldP spid="3" grpId="0" animBg="1"/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77A9374A-2937-4D96-A23C-12079BE4F2E7}"/>
              </a:ext>
            </a:extLst>
          </p:cNvPr>
          <p:cNvSpPr/>
          <p:nvPr/>
        </p:nvSpPr>
        <p:spPr>
          <a:xfrm>
            <a:off x="4648286" y="69166"/>
            <a:ext cx="3673846" cy="134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3D3D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活动奖励</a:t>
            </a:r>
            <a:endParaRPr lang="en-US" altLang="zh-CN" sz="5400" b="1" dirty="0">
              <a:ln>
                <a:solidFill>
                  <a:schemeClr val="bg1"/>
                </a:solidFill>
              </a:ln>
              <a:solidFill>
                <a:srgbClr val="FF3D3D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1" name="Text Box 6">
            <a:extLst>
              <a:ext uri="{FF2B5EF4-FFF2-40B4-BE49-F238E27FC236}">
                <a16:creationId xmlns="" xmlns:a16="http://schemas.microsoft.com/office/drawing/2014/main" id="{0DB89B66-B757-4959-B427-1910958EEC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5766" y="2279926"/>
            <a:ext cx="7222871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defPPr>
              <a:defRPr lang="zh-CN"/>
            </a:defPPr>
            <a:lvl1pPr marL="9525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1">
                <a:solidFill>
                  <a:srgbClr val="366A97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5400" b="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奖励券说明</a:t>
            </a:r>
            <a:endParaRPr lang="zh-CN" altLang="en-US" b="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  <a:p>
            <a:pPr marL="438150" indent="-342900">
              <a:lnSpc>
                <a:spcPct val="150000"/>
              </a:lnSpc>
              <a:buClr>
                <a:srgbClr val="FF3D3D"/>
              </a:buClr>
              <a:buFont typeface="Wingdings" panose="05000000000000000000" pitchFamily="2" charset="2"/>
              <a:buChar char="Ø"/>
            </a:pPr>
            <a:r>
              <a:rPr lang="zh-CN" altLang="en-US" sz="1800" b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奖励券做成手撕券形式，正面是分值，背面是天庆的</a:t>
            </a:r>
            <a:r>
              <a:rPr lang="en-US" altLang="zh-CN" sz="1800" b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logo</a:t>
            </a:r>
            <a:r>
              <a:rPr lang="zh-CN" altLang="en-US" sz="1800" b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。</a:t>
            </a:r>
          </a:p>
          <a:p>
            <a:pPr marL="438150" indent="-342900">
              <a:lnSpc>
                <a:spcPct val="150000"/>
              </a:lnSpc>
              <a:buClr>
                <a:srgbClr val="FF3D3D"/>
              </a:buClr>
              <a:buFont typeface="Wingdings" panose="05000000000000000000" pitchFamily="2" charset="2"/>
              <a:buChar char="Ø"/>
            </a:pPr>
            <a:r>
              <a:rPr lang="zh-CN" altLang="en-US" sz="1800" b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分值印制分为</a:t>
            </a:r>
            <a:r>
              <a:rPr lang="en-US" altLang="zh-CN" sz="1800" b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1</a:t>
            </a:r>
            <a:r>
              <a:rPr lang="zh-CN" altLang="en-US" sz="1800" b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分、</a:t>
            </a:r>
            <a:r>
              <a:rPr lang="en-US" altLang="zh-CN" sz="1800" b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2</a:t>
            </a:r>
            <a:r>
              <a:rPr lang="zh-CN" altLang="en-US" sz="1800" b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分、</a:t>
            </a:r>
            <a:r>
              <a:rPr lang="en-US" altLang="zh-CN" sz="1800" b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5</a:t>
            </a:r>
            <a:r>
              <a:rPr lang="zh-CN" altLang="en-US" sz="1800" b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分不等，每参加一项活动便可获得相应积分奖励券。</a:t>
            </a:r>
          </a:p>
          <a:p>
            <a:pPr marL="438150" indent="-342900">
              <a:lnSpc>
                <a:spcPct val="150000"/>
              </a:lnSpc>
              <a:buClr>
                <a:srgbClr val="FF3D3D"/>
              </a:buClr>
              <a:buFont typeface="Wingdings" panose="05000000000000000000" pitchFamily="2" charset="2"/>
              <a:buChar char="Ø"/>
            </a:pPr>
            <a:r>
              <a:rPr lang="zh-CN" altLang="en-US" sz="1800" b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奖励券积攒到一定数额（如</a:t>
            </a:r>
            <a:r>
              <a:rPr lang="en-US" altLang="zh-CN" sz="1800" b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50</a:t>
            </a:r>
            <a:r>
              <a:rPr lang="zh-CN" altLang="en-US" sz="1800" b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分）有奖励</a:t>
            </a:r>
          </a:p>
          <a:p>
            <a:pPr marL="438150" indent="-342900">
              <a:lnSpc>
                <a:spcPct val="150000"/>
              </a:lnSpc>
              <a:buClr>
                <a:srgbClr val="FF3D3D"/>
              </a:buClr>
              <a:buFont typeface="Wingdings" panose="05000000000000000000" pitchFamily="2" charset="2"/>
              <a:buChar char="Ø"/>
            </a:pPr>
            <a:r>
              <a:rPr lang="zh-CN" altLang="en-US" sz="1800" b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下方案中的所有活动均发送此奖励券。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695FA3B9-85D9-4C2E-ADD9-BF828665FA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440" y="2531047"/>
            <a:ext cx="2499360" cy="3258969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45761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E517F3C6-9C94-4908-9339-324B7EA8D3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782"/>
            <a:ext cx="12192000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773B313-1560-4BC4-8B92-86FCF9709B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371" y="-232174"/>
            <a:ext cx="7348803" cy="5248300"/>
          </a:xfrm>
          <a:prstGeom prst="rect">
            <a:avLst/>
          </a:prstGeom>
        </p:spPr>
      </p:pic>
      <p:sp>
        <p:nvSpPr>
          <p:cNvPr id="16" name="Rectangle 18">
            <a:extLst>
              <a:ext uri="{FF2B5EF4-FFF2-40B4-BE49-F238E27FC236}">
                <a16:creationId xmlns="" xmlns:a16="http://schemas.microsoft.com/office/drawing/2014/main" id="{4798F037-918D-48EE-B809-AAA07AFA69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0471" y="2522636"/>
            <a:ext cx="10972799" cy="3672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sz="7200" b="1" dirty="0">
                <a:ln>
                  <a:solidFill>
                    <a:schemeClr val="bg1"/>
                  </a:solidFill>
                </a:ln>
                <a:solidFill>
                  <a:srgbClr val="009FD9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节日</a:t>
            </a:r>
            <a:r>
              <a:rPr lang="zh-CN" altLang="en-US" sz="7200" b="1" dirty="0">
                <a:ln>
                  <a:solidFill>
                    <a:schemeClr val="bg1"/>
                  </a:solidFill>
                </a:ln>
                <a:solidFill>
                  <a:srgbClr val="FAB207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快乐</a:t>
            </a:r>
            <a:r>
              <a:rPr lang="en-US" altLang="zh-CN" sz="7200" b="1" dirty="0">
                <a:ln>
                  <a:solidFill>
                    <a:schemeClr val="bg1"/>
                  </a:solidFill>
                </a:ln>
                <a:solidFill>
                  <a:srgbClr val="009FD9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,</a:t>
            </a:r>
            <a:r>
              <a:rPr lang="zh-CN" altLang="en-US" sz="7200" b="1" dirty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谢谢</a:t>
            </a:r>
            <a:r>
              <a:rPr lang="zh-CN" altLang="en-US" sz="7200" b="1" dirty="0">
                <a:ln>
                  <a:solidFill>
                    <a:schemeClr val="bg1"/>
                  </a:solidFill>
                </a:ln>
                <a:solidFill>
                  <a:srgbClr val="FF3D3D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观看</a:t>
            </a:r>
            <a:r>
              <a:rPr lang="en-US" altLang="zh-CN" sz="7200" b="1" dirty="0">
                <a:ln>
                  <a:solidFill>
                    <a:schemeClr val="bg1"/>
                  </a:solidFill>
                </a:ln>
                <a:solidFill>
                  <a:srgbClr val="FF3D3D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!</a:t>
            </a:r>
            <a:endParaRPr lang="en-US" altLang="zh-CN" sz="6000" b="1" dirty="0">
              <a:ln>
                <a:solidFill>
                  <a:schemeClr val="bg1"/>
                </a:solidFill>
              </a:ln>
              <a:solidFill>
                <a:srgbClr val="FF3D3D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6252A61C-B737-4653-9069-291FBF06A5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538527" y="2458816"/>
            <a:ext cx="5994426" cy="4233258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B786AFFA-BF9D-41F0-94BE-CDA0F693C29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81916" flipH="1">
            <a:off x="7177842" y="395927"/>
            <a:ext cx="3176426" cy="226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5470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5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63683" y="429919"/>
            <a:ext cx="206463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</a:t>
            </a:r>
            <a:r>
              <a:rPr lang="zh-CN" altLang="en-US" sz="32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用字体</a:t>
            </a:r>
            <a:endParaRPr lang="zh-CN" altLang="en-US" sz="32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09951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948692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62005" y="1460012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3792" y="2041423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78629" y="2096558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http://www.ypppt.com/article/2017/4318.html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101506" y="1520953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562005" y="3327120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553792" y="3908531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78629" y="3963666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http://www.ypppt.com/article/2020/5897.html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101506" y="3388061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7605" y="1445003"/>
            <a:ext cx="2200847" cy="646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7605" y="3294601"/>
            <a:ext cx="1725318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7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573455E-AB53-4FE5-994C-46D2B37BB3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42839">
            <a:off x="4048021" y="1308354"/>
            <a:ext cx="4830702" cy="478739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B0AA728-F3DB-40F5-8387-BD7C16A220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3" y="721824"/>
            <a:ext cx="12192000" cy="565978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197F0528-2824-4353-BCC1-42B66E91FF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4896" y1="68008" x2="28229" y2="91549"/>
                        <a14:foregroundMark x1="40938" y1="97384" x2="52031" y2="96177"/>
                        <a14:foregroundMark x1="2292" y1="53722" x2="8594" y2="96579"/>
                        <a14:foregroundMark x1="82500" y1="90543" x2="96198" y2="52314"/>
                        <a14:foregroundMark x1="94167" y1="43260" x2="95729" y2="95573"/>
                        <a14:backgroundMark x1="44427" y1="61972" x2="62760" y2="46479"/>
                        <a14:backgroundMark x1="37865" y1="74044" x2="42292" y2="80483"/>
                        <a14:backgroundMark x1="45938" y1="48089" x2="47448" y2="51911"/>
                        <a14:backgroundMark x1="50052" y1="40845" x2="51771" y2="47082"/>
                        <a14:backgroundMark x1="54427" y1="37626" x2="55156" y2="44467"/>
                        <a14:backgroundMark x1="59062" y1="33803" x2="59948" y2="45070"/>
                        <a14:backgroundMark x1="35885" y1="80282" x2="38333" y2="71227"/>
                        <a14:backgroundMark x1="38594" y1="70624" x2="41927" y2="59759"/>
                        <a14:backgroundMark x1="42240" y1="59155" x2="46042" y2="49497"/>
                        <a14:backgroundMark x1="46563" y1="48893" x2="50990" y2="40644"/>
                        <a14:backgroundMark x1="51615" y1="40443" x2="55208" y2="36620"/>
                        <a14:backgroundMark x1="55260" y1="37223" x2="58802" y2="35412"/>
                        <a14:backgroundMark x1="59375" y1="35412" x2="64479" y2="37223"/>
                        <a14:backgroundMark x1="64844" y1="37425" x2="69792" y2="43461"/>
                        <a14:backgroundMark x1="70208" y1="44266" x2="75781" y2="56539"/>
                        <a14:backgroundMark x1="43490" y1="85111" x2="47031" y2="73642"/>
                        <a14:backgroundMark x1="47135" y1="73642" x2="51510" y2="64185"/>
                        <a14:backgroundMark x1="51667" y1="63783" x2="57969" y2="55332"/>
                        <a14:backgroundMark x1="58125" y1="55533" x2="62865" y2="53924"/>
                        <a14:backgroundMark x1="63333" y1="53924" x2="68854" y2="57143"/>
                        <a14:backgroundMark x1="68854" y1="57143" x2="74010" y2="64789"/>
                        <a14:backgroundMark x1="74531" y1="53722" x2="77031" y2="60362"/>
                        <a14:backgroundMark x1="73906" y1="64185" x2="78281" y2="74849"/>
                        <a14:backgroundMark x1="77656" y1="63380" x2="79531" y2="74447"/>
                        <a14:backgroundMark x1="77031" y1="59960" x2="79479" y2="68813"/>
                        <a14:backgroundMark x1="78594" y1="74648" x2="79115" y2="76056"/>
                        <a14:backgroundMark x1="39010" y1="86720" x2="41042" y2="786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3" y="3702050"/>
            <a:ext cx="12192000" cy="315595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22E20E46-E253-4018-B8D2-127584735D6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18155" flipH="1">
            <a:off x="2262126" y="1024971"/>
            <a:ext cx="4109856" cy="293513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AA47AA5-45FD-470F-9404-08C7989E66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3" y="546099"/>
            <a:ext cx="4688151" cy="2344076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D946118E-DF05-4A43-9DBC-F49D44DA185C}"/>
              </a:ext>
            </a:extLst>
          </p:cNvPr>
          <p:cNvSpPr/>
          <p:nvPr/>
        </p:nvSpPr>
        <p:spPr>
          <a:xfrm>
            <a:off x="4770747" y="2736883"/>
            <a:ext cx="3668349" cy="136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6600" b="1" dirty="0">
                <a:ln>
                  <a:solidFill>
                    <a:schemeClr val="bg1"/>
                  </a:solidFill>
                </a:ln>
                <a:solidFill>
                  <a:srgbClr val="009FD9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活动简介</a:t>
            </a:r>
            <a:endParaRPr lang="en-US" altLang="zh-CN" sz="6600" b="1" dirty="0">
              <a:ln>
                <a:solidFill>
                  <a:schemeClr val="bg1"/>
                </a:solidFill>
              </a:ln>
              <a:solidFill>
                <a:srgbClr val="009FD9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F48A8B3-7785-44D1-9761-13AC0C8F52E9}"/>
              </a:ext>
            </a:extLst>
          </p:cNvPr>
          <p:cNvSpPr/>
          <p:nvPr/>
        </p:nvSpPr>
        <p:spPr>
          <a:xfrm>
            <a:off x="7421254" y="1409863"/>
            <a:ext cx="1162498" cy="134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6000" b="1" dirty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01</a:t>
            </a:r>
            <a:endParaRPr lang="zh-CN" altLang="en-US" sz="6000" b="1" dirty="0">
              <a:ln>
                <a:solidFill>
                  <a:schemeClr val="bg1"/>
                </a:solidFill>
              </a:ln>
              <a:solidFill>
                <a:srgbClr val="00B050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Aa双鱼座" panose="00020600040101010101" pitchFamily="18" charset="-122"/>
              <a:ea typeface="Aa双鱼座" panose="00020600040101010101" pitchFamily="18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938071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573455E-AB53-4FE5-994C-46D2B37BB3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42839">
            <a:off x="4048021" y="1308354"/>
            <a:ext cx="4830702" cy="478739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B0AA728-F3DB-40F5-8387-BD7C16A220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3" y="721824"/>
            <a:ext cx="12192000" cy="565978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197F0528-2824-4353-BCC1-42B66E91FF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4896" y1="68008" x2="28229" y2="91549"/>
                        <a14:foregroundMark x1="40938" y1="97384" x2="52031" y2="96177"/>
                        <a14:foregroundMark x1="2292" y1="53722" x2="8594" y2="96579"/>
                        <a14:foregroundMark x1="82500" y1="90543" x2="96198" y2="52314"/>
                        <a14:foregroundMark x1="94167" y1="43260" x2="95729" y2="95573"/>
                        <a14:backgroundMark x1="44427" y1="61972" x2="62760" y2="46479"/>
                        <a14:backgroundMark x1="37865" y1="74044" x2="42292" y2="80483"/>
                        <a14:backgroundMark x1="45938" y1="48089" x2="47448" y2="51911"/>
                        <a14:backgroundMark x1="50052" y1="40845" x2="51771" y2="47082"/>
                        <a14:backgroundMark x1="54427" y1="37626" x2="55156" y2="44467"/>
                        <a14:backgroundMark x1="59062" y1="33803" x2="59948" y2="45070"/>
                        <a14:backgroundMark x1="35885" y1="80282" x2="38333" y2="71227"/>
                        <a14:backgroundMark x1="38594" y1="70624" x2="41927" y2="59759"/>
                        <a14:backgroundMark x1="42240" y1="59155" x2="46042" y2="49497"/>
                        <a14:backgroundMark x1="46563" y1="48893" x2="50990" y2="40644"/>
                        <a14:backgroundMark x1="51615" y1="40443" x2="55208" y2="36620"/>
                        <a14:backgroundMark x1="55260" y1="37223" x2="58802" y2="35412"/>
                        <a14:backgroundMark x1="59375" y1="35412" x2="64479" y2="37223"/>
                        <a14:backgroundMark x1="64844" y1="37425" x2="69792" y2="43461"/>
                        <a14:backgroundMark x1="70208" y1="44266" x2="75781" y2="56539"/>
                        <a14:backgroundMark x1="43490" y1="85111" x2="47031" y2="73642"/>
                        <a14:backgroundMark x1="47135" y1="73642" x2="51510" y2="64185"/>
                        <a14:backgroundMark x1="51667" y1="63783" x2="57969" y2="55332"/>
                        <a14:backgroundMark x1="58125" y1="55533" x2="62865" y2="53924"/>
                        <a14:backgroundMark x1="63333" y1="53924" x2="68854" y2="57143"/>
                        <a14:backgroundMark x1="68854" y1="57143" x2="74010" y2="64789"/>
                        <a14:backgroundMark x1="74531" y1="53722" x2="77031" y2="60362"/>
                        <a14:backgroundMark x1="73906" y1="64185" x2="78281" y2="74849"/>
                        <a14:backgroundMark x1="77656" y1="63380" x2="79531" y2="74447"/>
                        <a14:backgroundMark x1="77031" y1="59960" x2="79479" y2="68813"/>
                        <a14:backgroundMark x1="78594" y1="74648" x2="79115" y2="76056"/>
                        <a14:backgroundMark x1="39010" y1="86720" x2="41042" y2="786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3" y="3702050"/>
            <a:ext cx="12192000" cy="315595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22E20E46-E253-4018-B8D2-127584735D6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18155" flipH="1">
            <a:off x="2262126" y="1024971"/>
            <a:ext cx="4109856" cy="293513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AA47AA5-45FD-470F-9404-08C7989E66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3" y="546099"/>
            <a:ext cx="4688151" cy="2344076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D946118E-DF05-4A43-9DBC-F49D44DA185C}"/>
              </a:ext>
            </a:extLst>
          </p:cNvPr>
          <p:cNvSpPr/>
          <p:nvPr/>
        </p:nvSpPr>
        <p:spPr>
          <a:xfrm>
            <a:off x="4770747" y="2736883"/>
            <a:ext cx="3668349" cy="136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6600" b="1" dirty="0">
                <a:ln>
                  <a:solidFill>
                    <a:schemeClr val="bg1"/>
                  </a:solidFill>
                </a:ln>
                <a:solidFill>
                  <a:srgbClr val="FAB207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游戏环节</a:t>
            </a:r>
            <a:endParaRPr lang="en-US" altLang="zh-CN" sz="6600" b="1" dirty="0">
              <a:ln>
                <a:solidFill>
                  <a:schemeClr val="bg1"/>
                </a:solidFill>
              </a:ln>
              <a:solidFill>
                <a:srgbClr val="009FD9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F48A8B3-7785-44D1-9761-13AC0C8F52E9}"/>
              </a:ext>
            </a:extLst>
          </p:cNvPr>
          <p:cNvSpPr/>
          <p:nvPr/>
        </p:nvSpPr>
        <p:spPr>
          <a:xfrm>
            <a:off x="7421254" y="1409863"/>
            <a:ext cx="1162498" cy="134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6000" b="1" dirty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02</a:t>
            </a:r>
            <a:endParaRPr lang="zh-CN" altLang="en-US" sz="6000" b="1" dirty="0">
              <a:ln>
                <a:solidFill>
                  <a:schemeClr val="bg1"/>
                </a:solidFill>
              </a:ln>
              <a:solidFill>
                <a:srgbClr val="00B050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Aa双鱼座" panose="00020600040101010101" pitchFamily="18" charset="-122"/>
              <a:ea typeface="Aa双鱼座" panose="00020600040101010101" pitchFamily="18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423839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573455E-AB53-4FE5-994C-46D2B37BB3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42839">
            <a:off x="4048021" y="1308354"/>
            <a:ext cx="4830702" cy="478739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B0AA728-F3DB-40F5-8387-BD7C16A220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3" y="721824"/>
            <a:ext cx="12192000" cy="565978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197F0528-2824-4353-BCC1-42B66E91FF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4896" y1="68008" x2="28229" y2="91549"/>
                        <a14:foregroundMark x1="40938" y1="97384" x2="52031" y2="96177"/>
                        <a14:foregroundMark x1="2292" y1="53722" x2="8594" y2="96579"/>
                        <a14:foregroundMark x1="82500" y1="90543" x2="96198" y2="52314"/>
                        <a14:foregroundMark x1="94167" y1="43260" x2="95729" y2="95573"/>
                        <a14:backgroundMark x1="44427" y1="61972" x2="62760" y2="46479"/>
                        <a14:backgroundMark x1="37865" y1="74044" x2="42292" y2="80483"/>
                        <a14:backgroundMark x1="45938" y1="48089" x2="47448" y2="51911"/>
                        <a14:backgroundMark x1="50052" y1="40845" x2="51771" y2="47082"/>
                        <a14:backgroundMark x1="54427" y1="37626" x2="55156" y2="44467"/>
                        <a14:backgroundMark x1="59062" y1="33803" x2="59948" y2="45070"/>
                        <a14:backgroundMark x1="35885" y1="80282" x2="38333" y2="71227"/>
                        <a14:backgroundMark x1="38594" y1="70624" x2="41927" y2="59759"/>
                        <a14:backgroundMark x1="42240" y1="59155" x2="46042" y2="49497"/>
                        <a14:backgroundMark x1="46563" y1="48893" x2="50990" y2="40644"/>
                        <a14:backgroundMark x1="51615" y1="40443" x2="55208" y2="36620"/>
                        <a14:backgroundMark x1="55260" y1="37223" x2="58802" y2="35412"/>
                        <a14:backgroundMark x1="59375" y1="35412" x2="64479" y2="37223"/>
                        <a14:backgroundMark x1="64844" y1="37425" x2="69792" y2="43461"/>
                        <a14:backgroundMark x1="70208" y1="44266" x2="75781" y2="56539"/>
                        <a14:backgroundMark x1="43490" y1="85111" x2="47031" y2="73642"/>
                        <a14:backgroundMark x1="47135" y1="73642" x2="51510" y2="64185"/>
                        <a14:backgroundMark x1="51667" y1="63783" x2="57969" y2="55332"/>
                        <a14:backgroundMark x1="58125" y1="55533" x2="62865" y2="53924"/>
                        <a14:backgroundMark x1="63333" y1="53924" x2="68854" y2="57143"/>
                        <a14:backgroundMark x1="68854" y1="57143" x2="74010" y2="64789"/>
                        <a14:backgroundMark x1="74531" y1="53722" x2="77031" y2="60362"/>
                        <a14:backgroundMark x1="73906" y1="64185" x2="78281" y2="74849"/>
                        <a14:backgroundMark x1="77656" y1="63380" x2="79531" y2="74447"/>
                        <a14:backgroundMark x1="77031" y1="59960" x2="79479" y2="68813"/>
                        <a14:backgroundMark x1="78594" y1="74648" x2="79115" y2="76056"/>
                        <a14:backgroundMark x1="39010" y1="86720" x2="41042" y2="786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3" y="3702050"/>
            <a:ext cx="12192000" cy="315595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22E20E46-E253-4018-B8D2-127584735D6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18155" flipH="1">
            <a:off x="2262126" y="1024971"/>
            <a:ext cx="4109856" cy="293513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AA47AA5-45FD-470F-9404-08C7989E66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3" y="546099"/>
            <a:ext cx="4688151" cy="2344076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D946118E-DF05-4A43-9DBC-F49D44DA185C}"/>
              </a:ext>
            </a:extLst>
          </p:cNvPr>
          <p:cNvSpPr/>
          <p:nvPr/>
        </p:nvSpPr>
        <p:spPr>
          <a:xfrm>
            <a:off x="4770747" y="2736883"/>
            <a:ext cx="3668349" cy="136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6600" b="1" dirty="0">
                <a:ln>
                  <a:solidFill>
                    <a:schemeClr val="bg1"/>
                  </a:solidFill>
                </a:ln>
                <a:solidFill>
                  <a:srgbClr val="FF3D3D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创意说明</a:t>
            </a:r>
            <a:endParaRPr lang="en-US" altLang="zh-CN" sz="6600" b="1" dirty="0">
              <a:ln>
                <a:solidFill>
                  <a:schemeClr val="bg1"/>
                </a:solidFill>
              </a:ln>
              <a:solidFill>
                <a:srgbClr val="009FD9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F48A8B3-7785-44D1-9761-13AC0C8F52E9}"/>
              </a:ext>
            </a:extLst>
          </p:cNvPr>
          <p:cNvSpPr/>
          <p:nvPr/>
        </p:nvSpPr>
        <p:spPr>
          <a:xfrm>
            <a:off x="7421254" y="1409863"/>
            <a:ext cx="1162498" cy="134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6000" b="1" dirty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03</a:t>
            </a:r>
            <a:endParaRPr lang="zh-CN" altLang="en-US" sz="6000" b="1" dirty="0">
              <a:ln>
                <a:solidFill>
                  <a:schemeClr val="bg1"/>
                </a:solidFill>
              </a:ln>
              <a:solidFill>
                <a:srgbClr val="00B050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Aa双鱼座" panose="00020600040101010101" pitchFamily="18" charset="-122"/>
              <a:ea typeface="Aa双鱼座" panose="00020600040101010101" pitchFamily="18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363909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53FD7B2A-0D4F-4543-92D7-0E46B814A545}"/>
              </a:ext>
            </a:extLst>
          </p:cNvPr>
          <p:cNvSpPr/>
          <p:nvPr/>
        </p:nvSpPr>
        <p:spPr>
          <a:xfrm>
            <a:off x="4579200" y="19050"/>
            <a:ext cx="3474025" cy="134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009FD9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活动目的</a:t>
            </a:r>
            <a:endParaRPr lang="en-US" altLang="zh-CN" sz="5400" b="1" dirty="0">
              <a:ln>
                <a:solidFill>
                  <a:schemeClr val="bg1"/>
                </a:solidFill>
              </a:ln>
              <a:solidFill>
                <a:srgbClr val="009FD9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7BD7EB2D-84CB-4F67-B660-CDA53294F574}"/>
              </a:ext>
            </a:extLst>
          </p:cNvPr>
          <p:cNvSpPr/>
          <p:nvPr/>
        </p:nvSpPr>
        <p:spPr>
          <a:xfrm>
            <a:off x="1095813" y="4474493"/>
            <a:ext cx="10440797" cy="1311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帮助家长回忆自己的童年，让孩子更亲近父母让父母</a:t>
            </a:r>
            <a:endParaRPr lang="en-US" altLang="zh-CN" sz="2800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更了解孩子，给孩子一个不一样的一不一样的童年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5ECF8BAF-C9B0-49E9-BF8E-68D0447D1A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130" y="1627520"/>
            <a:ext cx="4156798" cy="2707601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F6C88F4E-88CE-4CA6-902F-9864234E92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94" b="9190"/>
          <a:stretch>
            <a:fillRect/>
          </a:stretch>
        </p:blipFill>
        <p:spPr>
          <a:xfrm>
            <a:off x="7612802" y="1821989"/>
            <a:ext cx="3501077" cy="2318665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AD568619-1E70-44F6-AC0D-4BE5F213D2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13" y="1821989"/>
            <a:ext cx="3681278" cy="2359616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4014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7EB9938-A08B-4DA9-8884-599D21DBF3BF}"/>
              </a:ext>
            </a:extLst>
          </p:cNvPr>
          <p:cNvSpPr/>
          <p:nvPr/>
        </p:nvSpPr>
        <p:spPr>
          <a:xfrm>
            <a:off x="4579200" y="19050"/>
            <a:ext cx="3474025" cy="134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009FD9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活动阐述</a:t>
            </a:r>
            <a:endParaRPr lang="en-US" altLang="zh-CN" sz="5400" b="1" dirty="0">
              <a:ln>
                <a:solidFill>
                  <a:schemeClr val="bg1"/>
                </a:solidFill>
              </a:ln>
              <a:solidFill>
                <a:srgbClr val="009FD9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53F5D860-81CD-421A-9298-D8C8F7633D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08656">
            <a:off x="6687809" y="2098457"/>
            <a:ext cx="1523497" cy="1213085"/>
          </a:xfrm>
          <a:prstGeom prst="rect">
            <a:avLst/>
          </a:prstGeom>
        </p:spPr>
      </p:pic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712E0F94-D354-4486-9522-0DEFCB6BF3C1}"/>
              </a:ext>
            </a:extLst>
          </p:cNvPr>
          <p:cNvCxnSpPr/>
          <p:nvPr/>
        </p:nvCxnSpPr>
        <p:spPr>
          <a:xfrm>
            <a:off x="6762750" y="2934754"/>
            <a:ext cx="4437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8939D98E-6E9E-4F6E-B7DC-BE60C64C56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08656">
            <a:off x="6726727" y="3176090"/>
            <a:ext cx="1523497" cy="1213085"/>
          </a:xfrm>
          <a:prstGeom prst="rect">
            <a:avLst/>
          </a:prstGeom>
        </p:spPr>
      </p:pic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F89FEB75-D4DE-49D2-B53D-A95410D76827}"/>
              </a:ext>
            </a:extLst>
          </p:cNvPr>
          <p:cNvCxnSpPr/>
          <p:nvPr/>
        </p:nvCxnSpPr>
        <p:spPr>
          <a:xfrm>
            <a:off x="6801668" y="4012387"/>
            <a:ext cx="4437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80C55C00-6AEA-4BCE-8355-F1CE8C57B3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08656">
            <a:off x="6718960" y="4284660"/>
            <a:ext cx="1523497" cy="1213085"/>
          </a:xfrm>
          <a:prstGeom prst="rect">
            <a:avLst/>
          </a:prstGeom>
        </p:spPr>
      </p:pic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1052B69F-ABD6-4534-9700-7F3C07CE9C91}"/>
              </a:ext>
            </a:extLst>
          </p:cNvPr>
          <p:cNvCxnSpPr/>
          <p:nvPr/>
        </p:nvCxnSpPr>
        <p:spPr>
          <a:xfrm>
            <a:off x="6793901" y="5120957"/>
            <a:ext cx="4437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176">
            <a:extLst>
              <a:ext uri="{FF2B5EF4-FFF2-40B4-BE49-F238E27FC236}">
                <a16:creationId xmlns="" xmlns:a16="http://schemas.microsoft.com/office/drawing/2014/main" id="{5D6443F3-9188-4EDD-A9FD-1782C0F1B9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4791" y="2541909"/>
            <a:ext cx="12441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现场</a:t>
            </a:r>
          </a:p>
        </p:txBody>
      </p:sp>
      <p:sp>
        <p:nvSpPr>
          <p:cNvPr id="25" name="Rectangle 177">
            <a:extLst>
              <a:ext uri="{FF2B5EF4-FFF2-40B4-BE49-F238E27FC236}">
                <a16:creationId xmlns="" xmlns:a16="http://schemas.microsoft.com/office/drawing/2014/main" id="{6EF46671-42DC-40B5-A9C9-9A53488A9A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6293" y="3606696"/>
            <a:ext cx="1441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媒体</a:t>
            </a:r>
          </a:p>
        </p:txBody>
      </p:sp>
      <p:sp>
        <p:nvSpPr>
          <p:cNvPr id="26" name="Rectangle 178">
            <a:extLst>
              <a:ext uri="{FF2B5EF4-FFF2-40B4-BE49-F238E27FC236}">
                <a16:creationId xmlns="" xmlns:a16="http://schemas.microsoft.com/office/drawing/2014/main" id="{940322BB-07C5-493F-857E-001EFBFD14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3546" y="4671484"/>
            <a:ext cx="128668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渠道</a:t>
            </a:r>
          </a:p>
        </p:txBody>
      </p:sp>
      <p:sp>
        <p:nvSpPr>
          <p:cNvPr id="27" name="Rectangle 179">
            <a:extLst>
              <a:ext uri="{FF2B5EF4-FFF2-40B4-BE49-F238E27FC236}">
                <a16:creationId xmlns="" xmlns:a16="http://schemas.microsoft.com/office/drawing/2014/main" id="{4FDE555D-9434-4701-83B1-84F654A8F1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2933" y="2505223"/>
            <a:ext cx="35587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请输入相应的文字信息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28" name="Rectangle 179">
            <a:extLst>
              <a:ext uri="{FF2B5EF4-FFF2-40B4-BE49-F238E27FC236}">
                <a16:creationId xmlns="" xmlns:a16="http://schemas.microsoft.com/office/drawing/2014/main" id="{983A9447-36A8-4A9F-A58C-6EA1B8588F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1782" y="3578130"/>
            <a:ext cx="35587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请输入相应的文字信息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29" name="Rectangle 179">
            <a:extLst>
              <a:ext uri="{FF2B5EF4-FFF2-40B4-BE49-F238E27FC236}">
                <a16:creationId xmlns="" xmlns:a16="http://schemas.microsoft.com/office/drawing/2014/main" id="{C94CF99D-B142-44E9-8B98-1952EA514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9048" y="4635027"/>
            <a:ext cx="35587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请输入相应的文字信息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</p:txBody>
      </p: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2B98400C-E257-4D08-BB5E-8D4B2F892E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849" y="1197741"/>
            <a:ext cx="3474025" cy="3474025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C2C07C07-B88A-4353-9572-429AC8F4C7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722" y="1788291"/>
            <a:ext cx="3474025" cy="3474025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2B07E7E0-5B3D-46E6-8787-782EB4B63C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382" y="3410462"/>
            <a:ext cx="3474025" cy="3474025"/>
          </a:xfrm>
          <a:prstGeom prst="rect">
            <a:avLst/>
          </a:prstGeom>
        </p:spPr>
      </p:pic>
      <p:sp>
        <p:nvSpPr>
          <p:cNvPr id="33" name="Rectangle 182">
            <a:extLst>
              <a:ext uri="{FF2B5EF4-FFF2-40B4-BE49-F238E27FC236}">
                <a16:creationId xmlns="" xmlns:a16="http://schemas.microsoft.com/office/drawing/2014/main" id="{66A684C5-28FD-4B42-9F68-CAFAA268BD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2658" y="2384264"/>
            <a:ext cx="15263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800" b="1" dirty="0">
                <a:solidFill>
                  <a:srgbClr val="FAB207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怀念</a:t>
            </a:r>
          </a:p>
        </p:txBody>
      </p:sp>
      <p:sp>
        <p:nvSpPr>
          <p:cNvPr id="34" name="Rectangle 183">
            <a:extLst>
              <a:ext uri="{FF2B5EF4-FFF2-40B4-BE49-F238E27FC236}">
                <a16:creationId xmlns="" xmlns:a16="http://schemas.microsoft.com/office/drawing/2014/main" id="{A9EF4630-00DA-4A0F-B7C9-60AA1BBA5A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291" y="2955793"/>
            <a:ext cx="173787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800" b="1" dirty="0">
                <a:solidFill>
                  <a:srgbClr val="009FD9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欢笑</a:t>
            </a:r>
          </a:p>
        </p:txBody>
      </p:sp>
      <p:sp>
        <p:nvSpPr>
          <p:cNvPr id="35" name="Rectangle 184">
            <a:extLst>
              <a:ext uri="{FF2B5EF4-FFF2-40B4-BE49-F238E27FC236}">
                <a16:creationId xmlns="" xmlns:a16="http://schemas.microsoft.com/office/drawing/2014/main" id="{DF60EDCC-6426-46A8-ADB1-0B83E889B2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3989" y="4533131"/>
            <a:ext cx="196822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800" b="1" dirty="0">
                <a:solidFill>
                  <a:srgbClr val="FF3D3D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靠近</a:t>
            </a:r>
          </a:p>
        </p:txBody>
      </p:sp>
    </p:spTree>
    <p:extLst>
      <p:ext uri="{BB962C8B-B14F-4D97-AF65-F5344CB8AC3E}">
        <p14:creationId xmlns:p14="http://schemas.microsoft.com/office/powerpoint/2010/main" val="474700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" grpId="0"/>
      <p:bldP spid="25" grpId="0"/>
      <p:bldP spid="26" grpId="0"/>
      <p:bldP spid="27" grpId="0"/>
      <p:bldP spid="28" grpId="0"/>
      <p:bldP spid="29" grpId="0"/>
      <p:bldP spid="33" grpId="0"/>
      <p:bldP spid="34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0FE505C-F668-48BE-A1B9-3C7FF2FCA9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35978" y="0"/>
            <a:ext cx="6920045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AE77133-88D7-49D9-A821-9D697401958F}"/>
              </a:ext>
            </a:extLst>
          </p:cNvPr>
          <p:cNvSpPr/>
          <p:nvPr/>
        </p:nvSpPr>
        <p:spPr>
          <a:xfrm>
            <a:off x="4579200" y="19050"/>
            <a:ext cx="3474025" cy="134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009FD9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活动介绍</a:t>
            </a:r>
            <a:endParaRPr lang="en-US" altLang="zh-CN" sz="5400" b="1" dirty="0">
              <a:ln>
                <a:solidFill>
                  <a:schemeClr val="bg1"/>
                </a:solidFill>
              </a:ln>
              <a:solidFill>
                <a:srgbClr val="009FD9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="" xmlns:a16="http://schemas.microsoft.com/office/drawing/2014/main" id="{30E71B98-2C11-44D7-975D-35A48337E6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2468" y="1673225"/>
            <a:ext cx="5047488" cy="351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prstClr val="black"/>
              </a:buClr>
              <a:buNone/>
              <a:defRPr/>
            </a:pPr>
            <a:r>
              <a:rPr lang="zh-CN" altLang="en-US" sz="32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活动主题：童心飞扬</a:t>
            </a:r>
          </a:p>
          <a:p>
            <a:pPr mar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prstClr val="black"/>
              </a:buClr>
              <a:buNone/>
              <a:defRPr/>
            </a:pPr>
            <a:r>
              <a:rPr lang="zh-CN" altLang="en-US" sz="32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活动时间</a:t>
            </a:r>
            <a:r>
              <a:rPr lang="en-US" altLang="zh-CN" sz="32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: 2018</a:t>
            </a:r>
            <a:r>
              <a:rPr lang="zh-CN" altLang="en-US" sz="32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年</a:t>
            </a:r>
            <a:r>
              <a:rPr lang="en-US" altLang="zh-CN" sz="32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5</a:t>
            </a:r>
            <a:r>
              <a:rPr lang="zh-CN" altLang="en-US" sz="32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月</a:t>
            </a:r>
            <a:r>
              <a:rPr lang="en-US" altLang="zh-CN" sz="32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31</a:t>
            </a:r>
            <a:r>
              <a:rPr lang="zh-CN" altLang="en-US" sz="32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日</a:t>
            </a:r>
          </a:p>
          <a:p>
            <a:pPr mar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prstClr val="black"/>
              </a:buClr>
              <a:buNone/>
              <a:defRPr/>
            </a:pPr>
            <a:r>
              <a:rPr lang="zh-CN" altLang="en-US" sz="32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活动地点：</a:t>
            </a:r>
            <a:r>
              <a:rPr lang="en-US" altLang="zh-CN" sz="32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XXX</a:t>
            </a:r>
            <a:endParaRPr lang="zh-CN" altLang="en-US" sz="320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  <a:p>
            <a:pPr mar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prstClr val="black"/>
              </a:buClr>
              <a:buNone/>
              <a:defRPr/>
            </a:pPr>
            <a:r>
              <a:rPr lang="zh-CN" altLang="en-US" sz="32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活动特点：亲近自然，亲近孩子，亲近童年</a:t>
            </a:r>
          </a:p>
          <a:p>
            <a:pPr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>
                <a:prstClr val="black"/>
              </a:buClr>
              <a:buFont typeface="Wingdings" panose="05000000000000000000" pitchFamily="2" charset="2"/>
              <a:buChar char="n"/>
            </a:pPr>
            <a:endParaRPr lang="zh-CN" altLang="en-US" sz="105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833C99D0-DC9D-4A2D-AA21-FD09E3314C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3296412"/>
            <a:ext cx="2286005" cy="215494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E0EA3DF1-A7A9-49C4-95A6-4E3DBBFD00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418" y="3429000"/>
            <a:ext cx="2286005" cy="188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829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D0BC8-60A7-4F10-B5F1-2FEE94E03B64}"/>
              </a:ext>
            </a:extLst>
          </p:cNvPr>
          <p:cNvSpPr/>
          <p:nvPr/>
        </p:nvSpPr>
        <p:spPr>
          <a:xfrm>
            <a:off x="4579200" y="19050"/>
            <a:ext cx="3474025" cy="134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AB207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乐喵体W" panose="00020600040101010101" pitchFamily="18" charset="-122"/>
                <a:ea typeface="汉仪乐喵体W" panose="00020600040101010101" pitchFamily="18" charset="-122"/>
                <a:cs typeface="+mn-ea"/>
                <a:sym typeface="+mn-lt"/>
              </a:rPr>
              <a:t>根植梦想</a:t>
            </a:r>
            <a:endParaRPr lang="en-US" altLang="zh-CN" sz="5400" b="1" dirty="0">
              <a:ln>
                <a:solidFill>
                  <a:schemeClr val="bg1"/>
                </a:solidFill>
              </a:ln>
              <a:solidFill>
                <a:srgbClr val="FAB207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汉仪乐喵体W" panose="00020600040101010101" pitchFamily="18" charset="-122"/>
              <a:ea typeface="汉仪乐喵体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3" name="Text Box 4">
            <a:extLst>
              <a:ext uri="{FF2B5EF4-FFF2-40B4-BE49-F238E27FC236}">
                <a16:creationId xmlns="" xmlns:a16="http://schemas.microsoft.com/office/drawing/2014/main" id="{BB5C30E4-0AEC-4BEE-B9B6-4EE69FEF8E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6196" y="2505146"/>
            <a:ext cx="6089903" cy="307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>
                <a:prstClr val="black"/>
              </a:buClr>
              <a:buNone/>
              <a:defRPr/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活动第二天正值六一儿童节，小朋友们共同种下希望的种子，一把土，一盆水，一袋肥，用辛勤的汗水浇灌出属于自己的一份小小希望，感受劳动带来的快乐。</a:t>
            </a: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>
                <a:prstClr val="black"/>
              </a:buClr>
              <a:buNone/>
              <a:defRPr/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用心呵护，小种子定能茁壮成长，以此培养孩子们的爱心，同时也寓意小朋友们健康成长。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Aa双鱼座" panose="00020600040101010101" pitchFamily="18" charset="-122"/>
              <a:ea typeface="Aa双鱼座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FCB0AD39-4179-4DFC-85DB-7EDEC70850C6}"/>
              </a:ext>
            </a:extLst>
          </p:cNvPr>
          <p:cNvSpPr/>
          <p:nvPr/>
        </p:nvSpPr>
        <p:spPr>
          <a:xfrm>
            <a:off x="5259832" y="1681754"/>
            <a:ext cx="5586786" cy="743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prstClr val="black"/>
              </a:buClr>
              <a:defRPr/>
            </a:pPr>
            <a:r>
              <a:rPr lang="zh-CN" altLang="en-US" sz="3200" dirty="0">
                <a:ln w="0"/>
                <a:solidFill>
                  <a:srgbClr val="00B050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启动仪式</a:t>
            </a:r>
            <a:r>
              <a:rPr lang="en-US" altLang="zh-CN" sz="3200" dirty="0">
                <a:ln w="0"/>
                <a:solidFill>
                  <a:srgbClr val="00B050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——</a:t>
            </a:r>
            <a:r>
              <a:rPr lang="zh-CN" altLang="en-US" sz="3200" dirty="0">
                <a:ln w="0"/>
                <a:solidFill>
                  <a:srgbClr val="00B050"/>
                </a:solidFill>
                <a:latin typeface="Aa双鱼座" panose="00020600040101010101" pitchFamily="18" charset="-122"/>
                <a:ea typeface="Aa双鱼座" panose="00020600040101010101" pitchFamily="18" charset="-122"/>
                <a:cs typeface="+mn-ea"/>
                <a:sym typeface="+mn-lt"/>
              </a:rPr>
              <a:t>播撒希望的种子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33F987DF-781C-4A8C-B025-C244FF5DA0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901" y="2550680"/>
            <a:ext cx="3938017" cy="3001056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49823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卡通小学生教师课件PPT模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ia5k3xsd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880</Words>
  <Application>Microsoft Office PowerPoint</Application>
  <PresentationFormat>宽屏</PresentationFormat>
  <Paragraphs>120</Paragraphs>
  <Slides>24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Aa双鱼座</vt:lpstr>
      <vt:lpstr>等线</vt:lpstr>
      <vt:lpstr>汉仪乐喵体W</vt:lpstr>
      <vt:lpstr>宋体</vt:lpstr>
      <vt:lpstr>微软雅黑</vt:lpstr>
      <vt:lpstr>Arial</vt:lpstr>
      <vt:lpstr>Calibri</vt:lpstr>
      <vt:lpstr>Calibri Light</vt:lpstr>
      <vt:lpstr>Wingdings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dc:description>http://www.ypppt.com/</dc:description>
  <cp:lastModifiedBy>kan</cp:lastModifiedBy>
  <cp:revision>261</cp:revision>
  <dcterms:created xsi:type="dcterms:W3CDTF">2018-04-23T05:51:46Z</dcterms:created>
  <dcterms:modified xsi:type="dcterms:W3CDTF">2020-05-23T13:13:30Z</dcterms:modified>
</cp:coreProperties>
</file>