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63" r:id="rId6"/>
    <p:sldId id="264" r:id="rId7"/>
    <p:sldId id="265" r:id="rId8"/>
    <p:sldId id="266" r:id="rId9"/>
    <p:sldId id="259" r:id="rId10"/>
    <p:sldId id="267" r:id="rId11"/>
    <p:sldId id="268" r:id="rId12"/>
    <p:sldId id="269" r:id="rId13"/>
    <p:sldId id="270" r:id="rId14"/>
    <p:sldId id="260" r:id="rId15"/>
    <p:sldId id="271" r:id="rId16"/>
    <p:sldId id="272" r:id="rId17"/>
    <p:sldId id="273" r:id="rId18"/>
    <p:sldId id="274" r:id="rId19"/>
    <p:sldId id="261" r:id="rId20"/>
    <p:sldId id="275" r:id="rId21"/>
    <p:sldId id="276" r:id="rId22"/>
    <p:sldId id="277" r:id="rId23"/>
    <p:sldId id="278" r:id="rId24"/>
    <p:sldId id="262" r:id="rId25"/>
    <p:sldId id="279" r:id="rId26"/>
    <p:sldId id="280" r:id="rId27"/>
    <p:sldId id="282" r:id="rId28"/>
    <p:sldId id="283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A1EEA-538C-4BE3-A6D4-5F761AA3DF90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87095-FD19-4029-A50A-C804CDCC48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335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5405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E477E9-6840-4C4B-815E-38F2C03D9B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2224FFB-7B44-4AB6-A7B7-AC08205B4C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3082382-8923-4227-9CB2-C9A283AE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ADFAB2C-16CC-4D47-96B4-04FC91A43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D228D8A-365E-472A-9204-1E211032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8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1C9C989-F2F9-41E5-BE0B-BD2947C43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7EB8359-40C4-444D-9EAA-E1732D2C3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926EAF8-3E5C-45EC-A0B8-A32824465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E538880-065B-4593-8CD2-E0C7C71A8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5B0CE19-1669-40C9-843E-11F90E55A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13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CE68F91-E4C2-4E0A-963A-33A0AB6D39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DA38298-4120-4940-907E-8E0D0B1C2E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E832DF8-D444-46E3-86D8-747B7E28A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E7BE88A-3AF4-4101-950B-EEB9DCA43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5932036-A404-419A-9B97-0C3025D82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9754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01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281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2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486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59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94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1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04D4BA5-F8F5-497D-BB38-8C8A51493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DB629B7-3AD6-4051-B191-C0F6F6B6C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143CDE7-6CD3-4A95-8409-73531CFDA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75BEDBB-EB3B-4B9E-8ECF-AE0DA452B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ADEF05A-A5E9-4248-B12F-EE70B1FC5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7392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941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261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21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6F4DD8F-672F-4D3D-994E-E52369D75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594ADC0-5635-4968-9BDB-294486EAF4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2D9D114-84AD-485B-80EC-9C0DACE47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D58EDBC-AE10-42EA-AE55-A3A1FFD53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D1BE697-B9DE-4C0E-9CCA-DC175F49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91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1A87905-5D1F-4D54-BC44-708958F4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634E4F1-019A-47E5-ADFB-468C56F02F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DDCE9C4-A1B1-48D6-9D7F-0783147A80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77BF71D-E7A9-447F-96BA-ED3813DC8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93F9C8F7-141D-4231-8AF6-D1E23E505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63F85D2-ECBE-405A-85F1-E83689F96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098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683CD1-7202-4731-92A8-0AFEE371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D8646D0-DE58-4A63-9409-9EFE7AD8B1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5BDA79F-6D31-4064-B08C-C44F61EEC8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B3A4A0EB-1A15-49FC-BBB1-282B4746DC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E15985BF-FD0F-4849-8C56-B1406052D7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77E06731-E3C0-42A5-8D95-5BC4861D3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ED9B708A-770C-42CE-99DE-98FAC47E6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BBBEA33A-0FB8-4BFB-96F5-A108CD7F7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116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5112378-7053-48AD-A21E-50B0E7122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BAF2E68-876B-40C9-95E5-6A9A17258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21268C6-99F0-49BB-AFA6-9812C48B0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32D897A4-107F-4751-8668-E22C36FA6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17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2E829D86-B97D-4F5B-BE6E-653C90DE0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E67A384-17FB-4659-9096-547558F87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12663D25-BA0C-487C-B766-58F0F4897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987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13A831-094C-419A-916C-FE165ABE5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E73F8CB-986A-40C7-9C51-5CA8C6340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244E909-D83E-40C4-B528-BAEB89F319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93378EA-4353-45DF-840E-81678EE0D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F437E9A-FED2-454C-AF4F-45F3A2BD5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7544E58-0779-4004-8D4A-D0D4E7F6A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1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CFD754-5F3A-40DD-A895-6ACCBBC32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FC2AD850-BE2B-4BC6-8673-B5D275344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93514732-313D-4054-A282-F49162FBBD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8AB9634-2697-4B1E-AD9C-3C1E56B4D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443213C-913F-46C0-A74D-65D008F1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C338F37-E6A4-4BCF-B45E-864D9D49C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213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E2E0BCAE-8F4D-4E81-ADB2-ED5A512F2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DAB6596-778F-4151-AF8F-1A513046D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3ED4413-FDB4-4498-9A06-8DF2267840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D77-FB73-4017-AC13-E27A863B865F}" type="datetimeFigureOut">
              <a:rPr lang="zh-CN" altLang="en-US" smtClean="0"/>
              <a:t>2020/12/13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D6D8D2E-81B9-41DB-A092-B4CEEB337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6635D00-04CD-410E-B6D2-F1E0DA346F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3C7B1-D84E-498E-B3F6-42471D8C0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21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76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C331D73-658E-49EB-916D-7EB2363FD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1" t="7773" r="55000" b="51482"/>
          <a:stretch/>
        </p:blipFill>
        <p:spPr>
          <a:xfrm>
            <a:off x="4089400" y="533399"/>
            <a:ext cx="1397000" cy="27940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B6A550D-B379-4400-94C6-0B8997EA47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342010" y="229003"/>
            <a:ext cx="508000" cy="26416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E9F80AF-0AC4-419C-94D1-B317F14D24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96" t="27775" r="42916" b="49630"/>
          <a:stretch/>
        </p:blipFill>
        <p:spPr>
          <a:xfrm>
            <a:off x="5429250" y="1549803"/>
            <a:ext cx="1485900" cy="15494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71A1E4B-4B07-4D09-878A-27AF19CBF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3" t="49817" r="42916" b="7771"/>
          <a:stretch/>
        </p:blipFill>
        <p:spPr>
          <a:xfrm>
            <a:off x="5410200" y="3136900"/>
            <a:ext cx="1739900" cy="2908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405A164-C086-449F-945E-C364408351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37" t="55556" r="14063" b="36850"/>
          <a:stretch/>
        </p:blipFill>
        <p:spPr>
          <a:xfrm rot="5400000">
            <a:off x="4630254" y="4690758"/>
            <a:ext cx="1930603" cy="54968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99B1D89-AED0-4F90-8480-8CD9AEB89E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1" t="51111" r="57188" b="23887"/>
          <a:stretch/>
        </p:blipFill>
        <p:spPr>
          <a:xfrm>
            <a:off x="4215612" y="3441399"/>
            <a:ext cx="1130300" cy="17145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ED0E3A3-EF35-4716-BDEA-05ADC88006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1" t="62900" r="7403" b="26765"/>
          <a:stretch/>
        </p:blipFill>
        <p:spPr>
          <a:xfrm>
            <a:off x="6955955" y="5182809"/>
            <a:ext cx="2533650" cy="748094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8C37866-9B85-4FEA-8C80-07AA018F1ADF}"/>
              </a:ext>
            </a:extLst>
          </p:cNvPr>
          <p:cNvGrpSpPr/>
          <p:nvPr/>
        </p:nvGrpSpPr>
        <p:grpSpPr>
          <a:xfrm>
            <a:off x="3073200" y="1250950"/>
            <a:ext cx="5264350" cy="3803449"/>
            <a:chOff x="3073200" y="1250950"/>
            <a:chExt cx="5264350" cy="3803449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9805941-9F2E-4B4B-A843-BE2DB7F369E0}"/>
                </a:ext>
              </a:extLst>
            </p:cNvPr>
            <p:cNvCxnSpPr/>
            <p:nvPr/>
          </p:nvCxnSpPr>
          <p:spPr>
            <a:xfrm flipH="1">
              <a:off x="7283450" y="1250950"/>
              <a:ext cx="1054100" cy="1054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8DBD2B9F-6EAE-463B-883C-3B8B3C62A3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1262" y="2248254"/>
              <a:ext cx="431498" cy="43149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12DFF724-76A6-44B5-BDBF-A6DFC2FA8CB4}"/>
                </a:ext>
              </a:extLst>
            </p:cNvPr>
            <p:cNvCxnSpPr/>
            <p:nvPr/>
          </p:nvCxnSpPr>
          <p:spPr>
            <a:xfrm flipH="1">
              <a:off x="3135571" y="4000299"/>
              <a:ext cx="1054100" cy="1054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AB012904-CAA6-4108-9E07-42CFAA20F0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90053" y="3619299"/>
              <a:ext cx="431498" cy="43149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777023FF-AC95-49BD-92DA-E4792795D7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0180" y="3135344"/>
              <a:ext cx="414206" cy="4142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42ED39E0-1342-4E55-B38D-237B1684D1F5}"/>
                </a:ext>
              </a:extLst>
            </p:cNvPr>
            <p:cNvSpPr/>
            <p:nvPr/>
          </p:nvSpPr>
          <p:spPr>
            <a:xfrm>
              <a:off x="7080058" y="2548976"/>
              <a:ext cx="133733" cy="13373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6834A3FD-5D8A-4168-84A1-DB7FD8DE341D}"/>
                </a:ext>
              </a:extLst>
            </p:cNvPr>
            <p:cNvSpPr/>
            <p:nvPr/>
          </p:nvSpPr>
          <p:spPr>
            <a:xfrm>
              <a:off x="4196502" y="4107040"/>
              <a:ext cx="88185" cy="881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8E4E408E-84D9-4D78-82B1-A9442D4E9A16}"/>
                </a:ext>
              </a:extLst>
            </p:cNvPr>
            <p:cNvSpPr/>
            <p:nvPr/>
          </p:nvSpPr>
          <p:spPr>
            <a:xfrm>
              <a:off x="3073200" y="4929657"/>
              <a:ext cx="124742" cy="1247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DEE60EA6-3FF1-4BC9-B583-B50776EBEC03}"/>
                </a:ext>
              </a:extLst>
            </p:cNvPr>
            <p:cNvSpPr/>
            <p:nvPr/>
          </p:nvSpPr>
          <p:spPr>
            <a:xfrm>
              <a:off x="5366107" y="1935900"/>
              <a:ext cx="88185" cy="881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822E581-5DAF-4C44-85BD-E8EAE57CCF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862009"/>
            <a:ext cx="5080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85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C1EF7C08-AAC3-425E-9859-070FE52CF1F9}"/>
              </a:ext>
            </a:extLst>
          </p:cNvPr>
          <p:cNvSpPr/>
          <p:nvPr/>
        </p:nvSpPr>
        <p:spPr>
          <a:xfrm>
            <a:off x="7209024" y="2410375"/>
            <a:ext cx="1728229" cy="4616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朱  熹</a:t>
            </a:r>
          </a:p>
        </p:txBody>
      </p:sp>
      <p:sp>
        <p:nvSpPr>
          <p:cNvPr id="12" name="TextBox 5">
            <a:extLst>
              <a:ext uri="{FF2B5EF4-FFF2-40B4-BE49-F238E27FC236}">
                <a16:creationId xmlns:a16="http://schemas.microsoft.com/office/drawing/2014/main" xmlns="" id="{B6B6DD50-1FCE-4B2A-9894-1947B2C5CBE5}"/>
              </a:ext>
            </a:extLst>
          </p:cNvPr>
          <p:cNvSpPr/>
          <p:nvPr/>
        </p:nvSpPr>
        <p:spPr>
          <a:xfrm>
            <a:off x="7328956" y="3114884"/>
            <a:ext cx="3607830" cy="2369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</a:t>
            </a:r>
            <a:r>
              <a:rPr lang="zh-CN" altLang="en-US" sz="20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读书有三到：</a:t>
            </a: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谓心到、眼到、口到。心不在此，则眼看不仔细；心眼既不专一，却只漫浪诵读，决不能记，久也不能久也。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829C5EF-6F88-466C-9786-E02BBCEE83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714" y="2055764"/>
            <a:ext cx="5518071" cy="342900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20F1104-21D9-4ADD-AFAD-5123BDCCB8D1}"/>
              </a:ext>
            </a:extLst>
          </p:cNvPr>
          <p:cNvSpPr txBox="1"/>
          <p:nvPr/>
        </p:nvSpPr>
        <p:spPr>
          <a:xfrm>
            <a:off x="575951" y="5787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2.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</a:p>
        </p:txBody>
      </p:sp>
    </p:spTree>
    <p:extLst>
      <p:ext uri="{BB962C8B-B14F-4D97-AF65-F5344CB8AC3E}">
        <p14:creationId xmlns:p14="http://schemas.microsoft.com/office/powerpoint/2010/main" val="48519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8032980D-B935-48A6-8E97-EB41D6319FFC}"/>
              </a:ext>
            </a:extLst>
          </p:cNvPr>
          <p:cNvSpPr/>
          <p:nvPr/>
        </p:nvSpPr>
        <p:spPr>
          <a:xfrm>
            <a:off x="1823411" y="3304125"/>
            <a:ext cx="3113246" cy="130888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为中华崛起</a:t>
            </a:r>
            <a:endParaRPr lang="en-US" altLang="zh-CN" sz="2800" b="1" dirty="0"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而读书</a:t>
            </a:r>
            <a:endParaRPr lang="zh-CN" altLang="en-US" sz="2800" dirty="0"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</p:txBody>
      </p:sp>
      <p:sp>
        <p:nvSpPr>
          <p:cNvPr id="10" name="TextBox 4">
            <a:extLst>
              <a:ext uri="{FF2B5EF4-FFF2-40B4-BE49-F238E27FC236}">
                <a16:creationId xmlns:a16="http://schemas.microsoft.com/office/drawing/2014/main" xmlns="" id="{A1A407C8-65A6-43B4-904C-B24BDBCACA8A}"/>
              </a:ext>
            </a:extLst>
          </p:cNvPr>
          <p:cNvSpPr/>
          <p:nvPr/>
        </p:nvSpPr>
        <p:spPr>
          <a:xfrm>
            <a:off x="1823411" y="2653774"/>
            <a:ext cx="1728229" cy="4616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周恩来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21197AB-D3AC-4EC7-B1B2-5C06EE256B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800" y="1872082"/>
            <a:ext cx="5889545" cy="391171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1C413485-81B8-4765-B27F-3941621768C5}"/>
              </a:ext>
            </a:extLst>
          </p:cNvPr>
          <p:cNvSpPr txBox="1"/>
          <p:nvPr/>
        </p:nvSpPr>
        <p:spPr>
          <a:xfrm>
            <a:off x="575951" y="5787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2.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</a:p>
        </p:txBody>
      </p:sp>
    </p:spTree>
    <p:extLst>
      <p:ext uri="{BB962C8B-B14F-4D97-AF65-F5344CB8AC3E}">
        <p14:creationId xmlns:p14="http://schemas.microsoft.com/office/powerpoint/2010/main" val="953739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94DDD22-46D4-4276-86D5-9168CB7D429A}"/>
              </a:ext>
            </a:extLst>
          </p:cNvPr>
          <p:cNvSpPr/>
          <p:nvPr/>
        </p:nvSpPr>
        <p:spPr>
          <a:xfrm>
            <a:off x="7687996" y="3271436"/>
            <a:ext cx="3030847" cy="131298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书籍是人类进步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noProof="1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的阶梯。</a:t>
            </a:r>
          </a:p>
        </p:txBody>
      </p:sp>
      <p:sp>
        <p:nvSpPr>
          <p:cNvPr id="11" name="TextBox 4">
            <a:extLst>
              <a:ext uri="{FF2B5EF4-FFF2-40B4-BE49-F238E27FC236}">
                <a16:creationId xmlns:a16="http://schemas.microsoft.com/office/drawing/2014/main" xmlns="" id="{D4D8FE1C-3FFA-4EDD-B599-8C6A2E319B9E}"/>
              </a:ext>
            </a:extLst>
          </p:cNvPr>
          <p:cNvSpPr/>
          <p:nvPr/>
        </p:nvSpPr>
        <p:spPr>
          <a:xfrm>
            <a:off x="8232076" y="2468433"/>
            <a:ext cx="1728229" cy="4616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高尔基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9A1BD6F-EA16-4F0C-AD3A-BED1D9AF0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71" y="1648581"/>
            <a:ext cx="6063282" cy="404827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DE25475-B34E-46D6-AEE9-54CDA63F3CB1}"/>
              </a:ext>
            </a:extLst>
          </p:cNvPr>
          <p:cNvSpPr txBox="1"/>
          <p:nvPr/>
        </p:nvSpPr>
        <p:spPr>
          <a:xfrm>
            <a:off x="575951" y="5787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2.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</a:p>
        </p:txBody>
      </p:sp>
    </p:spTree>
    <p:extLst>
      <p:ext uri="{BB962C8B-B14F-4D97-AF65-F5344CB8AC3E}">
        <p14:creationId xmlns:p14="http://schemas.microsoft.com/office/powerpoint/2010/main" val="2181379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E98230B-26FF-48C0-B3E5-180DDBA01921}"/>
              </a:ext>
            </a:extLst>
          </p:cNvPr>
          <p:cNvSpPr txBox="1"/>
          <p:nvPr/>
        </p:nvSpPr>
        <p:spPr>
          <a:xfrm>
            <a:off x="4977745" y="21336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第三章节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5D5A30-9D42-4F7A-BA1E-8CB7DD30071D}"/>
              </a:ext>
            </a:extLst>
          </p:cNvPr>
          <p:cNvSpPr/>
          <p:nvPr/>
        </p:nvSpPr>
        <p:spPr>
          <a:xfrm>
            <a:off x="3340598" y="3257550"/>
            <a:ext cx="56348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  <a:endParaRPr lang="zh-CN" altLang="en-US" sz="5400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CB73939-9324-4B45-8F01-89BE636D9D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266700" y="199886"/>
            <a:ext cx="508000" cy="2641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A7EE34-2EC5-4A22-BC1E-D38C3E8D3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957259"/>
            <a:ext cx="508000" cy="26416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0C8DA93-A286-40CF-B977-CE51EF0FD6A6}"/>
              </a:ext>
            </a:extLst>
          </p:cNvPr>
          <p:cNvGrpSpPr/>
          <p:nvPr/>
        </p:nvGrpSpPr>
        <p:grpSpPr>
          <a:xfrm>
            <a:off x="3743272" y="4180880"/>
            <a:ext cx="4829528" cy="708078"/>
            <a:chOff x="3743272" y="4180880"/>
            <a:chExt cx="4829528" cy="70807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D036BA-8048-4FFA-BA1A-1B7119807E30}"/>
                </a:ext>
              </a:extLst>
            </p:cNvPr>
            <p:cNvSpPr/>
            <p:nvPr/>
          </p:nvSpPr>
          <p:spPr>
            <a:xfrm>
              <a:off x="3743272" y="4180880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CE5579-CBC0-4422-AD4D-189A125D93EF}"/>
                </a:ext>
              </a:extLst>
            </p:cNvPr>
            <p:cNvSpPr/>
            <p:nvPr/>
          </p:nvSpPr>
          <p:spPr>
            <a:xfrm>
              <a:off x="3743272" y="4385905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E899F7E-4BFB-40D3-9843-CCE056CB1F2B}"/>
                </a:ext>
              </a:extLst>
            </p:cNvPr>
            <p:cNvSpPr/>
            <p:nvPr/>
          </p:nvSpPr>
          <p:spPr>
            <a:xfrm>
              <a:off x="3743272" y="4581181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7672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02CD843-6EA4-4641-91B0-4B89BB308807}"/>
              </a:ext>
            </a:extLst>
          </p:cNvPr>
          <p:cNvSpPr/>
          <p:nvPr/>
        </p:nvSpPr>
        <p:spPr>
          <a:xfrm>
            <a:off x="1199053" y="1560018"/>
            <a:ext cx="4220219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  欧阳修先生四岁时父亲就去世了，家境贫寒，没有钱供他读书。太夫人用芦苇秆在沙地上写画，教他写字，还教他诵读许多古人的文章。到他年龄大些了，家里没有书可读，就到附近读书人家去借书来读，接着进行抄写。就这样夜以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继日、废寝忘食，努力读书。</a:t>
            </a:r>
            <a:endParaRPr lang="zh-CN" altLang="en-US" sz="1400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9AC55A9-C900-467C-B15A-4E4F4D65616F}"/>
              </a:ext>
            </a:extLst>
          </p:cNvPr>
          <p:cNvSpPr/>
          <p:nvPr/>
        </p:nvSpPr>
        <p:spPr>
          <a:xfrm>
            <a:off x="1199053" y="917298"/>
            <a:ext cx="1132303" cy="7195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400" b="1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欧阳修：</a:t>
            </a:r>
            <a:endParaRPr lang="zh-CN" altLang="en-US" b="1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E821154-0B0C-42C8-9A8C-DCBAC8A4C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182" y="1689294"/>
            <a:ext cx="4942925" cy="371176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CE2C351-917E-4B09-850F-F24F1864F72A}"/>
              </a:ext>
            </a:extLst>
          </p:cNvPr>
          <p:cNvSpPr txBox="1"/>
          <p:nvPr/>
        </p:nvSpPr>
        <p:spPr>
          <a:xfrm>
            <a:off x="573211" y="537201"/>
            <a:ext cx="2383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3.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</a:p>
        </p:txBody>
      </p:sp>
    </p:spTree>
    <p:extLst>
      <p:ext uri="{BB962C8B-B14F-4D97-AF65-F5344CB8AC3E}">
        <p14:creationId xmlns:p14="http://schemas.microsoft.com/office/powerpoint/2010/main" val="311224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29F5F19-9F4B-4796-B69B-FF5E7E83B423}"/>
              </a:ext>
            </a:extLst>
          </p:cNvPr>
          <p:cNvSpPr/>
          <p:nvPr/>
        </p:nvSpPr>
        <p:spPr>
          <a:xfrm>
            <a:off x="6542724" y="1526378"/>
            <a:ext cx="4735634" cy="46138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pc="3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范仲淹两岁的时候死了父亲。母亲很穷，没有依靠，就改嫁到了常山的朱家。范仲淹长大以后，知道了自己的身世，含着眼泪告别母亲，离开家去应天府的南都学舍读书。白天、深夜都认真读书。五年都没有脱去衣服上床睡觉。有时夜里感到昏昏欲睡，往往把水浇在脸上。范仲淹常常是白天苦读，什么也不吃，直到日头偏西才吃一点东西。就这样，他领悟了六经的主旨，后来又立下了造福天下的志向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6A91D868-60FD-478D-806E-9BBD97FFEE87}"/>
              </a:ext>
            </a:extLst>
          </p:cNvPr>
          <p:cNvSpPr/>
          <p:nvPr/>
        </p:nvSpPr>
        <p:spPr>
          <a:xfrm>
            <a:off x="6542724" y="855752"/>
            <a:ext cx="1454647" cy="5810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spc="3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范仲淹：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04E2A45-CC4E-49CA-B367-960107C9D5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2" y="1876091"/>
            <a:ext cx="4735634" cy="355225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429E861-1203-4218-85B5-B04613D326C1}"/>
              </a:ext>
            </a:extLst>
          </p:cNvPr>
          <p:cNvSpPr txBox="1"/>
          <p:nvPr/>
        </p:nvSpPr>
        <p:spPr>
          <a:xfrm>
            <a:off x="573211" y="537201"/>
            <a:ext cx="2383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3.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</a:p>
        </p:txBody>
      </p:sp>
    </p:spTree>
    <p:extLst>
      <p:ext uri="{BB962C8B-B14F-4D97-AF65-F5344CB8AC3E}">
        <p14:creationId xmlns:p14="http://schemas.microsoft.com/office/powerpoint/2010/main" val="379387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5B6D4A32-F97B-4F83-8075-F7C28FC05600}"/>
              </a:ext>
            </a:extLst>
          </p:cNvPr>
          <p:cNvSpPr/>
          <p:nvPr/>
        </p:nvSpPr>
        <p:spPr>
          <a:xfrm>
            <a:off x="952500" y="1181828"/>
            <a:ext cx="4965724" cy="2246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孙康家里很贫穷，买不起灯油。一天半夜，孙康从睡梦中醒来，把头侧向窗户时，发现窗缝里透进一丝光亮。原来那是大雪映出来的光。他发现可以利用它来看书。于是他倦意顿失，立即穿好衣服，取出书籍，来到屋外。宽阔的大地上映出的雪光，比屋里要亮多了。孙康不顾寒冷，立即看起书来，手脚冻僵了，就起身跑一跑，同时搓搓手指。此后，每逢有雪的晚上，他就不放过这个好机会，孜孜不倦地读书。这种苦学的精神，促使他的学识突飞猛进，成为饱学之士。后来，他当了一个御史大夫。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CC59F8A5-E32A-4AAB-BDD9-D897C0B273F4}"/>
              </a:ext>
            </a:extLst>
          </p:cNvPr>
          <p:cNvSpPr/>
          <p:nvPr/>
        </p:nvSpPr>
        <p:spPr>
          <a:xfrm>
            <a:off x="952500" y="3552463"/>
            <a:ext cx="51435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spc="3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晋代时，车胤从小好学不倦，但因家境贫困，父亲无法为他提供良好的学习环境。为了维持温饱，没有多余的钱买灯油供他晚上读书。为此，他只能利用白天时间背诵诗文。 夏天的一个晚上，他正在院子里背一篇文章，忽然见许多萤火虫在低空中飞舞。一闪一闪的光点，在黑暗中显得有些耀眼。他想，如果把许多萤火虫集中在一起，不就成为一盏灯了吗？于是，他去找了一只白绢口袋，随即抓了几十只萤火虫放在里面，再扎住袋口，把它吊起来。虽然不怎么明亮，但可勉强用来看书了。从此，只要有萤火虫，他就去抓一把来当作灯用。由于他勤学好问，后来终有成就，官至吏部尚书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91D6DC01-6584-4D87-A2BE-A1A5C124B2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972" y="3750737"/>
            <a:ext cx="3896507" cy="247793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0B6BAA8-1B38-459B-8AB1-3EE4CE7A01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972" y="926620"/>
            <a:ext cx="3875605" cy="2583736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5B2D661-2247-448A-92AA-36AC13DE94C5}"/>
              </a:ext>
            </a:extLst>
          </p:cNvPr>
          <p:cNvSpPr txBox="1"/>
          <p:nvPr/>
        </p:nvSpPr>
        <p:spPr>
          <a:xfrm>
            <a:off x="573211" y="537201"/>
            <a:ext cx="2383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3.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</a:p>
        </p:txBody>
      </p:sp>
    </p:spTree>
    <p:extLst>
      <p:ext uri="{BB962C8B-B14F-4D97-AF65-F5344CB8AC3E}">
        <p14:creationId xmlns:p14="http://schemas.microsoft.com/office/powerpoint/2010/main" val="228448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A595231-889C-4D2A-A0CE-049CE6E105A9}"/>
              </a:ext>
            </a:extLst>
          </p:cNvPr>
          <p:cNvSpPr/>
          <p:nvPr/>
        </p:nvSpPr>
        <p:spPr>
          <a:xfrm>
            <a:off x="6438315" y="1376259"/>
            <a:ext cx="4975941" cy="45527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东汉时，有一个叫孙敬的年轻人，孜孜不倦勤奋好学，闭门从早读到晚也很少休息，有时候到了三更半夜的时候很容易打盹（瞌睡），为了不因此而影响学习，孙敬想出一个办法，他找来一根绳子，一头绑在自己的头发上，另一头绑在房子的房梁上，这样读书疲劳打瞌睡的时候只要头一低，绳子牵住头发扯痛头皮，他就会因疼痛而清醒起来再继续读书，后来他终于成为了赫赫有名的政治家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5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战国时期的苏秦是一个有名的政治家，但是他在年轻的时候学问并不多，到了好多地方都没有人关注，即使有雄心壮志也得不到重用，于是他下定决心发奋图强努力读书。由于他经常读书读到深夜，疲倦到想要打盹的时候就用事先准备好的锥子往大腿上刺一下，这样突然的痛感使他猛然清醒起来，振作精神继续读书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27BEE65F-8E8A-44CF-9066-9F1661D438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87" y="2453794"/>
            <a:ext cx="5411369" cy="335849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4A3EFB1-D9F8-438B-9FAB-46781B1C0F5D}"/>
              </a:ext>
            </a:extLst>
          </p:cNvPr>
          <p:cNvSpPr txBox="1"/>
          <p:nvPr/>
        </p:nvSpPr>
        <p:spPr>
          <a:xfrm>
            <a:off x="573211" y="537201"/>
            <a:ext cx="2383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3.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</a:p>
        </p:txBody>
      </p:sp>
    </p:spTree>
    <p:extLst>
      <p:ext uri="{BB962C8B-B14F-4D97-AF65-F5344CB8AC3E}">
        <p14:creationId xmlns:p14="http://schemas.microsoft.com/office/powerpoint/2010/main" val="34210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E98230B-26FF-48C0-B3E5-180DDBA01921}"/>
              </a:ext>
            </a:extLst>
          </p:cNvPr>
          <p:cNvSpPr txBox="1"/>
          <p:nvPr/>
        </p:nvSpPr>
        <p:spPr>
          <a:xfrm>
            <a:off x="4977745" y="21336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第四章节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5D5A30-9D42-4F7A-BA1E-8CB7DD30071D}"/>
              </a:ext>
            </a:extLst>
          </p:cNvPr>
          <p:cNvSpPr/>
          <p:nvPr/>
        </p:nvSpPr>
        <p:spPr>
          <a:xfrm>
            <a:off x="3959838" y="3257550"/>
            <a:ext cx="42723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  <a:endParaRPr lang="zh-CN" altLang="en-US" sz="5400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CB73939-9324-4B45-8F01-89BE636D9D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266700" y="199886"/>
            <a:ext cx="508000" cy="2641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A7EE34-2EC5-4A22-BC1E-D38C3E8D3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957259"/>
            <a:ext cx="508000" cy="26416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0C8DA93-A286-40CF-B977-CE51EF0FD6A6}"/>
              </a:ext>
            </a:extLst>
          </p:cNvPr>
          <p:cNvGrpSpPr/>
          <p:nvPr/>
        </p:nvGrpSpPr>
        <p:grpSpPr>
          <a:xfrm>
            <a:off x="3743272" y="4180880"/>
            <a:ext cx="4829528" cy="708078"/>
            <a:chOff x="3743272" y="4180880"/>
            <a:chExt cx="4829528" cy="70807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D036BA-8048-4FFA-BA1A-1B7119807E30}"/>
                </a:ext>
              </a:extLst>
            </p:cNvPr>
            <p:cNvSpPr/>
            <p:nvPr/>
          </p:nvSpPr>
          <p:spPr>
            <a:xfrm>
              <a:off x="3743272" y="4180880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CE5579-CBC0-4422-AD4D-189A125D93EF}"/>
                </a:ext>
              </a:extLst>
            </p:cNvPr>
            <p:cNvSpPr/>
            <p:nvPr/>
          </p:nvSpPr>
          <p:spPr>
            <a:xfrm>
              <a:off x="3743272" y="4385905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E899F7E-4BFB-40D3-9843-CCE056CB1F2B}"/>
                </a:ext>
              </a:extLst>
            </p:cNvPr>
            <p:cNvSpPr/>
            <p:nvPr/>
          </p:nvSpPr>
          <p:spPr>
            <a:xfrm>
              <a:off x="3743272" y="4581181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925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4007D74-FC10-4D04-8B35-2CD61A2CDA81}"/>
              </a:ext>
            </a:extLst>
          </p:cNvPr>
          <p:cNvSpPr/>
          <p:nvPr/>
        </p:nvSpPr>
        <p:spPr>
          <a:xfrm>
            <a:off x="1384970" y="2645084"/>
            <a:ext cx="3682330" cy="236936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◆ 不把时间浪费在娱乐消遣上。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◆ 根据实际情况有所取舍。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◆ 深入理解，不可死记硬背。</a:t>
            </a:r>
          </a:p>
          <a:p>
            <a:pPr eaLnBrk="1" hangingPunct="1">
              <a:lnSpc>
                <a:spcPct val="240000"/>
              </a:lnSpc>
            </a:pPr>
            <a:r>
              <a:rPr lang="zh-CN" altLang="en-US" sz="20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　　　　  </a:t>
            </a:r>
            <a:r>
              <a:rPr lang="en-US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—— </a:t>
            </a: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爱因斯坦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A7205C0E-50A1-4E52-AD70-7F2D6B4D17CA}"/>
              </a:ext>
            </a:extLst>
          </p:cNvPr>
          <p:cNvGrpSpPr/>
          <p:nvPr/>
        </p:nvGrpSpPr>
        <p:grpSpPr>
          <a:xfrm>
            <a:off x="5790774" y="1380675"/>
            <a:ext cx="5016256" cy="4546600"/>
            <a:chOff x="6332609" y="1181735"/>
            <a:chExt cx="5338447" cy="4799965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8A7CA9FC-989F-46E1-9B21-37614DE0B8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5656" y="3517900"/>
              <a:ext cx="2565400" cy="246380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A6CE2849-EA22-4902-8B4E-9DD33E2E4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5656" y="1181735"/>
              <a:ext cx="2565400" cy="2336165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41A7132A-326E-4BEC-BF04-6DC3A6FDB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610" y="3517900"/>
              <a:ext cx="2773046" cy="2463799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FE1AEF93-AB9A-4D9E-ACAB-C1C0027F36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609" y="1181735"/>
              <a:ext cx="2773047" cy="2336165"/>
            </a:xfrm>
            <a:prstGeom prst="rect">
              <a:avLst/>
            </a:prstGeom>
          </p:spPr>
        </p:pic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45C4377D-0B05-41E3-B992-790BC69AEDD9}"/>
              </a:ext>
            </a:extLst>
          </p:cNvPr>
          <p:cNvSpPr txBox="1"/>
          <p:nvPr/>
        </p:nvSpPr>
        <p:spPr>
          <a:xfrm>
            <a:off x="618793" y="5874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4.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</a:p>
        </p:txBody>
      </p:sp>
    </p:spTree>
    <p:extLst>
      <p:ext uri="{BB962C8B-B14F-4D97-AF65-F5344CB8AC3E}">
        <p14:creationId xmlns:p14="http://schemas.microsoft.com/office/powerpoint/2010/main" val="295327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822E581-5DAF-4C44-85BD-E8EAE57CCF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862009"/>
            <a:ext cx="508000" cy="26416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A61DA0C6-C9DF-4DA0-9E3F-E394C0B19345}"/>
              </a:ext>
            </a:extLst>
          </p:cNvPr>
          <p:cNvSpPr txBox="1"/>
          <p:nvPr/>
        </p:nvSpPr>
        <p:spPr>
          <a:xfrm>
            <a:off x="4407022" y="1380243"/>
            <a:ext cx="4068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1.</a:t>
            </a:r>
            <a:r>
              <a:rPr lang="zh-CN" altLang="en-US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9BBC52CC-0EBD-4228-A408-7A250C4A9F28}"/>
              </a:ext>
            </a:extLst>
          </p:cNvPr>
          <p:cNvSpPr txBox="1"/>
          <p:nvPr/>
        </p:nvSpPr>
        <p:spPr>
          <a:xfrm>
            <a:off x="4407021" y="2260663"/>
            <a:ext cx="3563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2.</a:t>
            </a:r>
            <a:r>
              <a:rPr lang="zh-CN" altLang="en-US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37AB6025-7713-476F-BDF5-4BB2B8BAFF6D}"/>
              </a:ext>
            </a:extLst>
          </p:cNvPr>
          <p:cNvSpPr txBox="1"/>
          <p:nvPr/>
        </p:nvSpPr>
        <p:spPr>
          <a:xfrm>
            <a:off x="4407021" y="3066160"/>
            <a:ext cx="4750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3.</a:t>
            </a:r>
            <a:r>
              <a:rPr lang="zh-CN" altLang="en-US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古代名人读书故事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B3177506-BFBC-4155-8B37-D59B6360344D}"/>
              </a:ext>
            </a:extLst>
          </p:cNvPr>
          <p:cNvSpPr txBox="1"/>
          <p:nvPr/>
        </p:nvSpPr>
        <p:spPr>
          <a:xfrm>
            <a:off x="4407021" y="3925757"/>
            <a:ext cx="3563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4.</a:t>
            </a:r>
            <a:r>
              <a:rPr lang="zh-CN" altLang="en-US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4998EEA2-55B0-4931-9618-71B0DA0CC17E}"/>
              </a:ext>
            </a:extLst>
          </p:cNvPr>
          <p:cNvSpPr txBox="1"/>
          <p:nvPr/>
        </p:nvSpPr>
        <p:spPr>
          <a:xfrm>
            <a:off x="4407021" y="4828866"/>
            <a:ext cx="35637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5.</a:t>
            </a:r>
            <a:r>
              <a:rPr lang="zh-CN" altLang="en-US" sz="40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读书知识问答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6C40717E-4B08-4CEE-AC8F-F1B51737BEEA}"/>
              </a:ext>
            </a:extLst>
          </p:cNvPr>
          <p:cNvGrpSpPr/>
          <p:nvPr/>
        </p:nvGrpSpPr>
        <p:grpSpPr>
          <a:xfrm>
            <a:off x="1802308" y="1376021"/>
            <a:ext cx="1077218" cy="2586946"/>
            <a:chOff x="1802308" y="1376021"/>
            <a:chExt cx="1077218" cy="2586946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1BDEE994-1AD1-4358-ABE6-A6C91982C3C6}"/>
                </a:ext>
              </a:extLst>
            </p:cNvPr>
            <p:cNvCxnSpPr>
              <a:cxnSpLocks/>
            </p:cNvCxnSpPr>
            <p:nvPr/>
          </p:nvCxnSpPr>
          <p:spPr>
            <a:xfrm>
              <a:off x="2111572" y="1376021"/>
              <a:ext cx="76795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48431EF4-4386-47E9-9B16-563FD685EEAB}"/>
                </a:ext>
              </a:extLst>
            </p:cNvPr>
            <p:cNvCxnSpPr>
              <a:cxnSpLocks/>
            </p:cNvCxnSpPr>
            <p:nvPr/>
          </p:nvCxnSpPr>
          <p:spPr>
            <a:xfrm>
              <a:off x="2879526" y="1376021"/>
              <a:ext cx="0" cy="258694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xmlns="" id="{E5CA447F-4D8A-4C56-81D0-CCC077E9E508}"/>
                </a:ext>
              </a:extLst>
            </p:cNvPr>
            <p:cNvCxnSpPr>
              <a:cxnSpLocks/>
            </p:cNvCxnSpPr>
            <p:nvPr/>
          </p:nvCxnSpPr>
          <p:spPr>
            <a:xfrm>
              <a:off x="1802308" y="3962967"/>
              <a:ext cx="107721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043FB520-7B41-4990-9D02-B17116A8194B}"/>
                </a:ext>
              </a:extLst>
            </p:cNvPr>
            <p:cNvCxnSpPr>
              <a:cxnSpLocks/>
            </p:cNvCxnSpPr>
            <p:nvPr/>
          </p:nvCxnSpPr>
          <p:spPr>
            <a:xfrm>
              <a:off x="1802308" y="3219450"/>
              <a:ext cx="0" cy="74351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B368A64-4CEB-4898-9642-0E4951B8BAC3}"/>
              </a:ext>
            </a:extLst>
          </p:cNvPr>
          <p:cNvSpPr txBox="1"/>
          <p:nvPr/>
        </p:nvSpPr>
        <p:spPr>
          <a:xfrm>
            <a:off x="880464" y="1144001"/>
            <a:ext cx="1661993" cy="132824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96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目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14C0825-D3DF-40ED-B270-5171FBD2E96A}"/>
              </a:ext>
            </a:extLst>
          </p:cNvPr>
          <p:cNvSpPr txBox="1"/>
          <p:nvPr/>
        </p:nvSpPr>
        <p:spPr>
          <a:xfrm>
            <a:off x="2460051" y="2638943"/>
            <a:ext cx="492443" cy="126412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CONTENT</a:t>
            </a:r>
            <a:endParaRPr lang="zh-CN" altLang="en-US" sz="2000" dirty="0">
              <a:solidFill>
                <a:schemeClr val="bg1"/>
              </a:solidFill>
              <a:latin typeface="字体视界-NEW魏碑体" panose="02010601030101010101" pitchFamily="2" charset="-122"/>
              <a:ea typeface="字体视界-NEW魏碑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3DC81842-62AD-4BD7-B93D-18ECEDAD0C6F}"/>
              </a:ext>
            </a:extLst>
          </p:cNvPr>
          <p:cNvSpPr txBox="1"/>
          <p:nvPr/>
        </p:nvSpPr>
        <p:spPr>
          <a:xfrm>
            <a:off x="1351921" y="2194446"/>
            <a:ext cx="1538883" cy="1225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88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11865247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7" grpId="0"/>
      <p:bldP spid="38" grpId="0"/>
      <p:bldP spid="39" grpId="0"/>
      <p:bldP spid="40" grpId="0"/>
      <p:bldP spid="2" grpId="0"/>
      <p:bldP spid="22" grpId="0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2FD50EA-D25A-4E59-8A54-BBA23F69E7A8}"/>
              </a:ext>
            </a:extLst>
          </p:cNvPr>
          <p:cNvSpPr/>
          <p:nvPr/>
        </p:nvSpPr>
        <p:spPr>
          <a:xfrm>
            <a:off x="7195344" y="2172061"/>
            <a:ext cx="3476247" cy="325012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★ 读书应作些挑选和比较。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★ 读书应该把身心和情感都投入进去。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★ 除了学好规定的课程，也可多读些课外书。</a:t>
            </a:r>
          </a:p>
          <a:p>
            <a:pPr eaLnBrk="1" hangingPunct="1">
              <a:lnSpc>
                <a:spcPct val="24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　　　　　　　  </a:t>
            </a:r>
            <a:r>
              <a:rPr lang="en-US" altLang="zh-CN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—— </a:t>
            </a: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冰心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BDAC404-A86A-4625-8F10-19F66D2201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145" y="1979299"/>
            <a:ext cx="4937219" cy="329147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7446143-948E-4396-9ABD-66C57C889843}"/>
              </a:ext>
            </a:extLst>
          </p:cNvPr>
          <p:cNvSpPr txBox="1"/>
          <p:nvPr/>
        </p:nvSpPr>
        <p:spPr>
          <a:xfrm>
            <a:off x="618793" y="5874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4.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</a:p>
        </p:txBody>
      </p:sp>
    </p:spTree>
    <p:extLst>
      <p:ext uri="{BB962C8B-B14F-4D97-AF65-F5344CB8AC3E}">
        <p14:creationId xmlns:p14="http://schemas.microsoft.com/office/powerpoint/2010/main" val="316654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93ADEB1-E3A3-44D0-A89E-D90394261572}"/>
              </a:ext>
            </a:extLst>
          </p:cNvPr>
          <p:cNvSpPr/>
          <p:nvPr/>
        </p:nvSpPr>
        <p:spPr>
          <a:xfrm>
            <a:off x="1362965" y="2684033"/>
            <a:ext cx="3959225" cy="23693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● 从阅读中区分书的好坏。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● 以向他人学习的态度来读书。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● 读书体会要回到生活中检验。</a:t>
            </a:r>
          </a:p>
          <a:p>
            <a:pPr eaLnBrk="1" hangingPunct="1">
              <a:lnSpc>
                <a:spcPct val="24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　　　　  　</a:t>
            </a:r>
            <a:r>
              <a:rPr lang="en-US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—— </a:t>
            </a: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高尔基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EA89F40-D4A0-4EE1-BF55-F26EBA2995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618" y="2206171"/>
            <a:ext cx="5199703" cy="308313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9D1E3D4-93A6-4EB1-B20B-7D27474C1AC6}"/>
              </a:ext>
            </a:extLst>
          </p:cNvPr>
          <p:cNvSpPr txBox="1"/>
          <p:nvPr/>
        </p:nvSpPr>
        <p:spPr>
          <a:xfrm>
            <a:off x="618793" y="5874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4.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</a:p>
        </p:txBody>
      </p:sp>
    </p:spTree>
    <p:extLst>
      <p:ext uri="{BB962C8B-B14F-4D97-AF65-F5344CB8AC3E}">
        <p14:creationId xmlns:p14="http://schemas.microsoft.com/office/powerpoint/2010/main" val="369754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8B329DE-069A-4EDC-8652-E925AFCD1FDD}"/>
              </a:ext>
            </a:extLst>
          </p:cNvPr>
          <p:cNvSpPr/>
          <p:nvPr/>
        </p:nvSpPr>
        <p:spPr>
          <a:xfrm>
            <a:off x="1467304" y="2257917"/>
            <a:ext cx="3567306" cy="264290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▲ 养成“随便翻翻”的读书习惯。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▲可先泛览、后选择的读书方法。</a:t>
            </a:r>
          </a:p>
          <a:p>
            <a:pPr eaLnBrk="1" hangingPunct="1">
              <a:lnSpc>
                <a:spcPct val="18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▲ 文、理科的书，专业内、专业外的书要互看。</a:t>
            </a:r>
          </a:p>
          <a:p>
            <a:pPr eaLnBrk="1" hangingPunct="1">
              <a:lnSpc>
                <a:spcPct val="240000"/>
              </a:lnSpc>
            </a:pP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　　　   </a:t>
            </a:r>
            <a:r>
              <a:rPr lang="en-US" altLang="zh-CN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—— </a:t>
            </a:r>
            <a:r>
              <a:rPr lang="zh-CN" altLang="en-US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鲁迅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F66C5AB-4DB8-450E-9AC9-611DAA9CF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73890"/>
            <a:ext cx="4906774" cy="3120401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E7770762-FEFC-4FD8-9885-B49FEA62ACCF}"/>
              </a:ext>
            </a:extLst>
          </p:cNvPr>
          <p:cNvSpPr txBox="1"/>
          <p:nvPr/>
        </p:nvSpPr>
        <p:spPr>
          <a:xfrm>
            <a:off x="618793" y="5874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4.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名人读书方法</a:t>
            </a:r>
          </a:p>
        </p:txBody>
      </p:sp>
    </p:spTree>
    <p:extLst>
      <p:ext uri="{BB962C8B-B14F-4D97-AF65-F5344CB8AC3E}">
        <p14:creationId xmlns:p14="http://schemas.microsoft.com/office/powerpoint/2010/main" val="380751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E98230B-26FF-48C0-B3E5-180DDBA01921}"/>
              </a:ext>
            </a:extLst>
          </p:cNvPr>
          <p:cNvSpPr txBox="1"/>
          <p:nvPr/>
        </p:nvSpPr>
        <p:spPr>
          <a:xfrm>
            <a:off x="4977745" y="21336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第五章节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5D5A30-9D42-4F7A-BA1E-8CB7DD30071D}"/>
              </a:ext>
            </a:extLst>
          </p:cNvPr>
          <p:cNvSpPr/>
          <p:nvPr/>
        </p:nvSpPr>
        <p:spPr>
          <a:xfrm>
            <a:off x="3959838" y="3257550"/>
            <a:ext cx="42723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读书知识问答</a:t>
            </a:r>
            <a:endParaRPr lang="zh-CN" altLang="en-US" sz="5400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CB73939-9324-4B45-8F01-89BE636D9D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266700" y="199886"/>
            <a:ext cx="508000" cy="2641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A7EE34-2EC5-4A22-BC1E-D38C3E8D3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957259"/>
            <a:ext cx="508000" cy="26416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0C8DA93-A286-40CF-B977-CE51EF0FD6A6}"/>
              </a:ext>
            </a:extLst>
          </p:cNvPr>
          <p:cNvGrpSpPr/>
          <p:nvPr/>
        </p:nvGrpSpPr>
        <p:grpSpPr>
          <a:xfrm>
            <a:off x="3743272" y="4180880"/>
            <a:ext cx="4829528" cy="708078"/>
            <a:chOff x="3743272" y="4180880"/>
            <a:chExt cx="4829528" cy="70807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D036BA-8048-4FFA-BA1A-1B7119807E30}"/>
                </a:ext>
              </a:extLst>
            </p:cNvPr>
            <p:cNvSpPr/>
            <p:nvPr/>
          </p:nvSpPr>
          <p:spPr>
            <a:xfrm>
              <a:off x="3743272" y="4180880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CE5579-CBC0-4422-AD4D-189A125D93EF}"/>
                </a:ext>
              </a:extLst>
            </p:cNvPr>
            <p:cNvSpPr/>
            <p:nvPr/>
          </p:nvSpPr>
          <p:spPr>
            <a:xfrm>
              <a:off x="3743272" y="4385905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E899F7E-4BFB-40D3-9843-CCE056CB1F2B}"/>
                </a:ext>
              </a:extLst>
            </p:cNvPr>
            <p:cNvSpPr/>
            <p:nvPr/>
          </p:nvSpPr>
          <p:spPr>
            <a:xfrm>
              <a:off x="3743272" y="4581181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42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1">
            <a:extLst>
              <a:ext uri="{FF2B5EF4-FFF2-40B4-BE49-F238E27FC236}">
                <a16:creationId xmlns:a16="http://schemas.microsoft.com/office/drawing/2014/main" xmlns="" id="{29EE64AD-17F5-4942-A205-0561E7A97AFF}"/>
              </a:ext>
            </a:extLst>
          </p:cNvPr>
          <p:cNvSpPr txBox="1"/>
          <p:nvPr/>
        </p:nvSpPr>
        <p:spPr>
          <a:xfrm>
            <a:off x="801348" y="1325835"/>
            <a:ext cx="5031582" cy="48013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1.1995年,联合国科教文组织把每年的(         ) 定为“世界图书和版权日”,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简称为“世界读书日”。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A.4月23日 B.4月22日 C.4月24日 D.4月21日 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2.“书籍是人类进步的阶梯”,这句名言出自(     )。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A.托尔斯泰 B.高尔基 C.车尔尼雪夫斯基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3.“公共图书馆是人民的终身学校”出自（    ）。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A.江泽民 B.邓小平 C.胡锦涛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4.中国首位乘坐“神州五号”载人航天飞船遨游太空的航天英雄名叫（   ）。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 费俊龙 B.聂海胜 C.杨利伟</a:t>
            </a:r>
          </a:p>
        </p:txBody>
      </p:sp>
      <p:sp>
        <p:nvSpPr>
          <p:cNvPr id="8" name="文本框 1">
            <a:extLst>
              <a:ext uri="{FF2B5EF4-FFF2-40B4-BE49-F238E27FC236}">
                <a16:creationId xmlns:a16="http://schemas.microsoft.com/office/drawing/2014/main" xmlns="" id="{D9EE3075-59F3-41C4-BC05-BD4DFAD3799D}"/>
              </a:ext>
            </a:extLst>
          </p:cNvPr>
          <p:cNvSpPr txBox="1"/>
          <p:nvPr/>
        </p:nvSpPr>
        <p:spPr>
          <a:xfrm>
            <a:off x="6463938" y="1325835"/>
            <a:ext cx="5049520" cy="4524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5.我国现在的国家主席是（   ）。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A、江泽民　　B、习近平　　C、胡锦涛 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6. 2008年奥运会在我国的城市 （   ）举行。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A、天津　　B、上海　　C、北京 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7.“把有限的生命，投入到无限的为人民服务之中去”是（　　）的名言。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                                                   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f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á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n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A、焦裕禄　　B、雷锋　　C、孔繁森 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8.我国现在的国务院总理是 （   ）。 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A、朱镕基　　B、温家宝　　C、李克强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D99B4F4-B0FB-4EFA-A9DF-D7366C9CFD86}"/>
              </a:ext>
            </a:extLst>
          </p:cNvPr>
          <p:cNvSpPr txBox="1"/>
          <p:nvPr/>
        </p:nvSpPr>
        <p:spPr>
          <a:xfrm>
            <a:off x="604278" y="530796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5.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读书知识问答</a:t>
            </a:r>
          </a:p>
        </p:txBody>
      </p:sp>
    </p:spTree>
    <p:extLst>
      <p:ext uri="{BB962C8B-B14F-4D97-AF65-F5344CB8AC3E}">
        <p14:creationId xmlns:p14="http://schemas.microsoft.com/office/powerpoint/2010/main" val="19473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0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1">
            <a:extLst>
              <a:ext uri="{FF2B5EF4-FFF2-40B4-BE49-F238E27FC236}">
                <a16:creationId xmlns:a16="http://schemas.microsoft.com/office/drawing/2014/main" xmlns="" id="{A15C01B0-B46C-40C9-A7CC-E79A0ED8722F}"/>
              </a:ext>
            </a:extLst>
          </p:cNvPr>
          <p:cNvSpPr txBox="1"/>
          <p:nvPr/>
        </p:nvSpPr>
        <p:spPr>
          <a:xfrm>
            <a:off x="845899" y="1624101"/>
            <a:ext cx="10492582" cy="42473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9.“山重水复疑无路,柳暗花明又一村”是(     )的诗句。</a:t>
            </a:r>
            <a:endParaRPr lang="en-US" altLang="zh-CN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A.陆游 B.王勃 C.李白 D.王维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10.印刷术是中国的四大发明之一,北宋时期的《梦溪笔谈》记载了早期的活字印刷术,它的作者是(     )。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A.苏东坡 B.沈括 C.王安石 D.欧阳修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11.《西游记》的作者是(     )。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                                       ā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n      gu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à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n</a:t>
            </a:r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A.吴承恩 B.曹雪芹 C.施耐庵 D.罗贯中</a:t>
            </a: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endParaRPr lang="zh-CN" altLang="en-US" dirty="0">
              <a:solidFill>
                <a:srgbClr val="3D2113"/>
              </a:solidFill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12.在鸦片战争中,主持虎门销烟的爱国英雄是(     )。</a:t>
            </a:r>
          </a:p>
          <a:p>
            <a:pPr eaLnBrk="1" hangingPunct="1"/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A.关天培 B.林则徐 C.左宗棠 D.龚自珍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3A2166E-87A4-4E5E-A228-E5AD3CF058A1}"/>
              </a:ext>
            </a:extLst>
          </p:cNvPr>
          <p:cNvSpPr txBox="1"/>
          <p:nvPr/>
        </p:nvSpPr>
        <p:spPr>
          <a:xfrm>
            <a:off x="604278" y="530796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5.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读书知识问答</a:t>
            </a:r>
          </a:p>
        </p:txBody>
      </p:sp>
    </p:spTree>
    <p:extLst>
      <p:ext uri="{BB962C8B-B14F-4D97-AF65-F5344CB8AC3E}">
        <p14:creationId xmlns:p14="http://schemas.microsoft.com/office/powerpoint/2010/main" val="40919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C331D73-658E-49EB-916D-7EB2363FD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1" t="7773" r="55000" b="51482"/>
          <a:stretch/>
        </p:blipFill>
        <p:spPr>
          <a:xfrm>
            <a:off x="4089400" y="533399"/>
            <a:ext cx="1397000" cy="279400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B6A550D-B379-4400-94C6-0B8997EA477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342010" y="396320"/>
            <a:ext cx="508000" cy="26416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E9F80AF-0AC4-419C-94D1-B317F14D24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96" t="27775" r="42916" b="49630"/>
          <a:stretch/>
        </p:blipFill>
        <p:spPr>
          <a:xfrm>
            <a:off x="5429250" y="1549803"/>
            <a:ext cx="1485900" cy="15494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71A1E4B-4B07-4D09-878A-27AF19CBF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3" t="49817" r="42916" b="7771"/>
          <a:stretch/>
        </p:blipFill>
        <p:spPr>
          <a:xfrm>
            <a:off x="5410200" y="3136900"/>
            <a:ext cx="1739900" cy="29083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405A164-C086-449F-945E-C3644083515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37" t="55556" r="14063" b="36850"/>
          <a:stretch/>
        </p:blipFill>
        <p:spPr>
          <a:xfrm rot="5400000">
            <a:off x="4630254" y="4690758"/>
            <a:ext cx="1930603" cy="54968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799B1D89-AED0-4F90-8480-8CD9AEB89E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1" t="51111" r="57188" b="23887"/>
          <a:stretch/>
        </p:blipFill>
        <p:spPr>
          <a:xfrm>
            <a:off x="4215612" y="3441399"/>
            <a:ext cx="1130300" cy="17145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2ED0E3A3-EF35-4716-BDEA-05ADC880065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1" t="62900" r="7403" b="26765"/>
          <a:stretch/>
        </p:blipFill>
        <p:spPr>
          <a:xfrm>
            <a:off x="6955955" y="5182809"/>
            <a:ext cx="2533650" cy="748094"/>
          </a:xfrm>
          <a:prstGeom prst="rect">
            <a:avLst/>
          </a:prstGeom>
        </p:spPr>
      </p:pic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98C37866-9B85-4FEA-8C80-07AA018F1ADF}"/>
              </a:ext>
            </a:extLst>
          </p:cNvPr>
          <p:cNvGrpSpPr/>
          <p:nvPr/>
        </p:nvGrpSpPr>
        <p:grpSpPr>
          <a:xfrm>
            <a:off x="3073200" y="1250950"/>
            <a:ext cx="5264350" cy="3803449"/>
            <a:chOff x="3073200" y="1250950"/>
            <a:chExt cx="5264350" cy="3803449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9805941-9F2E-4B4B-A843-BE2DB7F369E0}"/>
                </a:ext>
              </a:extLst>
            </p:cNvPr>
            <p:cNvCxnSpPr/>
            <p:nvPr/>
          </p:nvCxnSpPr>
          <p:spPr>
            <a:xfrm flipH="1">
              <a:off x="7283450" y="1250950"/>
              <a:ext cx="1054100" cy="1054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8DBD2B9F-6EAE-463B-883C-3B8B3C62A3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81262" y="2248254"/>
              <a:ext cx="431498" cy="43149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12DFF724-76A6-44B5-BDBF-A6DFC2FA8CB4}"/>
                </a:ext>
              </a:extLst>
            </p:cNvPr>
            <p:cNvCxnSpPr/>
            <p:nvPr/>
          </p:nvCxnSpPr>
          <p:spPr>
            <a:xfrm flipH="1">
              <a:off x="3135571" y="4000299"/>
              <a:ext cx="1054100" cy="10541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AB012904-CAA6-4108-9E07-42CFAA20F0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90053" y="3619299"/>
              <a:ext cx="431498" cy="43149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777023FF-AC95-49BD-92DA-E4792795D7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00180" y="3135344"/>
              <a:ext cx="414206" cy="41420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42ED39E0-1342-4E55-B38D-237B1684D1F5}"/>
                </a:ext>
              </a:extLst>
            </p:cNvPr>
            <p:cNvSpPr/>
            <p:nvPr/>
          </p:nvSpPr>
          <p:spPr>
            <a:xfrm>
              <a:off x="7080058" y="2548976"/>
              <a:ext cx="133733" cy="13373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6834A3FD-5D8A-4168-84A1-DB7FD8DE341D}"/>
                </a:ext>
              </a:extLst>
            </p:cNvPr>
            <p:cNvSpPr/>
            <p:nvPr/>
          </p:nvSpPr>
          <p:spPr>
            <a:xfrm>
              <a:off x="4196502" y="4107040"/>
              <a:ext cx="88185" cy="881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8E4E408E-84D9-4D78-82B1-A9442D4E9A16}"/>
                </a:ext>
              </a:extLst>
            </p:cNvPr>
            <p:cNvSpPr/>
            <p:nvPr/>
          </p:nvSpPr>
          <p:spPr>
            <a:xfrm>
              <a:off x="3073200" y="4929657"/>
              <a:ext cx="124742" cy="1247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DEE60EA6-3FF1-4BC9-B583-B50776EBEC03}"/>
                </a:ext>
              </a:extLst>
            </p:cNvPr>
            <p:cNvSpPr/>
            <p:nvPr/>
          </p:nvSpPr>
          <p:spPr>
            <a:xfrm>
              <a:off x="5366107" y="1935900"/>
              <a:ext cx="88185" cy="8818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8822E581-5DAF-4C44-85BD-E8EAE57CCF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862009"/>
            <a:ext cx="5080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06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893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E98230B-26FF-48C0-B3E5-180DDBA01921}"/>
              </a:ext>
            </a:extLst>
          </p:cNvPr>
          <p:cNvSpPr txBox="1"/>
          <p:nvPr/>
        </p:nvSpPr>
        <p:spPr>
          <a:xfrm>
            <a:off x="4977745" y="21336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第一章节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5D5A30-9D42-4F7A-BA1E-8CB7DD30071D}"/>
              </a:ext>
            </a:extLst>
          </p:cNvPr>
          <p:cNvSpPr/>
          <p:nvPr/>
        </p:nvSpPr>
        <p:spPr>
          <a:xfrm>
            <a:off x="3619200" y="3257550"/>
            <a:ext cx="49536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  <a:endParaRPr lang="zh-CN" altLang="en-US" sz="5400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CB73939-9324-4B45-8F01-89BE636D9D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266700" y="199886"/>
            <a:ext cx="508000" cy="2641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A7EE34-2EC5-4A22-BC1E-D38C3E8D3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957259"/>
            <a:ext cx="508000" cy="26416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0C8DA93-A286-40CF-B977-CE51EF0FD6A6}"/>
              </a:ext>
            </a:extLst>
          </p:cNvPr>
          <p:cNvGrpSpPr/>
          <p:nvPr/>
        </p:nvGrpSpPr>
        <p:grpSpPr>
          <a:xfrm>
            <a:off x="3743272" y="4180880"/>
            <a:ext cx="4829528" cy="708078"/>
            <a:chOff x="3743272" y="4180880"/>
            <a:chExt cx="4829528" cy="70807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D036BA-8048-4FFA-BA1A-1B7119807E30}"/>
                </a:ext>
              </a:extLst>
            </p:cNvPr>
            <p:cNvSpPr/>
            <p:nvPr/>
          </p:nvSpPr>
          <p:spPr>
            <a:xfrm>
              <a:off x="3743272" y="4180880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CE5579-CBC0-4422-AD4D-189A125D93EF}"/>
                </a:ext>
              </a:extLst>
            </p:cNvPr>
            <p:cNvSpPr/>
            <p:nvPr/>
          </p:nvSpPr>
          <p:spPr>
            <a:xfrm>
              <a:off x="3743272" y="4385905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E899F7E-4BFB-40D3-9843-CCE056CB1F2B}"/>
                </a:ext>
              </a:extLst>
            </p:cNvPr>
            <p:cNvSpPr/>
            <p:nvPr/>
          </p:nvSpPr>
          <p:spPr>
            <a:xfrm>
              <a:off x="3743272" y="4581181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6289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CC2FFC9-219D-4CFD-A27E-FC0DFC112EEB}"/>
              </a:ext>
            </a:extLst>
          </p:cNvPr>
          <p:cNvSpPr/>
          <p:nvPr/>
        </p:nvSpPr>
        <p:spPr>
          <a:xfrm>
            <a:off x="6381750" y="1003425"/>
            <a:ext cx="5018860" cy="49239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</a:t>
            </a:r>
            <a:r>
              <a:rPr lang="en-US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1995</a:t>
            </a:r>
            <a:r>
              <a:rPr lang="zh-CN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年</a:t>
            </a: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联合国教科文组织通过决议，将每年的</a:t>
            </a:r>
            <a:r>
              <a:rPr lang="en-US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4</a:t>
            </a: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月</a:t>
            </a:r>
            <a:r>
              <a:rPr lang="en-US" altLang="zh-CN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23</a:t>
            </a:r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日确定为“世界读书日”。主旨是希望散居在世界各地的人，无论年老还是年轻，无论贫穷还是富裕，无论患病还是健康，都能享受阅读的乐趣，都能尊重和感谢为人类文明做出过巨大贡献的文学、文化、科学、思想大师们，都能保护知识的产权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D97FF7C-5415-4510-B83A-3E4F7F8D7A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03" y="1819642"/>
            <a:ext cx="4937219" cy="329147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72CC498-9672-42E4-87D9-82836CE42CE2}"/>
              </a:ext>
            </a:extLst>
          </p:cNvPr>
          <p:cNvSpPr txBox="1"/>
          <p:nvPr/>
        </p:nvSpPr>
        <p:spPr>
          <a:xfrm>
            <a:off x="646246" y="603315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1.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</a:p>
        </p:txBody>
      </p:sp>
    </p:spTree>
    <p:extLst>
      <p:ext uri="{BB962C8B-B14F-4D97-AF65-F5344CB8AC3E}">
        <p14:creationId xmlns:p14="http://schemas.microsoft.com/office/powerpoint/2010/main" val="3181804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2A1FE52-BD5D-4008-BFFE-558D7FB66F73}"/>
              </a:ext>
            </a:extLst>
          </p:cNvPr>
          <p:cNvSpPr/>
          <p:nvPr/>
        </p:nvSpPr>
        <p:spPr>
          <a:xfrm>
            <a:off x="978408" y="4210029"/>
            <a:ext cx="10496550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世界读书日设立目的是希望散居在世界各地的人，无论你是年老还是年轻，无论你是贫穷还是富裕，无论你是患病还是健康，都能享受阅读的乐趣，都能尊重和感谢为人类文明做出过巨大贡献的文学、文化、科学、思想大师们，都能保护知识产权。每年的这一天，世界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100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多个国家都会举办各种各样的庆祝和图书宣传活动，但在我国这个日子还没有广为人知，近两年开始有出版社和书店搞一些公益活动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64B2B8D-EBD0-4582-A8AA-971CC8B1F8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395" y="1294527"/>
            <a:ext cx="4534777" cy="268887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E9DFF73-EFA7-4EDD-9443-85DEE612D0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295519"/>
            <a:ext cx="3585027" cy="268916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A7234EB-296A-4CC7-87B0-7DD047D7CBD5}"/>
              </a:ext>
            </a:extLst>
          </p:cNvPr>
          <p:cNvSpPr txBox="1"/>
          <p:nvPr/>
        </p:nvSpPr>
        <p:spPr>
          <a:xfrm>
            <a:off x="670039" y="581046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1.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</a:p>
        </p:txBody>
      </p:sp>
    </p:spTree>
    <p:extLst>
      <p:ext uri="{BB962C8B-B14F-4D97-AF65-F5344CB8AC3E}">
        <p14:creationId xmlns:p14="http://schemas.microsoft.com/office/powerpoint/2010/main" val="949708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00FDC30-248E-4153-A42B-F0A229319DA1}"/>
              </a:ext>
            </a:extLst>
          </p:cNvPr>
          <p:cNvSpPr/>
          <p:nvPr/>
        </p:nvSpPr>
        <p:spPr>
          <a:xfrm>
            <a:off x="6095999" y="1738066"/>
            <a:ext cx="4742498" cy="38318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联合国教科文组织选择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4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月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23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日成为世界读书日的灵感来自于一个美丽的传说。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4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月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23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日是西班牙文豪塞万提斯的忌日，也是加泰罗尼亚地区大众节日“圣乔治节”。实际上，同一天也是莎士比亚出生和去世的纪念日，又是美国作家纳博科夫、法国作家莫里斯</a:t>
            </a:r>
            <a:r>
              <a:rPr lang="en-US" altLang="zh-CN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·</a:t>
            </a:r>
            <a:r>
              <a:rPr lang="zh-CN" altLang="en-US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德鲁昂、冰岛诺贝尔文学奖得主拉克斯内斯等多位文学家的生日，所以这一天成为全球性图书日看来“名正言顺”。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3BC12548-3B8F-4E5D-BD61-7A812F0056D0}"/>
              </a:ext>
            </a:extLst>
          </p:cNvPr>
          <p:cNvGrpSpPr/>
          <p:nvPr/>
        </p:nvGrpSpPr>
        <p:grpSpPr>
          <a:xfrm>
            <a:off x="862029" y="1380675"/>
            <a:ext cx="5016256" cy="4546600"/>
            <a:chOff x="6332609" y="1181735"/>
            <a:chExt cx="5338447" cy="4799965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78B98094-1FA8-49E5-9632-AD5AE4E73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5656" y="3517900"/>
              <a:ext cx="2565400" cy="2463800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6EC005AD-3F85-4D3E-8FD6-E77098A6C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5656" y="1181735"/>
              <a:ext cx="2565400" cy="2336165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C64AB3DA-386F-42C6-9693-F70CFAA3F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610" y="3517900"/>
              <a:ext cx="2773046" cy="2463799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5A193D06-E49D-4077-9943-910E0B18B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2609" y="1181735"/>
              <a:ext cx="2773047" cy="2336165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B0E4C91-53ED-458B-A8A2-19F7A2F587F5}"/>
              </a:ext>
            </a:extLst>
          </p:cNvPr>
          <p:cNvSpPr txBox="1"/>
          <p:nvPr/>
        </p:nvSpPr>
        <p:spPr>
          <a:xfrm>
            <a:off x="646246" y="603315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1.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</a:p>
        </p:txBody>
      </p:sp>
    </p:spTree>
    <p:extLst>
      <p:ext uri="{BB962C8B-B14F-4D97-AF65-F5344CB8AC3E}">
        <p14:creationId xmlns:p14="http://schemas.microsoft.com/office/powerpoint/2010/main" val="3351888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463FAFBA-AC63-4ACD-9AC7-1BF937ACF6A3}"/>
              </a:ext>
            </a:extLst>
          </p:cNvPr>
          <p:cNvSpPr/>
          <p:nvPr/>
        </p:nvSpPr>
        <p:spPr>
          <a:xfrm>
            <a:off x="1154632" y="1921277"/>
            <a:ext cx="4607540" cy="37312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spc="300" dirty="0">
                <a:solidFill>
                  <a:srgbClr val="3D2113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　　世界读书日的主旨宣言为：“希望散居在全球各地的人们，无论你是年老还是年轻，无论你是贫穷还是富有，无论你是患病还是健康，都能享受阅读带来的乐趣，都能尊重和感谢为人类文明作出巨大贡献的文学、文化、科学思想大师们，都能保护知识产权。”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E7EF7C2-95E5-42DA-AFC3-FB0B5B933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118" y="3669380"/>
            <a:ext cx="3896507" cy="247793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B888EE4-2A9E-4982-B91A-129A1BAD71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118" y="845263"/>
            <a:ext cx="3875605" cy="258373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7C07305-01F2-4276-9920-35F46AF49C12}"/>
              </a:ext>
            </a:extLst>
          </p:cNvPr>
          <p:cNvSpPr txBox="1"/>
          <p:nvPr/>
        </p:nvSpPr>
        <p:spPr>
          <a:xfrm>
            <a:off x="646246" y="603315"/>
            <a:ext cx="2130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1.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世界读书日简介</a:t>
            </a:r>
          </a:p>
        </p:txBody>
      </p:sp>
    </p:spTree>
    <p:extLst>
      <p:ext uri="{BB962C8B-B14F-4D97-AF65-F5344CB8AC3E}">
        <p14:creationId xmlns:p14="http://schemas.microsoft.com/office/powerpoint/2010/main" val="30998893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E98230B-26FF-48C0-B3E5-180DDBA01921}"/>
              </a:ext>
            </a:extLst>
          </p:cNvPr>
          <p:cNvSpPr txBox="1"/>
          <p:nvPr/>
        </p:nvSpPr>
        <p:spPr>
          <a:xfrm>
            <a:off x="4977745" y="213360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</a:rPr>
              <a:t>第二章节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735D5A30-9D42-4F7A-BA1E-8CB7DD30071D}"/>
              </a:ext>
            </a:extLst>
          </p:cNvPr>
          <p:cNvSpPr/>
          <p:nvPr/>
        </p:nvSpPr>
        <p:spPr>
          <a:xfrm>
            <a:off x="3959838" y="3257550"/>
            <a:ext cx="42723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  <a:endParaRPr lang="zh-CN" altLang="en-US" sz="5400" dirty="0"/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6CB73939-9324-4B45-8F01-89BE636D9D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266700" y="199886"/>
            <a:ext cx="508000" cy="26416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9EA7EE34-2EC5-4A22-BC1E-D38C3E8D38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9" t="4810" r="92604" b="56667"/>
          <a:stretch/>
        </p:blipFill>
        <p:spPr>
          <a:xfrm>
            <a:off x="11433416" y="3957259"/>
            <a:ext cx="508000" cy="26416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0C8DA93-A286-40CF-B977-CE51EF0FD6A6}"/>
              </a:ext>
            </a:extLst>
          </p:cNvPr>
          <p:cNvGrpSpPr/>
          <p:nvPr/>
        </p:nvGrpSpPr>
        <p:grpSpPr>
          <a:xfrm>
            <a:off x="3743272" y="4180880"/>
            <a:ext cx="4829528" cy="708078"/>
            <a:chOff x="3743272" y="4180880"/>
            <a:chExt cx="4829528" cy="708078"/>
          </a:xfrm>
        </p:grpSpPr>
        <p:sp>
          <p:nvSpPr>
            <p:cNvPr id="26" name="矩形 25">
              <a:extLst>
                <a:ext uri="{FF2B5EF4-FFF2-40B4-BE49-F238E27FC236}">
                  <a16:creationId xmlns:a16="http://schemas.microsoft.com/office/drawing/2014/main" xmlns="" id="{6ED036BA-8048-4FFA-BA1A-1B7119807E30}"/>
                </a:ext>
              </a:extLst>
            </p:cNvPr>
            <p:cNvSpPr/>
            <p:nvPr/>
          </p:nvSpPr>
          <p:spPr>
            <a:xfrm>
              <a:off x="3743272" y="4180880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xmlns="" id="{A0CE5579-CBC0-4422-AD4D-189A125D93EF}"/>
                </a:ext>
              </a:extLst>
            </p:cNvPr>
            <p:cNvSpPr/>
            <p:nvPr/>
          </p:nvSpPr>
          <p:spPr>
            <a:xfrm>
              <a:off x="3743272" y="4385905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xmlns="" id="{1E899F7E-4BFB-40D3-9843-CCE056CB1F2B}"/>
                </a:ext>
              </a:extLst>
            </p:cNvPr>
            <p:cNvSpPr/>
            <p:nvPr/>
          </p:nvSpPr>
          <p:spPr>
            <a:xfrm>
              <a:off x="3743272" y="4581181"/>
              <a:ext cx="482952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400" b="1" dirty="0">
                  <a:solidFill>
                    <a:schemeClr val="bg1"/>
                  </a:solidFill>
                  <a:latin typeface="字体视界-NEW魏碑体" panose="02010601030101010101" pitchFamily="2" charset="-122"/>
                  <a:ea typeface="字体视界-NEW魏碑体" panose="02010601030101010101" pitchFamily="2" charset="-122"/>
                  <a:sym typeface="FZQingKeBenYueSongS-R-GB" panose="02000000000000000000" pitchFamily="2" charset="-122"/>
                </a:rPr>
                <a:t>请输入标题  请输入标题  请输入标题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392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2E78191-0259-43CD-8710-B3CA4F9CB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" y="403"/>
            <a:ext cx="12188421" cy="6857194"/>
          </a:xfrm>
          <a:prstGeom prst="rect">
            <a:avLst/>
          </a:prstGeom>
        </p:spPr>
      </p:pic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D0ADB0A5-59A0-44EC-9B67-73E5D8A99B53}"/>
              </a:ext>
            </a:extLst>
          </p:cNvPr>
          <p:cNvSpPr/>
          <p:nvPr/>
        </p:nvSpPr>
        <p:spPr>
          <a:xfrm>
            <a:off x="435428" y="453668"/>
            <a:ext cx="11321143" cy="6023429"/>
          </a:xfrm>
          <a:prstGeom prst="roundRect">
            <a:avLst>
              <a:gd name="adj" fmla="val 365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EE45523E-73B9-4965-AAF4-099623D00C13}"/>
              </a:ext>
            </a:extLst>
          </p:cNvPr>
          <p:cNvSpPr/>
          <p:nvPr/>
        </p:nvSpPr>
        <p:spPr>
          <a:xfrm>
            <a:off x="1444704" y="2208354"/>
            <a:ext cx="2017369" cy="461665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bg1"/>
                </a:solidFill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孔  子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251704D5-49F2-4E1E-939C-BE325B121179}"/>
              </a:ext>
            </a:extLst>
          </p:cNvPr>
          <p:cNvSpPr/>
          <p:nvPr/>
        </p:nvSpPr>
        <p:spPr>
          <a:xfrm>
            <a:off x="1390103" y="3271455"/>
            <a:ext cx="4248908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zh-CN" altLang="en-US" sz="32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不学诗</a:t>
            </a:r>
            <a:r>
              <a:rPr lang="en-US" altLang="zh-CN" sz="32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  </a:t>
            </a:r>
            <a:r>
              <a:rPr lang="zh-CN" altLang="en-US" sz="3200" b="1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无以言</a:t>
            </a:r>
            <a:endParaRPr lang="zh-CN" altLang="en-US" sz="1600" dirty="0">
              <a:latin typeface="FZQingKeBenYueSongS-R-GB" panose="02000000000000000000" pitchFamily="2" charset="-122"/>
              <a:ea typeface="FZQingKeBenYueSongS-R-GB" panose="02000000000000000000" pitchFamily="2" charset="-122"/>
              <a:sym typeface="FZQingKeBenYueSongS-R-GB" panose="02000000000000000000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2DD3A7A2-933B-47E0-935A-ED71E86D439F}"/>
              </a:ext>
            </a:extLst>
          </p:cNvPr>
          <p:cNvSpPr/>
          <p:nvPr/>
        </p:nvSpPr>
        <p:spPr>
          <a:xfrm>
            <a:off x="1791914" y="4089820"/>
            <a:ext cx="3518912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000" dirty="0">
                <a:latin typeface="FZQingKeBenYueSongS-R-GB" panose="02000000000000000000" pitchFamily="2" charset="-122"/>
                <a:ea typeface="FZQingKeBenYueSongS-R-GB" panose="02000000000000000000" pitchFamily="2" charset="-122"/>
                <a:sym typeface="FZQingKeBenYueSongS-R-GB" panose="02000000000000000000" pitchFamily="2" charset="-122"/>
              </a:rPr>
              <a:t>学而不思则罔，思而不学则殆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DF618E5-8C26-4F67-B5C2-DDF2E413BA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14" r="98"/>
          <a:stretch/>
        </p:blipFill>
        <p:spPr>
          <a:xfrm>
            <a:off x="6593685" y="978881"/>
            <a:ext cx="3834946" cy="5169924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27D61365-E25D-4960-B7CC-D2F813A4B753}"/>
              </a:ext>
            </a:extLst>
          </p:cNvPr>
          <p:cNvSpPr txBox="1"/>
          <p:nvPr/>
        </p:nvSpPr>
        <p:spPr>
          <a:xfrm>
            <a:off x="575951" y="578771"/>
            <a:ext cx="1877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2.</a:t>
            </a:r>
            <a:r>
              <a:rPr lang="zh-CN" altLang="en-US" sz="2000" b="1" dirty="0">
                <a:latin typeface="字体视界-NEW魏碑体" panose="02010601030101010101" pitchFamily="2" charset="-122"/>
                <a:ea typeface="字体视界-NEW魏碑体" panose="02010601030101010101" pitchFamily="2" charset="-122"/>
                <a:sym typeface="FZQingKeBenYueSongS-R-GB" panose="02000000000000000000" pitchFamily="2" charset="-122"/>
              </a:rPr>
              <a:t>名人读书名言</a:t>
            </a:r>
          </a:p>
        </p:txBody>
      </p:sp>
    </p:spTree>
    <p:extLst>
      <p:ext uri="{BB962C8B-B14F-4D97-AF65-F5344CB8AC3E}">
        <p14:creationId xmlns:p14="http://schemas.microsoft.com/office/powerpoint/2010/main" val="24684741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1572</Words>
  <Application>Microsoft Office PowerPoint</Application>
  <PresentationFormat>宽屏</PresentationFormat>
  <Paragraphs>144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FZQingKeBenYueSongS-R-GB</vt:lpstr>
      <vt:lpstr>Meiryo</vt:lpstr>
      <vt:lpstr>等线</vt:lpstr>
      <vt:lpstr>等线 Light</vt:lpstr>
      <vt:lpstr>宋体</vt:lpstr>
      <vt:lpstr>微软雅黑</vt:lpstr>
      <vt:lpstr>字体视界-NEW魏碑体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</cp:revision>
  <dcterms:created xsi:type="dcterms:W3CDTF">2020-03-24T03:29:23Z</dcterms:created>
  <dcterms:modified xsi:type="dcterms:W3CDTF">2020-12-13T12:43:40Z</dcterms:modified>
</cp:coreProperties>
</file>