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9" r:id="rId4"/>
    <p:sldId id="261" r:id="rId5"/>
    <p:sldId id="271" r:id="rId6"/>
    <p:sldId id="272" r:id="rId7"/>
    <p:sldId id="267" r:id="rId8"/>
    <p:sldId id="263" r:id="rId9"/>
    <p:sldId id="274" r:id="rId10"/>
    <p:sldId id="273" r:id="rId11"/>
    <p:sldId id="265" r:id="rId12"/>
    <p:sldId id="275" r:id="rId13"/>
    <p:sldId id="276" r:id="rId14"/>
    <p:sldId id="277" r:id="rId15"/>
    <p:sldId id="278" r:id="rId16"/>
    <p:sldId id="282" r:id="rId17"/>
    <p:sldId id="268" r:id="rId18"/>
    <p:sldId id="279" r:id="rId19"/>
    <p:sldId id="270" r:id="rId20"/>
    <p:sldId id="281" r:id="rId21"/>
    <p:sldId id="280" r:id="rId22"/>
    <p:sldId id="260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EA4357"/>
    <a:srgbClr val="FD8280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C2199-96AF-4471-94A4-B7262420B892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E438F4-2A78-4A63-9844-6D14CFB7F3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2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438F4-2A78-4A63-9844-6D14CFB7F32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98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2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60768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0378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764637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98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071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356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56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897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43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690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15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117827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196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464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03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8864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1324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09778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0360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4984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1564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15994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95684-AE1B-43E1-9E0A-FE11E066DF63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148AA-1894-415B-8797-3643CF17DC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8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586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0089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088" y="3785547"/>
            <a:ext cx="12192000" cy="1802453"/>
          </a:xfrm>
          <a:prstGeom prst="rect">
            <a:avLst/>
          </a:prstGeom>
          <a:solidFill>
            <a:schemeClr val="bg2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600" b="1" dirty="0" smtClean="0">
              <a:solidFill>
                <a:schemeClr val="tx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algn="ctr"/>
            <a:endParaRPr lang="en-US" altLang="zh-CN" sz="3600" b="1" dirty="0" smtClean="0">
              <a:solidFill>
                <a:schemeClr val="tx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51452" y="1342544"/>
            <a:ext cx="935428" cy="942032"/>
            <a:chOff x="5706533" y="480368"/>
            <a:chExt cx="935428" cy="942032"/>
          </a:xfrm>
        </p:grpSpPr>
        <p:sp>
          <p:nvSpPr>
            <p:cNvPr id="8" name="圆角矩形 7"/>
            <p:cNvSpPr/>
            <p:nvPr/>
          </p:nvSpPr>
          <p:spPr>
            <a:xfrm>
              <a:off x="5706533" y="643467"/>
              <a:ext cx="804334" cy="778933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始</a:t>
              </a:r>
              <a:endParaRPr lang="zh-CN" altLang="en-US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339813" y="480368"/>
              <a:ext cx="302148" cy="3034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rgbClr val="C00000"/>
                  </a:solidFill>
                </a:rPr>
                <a:t>1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486400" y="2346960"/>
            <a:ext cx="1455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Arial Narrow" panose="020B0606020202030204" pitchFamily="34" charset="0"/>
              </a:rPr>
              <a:t>The  Beginning</a:t>
            </a:r>
            <a:endParaRPr lang="zh-CN" altLang="en-US" sz="1600" b="1" dirty="0">
              <a:latin typeface="Arial Narrow" panose="020B0606020202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06459" y="4784429"/>
            <a:ext cx="7894320" cy="25874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Charlemagne Std" panose="04020705060702020204" pitchFamily="82" charset="0"/>
              </a:rPr>
              <a:t>Tourism project planning in the suburbs of the city</a:t>
            </a:r>
          </a:p>
        </p:txBody>
      </p:sp>
      <p:sp>
        <p:nvSpPr>
          <p:cNvPr id="5" name="矩形 4"/>
          <p:cNvSpPr/>
          <p:nvPr/>
        </p:nvSpPr>
        <p:spPr>
          <a:xfrm>
            <a:off x="3713430" y="3977622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>
                <a:ln w="0"/>
                <a:effectLst>
                  <a:reflection blurRad="6350" stA="53000" endA="300" endPos="35500" dir="5400000" sy="-90000" algn="bl" rotWithShape="0"/>
                </a:effectLst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城郊河段旅游项目策划</a:t>
            </a:r>
          </a:p>
        </p:txBody>
      </p:sp>
    </p:spTree>
    <p:extLst>
      <p:ext uri="{BB962C8B-B14F-4D97-AF65-F5344CB8AC3E}">
        <p14:creationId xmlns:p14="http://schemas.microsoft.com/office/powerpoint/2010/main" val="413158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410668" y="830729"/>
            <a:ext cx="1797458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情留前世古代区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5944" y="5338520"/>
            <a:ext cx="2998512" cy="40011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强调古代</a:t>
            </a:r>
            <a:r>
              <a:rPr lang="zh-CN" altLang="en-US" sz="20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生活代入式</a:t>
            </a:r>
            <a:r>
              <a:rPr lang="zh-CN" altLang="en-US" sz="20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体验</a:t>
            </a:r>
            <a:endParaRPr lang="zh-CN" altLang="en-US" sz="20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09428" y="2370597"/>
            <a:ext cx="1788160" cy="1879600"/>
            <a:chOff x="1305859" y="2437802"/>
            <a:chExt cx="1788160" cy="1879600"/>
          </a:xfrm>
        </p:grpSpPr>
        <p:sp>
          <p:nvSpPr>
            <p:cNvPr id="7" name="菱形 6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体验准备区域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66360" y="2456957"/>
            <a:ext cx="1788160" cy="1879600"/>
            <a:chOff x="1305859" y="2437802"/>
            <a:chExt cx="1788160" cy="1879600"/>
          </a:xfrm>
        </p:grpSpPr>
        <p:sp>
          <p:nvSpPr>
            <p:cNvPr id="11" name="菱形 10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休闲娱乐区域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92812" y="2456957"/>
            <a:ext cx="1788160" cy="1879600"/>
            <a:chOff x="1305859" y="2437802"/>
            <a:chExt cx="1788160" cy="1879600"/>
          </a:xfrm>
        </p:grpSpPr>
        <p:sp>
          <p:nvSpPr>
            <p:cNvPr id="15" name="菱形 14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贵族府邸</a:t>
              </a:r>
              <a:r>
                <a:rPr lang="zh-CN" altLang="en-US" dirty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区域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4564664" y="828338"/>
            <a:ext cx="609600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Charlemagne Std" panose="04020705060702020204" pitchFamily="82" charset="0"/>
              </a:rPr>
              <a:t>NO.2</a:t>
            </a:r>
            <a:endParaRPr lang="zh-CN" altLang="en-US" sz="1200" dirty="0">
              <a:latin typeface="Charlemagne Std" panose="040207050607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094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"/>
                            </p:stCondLst>
                            <p:childTnLst>
                              <p:par>
                                <p:cTn id="3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14068" y="383820"/>
            <a:ext cx="1788160" cy="1879600"/>
            <a:chOff x="1305859" y="2437802"/>
            <a:chExt cx="1788160" cy="1879600"/>
          </a:xfrm>
        </p:grpSpPr>
        <p:sp>
          <p:nvSpPr>
            <p:cNvPr id="6" name="菱形 5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体验准备区域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84474" y="2558161"/>
            <a:ext cx="850199" cy="2437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成衣铺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93766" y="2558161"/>
            <a:ext cx="742314" cy="22488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钱  庄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pic>
        <p:nvPicPr>
          <p:cNvPr id="2052" name="图片 0" descr="20140524142034_mLFTA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9" t="4132" r="25000" b="6211"/>
          <a:stretch/>
        </p:blipFill>
        <p:spPr bwMode="auto">
          <a:xfrm>
            <a:off x="2948702" y="2143791"/>
            <a:ext cx="2038404" cy="296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5526482" y="6251712"/>
            <a:ext cx="932851" cy="2708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寄存店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1665" y="2959696"/>
            <a:ext cx="19460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免费提供的古代服装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，正统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的汉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服。曲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裾、襦裙、褙子、袄裙</a:t>
            </a:r>
          </a:p>
        </p:txBody>
      </p:sp>
      <p:sp>
        <p:nvSpPr>
          <p:cNvPr id="13" name="矩形 12"/>
          <p:cNvSpPr/>
          <p:nvPr/>
        </p:nvSpPr>
        <p:spPr>
          <a:xfrm>
            <a:off x="9222557" y="2959696"/>
            <a:ext cx="18822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古城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的所有交易需要用特定的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铜币或者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银票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，钱庄提供兑换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524185" y="5913158"/>
            <a:ext cx="49679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数码产品等现代产品代存（古城区禁止使用现代产品）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994008" y="2670605"/>
            <a:ext cx="9427" cy="2234152"/>
          </a:xfrm>
          <a:prstGeom prst="line">
            <a:avLst/>
          </a:prstGeom>
          <a:ln w="95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894540" y="2143791"/>
            <a:ext cx="2029180" cy="2965686"/>
            <a:chOff x="6902228" y="1893069"/>
            <a:chExt cx="2029180" cy="3011688"/>
          </a:xfrm>
        </p:grpSpPr>
        <p:pic>
          <p:nvPicPr>
            <p:cNvPr id="2051" name="图片 2" descr="0130000024767912360874319270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59" t="11459" r="9267" b="12172"/>
            <a:stretch/>
          </p:blipFill>
          <p:spPr bwMode="auto">
            <a:xfrm>
              <a:off x="6902228" y="3498305"/>
              <a:ext cx="2029180" cy="1406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4"/>
            <a:srcRect b="17571"/>
            <a:stretch/>
          </p:blipFill>
          <p:spPr>
            <a:xfrm>
              <a:off x="6906072" y="1893069"/>
              <a:ext cx="2021491" cy="1605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7156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06105" y="549704"/>
            <a:ext cx="1788160" cy="1879600"/>
            <a:chOff x="1305859" y="2437802"/>
            <a:chExt cx="1788160" cy="1879600"/>
          </a:xfrm>
        </p:grpSpPr>
        <p:sp>
          <p:nvSpPr>
            <p:cNvPr id="9" name="菱形 8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休闲娱乐区域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13361" y="3631796"/>
            <a:ext cx="16214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满足游客的吃住行游购，提供客栈、酒楼、医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馆，药铺，当铺，成衣坊</a:t>
            </a:r>
          </a:p>
        </p:txBody>
      </p:sp>
      <p:sp>
        <p:nvSpPr>
          <p:cNvPr id="12" name="矩形 11"/>
          <p:cNvSpPr/>
          <p:nvPr/>
        </p:nvSpPr>
        <p:spPr>
          <a:xfrm>
            <a:off x="9709609" y="3631796"/>
            <a:ext cx="14705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满足游客的娱乐需求。</a:t>
            </a:r>
            <a:endParaRPr lang="en-US" altLang="zh-CN" sz="16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提供乐坊、赌坊、茶馆、戏台等。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pic>
        <p:nvPicPr>
          <p:cNvPr id="3074" name="图片 3" descr="1410403301BP-53419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0" t="11159" r="1090" b="6107"/>
          <a:stretch/>
        </p:blipFill>
        <p:spPr bwMode="auto">
          <a:xfrm>
            <a:off x="2487498" y="2921923"/>
            <a:ext cx="2705493" cy="228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4251" r="27951"/>
          <a:stretch/>
        </p:blipFill>
        <p:spPr>
          <a:xfrm>
            <a:off x="6730277" y="2921923"/>
            <a:ext cx="2705493" cy="228409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950212" y="3057751"/>
            <a:ext cx="1333892" cy="3661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休闲生活区</a:t>
            </a:r>
          </a:p>
        </p:txBody>
      </p:sp>
      <p:sp>
        <p:nvSpPr>
          <p:cNvPr id="18" name="矩形 17"/>
          <p:cNvSpPr/>
          <p:nvPr/>
        </p:nvSpPr>
        <p:spPr>
          <a:xfrm>
            <a:off x="9777953" y="3057751"/>
            <a:ext cx="1333892" cy="3661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娱乐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赏玩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区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0" y="6786282"/>
            <a:ext cx="12192000" cy="8964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45257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03690" y="793618"/>
            <a:ext cx="1788160" cy="1879600"/>
            <a:chOff x="1305859" y="2437802"/>
            <a:chExt cx="1788160" cy="1879600"/>
          </a:xfrm>
        </p:grpSpPr>
        <p:sp>
          <p:nvSpPr>
            <p:cNvPr id="6" name="菱形 5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贵族府邸</a:t>
              </a:r>
              <a:r>
                <a:rPr lang="zh-CN" altLang="en-US" dirty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区域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7264423" y="3227330"/>
            <a:ext cx="28925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区域包括皇宫宫城以及各处王府、侯府、廷尉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府等，特殊节日免费开放。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pic>
        <p:nvPicPr>
          <p:cNvPr id="4098" name="图片 8" descr="26_20110505150550_s6cl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31"/>
          <a:stretch/>
        </p:blipFill>
        <p:spPr bwMode="auto">
          <a:xfrm>
            <a:off x="1367399" y="2839094"/>
            <a:ext cx="3365965" cy="229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736541" y="4849906"/>
            <a:ext cx="1803699" cy="36755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文化旅游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9625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 rot="14400000" flipH="1">
            <a:off x="2637891" y="2917718"/>
            <a:ext cx="2830830" cy="4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6" r="7205" b="57680"/>
          <a:stretch>
            <a:fillRect/>
          </a:stretch>
        </p:blipFill>
        <p:spPr bwMode="auto">
          <a:xfrm rot="18000000" flipH="1">
            <a:off x="6610143" y="2918084"/>
            <a:ext cx="2830830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2324936" y="3497571"/>
            <a:ext cx="1788160" cy="1879600"/>
            <a:chOff x="1305859" y="2437802"/>
            <a:chExt cx="1788160" cy="1879600"/>
          </a:xfrm>
        </p:grpSpPr>
        <p:sp>
          <p:nvSpPr>
            <p:cNvPr id="16" name="菱形 15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6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娱乐体验区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83064" y="2385051"/>
            <a:ext cx="1788160" cy="1879600"/>
            <a:chOff x="1305859" y="2437802"/>
            <a:chExt cx="1788160" cy="1879600"/>
          </a:xfrm>
        </p:grpSpPr>
        <p:sp>
          <p:nvSpPr>
            <p:cNvPr id="19" name="菱形 18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休闲度假区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09887" y="3445912"/>
            <a:ext cx="1788160" cy="1879600"/>
            <a:chOff x="1305859" y="2437802"/>
            <a:chExt cx="1788160" cy="1879600"/>
          </a:xfrm>
        </p:grpSpPr>
        <p:sp>
          <p:nvSpPr>
            <p:cNvPr id="22" name="菱形 21"/>
            <p:cNvSpPr/>
            <p:nvPr/>
          </p:nvSpPr>
          <p:spPr>
            <a:xfrm>
              <a:off x="1305859" y="2599727"/>
              <a:ext cx="1788160" cy="1717675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/>
            <p:cNvSpPr/>
            <p:nvPr/>
          </p:nvSpPr>
          <p:spPr>
            <a:xfrm>
              <a:off x="1305859" y="2437802"/>
              <a:ext cx="1757680" cy="1706880"/>
            </a:xfrm>
            <a:prstGeom prst="diamond">
              <a:avLst/>
            </a:prstGeom>
            <a:solidFill>
              <a:srgbClr val="C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游客</a:t>
              </a:r>
              <a:r>
                <a:rPr lang="zh-CN" altLang="en-US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服务区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515250" y="5377171"/>
            <a:ext cx="1891389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缘定今生现代区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732931" y="5377171"/>
            <a:ext cx="650240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Charlemagne Std" panose="04020705060702020204" pitchFamily="82" charset="0"/>
              </a:rPr>
              <a:t>NO.3</a:t>
            </a:r>
            <a:endParaRPr lang="zh-CN" altLang="en-US" sz="1200" dirty="0">
              <a:latin typeface="Charlemagne Std" panose="04020705060702020204" pitchFamily="82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0732" y="2401521"/>
            <a:ext cx="19138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野泳区、水上竞技体验区和观光区</a:t>
            </a:r>
          </a:p>
        </p:txBody>
      </p:sp>
      <p:sp>
        <p:nvSpPr>
          <p:cNvPr id="4" name="矩形 3"/>
          <p:cNvSpPr/>
          <p:nvPr/>
        </p:nvSpPr>
        <p:spPr>
          <a:xfrm>
            <a:off x="5083064" y="1132963"/>
            <a:ext cx="1868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住宿餐饮区、购物区、科技体验馆、万国风情街</a:t>
            </a:r>
          </a:p>
        </p:txBody>
      </p:sp>
      <p:sp>
        <p:nvSpPr>
          <p:cNvPr id="5" name="矩形 4"/>
          <p:cNvSpPr/>
          <p:nvPr/>
        </p:nvSpPr>
        <p:spPr>
          <a:xfrm>
            <a:off x="9099065" y="1946811"/>
            <a:ext cx="2357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游客服务中心是整个景区的管理核心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，提供问询、导游讲解等服务。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4478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2" r="6340" b="13308"/>
          <a:stretch/>
        </p:blipFill>
        <p:spPr>
          <a:xfrm>
            <a:off x="601529" y="1694330"/>
            <a:ext cx="4677719" cy="2826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29" y="1694330"/>
            <a:ext cx="4677719" cy="28268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546" y="1694330"/>
            <a:ext cx="4677719" cy="28268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" b="8564"/>
          <a:stretch/>
        </p:blipFill>
        <p:spPr>
          <a:xfrm>
            <a:off x="7017265" y="1694330"/>
            <a:ext cx="4677719" cy="28268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05680" y="702833"/>
            <a:ext cx="2987040" cy="448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娱乐休闲度假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5680" y="5427233"/>
            <a:ext cx="2987040" cy="4482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缘定今世繁华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8284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985524" y="4186005"/>
            <a:ext cx="1127520" cy="32000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周边区域</a:t>
            </a:r>
            <a:endParaRPr lang="en-US" altLang="zh-CN" sz="1600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5524" y="2793867"/>
            <a:ext cx="1127520" cy="27927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水上住宿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9960" y="1533887"/>
            <a:ext cx="2038048" cy="3152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Charlemagne Std" panose="04020705060702020204" pitchFamily="82" charset="0"/>
              </a:rPr>
              <a:t>S e c t I o n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9960" y="976023"/>
            <a:ext cx="2683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项目配套设施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70290" y="1533887"/>
            <a:ext cx="343310" cy="3077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grpSp>
        <p:nvGrpSpPr>
          <p:cNvPr id="5" name="组 191"/>
          <p:cNvGrpSpPr/>
          <p:nvPr/>
        </p:nvGrpSpPr>
        <p:grpSpPr>
          <a:xfrm>
            <a:off x="4323621" y="879824"/>
            <a:ext cx="376339" cy="451033"/>
            <a:chOff x="1536699" y="911230"/>
            <a:chExt cx="831851" cy="996956"/>
          </a:xfrm>
          <a:solidFill>
            <a:srgbClr val="FDD031"/>
          </a:solidFill>
        </p:grpSpPr>
        <p:sp>
          <p:nvSpPr>
            <p:cNvPr id="8" name="Freeform 47"/>
            <p:cNvSpPr>
              <a:spLocks/>
            </p:cNvSpPr>
            <p:nvPr/>
          </p:nvSpPr>
          <p:spPr bwMode="auto">
            <a:xfrm>
              <a:off x="1838323" y="1765309"/>
              <a:ext cx="234951" cy="5080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" name="Freeform 48"/>
            <p:cNvSpPr>
              <a:spLocks/>
            </p:cNvSpPr>
            <p:nvPr/>
          </p:nvSpPr>
          <p:spPr bwMode="auto">
            <a:xfrm>
              <a:off x="1838323" y="1857385"/>
              <a:ext cx="234951" cy="5080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" name="Freeform 49"/>
            <p:cNvSpPr>
              <a:spLocks noEditPoints="1"/>
            </p:cNvSpPr>
            <p:nvPr/>
          </p:nvSpPr>
          <p:spPr bwMode="auto">
            <a:xfrm>
              <a:off x="1714498" y="1143005"/>
              <a:ext cx="476249" cy="581029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1838323" y="1609733"/>
              <a:ext cx="234951" cy="1143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2" name="Rectangle 51"/>
            <p:cNvSpPr>
              <a:spLocks noChangeArrowheads="1"/>
            </p:cNvSpPr>
            <p:nvPr/>
          </p:nvSpPr>
          <p:spPr bwMode="auto">
            <a:xfrm>
              <a:off x="1838323" y="1765309"/>
              <a:ext cx="234951" cy="508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3" name="Freeform 52"/>
            <p:cNvSpPr>
              <a:spLocks/>
            </p:cNvSpPr>
            <p:nvPr/>
          </p:nvSpPr>
          <p:spPr bwMode="auto">
            <a:xfrm>
              <a:off x="1927224" y="911230"/>
              <a:ext cx="53974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" name="Freeform 53"/>
            <p:cNvSpPr>
              <a:spLocks/>
            </p:cNvSpPr>
            <p:nvPr/>
          </p:nvSpPr>
          <p:spPr bwMode="auto">
            <a:xfrm>
              <a:off x="1698625" y="962031"/>
              <a:ext cx="130176" cy="177801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" name="Freeform 54"/>
            <p:cNvSpPr>
              <a:spLocks/>
            </p:cNvSpPr>
            <p:nvPr/>
          </p:nvSpPr>
          <p:spPr bwMode="auto">
            <a:xfrm>
              <a:off x="1536699" y="1123955"/>
              <a:ext cx="180976" cy="130177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6" name="Freeform 55"/>
            <p:cNvSpPr>
              <a:spLocks/>
            </p:cNvSpPr>
            <p:nvPr/>
          </p:nvSpPr>
          <p:spPr bwMode="auto">
            <a:xfrm>
              <a:off x="2190751" y="1123952"/>
              <a:ext cx="177799" cy="130177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7" name="Freeform 56"/>
            <p:cNvSpPr>
              <a:spLocks/>
            </p:cNvSpPr>
            <p:nvPr/>
          </p:nvSpPr>
          <p:spPr bwMode="auto">
            <a:xfrm>
              <a:off x="2076451" y="962025"/>
              <a:ext cx="130176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825" y="2070727"/>
            <a:ext cx="2416219" cy="338850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5788212" y="2740888"/>
            <a:ext cx="2850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大黄鸭、大海龟、水上帐篷等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87084" y="3938914"/>
            <a:ext cx="31017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停车场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，公交车站，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码头、纪念品专卖店、出租服务站等基础设施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7231344" y="5616075"/>
            <a:ext cx="2931736" cy="9427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6586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08893 -0.0011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0927 0.0011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 animBg="1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5900738" y="4972052"/>
            <a:ext cx="414338" cy="171450"/>
          </a:xfrm>
          <a:prstGeom prst="ellipse">
            <a:avLst/>
          </a:prstGeom>
          <a:solidFill>
            <a:srgbClr val="C0000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050632" y="2939415"/>
            <a:ext cx="2114550" cy="1463040"/>
            <a:chOff x="5036344" y="2939415"/>
            <a:chExt cx="2114550" cy="1463040"/>
          </a:xfrm>
        </p:grpSpPr>
        <p:sp>
          <p:nvSpPr>
            <p:cNvPr id="11" name="泪滴形 10"/>
            <p:cNvSpPr/>
            <p:nvPr/>
          </p:nvSpPr>
          <p:spPr>
            <a:xfrm rot="8100000">
              <a:off x="5350613" y="2939415"/>
              <a:ext cx="1463040" cy="1463040"/>
            </a:xfrm>
            <a:prstGeom prst="teardrop">
              <a:avLst>
                <a:gd name="adj" fmla="val 124859"/>
              </a:avLst>
            </a:prstGeom>
            <a:solidFill>
              <a:srgbClr val="C00000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036344" y="3557529"/>
              <a:ext cx="2114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Charlemagne Std" panose="04020705060702020204" pitchFamily="82" charset="0"/>
                </a:rPr>
                <a:t>profit</a:t>
              </a:r>
              <a:endParaRPr lang="zh-CN" altLang="en-US" sz="2000" dirty="0">
                <a:solidFill>
                  <a:schemeClr val="bg1"/>
                </a:solidFill>
                <a:latin typeface="Charlemagne Std" panose="04020705060702020204" pitchFamily="82" charset="0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5659044" y="4872041"/>
            <a:ext cx="897726" cy="3714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59862" y="4686302"/>
            <a:ext cx="1696090" cy="757236"/>
          </a:xfrm>
          <a:prstGeom prst="ellipse">
            <a:avLst/>
          </a:prstGeom>
          <a:noFill/>
          <a:ln w="6350">
            <a:solidFill>
              <a:srgbClr val="C00000">
                <a:alpha val="4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803010" y="4471988"/>
            <a:ext cx="2609794" cy="1228726"/>
          </a:xfrm>
          <a:prstGeom prst="ellipse">
            <a:avLst/>
          </a:prstGeom>
          <a:noFill/>
          <a:ln w="3175">
            <a:solidFill>
              <a:srgbClr val="C00000">
                <a:alpha val="4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224998" y="3729039"/>
            <a:ext cx="5765818" cy="2714624"/>
          </a:xfrm>
          <a:prstGeom prst="ellipse">
            <a:avLst/>
          </a:prstGeom>
          <a:noFill/>
          <a:ln w="1270">
            <a:solidFill>
              <a:srgbClr val="C00000">
                <a:alpha val="2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96084" y="4186239"/>
            <a:ext cx="3823646" cy="1800224"/>
          </a:xfrm>
          <a:prstGeom prst="ellipse">
            <a:avLst/>
          </a:prstGeom>
          <a:noFill/>
          <a:ln w="1270">
            <a:solidFill>
              <a:srgbClr val="C00000">
                <a:alpha val="2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534466" y="2627945"/>
            <a:ext cx="1204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租赁收入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93760" y="4715946"/>
            <a:ext cx="2736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公共服务基础收入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45920" y="2715697"/>
            <a:ext cx="12544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门票收入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14602" y="5020949"/>
            <a:ext cx="2052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自投项目经营收入</a:t>
            </a:r>
          </a:p>
        </p:txBody>
      </p:sp>
      <p:sp>
        <p:nvSpPr>
          <p:cNvPr id="2" name="菱形 1"/>
          <p:cNvSpPr/>
          <p:nvPr/>
        </p:nvSpPr>
        <p:spPr>
          <a:xfrm>
            <a:off x="3395984" y="4562573"/>
            <a:ext cx="1145873" cy="1138141"/>
          </a:xfrm>
          <a:prstGeom prst="diamond">
            <a:avLst/>
          </a:prstGeom>
          <a:solidFill>
            <a:srgbClr val="C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Charlemagne Std" panose="04020705060702020204" pitchFamily="82" charset="0"/>
              </a:rPr>
              <a:t>1</a:t>
            </a:r>
            <a:r>
              <a:rPr lang="en-US" altLang="zh-CN" sz="1600" dirty="0">
                <a:latin typeface="Charlemagne Std" panose="04020705060702020204" pitchFamily="82" charset="0"/>
              </a:rPr>
              <a:t>st</a:t>
            </a:r>
            <a:endParaRPr lang="zh-CN" altLang="en-US" sz="1600" dirty="0">
              <a:latin typeface="Charlemagne Std" panose="04020705060702020204" pitchFamily="82" charset="0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2936448" y="2533747"/>
            <a:ext cx="1145873" cy="1138141"/>
          </a:xfrm>
          <a:prstGeom prst="diamond">
            <a:avLst/>
          </a:prstGeom>
          <a:solidFill>
            <a:srgbClr val="C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Charlemagne Std" panose="04020705060702020204" pitchFamily="82" charset="0"/>
              </a:rPr>
              <a:t>2</a:t>
            </a:r>
            <a:r>
              <a:rPr lang="en-US" altLang="zh-CN" sz="1200" dirty="0">
                <a:latin typeface="Charlemagne Std" panose="04020705060702020204" pitchFamily="82" charset="0"/>
              </a:rPr>
              <a:t>nd</a:t>
            </a:r>
            <a:endParaRPr lang="zh-CN" altLang="en-US" sz="1050" dirty="0">
              <a:latin typeface="Charlemagne Std" panose="04020705060702020204" pitchFamily="82" charset="0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7924801" y="2336800"/>
            <a:ext cx="1609666" cy="1518025"/>
          </a:xfrm>
          <a:prstGeom prst="diamond">
            <a:avLst/>
          </a:prstGeom>
          <a:solidFill>
            <a:srgbClr val="C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Charlemagne Std" panose="04020705060702020204" pitchFamily="82" charset="0"/>
              </a:rPr>
              <a:t>3</a:t>
            </a:r>
            <a:r>
              <a:rPr lang="en-US" altLang="zh-CN" sz="2000" dirty="0">
                <a:latin typeface="Charlemagne Std" panose="04020705060702020204" pitchFamily="82" charset="0"/>
              </a:rPr>
              <a:t>rd</a:t>
            </a:r>
            <a:endParaRPr lang="zh-CN" altLang="en-US" sz="1600" dirty="0">
              <a:latin typeface="Charlemagne Std" panose="04020705060702020204" pitchFamily="82" charset="0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7829982" y="4471988"/>
            <a:ext cx="1084079" cy="1074893"/>
          </a:xfrm>
          <a:prstGeom prst="diamond">
            <a:avLst/>
          </a:prstGeom>
          <a:solidFill>
            <a:srgbClr val="C0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Charlemagne Std" panose="04020705060702020204" pitchFamily="82" charset="0"/>
              </a:rPr>
              <a:t>4</a:t>
            </a:r>
            <a:r>
              <a:rPr lang="en-US" altLang="zh-CN" sz="1100" dirty="0" smtClean="0">
                <a:latin typeface="Charlemagne Std" panose="04020705060702020204" pitchFamily="82" charset="0"/>
              </a:rPr>
              <a:t>th</a:t>
            </a:r>
            <a:endParaRPr lang="zh-CN" altLang="en-US" sz="1100" dirty="0">
              <a:latin typeface="Charlemagne Std" panose="04020705060702020204" pitchFamily="82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99960" y="1533887"/>
            <a:ext cx="2038048" cy="3152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Charlemagne Std" panose="04020705060702020204" pitchFamily="82" charset="0"/>
              </a:rPr>
              <a:t>S e c t I o n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699960" y="947743"/>
            <a:ext cx="2683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项目盈利模式</a:t>
            </a:r>
            <a:endParaRPr lang="zh-CN" altLang="en-US" sz="24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70290" y="1533887"/>
            <a:ext cx="343310" cy="3077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473" y="979038"/>
            <a:ext cx="402652" cy="39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43699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1042 E" pathEditMode="relative" ptsTypes="">
                                          <p:cBhvr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1042 L 0 0 E" pathEditMode="relative" ptsTypes="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6 E" pathEditMode="relative" ptsTypes="">
                                          <p:cBhvr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6 L 0 0 E" pathEditMode="relative" ptsTypes="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accel="50000" decel="5000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-0.00417 L -1.45833E-6 3.33333E-6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6" grpId="5" animBg="1"/>
          <p:bldP spid="16" grpId="6" animBg="1"/>
          <p:bldP spid="16" grpId="7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30" grpId="0"/>
          <p:bldP spid="31" grpId="0"/>
          <p:bldP spid="32" grpId="0"/>
          <p:bldP spid="33" grpId="0"/>
          <p:bldP spid="2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1042 E" pathEditMode="relative" ptsTypes="">
                                          <p:cBhvr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1042 L 0 0 E" pathEditMode="relative" ptsTypes="">
                                          <p:cBhvr>
                                            <p:cTn id="1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50000" decel="50000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6 E" pathEditMode="relative" ptsTypes="">
                                          <p:cBhvr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6 L 0 0 E" pathEditMode="relative" ptsTypes="">
                                          <p:cBhvr>
                                            <p:cTn id="2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xit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50000" decel="5000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3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0.004167 L 0 0 E" pathEditMode="relative" ptsTypes="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6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3" presetClass="path" presetSubtype="0" accel="50000" decel="50000" fill="hold" grpId="7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004167 E" pathEditMode="relative" ptsTypes="">
                                          <p:cBhvr>
                                            <p:cTn id="4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-0.00417 L -1.45833E-6 3.33333E-6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6" grpId="5" animBg="1"/>
          <p:bldP spid="16" grpId="6" animBg="1"/>
          <p:bldP spid="16" grpId="7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30" grpId="0"/>
          <p:bldP spid="31" grpId="0"/>
          <p:bldP spid="32" grpId="0"/>
          <p:bldP spid="33" grpId="0"/>
          <p:bldP spid="2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737667" y="1533887"/>
            <a:ext cx="2000341" cy="3152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Charlemagne Std" panose="04020705060702020204" pitchFamily="82" charset="0"/>
              </a:rPr>
              <a:t>S e c t I o n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7667" y="985450"/>
            <a:ext cx="2683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后续发展预测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70290" y="1533887"/>
            <a:ext cx="343310" cy="3077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grpSp>
        <p:nvGrpSpPr>
          <p:cNvPr id="5" name="组 210"/>
          <p:cNvGrpSpPr/>
          <p:nvPr/>
        </p:nvGrpSpPr>
        <p:grpSpPr>
          <a:xfrm>
            <a:off x="4370979" y="1032706"/>
            <a:ext cx="205828" cy="367152"/>
            <a:chOff x="3944556" y="149225"/>
            <a:chExt cx="352425" cy="628650"/>
          </a:xfrm>
        </p:grpSpPr>
        <p:sp>
          <p:nvSpPr>
            <p:cNvPr id="8" name="Freeform 125"/>
            <p:cNvSpPr>
              <a:spLocks noEditPoints="1"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124" y="216"/>
                </a:cxn>
                <a:cxn ang="0">
                  <a:pos x="160" y="258"/>
                </a:cxn>
                <a:cxn ang="0">
                  <a:pos x="194" y="296"/>
                </a:cxn>
                <a:cxn ang="0">
                  <a:pos x="196" y="320"/>
                </a:cxn>
                <a:cxn ang="0">
                  <a:pos x="188" y="326"/>
                </a:cxn>
                <a:cxn ang="0">
                  <a:pos x="142" y="308"/>
                </a:cxn>
                <a:cxn ang="0">
                  <a:pos x="122" y="280"/>
                </a:cxn>
                <a:cxn ang="0">
                  <a:pos x="112" y="272"/>
                </a:cxn>
                <a:cxn ang="0">
                  <a:pos x="102" y="280"/>
                </a:cxn>
                <a:cxn ang="0">
                  <a:pos x="80" y="308"/>
                </a:cxn>
                <a:cxn ang="0">
                  <a:pos x="34" y="326"/>
                </a:cxn>
                <a:cxn ang="0">
                  <a:pos x="26" y="306"/>
                </a:cxn>
                <a:cxn ang="0">
                  <a:pos x="38" y="282"/>
                </a:cxn>
                <a:cxn ang="0">
                  <a:pos x="76" y="244"/>
                </a:cxn>
                <a:cxn ang="0">
                  <a:pos x="100" y="208"/>
                </a:cxn>
                <a:cxn ang="0">
                  <a:pos x="98" y="182"/>
                </a:cxn>
                <a:cxn ang="0">
                  <a:pos x="60" y="140"/>
                </a:cxn>
                <a:cxn ang="0">
                  <a:pos x="26" y="96"/>
                </a:cxn>
                <a:cxn ang="0">
                  <a:pos x="24" y="82"/>
                </a:cxn>
                <a:cxn ang="0">
                  <a:pos x="38" y="78"/>
                </a:cxn>
                <a:cxn ang="0">
                  <a:pos x="92" y="92"/>
                </a:cxn>
                <a:cxn ang="0">
                  <a:pos x="132" y="92"/>
                </a:cxn>
                <a:cxn ang="0">
                  <a:pos x="184" y="78"/>
                </a:cxn>
                <a:cxn ang="0">
                  <a:pos x="198" y="82"/>
                </a:cxn>
                <a:cxn ang="0">
                  <a:pos x="194" y="102"/>
                </a:cxn>
                <a:cxn ang="0">
                  <a:pos x="146" y="154"/>
                </a:cxn>
                <a:cxn ang="0">
                  <a:pos x="122" y="190"/>
                </a:cxn>
                <a:cxn ang="0">
                  <a:pos x="30" y="46"/>
                </a:cxn>
                <a:cxn ang="0">
                  <a:pos x="112" y="26"/>
                </a:cxn>
                <a:cxn ang="0">
                  <a:pos x="168" y="36"/>
                </a:cxn>
                <a:cxn ang="0">
                  <a:pos x="198" y="52"/>
                </a:cxn>
                <a:cxn ang="0">
                  <a:pos x="198" y="58"/>
                </a:cxn>
                <a:cxn ang="0">
                  <a:pos x="112" y="80"/>
                </a:cxn>
                <a:cxn ang="0">
                  <a:pos x="40" y="66"/>
                </a:cxn>
                <a:cxn ang="0">
                  <a:pos x="24" y="54"/>
                </a:cxn>
                <a:cxn ang="0">
                  <a:pos x="222" y="92"/>
                </a:cxn>
                <a:cxn ang="0">
                  <a:pos x="220" y="38"/>
                </a:cxn>
                <a:cxn ang="0">
                  <a:pos x="174" y="10"/>
                </a:cxn>
                <a:cxn ang="0">
                  <a:pos x="112" y="0"/>
                </a:cxn>
                <a:cxn ang="0">
                  <a:pos x="32" y="18"/>
                </a:cxn>
                <a:cxn ang="0">
                  <a:pos x="0" y="44"/>
                </a:cxn>
                <a:cxn ang="0">
                  <a:pos x="0" y="100"/>
                </a:cxn>
                <a:cxn ang="0">
                  <a:pos x="38" y="150"/>
                </a:cxn>
                <a:cxn ang="0">
                  <a:pos x="76" y="194"/>
                </a:cxn>
                <a:cxn ang="0">
                  <a:pos x="74" y="210"/>
                </a:cxn>
                <a:cxn ang="0">
                  <a:pos x="24" y="262"/>
                </a:cxn>
                <a:cxn ang="0">
                  <a:pos x="0" y="306"/>
                </a:cxn>
                <a:cxn ang="0">
                  <a:pos x="2" y="360"/>
                </a:cxn>
                <a:cxn ang="0">
                  <a:pos x="48" y="388"/>
                </a:cxn>
                <a:cxn ang="0">
                  <a:pos x="112" y="396"/>
                </a:cxn>
                <a:cxn ang="0">
                  <a:pos x="190" y="380"/>
                </a:cxn>
                <a:cxn ang="0">
                  <a:pos x="222" y="352"/>
                </a:cxn>
                <a:cxn ang="0">
                  <a:pos x="222" y="298"/>
                </a:cxn>
                <a:cxn ang="0">
                  <a:pos x="184" y="248"/>
                </a:cxn>
                <a:cxn ang="0">
                  <a:pos x="146" y="204"/>
                </a:cxn>
                <a:cxn ang="0">
                  <a:pos x="148" y="188"/>
                </a:cxn>
                <a:cxn ang="0">
                  <a:pos x="198" y="136"/>
                </a:cxn>
                <a:cxn ang="0">
                  <a:pos x="222" y="92"/>
                </a:cxn>
              </a:cxnLst>
              <a:rect l="0" t="0" r="r" b="b"/>
              <a:pathLst>
                <a:path w="222" h="396">
                  <a:moveTo>
                    <a:pt x="120" y="198"/>
                  </a:moveTo>
                  <a:lnTo>
                    <a:pt x="120" y="198"/>
                  </a:lnTo>
                  <a:lnTo>
                    <a:pt x="122" y="208"/>
                  </a:lnTo>
                  <a:lnTo>
                    <a:pt x="124" y="216"/>
                  </a:lnTo>
                  <a:lnTo>
                    <a:pt x="128" y="222"/>
                  </a:lnTo>
                  <a:lnTo>
                    <a:pt x="134" y="230"/>
                  </a:lnTo>
                  <a:lnTo>
                    <a:pt x="146" y="244"/>
                  </a:lnTo>
                  <a:lnTo>
                    <a:pt x="160" y="258"/>
                  </a:lnTo>
                  <a:lnTo>
                    <a:pt x="160" y="258"/>
                  </a:lnTo>
                  <a:lnTo>
                    <a:pt x="172" y="270"/>
                  </a:lnTo>
                  <a:lnTo>
                    <a:pt x="184" y="282"/>
                  </a:lnTo>
                  <a:lnTo>
                    <a:pt x="194" y="296"/>
                  </a:lnTo>
                  <a:lnTo>
                    <a:pt x="196" y="300"/>
                  </a:lnTo>
                  <a:lnTo>
                    <a:pt x="196" y="306"/>
                  </a:lnTo>
                  <a:lnTo>
                    <a:pt x="196" y="306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196" y="324"/>
                  </a:lnTo>
                  <a:lnTo>
                    <a:pt x="192" y="326"/>
                  </a:lnTo>
                  <a:lnTo>
                    <a:pt x="188" y="326"/>
                  </a:lnTo>
                  <a:lnTo>
                    <a:pt x="182" y="324"/>
                  </a:lnTo>
                  <a:lnTo>
                    <a:pt x="182" y="324"/>
                  </a:lnTo>
                  <a:lnTo>
                    <a:pt x="162" y="318"/>
                  </a:lnTo>
                  <a:lnTo>
                    <a:pt x="142" y="308"/>
                  </a:lnTo>
                  <a:lnTo>
                    <a:pt x="134" y="302"/>
                  </a:lnTo>
                  <a:lnTo>
                    <a:pt x="128" y="296"/>
                  </a:lnTo>
                  <a:lnTo>
                    <a:pt x="122" y="288"/>
                  </a:lnTo>
                  <a:lnTo>
                    <a:pt x="122" y="280"/>
                  </a:lnTo>
                  <a:lnTo>
                    <a:pt x="122" y="280"/>
                  </a:lnTo>
                  <a:lnTo>
                    <a:pt x="120" y="276"/>
                  </a:lnTo>
                  <a:lnTo>
                    <a:pt x="118" y="274"/>
                  </a:lnTo>
                  <a:lnTo>
                    <a:pt x="112" y="272"/>
                  </a:lnTo>
                  <a:lnTo>
                    <a:pt x="104" y="274"/>
                  </a:lnTo>
                  <a:lnTo>
                    <a:pt x="102" y="276"/>
                  </a:lnTo>
                  <a:lnTo>
                    <a:pt x="102" y="280"/>
                  </a:lnTo>
                  <a:lnTo>
                    <a:pt x="102" y="280"/>
                  </a:lnTo>
                  <a:lnTo>
                    <a:pt x="100" y="288"/>
                  </a:lnTo>
                  <a:lnTo>
                    <a:pt x="96" y="296"/>
                  </a:lnTo>
                  <a:lnTo>
                    <a:pt x="88" y="302"/>
                  </a:lnTo>
                  <a:lnTo>
                    <a:pt x="80" y="308"/>
                  </a:lnTo>
                  <a:lnTo>
                    <a:pt x="60" y="318"/>
                  </a:lnTo>
                  <a:lnTo>
                    <a:pt x="40" y="324"/>
                  </a:lnTo>
                  <a:lnTo>
                    <a:pt x="40" y="324"/>
                  </a:lnTo>
                  <a:lnTo>
                    <a:pt x="34" y="326"/>
                  </a:lnTo>
                  <a:lnTo>
                    <a:pt x="30" y="326"/>
                  </a:lnTo>
                  <a:lnTo>
                    <a:pt x="26" y="324"/>
                  </a:lnTo>
                  <a:lnTo>
                    <a:pt x="26" y="32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0"/>
                  </a:lnTo>
                  <a:lnTo>
                    <a:pt x="28" y="296"/>
                  </a:lnTo>
                  <a:lnTo>
                    <a:pt x="38" y="282"/>
                  </a:lnTo>
                  <a:lnTo>
                    <a:pt x="50" y="270"/>
                  </a:lnTo>
                  <a:lnTo>
                    <a:pt x="62" y="258"/>
                  </a:lnTo>
                  <a:lnTo>
                    <a:pt x="62" y="258"/>
                  </a:lnTo>
                  <a:lnTo>
                    <a:pt x="76" y="244"/>
                  </a:lnTo>
                  <a:lnTo>
                    <a:pt x="90" y="230"/>
                  </a:lnTo>
                  <a:lnTo>
                    <a:pt x="94" y="222"/>
                  </a:lnTo>
                  <a:lnTo>
                    <a:pt x="98" y="216"/>
                  </a:lnTo>
                  <a:lnTo>
                    <a:pt x="100" y="208"/>
                  </a:lnTo>
                  <a:lnTo>
                    <a:pt x="102" y="198"/>
                  </a:lnTo>
                  <a:lnTo>
                    <a:pt x="102" y="198"/>
                  </a:lnTo>
                  <a:lnTo>
                    <a:pt x="100" y="190"/>
                  </a:lnTo>
                  <a:lnTo>
                    <a:pt x="98" y="182"/>
                  </a:lnTo>
                  <a:lnTo>
                    <a:pt x="94" y="176"/>
                  </a:lnTo>
                  <a:lnTo>
                    <a:pt x="88" y="168"/>
                  </a:lnTo>
                  <a:lnTo>
                    <a:pt x="76" y="154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36" y="114"/>
                  </a:lnTo>
                  <a:lnTo>
                    <a:pt x="28" y="102"/>
                  </a:lnTo>
                  <a:lnTo>
                    <a:pt x="26" y="96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6" y="78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54" y="84"/>
                  </a:lnTo>
                  <a:lnTo>
                    <a:pt x="72" y="88"/>
                  </a:lnTo>
                  <a:lnTo>
                    <a:pt x="92" y="92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32" y="92"/>
                  </a:lnTo>
                  <a:lnTo>
                    <a:pt x="150" y="88"/>
                  </a:lnTo>
                  <a:lnTo>
                    <a:pt x="168" y="84"/>
                  </a:lnTo>
                  <a:lnTo>
                    <a:pt x="184" y="78"/>
                  </a:lnTo>
                  <a:lnTo>
                    <a:pt x="184" y="78"/>
                  </a:lnTo>
                  <a:lnTo>
                    <a:pt x="192" y="76"/>
                  </a:lnTo>
                  <a:lnTo>
                    <a:pt x="192" y="76"/>
                  </a:lnTo>
                  <a:lnTo>
                    <a:pt x="196" y="78"/>
                  </a:lnTo>
                  <a:lnTo>
                    <a:pt x="198" y="82"/>
                  </a:lnTo>
                  <a:lnTo>
                    <a:pt x="198" y="92"/>
                  </a:lnTo>
                  <a:lnTo>
                    <a:pt x="198" y="92"/>
                  </a:lnTo>
                  <a:lnTo>
                    <a:pt x="196" y="96"/>
                  </a:lnTo>
                  <a:lnTo>
                    <a:pt x="194" y="102"/>
                  </a:lnTo>
                  <a:lnTo>
                    <a:pt x="186" y="114"/>
                  </a:lnTo>
                  <a:lnTo>
                    <a:pt x="162" y="140"/>
                  </a:lnTo>
                  <a:lnTo>
                    <a:pt x="162" y="140"/>
                  </a:lnTo>
                  <a:lnTo>
                    <a:pt x="146" y="154"/>
                  </a:lnTo>
                  <a:lnTo>
                    <a:pt x="134" y="168"/>
                  </a:lnTo>
                  <a:lnTo>
                    <a:pt x="128" y="176"/>
                  </a:lnTo>
                  <a:lnTo>
                    <a:pt x="124" y="182"/>
                  </a:lnTo>
                  <a:lnTo>
                    <a:pt x="122" y="190"/>
                  </a:lnTo>
                  <a:lnTo>
                    <a:pt x="120" y="198"/>
                  </a:lnTo>
                  <a:lnTo>
                    <a:pt x="120" y="19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4" y="40"/>
                  </a:lnTo>
                  <a:lnTo>
                    <a:pt x="60" y="32"/>
                  </a:lnTo>
                  <a:lnTo>
                    <a:pt x="84" y="28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128" y="26"/>
                  </a:lnTo>
                  <a:lnTo>
                    <a:pt x="142" y="28"/>
                  </a:lnTo>
                  <a:lnTo>
                    <a:pt x="168" y="36"/>
                  </a:lnTo>
                  <a:lnTo>
                    <a:pt x="184" y="44"/>
                  </a:lnTo>
                  <a:lnTo>
                    <a:pt x="192" y="46"/>
                  </a:lnTo>
                  <a:lnTo>
                    <a:pt x="192" y="46"/>
                  </a:lnTo>
                  <a:lnTo>
                    <a:pt x="198" y="52"/>
                  </a:lnTo>
                  <a:lnTo>
                    <a:pt x="200" y="56"/>
                  </a:lnTo>
                  <a:lnTo>
                    <a:pt x="200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82" y="66"/>
                  </a:lnTo>
                  <a:lnTo>
                    <a:pt x="162" y="72"/>
                  </a:lnTo>
                  <a:lnTo>
                    <a:pt x="138" y="7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84" y="78"/>
                  </a:lnTo>
                  <a:lnTo>
                    <a:pt x="60" y="72"/>
                  </a:lnTo>
                  <a:lnTo>
                    <a:pt x="40" y="6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4" y="54"/>
                  </a:lnTo>
                  <a:lnTo>
                    <a:pt x="26" y="50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  <a:close/>
                </a:path>
              </a:pathLst>
            </a:custGeom>
            <a:solidFill>
              <a:srgbClr val="0FCA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" name="Freeform 127"/>
            <p:cNvSpPr>
              <a:spLocks/>
            </p:cNvSpPr>
            <p:nvPr/>
          </p:nvSpPr>
          <p:spPr bwMode="auto">
            <a:xfrm>
              <a:off x="3982657" y="190499"/>
              <a:ext cx="279400" cy="85726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20" y="14"/>
                </a:cxn>
                <a:cxn ang="0">
                  <a:pos x="36" y="6"/>
                </a:cxn>
                <a:cxn ang="0">
                  <a:pos x="60" y="2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104" y="0"/>
                </a:cxn>
                <a:cxn ang="0">
                  <a:pos x="118" y="2"/>
                </a:cxn>
                <a:cxn ang="0">
                  <a:pos x="144" y="10"/>
                </a:cxn>
                <a:cxn ang="0">
                  <a:pos x="160" y="18"/>
                </a:cxn>
                <a:cxn ang="0">
                  <a:pos x="168" y="20"/>
                </a:cxn>
                <a:cxn ang="0">
                  <a:pos x="168" y="20"/>
                </a:cxn>
                <a:cxn ang="0">
                  <a:pos x="174" y="26"/>
                </a:cxn>
                <a:cxn ang="0">
                  <a:pos x="176" y="30"/>
                </a:cxn>
                <a:cxn ang="0">
                  <a:pos x="176" y="32"/>
                </a:cxn>
                <a:cxn ang="0">
                  <a:pos x="174" y="32"/>
                </a:cxn>
                <a:cxn ang="0">
                  <a:pos x="174" y="32"/>
                </a:cxn>
                <a:cxn ang="0">
                  <a:pos x="158" y="40"/>
                </a:cxn>
                <a:cxn ang="0">
                  <a:pos x="138" y="46"/>
                </a:cxn>
                <a:cxn ang="0">
                  <a:pos x="114" y="52"/>
                </a:cxn>
                <a:cxn ang="0">
                  <a:pos x="88" y="54"/>
                </a:cxn>
                <a:cxn ang="0">
                  <a:pos x="88" y="54"/>
                </a:cxn>
                <a:cxn ang="0">
                  <a:pos x="60" y="52"/>
                </a:cxn>
                <a:cxn ang="0">
                  <a:pos x="36" y="46"/>
                </a:cxn>
                <a:cxn ang="0">
                  <a:pos x="16" y="40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176" h="54">
                  <a:moveTo>
                    <a:pt x="6" y="20"/>
                  </a:moveTo>
                  <a:lnTo>
                    <a:pt x="6" y="20"/>
                  </a:lnTo>
                  <a:lnTo>
                    <a:pt x="20" y="14"/>
                  </a:lnTo>
                  <a:lnTo>
                    <a:pt x="36" y="6"/>
                  </a:lnTo>
                  <a:lnTo>
                    <a:pt x="60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18" y="2"/>
                  </a:lnTo>
                  <a:lnTo>
                    <a:pt x="144" y="10"/>
                  </a:lnTo>
                  <a:lnTo>
                    <a:pt x="160" y="18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74" y="26"/>
                  </a:lnTo>
                  <a:lnTo>
                    <a:pt x="176" y="30"/>
                  </a:lnTo>
                  <a:lnTo>
                    <a:pt x="176" y="32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58" y="40"/>
                  </a:lnTo>
                  <a:lnTo>
                    <a:pt x="138" y="46"/>
                  </a:lnTo>
                  <a:lnTo>
                    <a:pt x="114" y="52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60" y="52"/>
                  </a:lnTo>
                  <a:lnTo>
                    <a:pt x="36" y="46"/>
                  </a:lnTo>
                  <a:lnTo>
                    <a:pt x="1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6" y="20"/>
                  </a:lnTo>
                  <a:lnTo>
                    <a:pt x="6" y="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" name="Freeform 128"/>
            <p:cNvSpPr>
              <a:spLocks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222" y="92"/>
                </a:cxn>
                <a:cxn ang="0">
                  <a:pos x="222" y="44"/>
                </a:cxn>
                <a:cxn ang="0">
                  <a:pos x="214" y="32"/>
                </a:cxn>
                <a:cxn ang="0">
                  <a:pos x="190" y="18"/>
                </a:cxn>
                <a:cxn ang="0">
                  <a:pos x="154" y="6"/>
                </a:cxn>
                <a:cxn ang="0">
                  <a:pos x="112" y="0"/>
                </a:cxn>
                <a:cxn ang="0">
                  <a:pos x="88" y="2"/>
                </a:cxn>
                <a:cxn ang="0">
                  <a:pos x="48" y="10"/>
                </a:cxn>
                <a:cxn ang="0">
                  <a:pos x="18" y="24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24" y="136"/>
                </a:cxn>
                <a:cxn ang="0">
                  <a:pos x="52" y="162"/>
                </a:cxn>
                <a:cxn ang="0">
                  <a:pos x="74" y="188"/>
                </a:cxn>
                <a:cxn ang="0">
                  <a:pos x="76" y="198"/>
                </a:cxn>
                <a:cxn ang="0">
                  <a:pos x="76" y="204"/>
                </a:cxn>
                <a:cxn ang="0">
                  <a:pos x="64" y="222"/>
                </a:cxn>
                <a:cxn ang="0">
                  <a:pos x="38" y="248"/>
                </a:cxn>
                <a:cxn ang="0">
                  <a:pos x="12" y="276"/>
                </a:cxn>
                <a:cxn ang="0">
                  <a:pos x="0" y="298"/>
                </a:cxn>
                <a:cxn ang="0">
                  <a:pos x="0" y="306"/>
                </a:cxn>
                <a:cxn ang="0">
                  <a:pos x="0" y="352"/>
                </a:cxn>
                <a:cxn ang="0">
                  <a:pos x="8" y="366"/>
                </a:cxn>
                <a:cxn ang="0">
                  <a:pos x="32" y="380"/>
                </a:cxn>
                <a:cxn ang="0">
                  <a:pos x="68" y="392"/>
                </a:cxn>
                <a:cxn ang="0">
                  <a:pos x="112" y="396"/>
                </a:cxn>
                <a:cxn ang="0">
                  <a:pos x="134" y="396"/>
                </a:cxn>
                <a:cxn ang="0">
                  <a:pos x="174" y="388"/>
                </a:cxn>
                <a:cxn ang="0">
                  <a:pos x="204" y="374"/>
                </a:cxn>
                <a:cxn ang="0">
                  <a:pos x="220" y="360"/>
                </a:cxn>
                <a:cxn ang="0">
                  <a:pos x="222" y="352"/>
                </a:cxn>
                <a:cxn ang="0">
                  <a:pos x="222" y="306"/>
                </a:cxn>
                <a:cxn ang="0">
                  <a:pos x="218" y="290"/>
                </a:cxn>
                <a:cxn ang="0">
                  <a:pos x="198" y="262"/>
                </a:cxn>
                <a:cxn ang="0">
                  <a:pos x="170" y="234"/>
                </a:cxn>
                <a:cxn ang="0">
                  <a:pos x="148" y="210"/>
                </a:cxn>
                <a:cxn ang="0">
                  <a:pos x="146" y="198"/>
                </a:cxn>
                <a:cxn ang="0">
                  <a:pos x="146" y="194"/>
                </a:cxn>
                <a:cxn ang="0">
                  <a:pos x="158" y="176"/>
                </a:cxn>
                <a:cxn ang="0">
                  <a:pos x="184" y="150"/>
                </a:cxn>
                <a:cxn ang="0">
                  <a:pos x="210" y="122"/>
                </a:cxn>
                <a:cxn ang="0">
                  <a:pos x="222" y="100"/>
                </a:cxn>
              </a:cxnLst>
              <a:rect l="0" t="0" r="r" b="b"/>
              <a:pathLst>
                <a:path w="222" h="396"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" y="5602961"/>
            <a:ext cx="1631576" cy="41237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旅游地产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60424" y="2954766"/>
            <a:ext cx="1631576" cy="41237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娱乐项目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178800" y="5966918"/>
            <a:ext cx="4013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0" y="3160955"/>
            <a:ext cx="4013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83530" y="3672181"/>
            <a:ext cx="3754137" cy="1709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随着城郊河段旅游业的发展，基础设施的不断完善，银行、酒店、旅行社等企业的不断引入，此地段有可能成为奢华地段。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1247" y="3672181"/>
            <a:ext cx="325418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开发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现代娱乐项目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如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低空飞行基地、山林捕猎区、水上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体育等娱乐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项目</a:t>
            </a:r>
          </a:p>
        </p:txBody>
      </p:sp>
    </p:spTree>
    <p:extLst>
      <p:ext uri="{BB962C8B-B14F-4D97-AF65-F5344CB8AC3E}">
        <p14:creationId xmlns:p14="http://schemas.microsoft.com/office/powerpoint/2010/main" val="2444541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34076" y="999981"/>
            <a:ext cx="6647630" cy="27956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Charlemagne Std" panose="04020705060702020204" pitchFamily="82" charset="0"/>
              </a:rPr>
              <a:t>Summary of tourism project planning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6375" y="538316"/>
            <a:ext cx="27197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旅游项目策划总结</a:t>
            </a:r>
            <a:endParaRPr lang="zh-CN" altLang="en-US" sz="2400" dirty="0">
              <a:latin typeface="Adobe 仿宋 Std R" panose="02020400000000000000" pitchFamily="18" charset="-122"/>
              <a:ea typeface="Adobe 仿宋 Std R" panose="02020400000000000000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Freeform 130"/>
          <p:cNvSpPr>
            <a:spLocks noEditPoints="1"/>
          </p:cNvSpPr>
          <p:nvPr/>
        </p:nvSpPr>
        <p:spPr bwMode="auto">
          <a:xfrm>
            <a:off x="4638771" y="630024"/>
            <a:ext cx="337603" cy="337603"/>
          </a:xfrm>
          <a:custGeom>
            <a:avLst/>
            <a:gdLst/>
            <a:ahLst/>
            <a:cxnLst>
              <a:cxn ang="0">
                <a:pos x="320" y="0"/>
              </a:cxn>
              <a:cxn ang="0">
                <a:pos x="288" y="4"/>
              </a:cxn>
              <a:cxn ang="0">
                <a:pos x="256" y="10"/>
              </a:cxn>
              <a:cxn ang="0">
                <a:pos x="220" y="24"/>
              </a:cxn>
              <a:cxn ang="0">
                <a:pos x="208" y="30"/>
              </a:cxn>
              <a:cxn ang="0">
                <a:pos x="184" y="46"/>
              </a:cxn>
              <a:cxn ang="0">
                <a:pos x="174" y="56"/>
              </a:cxn>
              <a:cxn ang="0">
                <a:pos x="88" y="154"/>
              </a:cxn>
              <a:cxn ang="0">
                <a:pos x="0" y="196"/>
              </a:cxn>
              <a:cxn ang="0">
                <a:pos x="48" y="208"/>
              </a:cxn>
              <a:cxn ang="0">
                <a:pos x="42" y="232"/>
              </a:cxn>
              <a:cxn ang="0">
                <a:pos x="42" y="232"/>
              </a:cxn>
              <a:cxn ang="0">
                <a:pos x="48" y="246"/>
              </a:cxn>
              <a:cxn ang="0">
                <a:pos x="60" y="260"/>
              </a:cxn>
              <a:cxn ang="0">
                <a:pos x="82" y="278"/>
              </a:cxn>
              <a:cxn ang="0">
                <a:pos x="90" y="278"/>
              </a:cxn>
              <a:cxn ang="0">
                <a:pos x="106" y="272"/>
              </a:cxn>
              <a:cxn ang="0">
                <a:pos x="126" y="320"/>
              </a:cxn>
              <a:cxn ang="0">
                <a:pos x="166" y="230"/>
              </a:cxn>
              <a:cxn ang="0">
                <a:pos x="220" y="186"/>
              </a:cxn>
              <a:cxn ang="0">
                <a:pos x="264" y="146"/>
              </a:cxn>
              <a:cxn ang="0">
                <a:pos x="284" y="124"/>
              </a:cxn>
              <a:cxn ang="0">
                <a:pos x="298" y="100"/>
              </a:cxn>
              <a:cxn ang="0">
                <a:pos x="312" y="64"/>
              </a:cxn>
              <a:cxn ang="0">
                <a:pos x="320" y="10"/>
              </a:cxn>
              <a:cxn ang="0">
                <a:pos x="320" y="0"/>
              </a:cxn>
              <a:cxn ang="0">
                <a:pos x="222" y="126"/>
              </a:cxn>
              <a:cxn ang="0">
                <a:pos x="202" y="118"/>
              </a:cxn>
              <a:cxn ang="0">
                <a:pos x="194" y="98"/>
              </a:cxn>
              <a:cxn ang="0">
                <a:pos x="196" y="88"/>
              </a:cxn>
              <a:cxn ang="0">
                <a:pos x="212" y="72"/>
              </a:cxn>
              <a:cxn ang="0">
                <a:pos x="222" y="70"/>
              </a:cxn>
              <a:cxn ang="0">
                <a:pos x="242" y="78"/>
              </a:cxn>
              <a:cxn ang="0">
                <a:pos x="250" y="98"/>
              </a:cxn>
              <a:cxn ang="0">
                <a:pos x="248" y="108"/>
              </a:cxn>
              <a:cxn ang="0">
                <a:pos x="234" y="124"/>
              </a:cxn>
              <a:cxn ang="0">
                <a:pos x="222" y="126"/>
              </a:cxn>
            </a:cxnLst>
            <a:rect l="0" t="0" r="r" b="b"/>
            <a:pathLst>
              <a:path w="320" h="320">
                <a:moveTo>
                  <a:pt x="320" y="0"/>
                </a:moveTo>
                <a:lnTo>
                  <a:pt x="320" y="0"/>
                </a:lnTo>
                <a:lnTo>
                  <a:pt x="312" y="2"/>
                </a:lnTo>
                <a:lnTo>
                  <a:pt x="288" y="4"/>
                </a:lnTo>
                <a:lnTo>
                  <a:pt x="274" y="6"/>
                </a:lnTo>
                <a:lnTo>
                  <a:pt x="256" y="10"/>
                </a:lnTo>
                <a:lnTo>
                  <a:pt x="238" y="16"/>
                </a:lnTo>
                <a:lnTo>
                  <a:pt x="220" y="24"/>
                </a:lnTo>
                <a:lnTo>
                  <a:pt x="220" y="24"/>
                </a:lnTo>
                <a:lnTo>
                  <a:pt x="208" y="30"/>
                </a:lnTo>
                <a:lnTo>
                  <a:pt x="196" y="38"/>
                </a:lnTo>
                <a:lnTo>
                  <a:pt x="184" y="46"/>
                </a:lnTo>
                <a:lnTo>
                  <a:pt x="174" y="56"/>
                </a:lnTo>
                <a:lnTo>
                  <a:pt x="174" y="56"/>
                </a:lnTo>
                <a:lnTo>
                  <a:pt x="134" y="102"/>
                </a:lnTo>
                <a:lnTo>
                  <a:pt x="88" y="154"/>
                </a:lnTo>
                <a:lnTo>
                  <a:pt x="28" y="154"/>
                </a:lnTo>
                <a:lnTo>
                  <a:pt x="0" y="196"/>
                </a:lnTo>
                <a:lnTo>
                  <a:pt x="48" y="208"/>
                </a:lnTo>
                <a:lnTo>
                  <a:pt x="48" y="208"/>
                </a:lnTo>
                <a:lnTo>
                  <a:pt x="50" y="216"/>
                </a:lnTo>
                <a:lnTo>
                  <a:pt x="42" y="232"/>
                </a:lnTo>
                <a:lnTo>
                  <a:pt x="42" y="232"/>
                </a:lnTo>
                <a:lnTo>
                  <a:pt x="42" y="232"/>
                </a:lnTo>
                <a:lnTo>
                  <a:pt x="42" y="238"/>
                </a:lnTo>
                <a:lnTo>
                  <a:pt x="48" y="246"/>
                </a:lnTo>
                <a:lnTo>
                  <a:pt x="60" y="260"/>
                </a:lnTo>
                <a:lnTo>
                  <a:pt x="60" y="260"/>
                </a:lnTo>
                <a:lnTo>
                  <a:pt x="74" y="272"/>
                </a:lnTo>
                <a:lnTo>
                  <a:pt x="82" y="278"/>
                </a:lnTo>
                <a:lnTo>
                  <a:pt x="88" y="278"/>
                </a:lnTo>
                <a:lnTo>
                  <a:pt x="90" y="278"/>
                </a:lnTo>
                <a:lnTo>
                  <a:pt x="106" y="272"/>
                </a:lnTo>
                <a:lnTo>
                  <a:pt x="106" y="272"/>
                </a:lnTo>
                <a:lnTo>
                  <a:pt x="112" y="272"/>
                </a:lnTo>
                <a:lnTo>
                  <a:pt x="126" y="320"/>
                </a:lnTo>
                <a:lnTo>
                  <a:pt x="166" y="292"/>
                </a:lnTo>
                <a:lnTo>
                  <a:pt x="166" y="230"/>
                </a:lnTo>
                <a:lnTo>
                  <a:pt x="166" y="230"/>
                </a:lnTo>
                <a:lnTo>
                  <a:pt x="220" y="186"/>
                </a:lnTo>
                <a:lnTo>
                  <a:pt x="264" y="146"/>
                </a:lnTo>
                <a:lnTo>
                  <a:pt x="264" y="146"/>
                </a:lnTo>
                <a:lnTo>
                  <a:pt x="274" y="136"/>
                </a:lnTo>
                <a:lnTo>
                  <a:pt x="284" y="124"/>
                </a:lnTo>
                <a:lnTo>
                  <a:pt x="298" y="100"/>
                </a:lnTo>
                <a:lnTo>
                  <a:pt x="298" y="100"/>
                </a:lnTo>
                <a:lnTo>
                  <a:pt x="306" y="82"/>
                </a:lnTo>
                <a:lnTo>
                  <a:pt x="312" y="64"/>
                </a:lnTo>
                <a:lnTo>
                  <a:pt x="318" y="32"/>
                </a:lnTo>
                <a:lnTo>
                  <a:pt x="320" y="10"/>
                </a:lnTo>
                <a:lnTo>
                  <a:pt x="320" y="0"/>
                </a:lnTo>
                <a:lnTo>
                  <a:pt x="320" y="0"/>
                </a:lnTo>
                <a:close/>
                <a:moveTo>
                  <a:pt x="222" y="126"/>
                </a:moveTo>
                <a:lnTo>
                  <a:pt x="222" y="126"/>
                </a:lnTo>
                <a:lnTo>
                  <a:pt x="212" y="124"/>
                </a:lnTo>
                <a:lnTo>
                  <a:pt x="202" y="118"/>
                </a:lnTo>
                <a:lnTo>
                  <a:pt x="196" y="108"/>
                </a:lnTo>
                <a:lnTo>
                  <a:pt x="194" y="98"/>
                </a:lnTo>
                <a:lnTo>
                  <a:pt x="194" y="98"/>
                </a:lnTo>
                <a:lnTo>
                  <a:pt x="196" y="88"/>
                </a:lnTo>
                <a:lnTo>
                  <a:pt x="202" y="78"/>
                </a:lnTo>
                <a:lnTo>
                  <a:pt x="212" y="72"/>
                </a:lnTo>
                <a:lnTo>
                  <a:pt x="222" y="70"/>
                </a:lnTo>
                <a:lnTo>
                  <a:pt x="222" y="70"/>
                </a:lnTo>
                <a:lnTo>
                  <a:pt x="234" y="72"/>
                </a:lnTo>
                <a:lnTo>
                  <a:pt x="242" y="78"/>
                </a:lnTo>
                <a:lnTo>
                  <a:pt x="248" y="88"/>
                </a:lnTo>
                <a:lnTo>
                  <a:pt x="250" y="98"/>
                </a:lnTo>
                <a:lnTo>
                  <a:pt x="250" y="98"/>
                </a:lnTo>
                <a:lnTo>
                  <a:pt x="248" y="108"/>
                </a:lnTo>
                <a:lnTo>
                  <a:pt x="242" y="118"/>
                </a:lnTo>
                <a:lnTo>
                  <a:pt x="234" y="124"/>
                </a:lnTo>
                <a:lnTo>
                  <a:pt x="222" y="126"/>
                </a:lnTo>
                <a:lnTo>
                  <a:pt x="222" y="126"/>
                </a:lnTo>
                <a:close/>
              </a:path>
            </a:pathLst>
          </a:custGeom>
          <a:solidFill>
            <a:srgbClr val="C00000">
              <a:alpha val="77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31888" y="2488676"/>
            <a:ext cx="553998" cy="3647964"/>
          </a:xfrm>
          <a:prstGeom prst="rect">
            <a:avLst/>
          </a:prstGeom>
          <a:solidFill>
            <a:srgbClr val="C00000">
              <a:alpha val="70000"/>
            </a:srgb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情留</a:t>
            </a:r>
            <a:r>
              <a:rPr lang="zh-CN" altLang="en-US" sz="2400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前世身临古城盛况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38809" y="2488676"/>
            <a:ext cx="553998" cy="3647964"/>
          </a:xfrm>
          <a:prstGeom prst="rect">
            <a:avLst/>
          </a:prstGeom>
          <a:solidFill>
            <a:srgbClr val="C00000">
              <a:alpha val="70000"/>
            </a:srgb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zh-CN" sz="2400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缘定今生共享都市繁华</a:t>
            </a:r>
            <a:endParaRPr lang="zh-CN" altLang="en-US" sz="2400" dirty="0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99771" y="1821865"/>
            <a:ext cx="1467068" cy="400110"/>
          </a:xfrm>
          <a:prstGeom prst="rect">
            <a:avLst/>
          </a:prstGeom>
          <a:solidFill>
            <a:srgbClr val="C00000">
              <a:alpha val="70000"/>
            </a:srgbClr>
          </a:solidFill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千年等一回</a:t>
            </a:r>
          </a:p>
        </p:txBody>
      </p:sp>
    </p:spTree>
    <p:extLst>
      <p:ext uri="{BB962C8B-B14F-4D97-AF65-F5344CB8AC3E}">
        <p14:creationId xmlns:p14="http://schemas.microsoft.com/office/powerpoint/2010/main" val="35698421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5601314" y="1155309"/>
            <a:ext cx="658386" cy="658800"/>
            <a:chOff x="5127411" y="1101808"/>
            <a:chExt cx="658386" cy="658800"/>
          </a:xfrm>
        </p:grpSpPr>
        <p:sp>
          <p:nvSpPr>
            <p:cNvPr id="62" name="椭圆 61"/>
            <p:cNvSpPr/>
            <p:nvPr/>
          </p:nvSpPr>
          <p:spPr>
            <a:xfrm>
              <a:off x="5127411" y="1101808"/>
              <a:ext cx="658386" cy="658800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" name="Freeform 119"/>
            <p:cNvSpPr>
              <a:spLocks noEditPoints="1"/>
            </p:cNvSpPr>
            <p:nvPr/>
          </p:nvSpPr>
          <p:spPr bwMode="auto">
            <a:xfrm>
              <a:off x="5296885" y="1275553"/>
              <a:ext cx="315739" cy="315937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rgbClr val="FD82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5146662" y="2706485"/>
            <a:ext cx="1575649" cy="1576639"/>
          </a:xfrm>
          <a:prstGeom prst="ellipse">
            <a:avLst/>
          </a:prstGeom>
          <a:solidFill>
            <a:srgbClr val="C00000">
              <a:alpha val="4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19242" y="2578984"/>
            <a:ext cx="1830487" cy="1831637"/>
            <a:chOff x="5019242" y="2578984"/>
            <a:chExt cx="1830487" cy="1831637"/>
          </a:xfrm>
        </p:grpSpPr>
        <p:sp>
          <p:nvSpPr>
            <p:cNvPr id="28" name="椭圆 27"/>
            <p:cNvSpPr/>
            <p:nvPr/>
          </p:nvSpPr>
          <p:spPr>
            <a:xfrm>
              <a:off x="5019242" y="2578984"/>
              <a:ext cx="1830487" cy="1831637"/>
            </a:xfrm>
            <a:prstGeom prst="ellipse">
              <a:avLst/>
            </a:prstGeom>
            <a:solidFill>
              <a:srgbClr val="C00000">
                <a:alpha val="19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30" name="弦形 29"/>
            <p:cNvSpPr/>
            <p:nvPr/>
          </p:nvSpPr>
          <p:spPr>
            <a:xfrm>
              <a:off x="5146662" y="2702257"/>
              <a:ext cx="1575649" cy="1576639"/>
            </a:xfrm>
            <a:prstGeom prst="chord">
              <a:avLst>
                <a:gd name="adj1" fmla="val 114118"/>
                <a:gd name="adj2" fmla="val 10671549"/>
              </a:avLst>
            </a:prstGeom>
            <a:solidFill>
              <a:srgbClr val="C00000">
                <a:alpha val="27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325637" y="3177990"/>
              <a:ext cx="1246110" cy="6924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  <a:defRPr/>
              </a:pPr>
              <a:r>
                <a:rPr kumimoji="1" lang="en-US" altLang="zh-CN" sz="1400" b="1" dirty="0">
                  <a:solidFill>
                    <a:srgbClr val="FFFFFF"/>
                  </a:solidFill>
                  <a:latin typeface="Charlemagne Std" panose="04020705060702020204" pitchFamily="82" charset="0"/>
                  <a:ea typeface="微软雅黑"/>
                </a:rPr>
                <a:t>Tourism </a:t>
              </a:r>
              <a:endParaRPr kumimoji="1" lang="en-US" altLang="zh-CN" sz="1400" b="1" dirty="0" smtClean="0">
                <a:solidFill>
                  <a:srgbClr val="FFFFFF"/>
                </a:solidFill>
                <a:latin typeface="Charlemagne Std" panose="04020705060702020204" pitchFamily="82" charset="0"/>
                <a:ea typeface="微软雅黑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kumimoji="1" lang="en-US" altLang="zh-CN" sz="1600" b="1" dirty="0" smtClean="0">
                  <a:solidFill>
                    <a:srgbClr val="FFFFFF"/>
                  </a:solidFill>
                  <a:latin typeface="Charlemagne Std" panose="04020705060702020204" pitchFamily="82" charset="0"/>
                  <a:ea typeface="微软雅黑"/>
                </a:rPr>
                <a:t>project </a:t>
              </a:r>
              <a:endPara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harlemagne Std" panose="04020705060702020204" pitchFamily="82" charset="0"/>
                <a:ea typeface="微软雅黑"/>
              </a:endParaRPr>
            </a:p>
          </p:txBody>
        </p:sp>
      </p:grpSp>
      <p:cxnSp>
        <p:nvCxnSpPr>
          <p:cNvPr id="57" name="直线连接符 92"/>
          <p:cNvCxnSpPr/>
          <p:nvPr/>
        </p:nvCxnSpPr>
        <p:spPr>
          <a:xfrm flipH="1">
            <a:off x="5922036" y="1814109"/>
            <a:ext cx="1979" cy="756394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19" name="矩形 18"/>
          <p:cNvSpPr/>
          <p:nvPr/>
        </p:nvSpPr>
        <p:spPr>
          <a:xfrm>
            <a:off x="6323453" y="131658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城郊河段旅游概况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26693" y="4227274"/>
            <a:ext cx="2725526" cy="1215726"/>
            <a:chOff x="6426693" y="4227274"/>
            <a:chExt cx="2725526" cy="1215726"/>
          </a:xfrm>
        </p:grpSpPr>
        <p:grpSp>
          <p:nvGrpSpPr>
            <p:cNvPr id="65" name="组合 64"/>
            <p:cNvGrpSpPr/>
            <p:nvPr/>
          </p:nvGrpSpPr>
          <p:grpSpPr>
            <a:xfrm>
              <a:off x="6812208" y="4784200"/>
              <a:ext cx="658386" cy="658800"/>
              <a:chOff x="3475926" y="1101808"/>
              <a:chExt cx="658386" cy="6588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475926" y="1101808"/>
                <a:ext cx="658386" cy="658800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22" name="组 191"/>
              <p:cNvGrpSpPr/>
              <p:nvPr/>
            </p:nvGrpSpPr>
            <p:grpSpPr>
              <a:xfrm>
                <a:off x="3626733" y="1178606"/>
                <a:ext cx="376101" cy="451034"/>
                <a:chOff x="1536707" y="911230"/>
                <a:chExt cx="831851" cy="996957"/>
              </a:xfrm>
              <a:solidFill>
                <a:srgbClr val="FDD031"/>
              </a:solidFill>
            </p:grpSpPr>
            <p:sp>
              <p:nvSpPr>
                <p:cNvPr id="46" name="Freeform 47"/>
                <p:cNvSpPr>
                  <a:spLocks/>
                </p:cNvSpPr>
                <p:nvPr/>
              </p:nvSpPr>
              <p:spPr bwMode="auto">
                <a:xfrm>
                  <a:off x="1838333" y="1765310"/>
                  <a:ext cx="234952" cy="50801"/>
                </a:xfrm>
                <a:custGeom>
                  <a:avLst/>
                  <a:gdLst/>
                  <a:ahLst/>
                  <a:cxnLst>
                    <a:cxn ang="0">
                      <a:pos x="1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8" y="2"/>
                    </a:cxn>
                    <a:cxn ang="0">
                      <a:pos x="4" y="6"/>
                    </a:cxn>
                    <a:cxn ang="0">
                      <a:pos x="0" y="1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8" y="32"/>
                    </a:cxn>
                    <a:cxn ang="0">
                      <a:pos x="16" y="32"/>
                    </a:cxn>
                    <a:cxn ang="0">
                      <a:pos x="132" y="32"/>
                    </a:cxn>
                    <a:cxn ang="0">
                      <a:pos x="132" y="32"/>
                    </a:cxn>
                    <a:cxn ang="0">
                      <a:pos x="138" y="32"/>
                    </a:cxn>
                    <a:cxn ang="0">
                      <a:pos x="142" y="28"/>
                    </a:cxn>
                    <a:cxn ang="0">
                      <a:pos x="146" y="22"/>
                    </a:cxn>
                    <a:cxn ang="0">
                      <a:pos x="148" y="16"/>
                    </a:cxn>
                    <a:cxn ang="0">
                      <a:pos x="148" y="16"/>
                    </a:cxn>
                    <a:cxn ang="0">
                      <a:pos x="146" y="10"/>
                    </a:cxn>
                    <a:cxn ang="0">
                      <a:pos x="142" y="6"/>
                    </a:cxn>
                    <a:cxn ang="0">
                      <a:pos x="138" y="2"/>
                    </a:cxn>
                    <a:cxn ang="0">
                      <a:pos x="132" y="0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48" h="32">
                      <a:moveTo>
                        <a:pt x="1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8" y="32"/>
                      </a:lnTo>
                      <a:lnTo>
                        <a:pt x="16" y="32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8" y="32"/>
                      </a:lnTo>
                      <a:lnTo>
                        <a:pt x="142" y="28"/>
                      </a:lnTo>
                      <a:lnTo>
                        <a:pt x="146" y="22"/>
                      </a:lnTo>
                      <a:lnTo>
                        <a:pt x="148" y="16"/>
                      </a:lnTo>
                      <a:lnTo>
                        <a:pt x="148" y="16"/>
                      </a:lnTo>
                      <a:lnTo>
                        <a:pt x="146" y="10"/>
                      </a:lnTo>
                      <a:lnTo>
                        <a:pt x="142" y="6"/>
                      </a:lnTo>
                      <a:lnTo>
                        <a:pt x="138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47" name="Freeform 48"/>
                <p:cNvSpPr>
                  <a:spLocks/>
                </p:cNvSpPr>
                <p:nvPr/>
              </p:nvSpPr>
              <p:spPr bwMode="auto">
                <a:xfrm>
                  <a:off x="1838333" y="1857386"/>
                  <a:ext cx="234952" cy="50801"/>
                </a:xfrm>
                <a:custGeom>
                  <a:avLst/>
                  <a:gdLst/>
                  <a:ahLst/>
                  <a:cxnLst>
                    <a:cxn ang="0">
                      <a:pos x="132" y="0"/>
                    </a:cxn>
                    <a:cxn ang="0">
                      <a:pos x="16" y="0"/>
                    </a:cxn>
                    <a:cxn ang="0">
                      <a:pos x="16" y="0"/>
                    </a:cxn>
                    <a:cxn ang="0">
                      <a:pos x="8" y="2"/>
                    </a:cxn>
                    <a:cxn ang="0">
                      <a:pos x="4" y="4"/>
                    </a:cxn>
                    <a:cxn ang="0">
                      <a:pos x="0" y="1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8" y="30"/>
                    </a:cxn>
                    <a:cxn ang="0">
                      <a:pos x="16" y="32"/>
                    </a:cxn>
                    <a:cxn ang="0">
                      <a:pos x="132" y="32"/>
                    </a:cxn>
                    <a:cxn ang="0">
                      <a:pos x="132" y="32"/>
                    </a:cxn>
                    <a:cxn ang="0">
                      <a:pos x="138" y="30"/>
                    </a:cxn>
                    <a:cxn ang="0">
                      <a:pos x="142" y="28"/>
                    </a:cxn>
                    <a:cxn ang="0">
                      <a:pos x="146" y="22"/>
                    </a:cxn>
                    <a:cxn ang="0">
                      <a:pos x="148" y="16"/>
                    </a:cxn>
                    <a:cxn ang="0">
                      <a:pos x="148" y="16"/>
                    </a:cxn>
                    <a:cxn ang="0">
                      <a:pos x="146" y="10"/>
                    </a:cxn>
                    <a:cxn ang="0">
                      <a:pos x="142" y="4"/>
                    </a:cxn>
                    <a:cxn ang="0">
                      <a:pos x="138" y="2"/>
                    </a:cxn>
                    <a:cxn ang="0">
                      <a:pos x="132" y="0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48" h="32">
                      <a:moveTo>
                        <a:pt x="132" y="0"/>
                      </a:moveTo>
                      <a:lnTo>
                        <a:pt x="16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8" y="30"/>
                      </a:lnTo>
                      <a:lnTo>
                        <a:pt x="16" y="32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8" y="30"/>
                      </a:lnTo>
                      <a:lnTo>
                        <a:pt x="142" y="28"/>
                      </a:lnTo>
                      <a:lnTo>
                        <a:pt x="146" y="22"/>
                      </a:lnTo>
                      <a:lnTo>
                        <a:pt x="148" y="16"/>
                      </a:lnTo>
                      <a:lnTo>
                        <a:pt x="148" y="16"/>
                      </a:lnTo>
                      <a:lnTo>
                        <a:pt x="146" y="10"/>
                      </a:lnTo>
                      <a:lnTo>
                        <a:pt x="142" y="4"/>
                      </a:lnTo>
                      <a:lnTo>
                        <a:pt x="138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48" name="Freeform 49"/>
                <p:cNvSpPr>
                  <a:spLocks noEditPoints="1"/>
                </p:cNvSpPr>
                <p:nvPr/>
              </p:nvSpPr>
              <p:spPr bwMode="auto">
                <a:xfrm>
                  <a:off x="1714507" y="1143006"/>
                  <a:ext cx="476251" cy="581028"/>
                </a:xfrm>
                <a:custGeom>
                  <a:avLst/>
                  <a:gdLst/>
                  <a:ahLst/>
                  <a:cxnLst>
                    <a:cxn ang="0">
                      <a:pos x="150" y="0"/>
                    </a:cxn>
                    <a:cxn ang="0">
                      <a:pos x="142" y="0"/>
                    </a:cxn>
                    <a:cxn ang="0">
                      <a:pos x="100" y="10"/>
                    </a:cxn>
                    <a:cxn ang="0">
                      <a:pos x="62" y="28"/>
                    </a:cxn>
                    <a:cxn ang="0">
                      <a:pos x="32" y="58"/>
                    </a:cxn>
                    <a:cxn ang="0">
                      <a:pos x="12" y="94"/>
                    </a:cxn>
                    <a:cxn ang="0">
                      <a:pos x="2" y="136"/>
                    </a:cxn>
                    <a:cxn ang="0">
                      <a:pos x="2" y="166"/>
                    </a:cxn>
                    <a:cxn ang="0">
                      <a:pos x="16" y="214"/>
                    </a:cxn>
                    <a:cxn ang="0">
                      <a:pos x="56" y="266"/>
                    </a:cxn>
                    <a:cxn ang="0">
                      <a:pos x="72" y="290"/>
                    </a:cxn>
                    <a:cxn ang="0">
                      <a:pos x="78" y="322"/>
                    </a:cxn>
                    <a:cxn ang="0">
                      <a:pos x="78" y="340"/>
                    </a:cxn>
                    <a:cxn ang="0">
                      <a:pos x="96" y="364"/>
                    </a:cxn>
                    <a:cxn ang="0">
                      <a:pos x="150" y="366"/>
                    </a:cxn>
                    <a:cxn ang="0">
                      <a:pos x="192" y="366"/>
                    </a:cxn>
                    <a:cxn ang="0">
                      <a:pos x="214" y="356"/>
                    </a:cxn>
                    <a:cxn ang="0">
                      <a:pos x="224" y="334"/>
                    </a:cxn>
                    <a:cxn ang="0">
                      <a:pos x="224" y="304"/>
                    </a:cxn>
                    <a:cxn ang="0">
                      <a:pos x="236" y="276"/>
                    </a:cxn>
                    <a:cxn ang="0">
                      <a:pos x="266" y="242"/>
                    </a:cxn>
                    <a:cxn ang="0">
                      <a:pos x="290" y="198"/>
                    </a:cxn>
                    <a:cxn ang="0">
                      <a:pos x="300" y="150"/>
                    </a:cxn>
                    <a:cxn ang="0">
                      <a:pos x="298" y="122"/>
                    </a:cxn>
                    <a:cxn ang="0">
                      <a:pos x="284" y="82"/>
                    </a:cxn>
                    <a:cxn ang="0">
                      <a:pos x="260" y="48"/>
                    </a:cxn>
                    <a:cxn ang="0">
                      <a:pos x="226" y="22"/>
                    </a:cxn>
                    <a:cxn ang="0">
                      <a:pos x="188" y="6"/>
                    </a:cxn>
                    <a:cxn ang="0">
                      <a:pos x="158" y="0"/>
                    </a:cxn>
                    <a:cxn ang="0">
                      <a:pos x="244" y="156"/>
                    </a:cxn>
                    <a:cxn ang="0">
                      <a:pos x="234" y="146"/>
                    </a:cxn>
                    <a:cxn ang="0">
                      <a:pos x="232" y="126"/>
                    </a:cxn>
                    <a:cxn ang="0">
                      <a:pos x="214" y="92"/>
                    </a:cxn>
                    <a:cxn ang="0">
                      <a:pos x="182" y="72"/>
                    </a:cxn>
                    <a:cxn ang="0">
                      <a:pos x="160" y="68"/>
                    </a:cxn>
                    <a:cxn ang="0">
                      <a:pos x="150" y="50"/>
                    </a:cxn>
                    <a:cxn ang="0">
                      <a:pos x="156" y="38"/>
                    </a:cxn>
                    <a:cxn ang="0">
                      <a:pos x="170" y="32"/>
                    </a:cxn>
                    <a:cxn ang="0">
                      <a:pos x="226" y="52"/>
                    </a:cxn>
                    <a:cxn ang="0">
                      <a:pos x="262" y="98"/>
                    </a:cxn>
                    <a:cxn ang="0">
                      <a:pos x="270" y="138"/>
                    </a:cxn>
                    <a:cxn ang="0">
                      <a:pos x="266" y="152"/>
                    </a:cxn>
                    <a:cxn ang="0">
                      <a:pos x="252" y="158"/>
                    </a:cxn>
                  </a:cxnLst>
                  <a:rect l="0" t="0" r="r" b="b"/>
                  <a:pathLst>
                    <a:path w="300" h="366">
                      <a:moveTo>
                        <a:pt x="158" y="0"/>
                      </a:moveTo>
                      <a:lnTo>
                        <a:pt x="158" y="0"/>
                      </a:lnTo>
                      <a:lnTo>
                        <a:pt x="150" y="0"/>
                      </a:lnTo>
                      <a:lnTo>
                        <a:pt x="150" y="0"/>
                      </a:lnTo>
                      <a:lnTo>
                        <a:pt x="142" y="0"/>
                      </a:lnTo>
                      <a:lnTo>
                        <a:pt x="142" y="0"/>
                      </a:lnTo>
                      <a:lnTo>
                        <a:pt x="128" y="2"/>
                      </a:lnTo>
                      <a:lnTo>
                        <a:pt x="114" y="6"/>
                      </a:lnTo>
                      <a:lnTo>
                        <a:pt x="100" y="10"/>
                      </a:lnTo>
                      <a:lnTo>
                        <a:pt x="88" y="14"/>
                      </a:lnTo>
                      <a:lnTo>
                        <a:pt x="74" y="22"/>
                      </a:lnTo>
                      <a:lnTo>
                        <a:pt x="62" y="28"/>
                      </a:lnTo>
                      <a:lnTo>
                        <a:pt x="52" y="38"/>
                      </a:lnTo>
                      <a:lnTo>
                        <a:pt x="42" y="48"/>
                      </a:lnTo>
                      <a:lnTo>
                        <a:pt x="32" y="58"/>
                      </a:lnTo>
                      <a:lnTo>
                        <a:pt x="24" y="68"/>
                      </a:lnTo>
                      <a:lnTo>
                        <a:pt x="18" y="82"/>
                      </a:lnTo>
                      <a:lnTo>
                        <a:pt x="12" y="94"/>
                      </a:lnTo>
                      <a:lnTo>
                        <a:pt x="6" y="108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0"/>
                      </a:lnTo>
                      <a:lnTo>
                        <a:pt x="0" y="150"/>
                      </a:lnTo>
                      <a:lnTo>
                        <a:pt x="2" y="166"/>
                      </a:lnTo>
                      <a:lnTo>
                        <a:pt x="4" y="182"/>
                      </a:lnTo>
                      <a:lnTo>
                        <a:pt x="10" y="198"/>
                      </a:lnTo>
                      <a:lnTo>
                        <a:pt x="16" y="214"/>
                      </a:lnTo>
                      <a:lnTo>
                        <a:pt x="26" y="228"/>
                      </a:lnTo>
                      <a:lnTo>
                        <a:pt x="34" y="242"/>
                      </a:lnTo>
                      <a:lnTo>
                        <a:pt x="56" y="266"/>
                      </a:lnTo>
                      <a:lnTo>
                        <a:pt x="56" y="266"/>
                      </a:lnTo>
                      <a:lnTo>
                        <a:pt x="66" y="276"/>
                      </a:lnTo>
                      <a:lnTo>
                        <a:pt x="72" y="290"/>
                      </a:lnTo>
                      <a:lnTo>
                        <a:pt x="72" y="290"/>
                      </a:lnTo>
                      <a:lnTo>
                        <a:pt x="76" y="304"/>
                      </a:lnTo>
                      <a:lnTo>
                        <a:pt x="78" y="322"/>
                      </a:lnTo>
                      <a:lnTo>
                        <a:pt x="78" y="334"/>
                      </a:lnTo>
                      <a:lnTo>
                        <a:pt x="78" y="334"/>
                      </a:lnTo>
                      <a:lnTo>
                        <a:pt x="78" y="340"/>
                      </a:lnTo>
                      <a:lnTo>
                        <a:pt x="80" y="346"/>
                      </a:lnTo>
                      <a:lnTo>
                        <a:pt x="86" y="356"/>
                      </a:lnTo>
                      <a:lnTo>
                        <a:pt x="96" y="364"/>
                      </a:lnTo>
                      <a:lnTo>
                        <a:pt x="102" y="366"/>
                      </a:lnTo>
                      <a:lnTo>
                        <a:pt x="110" y="366"/>
                      </a:lnTo>
                      <a:lnTo>
                        <a:pt x="150" y="366"/>
                      </a:lnTo>
                      <a:lnTo>
                        <a:pt x="150" y="366"/>
                      </a:lnTo>
                      <a:lnTo>
                        <a:pt x="192" y="366"/>
                      </a:lnTo>
                      <a:lnTo>
                        <a:pt x="192" y="366"/>
                      </a:lnTo>
                      <a:lnTo>
                        <a:pt x="198" y="366"/>
                      </a:lnTo>
                      <a:lnTo>
                        <a:pt x="204" y="364"/>
                      </a:lnTo>
                      <a:lnTo>
                        <a:pt x="214" y="356"/>
                      </a:lnTo>
                      <a:lnTo>
                        <a:pt x="220" y="346"/>
                      </a:lnTo>
                      <a:lnTo>
                        <a:pt x="222" y="340"/>
                      </a:lnTo>
                      <a:lnTo>
                        <a:pt x="224" y="334"/>
                      </a:lnTo>
                      <a:lnTo>
                        <a:pt x="224" y="322"/>
                      </a:lnTo>
                      <a:lnTo>
                        <a:pt x="224" y="322"/>
                      </a:lnTo>
                      <a:lnTo>
                        <a:pt x="224" y="304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36" y="276"/>
                      </a:lnTo>
                      <a:lnTo>
                        <a:pt x="244" y="266"/>
                      </a:lnTo>
                      <a:lnTo>
                        <a:pt x="244" y="266"/>
                      </a:lnTo>
                      <a:lnTo>
                        <a:pt x="266" y="242"/>
                      </a:lnTo>
                      <a:lnTo>
                        <a:pt x="276" y="228"/>
                      </a:lnTo>
                      <a:lnTo>
                        <a:pt x="284" y="214"/>
                      </a:lnTo>
                      <a:lnTo>
                        <a:pt x="290" y="198"/>
                      </a:lnTo>
                      <a:lnTo>
                        <a:pt x="296" y="182"/>
                      </a:lnTo>
                      <a:lnTo>
                        <a:pt x="298" y="166"/>
                      </a:lnTo>
                      <a:lnTo>
                        <a:pt x="300" y="150"/>
                      </a:lnTo>
                      <a:lnTo>
                        <a:pt x="300" y="150"/>
                      </a:lnTo>
                      <a:lnTo>
                        <a:pt x="300" y="136"/>
                      </a:lnTo>
                      <a:lnTo>
                        <a:pt x="298" y="122"/>
                      </a:lnTo>
                      <a:lnTo>
                        <a:pt x="294" y="108"/>
                      </a:lnTo>
                      <a:lnTo>
                        <a:pt x="290" y="94"/>
                      </a:lnTo>
                      <a:lnTo>
                        <a:pt x="284" y="82"/>
                      </a:lnTo>
                      <a:lnTo>
                        <a:pt x="276" y="70"/>
                      </a:lnTo>
                      <a:lnTo>
                        <a:pt x="268" y="58"/>
                      </a:lnTo>
                      <a:lnTo>
                        <a:pt x="260" y="48"/>
                      </a:lnTo>
                      <a:lnTo>
                        <a:pt x="250" y="38"/>
                      </a:lnTo>
                      <a:lnTo>
                        <a:pt x="238" y="30"/>
                      </a:lnTo>
                      <a:lnTo>
                        <a:pt x="226" y="22"/>
                      </a:lnTo>
                      <a:lnTo>
                        <a:pt x="214" y="14"/>
                      </a:lnTo>
                      <a:lnTo>
                        <a:pt x="202" y="10"/>
                      </a:lnTo>
                      <a:lnTo>
                        <a:pt x="188" y="6"/>
                      </a:lnTo>
                      <a:lnTo>
                        <a:pt x="174" y="2"/>
                      </a:lnTo>
                      <a:lnTo>
                        <a:pt x="158" y="0"/>
                      </a:lnTo>
                      <a:lnTo>
                        <a:pt x="158" y="0"/>
                      </a:lnTo>
                      <a:close/>
                      <a:moveTo>
                        <a:pt x="252" y="158"/>
                      </a:moveTo>
                      <a:lnTo>
                        <a:pt x="252" y="158"/>
                      </a:lnTo>
                      <a:lnTo>
                        <a:pt x="244" y="156"/>
                      </a:lnTo>
                      <a:lnTo>
                        <a:pt x="238" y="152"/>
                      </a:lnTo>
                      <a:lnTo>
                        <a:pt x="238" y="152"/>
                      </a:lnTo>
                      <a:lnTo>
                        <a:pt x="234" y="146"/>
                      </a:lnTo>
                      <a:lnTo>
                        <a:pt x="232" y="138"/>
                      </a:lnTo>
                      <a:lnTo>
                        <a:pt x="232" y="138"/>
                      </a:lnTo>
                      <a:lnTo>
                        <a:pt x="232" y="126"/>
                      </a:lnTo>
                      <a:lnTo>
                        <a:pt x="228" y="112"/>
                      </a:lnTo>
                      <a:lnTo>
                        <a:pt x="222" y="102"/>
                      </a:lnTo>
                      <a:lnTo>
                        <a:pt x="214" y="92"/>
                      </a:lnTo>
                      <a:lnTo>
                        <a:pt x="204" y="84"/>
                      </a:lnTo>
                      <a:lnTo>
                        <a:pt x="194" y="76"/>
                      </a:lnTo>
                      <a:lnTo>
                        <a:pt x="182" y="72"/>
                      </a:lnTo>
                      <a:lnTo>
                        <a:pt x="168" y="70"/>
                      </a:lnTo>
                      <a:lnTo>
                        <a:pt x="168" y="70"/>
                      </a:lnTo>
                      <a:lnTo>
                        <a:pt x="160" y="68"/>
                      </a:lnTo>
                      <a:lnTo>
                        <a:pt x="154" y="64"/>
                      </a:lnTo>
                      <a:lnTo>
                        <a:pt x="150" y="58"/>
                      </a:lnTo>
                      <a:lnTo>
                        <a:pt x="150" y="50"/>
                      </a:lnTo>
                      <a:lnTo>
                        <a:pt x="150" y="50"/>
                      </a:lnTo>
                      <a:lnTo>
                        <a:pt x="152" y="42"/>
                      </a:lnTo>
                      <a:lnTo>
                        <a:pt x="156" y="38"/>
                      </a:lnTo>
                      <a:lnTo>
                        <a:pt x="162" y="34"/>
                      </a:lnTo>
                      <a:lnTo>
                        <a:pt x="170" y="32"/>
                      </a:lnTo>
                      <a:lnTo>
                        <a:pt x="170" y="32"/>
                      </a:lnTo>
                      <a:lnTo>
                        <a:pt x="190" y="36"/>
                      </a:lnTo>
                      <a:lnTo>
                        <a:pt x="210" y="42"/>
                      </a:lnTo>
                      <a:lnTo>
                        <a:pt x="226" y="52"/>
                      </a:lnTo>
                      <a:lnTo>
                        <a:pt x="242" y="66"/>
                      </a:lnTo>
                      <a:lnTo>
                        <a:pt x="254" y="80"/>
                      </a:lnTo>
                      <a:lnTo>
                        <a:pt x="262" y="98"/>
                      </a:lnTo>
                      <a:lnTo>
                        <a:pt x="268" y="118"/>
                      </a:lnTo>
                      <a:lnTo>
                        <a:pt x="270" y="138"/>
                      </a:lnTo>
                      <a:lnTo>
                        <a:pt x="270" y="138"/>
                      </a:lnTo>
                      <a:lnTo>
                        <a:pt x="270" y="146"/>
                      </a:lnTo>
                      <a:lnTo>
                        <a:pt x="266" y="152"/>
                      </a:lnTo>
                      <a:lnTo>
                        <a:pt x="266" y="152"/>
                      </a:lnTo>
                      <a:lnTo>
                        <a:pt x="260" y="156"/>
                      </a:lnTo>
                      <a:lnTo>
                        <a:pt x="252" y="158"/>
                      </a:lnTo>
                      <a:lnTo>
                        <a:pt x="252" y="15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49" name="Rectangle 50"/>
                <p:cNvSpPr>
                  <a:spLocks noChangeArrowheads="1"/>
                </p:cNvSpPr>
                <p:nvPr/>
              </p:nvSpPr>
              <p:spPr bwMode="auto">
                <a:xfrm>
                  <a:off x="1838333" y="1609735"/>
                  <a:ext cx="234952" cy="114301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50" name="Rectangle 51"/>
                <p:cNvSpPr>
                  <a:spLocks noChangeArrowheads="1"/>
                </p:cNvSpPr>
                <p:nvPr/>
              </p:nvSpPr>
              <p:spPr bwMode="auto">
                <a:xfrm>
                  <a:off x="1838333" y="1765311"/>
                  <a:ext cx="234952" cy="50801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51" name="Freeform 52"/>
                <p:cNvSpPr>
                  <a:spLocks/>
                </p:cNvSpPr>
                <p:nvPr/>
              </p:nvSpPr>
              <p:spPr bwMode="auto">
                <a:xfrm>
                  <a:off x="1927234" y="911230"/>
                  <a:ext cx="53974" cy="180975"/>
                </a:xfrm>
                <a:custGeom>
                  <a:avLst/>
                  <a:gdLst/>
                  <a:ahLst/>
                  <a:cxnLst>
                    <a:cxn ang="0">
                      <a:pos x="34" y="112"/>
                    </a:cxn>
                    <a:cxn ang="0">
                      <a:pos x="4" y="114"/>
                    </a:cxn>
                    <a:cxn ang="0">
                      <a:pos x="0" y="0"/>
                    </a:cxn>
                    <a:cxn ang="0">
                      <a:pos x="28" y="0"/>
                    </a:cxn>
                    <a:cxn ang="0">
                      <a:pos x="34" y="112"/>
                    </a:cxn>
                  </a:cxnLst>
                  <a:rect l="0" t="0" r="r" b="b"/>
                  <a:pathLst>
                    <a:path w="34" h="114">
                      <a:moveTo>
                        <a:pt x="34" y="112"/>
                      </a:moveTo>
                      <a:lnTo>
                        <a:pt x="4" y="114"/>
                      </a:lnTo>
                      <a:lnTo>
                        <a:pt x="0" y="0"/>
                      </a:lnTo>
                      <a:lnTo>
                        <a:pt x="28" y="0"/>
                      </a:lnTo>
                      <a:lnTo>
                        <a:pt x="34" y="1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52" name="Freeform 53"/>
                <p:cNvSpPr>
                  <a:spLocks/>
                </p:cNvSpPr>
                <p:nvPr/>
              </p:nvSpPr>
              <p:spPr bwMode="auto">
                <a:xfrm>
                  <a:off x="1698633" y="962032"/>
                  <a:ext cx="130176" cy="177801"/>
                </a:xfrm>
                <a:custGeom>
                  <a:avLst/>
                  <a:gdLst/>
                  <a:ahLst/>
                  <a:cxnLst>
                    <a:cxn ang="0">
                      <a:pos x="58" y="112"/>
                    </a:cxn>
                    <a:cxn ang="0">
                      <a:pos x="0" y="14"/>
                    </a:cxn>
                    <a:cxn ang="0">
                      <a:pos x="26" y="0"/>
                    </a:cxn>
                    <a:cxn ang="0">
                      <a:pos x="82" y="98"/>
                    </a:cxn>
                    <a:cxn ang="0">
                      <a:pos x="58" y="112"/>
                    </a:cxn>
                  </a:cxnLst>
                  <a:rect l="0" t="0" r="r" b="b"/>
                  <a:pathLst>
                    <a:path w="82" h="112">
                      <a:moveTo>
                        <a:pt x="58" y="112"/>
                      </a:moveTo>
                      <a:lnTo>
                        <a:pt x="0" y="14"/>
                      </a:lnTo>
                      <a:lnTo>
                        <a:pt x="26" y="0"/>
                      </a:lnTo>
                      <a:lnTo>
                        <a:pt x="82" y="98"/>
                      </a:lnTo>
                      <a:lnTo>
                        <a:pt x="58" y="1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53" name="Freeform 54"/>
                <p:cNvSpPr>
                  <a:spLocks/>
                </p:cNvSpPr>
                <p:nvPr/>
              </p:nvSpPr>
              <p:spPr bwMode="auto">
                <a:xfrm>
                  <a:off x="1536707" y="1123955"/>
                  <a:ext cx="180976" cy="130176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14" y="58"/>
                    </a:cxn>
                    <a:cxn ang="0">
                      <a:pos x="98" y="82"/>
                    </a:cxn>
                    <a:cxn ang="0">
                      <a:pos x="0" y="26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14" h="82">
                      <a:moveTo>
                        <a:pt x="14" y="0"/>
                      </a:moveTo>
                      <a:lnTo>
                        <a:pt x="114" y="58"/>
                      </a:lnTo>
                      <a:lnTo>
                        <a:pt x="98" y="82"/>
                      </a:lnTo>
                      <a:lnTo>
                        <a:pt x="0" y="2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54" name="Freeform 55"/>
                <p:cNvSpPr>
                  <a:spLocks/>
                </p:cNvSpPr>
                <p:nvPr/>
              </p:nvSpPr>
              <p:spPr bwMode="auto">
                <a:xfrm>
                  <a:off x="2190758" y="1123953"/>
                  <a:ext cx="177800" cy="130176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0" y="58"/>
                    </a:cxn>
                    <a:cxn ang="0">
                      <a:pos x="14" y="82"/>
                    </a:cxn>
                    <a:cxn ang="0">
                      <a:pos x="112" y="26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112" h="82">
                      <a:moveTo>
                        <a:pt x="98" y="0"/>
                      </a:moveTo>
                      <a:lnTo>
                        <a:pt x="0" y="58"/>
                      </a:lnTo>
                      <a:lnTo>
                        <a:pt x="14" y="82"/>
                      </a:lnTo>
                      <a:lnTo>
                        <a:pt x="112" y="26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55" name="Freeform 56"/>
                <p:cNvSpPr>
                  <a:spLocks/>
                </p:cNvSpPr>
                <p:nvPr/>
              </p:nvSpPr>
              <p:spPr bwMode="auto">
                <a:xfrm>
                  <a:off x="2076451" y="962025"/>
                  <a:ext cx="130176" cy="177801"/>
                </a:xfrm>
                <a:custGeom>
                  <a:avLst/>
                  <a:gdLst/>
                  <a:ahLst/>
                  <a:cxnLst>
                    <a:cxn ang="0">
                      <a:pos x="26" y="112"/>
                    </a:cxn>
                    <a:cxn ang="0">
                      <a:pos x="0" y="98"/>
                    </a:cxn>
                    <a:cxn ang="0">
                      <a:pos x="58" y="0"/>
                    </a:cxn>
                    <a:cxn ang="0">
                      <a:pos x="82" y="14"/>
                    </a:cxn>
                    <a:cxn ang="0">
                      <a:pos x="26" y="112"/>
                    </a:cxn>
                  </a:cxnLst>
                  <a:rect l="0" t="0" r="r" b="b"/>
                  <a:pathLst>
                    <a:path w="82" h="112">
                      <a:moveTo>
                        <a:pt x="26" y="112"/>
                      </a:moveTo>
                      <a:lnTo>
                        <a:pt x="0" y="98"/>
                      </a:lnTo>
                      <a:lnTo>
                        <a:pt x="58" y="0"/>
                      </a:lnTo>
                      <a:lnTo>
                        <a:pt x="82" y="14"/>
                      </a:lnTo>
                      <a:lnTo>
                        <a:pt x="26" y="1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sng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  <p:cxnSp>
          <p:nvCxnSpPr>
            <p:cNvPr id="60" name="直线连接符 92"/>
            <p:cNvCxnSpPr/>
            <p:nvPr/>
          </p:nvCxnSpPr>
          <p:spPr>
            <a:xfrm>
              <a:off x="6426693" y="4227274"/>
              <a:ext cx="492267" cy="646792"/>
            </a:xfrm>
            <a:prstGeom prst="lin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</p:cxnSp>
        <p:sp>
          <p:nvSpPr>
            <p:cNvPr id="25" name="矩形 24"/>
            <p:cNvSpPr/>
            <p:nvPr/>
          </p:nvSpPr>
          <p:spPr>
            <a:xfrm>
              <a:off x="7582559" y="495723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项目配套设施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07450" y="2542924"/>
            <a:ext cx="3064406" cy="696655"/>
            <a:chOff x="2007450" y="2542924"/>
            <a:chExt cx="3064406" cy="696655"/>
          </a:xfrm>
        </p:grpSpPr>
        <p:grpSp>
          <p:nvGrpSpPr>
            <p:cNvPr id="68" name="组合 67"/>
            <p:cNvGrpSpPr/>
            <p:nvPr/>
          </p:nvGrpSpPr>
          <p:grpSpPr>
            <a:xfrm>
              <a:off x="3621643" y="2542924"/>
              <a:ext cx="658386" cy="658800"/>
              <a:chOff x="1824441" y="3800130"/>
              <a:chExt cx="658386" cy="65880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824441" y="3800130"/>
                <a:ext cx="658386" cy="658800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grpSp>
            <p:nvGrpSpPr>
              <p:cNvPr id="24" name="组 210"/>
              <p:cNvGrpSpPr/>
              <p:nvPr/>
            </p:nvGrpSpPr>
            <p:grpSpPr>
              <a:xfrm>
                <a:off x="2056695" y="3931518"/>
                <a:ext cx="205699" cy="367152"/>
                <a:chOff x="3944556" y="149225"/>
                <a:chExt cx="352425" cy="628650"/>
              </a:xfrm>
            </p:grpSpPr>
            <p:sp>
              <p:nvSpPr>
                <p:cNvPr id="36" name="Freeform 125"/>
                <p:cNvSpPr>
                  <a:spLocks noEditPoints="1"/>
                </p:cNvSpPr>
                <p:nvPr/>
              </p:nvSpPr>
              <p:spPr bwMode="auto">
                <a:xfrm>
                  <a:off x="3944556" y="149225"/>
                  <a:ext cx="352425" cy="628650"/>
                </a:xfrm>
                <a:custGeom>
                  <a:avLst/>
                  <a:gdLst/>
                  <a:ahLst/>
                  <a:cxnLst>
                    <a:cxn ang="0">
                      <a:pos x="124" y="216"/>
                    </a:cxn>
                    <a:cxn ang="0">
                      <a:pos x="160" y="258"/>
                    </a:cxn>
                    <a:cxn ang="0">
                      <a:pos x="194" y="296"/>
                    </a:cxn>
                    <a:cxn ang="0">
                      <a:pos x="196" y="320"/>
                    </a:cxn>
                    <a:cxn ang="0">
                      <a:pos x="188" y="326"/>
                    </a:cxn>
                    <a:cxn ang="0">
                      <a:pos x="142" y="308"/>
                    </a:cxn>
                    <a:cxn ang="0">
                      <a:pos x="122" y="280"/>
                    </a:cxn>
                    <a:cxn ang="0">
                      <a:pos x="112" y="272"/>
                    </a:cxn>
                    <a:cxn ang="0">
                      <a:pos x="102" y="280"/>
                    </a:cxn>
                    <a:cxn ang="0">
                      <a:pos x="80" y="308"/>
                    </a:cxn>
                    <a:cxn ang="0">
                      <a:pos x="34" y="326"/>
                    </a:cxn>
                    <a:cxn ang="0">
                      <a:pos x="26" y="306"/>
                    </a:cxn>
                    <a:cxn ang="0">
                      <a:pos x="38" y="282"/>
                    </a:cxn>
                    <a:cxn ang="0">
                      <a:pos x="76" y="244"/>
                    </a:cxn>
                    <a:cxn ang="0">
                      <a:pos x="100" y="208"/>
                    </a:cxn>
                    <a:cxn ang="0">
                      <a:pos x="98" y="182"/>
                    </a:cxn>
                    <a:cxn ang="0">
                      <a:pos x="60" y="140"/>
                    </a:cxn>
                    <a:cxn ang="0">
                      <a:pos x="26" y="96"/>
                    </a:cxn>
                    <a:cxn ang="0">
                      <a:pos x="24" y="82"/>
                    </a:cxn>
                    <a:cxn ang="0">
                      <a:pos x="38" y="78"/>
                    </a:cxn>
                    <a:cxn ang="0">
                      <a:pos x="92" y="92"/>
                    </a:cxn>
                    <a:cxn ang="0">
                      <a:pos x="132" y="92"/>
                    </a:cxn>
                    <a:cxn ang="0">
                      <a:pos x="184" y="78"/>
                    </a:cxn>
                    <a:cxn ang="0">
                      <a:pos x="198" y="82"/>
                    </a:cxn>
                    <a:cxn ang="0">
                      <a:pos x="194" y="102"/>
                    </a:cxn>
                    <a:cxn ang="0">
                      <a:pos x="146" y="154"/>
                    </a:cxn>
                    <a:cxn ang="0">
                      <a:pos x="122" y="190"/>
                    </a:cxn>
                    <a:cxn ang="0">
                      <a:pos x="30" y="46"/>
                    </a:cxn>
                    <a:cxn ang="0">
                      <a:pos x="112" y="26"/>
                    </a:cxn>
                    <a:cxn ang="0">
                      <a:pos x="168" y="36"/>
                    </a:cxn>
                    <a:cxn ang="0">
                      <a:pos x="198" y="52"/>
                    </a:cxn>
                    <a:cxn ang="0">
                      <a:pos x="198" y="58"/>
                    </a:cxn>
                    <a:cxn ang="0">
                      <a:pos x="112" y="80"/>
                    </a:cxn>
                    <a:cxn ang="0">
                      <a:pos x="40" y="66"/>
                    </a:cxn>
                    <a:cxn ang="0">
                      <a:pos x="24" y="54"/>
                    </a:cxn>
                    <a:cxn ang="0">
                      <a:pos x="222" y="92"/>
                    </a:cxn>
                    <a:cxn ang="0">
                      <a:pos x="220" y="38"/>
                    </a:cxn>
                    <a:cxn ang="0">
                      <a:pos x="174" y="10"/>
                    </a:cxn>
                    <a:cxn ang="0">
                      <a:pos x="112" y="0"/>
                    </a:cxn>
                    <a:cxn ang="0">
                      <a:pos x="32" y="18"/>
                    </a:cxn>
                    <a:cxn ang="0">
                      <a:pos x="0" y="44"/>
                    </a:cxn>
                    <a:cxn ang="0">
                      <a:pos x="0" y="100"/>
                    </a:cxn>
                    <a:cxn ang="0">
                      <a:pos x="38" y="150"/>
                    </a:cxn>
                    <a:cxn ang="0">
                      <a:pos x="76" y="194"/>
                    </a:cxn>
                    <a:cxn ang="0">
                      <a:pos x="74" y="210"/>
                    </a:cxn>
                    <a:cxn ang="0">
                      <a:pos x="24" y="262"/>
                    </a:cxn>
                    <a:cxn ang="0">
                      <a:pos x="0" y="306"/>
                    </a:cxn>
                    <a:cxn ang="0">
                      <a:pos x="2" y="360"/>
                    </a:cxn>
                    <a:cxn ang="0">
                      <a:pos x="48" y="388"/>
                    </a:cxn>
                    <a:cxn ang="0">
                      <a:pos x="112" y="396"/>
                    </a:cxn>
                    <a:cxn ang="0">
                      <a:pos x="190" y="380"/>
                    </a:cxn>
                    <a:cxn ang="0">
                      <a:pos x="222" y="352"/>
                    </a:cxn>
                    <a:cxn ang="0">
                      <a:pos x="222" y="298"/>
                    </a:cxn>
                    <a:cxn ang="0">
                      <a:pos x="184" y="248"/>
                    </a:cxn>
                    <a:cxn ang="0">
                      <a:pos x="146" y="204"/>
                    </a:cxn>
                    <a:cxn ang="0">
                      <a:pos x="148" y="188"/>
                    </a:cxn>
                    <a:cxn ang="0">
                      <a:pos x="198" y="136"/>
                    </a:cxn>
                    <a:cxn ang="0">
                      <a:pos x="222" y="92"/>
                    </a:cxn>
                  </a:cxnLst>
                  <a:rect l="0" t="0" r="r" b="b"/>
                  <a:pathLst>
                    <a:path w="222" h="396">
                      <a:moveTo>
                        <a:pt x="120" y="198"/>
                      </a:moveTo>
                      <a:lnTo>
                        <a:pt x="120" y="198"/>
                      </a:lnTo>
                      <a:lnTo>
                        <a:pt x="122" y="208"/>
                      </a:lnTo>
                      <a:lnTo>
                        <a:pt x="124" y="216"/>
                      </a:lnTo>
                      <a:lnTo>
                        <a:pt x="128" y="222"/>
                      </a:lnTo>
                      <a:lnTo>
                        <a:pt x="134" y="230"/>
                      </a:lnTo>
                      <a:lnTo>
                        <a:pt x="146" y="244"/>
                      </a:lnTo>
                      <a:lnTo>
                        <a:pt x="160" y="258"/>
                      </a:lnTo>
                      <a:lnTo>
                        <a:pt x="160" y="258"/>
                      </a:lnTo>
                      <a:lnTo>
                        <a:pt x="172" y="270"/>
                      </a:lnTo>
                      <a:lnTo>
                        <a:pt x="184" y="282"/>
                      </a:lnTo>
                      <a:lnTo>
                        <a:pt x="194" y="296"/>
                      </a:lnTo>
                      <a:lnTo>
                        <a:pt x="196" y="300"/>
                      </a:lnTo>
                      <a:lnTo>
                        <a:pt x="196" y="306"/>
                      </a:lnTo>
                      <a:lnTo>
                        <a:pt x="196" y="306"/>
                      </a:lnTo>
                      <a:lnTo>
                        <a:pt x="196" y="320"/>
                      </a:lnTo>
                      <a:lnTo>
                        <a:pt x="196" y="320"/>
                      </a:lnTo>
                      <a:lnTo>
                        <a:pt x="196" y="324"/>
                      </a:lnTo>
                      <a:lnTo>
                        <a:pt x="192" y="326"/>
                      </a:lnTo>
                      <a:lnTo>
                        <a:pt x="188" y="326"/>
                      </a:lnTo>
                      <a:lnTo>
                        <a:pt x="182" y="324"/>
                      </a:lnTo>
                      <a:lnTo>
                        <a:pt x="182" y="324"/>
                      </a:lnTo>
                      <a:lnTo>
                        <a:pt x="162" y="318"/>
                      </a:lnTo>
                      <a:lnTo>
                        <a:pt x="142" y="308"/>
                      </a:lnTo>
                      <a:lnTo>
                        <a:pt x="134" y="302"/>
                      </a:lnTo>
                      <a:lnTo>
                        <a:pt x="128" y="296"/>
                      </a:lnTo>
                      <a:lnTo>
                        <a:pt x="122" y="288"/>
                      </a:lnTo>
                      <a:lnTo>
                        <a:pt x="122" y="280"/>
                      </a:lnTo>
                      <a:lnTo>
                        <a:pt x="122" y="280"/>
                      </a:lnTo>
                      <a:lnTo>
                        <a:pt x="120" y="276"/>
                      </a:lnTo>
                      <a:lnTo>
                        <a:pt x="118" y="274"/>
                      </a:lnTo>
                      <a:lnTo>
                        <a:pt x="112" y="272"/>
                      </a:lnTo>
                      <a:lnTo>
                        <a:pt x="104" y="274"/>
                      </a:lnTo>
                      <a:lnTo>
                        <a:pt x="102" y="276"/>
                      </a:lnTo>
                      <a:lnTo>
                        <a:pt x="102" y="280"/>
                      </a:lnTo>
                      <a:lnTo>
                        <a:pt x="102" y="280"/>
                      </a:lnTo>
                      <a:lnTo>
                        <a:pt x="100" y="288"/>
                      </a:lnTo>
                      <a:lnTo>
                        <a:pt x="96" y="296"/>
                      </a:lnTo>
                      <a:lnTo>
                        <a:pt x="88" y="302"/>
                      </a:lnTo>
                      <a:lnTo>
                        <a:pt x="80" y="308"/>
                      </a:lnTo>
                      <a:lnTo>
                        <a:pt x="60" y="318"/>
                      </a:lnTo>
                      <a:lnTo>
                        <a:pt x="40" y="324"/>
                      </a:lnTo>
                      <a:lnTo>
                        <a:pt x="40" y="324"/>
                      </a:lnTo>
                      <a:lnTo>
                        <a:pt x="34" y="326"/>
                      </a:lnTo>
                      <a:lnTo>
                        <a:pt x="30" y="326"/>
                      </a:lnTo>
                      <a:lnTo>
                        <a:pt x="26" y="324"/>
                      </a:lnTo>
                      <a:lnTo>
                        <a:pt x="26" y="320"/>
                      </a:lnTo>
                      <a:lnTo>
                        <a:pt x="26" y="306"/>
                      </a:lnTo>
                      <a:lnTo>
                        <a:pt x="26" y="306"/>
                      </a:lnTo>
                      <a:lnTo>
                        <a:pt x="26" y="300"/>
                      </a:lnTo>
                      <a:lnTo>
                        <a:pt x="28" y="296"/>
                      </a:lnTo>
                      <a:lnTo>
                        <a:pt x="38" y="282"/>
                      </a:lnTo>
                      <a:lnTo>
                        <a:pt x="50" y="270"/>
                      </a:lnTo>
                      <a:lnTo>
                        <a:pt x="62" y="258"/>
                      </a:lnTo>
                      <a:lnTo>
                        <a:pt x="62" y="258"/>
                      </a:lnTo>
                      <a:lnTo>
                        <a:pt x="76" y="244"/>
                      </a:lnTo>
                      <a:lnTo>
                        <a:pt x="90" y="230"/>
                      </a:lnTo>
                      <a:lnTo>
                        <a:pt x="94" y="222"/>
                      </a:lnTo>
                      <a:lnTo>
                        <a:pt x="98" y="216"/>
                      </a:lnTo>
                      <a:lnTo>
                        <a:pt x="100" y="208"/>
                      </a:lnTo>
                      <a:lnTo>
                        <a:pt x="102" y="198"/>
                      </a:lnTo>
                      <a:lnTo>
                        <a:pt x="102" y="198"/>
                      </a:lnTo>
                      <a:lnTo>
                        <a:pt x="100" y="190"/>
                      </a:lnTo>
                      <a:lnTo>
                        <a:pt x="98" y="182"/>
                      </a:lnTo>
                      <a:lnTo>
                        <a:pt x="94" y="176"/>
                      </a:lnTo>
                      <a:lnTo>
                        <a:pt x="88" y="168"/>
                      </a:lnTo>
                      <a:lnTo>
                        <a:pt x="76" y="154"/>
                      </a:lnTo>
                      <a:lnTo>
                        <a:pt x="60" y="140"/>
                      </a:lnTo>
                      <a:lnTo>
                        <a:pt x="60" y="140"/>
                      </a:lnTo>
                      <a:lnTo>
                        <a:pt x="36" y="114"/>
                      </a:lnTo>
                      <a:lnTo>
                        <a:pt x="28" y="102"/>
                      </a:lnTo>
                      <a:lnTo>
                        <a:pt x="26" y="96"/>
                      </a:lnTo>
                      <a:lnTo>
                        <a:pt x="24" y="92"/>
                      </a:lnTo>
                      <a:lnTo>
                        <a:pt x="24" y="92"/>
                      </a:lnTo>
                      <a:lnTo>
                        <a:pt x="24" y="82"/>
                      </a:lnTo>
                      <a:lnTo>
                        <a:pt x="24" y="82"/>
                      </a:lnTo>
                      <a:lnTo>
                        <a:pt x="26" y="78"/>
                      </a:lnTo>
                      <a:lnTo>
                        <a:pt x="30" y="76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54" y="84"/>
                      </a:lnTo>
                      <a:lnTo>
                        <a:pt x="72" y="88"/>
                      </a:lnTo>
                      <a:lnTo>
                        <a:pt x="92" y="92"/>
                      </a:lnTo>
                      <a:lnTo>
                        <a:pt x="112" y="94"/>
                      </a:lnTo>
                      <a:lnTo>
                        <a:pt x="112" y="94"/>
                      </a:lnTo>
                      <a:lnTo>
                        <a:pt x="112" y="94"/>
                      </a:lnTo>
                      <a:lnTo>
                        <a:pt x="132" y="92"/>
                      </a:lnTo>
                      <a:lnTo>
                        <a:pt x="150" y="88"/>
                      </a:lnTo>
                      <a:lnTo>
                        <a:pt x="168" y="84"/>
                      </a:lnTo>
                      <a:lnTo>
                        <a:pt x="184" y="78"/>
                      </a:lnTo>
                      <a:lnTo>
                        <a:pt x="184" y="78"/>
                      </a:lnTo>
                      <a:lnTo>
                        <a:pt x="192" y="76"/>
                      </a:lnTo>
                      <a:lnTo>
                        <a:pt x="192" y="76"/>
                      </a:lnTo>
                      <a:lnTo>
                        <a:pt x="196" y="78"/>
                      </a:lnTo>
                      <a:lnTo>
                        <a:pt x="198" y="82"/>
                      </a:lnTo>
                      <a:lnTo>
                        <a:pt x="198" y="92"/>
                      </a:lnTo>
                      <a:lnTo>
                        <a:pt x="198" y="92"/>
                      </a:lnTo>
                      <a:lnTo>
                        <a:pt x="196" y="96"/>
                      </a:lnTo>
                      <a:lnTo>
                        <a:pt x="194" y="102"/>
                      </a:lnTo>
                      <a:lnTo>
                        <a:pt x="186" y="114"/>
                      </a:lnTo>
                      <a:lnTo>
                        <a:pt x="162" y="140"/>
                      </a:lnTo>
                      <a:lnTo>
                        <a:pt x="162" y="140"/>
                      </a:lnTo>
                      <a:lnTo>
                        <a:pt x="146" y="154"/>
                      </a:lnTo>
                      <a:lnTo>
                        <a:pt x="134" y="168"/>
                      </a:lnTo>
                      <a:lnTo>
                        <a:pt x="128" y="176"/>
                      </a:lnTo>
                      <a:lnTo>
                        <a:pt x="124" y="182"/>
                      </a:lnTo>
                      <a:lnTo>
                        <a:pt x="122" y="190"/>
                      </a:lnTo>
                      <a:lnTo>
                        <a:pt x="120" y="198"/>
                      </a:lnTo>
                      <a:lnTo>
                        <a:pt x="120" y="198"/>
                      </a:lnTo>
                      <a:close/>
                      <a:moveTo>
                        <a:pt x="30" y="46"/>
                      </a:moveTo>
                      <a:lnTo>
                        <a:pt x="30" y="46"/>
                      </a:lnTo>
                      <a:lnTo>
                        <a:pt x="44" y="40"/>
                      </a:lnTo>
                      <a:lnTo>
                        <a:pt x="60" y="32"/>
                      </a:lnTo>
                      <a:lnTo>
                        <a:pt x="84" y="28"/>
                      </a:lnTo>
                      <a:lnTo>
                        <a:pt x="112" y="26"/>
                      </a:lnTo>
                      <a:lnTo>
                        <a:pt x="112" y="26"/>
                      </a:lnTo>
                      <a:lnTo>
                        <a:pt x="128" y="26"/>
                      </a:lnTo>
                      <a:lnTo>
                        <a:pt x="142" y="28"/>
                      </a:lnTo>
                      <a:lnTo>
                        <a:pt x="168" y="36"/>
                      </a:lnTo>
                      <a:lnTo>
                        <a:pt x="184" y="44"/>
                      </a:lnTo>
                      <a:lnTo>
                        <a:pt x="192" y="46"/>
                      </a:lnTo>
                      <a:lnTo>
                        <a:pt x="192" y="46"/>
                      </a:lnTo>
                      <a:lnTo>
                        <a:pt x="198" y="52"/>
                      </a:lnTo>
                      <a:lnTo>
                        <a:pt x="200" y="56"/>
                      </a:lnTo>
                      <a:lnTo>
                        <a:pt x="200" y="58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182" y="66"/>
                      </a:lnTo>
                      <a:lnTo>
                        <a:pt x="162" y="72"/>
                      </a:lnTo>
                      <a:lnTo>
                        <a:pt x="138" y="78"/>
                      </a:lnTo>
                      <a:lnTo>
                        <a:pt x="112" y="80"/>
                      </a:lnTo>
                      <a:lnTo>
                        <a:pt x="112" y="80"/>
                      </a:lnTo>
                      <a:lnTo>
                        <a:pt x="84" y="78"/>
                      </a:lnTo>
                      <a:lnTo>
                        <a:pt x="60" y="72"/>
                      </a:lnTo>
                      <a:lnTo>
                        <a:pt x="40" y="66"/>
                      </a:lnTo>
                      <a:lnTo>
                        <a:pt x="26" y="58"/>
                      </a:lnTo>
                      <a:lnTo>
                        <a:pt x="26" y="58"/>
                      </a:lnTo>
                      <a:lnTo>
                        <a:pt x="24" y="56"/>
                      </a:lnTo>
                      <a:lnTo>
                        <a:pt x="24" y="54"/>
                      </a:lnTo>
                      <a:lnTo>
                        <a:pt x="26" y="50"/>
                      </a:lnTo>
                      <a:lnTo>
                        <a:pt x="30" y="46"/>
                      </a:lnTo>
                      <a:lnTo>
                        <a:pt x="30" y="46"/>
                      </a:lnTo>
                      <a:close/>
                      <a:moveTo>
                        <a:pt x="222" y="92"/>
                      </a:moveTo>
                      <a:lnTo>
                        <a:pt x="222" y="92"/>
                      </a:lnTo>
                      <a:lnTo>
                        <a:pt x="222" y="44"/>
                      </a:lnTo>
                      <a:lnTo>
                        <a:pt x="222" y="44"/>
                      </a:lnTo>
                      <a:lnTo>
                        <a:pt x="220" y="38"/>
                      </a:lnTo>
                      <a:lnTo>
                        <a:pt x="214" y="32"/>
                      </a:lnTo>
                      <a:lnTo>
                        <a:pt x="204" y="24"/>
                      </a:lnTo>
                      <a:lnTo>
                        <a:pt x="190" y="18"/>
                      </a:lnTo>
                      <a:lnTo>
                        <a:pt x="174" y="10"/>
                      </a:lnTo>
                      <a:lnTo>
                        <a:pt x="154" y="6"/>
                      </a:lnTo>
                      <a:lnTo>
                        <a:pt x="134" y="2"/>
                      </a:lnTo>
                      <a:lnTo>
                        <a:pt x="112" y="0"/>
                      </a:lnTo>
                      <a:lnTo>
                        <a:pt x="112" y="0"/>
                      </a:lnTo>
                      <a:lnTo>
                        <a:pt x="88" y="2"/>
                      </a:lnTo>
                      <a:lnTo>
                        <a:pt x="68" y="6"/>
                      </a:lnTo>
                      <a:lnTo>
                        <a:pt x="48" y="10"/>
                      </a:lnTo>
                      <a:lnTo>
                        <a:pt x="32" y="18"/>
                      </a:lnTo>
                      <a:lnTo>
                        <a:pt x="18" y="24"/>
                      </a:lnTo>
                      <a:lnTo>
                        <a:pt x="8" y="32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100"/>
                      </a:lnTo>
                      <a:lnTo>
                        <a:pt x="4" y="108"/>
                      </a:lnTo>
                      <a:lnTo>
                        <a:pt x="12" y="122"/>
                      </a:lnTo>
                      <a:lnTo>
                        <a:pt x="24" y="136"/>
                      </a:lnTo>
                      <a:lnTo>
                        <a:pt x="38" y="150"/>
                      </a:lnTo>
                      <a:lnTo>
                        <a:pt x="52" y="162"/>
                      </a:lnTo>
                      <a:lnTo>
                        <a:pt x="64" y="176"/>
                      </a:lnTo>
                      <a:lnTo>
                        <a:pt x="74" y="188"/>
                      </a:lnTo>
                      <a:lnTo>
                        <a:pt x="76" y="194"/>
                      </a:lnTo>
                      <a:lnTo>
                        <a:pt x="76" y="198"/>
                      </a:lnTo>
                      <a:lnTo>
                        <a:pt x="76" y="198"/>
                      </a:lnTo>
                      <a:lnTo>
                        <a:pt x="76" y="204"/>
                      </a:lnTo>
                      <a:lnTo>
                        <a:pt x="74" y="210"/>
                      </a:lnTo>
                      <a:lnTo>
                        <a:pt x="64" y="222"/>
                      </a:lnTo>
                      <a:lnTo>
                        <a:pt x="52" y="234"/>
                      </a:lnTo>
                      <a:lnTo>
                        <a:pt x="38" y="248"/>
                      </a:lnTo>
                      <a:lnTo>
                        <a:pt x="24" y="262"/>
                      </a:lnTo>
                      <a:lnTo>
                        <a:pt x="12" y="276"/>
                      </a:lnTo>
                      <a:lnTo>
                        <a:pt x="4" y="290"/>
                      </a:lnTo>
                      <a:lnTo>
                        <a:pt x="0" y="298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2" y="360"/>
                      </a:lnTo>
                      <a:lnTo>
                        <a:pt x="8" y="366"/>
                      </a:lnTo>
                      <a:lnTo>
                        <a:pt x="18" y="374"/>
                      </a:lnTo>
                      <a:lnTo>
                        <a:pt x="32" y="380"/>
                      </a:lnTo>
                      <a:lnTo>
                        <a:pt x="48" y="388"/>
                      </a:lnTo>
                      <a:lnTo>
                        <a:pt x="68" y="392"/>
                      </a:lnTo>
                      <a:lnTo>
                        <a:pt x="88" y="396"/>
                      </a:lnTo>
                      <a:lnTo>
                        <a:pt x="112" y="396"/>
                      </a:lnTo>
                      <a:lnTo>
                        <a:pt x="112" y="396"/>
                      </a:lnTo>
                      <a:lnTo>
                        <a:pt x="134" y="396"/>
                      </a:lnTo>
                      <a:lnTo>
                        <a:pt x="154" y="392"/>
                      </a:lnTo>
                      <a:lnTo>
                        <a:pt x="174" y="388"/>
                      </a:lnTo>
                      <a:lnTo>
                        <a:pt x="190" y="380"/>
                      </a:lnTo>
                      <a:lnTo>
                        <a:pt x="204" y="374"/>
                      </a:lnTo>
                      <a:lnTo>
                        <a:pt x="214" y="366"/>
                      </a:lnTo>
                      <a:lnTo>
                        <a:pt x="220" y="360"/>
                      </a:lnTo>
                      <a:lnTo>
                        <a:pt x="222" y="352"/>
                      </a:lnTo>
                      <a:lnTo>
                        <a:pt x="222" y="352"/>
                      </a:lnTo>
                      <a:lnTo>
                        <a:pt x="222" y="306"/>
                      </a:lnTo>
                      <a:lnTo>
                        <a:pt x="222" y="306"/>
                      </a:lnTo>
                      <a:lnTo>
                        <a:pt x="222" y="298"/>
                      </a:lnTo>
                      <a:lnTo>
                        <a:pt x="218" y="290"/>
                      </a:lnTo>
                      <a:lnTo>
                        <a:pt x="210" y="276"/>
                      </a:lnTo>
                      <a:lnTo>
                        <a:pt x="198" y="262"/>
                      </a:lnTo>
                      <a:lnTo>
                        <a:pt x="184" y="248"/>
                      </a:lnTo>
                      <a:lnTo>
                        <a:pt x="170" y="234"/>
                      </a:lnTo>
                      <a:lnTo>
                        <a:pt x="158" y="222"/>
                      </a:lnTo>
                      <a:lnTo>
                        <a:pt x="148" y="210"/>
                      </a:lnTo>
                      <a:lnTo>
                        <a:pt x="146" y="204"/>
                      </a:lnTo>
                      <a:lnTo>
                        <a:pt x="146" y="198"/>
                      </a:lnTo>
                      <a:lnTo>
                        <a:pt x="146" y="198"/>
                      </a:lnTo>
                      <a:lnTo>
                        <a:pt x="146" y="194"/>
                      </a:lnTo>
                      <a:lnTo>
                        <a:pt x="148" y="188"/>
                      </a:lnTo>
                      <a:lnTo>
                        <a:pt x="158" y="176"/>
                      </a:lnTo>
                      <a:lnTo>
                        <a:pt x="170" y="162"/>
                      </a:lnTo>
                      <a:lnTo>
                        <a:pt x="184" y="150"/>
                      </a:lnTo>
                      <a:lnTo>
                        <a:pt x="198" y="136"/>
                      </a:lnTo>
                      <a:lnTo>
                        <a:pt x="210" y="122"/>
                      </a:lnTo>
                      <a:lnTo>
                        <a:pt x="218" y="108"/>
                      </a:lnTo>
                      <a:lnTo>
                        <a:pt x="222" y="100"/>
                      </a:lnTo>
                      <a:lnTo>
                        <a:pt x="222" y="92"/>
                      </a:lnTo>
                      <a:close/>
                    </a:path>
                  </a:pathLst>
                </a:custGeom>
                <a:solidFill>
                  <a:srgbClr val="0FCAB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37" name="Freeform 127"/>
                <p:cNvSpPr>
                  <a:spLocks/>
                </p:cNvSpPr>
                <p:nvPr/>
              </p:nvSpPr>
              <p:spPr bwMode="auto">
                <a:xfrm>
                  <a:off x="3982657" y="190499"/>
                  <a:ext cx="279400" cy="85726"/>
                </a:xfrm>
                <a:custGeom>
                  <a:avLst/>
                  <a:gdLst/>
                  <a:ahLst/>
                  <a:cxnLst>
                    <a:cxn ang="0">
                      <a:pos x="6" y="20"/>
                    </a:cxn>
                    <a:cxn ang="0">
                      <a:pos x="6" y="20"/>
                    </a:cxn>
                    <a:cxn ang="0">
                      <a:pos x="20" y="14"/>
                    </a:cxn>
                    <a:cxn ang="0">
                      <a:pos x="36" y="6"/>
                    </a:cxn>
                    <a:cxn ang="0">
                      <a:pos x="60" y="2"/>
                    </a:cxn>
                    <a:cxn ang="0">
                      <a:pos x="88" y="0"/>
                    </a:cxn>
                    <a:cxn ang="0">
                      <a:pos x="88" y="0"/>
                    </a:cxn>
                    <a:cxn ang="0">
                      <a:pos x="104" y="0"/>
                    </a:cxn>
                    <a:cxn ang="0">
                      <a:pos x="118" y="2"/>
                    </a:cxn>
                    <a:cxn ang="0">
                      <a:pos x="144" y="10"/>
                    </a:cxn>
                    <a:cxn ang="0">
                      <a:pos x="160" y="18"/>
                    </a:cxn>
                    <a:cxn ang="0">
                      <a:pos x="168" y="20"/>
                    </a:cxn>
                    <a:cxn ang="0">
                      <a:pos x="168" y="20"/>
                    </a:cxn>
                    <a:cxn ang="0">
                      <a:pos x="174" y="26"/>
                    </a:cxn>
                    <a:cxn ang="0">
                      <a:pos x="176" y="30"/>
                    </a:cxn>
                    <a:cxn ang="0">
                      <a:pos x="176" y="32"/>
                    </a:cxn>
                    <a:cxn ang="0">
                      <a:pos x="174" y="32"/>
                    </a:cxn>
                    <a:cxn ang="0">
                      <a:pos x="174" y="32"/>
                    </a:cxn>
                    <a:cxn ang="0">
                      <a:pos x="158" y="40"/>
                    </a:cxn>
                    <a:cxn ang="0">
                      <a:pos x="138" y="46"/>
                    </a:cxn>
                    <a:cxn ang="0">
                      <a:pos x="114" y="52"/>
                    </a:cxn>
                    <a:cxn ang="0">
                      <a:pos x="88" y="54"/>
                    </a:cxn>
                    <a:cxn ang="0">
                      <a:pos x="88" y="54"/>
                    </a:cxn>
                    <a:cxn ang="0">
                      <a:pos x="60" y="52"/>
                    </a:cxn>
                    <a:cxn ang="0">
                      <a:pos x="36" y="46"/>
                    </a:cxn>
                    <a:cxn ang="0">
                      <a:pos x="16" y="40"/>
                    </a:cxn>
                    <a:cxn ang="0">
                      <a:pos x="2" y="32"/>
                    </a:cxn>
                    <a:cxn ang="0">
                      <a:pos x="2" y="32"/>
                    </a:cxn>
                    <a:cxn ang="0">
                      <a:pos x="0" y="30"/>
                    </a:cxn>
                    <a:cxn ang="0">
                      <a:pos x="0" y="28"/>
                    </a:cxn>
                    <a:cxn ang="0">
                      <a:pos x="2" y="24"/>
                    </a:cxn>
                    <a:cxn ang="0">
                      <a:pos x="6" y="20"/>
                    </a:cxn>
                    <a:cxn ang="0">
                      <a:pos x="6" y="20"/>
                    </a:cxn>
                  </a:cxnLst>
                  <a:rect l="0" t="0" r="r" b="b"/>
                  <a:pathLst>
                    <a:path w="176" h="54">
                      <a:moveTo>
                        <a:pt x="6" y="20"/>
                      </a:moveTo>
                      <a:lnTo>
                        <a:pt x="6" y="20"/>
                      </a:lnTo>
                      <a:lnTo>
                        <a:pt x="20" y="14"/>
                      </a:lnTo>
                      <a:lnTo>
                        <a:pt x="36" y="6"/>
                      </a:lnTo>
                      <a:lnTo>
                        <a:pt x="60" y="2"/>
                      </a:lnTo>
                      <a:lnTo>
                        <a:pt x="88" y="0"/>
                      </a:lnTo>
                      <a:lnTo>
                        <a:pt x="88" y="0"/>
                      </a:lnTo>
                      <a:lnTo>
                        <a:pt x="104" y="0"/>
                      </a:lnTo>
                      <a:lnTo>
                        <a:pt x="118" y="2"/>
                      </a:lnTo>
                      <a:lnTo>
                        <a:pt x="144" y="10"/>
                      </a:lnTo>
                      <a:lnTo>
                        <a:pt x="160" y="18"/>
                      </a:lnTo>
                      <a:lnTo>
                        <a:pt x="168" y="20"/>
                      </a:lnTo>
                      <a:lnTo>
                        <a:pt x="168" y="20"/>
                      </a:lnTo>
                      <a:lnTo>
                        <a:pt x="174" y="26"/>
                      </a:lnTo>
                      <a:lnTo>
                        <a:pt x="176" y="30"/>
                      </a:lnTo>
                      <a:lnTo>
                        <a:pt x="176" y="32"/>
                      </a:lnTo>
                      <a:lnTo>
                        <a:pt x="174" y="32"/>
                      </a:lnTo>
                      <a:lnTo>
                        <a:pt x="174" y="32"/>
                      </a:lnTo>
                      <a:lnTo>
                        <a:pt x="158" y="40"/>
                      </a:lnTo>
                      <a:lnTo>
                        <a:pt x="138" y="46"/>
                      </a:lnTo>
                      <a:lnTo>
                        <a:pt x="114" y="52"/>
                      </a:lnTo>
                      <a:lnTo>
                        <a:pt x="88" y="54"/>
                      </a:lnTo>
                      <a:lnTo>
                        <a:pt x="88" y="54"/>
                      </a:lnTo>
                      <a:lnTo>
                        <a:pt x="60" y="52"/>
                      </a:lnTo>
                      <a:lnTo>
                        <a:pt x="36" y="46"/>
                      </a:lnTo>
                      <a:lnTo>
                        <a:pt x="16" y="40"/>
                      </a:lnTo>
                      <a:lnTo>
                        <a:pt x="2" y="32"/>
                      </a:lnTo>
                      <a:lnTo>
                        <a:pt x="2" y="32"/>
                      </a:lnTo>
                      <a:lnTo>
                        <a:pt x="0" y="30"/>
                      </a:lnTo>
                      <a:lnTo>
                        <a:pt x="0" y="28"/>
                      </a:lnTo>
                      <a:lnTo>
                        <a:pt x="2" y="24"/>
                      </a:lnTo>
                      <a:lnTo>
                        <a:pt x="6" y="20"/>
                      </a:lnTo>
                      <a:lnTo>
                        <a:pt x="6" y="20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38" name="Freeform 128"/>
                <p:cNvSpPr>
                  <a:spLocks/>
                </p:cNvSpPr>
                <p:nvPr/>
              </p:nvSpPr>
              <p:spPr bwMode="auto">
                <a:xfrm>
                  <a:off x="3944556" y="149225"/>
                  <a:ext cx="352425" cy="628650"/>
                </a:xfrm>
                <a:custGeom>
                  <a:avLst/>
                  <a:gdLst/>
                  <a:ahLst/>
                  <a:cxnLst>
                    <a:cxn ang="0">
                      <a:pos x="222" y="92"/>
                    </a:cxn>
                    <a:cxn ang="0">
                      <a:pos x="222" y="44"/>
                    </a:cxn>
                    <a:cxn ang="0">
                      <a:pos x="214" y="32"/>
                    </a:cxn>
                    <a:cxn ang="0">
                      <a:pos x="190" y="18"/>
                    </a:cxn>
                    <a:cxn ang="0">
                      <a:pos x="154" y="6"/>
                    </a:cxn>
                    <a:cxn ang="0">
                      <a:pos x="112" y="0"/>
                    </a:cxn>
                    <a:cxn ang="0">
                      <a:pos x="88" y="2"/>
                    </a:cxn>
                    <a:cxn ang="0">
                      <a:pos x="48" y="10"/>
                    </a:cxn>
                    <a:cxn ang="0">
                      <a:pos x="18" y="24"/>
                    </a:cxn>
                    <a:cxn ang="0">
                      <a:pos x="2" y="38"/>
                    </a:cxn>
                    <a:cxn ang="0">
                      <a:pos x="0" y="44"/>
                    </a:cxn>
                    <a:cxn ang="0">
                      <a:pos x="0" y="92"/>
                    </a:cxn>
                    <a:cxn ang="0">
                      <a:pos x="4" y="108"/>
                    </a:cxn>
                    <a:cxn ang="0">
                      <a:pos x="24" y="136"/>
                    </a:cxn>
                    <a:cxn ang="0">
                      <a:pos x="52" y="162"/>
                    </a:cxn>
                    <a:cxn ang="0">
                      <a:pos x="74" y="188"/>
                    </a:cxn>
                    <a:cxn ang="0">
                      <a:pos x="76" y="198"/>
                    </a:cxn>
                    <a:cxn ang="0">
                      <a:pos x="76" y="204"/>
                    </a:cxn>
                    <a:cxn ang="0">
                      <a:pos x="64" y="222"/>
                    </a:cxn>
                    <a:cxn ang="0">
                      <a:pos x="38" y="248"/>
                    </a:cxn>
                    <a:cxn ang="0">
                      <a:pos x="12" y="276"/>
                    </a:cxn>
                    <a:cxn ang="0">
                      <a:pos x="0" y="298"/>
                    </a:cxn>
                    <a:cxn ang="0">
                      <a:pos x="0" y="306"/>
                    </a:cxn>
                    <a:cxn ang="0">
                      <a:pos x="0" y="352"/>
                    </a:cxn>
                    <a:cxn ang="0">
                      <a:pos x="8" y="366"/>
                    </a:cxn>
                    <a:cxn ang="0">
                      <a:pos x="32" y="380"/>
                    </a:cxn>
                    <a:cxn ang="0">
                      <a:pos x="68" y="392"/>
                    </a:cxn>
                    <a:cxn ang="0">
                      <a:pos x="112" y="396"/>
                    </a:cxn>
                    <a:cxn ang="0">
                      <a:pos x="134" y="396"/>
                    </a:cxn>
                    <a:cxn ang="0">
                      <a:pos x="174" y="388"/>
                    </a:cxn>
                    <a:cxn ang="0">
                      <a:pos x="204" y="374"/>
                    </a:cxn>
                    <a:cxn ang="0">
                      <a:pos x="220" y="360"/>
                    </a:cxn>
                    <a:cxn ang="0">
                      <a:pos x="222" y="352"/>
                    </a:cxn>
                    <a:cxn ang="0">
                      <a:pos x="222" y="306"/>
                    </a:cxn>
                    <a:cxn ang="0">
                      <a:pos x="218" y="290"/>
                    </a:cxn>
                    <a:cxn ang="0">
                      <a:pos x="198" y="262"/>
                    </a:cxn>
                    <a:cxn ang="0">
                      <a:pos x="170" y="234"/>
                    </a:cxn>
                    <a:cxn ang="0">
                      <a:pos x="148" y="210"/>
                    </a:cxn>
                    <a:cxn ang="0">
                      <a:pos x="146" y="198"/>
                    </a:cxn>
                    <a:cxn ang="0">
                      <a:pos x="146" y="194"/>
                    </a:cxn>
                    <a:cxn ang="0">
                      <a:pos x="158" y="176"/>
                    </a:cxn>
                    <a:cxn ang="0">
                      <a:pos x="184" y="150"/>
                    </a:cxn>
                    <a:cxn ang="0">
                      <a:pos x="210" y="122"/>
                    </a:cxn>
                    <a:cxn ang="0">
                      <a:pos x="222" y="100"/>
                    </a:cxn>
                  </a:cxnLst>
                  <a:rect l="0" t="0" r="r" b="b"/>
                  <a:pathLst>
                    <a:path w="222" h="396">
                      <a:moveTo>
                        <a:pt x="222" y="92"/>
                      </a:moveTo>
                      <a:lnTo>
                        <a:pt x="222" y="92"/>
                      </a:lnTo>
                      <a:lnTo>
                        <a:pt x="222" y="44"/>
                      </a:lnTo>
                      <a:lnTo>
                        <a:pt x="222" y="44"/>
                      </a:lnTo>
                      <a:lnTo>
                        <a:pt x="220" y="38"/>
                      </a:lnTo>
                      <a:lnTo>
                        <a:pt x="214" y="32"/>
                      </a:lnTo>
                      <a:lnTo>
                        <a:pt x="204" y="24"/>
                      </a:lnTo>
                      <a:lnTo>
                        <a:pt x="190" y="18"/>
                      </a:lnTo>
                      <a:lnTo>
                        <a:pt x="174" y="10"/>
                      </a:lnTo>
                      <a:lnTo>
                        <a:pt x="154" y="6"/>
                      </a:lnTo>
                      <a:lnTo>
                        <a:pt x="134" y="2"/>
                      </a:lnTo>
                      <a:lnTo>
                        <a:pt x="112" y="0"/>
                      </a:lnTo>
                      <a:lnTo>
                        <a:pt x="112" y="0"/>
                      </a:lnTo>
                      <a:lnTo>
                        <a:pt x="88" y="2"/>
                      </a:lnTo>
                      <a:lnTo>
                        <a:pt x="68" y="6"/>
                      </a:lnTo>
                      <a:lnTo>
                        <a:pt x="48" y="10"/>
                      </a:lnTo>
                      <a:lnTo>
                        <a:pt x="32" y="18"/>
                      </a:lnTo>
                      <a:lnTo>
                        <a:pt x="18" y="24"/>
                      </a:lnTo>
                      <a:lnTo>
                        <a:pt x="8" y="32"/>
                      </a:lnTo>
                      <a:lnTo>
                        <a:pt x="2" y="38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92"/>
                      </a:lnTo>
                      <a:lnTo>
                        <a:pt x="0" y="92"/>
                      </a:lnTo>
                      <a:lnTo>
                        <a:pt x="0" y="100"/>
                      </a:lnTo>
                      <a:lnTo>
                        <a:pt x="4" y="108"/>
                      </a:lnTo>
                      <a:lnTo>
                        <a:pt x="12" y="122"/>
                      </a:lnTo>
                      <a:lnTo>
                        <a:pt x="24" y="136"/>
                      </a:lnTo>
                      <a:lnTo>
                        <a:pt x="38" y="150"/>
                      </a:lnTo>
                      <a:lnTo>
                        <a:pt x="52" y="162"/>
                      </a:lnTo>
                      <a:lnTo>
                        <a:pt x="64" y="176"/>
                      </a:lnTo>
                      <a:lnTo>
                        <a:pt x="74" y="188"/>
                      </a:lnTo>
                      <a:lnTo>
                        <a:pt x="76" y="194"/>
                      </a:lnTo>
                      <a:lnTo>
                        <a:pt x="76" y="198"/>
                      </a:lnTo>
                      <a:lnTo>
                        <a:pt x="76" y="198"/>
                      </a:lnTo>
                      <a:lnTo>
                        <a:pt x="76" y="204"/>
                      </a:lnTo>
                      <a:lnTo>
                        <a:pt x="74" y="210"/>
                      </a:lnTo>
                      <a:lnTo>
                        <a:pt x="64" y="222"/>
                      </a:lnTo>
                      <a:lnTo>
                        <a:pt x="52" y="234"/>
                      </a:lnTo>
                      <a:lnTo>
                        <a:pt x="38" y="248"/>
                      </a:lnTo>
                      <a:lnTo>
                        <a:pt x="24" y="262"/>
                      </a:lnTo>
                      <a:lnTo>
                        <a:pt x="12" y="276"/>
                      </a:lnTo>
                      <a:lnTo>
                        <a:pt x="4" y="290"/>
                      </a:lnTo>
                      <a:lnTo>
                        <a:pt x="0" y="298"/>
                      </a:lnTo>
                      <a:lnTo>
                        <a:pt x="0" y="306"/>
                      </a:lnTo>
                      <a:lnTo>
                        <a:pt x="0" y="306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2" y="360"/>
                      </a:lnTo>
                      <a:lnTo>
                        <a:pt x="8" y="366"/>
                      </a:lnTo>
                      <a:lnTo>
                        <a:pt x="18" y="374"/>
                      </a:lnTo>
                      <a:lnTo>
                        <a:pt x="32" y="380"/>
                      </a:lnTo>
                      <a:lnTo>
                        <a:pt x="48" y="388"/>
                      </a:lnTo>
                      <a:lnTo>
                        <a:pt x="68" y="392"/>
                      </a:lnTo>
                      <a:lnTo>
                        <a:pt x="88" y="396"/>
                      </a:lnTo>
                      <a:lnTo>
                        <a:pt x="112" y="396"/>
                      </a:lnTo>
                      <a:lnTo>
                        <a:pt x="112" y="396"/>
                      </a:lnTo>
                      <a:lnTo>
                        <a:pt x="134" y="396"/>
                      </a:lnTo>
                      <a:lnTo>
                        <a:pt x="154" y="392"/>
                      </a:lnTo>
                      <a:lnTo>
                        <a:pt x="174" y="388"/>
                      </a:lnTo>
                      <a:lnTo>
                        <a:pt x="190" y="380"/>
                      </a:lnTo>
                      <a:lnTo>
                        <a:pt x="204" y="374"/>
                      </a:lnTo>
                      <a:lnTo>
                        <a:pt x="214" y="366"/>
                      </a:lnTo>
                      <a:lnTo>
                        <a:pt x="220" y="360"/>
                      </a:lnTo>
                      <a:lnTo>
                        <a:pt x="222" y="352"/>
                      </a:lnTo>
                      <a:lnTo>
                        <a:pt x="222" y="352"/>
                      </a:lnTo>
                      <a:lnTo>
                        <a:pt x="222" y="306"/>
                      </a:lnTo>
                      <a:lnTo>
                        <a:pt x="222" y="306"/>
                      </a:lnTo>
                      <a:lnTo>
                        <a:pt x="222" y="298"/>
                      </a:lnTo>
                      <a:lnTo>
                        <a:pt x="218" y="290"/>
                      </a:lnTo>
                      <a:lnTo>
                        <a:pt x="210" y="276"/>
                      </a:lnTo>
                      <a:lnTo>
                        <a:pt x="198" y="262"/>
                      </a:lnTo>
                      <a:lnTo>
                        <a:pt x="184" y="248"/>
                      </a:lnTo>
                      <a:lnTo>
                        <a:pt x="170" y="234"/>
                      </a:lnTo>
                      <a:lnTo>
                        <a:pt x="158" y="222"/>
                      </a:lnTo>
                      <a:lnTo>
                        <a:pt x="148" y="210"/>
                      </a:lnTo>
                      <a:lnTo>
                        <a:pt x="146" y="204"/>
                      </a:lnTo>
                      <a:lnTo>
                        <a:pt x="146" y="198"/>
                      </a:lnTo>
                      <a:lnTo>
                        <a:pt x="146" y="198"/>
                      </a:lnTo>
                      <a:lnTo>
                        <a:pt x="146" y="194"/>
                      </a:lnTo>
                      <a:lnTo>
                        <a:pt x="148" y="188"/>
                      </a:lnTo>
                      <a:lnTo>
                        <a:pt x="158" y="176"/>
                      </a:lnTo>
                      <a:lnTo>
                        <a:pt x="170" y="162"/>
                      </a:lnTo>
                      <a:lnTo>
                        <a:pt x="184" y="150"/>
                      </a:lnTo>
                      <a:lnTo>
                        <a:pt x="198" y="136"/>
                      </a:lnTo>
                      <a:lnTo>
                        <a:pt x="210" y="122"/>
                      </a:lnTo>
                      <a:lnTo>
                        <a:pt x="218" y="108"/>
                      </a:lnTo>
                      <a:lnTo>
                        <a:pt x="222" y="100"/>
                      </a:lnTo>
                      <a:lnTo>
                        <a:pt x="222" y="92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30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6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91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52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152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78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413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7044" algn="l" defTabSz="60963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6096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</p:grpSp>
        <p:cxnSp>
          <p:nvCxnSpPr>
            <p:cNvPr id="64" name="直线连接符 92"/>
            <p:cNvCxnSpPr/>
            <p:nvPr/>
          </p:nvCxnSpPr>
          <p:spPr>
            <a:xfrm>
              <a:off x="4267200" y="2983139"/>
              <a:ext cx="804656" cy="256440"/>
            </a:xfrm>
            <a:prstGeom prst="lin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</p:cxnSp>
        <p:sp>
          <p:nvSpPr>
            <p:cNvPr id="27" name="矩形 26"/>
            <p:cNvSpPr/>
            <p:nvPr/>
          </p:nvSpPr>
          <p:spPr>
            <a:xfrm>
              <a:off x="2007450" y="268765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后续发展预测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97117" y="2536767"/>
            <a:ext cx="3752367" cy="702812"/>
            <a:chOff x="6797117" y="2536767"/>
            <a:chExt cx="3752367" cy="702812"/>
          </a:xfrm>
        </p:grpSpPr>
        <p:cxnSp>
          <p:nvCxnSpPr>
            <p:cNvPr id="59" name="直线连接符 92"/>
            <p:cNvCxnSpPr/>
            <p:nvPr/>
          </p:nvCxnSpPr>
          <p:spPr>
            <a:xfrm flipH="1">
              <a:off x="6797117" y="2966720"/>
              <a:ext cx="742757" cy="272859"/>
            </a:xfrm>
            <a:prstGeom prst="lin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</p:cxnSp>
        <p:sp>
          <p:nvSpPr>
            <p:cNvPr id="20" name="矩形 19"/>
            <p:cNvSpPr/>
            <p:nvPr/>
          </p:nvSpPr>
          <p:spPr>
            <a:xfrm>
              <a:off x="8287326" y="2687658"/>
              <a:ext cx="22621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项目规划</a:t>
              </a:r>
              <a:r>
                <a:rPr lang="zh-CN" altLang="zh-CN" dirty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和功能分区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539874" y="2536767"/>
              <a:ext cx="658386" cy="653531"/>
              <a:chOff x="7539874" y="2536767"/>
              <a:chExt cx="658386" cy="653531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7539874" y="2536767"/>
                <a:ext cx="658386" cy="653531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11440" y="2659436"/>
                <a:ext cx="314960" cy="381329"/>
              </a:xfrm>
              <a:prstGeom prst="rect">
                <a:avLst/>
              </a:prstGeom>
            </p:spPr>
          </p:pic>
        </p:grpSp>
      </p:grpSp>
      <p:grpSp>
        <p:nvGrpSpPr>
          <p:cNvPr id="6" name="组合 5"/>
          <p:cNvGrpSpPr/>
          <p:nvPr/>
        </p:nvGrpSpPr>
        <p:grpSpPr>
          <a:xfrm>
            <a:off x="2493872" y="4227274"/>
            <a:ext cx="2892139" cy="1215726"/>
            <a:chOff x="2493872" y="4227274"/>
            <a:chExt cx="2892139" cy="1215726"/>
          </a:xfrm>
        </p:grpSpPr>
        <p:cxnSp>
          <p:nvCxnSpPr>
            <p:cNvPr id="58" name="直线连接符 92"/>
            <p:cNvCxnSpPr/>
            <p:nvPr/>
          </p:nvCxnSpPr>
          <p:spPr>
            <a:xfrm flipH="1">
              <a:off x="4784676" y="4227274"/>
              <a:ext cx="601335" cy="630336"/>
            </a:xfrm>
            <a:prstGeom prst="lin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</p:cxnSp>
        <p:sp>
          <p:nvSpPr>
            <p:cNvPr id="26" name="矩形 25"/>
            <p:cNvSpPr/>
            <p:nvPr/>
          </p:nvSpPr>
          <p:spPr>
            <a:xfrm>
              <a:off x="2493872" y="496127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dirty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项目</a:t>
              </a:r>
              <a:r>
                <a:rPr lang="zh-CN" altLang="zh-CN" dirty="0" smtClean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盈利</a:t>
              </a:r>
              <a:r>
                <a:rPr lang="zh-CN" altLang="zh-CN" dirty="0">
                  <a:latin typeface="Adobe 仿宋 Std R" panose="02020400000000000000" pitchFamily="18" charset="-122"/>
                  <a:ea typeface="Adobe 仿宋 Std R" panose="02020400000000000000" pitchFamily="18" charset="-122"/>
                  <a:cs typeface="Times New Roman" panose="02020603050405020304" pitchFamily="18" charset="0"/>
                </a:rPr>
                <a:t>模式</a:t>
              </a:r>
              <a:endPara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234861" y="4784200"/>
              <a:ext cx="658386" cy="658800"/>
              <a:chOff x="4234861" y="4784200"/>
              <a:chExt cx="658386" cy="658800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4234861" y="4784200"/>
                <a:ext cx="658386" cy="658800"/>
              </a:xfrm>
              <a:prstGeom prst="ellipse">
                <a:avLst/>
              </a:prstGeom>
              <a:noFill/>
              <a:ln w="19050" cap="flat" cmpd="sng" algn="ctr">
                <a:solidFill>
                  <a:srgbClr val="BFBFBF"/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609630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21926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828891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43852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3048152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65778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4267413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877044" algn="l" defTabSz="609630" rtl="0" eaLnBrk="1" latinLnBrk="0" hangingPunct="1">
                  <a:defRPr sz="24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096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62728" y="4912959"/>
                <a:ext cx="402652" cy="399073"/>
              </a:xfrm>
              <a:prstGeom prst="rect">
                <a:avLst/>
              </a:prstGeom>
            </p:spPr>
          </p:pic>
        </p:grpSp>
      </p:grpSp>
      <p:sp>
        <p:nvSpPr>
          <p:cNvPr id="9" name="矩形 8"/>
          <p:cNvSpPr/>
          <p:nvPr/>
        </p:nvSpPr>
        <p:spPr>
          <a:xfrm>
            <a:off x="2007450" y="1329054"/>
            <a:ext cx="1838090" cy="40966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Charlemagne Std" panose="04020705060702020204" pitchFamily="82" charset="0"/>
              </a:rPr>
              <a:t>contents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2451" y="1303055"/>
            <a:ext cx="954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目录</a:t>
            </a:r>
            <a:endParaRPr lang="zh-CN" altLang="en-US" sz="24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6774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68088" y="1414761"/>
            <a:ext cx="6647630" cy="27956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Charlemagne Std" panose="04020705060702020204" pitchFamily="82" charset="0"/>
              </a:rPr>
              <a:t>Team </a:t>
            </a:r>
            <a:r>
              <a:rPr lang="en-US" altLang="zh-CN" sz="2000" dirty="0" smtClean="0">
                <a:latin typeface="Charlemagne Std" panose="04020705060702020204" pitchFamily="82" charset="0"/>
              </a:rPr>
              <a:t>members </a:t>
            </a:r>
            <a:r>
              <a:rPr lang="en-US" altLang="zh-CN" sz="2000" dirty="0">
                <a:latin typeface="Charlemagne Std" panose="04020705060702020204" pitchFamily="82" charset="0"/>
              </a:rPr>
              <a:t>and the division of tasks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7666" y="985450"/>
            <a:ext cx="3106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小组成员与任务分工</a:t>
            </a:r>
            <a:endParaRPr lang="zh-CN" altLang="en-US" sz="2400" dirty="0">
              <a:latin typeface="Adobe 仿宋 Std R" panose="02020400000000000000" pitchFamily="18" charset="-122"/>
              <a:ea typeface="Adobe 仿宋 Std R" panose="02020400000000000000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Freeform 230"/>
          <p:cNvSpPr>
            <a:spLocks noEditPoints="1"/>
          </p:cNvSpPr>
          <p:nvPr/>
        </p:nvSpPr>
        <p:spPr bwMode="auto">
          <a:xfrm>
            <a:off x="4402806" y="1094309"/>
            <a:ext cx="204121" cy="221370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rgbClr val="565F6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" name="Freeform 231"/>
          <p:cNvSpPr>
            <a:spLocks/>
          </p:cNvSpPr>
          <p:nvPr/>
        </p:nvSpPr>
        <p:spPr bwMode="auto">
          <a:xfrm>
            <a:off x="4572427" y="1094309"/>
            <a:ext cx="86248" cy="84811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60" y="0"/>
              </a:cxn>
              <a:cxn ang="0">
                <a:pos x="72" y="2"/>
              </a:cxn>
              <a:cxn ang="0">
                <a:pos x="84" y="4"/>
              </a:cxn>
              <a:cxn ang="0">
                <a:pos x="94" y="10"/>
              </a:cxn>
              <a:cxn ang="0">
                <a:pos x="102" y="18"/>
              </a:cxn>
              <a:cxn ang="0">
                <a:pos x="110" y="26"/>
              </a:cxn>
              <a:cxn ang="0">
                <a:pos x="114" y="36"/>
              </a:cxn>
              <a:cxn ang="0">
                <a:pos x="118" y="48"/>
              </a:cxn>
              <a:cxn ang="0">
                <a:pos x="120" y="60"/>
              </a:cxn>
              <a:cxn ang="0">
                <a:pos x="120" y="60"/>
              </a:cxn>
              <a:cxn ang="0">
                <a:pos x="118" y="72"/>
              </a:cxn>
              <a:cxn ang="0">
                <a:pos x="114" y="82"/>
              </a:cxn>
              <a:cxn ang="0">
                <a:pos x="110" y="92"/>
              </a:cxn>
              <a:cxn ang="0">
                <a:pos x="102" y="102"/>
              </a:cxn>
              <a:cxn ang="0">
                <a:pos x="94" y="108"/>
              </a:cxn>
              <a:cxn ang="0">
                <a:pos x="84" y="114"/>
              </a:cxn>
              <a:cxn ang="0">
                <a:pos x="72" y="118"/>
              </a:cxn>
              <a:cxn ang="0">
                <a:pos x="60" y="118"/>
              </a:cxn>
              <a:cxn ang="0">
                <a:pos x="60" y="118"/>
              </a:cxn>
              <a:cxn ang="0">
                <a:pos x="48" y="118"/>
              </a:cxn>
              <a:cxn ang="0">
                <a:pos x="38" y="114"/>
              </a:cxn>
              <a:cxn ang="0">
                <a:pos x="26" y="108"/>
              </a:cxn>
              <a:cxn ang="0">
                <a:pos x="18" y="102"/>
              </a:cxn>
              <a:cxn ang="0">
                <a:pos x="10" y="92"/>
              </a:cxn>
              <a:cxn ang="0">
                <a:pos x="6" y="82"/>
              </a:cxn>
              <a:cxn ang="0">
                <a:pos x="2" y="72"/>
              </a:cxn>
              <a:cxn ang="0">
                <a:pos x="0" y="60"/>
              </a:cxn>
              <a:cxn ang="0">
                <a:pos x="0" y="60"/>
              </a:cxn>
              <a:cxn ang="0">
                <a:pos x="2" y="48"/>
              </a:cxn>
              <a:cxn ang="0">
                <a:pos x="6" y="36"/>
              </a:cxn>
              <a:cxn ang="0">
                <a:pos x="10" y="26"/>
              </a:cxn>
              <a:cxn ang="0">
                <a:pos x="18" y="18"/>
              </a:cxn>
              <a:cxn ang="0">
                <a:pos x="26" y="10"/>
              </a:cxn>
              <a:cxn ang="0">
                <a:pos x="38" y="4"/>
              </a:cxn>
              <a:cxn ang="0">
                <a:pos x="48" y="2"/>
              </a:cxn>
              <a:cxn ang="0">
                <a:pos x="60" y="0"/>
              </a:cxn>
              <a:cxn ang="0">
                <a:pos x="60" y="0"/>
              </a:cxn>
            </a:cxnLst>
            <a:rect l="0" t="0" r="r" b="b"/>
            <a:pathLst>
              <a:path w="120" h="118">
                <a:moveTo>
                  <a:pt x="60" y="0"/>
                </a:moveTo>
                <a:lnTo>
                  <a:pt x="60" y="0"/>
                </a:lnTo>
                <a:lnTo>
                  <a:pt x="72" y="2"/>
                </a:lnTo>
                <a:lnTo>
                  <a:pt x="84" y="4"/>
                </a:lnTo>
                <a:lnTo>
                  <a:pt x="94" y="10"/>
                </a:lnTo>
                <a:lnTo>
                  <a:pt x="102" y="18"/>
                </a:lnTo>
                <a:lnTo>
                  <a:pt x="110" y="26"/>
                </a:lnTo>
                <a:lnTo>
                  <a:pt x="114" y="36"/>
                </a:lnTo>
                <a:lnTo>
                  <a:pt x="118" y="48"/>
                </a:lnTo>
                <a:lnTo>
                  <a:pt x="120" y="60"/>
                </a:lnTo>
                <a:lnTo>
                  <a:pt x="120" y="60"/>
                </a:lnTo>
                <a:lnTo>
                  <a:pt x="118" y="72"/>
                </a:lnTo>
                <a:lnTo>
                  <a:pt x="114" y="82"/>
                </a:lnTo>
                <a:lnTo>
                  <a:pt x="110" y="92"/>
                </a:lnTo>
                <a:lnTo>
                  <a:pt x="102" y="102"/>
                </a:lnTo>
                <a:lnTo>
                  <a:pt x="94" y="108"/>
                </a:lnTo>
                <a:lnTo>
                  <a:pt x="84" y="114"/>
                </a:lnTo>
                <a:lnTo>
                  <a:pt x="72" y="118"/>
                </a:lnTo>
                <a:lnTo>
                  <a:pt x="60" y="118"/>
                </a:lnTo>
                <a:lnTo>
                  <a:pt x="60" y="118"/>
                </a:lnTo>
                <a:lnTo>
                  <a:pt x="48" y="118"/>
                </a:lnTo>
                <a:lnTo>
                  <a:pt x="38" y="114"/>
                </a:lnTo>
                <a:lnTo>
                  <a:pt x="26" y="108"/>
                </a:lnTo>
                <a:lnTo>
                  <a:pt x="18" y="102"/>
                </a:lnTo>
                <a:lnTo>
                  <a:pt x="10" y="92"/>
                </a:lnTo>
                <a:lnTo>
                  <a:pt x="6" y="82"/>
                </a:lnTo>
                <a:lnTo>
                  <a:pt x="2" y="72"/>
                </a:lnTo>
                <a:lnTo>
                  <a:pt x="0" y="60"/>
                </a:lnTo>
                <a:lnTo>
                  <a:pt x="0" y="60"/>
                </a:lnTo>
                <a:lnTo>
                  <a:pt x="2" y="48"/>
                </a:lnTo>
                <a:lnTo>
                  <a:pt x="6" y="36"/>
                </a:lnTo>
                <a:lnTo>
                  <a:pt x="10" y="26"/>
                </a:lnTo>
                <a:lnTo>
                  <a:pt x="18" y="18"/>
                </a:lnTo>
                <a:lnTo>
                  <a:pt x="26" y="10"/>
                </a:lnTo>
                <a:lnTo>
                  <a:pt x="38" y="4"/>
                </a:lnTo>
                <a:lnTo>
                  <a:pt x="48" y="2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565F6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" name="Freeform 232"/>
          <p:cNvSpPr>
            <a:spLocks/>
          </p:cNvSpPr>
          <p:nvPr/>
        </p:nvSpPr>
        <p:spPr bwMode="auto">
          <a:xfrm>
            <a:off x="4568115" y="1213619"/>
            <a:ext cx="125060" cy="70436"/>
          </a:xfrm>
          <a:custGeom>
            <a:avLst/>
            <a:gdLst/>
            <a:ahLst/>
            <a:cxnLst>
              <a:cxn ang="0">
                <a:pos x="66" y="0"/>
              </a:cxn>
              <a:cxn ang="0">
                <a:pos x="66" y="0"/>
              </a:cxn>
              <a:cxn ang="0">
                <a:pos x="46" y="2"/>
              </a:cxn>
              <a:cxn ang="0">
                <a:pos x="28" y="6"/>
              </a:cxn>
              <a:cxn ang="0">
                <a:pos x="14" y="12"/>
              </a:cxn>
              <a:cxn ang="0">
                <a:pos x="0" y="20"/>
              </a:cxn>
              <a:cxn ang="0">
                <a:pos x="0" y="20"/>
              </a:cxn>
              <a:cxn ang="0">
                <a:pos x="18" y="30"/>
              </a:cxn>
              <a:cxn ang="0">
                <a:pos x="34" y="42"/>
              </a:cxn>
              <a:cxn ang="0">
                <a:pos x="48" y="54"/>
              </a:cxn>
              <a:cxn ang="0">
                <a:pos x="58" y="66"/>
              </a:cxn>
              <a:cxn ang="0">
                <a:pos x="66" y="76"/>
              </a:cxn>
              <a:cxn ang="0">
                <a:pos x="72" y="86"/>
              </a:cxn>
              <a:cxn ang="0">
                <a:pos x="76" y="96"/>
              </a:cxn>
              <a:cxn ang="0">
                <a:pos x="76" y="98"/>
              </a:cxn>
              <a:cxn ang="0">
                <a:pos x="174" y="98"/>
              </a:cxn>
              <a:cxn ang="0">
                <a:pos x="174" y="66"/>
              </a:cxn>
              <a:cxn ang="0">
                <a:pos x="174" y="66"/>
              </a:cxn>
              <a:cxn ang="0">
                <a:pos x="168" y="56"/>
              </a:cxn>
              <a:cxn ang="0">
                <a:pos x="160" y="44"/>
              </a:cxn>
              <a:cxn ang="0">
                <a:pos x="150" y="32"/>
              </a:cxn>
              <a:cxn ang="0">
                <a:pos x="136" y="20"/>
              </a:cxn>
              <a:cxn ang="0">
                <a:pos x="116" y="10"/>
              </a:cxn>
              <a:cxn ang="0">
                <a:pos x="106" y="6"/>
              </a:cxn>
              <a:cxn ang="0">
                <a:pos x="94" y="4"/>
              </a:cxn>
              <a:cxn ang="0">
                <a:pos x="80" y="0"/>
              </a:cxn>
              <a:cxn ang="0">
                <a:pos x="66" y="0"/>
              </a:cxn>
              <a:cxn ang="0">
                <a:pos x="66" y="0"/>
              </a:cxn>
            </a:cxnLst>
            <a:rect l="0" t="0" r="r" b="b"/>
            <a:pathLst>
              <a:path w="174" h="98">
                <a:moveTo>
                  <a:pt x="66" y="0"/>
                </a:moveTo>
                <a:lnTo>
                  <a:pt x="66" y="0"/>
                </a:lnTo>
                <a:lnTo>
                  <a:pt x="46" y="2"/>
                </a:lnTo>
                <a:lnTo>
                  <a:pt x="28" y="6"/>
                </a:lnTo>
                <a:lnTo>
                  <a:pt x="14" y="12"/>
                </a:lnTo>
                <a:lnTo>
                  <a:pt x="0" y="20"/>
                </a:lnTo>
                <a:lnTo>
                  <a:pt x="0" y="20"/>
                </a:lnTo>
                <a:lnTo>
                  <a:pt x="18" y="30"/>
                </a:lnTo>
                <a:lnTo>
                  <a:pt x="34" y="42"/>
                </a:lnTo>
                <a:lnTo>
                  <a:pt x="48" y="54"/>
                </a:lnTo>
                <a:lnTo>
                  <a:pt x="58" y="66"/>
                </a:lnTo>
                <a:lnTo>
                  <a:pt x="66" y="76"/>
                </a:lnTo>
                <a:lnTo>
                  <a:pt x="72" y="86"/>
                </a:lnTo>
                <a:lnTo>
                  <a:pt x="76" y="96"/>
                </a:lnTo>
                <a:lnTo>
                  <a:pt x="76" y="98"/>
                </a:lnTo>
                <a:lnTo>
                  <a:pt x="174" y="98"/>
                </a:lnTo>
                <a:lnTo>
                  <a:pt x="174" y="66"/>
                </a:lnTo>
                <a:lnTo>
                  <a:pt x="174" y="66"/>
                </a:lnTo>
                <a:lnTo>
                  <a:pt x="168" y="56"/>
                </a:lnTo>
                <a:lnTo>
                  <a:pt x="160" y="44"/>
                </a:lnTo>
                <a:lnTo>
                  <a:pt x="150" y="32"/>
                </a:lnTo>
                <a:lnTo>
                  <a:pt x="136" y="20"/>
                </a:lnTo>
                <a:lnTo>
                  <a:pt x="116" y="10"/>
                </a:lnTo>
                <a:lnTo>
                  <a:pt x="106" y="6"/>
                </a:lnTo>
                <a:lnTo>
                  <a:pt x="94" y="4"/>
                </a:lnTo>
                <a:lnTo>
                  <a:pt x="80" y="0"/>
                </a:lnTo>
                <a:lnTo>
                  <a:pt x="66" y="0"/>
                </a:lnTo>
                <a:lnTo>
                  <a:pt x="66" y="0"/>
                </a:lnTo>
                <a:close/>
              </a:path>
            </a:pathLst>
          </a:custGeom>
          <a:solidFill>
            <a:srgbClr val="565F6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5" name="Freeform 235"/>
          <p:cNvSpPr>
            <a:spLocks/>
          </p:cNvSpPr>
          <p:nvPr/>
        </p:nvSpPr>
        <p:spPr bwMode="auto">
          <a:xfrm>
            <a:off x="4351057" y="1094306"/>
            <a:ext cx="84811" cy="84811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60" y="0"/>
              </a:cxn>
              <a:cxn ang="0">
                <a:pos x="72" y="2"/>
              </a:cxn>
              <a:cxn ang="0">
                <a:pos x="82" y="4"/>
              </a:cxn>
              <a:cxn ang="0">
                <a:pos x="92" y="10"/>
              </a:cxn>
              <a:cxn ang="0">
                <a:pos x="102" y="18"/>
              </a:cxn>
              <a:cxn ang="0">
                <a:pos x="108" y="26"/>
              </a:cxn>
              <a:cxn ang="0">
                <a:pos x="114" y="36"/>
              </a:cxn>
              <a:cxn ang="0">
                <a:pos x="118" y="48"/>
              </a:cxn>
              <a:cxn ang="0">
                <a:pos x="118" y="60"/>
              </a:cxn>
              <a:cxn ang="0">
                <a:pos x="118" y="60"/>
              </a:cxn>
              <a:cxn ang="0">
                <a:pos x="118" y="72"/>
              </a:cxn>
              <a:cxn ang="0">
                <a:pos x="114" y="82"/>
              </a:cxn>
              <a:cxn ang="0">
                <a:pos x="108" y="92"/>
              </a:cxn>
              <a:cxn ang="0">
                <a:pos x="102" y="102"/>
              </a:cxn>
              <a:cxn ang="0">
                <a:pos x="92" y="108"/>
              </a:cxn>
              <a:cxn ang="0">
                <a:pos x="82" y="114"/>
              </a:cxn>
              <a:cxn ang="0">
                <a:pos x="72" y="118"/>
              </a:cxn>
              <a:cxn ang="0">
                <a:pos x="60" y="118"/>
              </a:cxn>
              <a:cxn ang="0">
                <a:pos x="60" y="118"/>
              </a:cxn>
              <a:cxn ang="0">
                <a:pos x="48" y="118"/>
              </a:cxn>
              <a:cxn ang="0">
                <a:pos x="36" y="114"/>
              </a:cxn>
              <a:cxn ang="0">
                <a:pos x="26" y="108"/>
              </a:cxn>
              <a:cxn ang="0">
                <a:pos x="18" y="102"/>
              </a:cxn>
              <a:cxn ang="0">
                <a:pos x="10" y="92"/>
              </a:cxn>
              <a:cxn ang="0">
                <a:pos x="4" y="82"/>
              </a:cxn>
              <a:cxn ang="0">
                <a:pos x="2" y="72"/>
              </a:cxn>
              <a:cxn ang="0">
                <a:pos x="0" y="60"/>
              </a:cxn>
              <a:cxn ang="0">
                <a:pos x="0" y="60"/>
              </a:cxn>
              <a:cxn ang="0">
                <a:pos x="2" y="48"/>
              </a:cxn>
              <a:cxn ang="0">
                <a:pos x="4" y="36"/>
              </a:cxn>
              <a:cxn ang="0">
                <a:pos x="10" y="26"/>
              </a:cxn>
              <a:cxn ang="0">
                <a:pos x="18" y="18"/>
              </a:cxn>
              <a:cxn ang="0">
                <a:pos x="26" y="10"/>
              </a:cxn>
              <a:cxn ang="0">
                <a:pos x="36" y="4"/>
              </a:cxn>
              <a:cxn ang="0">
                <a:pos x="48" y="2"/>
              </a:cxn>
              <a:cxn ang="0">
                <a:pos x="60" y="0"/>
              </a:cxn>
              <a:cxn ang="0">
                <a:pos x="60" y="0"/>
              </a:cxn>
            </a:cxnLst>
            <a:rect l="0" t="0" r="r" b="b"/>
            <a:pathLst>
              <a:path w="118" h="118">
                <a:moveTo>
                  <a:pt x="60" y="0"/>
                </a:moveTo>
                <a:lnTo>
                  <a:pt x="60" y="0"/>
                </a:lnTo>
                <a:lnTo>
                  <a:pt x="72" y="2"/>
                </a:lnTo>
                <a:lnTo>
                  <a:pt x="82" y="4"/>
                </a:lnTo>
                <a:lnTo>
                  <a:pt x="92" y="10"/>
                </a:lnTo>
                <a:lnTo>
                  <a:pt x="102" y="18"/>
                </a:lnTo>
                <a:lnTo>
                  <a:pt x="108" y="26"/>
                </a:lnTo>
                <a:lnTo>
                  <a:pt x="114" y="36"/>
                </a:lnTo>
                <a:lnTo>
                  <a:pt x="118" y="48"/>
                </a:lnTo>
                <a:lnTo>
                  <a:pt x="118" y="60"/>
                </a:lnTo>
                <a:lnTo>
                  <a:pt x="118" y="60"/>
                </a:lnTo>
                <a:lnTo>
                  <a:pt x="118" y="72"/>
                </a:lnTo>
                <a:lnTo>
                  <a:pt x="114" y="82"/>
                </a:lnTo>
                <a:lnTo>
                  <a:pt x="108" y="92"/>
                </a:lnTo>
                <a:lnTo>
                  <a:pt x="102" y="102"/>
                </a:lnTo>
                <a:lnTo>
                  <a:pt x="92" y="108"/>
                </a:lnTo>
                <a:lnTo>
                  <a:pt x="82" y="114"/>
                </a:lnTo>
                <a:lnTo>
                  <a:pt x="72" y="118"/>
                </a:lnTo>
                <a:lnTo>
                  <a:pt x="60" y="118"/>
                </a:lnTo>
                <a:lnTo>
                  <a:pt x="60" y="118"/>
                </a:lnTo>
                <a:lnTo>
                  <a:pt x="48" y="118"/>
                </a:lnTo>
                <a:lnTo>
                  <a:pt x="36" y="114"/>
                </a:lnTo>
                <a:lnTo>
                  <a:pt x="26" y="108"/>
                </a:lnTo>
                <a:lnTo>
                  <a:pt x="18" y="102"/>
                </a:lnTo>
                <a:lnTo>
                  <a:pt x="10" y="92"/>
                </a:lnTo>
                <a:lnTo>
                  <a:pt x="4" y="82"/>
                </a:lnTo>
                <a:lnTo>
                  <a:pt x="2" y="72"/>
                </a:lnTo>
                <a:lnTo>
                  <a:pt x="0" y="60"/>
                </a:lnTo>
                <a:lnTo>
                  <a:pt x="0" y="60"/>
                </a:lnTo>
                <a:lnTo>
                  <a:pt x="2" y="48"/>
                </a:lnTo>
                <a:lnTo>
                  <a:pt x="4" y="36"/>
                </a:lnTo>
                <a:lnTo>
                  <a:pt x="10" y="26"/>
                </a:lnTo>
                <a:lnTo>
                  <a:pt x="18" y="18"/>
                </a:lnTo>
                <a:lnTo>
                  <a:pt x="26" y="10"/>
                </a:lnTo>
                <a:lnTo>
                  <a:pt x="36" y="4"/>
                </a:lnTo>
                <a:lnTo>
                  <a:pt x="48" y="2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565F6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Freeform 236"/>
          <p:cNvSpPr>
            <a:spLocks/>
          </p:cNvSpPr>
          <p:nvPr/>
        </p:nvSpPr>
        <p:spPr bwMode="auto">
          <a:xfrm>
            <a:off x="4316558" y="1213613"/>
            <a:ext cx="125060" cy="70436"/>
          </a:xfrm>
          <a:custGeom>
            <a:avLst/>
            <a:gdLst/>
            <a:ahLst/>
            <a:cxnLst>
              <a:cxn ang="0">
                <a:pos x="108" y="0"/>
              </a:cxn>
              <a:cxn ang="0">
                <a:pos x="108" y="0"/>
              </a:cxn>
              <a:cxn ang="0">
                <a:pos x="128" y="2"/>
              </a:cxn>
              <a:cxn ang="0">
                <a:pos x="144" y="6"/>
              </a:cxn>
              <a:cxn ang="0">
                <a:pos x="160" y="12"/>
              </a:cxn>
              <a:cxn ang="0">
                <a:pos x="174" y="20"/>
              </a:cxn>
              <a:cxn ang="0">
                <a:pos x="174" y="20"/>
              </a:cxn>
              <a:cxn ang="0">
                <a:pos x="154" y="30"/>
              </a:cxn>
              <a:cxn ang="0">
                <a:pos x="138" y="42"/>
              </a:cxn>
              <a:cxn ang="0">
                <a:pos x="126" y="54"/>
              </a:cxn>
              <a:cxn ang="0">
                <a:pos x="116" y="66"/>
              </a:cxn>
              <a:cxn ang="0">
                <a:pos x="108" y="76"/>
              </a:cxn>
              <a:cxn ang="0">
                <a:pos x="102" y="86"/>
              </a:cxn>
              <a:cxn ang="0">
                <a:pos x="98" y="96"/>
              </a:cxn>
              <a:cxn ang="0">
                <a:pos x="98" y="98"/>
              </a:cxn>
              <a:cxn ang="0">
                <a:pos x="0" y="98"/>
              </a:cxn>
              <a:cxn ang="0">
                <a:pos x="0" y="66"/>
              </a:cxn>
              <a:cxn ang="0">
                <a:pos x="0" y="66"/>
              </a:cxn>
              <a:cxn ang="0">
                <a:pos x="6" y="56"/>
              </a:cxn>
              <a:cxn ang="0">
                <a:pos x="12" y="44"/>
              </a:cxn>
              <a:cxn ang="0">
                <a:pos x="24" y="32"/>
              </a:cxn>
              <a:cxn ang="0">
                <a:pos x="38" y="20"/>
              </a:cxn>
              <a:cxn ang="0">
                <a:pos x="56" y="10"/>
              </a:cxn>
              <a:cxn ang="0">
                <a:pos x="68" y="6"/>
              </a:cxn>
              <a:cxn ang="0">
                <a:pos x="80" y="4"/>
              </a:cxn>
              <a:cxn ang="0">
                <a:pos x="92" y="0"/>
              </a:cxn>
              <a:cxn ang="0">
                <a:pos x="108" y="0"/>
              </a:cxn>
              <a:cxn ang="0">
                <a:pos x="108" y="0"/>
              </a:cxn>
            </a:cxnLst>
            <a:rect l="0" t="0" r="r" b="b"/>
            <a:pathLst>
              <a:path w="174" h="98">
                <a:moveTo>
                  <a:pt x="108" y="0"/>
                </a:moveTo>
                <a:lnTo>
                  <a:pt x="108" y="0"/>
                </a:lnTo>
                <a:lnTo>
                  <a:pt x="128" y="2"/>
                </a:lnTo>
                <a:lnTo>
                  <a:pt x="144" y="6"/>
                </a:lnTo>
                <a:lnTo>
                  <a:pt x="160" y="12"/>
                </a:lnTo>
                <a:lnTo>
                  <a:pt x="174" y="20"/>
                </a:lnTo>
                <a:lnTo>
                  <a:pt x="174" y="20"/>
                </a:lnTo>
                <a:lnTo>
                  <a:pt x="154" y="30"/>
                </a:lnTo>
                <a:lnTo>
                  <a:pt x="138" y="42"/>
                </a:lnTo>
                <a:lnTo>
                  <a:pt x="126" y="54"/>
                </a:lnTo>
                <a:lnTo>
                  <a:pt x="116" y="66"/>
                </a:lnTo>
                <a:lnTo>
                  <a:pt x="108" y="76"/>
                </a:lnTo>
                <a:lnTo>
                  <a:pt x="102" y="86"/>
                </a:lnTo>
                <a:lnTo>
                  <a:pt x="98" y="96"/>
                </a:lnTo>
                <a:lnTo>
                  <a:pt x="98" y="98"/>
                </a:lnTo>
                <a:lnTo>
                  <a:pt x="0" y="98"/>
                </a:lnTo>
                <a:lnTo>
                  <a:pt x="0" y="66"/>
                </a:lnTo>
                <a:lnTo>
                  <a:pt x="0" y="66"/>
                </a:lnTo>
                <a:lnTo>
                  <a:pt x="6" y="56"/>
                </a:lnTo>
                <a:lnTo>
                  <a:pt x="12" y="44"/>
                </a:lnTo>
                <a:lnTo>
                  <a:pt x="24" y="32"/>
                </a:lnTo>
                <a:lnTo>
                  <a:pt x="38" y="20"/>
                </a:lnTo>
                <a:lnTo>
                  <a:pt x="56" y="10"/>
                </a:lnTo>
                <a:lnTo>
                  <a:pt x="68" y="6"/>
                </a:lnTo>
                <a:lnTo>
                  <a:pt x="80" y="4"/>
                </a:lnTo>
                <a:lnTo>
                  <a:pt x="92" y="0"/>
                </a:lnTo>
                <a:lnTo>
                  <a:pt x="108" y="0"/>
                </a:lnTo>
                <a:lnTo>
                  <a:pt x="108" y="0"/>
                </a:lnTo>
                <a:close/>
              </a:path>
            </a:pathLst>
          </a:custGeom>
          <a:solidFill>
            <a:srgbClr val="565F69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46803" y="2503882"/>
            <a:ext cx="2017656" cy="338554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项目创意和总体规划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6803" y="3325137"/>
            <a:ext cx="2017656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城郊河段旅游概况</a:t>
            </a:r>
          </a:p>
        </p:txBody>
      </p:sp>
      <p:sp>
        <p:nvSpPr>
          <p:cNvPr id="19" name="矩形 18"/>
          <p:cNvSpPr/>
          <p:nvPr/>
        </p:nvSpPr>
        <p:spPr>
          <a:xfrm>
            <a:off x="1746803" y="4146393"/>
            <a:ext cx="2031325" cy="338554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项目规划</a:t>
            </a:r>
            <a:r>
              <a:rPr lang="zh-CN" altLang="en-US" sz="16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和功能</a:t>
            </a:r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分区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75468" y="2472283"/>
            <a:ext cx="2005141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项目配套设施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46802" y="4971798"/>
            <a:ext cx="2017657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项目盈利</a:t>
            </a:r>
            <a:r>
              <a:rPr lang="zh-CN" altLang="zh-CN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模式</a:t>
            </a:r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分析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454268" y="3320552"/>
            <a:ext cx="2026341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项目</a:t>
            </a:r>
            <a:r>
              <a:rPr lang="zh-CN" altLang="zh-CN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后续</a:t>
            </a:r>
            <a:r>
              <a:rPr lang="zh-CN" altLang="zh-CN" sz="16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发展预测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51088" y="2529817"/>
            <a:ext cx="186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全体成员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51088" y="3325137"/>
            <a:ext cx="1362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en-US" altLang="zh-CN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4806" y="4144630"/>
            <a:ext cx="934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530978" y="4945704"/>
            <a:ext cx="92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34806" y="3305163"/>
            <a:ext cx="877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30978" y="2527728"/>
            <a:ext cx="706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zh-CN" altLang="zh-CN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51088" y="4967729"/>
            <a:ext cx="717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en-US" altLang="zh-CN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51088" y="4146392"/>
            <a:ext cx="368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马云</a:t>
            </a:r>
            <a:endParaRPr lang="zh-CN" altLang="zh-CN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454268" y="4126418"/>
            <a:ext cx="2026341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项目创意名称和对联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75467" y="4932284"/>
            <a:ext cx="2005142" cy="338554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en-US" altLang="zh-CN" sz="1600" dirty="0" err="1" smtClean="0">
                <a:solidFill>
                  <a:schemeClr val="bg1"/>
                </a:solidFill>
                <a:latin typeface="Charlemagne Std" panose="04020705060702020204" pitchFamily="82" charset="0"/>
                <a:ea typeface="Adobe 仿宋 Std R" panose="02020400000000000000" pitchFamily="18" charset="-122"/>
                <a:cs typeface="Times New Roman" panose="02020603050405020304" pitchFamily="18" charset="0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制作和汇报</a:t>
            </a:r>
            <a:endParaRPr lang="zh-CN" altLang="en-US" sz="1600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09897" y="5598275"/>
            <a:ext cx="2255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小组名称：如来佛</a:t>
            </a:r>
            <a:r>
              <a:rPr lang="zh-CN" altLang="en-US" b="1" i="1" dirty="0" smtClean="0">
                <a:solidFill>
                  <a:srgbClr val="C00000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组</a:t>
            </a:r>
            <a:endParaRPr lang="zh-CN" altLang="en-US" b="1" i="1" dirty="0">
              <a:solidFill>
                <a:srgbClr val="C00000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48925" y="6126558"/>
            <a:ext cx="2883931" cy="3693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harlemagne Std" panose="04020705060702020204" pitchFamily="82" charset="0"/>
              </a:rPr>
              <a:t>We </a:t>
            </a:r>
            <a:r>
              <a:rPr lang="en-US" altLang="zh-CN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   are    </a:t>
            </a:r>
            <a:r>
              <a:rPr lang="en-US" altLang="zh-CN" dirty="0">
                <a:solidFill>
                  <a:schemeClr val="bg1"/>
                </a:solidFill>
                <a:latin typeface="Charlemagne Std" panose="04020705060702020204" pitchFamily="82" charset="0"/>
              </a:rPr>
              <a:t>a </a:t>
            </a:r>
            <a:r>
              <a:rPr lang="en-US" altLang="zh-CN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   team</a:t>
            </a:r>
            <a:r>
              <a:rPr lang="zh-CN" altLang="en-US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！</a:t>
            </a:r>
            <a:endParaRPr lang="zh-CN" altLang="en-US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869602" y="6126558"/>
            <a:ext cx="1054608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7403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709049" y="2126288"/>
            <a:ext cx="935428" cy="942032"/>
            <a:chOff x="5706533" y="480368"/>
            <a:chExt cx="935428" cy="942032"/>
          </a:xfrm>
        </p:grpSpPr>
        <p:sp>
          <p:nvSpPr>
            <p:cNvPr id="11" name="圆角矩形 10"/>
            <p:cNvSpPr/>
            <p:nvPr/>
          </p:nvSpPr>
          <p:spPr>
            <a:xfrm>
              <a:off x="5706533" y="643467"/>
              <a:ext cx="804334" cy="778933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终</a:t>
              </a:r>
              <a:endParaRPr lang="zh-CN" altLang="en-US" sz="36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339813" y="480368"/>
              <a:ext cx="302148" cy="303403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rgbClr val="C00000"/>
                  </a:solidFill>
                </a:rPr>
                <a:t>1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991252" y="4234850"/>
            <a:ext cx="4179172" cy="21137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Thank  </a:t>
            </a:r>
            <a:r>
              <a:rPr lang="en-US" altLang="zh-CN" dirty="0">
                <a:solidFill>
                  <a:schemeClr val="bg1"/>
                </a:solidFill>
                <a:latin typeface="Charlemagne Std" panose="04020705060702020204" pitchFamily="82" charset="0"/>
              </a:rPr>
              <a:t>you </a:t>
            </a:r>
            <a:r>
              <a:rPr lang="en-US" altLang="zh-CN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 for  </a:t>
            </a:r>
            <a:r>
              <a:rPr lang="en-US" altLang="zh-CN" dirty="0">
                <a:solidFill>
                  <a:schemeClr val="bg1"/>
                </a:solidFill>
                <a:latin typeface="Charlemagne Std" panose="04020705060702020204" pitchFamily="82" charset="0"/>
              </a:rPr>
              <a:t>watching </a:t>
            </a:r>
            <a:endParaRPr lang="zh-CN" altLang="en-US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48294" y="3068320"/>
            <a:ext cx="865089" cy="31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Arial Narrow" panose="020B0606020202030204" pitchFamily="34" charset="0"/>
              </a:rPr>
              <a:t>The  End</a:t>
            </a:r>
            <a:endParaRPr lang="zh-CN" altLang="en-US" sz="1400" b="1" dirty="0">
              <a:latin typeface="Arial Narrow" panose="020B0606020202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75544" y="3686192"/>
            <a:ext cx="121058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谢谢</a:t>
            </a:r>
            <a:r>
              <a:rPr lang="zh-CN" altLang="en-US" sz="2000" dirty="0">
                <a:ln w="0"/>
                <a:effectLst>
                  <a:reflection blurRad="6350" stA="53000" endA="300" endPos="35500" dir="5400000" sy="-90000" algn="bl" rotWithShape="0"/>
                </a:effectLst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观赏</a:t>
            </a:r>
          </a:p>
        </p:txBody>
      </p:sp>
    </p:spTree>
    <p:extLst>
      <p:ext uri="{BB962C8B-B14F-4D97-AF65-F5344CB8AC3E}">
        <p14:creationId xmlns:p14="http://schemas.microsoft.com/office/powerpoint/2010/main" val="3283087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5010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90533" y="1533887"/>
            <a:ext cx="2047475" cy="3152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Charlemagne Std" panose="04020705060702020204" pitchFamily="82" charset="0"/>
              </a:rPr>
              <a:t>S e c t I o n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0533" y="872328"/>
            <a:ext cx="2047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城郊河段</a:t>
            </a:r>
            <a:r>
              <a:rPr lang="zh-CN" altLang="zh-CN" sz="2400" dirty="0" smtClean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旅游</a:t>
            </a:r>
            <a:endParaRPr lang="zh-CN" altLang="en-US" sz="24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0290" y="1533887"/>
            <a:ext cx="343310" cy="3077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sp>
        <p:nvSpPr>
          <p:cNvPr id="5" name="Freeform 119"/>
          <p:cNvSpPr>
            <a:spLocks noEditPoints="1"/>
          </p:cNvSpPr>
          <p:nvPr/>
        </p:nvSpPr>
        <p:spPr bwMode="auto">
          <a:xfrm>
            <a:off x="4247836" y="945191"/>
            <a:ext cx="315937" cy="31593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FD82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" y="5602961"/>
            <a:ext cx="1631576" cy="41237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60424" y="2954766"/>
            <a:ext cx="1631576" cy="41237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河段旅游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1575" y="3885358"/>
            <a:ext cx="33796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“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旅游是指以城市居民为旅游主体，以城郊特有的自然资源、人文资源及社会资源为吸引对象而开展的观光、休闲、度假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、体育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等形式多样的区域旅游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活动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。</a:t>
            </a:r>
            <a:r>
              <a:rPr lang="zh-CN" altLang="en-US" sz="2400" dirty="0" smtClean="0">
                <a:latin typeface="Chiller" panose="04020404031007020602" pitchFamily="82" charset="0"/>
              </a:rPr>
              <a:t>”</a:t>
            </a:r>
            <a:endParaRPr lang="zh-CN" altLang="en-US" sz="2400" dirty="0">
              <a:latin typeface="Chiller" panose="04020404031007020602" pitchFamily="8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8008" y="3593398"/>
            <a:ext cx="3383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“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河段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旅游是一种以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河流和两岸风景为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媒介的旅游方式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，或者是一种作为旅游的交通路线，或是欣赏两岸风景的旅游。总之是被河流或者两岸所吸引的娱乐消遣旅游活动。</a:t>
            </a:r>
            <a:r>
              <a:rPr lang="zh-CN" altLang="en-US" sz="2400" dirty="0" smtClean="0"/>
              <a:t>”</a:t>
            </a:r>
            <a:endParaRPr lang="zh-CN" altLang="en-US" sz="16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8178800" y="5966918"/>
            <a:ext cx="4013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0" y="3160955"/>
            <a:ext cx="4013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71916" y="3546804"/>
            <a:ext cx="16495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李维秀（</a:t>
            </a:r>
            <a:r>
              <a:rPr lang="en-US" altLang="zh-CN" sz="16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2007</a:t>
            </a:r>
            <a:r>
              <a:rPr lang="zh-CN" altLang="en-US" sz="1600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）</a:t>
            </a:r>
            <a:endParaRPr lang="zh-CN" altLang="en-US" sz="16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10891" y="5270352"/>
            <a:ext cx="196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陈冰心（</a:t>
            </a:r>
            <a:r>
              <a:rPr lang="en-US" altLang="zh-CN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2013</a:t>
            </a:r>
            <a:r>
              <a:rPr lang="zh-CN" altLang="en-US" b="1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）</a:t>
            </a:r>
            <a:endParaRPr lang="zh-CN" altLang="en-US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4091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菱形 5"/>
          <p:cNvSpPr/>
          <p:nvPr/>
        </p:nvSpPr>
        <p:spPr>
          <a:xfrm>
            <a:off x="5232400" y="690245"/>
            <a:ext cx="1788160" cy="1717675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5232400" y="528320"/>
            <a:ext cx="1757680" cy="1706880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城郊河段旅游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3464560" y="3261360"/>
            <a:ext cx="1564640" cy="1503680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3464560" y="3088640"/>
            <a:ext cx="1534160" cy="1503680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7426960" y="3261360"/>
            <a:ext cx="1564640" cy="1503680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7426960" y="3088640"/>
            <a:ext cx="1534160" cy="1503680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河段旅游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4495800" y="2164080"/>
            <a:ext cx="1082040" cy="1097280"/>
          </a:xfrm>
          <a:prstGeom prst="straightConnector1">
            <a:avLst/>
          </a:prstGeom>
          <a:ln>
            <a:solidFill>
              <a:srgbClr val="C00000">
                <a:alpha val="7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675120" y="2131695"/>
            <a:ext cx="1117600" cy="1129665"/>
          </a:xfrm>
          <a:prstGeom prst="straightConnector1">
            <a:avLst/>
          </a:prstGeom>
          <a:ln>
            <a:solidFill>
              <a:srgbClr val="C00000">
                <a:alpha val="7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5161280" y="3962400"/>
            <a:ext cx="2072640" cy="10160"/>
          </a:xfrm>
          <a:prstGeom prst="straightConnector1">
            <a:avLst/>
          </a:prstGeom>
          <a:ln>
            <a:solidFill>
              <a:srgbClr val="C00000">
                <a:alpha val="70000"/>
              </a:srgb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4231640" y="2407920"/>
            <a:ext cx="934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Charlemagne Std" panose="04020705060702020204" pitchFamily="82" charset="0"/>
              </a:rPr>
              <a:t>include</a:t>
            </a:r>
            <a:endParaRPr lang="zh-CN" altLang="en-US" sz="1100" dirty="0">
              <a:latin typeface="Charlemagne Std" panose="04020705060702020204" pitchFamily="8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37400" y="2407920"/>
            <a:ext cx="9347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Charlemagne Std" panose="04020705060702020204" pitchFamily="82" charset="0"/>
              </a:rPr>
              <a:t>include</a:t>
            </a:r>
            <a:endParaRPr lang="zh-CN" altLang="en-US" sz="1100" dirty="0">
              <a:latin typeface="Charlemagne Std" panose="04020705060702020204" pitchFamily="8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37200" y="4013200"/>
            <a:ext cx="1310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latin typeface="Charlemagne Std" panose="04020705060702020204" pitchFamily="82" charset="0"/>
              </a:rPr>
              <a:t>interaction</a:t>
            </a:r>
            <a:endParaRPr lang="zh-CN" altLang="en-US" sz="1100" dirty="0">
              <a:latin typeface="Charlemagne Std" panose="04020705060702020204" pitchFamily="8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76120" y="5356870"/>
            <a:ext cx="830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</a:t>
            </a:r>
            <a:r>
              <a:rPr lang="zh-CN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河段旅游</a:t>
            </a:r>
            <a:r>
              <a:rPr lang="zh-CN" altLang="zh-CN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，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是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指以城市居民为旅游主体，以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城郊的河段和两岸相关景点或者特色资源为吸引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对象而开展的观光、休闲、度假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、轮渡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体育、</a:t>
            </a:r>
            <a:r>
              <a:rPr lang="zh-CN" altLang="zh-CN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滨水节事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等</a:t>
            </a:r>
            <a:r>
              <a:rPr lang="zh-CN" altLang="en-US" sz="16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形式多样的区域旅游活动</a:t>
            </a:r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。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20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2424" y="4081929"/>
            <a:ext cx="5279016" cy="878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第一是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水上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活动</a:t>
            </a:r>
            <a:r>
              <a:rPr lang="en-US" altLang="zh-CN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--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漂流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、摩托艇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、帆船、游船</a:t>
            </a:r>
            <a:endParaRPr lang="en-US" altLang="zh-CN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第二是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两岸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活动</a:t>
            </a:r>
            <a:r>
              <a:rPr lang="en-US" altLang="zh-CN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--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体育、两岸观光、临河高架街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902447" y="2536974"/>
            <a:ext cx="1788160" cy="1717675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902447" y="2375049"/>
            <a:ext cx="1757680" cy="1706880"/>
          </a:xfrm>
          <a:prstGeom prst="diamond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城郊河段旅游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810000" y="3342023"/>
            <a:ext cx="4880684" cy="53788"/>
          </a:xfrm>
          <a:prstGeom prst="line">
            <a:avLst/>
          </a:prstGeom>
          <a:ln w="15875">
            <a:solidFill>
              <a:srgbClr val="C00000">
                <a:alpha val="8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320305" y="3731121"/>
            <a:ext cx="345440" cy="1320800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项目类型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20305" y="1602601"/>
            <a:ext cx="345440" cy="1262519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吸引对象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2424" y="1794412"/>
            <a:ext cx="5279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第一是河段本身</a:t>
            </a:r>
            <a:r>
              <a:rPr lang="en-US" altLang="zh-CN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--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水质、水产品、水上项目</a:t>
            </a:r>
            <a:endParaRPr lang="en-US" altLang="zh-CN" dirty="0" smtClean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第二是两岸资源</a:t>
            </a:r>
            <a:r>
              <a:rPr lang="en-US" altLang="zh-CN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--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文化景观、历史遗迹、人造景观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01620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36160" y="1533887"/>
            <a:ext cx="1901848" cy="3152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Charlemagne Std" panose="04020705060702020204" pitchFamily="82" charset="0"/>
              </a:rPr>
              <a:t>S e c t I o n</a:t>
            </a:r>
            <a:endParaRPr lang="zh-CN" altLang="en-US" sz="2000" dirty="0">
              <a:latin typeface="Charlemagne Std" panose="04020705060702020204" pitchFamily="8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9508" y="957169"/>
            <a:ext cx="2332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规划</a:t>
            </a:r>
            <a:r>
              <a:rPr lang="zh-CN" altLang="zh-CN" sz="24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Times New Roman" panose="02020603050405020304" pitchFamily="18" charset="0"/>
              </a:rPr>
              <a:t>和功能分区</a:t>
            </a:r>
            <a:endParaRPr lang="zh-CN" altLang="en-US" sz="24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0290" y="1533887"/>
            <a:ext cx="343310" cy="3077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harlemagne Std" panose="04020705060702020204" pitchFamily="82" charset="0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273" y="997336"/>
            <a:ext cx="314960" cy="381329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6240698" y="2474259"/>
            <a:ext cx="9427" cy="328780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6691281" y="2668977"/>
            <a:ext cx="302148" cy="30340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1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91281" y="3443247"/>
            <a:ext cx="302148" cy="30340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2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91281" y="4096003"/>
            <a:ext cx="302148" cy="30340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3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91281" y="4752692"/>
            <a:ext cx="302148" cy="30340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86280" y="6022291"/>
            <a:ext cx="20421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旅游项目总体规划图</a:t>
            </a:r>
            <a:endParaRPr lang="zh-CN" altLang="en-US" sz="16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4880" y="6360845"/>
            <a:ext cx="4124960" cy="254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Charlemagne Std" panose="04020705060702020204" pitchFamily="82" charset="0"/>
              </a:rPr>
              <a:t>Tourism project overall planning</a:t>
            </a:r>
            <a:endParaRPr lang="zh-CN" altLang="en-US" sz="1400" dirty="0">
              <a:latin typeface="Charlemagne Std" panose="04020705060702020204" pitchFamily="8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80428" y="1374193"/>
            <a:ext cx="3756253" cy="5257058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079811" y="3325906"/>
            <a:ext cx="197223" cy="206188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1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30595" y="2645366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缘定今生现代区</a:t>
            </a:r>
          </a:p>
        </p:txBody>
      </p:sp>
      <p:sp>
        <p:nvSpPr>
          <p:cNvPr id="20" name="椭圆 19"/>
          <p:cNvSpPr/>
          <p:nvPr/>
        </p:nvSpPr>
        <p:spPr>
          <a:xfrm>
            <a:off x="4849332" y="4681039"/>
            <a:ext cx="220507" cy="240585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2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30595" y="40960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千年等一桥（瞧）</a:t>
            </a:r>
          </a:p>
        </p:txBody>
      </p:sp>
      <p:sp>
        <p:nvSpPr>
          <p:cNvPr id="21" name="矩形 20"/>
          <p:cNvSpPr/>
          <p:nvPr/>
        </p:nvSpPr>
        <p:spPr>
          <a:xfrm>
            <a:off x="7130595" y="341028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情留前世古代区</a:t>
            </a:r>
          </a:p>
        </p:txBody>
      </p:sp>
      <p:sp>
        <p:nvSpPr>
          <p:cNvPr id="22" name="椭圆 21"/>
          <p:cNvSpPr/>
          <p:nvPr/>
        </p:nvSpPr>
        <p:spPr>
          <a:xfrm>
            <a:off x="3079197" y="3916598"/>
            <a:ext cx="219814" cy="20543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3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84175" y="4465335"/>
            <a:ext cx="256366" cy="269493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4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21157" y="4752692"/>
            <a:ext cx="1344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水上帐篷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058619" y="3330164"/>
            <a:ext cx="242048" cy="23719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5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03740" y="5409381"/>
            <a:ext cx="289689" cy="285664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rgbClr val="C00000"/>
                </a:solidFill>
              </a:rPr>
              <a:t>5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13600" y="5413044"/>
            <a:ext cx="150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大黄鸭小窝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471889" y="3131908"/>
            <a:ext cx="483409" cy="229752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一桥梁两基地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9499704" y="2593040"/>
            <a:ext cx="9427" cy="328780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4265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51124" y="686420"/>
            <a:ext cx="1806316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千年等一桥（瞧）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8804" y="686420"/>
            <a:ext cx="599440" cy="3860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Charlemagne Std" panose="04020705060702020204" pitchFamily="82" charset="0"/>
              </a:rPr>
              <a:t>NO.1</a:t>
            </a:r>
            <a:endParaRPr lang="zh-CN" altLang="en-US" sz="1200" dirty="0">
              <a:latin typeface="Charlemagne Std" panose="04020705060702020204" pitchFamily="8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99409" y="5397942"/>
            <a:ext cx="2031325" cy="3693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  <a:cs typeface="楷体" panose="02010609060101010101" pitchFamily="49" charset="-122"/>
              </a:rPr>
              <a:t>时光穿越体验隧道</a:t>
            </a:r>
            <a:endParaRPr lang="zh-CN" altLang="en-US" dirty="0">
              <a:solidFill>
                <a:schemeClr val="bg1"/>
              </a:solidFill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61760" y="2448560"/>
            <a:ext cx="20320" cy="2082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7179312" y="2324690"/>
            <a:ext cx="32715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此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隧道通过架桥铺设轨道，由河流一岸的现代区通至另一岸的古代区，隧道内通过高科技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手段在听觉和视觉上依次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展示由古代到现代的社会文化以及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生活。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7891" y="2316779"/>
            <a:ext cx="4823233" cy="3265829"/>
            <a:chOff x="1280945" y="1798552"/>
            <a:chExt cx="4823233" cy="3265829"/>
          </a:xfrm>
        </p:grpSpPr>
        <p:pic>
          <p:nvPicPr>
            <p:cNvPr id="1027" name="图片 9" descr="2f738bd4b31c8701bfb472a1277f9e2f0708ff7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58" b="16728"/>
            <a:stretch/>
          </p:blipFill>
          <p:spPr bwMode="auto">
            <a:xfrm>
              <a:off x="1280945" y="1798552"/>
              <a:ext cx="4823233" cy="292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2779490" y="4725827"/>
              <a:ext cx="1826141" cy="338554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隧道穿越小车效果</a:t>
              </a:r>
              <a:endParaRPr lang="zh-CN" altLang="en-US" sz="1600" dirty="0">
                <a:solidFill>
                  <a:schemeClr val="bg1"/>
                </a:solidFill>
                <a:latin typeface="Adobe 仿宋 Std R" panose="02020400000000000000" pitchFamily="18" charset="-122"/>
                <a:ea typeface="Adobe 仿宋 Std R" panose="02020400000000000000" pitchFamily="18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947" y="2316779"/>
            <a:ext cx="4814268" cy="3234154"/>
            <a:chOff x="678930" y="2556279"/>
            <a:chExt cx="4814268" cy="3234154"/>
          </a:xfrm>
        </p:grpSpPr>
        <p:pic>
          <p:nvPicPr>
            <p:cNvPr id="2" name="图片 2" descr="446531c5ab9797d0f3580dbe7d4c8de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1" b="5524"/>
            <a:stretch/>
          </p:blipFill>
          <p:spPr bwMode="auto">
            <a:xfrm>
              <a:off x="678930" y="2556279"/>
              <a:ext cx="4814268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2172993" y="5451879"/>
              <a:ext cx="1826141" cy="338554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隧道内部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轨道</a:t>
              </a:r>
              <a:r>
                <a:rPr lang="zh-CN" altLang="en-US" sz="1600" dirty="0">
                  <a:solidFill>
                    <a:schemeClr val="bg1"/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效果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1598" y="2316779"/>
            <a:ext cx="4819617" cy="3234154"/>
            <a:chOff x="5631215" y="2695972"/>
            <a:chExt cx="4819617" cy="3234154"/>
          </a:xfrm>
        </p:grpSpPr>
        <p:pic>
          <p:nvPicPr>
            <p:cNvPr id="1026" name="图片 12" descr="238385f4dd859dd9c249b315c32de139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83" b="312"/>
            <a:stretch/>
          </p:blipFill>
          <p:spPr bwMode="auto">
            <a:xfrm>
              <a:off x="5631215" y="2695972"/>
              <a:ext cx="4819617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7127952" y="5591572"/>
              <a:ext cx="1826141" cy="338554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Adobe 仿宋 Std R" panose="02020400000000000000" pitchFamily="18" charset="-122"/>
                  <a:ea typeface="Adobe 仿宋 Std R" panose="02020400000000000000" pitchFamily="18" charset="-122"/>
                </a:rPr>
                <a:t>隧道内壁视觉效果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5704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00314" y="5029200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kern="100" dirty="0" smtClean="0">
                <a:latin typeface="Adobe 仿宋 Std R" panose="02020400000000000000" pitchFamily="18" charset="-122"/>
                <a:ea typeface="Adobe 仿宋 Std R" panose="02020400000000000000" pitchFamily="18" charset="-122"/>
                <a:cs typeface="楷体" panose="02010609060101010101" pitchFamily="49" charset="-122"/>
              </a:rPr>
              <a:t>河</a:t>
            </a:r>
            <a:r>
              <a:rPr lang="zh-CN" altLang="zh-CN" kern="100" dirty="0">
                <a:latin typeface="Adobe 仿宋 Std R" panose="02020400000000000000" pitchFamily="18" charset="-122"/>
                <a:ea typeface="Adobe 仿宋 Std R" panose="02020400000000000000" pitchFamily="18" charset="-122"/>
                <a:cs typeface="楷体" panose="02010609060101010101" pitchFamily="49" charset="-122"/>
              </a:rPr>
              <a:t>上空中玻璃走廊</a:t>
            </a:r>
            <a:endParaRPr lang="zh-CN" altLang="en-US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  <p:pic>
        <p:nvPicPr>
          <p:cNvPr id="5" name="图片 16" descr="11924ebb50d20575668fbb865badbfa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83" b="13396"/>
          <a:stretch/>
        </p:blipFill>
        <p:spPr bwMode="auto">
          <a:xfrm>
            <a:off x="6438524" y="1639788"/>
            <a:ext cx="4954904" cy="2948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693804" y="2575896"/>
            <a:ext cx="31728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                     与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穿越时光隧道并列河上，形成一道独具特色的靓丽</a:t>
            </a:r>
            <a:r>
              <a:rPr lang="zh-CN" altLang="en-US" dirty="0" smtClean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风景，体验</a:t>
            </a:r>
            <a:r>
              <a:rPr lang="zh-CN" altLang="en-US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行走空中的刺激感。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642422" y="2098376"/>
            <a:ext cx="20320" cy="20828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124328" y="2694642"/>
            <a:ext cx="1155894" cy="307777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Charlemagne Std" panose="04020705060702020204" pitchFamily="82" charset="0"/>
              </a:rPr>
              <a:t>Sky walk</a:t>
            </a:r>
            <a:endParaRPr lang="zh-CN" altLang="en-US" sz="1400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pic>
        <p:nvPicPr>
          <p:cNvPr id="2050" name="图片 21" descr="4c56ac82b281f78109f98aee67fc2b1b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8" r="5606" b="8420"/>
          <a:stretch/>
        </p:blipFill>
        <p:spPr bwMode="auto">
          <a:xfrm>
            <a:off x="6438524" y="1645057"/>
            <a:ext cx="4973547" cy="2913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107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97194" y="2272497"/>
            <a:ext cx="1010006" cy="3693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latin typeface="Charlemagne Std" panose="04020705060702020204" pitchFamily="82" charset="0"/>
              </a:rPr>
              <a:t>publicity</a:t>
            </a:r>
            <a:endParaRPr lang="zh-CN" altLang="en-US" sz="1100" dirty="0">
              <a:latin typeface="Charlemagne Std" panose="04020705060702020204" pitchFamily="8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5490" y="4131423"/>
            <a:ext cx="9098965" cy="3693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harlemagne Std" panose="04020705060702020204" pitchFamily="82" charset="0"/>
              </a:rPr>
              <a:t>Cross the river, give you the memory of one </a:t>
            </a:r>
            <a:r>
              <a:rPr lang="en-US" altLang="zh-CN">
                <a:solidFill>
                  <a:schemeClr val="bg1"/>
                </a:solidFill>
                <a:latin typeface="Charlemagne Std" panose="04020705060702020204" pitchFamily="82" charset="0"/>
              </a:rPr>
              <a:t>thousand </a:t>
            </a:r>
            <a:r>
              <a:rPr lang="en-US" altLang="zh-CN" smtClean="0">
                <a:solidFill>
                  <a:schemeClr val="bg1"/>
                </a:solidFill>
                <a:latin typeface="Charlemagne Std" panose="04020705060702020204" pitchFamily="82" charset="0"/>
              </a:rPr>
              <a:t>years</a:t>
            </a:r>
            <a:endParaRPr lang="zh-CN" altLang="en-US" dirty="0">
              <a:solidFill>
                <a:schemeClr val="bg1"/>
              </a:solidFill>
              <a:latin typeface="Charlemagne Std" panose="04020705060702020204" pitchFamily="8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6544" y="3211175"/>
            <a:ext cx="326243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dirty="0">
                <a:ln w="0"/>
                <a:effectLst>
                  <a:reflection blurRad="6350" stA="53000" endA="300" endPos="35500" dir="5400000" sy="-90000" algn="bl" rotWithShape="0"/>
                </a:effectLst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一河之间，还你千年</a:t>
            </a:r>
            <a:r>
              <a:rPr lang="zh-CN" altLang="en-US" sz="2400" dirty="0" smtClean="0">
                <a:ln w="0"/>
                <a:effectLst>
                  <a:reflection blurRad="6350" stA="53000" endA="300" endPos="35500" dir="5400000" sy="-90000" algn="bl" rotWithShape="0"/>
                </a:effectLst>
                <a:latin typeface="Adobe 仿宋 Std R" panose="02020400000000000000" pitchFamily="18" charset="-122"/>
                <a:ea typeface="Adobe 仿宋 Std R" panose="02020400000000000000" pitchFamily="18" charset="-122"/>
              </a:rPr>
              <a:t>！</a:t>
            </a:r>
            <a:endParaRPr lang="zh-CN" altLang="en-US" sz="2400" dirty="0">
              <a:ln w="0"/>
              <a:effectLst>
                <a:reflection blurRad="6350" stA="53000" endA="300" endPos="35500" dir="5400000" sy="-90000" algn="bl" rotWithShape="0"/>
              </a:effectLst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0467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1485</Words>
  <Application>Microsoft Office PowerPoint</Application>
  <PresentationFormat>宽屏</PresentationFormat>
  <Paragraphs>167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Adobe 仿宋 Std R</vt:lpstr>
      <vt:lpstr>Adobe 楷体 Std R</vt:lpstr>
      <vt:lpstr>Meiryo</vt:lpstr>
      <vt:lpstr>楷体</vt:lpstr>
      <vt:lpstr>宋体</vt:lpstr>
      <vt:lpstr>微软雅黑</vt:lpstr>
      <vt:lpstr>Arial</vt:lpstr>
      <vt:lpstr>Arial Narrow</vt:lpstr>
      <vt:lpstr>Calibri</vt:lpstr>
      <vt:lpstr>Calibri Light</vt:lpstr>
      <vt:lpstr>Century Gothic</vt:lpstr>
      <vt:lpstr>Charlemagne Std</vt:lpstr>
      <vt:lpstr>Chiller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106</cp:revision>
  <dcterms:created xsi:type="dcterms:W3CDTF">2015-11-28T12:49:27Z</dcterms:created>
  <dcterms:modified xsi:type="dcterms:W3CDTF">2017-02-11T04:44:45Z</dcterms:modified>
  <cp:category>http://www.ypppt.com/</cp:category>
</cp:coreProperties>
</file>