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2" r:id="rId10"/>
    <p:sldId id="273" r:id="rId11"/>
    <p:sldId id="270" r:id="rId12"/>
    <p:sldId id="274" r:id="rId13"/>
    <p:sldId id="262" r:id="rId14"/>
    <p:sldId id="264" r:id="rId15"/>
    <p:sldId id="275" r:id="rId16"/>
    <p:sldId id="276" r:id="rId17"/>
    <p:sldId id="277" r:id="rId18"/>
    <p:sldId id="278" r:id="rId19"/>
    <p:sldId id="263" r:id="rId20"/>
    <p:sldId id="265" r:id="rId21"/>
    <p:sldId id="279" r:id="rId22"/>
    <p:sldId id="280" r:id="rId23"/>
    <p:sldId id="281" r:id="rId24"/>
    <p:sldId id="283" r:id="rId25"/>
    <p:sldId id="284" r:id="rId26"/>
    <p:sldId id="286" r:id="rId27"/>
    <p:sldId id="287" r:id="rId28"/>
    <p:sldId id="289" r:id="rId29"/>
    <p:sldId id="26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B360530-04FA-4DBA-B54C-F6105BC28759}">
          <p14:sldIdLst>
            <p14:sldId id="256"/>
            <p14:sldId id="257"/>
            <p14:sldId id="258"/>
            <p14:sldId id="259"/>
            <p14:sldId id="266"/>
            <p14:sldId id="267"/>
            <p14:sldId id="268"/>
            <p14:sldId id="269"/>
            <p14:sldId id="272"/>
            <p14:sldId id="273"/>
          </p14:sldIdLst>
        </p14:section>
        <p14:section name="无标题节" id="{E0DE7B62-7AFD-48EB-9AEF-17A72C60AD89}">
          <p14:sldIdLst>
            <p14:sldId id="270"/>
            <p14:sldId id="274"/>
            <p14:sldId id="262"/>
            <p14:sldId id="264"/>
            <p14:sldId id="275"/>
            <p14:sldId id="276"/>
            <p14:sldId id="277"/>
            <p14:sldId id="278"/>
            <p14:sldId id="263"/>
            <p14:sldId id="265"/>
            <p14:sldId id="279"/>
            <p14:sldId id="280"/>
            <p14:sldId id="281"/>
            <p14:sldId id="283"/>
            <p14:sldId id="284"/>
            <p14:sldId id="286"/>
            <p14:sldId id="287"/>
            <p14:sldId id="28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E9E9E9"/>
    <a:srgbClr val="E4E4E4"/>
    <a:srgbClr val="E1E1E1"/>
    <a:srgbClr val="000000"/>
    <a:srgbClr val="FFFFFF"/>
    <a:srgbClr val="46A7DE"/>
    <a:srgbClr val="9C9C9C"/>
    <a:srgbClr val="46A7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29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2E-2"/>
          <c:y val="1.7195705656515139E-2"/>
          <c:w val="0.96490729322039859"/>
          <c:h val="0.96472996247322318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37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F0000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68426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99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10</c:v>
                </c:pt>
                <c:pt idx="2">
                  <c:v>60</c:v>
                </c:pt>
                <c:pt idx="3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383">
          <a:noFill/>
        </a:ln>
      </c:spPr>
    </c:plotArea>
    <c:plotVisOnly val="1"/>
    <c:dispBlanksAs val="zero"/>
    <c:showDLblsOverMax val="0"/>
  </c:chart>
  <c:txPr>
    <a:bodyPr/>
    <a:lstStyle/>
    <a:p>
      <a:pPr>
        <a:defRPr sz="1799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74DF2-E9E5-4F41-90C0-8946BDCA7AB1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7C84A07E-A3E2-433C-8740-17CE28F0A7F4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0D80836F-05CA-4F6C-A925-8C41CE03418F}" type="parTrans" cxnId="{0589F2BC-003F-4F01-BDBE-AFA3E86B4C01}">
      <dgm:prSet/>
      <dgm:spPr/>
      <dgm:t>
        <a:bodyPr/>
        <a:lstStyle/>
        <a:p>
          <a:endParaRPr lang="zh-CN" altLang="en-US"/>
        </a:p>
      </dgm:t>
    </dgm:pt>
    <dgm:pt modelId="{C4C66332-EC8F-455D-9D30-58261E3E1A69}" type="sibTrans" cxnId="{0589F2BC-003F-4F01-BDBE-AFA3E86B4C01}">
      <dgm:prSet/>
      <dgm:spPr/>
      <dgm:t>
        <a:bodyPr/>
        <a:lstStyle/>
        <a:p>
          <a:endParaRPr lang="zh-CN" altLang="en-US"/>
        </a:p>
      </dgm:t>
    </dgm:pt>
    <dgm:pt modelId="{35DD39F0-7084-47AA-B6FC-13CF1C976CA3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A590B8F9-F273-4A7A-B5B0-FC7226EC6261}" type="parTrans" cxnId="{F79F91AA-E682-4E3E-95AE-44EED9269E8F}">
      <dgm:prSet/>
      <dgm:spPr/>
      <dgm:t>
        <a:bodyPr/>
        <a:lstStyle/>
        <a:p>
          <a:endParaRPr lang="zh-CN" altLang="en-US"/>
        </a:p>
      </dgm:t>
    </dgm:pt>
    <dgm:pt modelId="{BFF1D869-B213-4FCD-B8E6-1EC8989D09CB}" type="sibTrans" cxnId="{F79F91AA-E682-4E3E-95AE-44EED9269E8F}">
      <dgm:prSet/>
      <dgm:spPr/>
      <dgm:t>
        <a:bodyPr/>
        <a:lstStyle/>
        <a:p>
          <a:endParaRPr lang="zh-CN" altLang="en-US"/>
        </a:p>
      </dgm:t>
    </dgm:pt>
    <dgm:pt modelId="{82D6A6C2-D653-46FF-973A-21FEE6BDBDCF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C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64A940C3-2222-4933-A5DB-CCC2DF15F6B4}" type="parTrans" cxnId="{FE0B97D4-A8C9-4882-84FF-89890567A9FF}">
      <dgm:prSet/>
      <dgm:spPr/>
      <dgm:t>
        <a:bodyPr/>
        <a:lstStyle/>
        <a:p>
          <a:endParaRPr lang="zh-CN" altLang="en-US"/>
        </a:p>
      </dgm:t>
    </dgm:pt>
    <dgm:pt modelId="{1A57578A-FE21-4A21-AD4F-14A171AE0937}" type="sibTrans" cxnId="{FE0B97D4-A8C9-4882-84FF-89890567A9FF}">
      <dgm:prSet/>
      <dgm:spPr/>
      <dgm:t>
        <a:bodyPr/>
        <a:lstStyle/>
        <a:p>
          <a:endParaRPr lang="zh-CN" altLang="en-US"/>
        </a:p>
      </dgm:t>
    </dgm:pt>
    <dgm:pt modelId="{79D5AA38-2AE2-43E9-8A64-430192ECC8DC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2E3FCF91-8882-469C-A13E-F17B6CC2518B}" type="parTrans" cxnId="{68CCA168-3EA4-489D-B1D0-50FD3F608723}">
      <dgm:prSet/>
      <dgm:spPr/>
      <dgm:t>
        <a:bodyPr/>
        <a:lstStyle/>
        <a:p>
          <a:endParaRPr lang="zh-CN" altLang="en-US"/>
        </a:p>
      </dgm:t>
    </dgm:pt>
    <dgm:pt modelId="{56ABF888-3740-4DD3-8EB8-DBA8EBA15730}" type="sibTrans" cxnId="{68CCA168-3EA4-489D-B1D0-50FD3F608723}">
      <dgm:prSet/>
      <dgm:spPr/>
      <dgm:t>
        <a:bodyPr/>
        <a:lstStyle/>
        <a:p>
          <a:endParaRPr lang="zh-CN" altLang="en-US"/>
        </a:p>
      </dgm:t>
    </dgm:pt>
    <dgm:pt modelId="{30758A79-F76F-47ED-95FE-982C967A22B9}" type="pres">
      <dgm:prSet presAssocID="{57674DF2-E9E5-4F41-90C0-8946BDCA7AB1}" presName="compositeShape" presStyleCnt="0">
        <dgm:presLayoutVars>
          <dgm:chMax val="7"/>
          <dgm:dir/>
          <dgm:resizeHandles val="exact"/>
        </dgm:presLayoutVars>
      </dgm:prSet>
      <dgm:spPr/>
    </dgm:pt>
    <dgm:pt modelId="{D376D769-3D2D-4E5F-A883-196B8754E8A0}" type="pres">
      <dgm:prSet presAssocID="{57674DF2-E9E5-4F41-90C0-8946BDCA7AB1}" presName="wedge1" presStyleLbl="node1" presStyleIdx="0" presStyleCnt="4"/>
      <dgm:spPr/>
      <dgm:t>
        <a:bodyPr/>
        <a:lstStyle/>
        <a:p>
          <a:endParaRPr lang="zh-CN" altLang="en-US"/>
        </a:p>
      </dgm:t>
    </dgm:pt>
    <dgm:pt modelId="{A6D00701-EADC-4B58-BC48-7A61C138C736}" type="pres">
      <dgm:prSet presAssocID="{57674DF2-E9E5-4F41-90C0-8946BDCA7AB1}" presName="dummy1a" presStyleCnt="0"/>
      <dgm:spPr/>
    </dgm:pt>
    <dgm:pt modelId="{6E5D56DB-B4B9-45DA-BAC8-CAFB81B9DD54}" type="pres">
      <dgm:prSet presAssocID="{57674DF2-E9E5-4F41-90C0-8946BDCA7AB1}" presName="dummy1b" presStyleCnt="0"/>
      <dgm:spPr/>
    </dgm:pt>
    <dgm:pt modelId="{D01C61D7-8872-489A-80BA-25B3E9CCADCD}" type="pres">
      <dgm:prSet presAssocID="{57674DF2-E9E5-4F41-90C0-8946BDCA7AB1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5B3662-A183-43BD-AA23-BBBC7AE67D95}" type="pres">
      <dgm:prSet presAssocID="{57674DF2-E9E5-4F41-90C0-8946BDCA7AB1}" presName="wedge2" presStyleLbl="node1" presStyleIdx="1" presStyleCnt="4"/>
      <dgm:spPr/>
      <dgm:t>
        <a:bodyPr/>
        <a:lstStyle/>
        <a:p>
          <a:endParaRPr lang="zh-CN" altLang="en-US"/>
        </a:p>
      </dgm:t>
    </dgm:pt>
    <dgm:pt modelId="{C5927F3C-4049-4213-8E21-C222CF515611}" type="pres">
      <dgm:prSet presAssocID="{57674DF2-E9E5-4F41-90C0-8946BDCA7AB1}" presName="dummy2a" presStyleCnt="0"/>
      <dgm:spPr/>
    </dgm:pt>
    <dgm:pt modelId="{1A289D6A-88C8-430B-825B-A90E94EE66E1}" type="pres">
      <dgm:prSet presAssocID="{57674DF2-E9E5-4F41-90C0-8946BDCA7AB1}" presName="dummy2b" presStyleCnt="0"/>
      <dgm:spPr/>
    </dgm:pt>
    <dgm:pt modelId="{2DF9ECEC-D554-4CD0-9928-CCE2455A7B80}" type="pres">
      <dgm:prSet presAssocID="{57674DF2-E9E5-4F41-90C0-8946BDCA7AB1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26778F-F178-4A98-AF21-33E185659ACB}" type="pres">
      <dgm:prSet presAssocID="{57674DF2-E9E5-4F41-90C0-8946BDCA7AB1}" presName="wedge3" presStyleLbl="node1" presStyleIdx="2" presStyleCnt="4"/>
      <dgm:spPr/>
      <dgm:t>
        <a:bodyPr/>
        <a:lstStyle/>
        <a:p>
          <a:endParaRPr lang="zh-CN" altLang="en-US"/>
        </a:p>
      </dgm:t>
    </dgm:pt>
    <dgm:pt modelId="{31E5BBB7-216D-446A-8A4E-7460669D635F}" type="pres">
      <dgm:prSet presAssocID="{57674DF2-E9E5-4F41-90C0-8946BDCA7AB1}" presName="dummy3a" presStyleCnt="0"/>
      <dgm:spPr/>
    </dgm:pt>
    <dgm:pt modelId="{3E34208B-479F-49BB-A1CC-CEE47C9961A3}" type="pres">
      <dgm:prSet presAssocID="{57674DF2-E9E5-4F41-90C0-8946BDCA7AB1}" presName="dummy3b" presStyleCnt="0"/>
      <dgm:spPr/>
    </dgm:pt>
    <dgm:pt modelId="{9CF12626-E29A-45D6-BC69-659CB6BC1A62}" type="pres">
      <dgm:prSet presAssocID="{57674DF2-E9E5-4F41-90C0-8946BDCA7AB1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58E474-5B33-43F6-A808-C62D200D999B}" type="pres">
      <dgm:prSet presAssocID="{57674DF2-E9E5-4F41-90C0-8946BDCA7AB1}" presName="wedge4" presStyleLbl="node1" presStyleIdx="3" presStyleCnt="4"/>
      <dgm:spPr/>
      <dgm:t>
        <a:bodyPr/>
        <a:lstStyle/>
        <a:p>
          <a:endParaRPr lang="zh-CN" altLang="en-US"/>
        </a:p>
      </dgm:t>
    </dgm:pt>
    <dgm:pt modelId="{589B6615-0C2C-492F-82AC-78E9310BC448}" type="pres">
      <dgm:prSet presAssocID="{57674DF2-E9E5-4F41-90C0-8946BDCA7AB1}" presName="dummy4a" presStyleCnt="0"/>
      <dgm:spPr/>
    </dgm:pt>
    <dgm:pt modelId="{68DFE215-032A-43AB-85A1-05330E2FAC80}" type="pres">
      <dgm:prSet presAssocID="{57674DF2-E9E5-4F41-90C0-8946BDCA7AB1}" presName="dummy4b" presStyleCnt="0"/>
      <dgm:spPr/>
    </dgm:pt>
    <dgm:pt modelId="{1733E945-4FD1-43FB-95A8-4B0302169D16}" type="pres">
      <dgm:prSet presAssocID="{57674DF2-E9E5-4F41-90C0-8946BDCA7AB1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13E43A-0AC2-47FC-B6E7-09FE1FCC82C1}" type="pres">
      <dgm:prSet presAssocID="{C4C66332-EC8F-455D-9D30-58261E3E1A69}" presName="arrowWedge1" presStyleLbl="fgSibTrans2D1" presStyleIdx="0" presStyleCnt="4"/>
      <dgm:spPr>
        <a:solidFill>
          <a:schemeClr val="bg1">
            <a:lumMod val="75000"/>
          </a:schemeClr>
        </a:solidFill>
      </dgm:spPr>
    </dgm:pt>
    <dgm:pt modelId="{1185B11A-3EBF-4B90-A8AA-1D1C79177C75}" type="pres">
      <dgm:prSet presAssocID="{BFF1D869-B213-4FCD-B8E6-1EC8989D09CB}" presName="arrowWedge2" presStyleLbl="fgSibTrans2D1" presStyleIdx="1" presStyleCnt="4"/>
      <dgm:spPr>
        <a:solidFill>
          <a:schemeClr val="bg1">
            <a:lumMod val="75000"/>
          </a:schemeClr>
        </a:solidFill>
      </dgm:spPr>
    </dgm:pt>
    <dgm:pt modelId="{33C3EF67-54B7-4A53-854F-39779AADE432}" type="pres">
      <dgm:prSet presAssocID="{1A57578A-FE21-4A21-AD4F-14A171AE0937}" presName="arrowWedge3" presStyleLbl="fgSibTrans2D1" presStyleIdx="2" presStyleCnt="4"/>
      <dgm:spPr>
        <a:solidFill>
          <a:schemeClr val="bg1">
            <a:lumMod val="75000"/>
          </a:schemeClr>
        </a:solidFill>
      </dgm:spPr>
    </dgm:pt>
    <dgm:pt modelId="{8E7B3E79-45F5-4D67-97FC-31D666030EF1}" type="pres">
      <dgm:prSet presAssocID="{56ABF888-3740-4DD3-8EB8-DBA8EBA15730}" presName="arrowWedge4" presStyleLbl="fgSibTrans2D1" presStyleIdx="3" presStyleCnt="4"/>
      <dgm:spPr>
        <a:solidFill>
          <a:schemeClr val="bg1">
            <a:lumMod val="75000"/>
          </a:schemeClr>
        </a:solidFill>
      </dgm:spPr>
    </dgm:pt>
  </dgm:ptLst>
  <dgm:cxnLst>
    <dgm:cxn modelId="{F79F91AA-E682-4E3E-95AE-44EED9269E8F}" srcId="{57674DF2-E9E5-4F41-90C0-8946BDCA7AB1}" destId="{35DD39F0-7084-47AA-B6FC-13CF1C976CA3}" srcOrd="1" destOrd="0" parTransId="{A590B8F9-F273-4A7A-B5B0-FC7226EC6261}" sibTransId="{BFF1D869-B213-4FCD-B8E6-1EC8989D09CB}"/>
    <dgm:cxn modelId="{E7B88631-EE3D-45B7-9B1D-FCB2BD2AD141}" type="presOf" srcId="{79D5AA38-2AE2-43E9-8A64-430192ECC8DC}" destId="{1733E945-4FD1-43FB-95A8-4B0302169D16}" srcOrd="1" destOrd="0" presId="urn:microsoft.com/office/officeart/2005/8/layout/cycle8"/>
    <dgm:cxn modelId="{160BA6D4-0594-46C1-B3FB-EFEDFA174CBC}" type="presOf" srcId="{82D6A6C2-D653-46FF-973A-21FEE6BDBDCF}" destId="{9CF12626-E29A-45D6-BC69-659CB6BC1A62}" srcOrd="1" destOrd="0" presId="urn:microsoft.com/office/officeart/2005/8/layout/cycle8"/>
    <dgm:cxn modelId="{DE32E28F-B270-42BB-8802-F49597AF1445}" type="presOf" srcId="{79D5AA38-2AE2-43E9-8A64-430192ECC8DC}" destId="{E958E474-5B33-43F6-A808-C62D200D999B}" srcOrd="0" destOrd="0" presId="urn:microsoft.com/office/officeart/2005/8/layout/cycle8"/>
    <dgm:cxn modelId="{4EE337E1-DFB2-4601-B69D-DFB14EAB8AF3}" type="presOf" srcId="{35DD39F0-7084-47AA-B6FC-13CF1C976CA3}" destId="{2DF9ECEC-D554-4CD0-9928-CCE2455A7B80}" srcOrd="1" destOrd="0" presId="urn:microsoft.com/office/officeart/2005/8/layout/cycle8"/>
    <dgm:cxn modelId="{EE94B91C-2114-4AE7-A8C0-1A629486B41D}" type="presOf" srcId="{35DD39F0-7084-47AA-B6FC-13CF1C976CA3}" destId="{155B3662-A183-43BD-AA23-BBBC7AE67D95}" srcOrd="0" destOrd="0" presId="urn:microsoft.com/office/officeart/2005/8/layout/cycle8"/>
    <dgm:cxn modelId="{68CCA168-3EA4-489D-B1D0-50FD3F608723}" srcId="{57674DF2-E9E5-4F41-90C0-8946BDCA7AB1}" destId="{79D5AA38-2AE2-43E9-8A64-430192ECC8DC}" srcOrd="3" destOrd="0" parTransId="{2E3FCF91-8882-469C-A13E-F17B6CC2518B}" sibTransId="{56ABF888-3740-4DD3-8EB8-DBA8EBA15730}"/>
    <dgm:cxn modelId="{FE0B97D4-A8C9-4882-84FF-89890567A9FF}" srcId="{57674DF2-E9E5-4F41-90C0-8946BDCA7AB1}" destId="{82D6A6C2-D653-46FF-973A-21FEE6BDBDCF}" srcOrd="2" destOrd="0" parTransId="{64A940C3-2222-4933-A5DB-CCC2DF15F6B4}" sibTransId="{1A57578A-FE21-4A21-AD4F-14A171AE0937}"/>
    <dgm:cxn modelId="{EAFB7F78-58C6-42E3-B3D2-1A31197F0B01}" type="presOf" srcId="{57674DF2-E9E5-4F41-90C0-8946BDCA7AB1}" destId="{30758A79-F76F-47ED-95FE-982C967A22B9}" srcOrd="0" destOrd="0" presId="urn:microsoft.com/office/officeart/2005/8/layout/cycle8"/>
    <dgm:cxn modelId="{5B9207E8-3979-445C-BC1B-D30F0F8D6D74}" type="presOf" srcId="{7C84A07E-A3E2-433C-8740-17CE28F0A7F4}" destId="{D376D769-3D2D-4E5F-A883-196B8754E8A0}" srcOrd="0" destOrd="0" presId="urn:microsoft.com/office/officeart/2005/8/layout/cycle8"/>
    <dgm:cxn modelId="{B1308A70-7C26-4028-A48E-22666A8809F0}" type="presOf" srcId="{7C84A07E-A3E2-433C-8740-17CE28F0A7F4}" destId="{D01C61D7-8872-489A-80BA-25B3E9CCADCD}" srcOrd="1" destOrd="0" presId="urn:microsoft.com/office/officeart/2005/8/layout/cycle8"/>
    <dgm:cxn modelId="{74AB91B9-A0A6-41D6-A13F-890C8DEFCB43}" type="presOf" srcId="{82D6A6C2-D653-46FF-973A-21FEE6BDBDCF}" destId="{0E26778F-F178-4A98-AF21-33E185659ACB}" srcOrd="0" destOrd="0" presId="urn:microsoft.com/office/officeart/2005/8/layout/cycle8"/>
    <dgm:cxn modelId="{0589F2BC-003F-4F01-BDBE-AFA3E86B4C01}" srcId="{57674DF2-E9E5-4F41-90C0-8946BDCA7AB1}" destId="{7C84A07E-A3E2-433C-8740-17CE28F0A7F4}" srcOrd="0" destOrd="0" parTransId="{0D80836F-05CA-4F6C-A925-8C41CE03418F}" sibTransId="{C4C66332-EC8F-455D-9D30-58261E3E1A69}"/>
    <dgm:cxn modelId="{CFAB532A-BD63-4FD3-9528-D6AA901E8030}" type="presParOf" srcId="{30758A79-F76F-47ED-95FE-982C967A22B9}" destId="{D376D769-3D2D-4E5F-A883-196B8754E8A0}" srcOrd="0" destOrd="0" presId="urn:microsoft.com/office/officeart/2005/8/layout/cycle8"/>
    <dgm:cxn modelId="{8AB78F34-3543-4AF7-9CAC-83DD82F0B40A}" type="presParOf" srcId="{30758A79-F76F-47ED-95FE-982C967A22B9}" destId="{A6D00701-EADC-4B58-BC48-7A61C138C736}" srcOrd="1" destOrd="0" presId="urn:microsoft.com/office/officeart/2005/8/layout/cycle8"/>
    <dgm:cxn modelId="{EF16AB1C-C7A7-4EE8-99B9-193A685519DB}" type="presParOf" srcId="{30758A79-F76F-47ED-95FE-982C967A22B9}" destId="{6E5D56DB-B4B9-45DA-BAC8-CAFB81B9DD54}" srcOrd="2" destOrd="0" presId="urn:microsoft.com/office/officeart/2005/8/layout/cycle8"/>
    <dgm:cxn modelId="{EBCC952D-DAE4-43C0-B18C-B1EC29BBFACC}" type="presParOf" srcId="{30758A79-F76F-47ED-95FE-982C967A22B9}" destId="{D01C61D7-8872-489A-80BA-25B3E9CCADCD}" srcOrd="3" destOrd="0" presId="urn:microsoft.com/office/officeart/2005/8/layout/cycle8"/>
    <dgm:cxn modelId="{7B8362EE-B495-4C83-96A9-25530856F765}" type="presParOf" srcId="{30758A79-F76F-47ED-95FE-982C967A22B9}" destId="{155B3662-A183-43BD-AA23-BBBC7AE67D95}" srcOrd="4" destOrd="0" presId="urn:microsoft.com/office/officeart/2005/8/layout/cycle8"/>
    <dgm:cxn modelId="{77909CF7-1B40-4A3D-908B-B7E3961428A1}" type="presParOf" srcId="{30758A79-F76F-47ED-95FE-982C967A22B9}" destId="{C5927F3C-4049-4213-8E21-C222CF515611}" srcOrd="5" destOrd="0" presId="urn:microsoft.com/office/officeart/2005/8/layout/cycle8"/>
    <dgm:cxn modelId="{C2A9A260-F134-4001-A179-D5651F5AF90C}" type="presParOf" srcId="{30758A79-F76F-47ED-95FE-982C967A22B9}" destId="{1A289D6A-88C8-430B-825B-A90E94EE66E1}" srcOrd="6" destOrd="0" presId="urn:microsoft.com/office/officeart/2005/8/layout/cycle8"/>
    <dgm:cxn modelId="{CEE8547F-7EC4-4B86-B5F7-8707E9595E11}" type="presParOf" srcId="{30758A79-F76F-47ED-95FE-982C967A22B9}" destId="{2DF9ECEC-D554-4CD0-9928-CCE2455A7B80}" srcOrd="7" destOrd="0" presId="urn:microsoft.com/office/officeart/2005/8/layout/cycle8"/>
    <dgm:cxn modelId="{9B208A30-B3C7-42CF-A015-1933B790FE3E}" type="presParOf" srcId="{30758A79-F76F-47ED-95FE-982C967A22B9}" destId="{0E26778F-F178-4A98-AF21-33E185659ACB}" srcOrd="8" destOrd="0" presId="urn:microsoft.com/office/officeart/2005/8/layout/cycle8"/>
    <dgm:cxn modelId="{E84DF1A4-D313-478E-B9C6-6F5DD7A283C3}" type="presParOf" srcId="{30758A79-F76F-47ED-95FE-982C967A22B9}" destId="{31E5BBB7-216D-446A-8A4E-7460669D635F}" srcOrd="9" destOrd="0" presId="urn:microsoft.com/office/officeart/2005/8/layout/cycle8"/>
    <dgm:cxn modelId="{6E82B188-DAC7-4EF4-ADD8-6C1AD688E4B2}" type="presParOf" srcId="{30758A79-F76F-47ED-95FE-982C967A22B9}" destId="{3E34208B-479F-49BB-A1CC-CEE47C9961A3}" srcOrd="10" destOrd="0" presId="urn:microsoft.com/office/officeart/2005/8/layout/cycle8"/>
    <dgm:cxn modelId="{D46B01E4-3513-4E19-8853-0366964BDF82}" type="presParOf" srcId="{30758A79-F76F-47ED-95FE-982C967A22B9}" destId="{9CF12626-E29A-45D6-BC69-659CB6BC1A62}" srcOrd="11" destOrd="0" presId="urn:microsoft.com/office/officeart/2005/8/layout/cycle8"/>
    <dgm:cxn modelId="{482BA247-A687-496B-8591-EA27F15B246C}" type="presParOf" srcId="{30758A79-F76F-47ED-95FE-982C967A22B9}" destId="{E958E474-5B33-43F6-A808-C62D200D999B}" srcOrd="12" destOrd="0" presId="urn:microsoft.com/office/officeart/2005/8/layout/cycle8"/>
    <dgm:cxn modelId="{962B44BB-C3C1-41B6-B9C1-4B82C3CA74E9}" type="presParOf" srcId="{30758A79-F76F-47ED-95FE-982C967A22B9}" destId="{589B6615-0C2C-492F-82AC-78E9310BC448}" srcOrd="13" destOrd="0" presId="urn:microsoft.com/office/officeart/2005/8/layout/cycle8"/>
    <dgm:cxn modelId="{18AC5F69-2B76-43CD-BAD8-CEB53A1C093D}" type="presParOf" srcId="{30758A79-F76F-47ED-95FE-982C967A22B9}" destId="{68DFE215-032A-43AB-85A1-05330E2FAC80}" srcOrd="14" destOrd="0" presId="urn:microsoft.com/office/officeart/2005/8/layout/cycle8"/>
    <dgm:cxn modelId="{E2A07A0D-C078-4DDF-BB92-6884F6E82976}" type="presParOf" srcId="{30758A79-F76F-47ED-95FE-982C967A22B9}" destId="{1733E945-4FD1-43FB-95A8-4B0302169D16}" srcOrd="15" destOrd="0" presId="urn:microsoft.com/office/officeart/2005/8/layout/cycle8"/>
    <dgm:cxn modelId="{34ACF7F9-D9C6-4E1C-8E7E-2D72F7BB588B}" type="presParOf" srcId="{30758A79-F76F-47ED-95FE-982C967A22B9}" destId="{7913E43A-0AC2-47FC-B6E7-09FE1FCC82C1}" srcOrd="16" destOrd="0" presId="urn:microsoft.com/office/officeart/2005/8/layout/cycle8"/>
    <dgm:cxn modelId="{C776CD9D-C5B5-4D38-8B9A-74EF7353169D}" type="presParOf" srcId="{30758A79-F76F-47ED-95FE-982C967A22B9}" destId="{1185B11A-3EBF-4B90-A8AA-1D1C79177C75}" srcOrd="17" destOrd="0" presId="urn:microsoft.com/office/officeart/2005/8/layout/cycle8"/>
    <dgm:cxn modelId="{3D97051A-F094-4AFF-A751-9792D1A0C326}" type="presParOf" srcId="{30758A79-F76F-47ED-95FE-982C967A22B9}" destId="{33C3EF67-54B7-4A53-854F-39779AADE432}" srcOrd="18" destOrd="0" presId="urn:microsoft.com/office/officeart/2005/8/layout/cycle8"/>
    <dgm:cxn modelId="{B4C73BE9-5F7C-4AEB-B1A0-48A310ADF54D}" type="presParOf" srcId="{30758A79-F76F-47ED-95FE-982C967A22B9}" destId="{8E7B3E79-45F5-4D67-97FC-31D666030EF1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674DF2-E9E5-4F41-90C0-8946BDCA7AB1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7C84A07E-A3E2-433C-8740-17CE28F0A7F4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0D80836F-05CA-4F6C-A925-8C41CE03418F}" type="parTrans" cxnId="{0589F2BC-003F-4F01-BDBE-AFA3E86B4C01}">
      <dgm:prSet/>
      <dgm:spPr/>
      <dgm:t>
        <a:bodyPr/>
        <a:lstStyle/>
        <a:p>
          <a:endParaRPr lang="zh-CN" altLang="en-US"/>
        </a:p>
      </dgm:t>
    </dgm:pt>
    <dgm:pt modelId="{C4C66332-EC8F-455D-9D30-58261E3E1A69}" type="sibTrans" cxnId="{0589F2BC-003F-4F01-BDBE-AFA3E86B4C01}">
      <dgm:prSet/>
      <dgm:spPr/>
      <dgm:t>
        <a:bodyPr/>
        <a:lstStyle/>
        <a:p>
          <a:endParaRPr lang="zh-CN" altLang="en-US"/>
        </a:p>
      </dgm:t>
    </dgm:pt>
    <dgm:pt modelId="{35DD39F0-7084-47AA-B6FC-13CF1C976CA3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A590B8F9-F273-4A7A-B5B0-FC7226EC6261}" type="parTrans" cxnId="{F79F91AA-E682-4E3E-95AE-44EED9269E8F}">
      <dgm:prSet/>
      <dgm:spPr/>
      <dgm:t>
        <a:bodyPr/>
        <a:lstStyle/>
        <a:p>
          <a:endParaRPr lang="zh-CN" altLang="en-US"/>
        </a:p>
      </dgm:t>
    </dgm:pt>
    <dgm:pt modelId="{BFF1D869-B213-4FCD-B8E6-1EC8989D09CB}" type="sibTrans" cxnId="{F79F91AA-E682-4E3E-95AE-44EED9269E8F}">
      <dgm:prSet/>
      <dgm:spPr/>
      <dgm:t>
        <a:bodyPr/>
        <a:lstStyle/>
        <a:p>
          <a:endParaRPr lang="zh-CN" altLang="en-US"/>
        </a:p>
      </dgm:t>
    </dgm:pt>
    <dgm:pt modelId="{82D6A6C2-D653-46FF-973A-21FEE6BDBDCF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C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64A940C3-2222-4933-A5DB-CCC2DF15F6B4}" type="parTrans" cxnId="{FE0B97D4-A8C9-4882-84FF-89890567A9FF}">
      <dgm:prSet/>
      <dgm:spPr/>
      <dgm:t>
        <a:bodyPr/>
        <a:lstStyle/>
        <a:p>
          <a:endParaRPr lang="zh-CN" altLang="en-US"/>
        </a:p>
      </dgm:t>
    </dgm:pt>
    <dgm:pt modelId="{1A57578A-FE21-4A21-AD4F-14A171AE0937}" type="sibTrans" cxnId="{FE0B97D4-A8C9-4882-84FF-89890567A9FF}">
      <dgm:prSet/>
      <dgm:spPr/>
      <dgm:t>
        <a:bodyPr/>
        <a:lstStyle/>
        <a:p>
          <a:endParaRPr lang="zh-CN" altLang="en-US"/>
        </a:p>
      </dgm:t>
    </dgm:pt>
    <dgm:pt modelId="{79D5AA38-2AE2-43E9-8A64-430192ECC8DC}">
      <dgm:prSet phldrT="[文本]" custT="1"/>
      <dgm:spPr>
        <a:solidFill>
          <a:srgbClr val="FF9300"/>
        </a:solidFill>
      </dgm:spPr>
      <dgm:t>
        <a:bodyPr/>
        <a:lstStyle/>
        <a:p>
          <a:r>
            <a: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zh-CN" alt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2E3FCF91-8882-469C-A13E-F17B6CC2518B}" type="parTrans" cxnId="{68CCA168-3EA4-489D-B1D0-50FD3F608723}">
      <dgm:prSet/>
      <dgm:spPr/>
      <dgm:t>
        <a:bodyPr/>
        <a:lstStyle/>
        <a:p>
          <a:endParaRPr lang="zh-CN" altLang="en-US"/>
        </a:p>
      </dgm:t>
    </dgm:pt>
    <dgm:pt modelId="{56ABF888-3740-4DD3-8EB8-DBA8EBA15730}" type="sibTrans" cxnId="{68CCA168-3EA4-489D-B1D0-50FD3F608723}">
      <dgm:prSet/>
      <dgm:spPr/>
      <dgm:t>
        <a:bodyPr/>
        <a:lstStyle/>
        <a:p>
          <a:endParaRPr lang="zh-CN" altLang="en-US"/>
        </a:p>
      </dgm:t>
    </dgm:pt>
    <dgm:pt modelId="{30758A79-F76F-47ED-95FE-982C967A22B9}" type="pres">
      <dgm:prSet presAssocID="{57674DF2-E9E5-4F41-90C0-8946BDCA7AB1}" presName="compositeShape" presStyleCnt="0">
        <dgm:presLayoutVars>
          <dgm:chMax val="7"/>
          <dgm:dir/>
          <dgm:resizeHandles val="exact"/>
        </dgm:presLayoutVars>
      </dgm:prSet>
      <dgm:spPr/>
    </dgm:pt>
    <dgm:pt modelId="{D376D769-3D2D-4E5F-A883-196B8754E8A0}" type="pres">
      <dgm:prSet presAssocID="{57674DF2-E9E5-4F41-90C0-8946BDCA7AB1}" presName="wedge1" presStyleLbl="node1" presStyleIdx="0" presStyleCnt="4"/>
      <dgm:spPr/>
      <dgm:t>
        <a:bodyPr/>
        <a:lstStyle/>
        <a:p>
          <a:endParaRPr lang="zh-CN" altLang="en-US"/>
        </a:p>
      </dgm:t>
    </dgm:pt>
    <dgm:pt modelId="{A6D00701-EADC-4B58-BC48-7A61C138C736}" type="pres">
      <dgm:prSet presAssocID="{57674DF2-E9E5-4F41-90C0-8946BDCA7AB1}" presName="dummy1a" presStyleCnt="0"/>
      <dgm:spPr/>
    </dgm:pt>
    <dgm:pt modelId="{6E5D56DB-B4B9-45DA-BAC8-CAFB81B9DD54}" type="pres">
      <dgm:prSet presAssocID="{57674DF2-E9E5-4F41-90C0-8946BDCA7AB1}" presName="dummy1b" presStyleCnt="0"/>
      <dgm:spPr/>
    </dgm:pt>
    <dgm:pt modelId="{D01C61D7-8872-489A-80BA-25B3E9CCADCD}" type="pres">
      <dgm:prSet presAssocID="{57674DF2-E9E5-4F41-90C0-8946BDCA7AB1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5B3662-A183-43BD-AA23-BBBC7AE67D95}" type="pres">
      <dgm:prSet presAssocID="{57674DF2-E9E5-4F41-90C0-8946BDCA7AB1}" presName="wedge2" presStyleLbl="node1" presStyleIdx="1" presStyleCnt="4"/>
      <dgm:spPr/>
      <dgm:t>
        <a:bodyPr/>
        <a:lstStyle/>
        <a:p>
          <a:endParaRPr lang="zh-CN" altLang="en-US"/>
        </a:p>
      </dgm:t>
    </dgm:pt>
    <dgm:pt modelId="{C5927F3C-4049-4213-8E21-C222CF515611}" type="pres">
      <dgm:prSet presAssocID="{57674DF2-E9E5-4F41-90C0-8946BDCA7AB1}" presName="dummy2a" presStyleCnt="0"/>
      <dgm:spPr/>
    </dgm:pt>
    <dgm:pt modelId="{1A289D6A-88C8-430B-825B-A90E94EE66E1}" type="pres">
      <dgm:prSet presAssocID="{57674DF2-E9E5-4F41-90C0-8946BDCA7AB1}" presName="dummy2b" presStyleCnt="0"/>
      <dgm:spPr/>
    </dgm:pt>
    <dgm:pt modelId="{2DF9ECEC-D554-4CD0-9928-CCE2455A7B80}" type="pres">
      <dgm:prSet presAssocID="{57674DF2-E9E5-4F41-90C0-8946BDCA7AB1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26778F-F178-4A98-AF21-33E185659ACB}" type="pres">
      <dgm:prSet presAssocID="{57674DF2-E9E5-4F41-90C0-8946BDCA7AB1}" presName="wedge3" presStyleLbl="node1" presStyleIdx="2" presStyleCnt="4"/>
      <dgm:spPr/>
      <dgm:t>
        <a:bodyPr/>
        <a:lstStyle/>
        <a:p>
          <a:endParaRPr lang="zh-CN" altLang="en-US"/>
        </a:p>
      </dgm:t>
    </dgm:pt>
    <dgm:pt modelId="{31E5BBB7-216D-446A-8A4E-7460669D635F}" type="pres">
      <dgm:prSet presAssocID="{57674DF2-E9E5-4F41-90C0-8946BDCA7AB1}" presName="dummy3a" presStyleCnt="0"/>
      <dgm:spPr/>
    </dgm:pt>
    <dgm:pt modelId="{3E34208B-479F-49BB-A1CC-CEE47C9961A3}" type="pres">
      <dgm:prSet presAssocID="{57674DF2-E9E5-4F41-90C0-8946BDCA7AB1}" presName="dummy3b" presStyleCnt="0"/>
      <dgm:spPr/>
    </dgm:pt>
    <dgm:pt modelId="{9CF12626-E29A-45D6-BC69-659CB6BC1A62}" type="pres">
      <dgm:prSet presAssocID="{57674DF2-E9E5-4F41-90C0-8946BDCA7AB1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58E474-5B33-43F6-A808-C62D200D999B}" type="pres">
      <dgm:prSet presAssocID="{57674DF2-E9E5-4F41-90C0-8946BDCA7AB1}" presName="wedge4" presStyleLbl="node1" presStyleIdx="3" presStyleCnt="4"/>
      <dgm:spPr/>
      <dgm:t>
        <a:bodyPr/>
        <a:lstStyle/>
        <a:p>
          <a:endParaRPr lang="zh-CN" altLang="en-US"/>
        </a:p>
      </dgm:t>
    </dgm:pt>
    <dgm:pt modelId="{589B6615-0C2C-492F-82AC-78E9310BC448}" type="pres">
      <dgm:prSet presAssocID="{57674DF2-E9E5-4F41-90C0-8946BDCA7AB1}" presName="dummy4a" presStyleCnt="0"/>
      <dgm:spPr/>
    </dgm:pt>
    <dgm:pt modelId="{68DFE215-032A-43AB-85A1-05330E2FAC80}" type="pres">
      <dgm:prSet presAssocID="{57674DF2-E9E5-4F41-90C0-8946BDCA7AB1}" presName="dummy4b" presStyleCnt="0"/>
      <dgm:spPr/>
    </dgm:pt>
    <dgm:pt modelId="{1733E945-4FD1-43FB-95A8-4B0302169D16}" type="pres">
      <dgm:prSet presAssocID="{57674DF2-E9E5-4F41-90C0-8946BDCA7AB1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13E43A-0AC2-47FC-B6E7-09FE1FCC82C1}" type="pres">
      <dgm:prSet presAssocID="{C4C66332-EC8F-455D-9D30-58261E3E1A69}" presName="arrowWedge1" presStyleLbl="fgSibTrans2D1" presStyleIdx="0" presStyleCnt="4"/>
      <dgm:spPr>
        <a:solidFill>
          <a:schemeClr val="bg1">
            <a:lumMod val="75000"/>
          </a:schemeClr>
        </a:solidFill>
      </dgm:spPr>
    </dgm:pt>
    <dgm:pt modelId="{1185B11A-3EBF-4B90-A8AA-1D1C79177C75}" type="pres">
      <dgm:prSet presAssocID="{BFF1D869-B213-4FCD-B8E6-1EC8989D09CB}" presName="arrowWedge2" presStyleLbl="fgSibTrans2D1" presStyleIdx="1" presStyleCnt="4"/>
      <dgm:spPr>
        <a:solidFill>
          <a:schemeClr val="bg1">
            <a:lumMod val="75000"/>
          </a:schemeClr>
        </a:solidFill>
      </dgm:spPr>
    </dgm:pt>
    <dgm:pt modelId="{33C3EF67-54B7-4A53-854F-39779AADE432}" type="pres">
      <dgm:prSet presAssocID="{1A57578A-FE21-4A21-AD4F-14A171AE0937}" presName="arrowWedge3" presStyleLbl="fgSibTrans2D1" presStyleIdx="2" presStyleCnt="4"/>
      <dgm:spPr>
        <a:solidFill>
          <a:schemeClr val="bg1">
            <a:lumMod val="75000"/>
          </a:schemeClr>
        </a:solidFill>
      </dgm:spPr>
    </dgm:pt>
    <dgm:pt modelId="{8E7B3E79-45F5-4D67-97FC-31D666030EF1}" type="pres">
      <dgm:prSet presAssocID="{56ABF888-3740-4DD3-8EB8-DBA8EBA15730}" presName="arrowWedge4" presStyleLbl="fgSibTrans2D1" presStyleIdx="3" presStyleCnt="4"/>
      <dgm:spPr>
        <a:solidFill>
          <a:schemeClr val="bg1">
            <a:lumMod val="75000"/>
          </a:schemeClr>
        </a:solidFill>
      </dgm:spPr>
    </dgm:pt>
  </dgm:ptLst>
  <dgm:cxnLst>
    <dgm:cxn modelId="{0B2FA841-61F5-44F6-BA31-3D8DC28134A5}" type="presOf" srcId="{35DD39F0-7084-47AA-B6FC-13CF1C976CA3}" destId="{2DF9ECEC-D554-4CD0-9928-CCE2455A7B80}" srcOrd="1" destOrd="0" presId="urn:microsoft.com/office/officeart/2005/8/layout/cycle8"/>
    <dgm:cxn modelId="{F79F91AA-E682-4E3E-95AE-44EED9269E8F}" srcId="{57674DF2-E9E5-4F41-90C0-8946BDCA7AB1}" destId="{35DD39F0-7084-47AA-B6FC-13CF1C976CA3}" srcOrd="1" destOrd="0" parTransId="{A590B8F9-F273-4A7A-B5B0-FC7226EC6261}" sibTransId="{BFF1D869-B213-4FCD-B8E6-1EC8989D09CB}"/>
    <dgm:cxn modelId="{95DE5F9B-00E8-4F40-8C31-B155E5796603}" type="presOf" srcId="{82D6A6C2-D653-46FF-973A-21FEE6BDBDCF}" destId="{9CF12626-E29A-45D6-BC69-659CB6BC1A62}" srcOrd="1" destOrd="0" presId="urn:microsoft.com/office/officeart/2005/8/layout/cycle8"/>
    <dgm:cxn modelId="{C8756ECA-C491-4915-8649-322F61BB0A1B}" type="presOf" srcId="{79D5AA38-2AE2-43E9-8A64-430192ECC8DC}" destId="{1733E945-4FD1-43FB-95A8-4B0302169D16}" srcOrd="1" destOrd="0" presId="urn:microsoft.com/office/officeart/2005/8/layout/cycle8"/>
    <dgm:cxn modelId="{83A363B1-309C-4ACD-B0D7-1E42C9738C0A}" type="presOf" srcId="{57674DF2-E9E5-4F41-90C0-8946BDCA7AB1}" destId="{30758A79-F76F-47ED-95FE-982C967A22B9}" srcOrd="0" destOrd="0" presId="urn:microsoft.com/office/officeart/2005/8/layout/cycle8"/>
    <dgm:cxn modelId="{CD10A118-02DD-49F7-8C74-C3C5EDBCF063}" type="presOf" srcId="{7C84A07E-A3E2-433C-8740-17CE28F0A7F4}" destId="{D01C61D7-8872-489A-80BA-25B3E9CCADCD}" srcOrd="1" destOrd="0" presId="urn:microsoft.com/office/officeart/2005/8/layout/cycle8"/>
    <dgm:cxn modelId="{68CCA168-3EA4-489D-B1D0-50FD3F608723}" srcId="{57674DF2-E9E5-4F41-90C0-8946BDCA7AB1}" destId="{79D5AA38-2AE2-43E9-8A64-430192ECC8DC}" srcOrd="3" destOrd="0" parTransId="{2E3FCF91-8882-469C-A13E-F17B6CC2518B}" sibTransId="{56ABF888-3740-4DD3-8EB8-DBA8EBA15730}"/>
    <dgm:cxn modelId="{FE0B97D4-A8C9-4882-84FF-89890567A9FF}" srcId="{57674DF2-E9E5-4F41-90C0-8946BDCA7AB1}" destId="{82D6A6C2-D653-46FF-973A-21FEE6BDBDCF}" srcOrd="2" destOrd="0" parTransId="{64A940C3-2222-4933-A5DB-CCC2DF15F6B4}" sibTransId="{1A57578A-FE21-4A21-AD4F-14A171AE0937}"/>
    <dgm:cxn modelId="{5614C1FC-298C-4A89-BBD6-C8E70A30AD6C}" type="presOf" srcId="{35DD39F0-7084-47AA-B6FC-13CF1C976CA3}" destId="{155B3662-A183-43BD-AA23-BBBC7AE67D95}" srcOrd="0" destOrd="0" presId="urn:microsoft.com/office/officeart/2005/8/layout/cycle8"/>
    <dgm:cxn modelId="{3195025B-5CD0-4F4F-B3F8-0D9533E13D10}" type="presOf" srcId="{82D6A6C2-D653-46FF-973A-21FEE6BDBDCF}" destId="{0E26778F-F178-4A98-AF21-33E185659ACB}" srcOrd="0" destOrd="0" presId="urn:microsoft.com/office/officeart/2005/8/layout/cycle8"/>
    <dgm:cxn modelId="{1810BA67-BDB0-4E52-9B0A-8120398776C5}" type="presOf" srcId="{7C84A07E-A3E2-433C-8740-17CE28F0A7F4}" destId="{D376D769-3D2D-4E5F-A883-196B8754E8A0}" srcOrd="0" destOrd="0" presId="urn:microsoft.com/office/officeart/2005/8/layout/cycle8"/>
    <dgm:cxn modelId="{E9689FD5-CD0D-493B-B55F-6AE2CAEF403B}" type="presOf" srcId="{79D5AA38-2AE2-43E9-8A64-430192ECC8DC}" destId="{E958E474-5B33-43F6-A808-C62D200D999B}" srcOrd="0" destOrd="0" presId="urn:microsoft.com/office/officeart/2005/8/layout/cycle8"/>
    <dgm:cxn modelId="{0589F2BC-003F-4F01-BDBE-AFA3E86B4C01}" srcId="{57674DF2-E9E5-4F41-90C0-8946BDCA7AB1}" destId="{7C84A07E-A3E2-433C-8740-17CE28F0A7F4}" srcOrd="0" destOrd="0" parTransId="{0D80836F-05CA-4F6C-A925-8C41CE03418F}" sibTransId="{C4C66332-EC8F-455D-9D30-58261E3E1A69}"/>
    <dgm:cxn modelId="{5E1163D3-332D-4FE9-96A7-AE8928AC200B}" type="presParOf" srcId="{30758A79-F76F-47ED-95FE-982C967A22B9}" destId="{D376D769-3D2D-4E5F-A883-196B8754E8A0}" srcOrd="0" destOrd="0" presId="urn:microsoft.com/office/officeart/2005/8/layout/cycle8"/>
    <dgm:cxn modelId="{A21CC5CE-53D8-4BCD-9908-E0399B447776}" type="presParOf" srcId="{30758A79-F76F-47ED-95FE-982C967A22B9}" destId="{A6D00701-EADC-4B58-BC48-7A61C138C736}" srcOrd="1" destOrd="0" presId="urn:microsoft.com/office/officeart/2005/8/layout/cycle8"/>
    <dgm:cxn modelId="{8AC2F720-8B26-4593-88E8-FF363BDDA88C}" type="presParOf" srcId="{30758A79-F76F-47ED-95FE-982C967A22B9}" destId="{6E5D56DB-B4B9-45DA-BAC8-CAFB81B9DD54}" srcOrd="2" destOrd="0" presId="urn:microsoft.com/office/officeart/2005/8/layout/cycle8"/>
    <dgm:cxn modelId="{C5D7D787-C4D7-470D-A7B9-245C1ACB3C32}" type="presParOf" srcId="{30758A79-F76F-47ED-95FE-982C967A22B9}" destId="{D01C61D7-8872-489A-80BA-25B3E9CCADCD}" srcOrd="3" destOrd="0" presId="urn:microsoft.com/office/officeart/2005/8/layout/cycle8"/>
    <dgm:cxn modelId="{8FC904D2-7D13-4D92-8252-641BB0BFDA18}" type="presParOf" srcId="{30758A79-F76F-47ED-95FE-982C967A22B9}" destId="{155B3662-A183-43BD-AA23-BBBC7AE67D95}" srcOrd="4" destOrd="0" presId="urn:microsoft.com/office/officeart/2005/8/layout/cycle8"/>
    <dgm:cxn modelId="{70E7C6FF-8437-4B81-ADE6-B77E4DE0166D}" type="presParOf" srcId="{30758A79-F76F-47ED-95FE-982C967A22B9}" destId="{C5927F3C-4049-4213-8E21-C222CF515611}" srcOrd="5" destOrd="0" presId="urn:microsoft.com/office/officeart/2005/8/layout/cycle8"/>
    <dgm:cxn modelId="{50C3B69E-8924-4BE3-A041-8A28C2921CDE}" type="presParOf" srcId="{30758A79-F76F-47ED-95FE-982C967A22B9}" destId="{1A289D6A-88C8-430B-825B-A90E94EE66E1}" srcOrd="6" destOrd="0" presId="urn:microsoft.com/office/officeart/2005/8/layout/cycle8"/>
    <dgm:cxn modelId="{4C8AAEC6-8534-4213-B57B-B8C6235E5380}" type="presParOf" srcId="{30758A79-F76F-47ED-95FE-982C967A22B9}" destId="{2DF9ECEC-D554-4CD0-9928-CCE2455A7B80}" srcOrd="7" destOrd="0" presId="urn:microsoft.com/office/officeart/2005/8/layout/cycle8"/>
    <dgm:cxn modelId="{57C0CE76-E2A7-4C8E-9E34-9DC15A90864E}" type="presParOf" srcId="{30758A79-F76F-47ED-95FE-982C967A22B9}" destId="{0E26778F-F178-4A98-AF21-33E185659ACB}" srcOrd="8" destOrd="0" presId="urn:microsoft.com/office/officeart/2005/8/layout/cycle8"/>
    <dgm:cxn modelId="{3BB3C03E-4C1E-4CBB-B034-B70FDED6DF80}" type="presParOf" srcId="{30758A79-F76F-47ED-95FE-982C967A22B9}" destId="{31E5BBB7-216D-446A-8A4E-7460669D635F}" srcOrd="9" destOrd="0" presId="urn:microsoft.com/office/officeart/2005/8/layout/cycle8"/>
    <dgm:cxn modelId="{5533A0C9-7AF0-4DDD-93AA-3EE612889A77}" type="presParOf" srcId="{30758A79-F76F-47ED-95FE-982C967A22B9}" destId="{3E34208B-479F-49BB-A1CC-CEE47C9961A3}" srcOrd="10" destOrd="0" presId="urn:microsoft.com/office/officeart/2005/8/layout/cycle8"/>
    <dgm:cxn modelId="{35FA3138-044A-4DBD-AB07-F1F3CAF7F313}" type="presParOf" srcId="{30758A79-F76F-47ED-95FE-982C967A22B9}" destId="{9CF12626-E29A-45D6-BC69-659CB6BC1A62}" srcOrd="11" destOrd="0" presId="urn:microsoft.com/office/officeart/2005/8/layout/cycle8"/>
    <dgm:cxn modelId="{59A648BD-C963-4F8B-B9F5-6E4D3926FAA9}" type="presParOf" srcId="{30758A79-F76F-47ED-95FE-982C967A22B9}" destId="{E958E474-5B33-43F6-A808-C62D200D999B}" srcOrd="12" destOrd="0" presId="urn:microsoft.com/office/officeart/2005/8/layout/cycle8"/>
    <dgm:cxn modelId="{9817CC50-E8B2-4CA0-ADB0-F20EE710CE7F}" type="presParOf" srcId="{30758A79-F76F-47ED-95FE-982C967A22B9}" destId="{589B6615-0C2C-492F-82AC-78E9310BC448}" srcOrd="13" destOrd="0" presId="urn:microsoft.com/office/officeart/2005/8/layout/cycle8"/>
    <dgm:cxn modelId="{9B297031-CCDC-4191-BA5C-2517D1D33164}" type="presParOf" srcId="{30758A79-F76F-47ED-95FE-982C967A22B9}" destId="{68DFE215-032A-43AB-85A1-05330E2FAC80}" srcOrd="14" destOrd="0" presId="urn:microsoft.com/office/officeart/2005/8/layout/cycle8"/>
    <dgm:cxn modelId="{50F62878-FF24-4123-9B9D-CC1994B727F1}" type="presParOf" srcId="{30758A79-F76F-47ED-95FE-982C967A22B9}" destId="{1733E945-4FD1-43FB-95A8-4B0302169D16}" srcOrd="15" destOrd="0" presId="urn:microsoft.com/office/officeart/2005/8/layout/cycle8"/>
    <dgm:cxn modelId="{FE15F88D-814E-43AC-8AC1-90D0BE564CF0}" type="presParOf" srcId="{30758A79-F76F-47ED-95FE-982C967A22B9}" destId="{7913E43A-0AC2-47FC-B6E7-09FE1FCC82C1}" srcOrd="16" destOrd="0" presId="urn:microsoft.com/office/officeart/2005/8/layout/cycle8"/>
    <dgm:cxn modelId="{BBA5E10B-5436-4118-9229-EC68C7F73AC4}" type="presParOf" srcId="{30758A79-F76F-47ED-95FE-982C967A22B9}" destId="{1185B11A-3EBF-4B90-A8AA-1D1C79177C75}" srcOrd="17" destOrd="0" presId="urn:microsoft.com/office/officeart/2005/8/layout/cycle8"/>
    <dgm:cxn modelId="{759B3598-6796-4E0A-B9E3-E96BD55A6671}" type="presParOf" srcId="{30758A79-F76F-47ED-95FE-982C967A22B9}" destId="{33C3EF67-54B7-4A53-854F-39779AADE432}" srcOrd="18" destOrd="0" presId="urn:microsoft.com/office/officeart/2005/8/layout/cycle8"/>
    <dgm:cxn modelId="{DC258537-54EA-495D-9CAD-284FA545334E}" type="presParOf" srcId="{30758A79-F76F-47ED-95FE-982C967A22B9}" destId="{8E7B3E79-45F5-4D67-97FC-31D666030EF1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76D769-3D2D-4E5F-A883-196B8754E8A0}">
      <dsp:nvSpPr>
        <dsp:cNvPr id="0" name=""/>
        <dsp:cNvSpPr/>
      </dsp:nvSpPr>
      <dsp:spPr>
        <a:xfrm>
          <a:off x="770708" y="153570"/>
          <a:ext cx="2186943" cy="2186943"/>
        </a:xfrm>
        <a:prstGeom prst="pie">
          <a:avLst>
            <a:gd name="adj1" fmla="val 16200000"/>
            <a:gd name="adj2" fmla="val 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931611" y="606840"/>
        <a:ext cx="807086" cy="598805"/>
      </dsp:txXfrm>
    </dsp:sp>
    <dsp:sp modelId="{155B3662-A183-43BD-AA23-BBBC7AE67D95}">
      <dsp:nvSpPr>
        <dsp:cNvPr id="0" name=""/>
        <dsp:cNvSpPr/>
      </dsp:nvSpPr>
      <dsp:spPr>
        <a:xfrm>
          <a:off x="770708" y="226989"/>
          <a:ext cx="2186943" cy="2186943"/>
        </a:xfrm>
        <a:prstGeom prst="pie">
          <a:avLst>
            <a:gd name="adj1" fmla="val 0"/>
            <a:gd name="adj2" fmla="val 54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931611" y="1361857"/>
        <a:ext cx="807086" cy="598805"/>
      </dsp:txXfrm>
    </dsp:sp>
    <dsp:sp modelId="{0E26778F-F178-4A98-AF21-33E185659ACB}">
      <dsp:nvSpPr>
        <dsp:cNvPr id="0" name=""/>
        <dsp:cNvSpPr/>
      </dsp:nvSpPr>
      <dsp:spPr>
        <a:xfrm>
          <a:off x="697289" y="226989"/>
          <a:ext cx="2186943" cy="2186943"/>
        </a:xfrm>
        <a:prstGeom prst="pie">
          <a:avLst>
            <a:gd name="adj1" fmla="val 5400000"/>
            <a:gd name="adj2" fmla="val 108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C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916244" y="1361857"/>
        <a:ext cx="807086" cy="598805"/>
      </dsp:txXfrm>
    </dsp:sp>
    <dsp:sp modelId="{E958E474-5B33-43F6-A808-C62D200D999B}">
      <dsp:nvSpPr>
        <dsp:cNvPr id="0" name=""/>
        <dsp:cNvSpPr/>
      </dsp:nvSpPr>
      <dsp:spPr>
        <a:xfrm>
          <a:off x="697289" y="153570"/>
          <a:ext cx="2186943" cy="2186943"/>
        </a:xfrm>
        <a:prstGeom prst="pie">
          <a:avLst>
            <a:gd name="adj1" fmla="val 10800000"/>
            <a:gd name="adj2" fmla="val 162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916244" y="606840"/>
        <a:ext cx="807086" cy="598805"/>
      </dsp:txXfrm>
    </dsp:sp>
    <dsp:sp modelId="{7913E43A-0AC2-47FC-B6E7-09FE1FCC82C1}">
      <dsp:nvSpPr>
        <dsp:cNvPr id="0" name=""/>
        <dsp:cNvSpPr/>
      </dsp:nvSpPr>
      <dsp:spPr>
        <a:xfrm>
          <a:off x="635326" y="18188"/>
          <a:ext cx="2457707" cy="2457707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5B11A-3EBF-4B90-A8AA-1D1C79177C75}">
      <dsp:nvSpPr>
        <dsp:cNvPr id="0" name=""/>
        <dsp:cNvSpPr/>
      </dsp:nvSpPr>
      <dsp:spPr>
        <a:xfrm>
          <a:off x="635326" y="91607"/>
          <a:ext cx="2457707" cy="2457707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3EF67-54B7-4A53-854F-39779AADE432}">
      <dsp:nvSpPr>
        <dsp:cNvPr id="0" name=""/>
        <dsp:cNvSpPr/>
      </dsp:nvSpPr>
      <dsp:spPr>
        <a:xfrm>
          <a:off x="561907" y="91607"/>
          <a:ext cx="2457707" cy="2457707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B3E79-45F5-4D67-97FC-31D666030EF1}">
      <dsp:nvSpPr>
        <dsp:cNvPr id="0" name=""/>
        <dsp:cNvSpPr/>
      </dsp:nvSpPr>
      <dsp:spPr>
        <a:xfrm>
          <a:off x="561907" y="18188"/>
          <a:ext cx="2457707" cy="2457707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76D769-3D2D-4E5F-A883-196B8754E8A0}">
      <dsp:nvSpPr>
        <dsp:cNvPr id="0" name=""/>
        <dsp:cNvSpPr/>
      </dsp:nvSpPr>
      <dsp:spPr>
        <a:xfrm>
          <a:off x="770708" y="153570"/>
          <a:ext cx="2186943" cy="2186943"/>
        </a:xfrm>
        <a:prstGeom prst="pie">
          <a:avLst>
            <a:gd name="adj1" fmla="val 16200000"/>
            <a:gd name="adj2" fmla="val 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931611" y="606840"/>
        <a:ext cx="807086" cy="598805"/>
      </dsp:txXfrm>
    </dsp:sp>
    <dsp:sp modelId="{155B3662-A183-43BD-AA23-BBBC7AE67D95}">
      <dsp:nvSpPr>
        <dsp:cNvPr id="0" name=""/>
        <dsp:cNvSpPr/>
      </dsp:nvSpPr>
      <dsp:spPr>
        <a:xfrm>
          <a:off x="770708" y="226989"/>
          <a:ext cx="2186943" cy="2186943"/>
        </a:xfrm>
        <a:prstGeom prst="pie">
          <a:avLst>
            <a:gd name="adj1" fmla="val 0"/>
            <a:gd name="adj2" fmla="val 54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D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931611" y="1361857"/>
        <a:ext cx="807086" cy="598805"/>
      </dsp:txXfrm>
    </dsp:sp>
    <dsp:sp modelId="{0E26778F-F178-4A98-AF21-33E185659ACB}">
      <dsp:nvSpPr>
        <dsp:cNvPr id="0" name=""/>
        <dsp:cNvSpPr/>
      </dsp:nvSpPr>
      <dsp:spPr>
        <a:xfrm>
          <a:off x="697289" y="226989"/>
          <a:ext cx="2186943" cy="2186943"/>
        </a:xfrm>
        <a:prstGeom prst="pie">
          <a:avLst>
            <a:gd name="adj1" fmla="val 5400000"/>
            <a:gd name="adj2" fmla="val 108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C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916244" y="1361857"/>
        <a:ext cx="807086" cy="598805"/>
      </dsp:txXfrm>
    </dsp:sp>
    <dsp:sp modelId="{E958E474-5B33-43F6-A808-C62D200D999B}">
      <dsp:nvSpPr>
        <dsp:cNvPr id="0" name=""/>
        <dsp:cNvSpPr/>
      </dsp:nvSpPr>
      <dsp:spPr>
        <a:xfrm>
          <a:off x="697289" y="153570"/>
          <a:ext cx="2186943" cy="2186943"/>
        </a:xfrm>
        <a:prstGeom prst="pie">
          <a:avLst>
            <a:gd name="adj1" fmla="val 10800000"/>
            <a:gd name="adj2" fmla="val 1620000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zh-CN" alt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916244" y="606840"/>
        <a:ext cx="807086" cy="598805"/>
      </dsp:txXfrm>
    </dsp:sp>
    <dsp:sp modelId="{7913E43A-0AC2-47FC-B6E7-09FE1FCC82C1}">
      <dsp:nvSpPr>
        <dsp:cNvPr id="0" name=""/>
        <dsp:cNvSpPr/>
      </dsp:nvSpPr>
      <dsp:spPr>
        <a:xfrm>
          <a:off x="635326" y="18188"/>
          <a:ext cx="2457707" cy="2457707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5B11A-3EBF-4B90-A8AA-1D1C79177C75}">
      <dsp:nvSpPr>
        <dsp:cNvPr id="0" name=""/>
        <dsp:cNvSpPr/>
      </dsp:nvSpPr>
      <dsp:spPr>
        <a:xfrm>
          <a:off x="635326" y="91607"/>
          <a:ext cx="2457707" cy="2457707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3EF67-54B7-4A53-854F-39779AADE432}">
      <dsp:nvSpPr>
        <dsp:cNvPr id="0" name=""/>
        <dsp:cNvSpPr/>
      </dsp:nvSpPr>
      <dsp:spPr>
        <a:xfrm>
          <a:off x="561907" y="91607"/>
          <a:ext cx="2457707" cy="2457707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B3E79-45F5-4D67-97FC-31D666030EF1}">
      <dsp:nvSpPr>
        <dsp:cNvPr id="0" name=""/>
        <dsp:cNvSpPr/>
      </dsp:nvSpPr>
      <dsp:spPr>
        <a:xfrm>
          <a:off x="561907" y="18188"/>
          <a:ext cx="2457707" cy="2457707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5A61-1CF2-4D6A-86F6-F1199BD296FF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0EEB6-161F-46A1-A30A-2D4F16F319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494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反之，若没有目标或失去了目标，人往往就会茫然无措，不知所终。我们都有这样的经历，考大学之前，整天都精神振奋，干劲十足，仿佛有用不完的力量。而一旦考上了大学，则忽然一下子就空虚起来，像泄了气的皮球。许多人终其大学四年，都没有找到新的目标，导致大学过的很颓废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EEB6-161F-46A1-A30A-2D4F16F319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2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F9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959343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2602735" y="5157192"/>
            <a:ext cx="6986529" cy="144655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8800" b="1" spc="40" dirty="0" smtClean="0">
                <a:ln w="28575"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目标管理</a:t>
            </a:r>
            <a:r>
              <a:rPr lang="zh-CN" altLang="en-US" sz="8800" b="1" spc="40" dirty="0">
                <a:ln w="28575"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实务</a:t>
            </a:r>
            <a:endParaRPr lang="en-US" sz="8800" b="1" spc="40" dirty="0">
              <a:ln w="28575"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9048328" y="5229200"/>
            <a:ext cx="511552" cy="355744"/>
            <a:chOff x="6393399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393399" y="4718246"/>
              <a:ext cx="511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Arial Black" pitchFamily="34" charset="0"/>
                </a:rPr>
                <a:t>V2</a:t>
              </a:r>
              <a:endParaRPr lang="zh-CN" altLang="en-US" sz="1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9912424" y="6245854"/>
            <a:ext cx="1936145" cy="495514"/>
            <a:chOff x="403607" y="6173846"/>
            <a:chExt cx="1936145" cy="495514"/>
          </a:xfrm>
        </p:grpSpPr>
        <p:sp>
          <p:nvSpPr>
            <p:cNvPr id="19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布衣公子作品</a:t>
              </a:r>
              <a:endParaRPr lang="en-GB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0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Box 21"/>
          <p:cNvSpPr txBox="1"/>
          <p:nvPr userDrawn="1"/>
        </p:nvSpPr>
        <p:spPr>
          <a:xfrm>
            <a:off x="449759" y="297036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1.85185E-6 L 2.5E-6 1.85185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2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21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2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1" name="矩形 10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4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siatu.com/uploads/Photo/201109/17/asia71864201109171019371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351" y="1124744"/>
            <a:ext cx="5112569" cy="465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空心弧 3"/>
          <p:cNvSpPr/>
          <p:nvPr userDrawn="1"/>
        </p:nvSpPr>
        <p:spPr>
          <a:xfrm>
            <a:off x="767408" y="836712"/>
            <a:ext cx="5472816" cy="5472816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  <a:solidFill>
            <a:srgbClr val="46A7DE"/>
          </a:solidFill>
          <a:ln w="25400" cap="flat" cmpd="sng" algn="ctr">
            <a:solidFill>
              <a:srgbClr val="FF9300"/>
            </a:solidFill>
            <a:prstDash val="solid"/>
          </a:ln>
          <a:effectLst/>
        </p:spPr>
      </p:sp>
      <p:grpSp>
        <p:nvGrpSpPr>
          <p:cNvPr id="5" name="组合 4"/>
          <p:cNvGrpSpPr/>
          <p:nvPr userDrawn="1"/>
        </p:nvGrpSpPr>
        <p:grpSpPr>
          <a:xfrm>
            <a:off x="5597187" y="2211816"/>
            <a:ext cx="5971437" cy="781507"/>
            <a:chOff x="1537511" y="1631288"/>
            <a:chExt cx="5971437" cy="781507"/>
          </a:xfrm>
        </p:grpSpPr>
        <p:grpSp>
          <p:nvGrpSpPr>
            <p:cNvPr id="6" name="组合 5"/>
            <p:cNvGrpSpPr/>
            <p:nvPr/>
          </p:nvGrpSpPr>
          <p:grpSpPr>
            <a:xfrm>
              <a:off x="1537511" y="1631288"/>
              <a:ext cx="5971437" cy="781507"/>
              <a:chOff x="1537511" y="1631288"/>
              <a:chExt cx="5971437" cy="781507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1928264" y="1709439"/>
                <a:ext cx="5580684" cy="625205"/>
                <a:chOff x="460128" y="312440"/>
                <a:chExt cx="5580684" cy="625205"/>
              </a:xfrm>
            </p:grpSpPr>
            <p:sp>
              <p:nvSpPr>
                <p:cNvPr id="13" name="矩形 12"/>
                <p:cNvSpPr/>
                <p:nvPr userDrawn="1"/>
              </p:nvSpPr>
              <p:spPr>
                <a:xfrm>
                  <a:off x="460128" y="312440"/>
                  <a:ext cx="5580684" cy="625205"/>
                </a:xfrm>
                <a:prstGeom prst="rect">
                  <a:avLst/>
                </a:pr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</p:sp>
            <p:sp>
              <p:nvSpPr>
                <p:cNvPr id="14" name="矩形 13"/>
                <p:cNvSpPr/>
                <p:nvPr/>
              </p:nvSpPr>
              <p:spPr>
                <a:xfrm>
                  <a:off x="460128" y="312440"/>
                  <a:ext cx="5580684" cy="6252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496257" tIns="60960" rIns="60960" bIns="60960" numCol="1" spcCol="1270" anchor="ctr" anchorCtr="0">
                  <a:noAutofit/>
                </a:bodyPr>
                <a:lstStyle/>
                <a:p>
                  <a:pPr marL="0" marR="0" lvl="0" indent="0" algn="l" defTabSz="1066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646464"/>
                      </a:solidFill>
                      <a:effectLst/>
                      <a:uLnTx/>
                      <a:uFillTx/>
                      <a:latin typeface="Calibri"/>
                      <a:ea typeface="微软雅黑" pitchFamily="34" charset="-122"/>
                      <a:cs typeface="+mn-cs"/>
                    </a:rPr>
                    <a:t>单击此处添加文字内容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" name="矩形 14"/>
                <p:cNvSpPr/>
                <p:nvPr userDrawn="1"/>
              </p:nvSpPr>
              <p:spPr>
                <a:xfrm>
                  <a:off x="503540" y="341314"/>
                  <a:ext cx="5537272" cy="560790"/>
                </a:xfrm>
                <a:prstGeom prst="rect">
                  <a:avLst/>
                </a:prstGeom>
                <a:gradFill rotWithShape="1">
                  <a:gsLst>
                    <a:gs pos="98000">
                      <a:srgbClr val="F9F9F9"/>
                    </a:gs>
                    <a:gs pos="100000">
                      <a:srgbClr val="FFFFFF"/>
                    </a:gs>
                    <a:gs pos="51657">
                      <a:srgbClr val="E8E8E8"/>
                    </a:gs>
                    <a:gs pos="50000">
                      <a:srgbClr val="ECECEC"/>
                    </a:gs>
                    <a:gs pos="8000">
                      <a:srgbClr val="F8F8F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1537511" y="1631288"/>
                <a:ext cx="781507" cy="781507"/>
                <a:chOff x="1537511" y="1631288"/>
                <a:chExt cx="781507" cy="781507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1537511" y="1631288"/>
                  <a:ext cx="781507" cy="781507"/>
                </a:xfrm>
                <a:prstGeom prst="ellipse">
                  <a:avLst/>
                </a:prstGeom>
                <a:solidFill>
                  <a:srgbClr val="FF9300"/>
                </a:solidFill>
                <a:ln w="9525">
                  <a:solidFill>
                    <a:srgbClr val="FF9300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Impact" pitchFamily="34" charset="0"/>
                    </a:rPr>
                    <a:t>1</a:t>
                  </a:r>
                  <a:endPara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endParaRPr>
                </a:p>
              </p:txBody>
            </p:sp>
            <p:sp>
              <p:nvSpPr>
                <p:cNvPr id="12" name="未知"/>
                <p:cNvSpPr>
                  <a:spLocks/>
                </p:cNvSpPr>
                <p:nvPr/>
              </p:nvSpPr>
              <p:spPr bwMode="auto">
                <a:xfrm>
                  <a:off x="1616373" y="1646528"/>
                  <a:ext cx="615192" cy="300182"/>
                </a:xfrm>
                <a:custGeom>
                  <a:avLst/>
                  <a:gdLst>
                    <a:gd name="T0" fmla="*/ 729 w 1321"/>
                    <a:gd name="T1" fmla="*/ 203 h 712"/>
                    <a:gd name="T2" fmla="*/ 738 w 1321"/>
                    <a:gd name="T3" fmla="*/ 224 h 712"/>
                    <a:gd name="T4" fmla="*/ 740 w 1321"/>
                    <a:gd name="T5" fmla="*/ 244 h 712"/>
                    <a:gd name="T6" fmla="*/ 737 w 1321"/>
                    <a:gd name="T7" fmla="*/ 262 h 712"/>
                    <a:gd name="T8" fmla="*/ 727 w 1321"/>
                    <a:gd name="T9" fmla="*/ 279 h 712"/>
                    <a:gd name="T10" fmla="*/ 713 w 1321"/>
                    <a:gd name="T11" fmla="*/ 294 h 712"/>
                    <a:gd name="T12" fmla="*/ 694 w 1321"/>
                    <a:gd name="T13" fmla="*/ 306 h 712"/>
                    <a:gd name="T14" fmla="*/ 670 w 1321"/>
                    <a:gd name="T15" fmla="*/ 318 h 712"/>
                    <a:gd name="T16" fmla="*/ 643 w 1321"/>
                    <a:gd name="T17" fmla="*/ 329 h 712"/>
                    <a:gd name="T18" fmla="*/ 612 w 1321"/>
                    <a:gd name="T19" fmla="*/ 338 h 712"/>
                    <a:gd name="T20" fmla="*/ 578 w 1321"/>
                    <a:gd name="T21" fmla="*/ 346 h 712"/>
                    <a:gd name="T22" fmla="*/ 542 w 1321"/>
                    <a:gd name="T23" fmla="*/ 352 h 712"/>
                    <a:gd name="T24" fmla="*/ 502 w 1321"/>
                    <a:gd name="T25" fmla="*/ 357 h 712"/>
                    <a:gd name="T26" fmla="*/ 462 w 1321"/>
                    <a:gd name="T27" fmla="*/ 360 h 712"/>
                    <a:gd name="T28" fmla="*/ 445 w 1321"/>
                    <a:gd name="T29" fmla="*/ 361 h 712"/>
                    <a:gd name="T30" fmla="*/ 267 w 1321"/>
                    <a:gd name="T31" fmla="*/ 361 h 712"/>
                    <a:gd name="T32" fmla="*/ 264 w 1321"/>
                    <a:gd name="T33" fmla="*/ 361 h 712"/>
                    <a:gd name="T34" fmla="*/ 229 w 1321"/>
                    <a:gd name="T35" fmla="*/ 359 h 712"/>
                    <a:gd name="T36" fmla="*/ 195 w 1321"/>
                    <a:gd name="T37" fmla="*/ 357 h 712"/>
                    <a:gd name="T38" fmla="*/ 162 w 1321"/>
                    <a:gd name="T39" fmla="*/ 353 h 712"/>
                    <a:gd name="T40" fmla="*/ 132 w 1321"/>
                    <a:gd name="T41" fmla="*/ 349 h 712"/>
                    <a:gd name="T42" fmla="*/ 104 w 1321"/>
                    <a:gd name="T43" fmla="*/ 343 h 712"/>
                    <a:gd name="T44" fmla="*/ 79 w 1321"/>
                    <a:gd name="T45" fmla="*/ 336 h 712"/>
                    <a:gd name="T46" fmla="*/ 57 w 1321"/>
                    <a:gd name="T47" fmla="*/ 329 h 712"/>
                    <a:gd name="T48" fmla="*/ 38 w 1321"/>
                    <a:gd name="T49" fmla="*/ 319 h 712"/>
                    <a:gd name="T50" fmla="*/ 22 w 1321"/>
                    <a:gd name="T51" fmla="*/ 308 h 712"/>
                    <a:gd name="T52" fmla="*/ 10 w 1321"/>
                    <a:gd name="T53" fmla="*/ 296 h 712"/>
                    <a:gd name="T54" fmla="*/ 3 w 1321"/>
                    <a:gd name="T55" fmla="*/ 281 h 712"/>
                    <a:gd name="T56" fmla="*/ 0 w 1321"/>
                    <a:gd name="T57" fmla="*/ 266 h 712"/>
                    <a:gd name="T58" fmla="*/ 0 w 1321"/>
                    <a:gd name="T59" fmla="*/ 264 h 712"/>
                    <a:gd name="T60" fmla="*/ 2 w 1321"/>
                    <a:gd name="T61" fmla="*/ 247 h 712"/>
                    <a:gd name="T62" fmla="*/ 9 w 1321"/>
                    <a:gd name="T63" fmla="*/ 226 h 712"/>
                    <a:gd name="T64" fmla="*/ 29 w 1321"/>
                    <a:gd name="T65" fmla="*/ 188 h 712"/>
                    <a:gd name="T66" fmla="*/ 53 w 1321"/>
                    <a:gd name="T67" fmla="*/ 152 h 712"/>
                    <a:gd name="T68" fmla="*/ 82 w 1321"/>
                    <a:gd name="T69" fmla="*/ 119 h 712"/>
                    <a:gd name="T70" fmla="*/ 114 w 1321"/>
                    <a:gd name="T71" fmla="*/ 89 h 712"/>
                    <a:gd name="T72" fmla="*/ 151 w 1321"/>
                    <a:gd name="T73" fmla="*/ 63 h 712"/>
                    <a:gd name="T74" fmla="*/ 191 w 1321"/>
                    <a:gd name="T75" fmla="*/ 42 h 712"/>
                    <a:gd name="T76" fmla="*/ 232 w 1321"/>
                    <a:gd name="T77" fmla="*/ 24 h 712"/>
                    <a:gd name="T78" fmla="*/ 278 w 1321"/>
                    <a:gd name="T79" fmla="*/ 11 h 712"/>
                    <a:gd name="T80" fmla="*/ 325 w 1321"/>
                    <a:gd name="T81" fmla="*/ 3 h 712"/>
                    <a:gd name="T82" fmla="*/ 374 w 1321"/>
                    <a:gd name="T83" fmla="*/ 0 h 712"/>
                    <a:gd name="T84" fmla="*/ 374 w 1321"/>
                    <a:gd name="T85" fmla="*/ 0 h 712"/>
                    <a:gd name="T86" fmla="*/ 425 w 1321"/>
                    <a:gd name="T87" fmla="*/ 3 h 712"/>
                    <a:gd name="T88" fmla="*/ 474 w 1321"/>
                    <a:gd name="T89" fmla="*/ 12 h 712"/>
                    <a:gd name="T90" fmla="*/ 522 w 1321"/>
                    <a:gd name="T91" fmla="*/ 27 h 712"/>
                    <a:gd name="T92" fmla="*/ 566 w 1321"/>
                    <a:gd name="T93" fmla="*/ 46 h 712"/>
                    <a:gd name="T94" fmla="*/ 606 w 1321"/>
                    <a:gd name="T95" fmla="*/ 69 h 712"/>
                    <a:gd name="T96" fmla="*/ 644 w 1321"/>
                    <a:gd name="T97" fmla="*/ 98 h 712"/>
                    <a:gd name="T98" fmla="*/ 677 w 1321"/>
                    <a:gd name="T99" fmla="*/ 130 h 712"/>
                    <a:gd name="T100" fmla="*/ 705 w 1321"/>
                    <a:gd name="T101" fmla="*/ 165 h 712"/>
                    <a:gd name="T102" fmla="*/ 729 w 1321"/>
                    <a:gd name="T103" fmla="*/ 203 h 712"/>
                    <a:gd name="T104" fmla="*/ 729 w 1321"/>
                    <a:gd name="T105" fmla="*/ 20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8" name="Rectangle 38"/>
            <p:cNvSpPr>
              <a:spLocks noChangeArrowheads="1"/>
            </p:cNvSpPr>
            <p:nvPr/>
          </p:nvSpPr>
          <p:spPr bwMode="auto">
            <a:xfrm>
              <a:off x="2584932" y="1699914"/>
              <a:ext cx="4796944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itchFamily="34" charset="-122"/>
                </a:rPr>
                <a:t>目标知识概述</a:t>
              </a: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5950554" y="3149786"/>
            <a:ext cx="5618070" cy="781507"/>
            <a:chOff x="1537511" y="1631288"/>
            <a:chExt cx="5618070" cy="781507"/>
          </a:xfrm>
        </p:grpSpPr>
        <p:grpSp>
          <p:nvGrpSpPr>
            <p:cNvPr id="17" name="组合 16"/>
            <p:cNvGrpSpPr/>
            <p:nvPr/>
          </p:nvGrpSpPr>
          <p:grpSpPr>
            <a:xfrm>
              <a:off x="1537511" y="1631288"/>
              <a:ext cx="5618070" cy="781507"/>
              <a:chOff x="1537511" y="1631288"/>
              <a:chExt cx="5618070" cy="781507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928264" y="1709439"/>
                <a:ext cx="5227317" cy="625205"/>
                <a:chOff x="460128" y="312440"/>
                <a:chExt cx="5227317" cy="62520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460128" y="312440"/>
                  <a:ext cx="5227317" cy="625205"/>
                </a:xfrm>
                <a:prstGeom prst="rect">
                  <a:avLst/>
                </a:pr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</p:sp>
            <p:sp>
              <p:nvSpPr>
                <p:cNvPr id="24" name="矩形 23"/>
                <p:cNvSpPr/>
                <p:nvPr/>
              </p:nvSpPr>
              <p:spPr>
                <a:xfrm>
                  <a:off x="460128" y="312440"/>
                  <a:ext cx="5227317" cy="6252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496257" tIns="60960" rIns="60960" bIns="60960" numCol="1" spcCol="1270" anchor="ctr" anchorCtr="0">
                  <a:noAutofit/>
                </a:bodyPr>
                <a:lstStyle/>
                <a:p>
                  <a:pPr marL="0" marR="0" lvl="0" indent="0" algn="l" defTabSz="1066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646464"/>
                      </a:solidFill>
                      <a:effectLst/>
                      <a:uLnTx/>
                      <a:uFillTx/>
                      <a:latin typeface="Calibri"/>
                      <a:ea typeface="微软雅黑" pitchFamily="34" charset="-122"/>
                      <a:cs typeface="+mn-cs"/>
                    </a:rPr>
                    <a:t>单击此处添加文字内容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503540" y="341314"/>
                  <a:ext cx="5183905" cy="560790"/>
                </a:xfrm>
                <a:prstGeom prst="rect">
                  <a:avLst/>
                </a:prstGeom>
                <a:gradFill rotWithShape="1">
                  <a:gsLst>
                    <a:gs pos="98000">
                      <a:srgbClr val="F9F9F9"/>
                    </a:gs>
                    <a:gs pos="100000">
                      <a:srgbClr val="FFFFFF"/>
                    </a:gs>
                    <a:gs pos="51657">
                      <a:srgbClr val="E8E8E8"/>
                    </a:gs>
                    <a:gs pos="50000">
                      <a:srgbClr val="ECECEC"/>
                    </a:gs>
                    <a:gs pos="8000">
                      <a:srgbClr val="F8F8F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1537511" y="1631288"/>
                <a:ext cx="781507" cy="781507"/>
                <a:chOff x="1537511" y="1631288"/>
                <a:chExt cx="781507" cy="781507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537511" y="1631288"/>
                  <a:ext cx="781507" cy="781507"/>
                </a:xfrm>
                <a:prstGeom prst="ellipse">
                  <a:avLst/>
                </a:prstGeom>
                <a:solidFill>
                  <a:srgbClr val="FF9300"/>
                </a:solidFill>
                <a:ln w="9525">
                  <a:solidFill>
                    <a:srgbClr val="FF9300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Impact" pitchFamily="34" charset="0"/>
                    </a:rPr>
                    <a:t>2</a:t>
                  </a:r>
                  <a:endPara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endParaRPr>
                </a:p>
              </p:txBody>
            </p:sp>
            <p:sp>
              <p:nvSpPr>
                <p:cNvPr id="22" name="未知"/>
                <p:cNvSpPr>
                  <a:spLocks/>
                </p:cNvSpPr>
                <p:nvPr/>
              </p:nvSpPr>
              <p:spPr bwMode="auto">
                <a:xfrm>
                  <a:off x="1616373" y="1646528"/>
                  <a:ext cx="615192" cy="300182"/>
                </a:xfrm>
                <a:custGeom>
                  <a:avLst/>
                  <a:gdLst>
                    <a:gd name="T0" fmla="*/ 729 w 1321"/>
                    <a:gd name="T1" fmla="*/ 203 h 712"/>
                    <a:gd name="T2" fmla="*/ 738 w 1321"/>
                    <a:gd name="T3" fmla="*/ 224 h 712"/>
                    <a:gd name="T4" fmla="*/ 740 w 1321"/>
                    <a:gd name="T5" fmla="*/ 244 h 712"/>
                    <a:gd name="T6" fmla="*/ 737 w 1321"/>
                    <a:gd name="T7" fmla="*/ 262 h 712"/>
                    <a:gd name="T8" fmla="*/ 727 w 1321"/>
                    <a:gd name="T9" fmla="*/ 279 h 712"/>
                    <a:gd name="T10" fmla="*/ 713 w 1321"/>
                    <a:gd name="T11" fmla="*/ 294 h 712"/>
                    <a:gd name="T12" fmla="*/ 694 w 1321"/>
                    <a:gd name="T13" fmla="*/ 306 h 712"/>
                    <a:gd name="T14" fmla="*/ 670 w 1321"/>
                    <a:gd name="T15" fmla="*/ 318 h 712"/>
                    <a:gd name="T16" fmla="*/ 643 w 1321"/>
                    <a:gd name="T17" fmla="*/ 329 h 712"/>
                    <a:gd name="T18" fmla="*/ 612 w 1321"/>
                    <a:gd name="T19" fmla="*/ 338 h 712"/>
                    <a:gd name="T20" fmla="*/ 578 w 1321"/>
                    <a:gd name="T21" fmla="*/ 346 h 712"/>
                    <a:gd name="T22" fmla="*/ 542 w 1321"/>
                    <a:gd name="T23" fmla="*/ 352 h 712"/>
                    <a:gd name="T24" fmla="*/ 502 w 1321"/>
                    <a:gd name="T25" fmla="*/ 357 h 712"/>
                    <a:gd name="T26" fmla="*/ 462 w 1321"/>
                    <a:gd name="T27" fmla="*/ 360 h 712"/>
                    <a:gd name="T28" fmla="*/ 445 w 1321"/>
                    <a:gd name="T29" fmla="*/ 361 h 712"/>
                    <a:gd name="T30" fmla="*/ 267 w 1321"/>
                    <a:gd name="T31" fmla="*/ 361 h 712"/>
                    <a:gd name="T32" fmla="*/ 264 w 1321"/>
                    <a:gd name="T33" fmla="*/ 361 h 712"/>
                    <a:gd name="T34" fmla="*/ 229 w 1321"/>
                    <a:gd name="T35" fmla="*/ 359 h 712"/>
                    <a:gd name="T36" fmla="*/ 195 w 1321"/>
                    <a:gd name="T37" fmla="*/ 357 h 712"/>
                    <a:gd name="T38" fmla="*/ 162 w 1321"/>
                    <a:gd name="T39" fmla="*/ 353 h 712"/>
                    <a:gd name="T40" fmla="*/ 132 w 1321"/>
                    <a:gd name="T41" fmla="*/ 349 h 712"/>
                    <a:gd name="T42" fmla="*/ 104 w 1321"/>
                    <a:gd name="T43" fmla="*/ 343 h 712"/>
                    <a:gd name="T44" fmla="*/ 79 w 1321"/>
                    <a:gd name="T45" fmla="*/ 336 h 712"/>
                    <a:gd name="T46" fmla="*/ 57 w 1321"/>
                    <a:gd name="T47" fmla="*/ 329 h 712"/>
                    <a:gd name="T48" fmla="*/ 38 w 1321"/>
                    <a:gd name="T49" fmla="*/ 319 h 712"/>
                    <a:gd name="T50" fmla="*/ 22 w 1321"/>
                    <a:gd name="T51" fmla="*/ 308 h 712"/>
                    <a:gd name="T52" fmla="*/ 10 w 1321"/>
                    <a:gd name="T53" fmla="*/ 296 h 712"/>
                    <a:gd name="T54" fmla="*/ 3 w 1321"/>
                    <a:gd name="T55" fmla="*/ 281 h 712"/>
                    <a:gd name="T56" fmla="*/ 0 w 1321"/>
                    <a:gd name="T57" fmla="*/ 266 h 712"/>
                    <a:gd name="T58" fmla="*/ 0 w 1321"/>
                    <a:gd name="T59" fmla="*/ 264 h 712"/>
                    <a:gd name="T60" fmla="*/ 2 w 1321"/>
                    <a:gd name="T61" fmla="*/ 247 h 712"/>
                    <a:gd name="T62" fmla="*/ 9 w 1321"/>
                    <a:gd name="T63" fmla="*/ 226 h 712"/>
                    <a:gd name="T64" fmla="*/ 29 w 1321"/>
                    <a:gd name="T65" fmla="*/ 188 h 712"/>
                    <a:gd name="T66" fmla="*/ 53 w 1321"/>
                    <a:gd name="T67" fmla="*/ 152 h 712"/>
                    <a:gd name="T68" fmla="*/ 82 w 1321"/>
                    <a:gd name="T69" fmla="*/ 119 h 712"/>
                    <a:gd name="T70" fmla="*/ 114 w 1321"/>
                    <a:gd name="T71" fmla="*/ 89 h 712"/>
                    <a:gd name="T72" fmla="*/ 151 w 1321"/>
                    <a:gd name="T73" fmla="*/ 63 h 712"/>
                    <a:gd name="T74" fmla="*/ 191 w 1321"/>
                    <a:gd name="T75" fmla="*/ 42 h 712"/>
                    <a:gd name="T76" fmla="*/ 232 w 1321"/>
                    <a:gd name="T77" fmla="*/ 24 h 712"/>
                    <a:gd name="T78" fmla="*/ 278 w 1321"/>
                    <a:gd name="T79" fmla="*/ 11 h 712"/>
                    <a:gd name="T80" fmla="*/ 325 w 1321"/>
                    <a:gd name="T81" fmla="*/ 3 h 712"/>
                    <a:gd name="T82" fmla="*/ 374 w 1321"/>
                    <a:gd name="T83" fmla="*/ 0 h 712"/>
                    <a:gd name="T84" fmla="*/ 374 w 1321"/>
                    <a:gd name="T85" fmla="*/ 0 h 712"/>
                    <a:gd name="T86" fmla="*/ 425 w 1321"/>
                    <a:gd name="T87" fmla="*/ 3 h 712"/>
                    <a:gd name="T88" fmla="*/ 474 w 1321"/>
                    <a:gd name="T89" fmla="*/ 12 h 712"/>
                    <a:gd name="T90" fmla="*/ 522 w 1321"/>
                    <a:gd name="T91" fmla="*/ 27 h 712"/>
                    <a:gd name="T92" fmla="*/ 566 w 1321"/>
                    <a:gd name="T93" fmla="*/ 46 h 712"/>
                    <a:gd name="T94" fmla="*/ 606 w 1321"/>
                    <a:gd name="T95" fmla="*/ 69 h 712"/>
                    <a:gd name="T96" fmla="*/ 644 w 1321"/>
                    <a:gd name="T97" fmla="*/ 98 h 712"/>
                    <a:gd name="T98" fmla="*/ 677 w 1321"/>
                    <a:gd name="T99" fmla="*/ 130 h 712"/>
                    <a:gd name="T100" fmla="*/ 705 w 1321"/>
                    <a:gd name="T101" fmla="*/ 165 h 712"/>
                    <a:gd name="T102" fmla="*/ 729 w 1321"/>
                    <a:gd name="T103" fmla="*/ 203 h 712"/>
                    <a:gd name="T104" fmla="*/ 729 w 1321"/>
                    <a:gd name="T105" fmla="*/ 20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8" name="Rectangle 38"/>
            <p:cNvSpPr>
              <a:spLocks noChangeArrowheads="1"/>
            </p:cNvSpPr>
            <p:nvPr/>
          </p:nvSpPr>
          <p:spPr bwMode="auto">
            <a:xfrm>
              <a:off x="2547052" y="1699914"/>
              <a:ext cx="4608529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itchFamily="34" charset="-122"/>
                </a:rPr>
                <a:t>目标管理概述</a:t>
              </a: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5597187" y="4087757"/>
            <a:ext cx="5971437" cy="781507"/>
            <a:chOff x="1537511" y="1631288"/>
            <a:chExt cx="5971437" cy="781507"/>
          </a:xfrm>
        </p:grpSpPr>
        <p:grpSp>
          <p:nvGrpSpPr>
            <p:cNvPr id="27" name="组合 26"/>
            <p:cNvGrpSpPr/>
            <p:nvPr/>
          </p:nvGrpSpPr>
          <p:grpSpPr>
            <a:xfrm>
              <a:off x="1537511" y="1631288"/>
              <a:ext cx="5971437" cy="781507"/>
              <a:chOff x="1537511" y="1631288"/>
              <a:chExt cx="5971437" cy="781507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1928264" y="1709439"/>
                <a:ext cx="5580684" cy="625205"/>
                <a:chOff x="460128" y="312440"/>
                <a:chExt cx="5580684" cy="625205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460128" y="312440"/>
                  <a:ext cx="5580684" cy="625205"/>
                </a:xfrm>
                <a:prstGeom prst="rect">
                  <a:avLst/>
                </a:pr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</p:sp>
            <p:sp>
              <p:nvSpPr>
                <p:cNvPr id="34" name="矩形 33"/>
                <p:cNvSpPr/>
                <p:nvPr/>
              </p:nvSpPr>
              <p:spPr>
                <a:xfrm>
                  <a:off x="460128" y="312440"/>
                  <a:ext cx="5580684" cy="6252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496257" tIns="60960" rIns="60960" bIns="60960" numCol="1" spcCol="1270" anchor="ctr" anchorCtr="0">
                  <a:noAutofit/>
                </a:bodyPr>
                <a:lstStyle/>
                <a:p>
                  <a:pPr marL="0" marR="0" lvl="0" indent="0" algn="l" defTabSz="1066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646464"/>
                      </a:solidFill>
                      <a:effectLst/>
                      <a:uLnTx/>
                      <a:uFillTx/>
                      <a:latin typeface="Calibri"/>
                      <a:ea typeface="微软雅黑" pitchFamily="34" charset="-122"/>
                      <a:cs typeface="+mn-cs"/>
                    </a:rPr>
                    <a:t>单击此处添加文字内容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503540" y="341314"/>
                  <a:ext cx="5537272" cy="560790"/>
                </a:xfrm>
                <a:prstGeom prst="rect">
                  <a:avLst/>
                </a:prstGeom>
                <a:gradFill rotWithShape="1">
                  <a:gsLst>
                    <a:gs pos="98000">
                      <a:srgbClr val="F9F9F9"/>
                    </a:gs>
                    <a:gs pos="100000">
                      <a:srgbClr val="FFFFFF"/>
                    </a:gs>
                    <a:gs pos="51657">
                      <a:srgbClr val="E8E8E8"/>
                    </a:gs>
                    <a:gs pos="50000">
                      <a:srgbClr val="ECECEC"/>
                    </a:gs>
                    <a:gs pos="8000">
                      <a:srgbClr val="F8F8F8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537511" y="1631288"/>
                <a:ext cx="781507" cy="781507"/>
                <a:chOff x="1537511" y="1631288"/>
                <a:chExt cx="781507" cy="781507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1537511" y="1631288"/>
                  <a:ext cx="781507" cy="781507"/>
                </a:xfrm>
                <a:prstGeom prst="ellipse">
                  <a:avLst/>
                </a:prstGeom>
                <a:solidFill>
                  <a:srgbClr val="FF9300"/>
                </a:solidFill>
                <a:ln w="9525">
                  <a:solidFill>
                    <a:srgbClr val="FF9300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Impact" pitchFamily="34" charset="0"/>
                    </a:rPr>
                    <a:t>3</a:t>
                  </a:r>
                  <a:endPara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endParaRPr>
                </a:p>
              </p:txBody>
            </p:sp>
            <p:sp>
              <p:nvSpPr>
                <p:cNvPr id="32" name="未知"/>
                <p:cNvSpPr>
                  <a:spLocks/>
                </p:cNvSpPr>
                <p:nvPr/>
              </p:nvSpPr>
              <p:spPr bwMode="auto">
                <a:xfrm>
                  <a:off x="1616373" y="1646528"/>
                  <a:ext cx="615192" cy="300182"/>
                </a:xfrm>
                <a:custGeom>
                  <a:avLst/>
                  <a:gdLst>
                    <a:gd name="T0" fmla="*/ 729 w 1321"/>
                    <a:gd name="T1" fmla="*/ 203 h 712"/>
                    <a:gd name="T2" fmla="*/ 738 w 1321"/>
                    <a:gd name="T3" fmla="*/ 224 h 712"/>
                    <a:gd name="T4" fmla="*/ 740 w 1321"/>
                    <a:gd name="T5" fmla="*/ 244 h 712"/>
                    <a:gd name="T6" fmla="*/ 737 w 1321"/>
                    <a:gd name="T7" fmla="*/ 262 h 712"/>
                    <a:gd name="T8" fmla="*/ 727 w 1321"/>
                    <a:gd name="T9" fmla="*/ 279 h 712"/>
                    <a:gd name="T10" fmla="*/ 713 w 1321"/>
                    <a:gd name="T11" fmla="*/ 294 h 712"/>
                    <a:gd name="T12" fmla="*/ 694 w 1321"/>
                    <a:gd name="T13" fmla="*/ 306 h 712"/>
                    <a:gd name="T14" fmla="*/ 670 w 1321"/>
                    <a:gd name="T15" fmla="*/ 318 h 712"/>
                    <a:gd name="T16" fmla="*/ 643 w 1321"/>
                    <a:gd name="T17" fmla="*/ 329 h 712"/>
                    <a:gd name="T18" fmla="*/ 612 w 1321"/>
                    <a:gd name="T19" fmla="*/ 338 h 712"/>
                    <a:gd name="T20" fmla="*/ 578 w 1321"/>
                    <a:gd name="T21" fmla="*/ 346 h 712"/>
                    <a:gd name="T22" fmla="*/ 542 w 1321"/>
                    <a:gd name="T23" fmla="*/ 352 h 712"/>
                    <a:gd name="T24" fmla="*/ 502 w 1321"/>
                    <a:gd name="T25" fmla="*/ 357 h 712"/>
                    <a:gd name="T26" fmla="*/ 462 w 1321"/>
                    <a:gd name="T27" fmla="*/ 360 h 712"/>
                    <a:gd name="T28" fmla="*/ 445 w 1321"/>
                    <a:gd name="T29" fmla="*/ 361 h 712"/>
                    <a:gd name="T30" fmla="*/ 267 w 1321"/>
                    <a:gd name="T31" fmla="*/ 361 h 712"/>
                    <a:gd name="T32" fmla="*/ 264 w 1321"/>
                    <a:gd name="T33" fmla="*/ 361 h 712"/>
                    <a:gd name="T34" fmla="*/ 229 w 1321"/>
                    <a:gd name="T35" fmla="*/ 359 h 712"/>
                    <a:gd name="T36" fmla="*/ 195 w 1321"/>
                    <a:gd name="T37" fmla="*/ 357 h 712"/>
                    <a:gd name="T38" fmla="*/ 162 w 1321"/>
                    <a:gd name="T39" fmla="*/ 353 h 712"/>
                    <a:gd name="T40" fmla="*/ 132 w 1321"/>
                    <a:gd name="T41" fmla="*/ 349 h 712"/>
                    <a:gd name="T42" fmla="*/ 104 w 1321"/>
                    <a:gd name="T43" fmla="*/ 343 h 712"/>
                    <a:gd name="T44" fmla="*/ 79 w 1321"/>
                    <a:gd name="T45" fmla="*/ 336 h 712"/>
                    <a:gd name="T46" fmla="*/ 57 w 1321"/>
                    <a:gd name="T47" fmla="*/ 329 h 712"/>
                    <a:gd name="T48" fmla="*/ 38 w 1321"/>
                    <a:gd name="T49" fmla="*/ 319 h 712"/>
                    <a:gd name="T50" fmla="*/ 22 w 1321"/>
                    <a:gd name="T51" fmla="*/ 308 h 712"/>
                    <a:gd name="T52" fmla="*/ 10 w 1321"/>
                    <a:gd name="T53" fmla="*/ 296 h 712"/>
                    <a:gd name="T54" fmla="*/ 3 w 1321"/>
                    <a:gd name="T55" fmla="*/ 281 h 712"/>
                    <a:gd name="T56" fmla="*/ 0 w 1321"/>
                    <a:gd name="T57" fmla="*/ 266 h 712"/>
                    <a:gd name="T58" fmla="*/ 0 w 1321"/>
                    <a:gd name="T59" fmla="*/ 264 h 712"/>
                    <a:gd name="T60" fmla="*/ 2 w 1321"/>
                    <a:gd name="T61" fmla="*/ 247 h 712"/>
                    <a:gd name="T62" fmla="*/ 9 w 1321"/>
                    <a:gd name="T63" fmla="*/ 226 h 712"/>
                    <a:gd name="T64" fmla="*/ 29 w 1321"/>
                    <a:gd name="T65" fmla="*/ 188 h 712"/>
                    <a:gd name="T66" fmla="*/ 53 w 1321"/>
                    <a:gd name="T67" fmla="*/ 152 h 712"/>
                    <a:gd name="T68" fmla="*/ 82 w 1321"/>
                    <a:gd name="T69" fmla="*/ 119 h 712"/>
                    <a:gd name="T70" fmla="*/ 114 w 1321"/>
                    <a:gd name="T71" fmla="*/ 89 h 712"/>
                    <a:gd name="T72" fmla="*/ 151 w 1321"/>
                    <a:gd name="T73" fmla="*/ 63 h 712"/>
                    <a:gd name="T74" fmla="*/ 191 w 1321"/>
                    <a:gd name="T75" fmla="*/ 42 h 712"/>
                    <a:gd name="T76" fmla="*/ 232 w 1321"/>
                    <a:gd name="T77" fmla="*/ 24 h 712"/>
                    <a:gd name="T78" fmla="*/ 278 w 1321"/>
                    <a:gd name="T79" fmla="*/ 11 h 712"/>
                    <a:gd name="T80" fmla="*/ 325 w 1321"/>
                    <a:gd name="T81" fmla="*/ 3 h 712"/>
                    <a:gd name="T82" fmla="*/ 374 w 1321"/>
                    <a:gd name="T83" fmla="*/ 0 h 712"/>
                    <a:gd name="T84" fmla="*/ 374 w 1321"/>
                    <a:gd name="T85" fmla="*/ 0 h 712"/>
                    <a:gd name="T86" fmla="*/ 425 w 1321"/>
                    <a:gd name="T87" fmla="*/ 3 h 712"/>
                    <a:gd name="T88" fmla="*/ 474 w 1321"/>
                    <a:gd name="T89" fmla="*/ 12 h 712"/>
                    <a:gd name="T90" fmla="*/ 522 w 1321"/>
                    <a:gd name="T91" fmla="*/ 27 h 712"/>
                    <a:gd name="T92" fmla="*/ 566 w 1321"/>
                    <a:gd name="T93" fmla="*/ 46 h 712"/>
                    <a:gd name="T94" fmla="*/ 606 w 1321"/>
                    <a:gd name="T95" fmla="*/ 69 h 712"/>
                    <a:gd name="T96" fmla="*/ 644 w 1321"/>
                    <a:gd name="T97" fmla="*/ 98 h 712"/>
                    <a:gd name="T98" fmla="*/ 677 w 1321"/>
                    <a:gd name="T99" fmla="*/ 130 h 712"/>
                    <a:gd name="T100" fmla="*/ 705 w 1321"/>
                    <a:gd name="T101" fmla="*/ 165 h 712"/>
                    <a:gd name="T102" fmla="*/ 729 w 1321"/>
                    <a:gd name="T103" fmla="*/ 203 h 712"/>
                    <a:gd name="T104" fmla="*/ 729 w 1321"/>
                    <a:gd name="T105" fmla="*/ 20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2584932" y="1699914"/>
              <a:ext cx="4796944" cy="647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ea typeface="微软雅黑" pitchFamily="34" charset="-122"/>
                </a:rPr>
                <a:t>目标管理实施</a:t>
              </a:r>
            </a:p>
          </p:txBody>
        </p:sp>
      </p:grpSp>
      <p:sp>
        <p:nvSpPr>
          <p:cNvPr id="36" name="矩形 35"/>
          <p:cNvSpPr/>
          <p:nvPr userDrawn="1"/>
        </p:nvSpPr>
        <p:spPr>
          <a:xfrm>
            <a:off x="9637358" y="346070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637358" y="346070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3339000"/>
            <a:ext cx="2736000" cy="180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2736000" y="3339000"/>
            <a:ext cx="9456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 userDrawn="1"/>
        </p:nvSpPr>
        <p:spPr>
          <a:xfrm>
            <a:off x="977900" y="332656"/>
            <a:ext cx="49657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目标知识概述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 userDrawn="1"/>
        </p:nvSpPr>
        <p:spPr>
          <a:xfrm>
            <a:off x="977900" y="332656"/>
            <a:ext cx="49657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目标管理概述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 userDrawn="1"/>
        </p:nvSpPr>
        <p:spPr>
          <a:xfrm>
            <a:off x="977900" y="332656"/>
            <a:ext cx="49657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目标管理实施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11318\桌面\a1dd46e0cba5b4aaf44531ed41909fd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download11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729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11318\桌面\setwalls.ru-8387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572" y="1628800"/>
            <a:ext cx="324000" cy="3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4"/>
          <p:cNvSpPr txBox="1">
            <a:spLocks noChangeArrowheads="1"/>
          </p:cNvSpPr>
          <p:nvPr userDrawn="1"/>
        </p:nvSpPr>
        <p:spPr bwMode="auto">
          <a:xfrm>
            <a:off x="7999497" y="1663883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7" name="TextBox 10"/>
          <p:cNvSpPr>
            <a:spLocks noChangeArrowheads="1"/>
          </p:cNvSpPr>
          <p:nvPr userDrawn="1"/>
        </p:nvSpPr>
        <p:spPr bwMode="auto">
          <a:xfrm>
            <a:off x="7999497" y="2642864"/>
            <a:ext cx="35691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8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4572" y="2664727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572" y="2124182"/>
            <a:ext cx="324000" cy="4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54"/>
          <p:cNvSpPr txBox="1">
            <a:spLocks noChangeArrowheads="1"/>
          </p:cNvSpPr>
          <p:nvPr userDrawn="1"/>
        </p:nvSpPr>
        <p:spPr bwMode="auto">
          <a:xfrm>
            <a:off x="7999497" y="2153373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1600" kern="12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TextBox 3"/>
          <p:cNvSpPr txBox="1"/>
          <p:nvPr userDrawn="1"/>
        </p:nvSpPr>
        <p:spPr>
          <a:xfrm>
            <a:off x="6884723" y="548680"/>
            <a:ext cx="53072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54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5400" b="1" dirty="0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4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4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4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4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36712"/>
            <a:ext cx="2736000" cy="180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736000" y="836712"/>
            <a:ext cx="9456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98432" y="46738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6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60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73064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432" y="1628800"/>
            <a:ext cx="6552728" cy="504056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5588" y="1680773"/>
            <a:ext cx="6025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 目标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清晰可见，焕发激情，激发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潜力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977900" y="2327353"/>
            <a:ext cx="5694164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是谁叫醒了我们的灵魂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？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0">
              <a:lnSpc>
                <a:spcPct val="130000"/>
              </a:lnSpc>
            </a:pP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每天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一觉醒来，我们的身体醒了，但灵魂未必能醒，</a:t>
            </a:r>
            <a:r>
              <a:rPr lang="zh-CN" altLang="en-US" sz="2400" b="1" dirty="0">
                <a:solidFill>
                  <a:srgbClr val="FF9300"/>
                </a:solidFill>
              </a:rPr>
              <a:t>能让灵魂苏醒的是目标</a:t>
            </a:r>
            <a:r>
              <a:rPr lang="zh-CN" altLang="en-US" sz="2000" b="1" dirty="0">
                <a:solidFill>
                  <a:srgbClr val="FF9300"/>
                </a:solidFill>
              </a:rPr>
              <a:t>。</a:t>
            </a:r>
            <a:endParaRPr lang="zh-CN" altLang="en-US" sz="2400" b="1" dirty="0">
              <a:solidFill>
                <a:srgbClr val="FF9300"/>
              </a:solidFill>
            </a:endParaRPr>
          </a:p>
        </p:txBody>
      </p:sp>
      <p:pic>
        <p:nvPicPr>
          <p:cNvPr id="8" name="Picture 2" descr="C:\Users\user\Desktop\shangwusx27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36160" y="1172070"/>
            <a:ext cx="4104456" cy="53526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983432" y="3717560"/>
            <a:ext cx="6552728" cy="2547223"/>
          </a:xfrm>
          <a:prstGeom prst="rect">
            <a:avLst/>
          </a:prstGeom>
          <a:solidFill>
            <a:srgbClr val="FF9300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244556" y="4072482"/>
            <a:ext cx="6147588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美国波士顿塞尔提克篮球队的</a:t>
            </a:r>
            <a:r>
              <a:rPr lang="zh-CN" altLang="en-US" dirty="0" smtClean="0">
                <a:solidFill>
                  <a:schemeClr val="bg1"/>
                </a:solidFill>
              </a:rPr>
              <a:t>传奇人物（</a:t>
            </a:r>
            <a:r>
              <a:rPr lang="en-US" altLang="zh-CN" dirty="0" err="1">
                <a:solidFill>
                  <a:schemeClr val="bg1"/>
                </a:solidFill>
              </a:rPr>
              <a:t>Bill.Russell</a:t>
            </a:r>
            <a:r>
              <a:rPr lang="zh-CN" altLang="en-US" dirty="0">
                <a:solidFill>
                  <a:schemeClr val="bg1"/>
                </a:solidFill>
              </a:rPr>
              <a:t>），有保留自己评分卡的习惯。他在打完每一场球之后，用一张满分为</a:t>
            </a:r>
            <a:r>
              <a:rPr lang="en-US" altLang="zh-CN" dirty="0">
                <a:solidFill>
                  <a:schemeClr val="bg1"/>
                </a:solidFill>
              </a:rPr>
              <a:t>100</a:t>
            </a:r>
            <a:r>
              <a:rPr lang="zh-CN" altLang="en-US" dirty="0">
                <a:solidFill>
                  <a:schemeClr val="bg1"/>
                </a:solidFill>
              </a:rPr>
              <a:t>分的评分卡为自己评分。在他的篮球生涯中，他从来没有得过</a:t>
            </a:r>
            <a:r>
              <a:rPr lang="en-US" altLang="zh-CN" dirty="0">
                <a:solidFill>
                  <a:schemeClr val="bg1"/>
                </a:solidFill>
              </a:rPr>
              <a:t>65</a:t>
            </a:r>
            <a:r>
              <a:rPr lang="zh-CN" altLang="en-US" dirty="0">
                <a:solidFill>
                  <a:schemeClr val="bg1"/>
                </a:solidFill>
              </a:rPr>
              <a:t>分以上。很多人说：“可怜的</a:t>
            </a:r>
            <a:r>
              <a:rPr lang="en-US" altLang="zh-CN" dirty="0">
                <a:solidFill>
                  <a:schemeClr val="bg1"/>
                </a:solidFill>
              </a:rPr>
              <a:t>Russell</a:t>
            </a:r>
            <a:r>
              <a:rPr lang="zh-CN" altLang="en-US" dirty="0">
                <a:solidFill>
                  <a:schemeClr val="bg1"/>
                </a:solidFill>
              </a:rPr>
              <a:t>，打了</a:t>
            </a:r>
            <a:r>
              <a:rPr lang="en-US" altLang="zh-CN" dirty="0">
                <a:solidFill>
                  <a:schemeClr val="bg1"/>
                </a:solidFill>
              </a:rPr>
              <a:t>1200</a:t>
            </a:r>
            <a:r>
              <a:rPr lang="zh-CN" altLang="en-US" dirty="0">
                <a:solidFill>
                  <a:schemeClr val="bg1"/>
                </a:solidFill>
              </a:rPr>
              <a:t>多场的球赛，从来没有达到过自己的标准！”然而，就因为他拼命要达到自己的标准，他成了最杰出的篮球运动员。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17431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虚尾箭头 7"/>
          <p:cNvSpPr/>
          <p:nvPr/>
        </p:nvSpPr>
        <p:spPr>
          <a:xfrm>
            <a:off x="1127448" y="3263246"/>
            <a:ext cx="10585176" cy="1150597"/>
          </a:xfrm>
          <a:prstGeom prst="striped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0622" y="1588730"/>
            <a:ext cx="6025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⑤ 以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结果为导向，时刻关注目标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，少走弯路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10622" y="1988840"/>
            <a:ext cx="6025738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1379476" y="5733256"/>
            <a:ext cx="9541060" cy="85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有了明确的目标，我们就会把自己稀缺的时间和精力用到该用的地方去，进而调动所有的能量，挖掘所有的潜力，</a:t>
            </a:r>
            <a:r>
              <a:rPr lang="zh-CN" altLang="en-US" sz="2000" b="1" dirty="0">
                <a:solidFill>
                  <a:srgbClr val="FF9300"/>
                </a:solidFill>
              </a:rPr>
              <a:t>全力以赴于对目标的追求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Picture 2" descr="F:\TDZ临时\其他备用\！个人PPT作品@teliss\磨练坚强意志-图\FECA5EC22E2D84E3FB3C4EE6CA2641FA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4165" y="2132856"/>
            <a:ext cx="6218652" cy="34113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505464" y="36077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将军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赶路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43252" y="36077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不追小兔</a:t>
            </a:r>
          </a:p>
        </p:txBody>
      </p:sp>
    </p:spTree>
    <p:extLst>
      <p:ext uri="{BB962C8B-B14F-4D97-AF65-F5344CB8AC3E}">
        <p14:creationId xmlns:p14="http://schemas.microsoft.com/office/powerpoint/2010/main" val="37096681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xpic738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9575" y="3068960"/>
            <a:ext cx="3119083" cy="311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0622" y="1588730"/>
            <a:ext cx="6025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⑥ 目标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是管理的基本出发点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10622" y="1988840"/>
            <a:ext cx="6025738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27684" y="2060848"/>
            <a:ext cx="87366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确立一个清楚正确的目标是科学管理的</a:t>
            </a:r>
            <a:r>
              <a:rPr lang="zh-CN" altLang="zh-CN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前提</a:t>
            </a:r>
            <a:endParaRPr lang="en-US" altLang="zh-CN" sz="24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zh-CN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是组织开展各项工作的</a:t>
            </a:r>
            <a:r>
              <a:rPr lang="zh-CN" altLang="zh-CN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zh-CN" sz="24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47928" y="4270357"/>
            <a:ext cx="489654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目标提供了决策的准则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目标是一切工作的行动指南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目标是协调岗位、部门之间关系的基础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目标达成度是衡量工作好坏的标准</a:t>
            </a:r>
          </a:p>
        </p:txBody>
      </p:sp>
    </p:spTree>
    <p:extLst>
      <p:ext uri="{BB962C8B-B14F-4D97-AF65-F5344CB8AC3E}">
        <p14:creationId xmlns:p14="http://schemas.microsoft.com/office/powerpoint/2010/main" val="1805137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0416" y="2519790"/>
            <a:ext cx="4491168" cy="923330"/>
            <a:chOff x="3415086" y="2643372"/>
            <a:chExt cx="4491168" cy="923330"/>
          </a:xfrm>
        </p:grpSpPr>
        <p:sp>
          <p:nvSpPr>
            <p:cNvPr id="3" name="文本占位符 3"/>
            <p:cNvSpPr txBox="1">
              <a:spLocks/>
            </p:cNvSpPr>
            <p:nvPr userDrawn="1"/>
          </p:nvSpPr>
          <p:spPr>
            <a:xfrm>
              <a:off x="4417143" y="2862120"/>
              <a:ext cx="3489111" cy="43204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b="1" kern="1200">
                  <a:solidFill>
                    <a:srgbClr val="56762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dirty="0" smtClean="0">
                  <a:solidFill>
                    <a:srgbClr val="FF9300"/>
                  </a:solidFill>
                  <a:ea typeface="微软雅黑" pitchFamily="34" charset="-122"/>
                </a:rPr>
                <a:t>目标</a:t>
              </a:r>
              <a:r>
                <a:rPr lang="zh-CN" altLang="en-US" sz="4000" dirty="0">
                  <a:solidFill>
                    <a:srgbClr val="FF9300"/>
                  </a:solidFill>
                  <a:ea typeface="微软雅黑" pitchFamily="34" charset="-122"/>
                </a:rPr>
                <a:t>管理</a:t>
              </a:r>
              <a:r>
                <a:rPr lang="zh-CN" altLang="en-US" sz="4000" dirty="0" smtClean="0">
                  <a:solidFill>
                    <a:srgbClr val="FF9300"/>
                  </a:solidFill>
                  <a:ea typeface="微软雅黑" pitchFamily="34" charset="-122"/>
                </a:rPr>
                <a:t>概述</a:t>
              </a:r>
              <a:endParaRPr lang="zh-CN" altLang="en-US" sz="4000" dirty="0">
                <a:solidFill>
                  <a:srgbClr val="FF9300"/>
                </a:solidFill>
                <a:ea typeface="微软雅黑" pitchFamily="34" charset="-122"/>
              </a:endParaRPr>
            </a:p>
          </p:txBody>
        </p:sp>
        <p:sp>
          <p:nvSpPr>
            <p:cNvPr id="4" name="TextBox 8"/>
            <p:cNvSpPr txBox="1"/>
            <p:nvPr userDrawn="1"/>
          </p:nvSpPr>
          <p:spPr>
            <a:xfrm>
              <a:off x="3415086" y="2643372"/>
              <a:ext cx="11846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tencil" pitchFamily="82" charset="0"/>
                  <a:ea typeface="微软雅黑" pitchFamily="34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68189" y="3605296"/>
            <a:ext cx="359934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目标管理的由来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什么是目标管理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目标管理的好处及缺憾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80616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目标管理的由来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1464" y="1713372"/>
            <a:ext cx="2828925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4367808" y="2091644"/>
            <a:ext cx="7272808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1954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年，德鲁克在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管理实践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一书中提出了一个具有划时代意义的概念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sz="1800" b="1" dirty="0">
                <a:solidFill>
                  <a:srgbClr val="FF9300"/>
                </a:solidFill>
              </a:rPr>
              <a:t>目标管理（</a:t>
            </a:r>
            <a:r>
              <a:rPr lang="en-US" altLang="zh-CN" sz="1800" b="1" dirty="0">
                <a:solidFill>
                  <a:srgbClr val="FF9300"/>
                </a:solidFill>
              </a:rPr>
              <a:t>Management By Objectives</a:t>
            </a:r>
            <a:r>
              <a:rPr lang="zh-CN" altLang="en-US" sz="1800" b="1" dirty="0" smtClean="0">
                <a:solidFill>
                  <a:srgbClr val="FF9300"/>
                </a:solidFill>
              </a:rPr>
              <a:t>，</a:t>
            </a:r>
            <a:r>
              <a:rPr lang="en-US" altLang="zh-CN" sz="1800" b="1" dirty="0" smtClean="0">
                <a:solidFill>
                  <a:srgbClr val="FF9300"/>
                </a:solidFill>
              </a:rPr>
              <a:t>MBO</a:t>
            </a:r>
            <a:r>
              <a:rPr lang="zh-CN" altLang="en-US" sz="1800" b="1" dirty="0">
                <a:solidFill>
                  <a:srgbClr val="FF9300"/>
                </a:solidFill>
              </a:rPr>
              <a:t>）</a:t>
            </a:r>
            <a:r>
              <a:rPr lang="zh-CN" altLang="en-US" sz="1800" dirty="0">
                <a:solidFill>
                  <a:srgbClr val="FF9300"/>
                </a:solidFill>
              </a:rPr>
              <a:t>，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它是德鲁克所发明的最重要、最有影响的概念，并已成为当代管理体系的重要组成部分。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4367808" y="3801604"/>
            <a:ext cx="7272808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标管理提出以后，便在美国迅速流传。时值第二次世界大战后西方经济由恢复转向迅速发展的时期，企业急需采用新的方法调动员工积极性以提高竞争能力，目标管理的出现可谓应运而生，遂被广泛应用，并很快为日本、西欧国家的企业所仿效，在世界管理界大行其道。</a:t>
            </a:r>
          </a:p>
        </p:txBody>
      </p:sp>
    </p:spTree>
    <p:extLst>
      <p:ext uri="{BB962C8B-B14F-4D97-AF65-F5344CB8AC3E}">
        <p14:creationId xmlns:p14="http://schemas.microsoft.com/office/powerpoint/2010/main" val="89630738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目标管理的由来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4799856" y="2060848"/>
            <a:ext cx="669674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美国总统布什将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 “总统自由勋章”授予彼得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•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德鲁克，提到他的三大贡献之一就是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zh-CN" altLang="en-US" sz="2800" b="1" dirty="0" smtClean="0">
                <a:solidFill>
                  <a:srgbClr val="FF9300"/>
                </a:solidFill>
              </a:rPr>
              <a:t>目标管理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4799856" y="3810745"/>
            <a:ext cx="6696744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惠普公司创始人戴维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•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帕卡德在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惠普之道（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HP Way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中说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到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2" descr="C:\Documents and Settings\tdz\桌面\20084221021366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541" y="1947635"/>
            <a:ext cx="3343275" cy="414566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4871864" y="4684981"/>
            <a:ext cx="6552728" cy="1408315"/>
          </a:xfrm>
          <a:prstGeom prst="roundRect">
            <a:avLst>
              <a:gd name="adj" fmla="val 8152"/>
            </a:avLst>
          </a:prstGeom>
          <a:solidFill>
            <a:srgbClr val="FF9300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074434" y="4800517"/>
            <a:ext cx="6147588" cy="115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没有</a:t>
            </a:r>
            <a:r>
              <a:rPr lang="zh-CN" altLang="en-US" sz="2800" b="1" dirty="0">
                <a:solidFill>
                  <a:schemeClr val="bg1"/>
                </a:solidFill>
              </a:rPr>
              <a:t>任何管理原则比“目标管理”原则对惠普的成功有如此大的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贡献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……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>
            <a:off x="5663952" y="4509120"/>
            <a:ext cx="373494" cy="175861"/>
          </a:xfrm>
          <a:prstGeom prst="rtTriangle">
            <a:avLst/>
          </a:prstGeom>
          <a:solidFill>
            <a:srgbClr val="FF9300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981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什么是目标管理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 descr="C:\Documents and Settings\t11318\桌面\look.com.ua-3931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2024" y="3320988"/>
            <a:ext cx="5452864" cy="306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977900" y="3320988"/>
            <a:ext cx="5334124" cy="3067236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endParaRPr lang="en-US" kern="100" dirty="0"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456" y="4680749"/>
            <a:ext cx="488305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如</a:t>
            </a:r>
            <a:r>
              <a:rPr lang="zh-CN" altLang="zh-CN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：父亲说：好女儿，如果这学期 你考了班级第一，暑假老爸带你去新马泰！ 女儿说：哇！新马泰！我梦寐以求的，为了</a:t>
            </a:r>
            <a:r>
              <a:rPr lang="zh-CN" altLang="en-US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奖赏</a:t>
            </a:r>
            <a:r>
              <a:rPr lang="zh-CN" altLang="zh-CN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我一定要考全班第一。</a:t>
            </a:r>
            <a:endParaRPr lang="en-US" altLang="zh-CN" kern="100" dirty="0">
              <a:solidFill>
                <a:schemeClr val="bg1"/>
              </a:solidFill>
              <a:latin typeface="Times New Roman"/>
              <a:cs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9456" y="3528621"/>
            <a:ext cx="48830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实际生活中，我们每一个人都在自觉不自觉地运用着目标管理。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977900" y="2060848"/>
            <a:ext cx="107869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目标管理亦称“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成果管理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”。是指在企业员工的积极参与下，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自上而下地确定工作目标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，并通过对目标完成情况的检查和奖惩的手段，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自下而上地实现公司经营管理目标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的一种管理方法。</a:t>
            </a:r>
          </a:p>
        </p:txBody>
      </p:sp>
    </p:spTree>
    <p:extLst>
      <p:ext uri="{BB962C8B-B14F-4D97-AF65-F5344CB8AC3E}">
        <p14:creationId xmlns:p14="http://schemas.microsoft.com/office/powerpoint/2010/main" val="178600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什么是目标管理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2053868" y="1916832"/>
            <a:ext cx="8434620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目标管理，被誉为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是：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53868" y="4437112"/>
            <a:ext cx="843462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必须建立企业的目标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目标建立的过程，是一个自上而下的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目标实现的过程，是一个自下而上的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要通过对目标完成情况的检查和奖惩，来确保目标的实现</a:t>
            </a:r>
            <a:endParaRPr lang="zh-CN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3868" y="2564904"/>
            <a:ext cx="84346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8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企业的导航系统</a:t>
            </a:r>
            <a:endParaRPr lang="zh-CN" altLang="en-US" sz="8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36440" y="2564904"/>
            <a:ext cx="792000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36440" y="4005532"/>
            <a:ext cx="792000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0784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目标管理的好处和缺憾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7900" y="3645024"/>
            <a:ext cx="5334124" cy="2743200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endParaRPr lang="en-US" kern="100" dirty="0"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456" y="3933056"/>
            <a:ext cx="4883056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提高管理效率。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有助于组织机构改革。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有助于形成“自动自发”的工作局面。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激励员工完成目标。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实现有效的监督控制。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有利于客观评价员工。</a:t>
            </a:r>
            <a:endParaRPr lang="en-US" altLang="zh-CN" b="1" kern="100" dirty="0">
              <a:solidFill>
                <a:schemeClr val="bg1"/>
              </a:solidFill>
              <a:latin typeface="Times New Roman"/>
              <a:cs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2024" y="3645024"/>
            <a:ext cx="5334124" cy="2743200"/>
          </a:xfrm>
          <a:prstGeom prst="rect">
            <a:avLst/>
          </a:prstGeom>
          <a:solidFill>
            <a:srgbClr val="E1E1E1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endParaRPr lang="en-US" kern="100" dirty="0"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4409" y="2630173"/>
            <a:ext cx="3881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目标管理的</a:t>
            </a:r>
            <a:r>
              <a:rPr lang="zh-CN" altLang="en-US" sz="4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好处</a:t>
            </a:r>
            <a:endParaRPr lang="zh-CN" altLang="en-US" sz="44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8533" y="2630173"/>
            <a:ext cx="3881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目标管理的</a:t>
            </a:r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缺憾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7558" y="3971168"/>
            <a:ext cx="4883056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目标难以制定。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目标管理的哲学假设不一定都存在。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目标商定可能增加管理成本。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没有绝对客观、公正的奖惩。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往往强调短期目标而忽略长期发展。</a:t>
            </a:r>
            <a:endParaRPr lang="zh-CN" altLang="en-US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关注</a:t>
            </a: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自身目标而</a:t>
            </a: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忽略整体</a:t>
            </a: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，助长</a:t>
            </a: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/>
                <a:cs typeface="宋体"/>
              </a:rPr>
              <a:t>本位主义。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25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0416" y="2519790"/>
            <a:ext cx="4491168" cy="923330"/>
            <a:chOff x="3415086" y="2643372"/>
            <a:chExt cx="4491168" cy="923330"/>
          </a:xfrm>
        </p:grpSpPr>
        <p:sp>
          <p:nvSpPr>
            <p:cNvPr id="3" name="文本占位符 3"/>
            <p:cNvSpPr txBox="1">
              <a:spLocks/>
            </p:cNvSpPr>
            <p:nvPr userDrawn="1"/>
          </p:nvSpPr>
          <p:spPr>
            <a:xfrm>
              <a:off x="4417143" y="2862120"/>
              <a:ext cx="3489111" cy="43204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b="1" kern="1200">
                  <a:solidFill>
                    <a:srgbClr val="56762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dirty="0" smtClean="0">
                  <a:solidFill>
                    <a:srgbClr val="FF9300"/>
                  </a:solidFill>
                  <a:ea typeface="微软雅黑" pitchFamily="34" charset="-122"/>
                </a:rPr>
                <a:t>目标管理实施</a:t>
              </a:r>
              <a:endParaRPr lang="zh-CN" altLang="en-US" sz="4000" dirty="0">
                <a:solidFill>
                  <a:srgbClr val="FF9300"/>
                </a:solidFill>
                <a:ea typeface="微软雅黑" pitchFamily="34" charset="-122"/>
              </a:endParaRPr>
            </a:p>
          </p:txBody>
        </p:sp>
        <p:sp>
          <p:nvSpPr>
            <p:cNvPr id="4" name="TextBox 8"/>
            <p:cNvSpPr txBox="1"/>
            <p:nvPr userDrawn="1"/>
          </p:nvSpPr>
          <p:spPr>
            <a:xfrm>
              <a:off x="3415086" y="2643372"/>
              <a:ext cx="11846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tencil" pitchFamily="82" charset="0"/>
                  <a:ea typeface="微软雅黑" pitchFamily="34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68189" y="3605296"/>
            <a:ext cx="35993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设定总目标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目标分解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目标实施</a:t>
            </a:r>
            <a:r>
              <a:rPr lang="en-US" altLang="zh-CN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PDCA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检查实施结果及奖惩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2221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78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设定总目标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3552" y="1984191"/>
            <a:ext cx="84969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72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先有目标，才有</a:t>
            </a:r>
            <a:r>
              <a:rPr lang="zh-CN" altLang="zh-CN" sz="72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72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一个领域没有目标，这个领域的工作必然被</a:t>
            </a:r>
            <a:r>
              <a:rPr lang="zh-CN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172024" y="4577680"/>
            <a:ext cx="8280000" cy="1371600"/>
          </a:xfrm>
          <a:prstGeom prst="roundRect">
            <a:avLst>
              <a:gd name="adj" fmla="val 4645"/>
            </a:avLst>
          </a:prstGeom>
          <a:solidFill>
            <a:srgbClr val="FF9300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endParaRPr lang="en-US" kern="100" dirty="0"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9576" y="4725144"/>
            <a:ext cx="806489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管理者最重要的两件事：①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为</a:t>
            </a:r>
            <a:r>
              <a:rPr lang="zh-CN" altLang="en-US" sz="28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团队设定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目标</a:t>
            </a:r>
            <a:r>
              <a:rPr lang="zh-CN" altLang="en-US" sz="28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；②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围绕目标对团队</a:t>
            </a:r>
            <a:r>
              <a:rPr lang="zh-CN" altLang="en-US" sz="28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进行辅导和激励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9630738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设定总目标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528" y="2038163"/>
            <a:ext cx="8496944" cy="88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目标来自于哪里？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90676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F:\360云盘\02-个人资料\！PPT图片及版面资源\05-PPT精选插图\03-小图类\02-win8\Others\White\MB_0007_book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76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2790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389427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4288178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6186929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8085680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9984432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81541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0292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2" name="Picture 8" descr="F:\360云盘\02-个人资料\！PPT图片及版面资源\05-PPT精选插图\03-小图类\02-win8\Others\White\MB_0003_Favs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8178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360云盘\02-个人资料\！PPT图片及版面资源\05-PPT精选插图\03-小图类\02-win8\Others\White\MB_0006_calculator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427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379043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7794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76546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4" name="Picture 10" descr="F:\360云盘\02-个人资料\！PPT图片及版面资源\05-PPT精选插图\03-小图类\02-win8\Network\white\MS_0000s_0036_search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680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360云盘\02-个人资料\！PPT图片及版面资源\05-PPT精选插图\03-小图类\02-win8\System\White\MB_0005_sett_small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6929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F:\360云盘\02-个人资料\！PPT图片及版面资源\05-PPT精选插图\03-小图类\02-win8\System\White\MB_0022_tok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4432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7323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设定总目标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9055" y="1556792"/>
            <a:ext cx="9958499" cy="849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我们可以采用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BSC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各维度，并结合上述的六个导向，来设定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BSC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同时关注：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，让目标更均衡、完整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33"/>
          <p:cNvGrpSpPr/>
          <p:nvPr/>
        </p:nvGrpSpPr>
        <p:grpSpPr>
          <a:xfrm>
            <a:off x="5189861" y="3740296"/>
            <a:ext cx="2523417" cy="1819661"/>
            <a:chOff x="3336357" y="3492500"/>
            <a:chExt cx="2523417" cy="18196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59200" y="3492500"/>
              <a:ext cx="1701800" cy="1701800"/>
            </a:xfrm>
            <a:prstGeom prst="ellipse">
              <a:avLst/>
            </a:prstGeom>
            <a:noFill/>
            <a:ln w="177800">
              <a:solidFill>
                <a:srgbClr val="FF9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使命愿景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右箭头 27"/>
            <p:cNvSpPr/>
            <p:nvPr/>
          </p:nvSpPr>
          <p:spPr>
            <a:xfrm rot="19192197">
              <a:off x="5266757" y="3586619"/>
              <a:ext cx="593017" cy="419665"/>
            </a:xfrm>
            <a:prstGeom prst="rightArrow">
              <a:avLst>
                <a:gd name="adj1" fmla="val 57372"/>
                <a:gd name="adj2" fmla="val 50000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9300"/>
                </a:solidFill>
              </a:endParaRPr>
            </a:p>
          </p:txBody>
        </p:sp>
        <p:sp>
          <p:nvSpPr>
            <p:cNvPr id="29" name="右箭头 28"/>
            <p:cNvSpPr/>
            <p:nvPr/>
          </p:nvSpPr>
          <p:spPr>
            <a:xfrm rot="8776370">
              <a:off x="3399857" y="4767719"/>
              <a:ext cx="593017" cy="419665"/>
            </a:xfrm>
            <a:prstGeom prst="rightArrow">
              <a:avLst>
                <a:gd name="adj1" fmla="val 57372"/>
                <a:gd name="adj2" fmla="val 50000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9300"/>
                </a:solidFill>
              </a:endParaRPr>
            </a:p>
          </p:txBody>
        </p:sp>
        <p:sp>
          <p:nvSpPr>
            <p:cNvPr id="30" name="右箭头 29"/>
            <p:cNvSpPr/>
            <p:nvPr/>
          </p:nvSpPr>
          <p:spPr>
            <a:xfrm rot="13300837">
              <a:off x="3336357" y="3561219"/>
              <a:ext cx="593017" cy="419665"/>
            </a:xfrm>
            <a:prstGeom prst="rightArrow">
              <a:avLst>
                <a:gd name="adj1" fmla="val 57372"/>
                <a:gd name="adj2" fmla="val 50000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9300"/>
                </a:solidFill>
              </a:endParaRPr>
            </a:p>
          </p:txBody>
        </p:sp>
        <p:sp>
          <p:nvSpPr>
            <p:cNvPr id="31" name="右箭头 30"/>
            <p:cNvSpPr/>
            <p:nvPr/>
          </p:nvSpPr>
          <p:spPr>
            <a:xfrm rot="2818619">
              <a:off x="5165157" y="4805820"/>
              <a:ext cx="593017" cy="419665"/>
            </a:xfrm>
            <a:prstGeom prst="rightArrow">
              <a:avLst>
                <a:gd name="adj1" fmla="val 57372"/>
                <a:gd name="adj2" fmla="val 50000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9300"/>
                </a:solidFill>
              </a:endParaRPr>
            </a:p>
          </p:txBody>
        </p:sp>
      </p:grpSp>
      <p:grpSp>
        <p:nvGrpSpPr>
          <p:cNvPr id="32" name="组合 35"/>
          <p:cNvGrpSpPr/>
          <p:nvPr/>
        </p:nvGrpSpPr>
        <p:grpSpPr>
          <a:xfrm>
            <a:off x="2853604" y="2965596"/>
            <a:ext cx="2238400" cy="1143000"/>
            <a:chOff x="1000100" y="2717800"/>
            <a:chExt cx="22384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圆角矩形 32"/>
            <p:cNvSpPr/>
            <p:nvPr/>
          </p:nvSpPr>
          <p:spPr>
            <a:xfrm>
              <a:off x="1003300" y="2717800"/>
              <a:ext cx="2235200" cy="1143000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054100" y="2768600"/>
              <a:ext cx="2120900" cy="711200"/>
            </a:xfrm>
            <a:prstGeom prst="roundRect">
              <a:avLst>
                <a:gd name="adj" fmla="val 225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41400" y="3162300"/>
              <a:ext cx="2133600" cy="609600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00100" y="3175758"/>
              <a:ext cx="2214578" cy="5539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ts val="18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创利增收、减成本方面为公司做了什么贡献？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70000" y="2786058"/>
              <a:ext cx="17018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财务维度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41"/>
          <p:cNvGrpSpPr/>
          <p:nvPr/>
        </p:nvGrpSpPr>
        <p:grpSpPr>
          <a:xfrm>
            <a:off x="7809804" y="5034126"/>
            <a:ext cx="2235200" cy="1214438"/>
            <a:chOff x="1003300" y="2717800"/>
            <a:chExt cx="2235200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圆角矩形 38"/>
            <p:cNvSpPr/>
            <p:nvPr/>
          </p:nvSpPr>
          <p:spPr>
            <a:xfrm>
              <a:off x="1003300" y="2717800"/>
              <a:ext cx="2235200" cy="1143000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054100" y="2768600"/>
              <a:ext cx="2120900" cy="711200"/>
            </a:xfrm>
            <a:prstGeom prst="roundRect">
              <a:avLst>
                <a:gd name="adj" fmla="val 225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41400" y="3162300"/>
              <a:ext cx="2133600" cy="609600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47760" y="3200400"/>
              <a:ext cx="2143140" cy="507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ts val="18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如何提升我们团队的素质和能力？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70000" y="2785028"/>
              <a:ext cx="1701800" cy="3186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学习与发展维度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7"/>
          <p:cNvGrpSpPr/>
          <p:nvPr/>
        </p:nvGrpSpPr>
        <p:grpSpPr>
          <a:xfrm>
            <a:off x="7797104" y="2889396"/>
            <a:ext cx="2271738" cy="1143000"/>
            <a:chOff x="1003300" y="2717800"/>
            <a:chExt cx="2271738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1003300" y="2717800"/>
              <a:ext cx="2235200" cy="1143000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054100" y="2768600"/>
              <a:ext cx="2120900" cy="711200"/>
            </a:xfrm>
            <a:prstGeom prst="roundRect">
              <a:avLst>
                <a:gd name="adj" fmla="val 225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41400" y="3162300"/>
              <a:ext cx="2133600" cy="609600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55686" y="3200400"/>
              <a:ext cx="2219352" cy="5389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ts val="18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我们够快、够好了吗？我们适应市场要求吗？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70000" y="2790820"/>
              <a:ext cx="17018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内部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维</a:t>
              </a: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度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53"/>
          <p:cNvGrpSpPr/>
          <p:nvPr/>
        </p:nvGrpSpPr>
        <p:grpSpPr>
          <a:xfrm>
            <a:off x="2844104" y="5034126"/>
            <a:ext cx="2235200" cy="1214438"/>
            <a:chOff x="1003300" y="2717800"/>
            <a:chExt cx="2235200" cy="12144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1003300" y="2717800"/>
              <a:ext cx="2235200" cy="1214438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054100" y="2768600"/>
              <a:ext cx="2120900" cy="711200"/>
            </a:xfrm>
            <a:prstGeom prst="roundRect">
              <a:avLst>
                <a:gd name="adj" fmla="val 225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041400" y="3162300"/>
              <a:ext cx="2133600" cy="609600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12800" y="3146420"/>
              <a:ext cx="2174900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内部客户如何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看待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工作成果？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270000" y="2789230"/>
              <a:ext cx="17018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客户维度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空心弧 55"/>
          <p:cNvSpPr/>
          <p:nvPr/>
        </p:nvSpPr>
        <p:spPr>
          <a:xfrm>
            <a:off x="5496817" y="2676674"/>
            <a:ext cx="1857375" cy="500062"/>
          </a:xfrm>
          <a:prstGeom prst="blockArc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空心弧 56"/>
          <p:cNvSpPr/>
          <p:nvPr/>
        </p:nvSpPr>
        <p:spPr>
          <a:xfrm flipV="1">
            <a:off x="5496817" y="5962799"/>
            <a:ext cx="1857375" cy="490537"/>
          </a:xfrm>
          <a:prstGeom prst="blockArc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空心弧 57"/>
          <p:cNvSpPr/>
          <p:nvPr/>
        </p:nvSpPr>
        <p:spPr>
          <a:xfrm rot="16200000" flipV="1">
            <a:off x="9456836" y="4288780"/>
            <a:ext cx="1428750" cy="490537"/>
          </a:xfrm>
          <a:prstGeom prst="blockArc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空心弧 58"/>
          <p:cNvSpPr/>
          <p:nvPr/>
        </p:nvSpPr>
        <p:spPr>
          <a:xfrm rot="16200000">
            <a:off x="2032098" y="4284018"/>
            <a:ext cx="1428750" cy="500062"/>
          </a:xfrm>
          <a:prstGeom prst="blockArc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638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274183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设定总目标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5480" y="4330688"/>
            <a:ext cx="5305017" cy="1114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在管理学中有一个非常重要的目标设定原则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——SMART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原则，由分别表示确定目标的五个基本原则的英文字母的字首组成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AutoShape 3"/>
          <p:cNvSpPr>
            <a:spLocks/>
          </p:cNvSpPr>
          <p:nvPr/>
        </p:nvSpPr>
        <p:spPr bwMode="auto">
          <a:xfrm>
            <a:off x="7012260" y="1527522"/>
            <a:ext cx="814387" cy="785812"/>
          </a:xfrm>
          <a:prstGeom prst="roundRect">
            <a:avLst>
              <a:gd name="adj" fmla="val 18519"/>
            </a:avLst>
          </a:prstGeom>
          <a:solidFill>
            <a:srgbClr val="FF9300"/>
          </a:solidFill>
          <a:ln w="63500">
            <a:noFill/>
            <a:miter lim="800000"/>
            <a:headEnd/>
            <a:tailEnd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omic Sans MS" pitchFamily="66" charset="0"/>
              </a:rPr>
              <a:t>S</a:t>
            </a:r>
          </a:p>
        </p:txBody>
      </p:sp>
      <p:sp>
        <p:nvSpPr>
          <p:cNvPr id="61" name="AutoShape 4"/>
          <p:cNvSpPr>
            <a:spLocks/>
          </p:cNvSpPr>
          <p:nvPr/>
        </p:nvSpPr>
        <p:spPr bwMode="auto">
          <a:xfrm>
            <a:off x="7012260" y="2531117"/>
            <a:ext cx="814387" cy="785812"/>
          </a:xfrm>
          <a:prstGeom prst="roundRect">
            <a:avLst>
              <a:gd name="adj" fmla="val 18519"/>
            </a:avLst>
          </a:prstGeom>
          <a:solidFill>
            <a:srgbClr val="FF9300"/>
          </a:solidFill>
          <a:ln w="63500">
            <a:noFill/>
            <a:miter lim="800000"/>
            <a:headEnd/>
            <a:tailEnd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omic Sans MS" pitchFamily="66" charset="0"/>
              </a:rPr>
              <a:t>M</a:t>
            </a:r>
          </a:p>
        </p:txBody>
      </p:sp>
      <p:sp>
        <p:nvSpPr>
          <p:cNvPr id="62" name="AutoShape 5"/>
          <p:cNvSpPr>
            <a:spLocks/>
          </p:cNvSpPr>
          <p:nvPr/>
        </p:nvSpPr>
        <p:spPr bwMode="auto">
          <a:xfrm>
            <a:off x="7026547" y="3534712"/>
            <a:ext cx="785812" cy="785812"/>
          </a:xfrm>
          <a:prstGeom prst="roundRect">
            <a:avLst>
              <a:gd name="adj" fmla="val 18519"/>
            </a:avLst>
          </a:prstGeom>
          <a:solidFill>
            <a:srgbClr val="FF9300"/>
          </a:solidFill>
          <a:ln w="63500">
            <a:noFill/>
            <a:miter lim="800000"/>
            <a:headEnd/>
            <a:tailEnd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omic Sans MS" pitchFamily="66" charset="0"/>
              </a:rPr>
              <a:t>A</a:t>
            </a:r>
          </a:p>
        </p:txBody>
      </p:sp>
      <p:sp>
        <p:nvSpPr>
          <p:cNvPr id="63" name="AutoShape 6"/>
          <p:cNvSpPr>
            <a:spLocks/>
          </p:cNvSpPr>
          <p:nvPr/>
        </p:nvSpPr>
        <p:spPr bwMode="auto">
          <a:xfrm>
            <a:off x="7026547" y="4538307"/>
            <a:ext cx="785812" cy="785812"/>
          </a:xfrm>
          <a:prstGeom prst="roundRect">
            <a:avLst>
              <a:gd name="adj" fmla="val 18519"/>
            </a:avLst>
          </a:prstGeom>
          <a:solidFill>
            <a:srgbClr val="FF9300"/>
          </a:solidFill>
          <a:ln w="63500">
            <a:noFill/>
            <a:miter lim="800000"/>
            <a:headEnd/>
            <a:tailEnd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omic Sans MS" pitchFamily="66" charset="0"/>
              </a:rPr>
              <a:t>R</a:t>
            </a:r>
          </a:p>
        </p:txBody>
      </p:sp>
      <p:sp>
        <p:nvSpPr>
          <p:cNvPr id="64" name="AutoShape 7"/>
          <p:cNvSpPr>
            <a:spLocks/>
          </p:cNvSpPr>
          <p:nvPr/>
        </p:nvSpPr>
        <p:spPr bwMode="auto">
          <a:xfrm>
            <a:off x="7026547" y="5541903"/>
            <a:ext cx="785812" cy="785812"/>
          </a:xfrm>
          <a:prstGeom prst="roundRect">
            <a:avLst>
              <a:gd name="adj" fmla="val 18519"/>
            </a:avLst>
          </a:prstGeom>
          <a:solidFill>
            <a:srgbClr val="FF9300"/>
          </a:solidFill>
          <a:ln w="63500">
            <a:noFill/>
            <a:miter lim="800000"/>
            <a:headEnd/>
            <a:tailEnd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omic Sans MS" pitchFamily="66" charset="0"/>
              </a:rPr>
              <a:t>T</a:t>
            </a:r>
          </a:p>
        </p:txBody>
      </p:sp>
      <p:sp>
        <p:nvSpPr>
          <p:cNvPr id="65" name="AutoShape 8"/>
          <p:cNvSpPr>
            <a:spLocks/>
          </p:cNvSpPr>
          <p:nvPr/>
        </p:nvSpPr>
        <p:spPr bwMode="auto">
          <a:xfrm>
            <a:off x="9353822" y="1527522"/>
            <a:ext cx="2032000" cy="785812"/>
          </a:xfrm>
          <a:prstGeom prst="roundRect">
            <a:avLst>
              <a:gd name="adj" fmla="val 18519"/>
            </a:avLst>
          </a:prstGeom>
          <a:noFill/>
          <a:ln w="63500" cap="flat">
            <a:solidFill>
              <a:srgbClr val="FF9300">
                <a:alpha val="85000"/>
              </a:srgb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Specific</a:t>
            </a:r>
          </a:p>
          <a:p>
            <a:pPr algn="ctr">
              <a:defRPr/>
            </a:pPr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具体的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66" name="AutoShape 9"/>
          <p:cNvSpPr>
            <a:spLocks/>
          </p:cNvSpPr>
          <p:nvPr/>
        </p:nvSpPr>
        <p:spPr bwMode="auto">
          <a:xfrm>
            <a:off x="9353822" y="2531117"/>
            <a:ext cx="2032000" cy="785812"/>
          </a:xfrm>
          <a:prstGeom prst="roundRect">
            <a:avLst>
              <a:gd name="adj" fmla="val 18519"/>
            </a:avLst>
          </a:prstGeom>
          <a:noFill/>
          <a:ln w="63500" cap="flat">
            <a:solidFill>
              <a:srgbClr val="FF9300">
                <a:alpha val="85000"/>
              </a:srgb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Measureable</a:t>
            </a:r>
          </a:p>
          <a:p>
            <a:pPr algn="ctr"/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可衡量的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AutoShape 10"/>
          <p:cNvSpPr>
            <a:spLocks/>
          </p:cNvSpPr>
          <p:nvPr/>
        </p:nvSpPr>
        <p:spPr bwMode="auto">
          <a:xfrm>
            <a:off x="9353822" y="3534712"/>
            <a:ext cx="2032000" cy="785812"/>
          </a:xfrm>
          <a:prstGeom prst="roundRect">
            <a:avLst>
              <a:gd name="adj" fmla="val 18519"/>
            </a:avLst>
          </a:prstGeom>
          <a:noFill/>
          <a:ln w="63500" cap="flat">
            <a:solidFill>
              <a:srgbClr val="FF9300">
                <a:alpha val="85000"/>
              </a:srgb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Achievable</a:t>
            </a:r>
          </a:p>
          <a:p>
            <a:pPr algn="ctr"/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可达成的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AutoShape 11"/>
          <p:cNvSpPr>
            <a:spLocks/>
          </p:cNvSpPr>
          <p:nvPr/>
        </p:nvSpPr>
        <p:spPr bwMode="auto">
          <a:xfrm>
            <a:off x="9353822" y="4538307"/>
            <a:ext cx="2032000" cy="785812"/>
          </a:xfrm>
          <a:prstGeom prst="roundRect">
            <a:avLst>
              <a:gd name="adj" fmla="val 18519"/>
            </a:avLst>
          </a:prstGeom>
          <a:noFill/>
          <a:ln w="63500" cap="flat">
            <a:solidFill>
              <a:srgbClr val="FF9300">
                <a:alpha val="85000"/>
              </a:srgb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Relevant</a:t>
            </a:r>
          </a:p>
          <a:p>
            <a:pPr algn="ctr"/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AutoShape 12"/>
          <p:cNvSpPr>
            <a:spLocks/>
          </p:cNvSpPr>
          <p:nvPr/>
        </p:nvSpPr>
        <p:spPr bwMode="auto">
          <a:xfrm>
            <a:off x="9353822" y="5541903"/>
            <a:ext cx="2032000" cy="785812"/>
          </a:xfrm>
          <a:prstGeom prst="roundRect">
            <a:avLst>
              <a:gd name="adj" fmla="val 18519"/>
            </a:avLst>
          </a:prstGeom>
          <a:noFill/>
          <a:ln w="63500" cap="flat">
            <a:solidFill>
              <a:srgbClr val="FF9300">
                <a:alpha val="85000"/>
              </a:srgbClr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Time-based</a:t>
            </a:r>
          </a:p>
          <a:p>
            <a:pPr algn="ctr"/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一定时限的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5480" y="3081734"/>
            <a:ext cx="51980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目标设定</a:t>
            </a:r>
            <a:r>
              <a:rPr lang="en-US" altLang="zh-CN" sz="54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80" y="5588584"/>
            <a:ext cx="53050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原则是一个很实际、很方便的实施原则。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487488" y="4005064"/>
            <a:ext cx="4968552" cy="0"/>
          </a:xfrm>
          <a:prstGeom prst="line">
            <a:avLst/>
          </a:prstGeom>
          <a:ln w="76200" cmpd="thinThick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虚尾箭头 8"/>
          <p:cNvSpPr/>
          <p:nvPr/>
        </p:nvSpPr>
        <p:spPr>
          <a:xfrm>
            <a:off x="8184232" y="1661082"/>
            <a:ext cx="936104" cy="518691"/>
          </a:xfrm>
          <a:prstGeom prst="stripedRightArrow">
            <a:avLst>
              <a:gd name="adj1" fmla="val 6957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虚尾箭头 69"/>
          <p:cNvSpPr/>
          <p:nvPr/>
        </p:nvSpPr>
        <p:spPr>
          <a:xfrm>
            <a:off x="8184232" y="3668272"/>
            <a:ext cx="936104" cy="518691"/>
          </a:xfrm>
          <a:prstGeom prst="stripedRightArrow">
            <a:avLst>
              <a:gd name="adj1" fmla="val 6957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虚尾箭头 71"/>
          <p:cNvSpPr/>
          <p:nvPr/>
        </p:nvSpPr>
        <p:spPr>
          <a:xfrm>
            <a:off x="8184232" y="4671867"/>
            <a:ext cx="936104" cy="518691"/>
          </a:xfrm>
          <a:prstGeom prst="stripedRightArrow">
            <a:avLst>
              <a:gd name="adj1" fmla="val 6957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虚尾箭头 72"/>
          <p:cNvSpPr/>
          <p:nvPr/>
        </p:nvSpPr>
        <p:spPr>
          <a:xfrm>
            <a:off x="8184232" y="2664677"/>
            <a:ext cx="936104" cy="518691"/>
          </a:xfrm>
          <a:prstGeom prst="stripedRightArrow">
            <a:avLst>
              <a:gd name="adj1" fmla="val 6957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虚尾箭头 73"/>
          <p:cNvSpPr/>
          <p:nvPr/>
        </p:nvSpPr>
        <p:spPr>
          <a:xfrm>
            <a:off x="8184232" y="5675463"/>
            <a:ext cx="936104" cy="518691"/>
          </a:xfrm>
          <a:prstGeom prst="stripedRightArrow">
            <a:avLst>
              <a:gd name="adj1" fmla="val 6957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42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29578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目标分解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2518" y="1556792"/>
            <a:ext cx="9825122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分解结果：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千斤重担人人挑，人人肩上有指标</a:t>
            </a:r>
            <a:r>
              <a:rPr lang="zh-CN" altLang="en-US" sz="2000" b="1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44390" y="2019937"/>
            <a:ext cx="2808312" cy="4361391"/>
            <a:chOff x="3651379" y="836712"/>
            <a:chExt cx="2808312" cy="4361391"/>
          </a:xfrm>
        </p:grpSpPr>
        <p:sp>
          <p:nvSpPr>
            <p:cNvPr id="25" name="圆角矩形 24"/>
            <p:cNvSpPr/>
            <p:nvPr/>
          </p:nvSpPr>
          <p:spPr>
            <a:xfrm>
              <a:off x="4934473" y="836712"/>
              <a:ext cx="144000" cy="43279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2000">
                  <a:schemeClr val="bg1">
                    <a:lumMod val="8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Oval 65"/>
            <p:cNvSpPr>
              <a:spLocks noChangeArrowheads="1"/>
            </p:cNvSpPr>
            <p:nvPr/>
          </p:nvSpPr>
          <p:spPr bwMode="auto">
            <a:xfrm>
              <a:off x="4661903" y="5019681"/>
              <a:ext cx="671816" cy="17842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46178" y="1350053"/>
              <a:ext cx="1221734" cy="580459"/>
              <a:chOff x="6754574" y="768401"/>
              <a:chExt cx="2025165" cy="96217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754574" y="916375"/>
                <a:ext cx="2025165" cy="814204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  <a:gd name="connsiteX0" fmla="*/ 0 w 1902269"/>
                  <a:gd name="connsiteY0" fmla="*/ 711790 h 711790"/>
                  <a:gd name="connsiteX1" fmla="*/ 987869 w 1902269"/>
                  <a:gd name="connsiteY1" fmla="*/ 0 h 711790"/>
                  <a:gd name="connsiteX2" fmla="*/ 1902269 w 1902269"/>
                  <a:gd name="connsiteY2" fmla="*/ 543698 h 711790"/>
                  <a:gd name="connsiteX0" fmla="*/ 0 w 2025165"/>
                  <a:gd name="connsiteY0" fmla="*/ 814204 h 814204"/>
                  <a:gd name="connsiteX1" fmla="*/ 1110765 w 2025165"/>
                  <a:gd name="connsiteY1" fmla="*/ 0 h 814204"/>
                  <a:gd name="connsiteX2" fmla="*/ 2025165 w 2025165"/>
                  <a:gd name="connsiteY2" fmla="*/ 543698 h 8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5165" h="814204">
                    <a:moveTo>
                      <a:pt x="0" y="814204"/>
                    </a:moveTo>
                    <a:lnTo>
                      <a:pt x="1110765" y="0"/>
                    </a:lnTo>
                    <a:lnTo>
                      <a:pt x="2025165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7726341" y="768401"/>
                <a:ext cx="306258" cy="306258"/>
                <a:chOff x="4358418" y="2619972"/>
                <a:chExt cx="409163" cy="409163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4358418" y="2619972"/>
                  <a:ext cx="409163" cy="409163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 rot="1267204">
                  <a:off x="4415118" y="2671937"/>
                  <a:ext cx="301040" cy="301040"/>
                  <a:chOff x="3518404" y="1580443"/>
                  <a:chExt cx="1276350" cy="1276350"/>
                </a:xfrm>
              </p:grpSpPr>
              <p:sp>
                <p:nvSpPr>
                  <p:cNvPr id="34" name="椭圆 33"/>
                  <p:cNvSpPr/>
                  <p:nvPr/>
                </p:nvSpPr>
                <p:spPr bwMode="auto">
                  <a:xfrm>
                    <a:off x="3518404" y="1580443"/>
                    <a:ext cx="1276350" cy="12763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47000">
                        <a:schemeClr val="bg1">
                          <a:lumMod val="65000"/>
                        </a:schemeClr>
                      </a:gs>
                      <a:gs pos="82000">
                        <a:schemeClr val="tx1">
                          <a:lumMod val="50000"/>
                          <a:lumOff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635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5" name="椭圆 34"/>
                  <p:cNvSpPr/>
                  <p:nvPr/>
                </p:nvSpPr>
                <p:spPr bwMode="auto">
                  <a:xfrm rot="20122633">
                    <a:off x="3974016" y="2569456"/>
                    <a:ext cx="774700" cy="2667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5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  <a:alpha val="12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6" name="椭圆 35"/>
                  <p:cNvSpPr/>
                  <p:nvPr/>
                </p:nvSpPr>
                <p:spPr bwMode="auto">
                  <a:xfrm rot="912585">
                    <a:off x="3748954" y="1623405"/>
                    <a:ext cx="720309" cy="42319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6000">
                        <a:schemeClr val="bg1">
                          <a:alpha val="51000"/>
                        </a:schemeClr>
                      </a:gs>
                      <a:gs pos="30000">
                        <a:schemeClr val="bg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sp>
          <p:nvSpPr>
            <p:cNvPr id="28" name="五边形 27"/>
            <p:cNvSpPr/>
            <p:nvPr/>
          </p:nvSpPr>
          <p:spPr>
            <a:xfrm rot="21119712">
              <a:off x="3651379" y="1824593"/>
              <a:ext cx="2808312" cy="504056"/>
            </a:xfrm>
            <a:prstGeom prst="homePlate">
              <a:avLst/>
            </a:prstGeom>
            <a:solidFill>
              <a:srgbClr val="FF9300"/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 rot="21127478">
              <a:off x="4327341" y="1890970"/>
              <a:ext cx="1387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剥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洋葱法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59496" y="3721842"/>
            <a:ext cx="3772800" cy="2186527"/>
            <a:chOff x="566485" y="2538617"/>
            <a:chExt cx="3772800" cy="2186527"/>
          </a:xfrm>
        </p:grpSpPr>
        <p:sp>
          <p:nvSpPr>
            <p:cNvPr id="38" name="圆角矩形 37"/>
            <p:cNvSpPr/>
            <p:nvPr/>
          </p:nvSpPr>
          <p:spPr>
            <a:xfrm>
              <a:off x="566485" y="3032416"/>
              <a:ext cx="3772800" cy="1692728"/>
            </a:xfrm>
            <a:prstGeom prst="roundRect">
              <a:avLst>
                <a:gd name="adj" fmla="val 3384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8493" y="3140658"/>
              <a:ext cx="3628784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将大目标分解成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若干小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目标，再将每个小目标分解成若干个更小的目标，一直分解下去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b="1" dirty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直到知道每个人该干什么。</a:t>
              </a:r>
              <a:endParaRPr lang="en-US" altLang="zh-CN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95732" y="2538617"/>
              <a:ext cx="12859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由大到小</a:t>
              </a:r>
              <a:endParaRPr lang="zh-CN" altLang="en-US" sz="20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43099" y="3752620"/>
            <a:ext cx="3773381" cy="2155749"/>
            <a:chOff x="5650088" y="2569395"/>
            <a:chExt cx="3773381" cy="2155749"/>
          </a:xfrm>
        </p:grpSpPr>
        <p:sp>
          <p:nvSpPr>
            <p:cNvPr id="42" name="圆角矩形 41"/>
            <p:cNvSpPr/>
            <p:nvPr/>
          </p:nvSpPr>
          <p:spPr>
            <a:xfrm>
              <a:off x="5650088" y="3032416"/>
              <a:ext cx="3773381" cy="1692728"/>
            </a:xfrm>
            <a:prstGeom prst="roundRect">
              <a:avLst>
                <a:gd name="adj" fmla="val 338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19154" y="3161217"/>
              <a:ext cx="3629365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愿景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5-10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年长期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2-3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年的中期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个月至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年的短期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→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月、周、日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目标，</a:t>
              </a:r>
              <a:r>
                <a:rPr lang="zh-CN" altLang="en-US" b="1" dirty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直到知道现在该干什么。</a:t>
              </a:r>
              <a:endParaRPr lang="en-US" altLang="zh-CN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893817" y="2569395"/>
              <a:ext cx="12859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由远及近</a:t>
              </a:r>
              <a:endParaRPr lang="zh-CN" altLang="en-US" sz="20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10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275199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目标分解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575720" y="2132856"/>
            <a:ext cx="7056784" cy="4248472"/>
            <a:chOff x="3575720" y="1895818"/>
            <a:chExt cx="7056784" cy="4248472"/>
          </a:xfrm>
        </p:grpSpPr>
        <p:sp>
          <p:nvSpPr>
            <p:cNvPr id="43" name="直角三角形 42"/>
            <p:cNvSpPr/>
            <p:nvPr/>
          </p:nvSpPr>
          <p:spPr>
            <a:xfrm flipH="1" flipV="1">
              <a:off x="3575720" y="4365104"/>
              <a:ext cx="180000" cy="1116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直角三角形 41"/>
            <p:cNvSpPr/>
            <p:nvPr/>
          </p:nvSpPr>
          <p:spPr>
            <a:xfrm flipH="1" flipV="1">
              <a:off x="3575720" y="2525312"/>
              <a:ext cx="180000" cy="1116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直角三角形 39"/>
            <p:cNvSpPr/>
            <p:nvPr/>
          </p:nvSpPr>
          <p:spPr>
            <a:xfrm>
              <a:off x="10454390" y="4333318"/>
              <a:ext cx="178113" cy="111626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直角三角形 2"/>
            <p:cNvSpPr/>
            <p:nvPr/>
          </p:nvSpPr>
          <p:spPr>
            <a:xfrm>
              <a:off x="10454390" y="2564904"/>
              <a:ext cx="178113" cy="111626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575720" y="1895818"/>
              <a:ext cx="7056784" cy="4248472"/>
              <a:chOff x="2492466" y="779694"/>
              <a:chExt cx="7056784" cy="424847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646645" y="779694"/>
                <a:ext cx="6743885" cy="4248472"/>
              </a:xfrm>
              <a:prstGeom prst="rect">
                <a:avLst/>
              </a:prstGeom>
              <a:solidFill>
                <a:srgbClr val="E9E9E9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492466" y="980728"/>
                <a:ext cx="2880000" cy="428434"/>
              </a:xfrm>
              <a:prstGeom prst="rect">
                <a:avLst/>
              </a:prstGeom>
              <a:solidFill>
                <a:srgbClr val="FF9300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/>
                  <a:t>01  </a:t>
                </a:r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上下</a:t>
                </a:r>
                <a:r>
                  <a:rPr lang="zh-CN" altLang="en-US" sz="2000" b="1" dirty="0">
                    <a:latin typeface="微软雅黑" pitchFamily="34" charset="-122"/>
                    <a:ea typeface="微软雅黑" pitchFamily="34" charset="-122"/>
                  </a:rPr>
                  <a:t>一致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669250" y="1556792"/>
                <a:ext cx="2880000" cy="428434"/>
              </a:xfrm>
              <a:prstGeom prst="rect">
                <a:avLst/>
              </a:prstGeom>
              <a:solidFill>
                <a:srgbClr val="FF9300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   </a:t>
                </a: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资源保障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492466" y="2820546"/>
                <a:ext cx="2880000" cy="428434"/>
              </a:xfrm>
              <a:prstGeom prst="rect">
                <a:avLst/>
              </a:prstGeom>
              <a:solidFill>
                <a:srgbClr val="FF9300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  </a:t>
                </a: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相互协调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669250" y="3324602"/>
                <a:ext cx="2880000" cy="428434"/>
              </a:xfrm>
              <a:prstGeom prst="rect">
                <a:avLst/>
              </a:prstGeom>
              <a:solidFill>
                <a:srgbClr val="FF9300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  </a:t>
                </a: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平等尊重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718654" y="1520788"/>
                <a:ext cx="2942164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分目标要保持与总体目标方向一致，内容上下贯通，保证总体目标的实现。</a:t>
                </a:r>
                <a:endPara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69250" y="2132856"/>
                <a:ext cx="2721281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目标分解中，要注意到各分目标所需要的条件及其</a:t>
                </a:r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限制因素。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718654" y="3356992"/>
                <a:ext cx="2942164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各分目标之间在内容与时间上要</a:t>
                </a:r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协调并同步发展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不能影响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总体目标的实现。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6669250" y="3825044"/>
                <a:ext cx="2721281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在目标分解讨论中，上级要尊重下级，平等待人，耐心倾听下级</a:t>
                </a:r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意见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1445460" y="1556792"/>
            <a:ext cx="3857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进行目标分解时要遵循以下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4168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29578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目标实施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PDCA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169292" y="2309938"/>
            <a:ext cx="3429000" cy="3429000"/>
          </a:xfrm>
          <a:prstGeom prst="ellipse">
            <a:avLst/>
          </a:prstGeom>
          <a:solidFill>
            <a:schemeClr val="bg1">
              <a:lumMod val="8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PDCA</a:t>
            </a:r>
          </a:p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循环</a:t>
            </a:r>
          </a:p>
        </p:txBody>
      </p:sp>
      <p:grpSp>
        <p:nvGrpSpPr>
          <p:cNvPr id="46" name="组合 6"/>
          <p:cNvGrpSpPr/>
          <p:nvPr/>
        </p:nvGrpSpPr>
        <p:grpSpPr>
          <a:xfrm>
            <a:off x="7134597" y="1483825"/>
            <a:ext cx="3734600" cy="3771280"/>
            <a:chOff x="2822087" y="1331261"/>
            <a:chExt cx="3734600" cy="37712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3845861" y="1331261"/>
              <a:ext cx="1465728" cy="14657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rgbClr val="FF9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P</a:t>
              </a:r>
            </a:p>
            <a:p>
              <a:pPr algn="ctr">
                <a:defRPr/>
              </a:pPr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Plan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环形箭头 47"/>
            <p:cNvSpPr/>
            <p:nvPr/>
          </p:nvSpPr>
          <p:spPr>
            <a:xfrm rot="20877171">
              <a:off x="2822087" y="1760430"/>
              <a:ext cx="3734600" cy="3342111"/>
            </a:xfrm>
            <a:prstGeom prst="circularArrow">
              <a:avLst>
                <a:gd name="adj1" fmla="val 4097"/>
                <a:gd name="adj2" fmla="val 816782"/>
                <a:gd name="adj3" fmla="val 20738369"/>
                <a:gd name="adj4" fmla="val 18427279"/>
                <a:gd name="adj5" fmla="val 6388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7"/>
          <p:cNvGrpSpPr/>
          <p:nvPr/>
        </p:nvGrpSpPr>
        <p:grpSpPr>
          <a:xfrm rot="5400000">
            <a:off x="7727901" y="2205091"/>
            <a:ext cx="3734600" cy="3778934"/>
            <a:chOff x="2764738" y="1331261"/>
            <a:chExt cx="3734600" cy="37789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 rot="16200000">
              <a:off x="3845861" y="1331261"/>
              <a:ext cx="1465728" cy="14657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FF9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D</a:t>
              </a:r>
            </a:p>
            <a:p>
              <a:pPr algn="ctr">
                <a:defRPr/>
              </a:pPr>
              <a:r>
                <a: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Do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环形箭头 50"/>
            <p:cNvSpPr/>
            <p:nvPr/>
          </p:nvSpPr>
          <p:spPr>
            <a:xfrm rot="20877171">
              <a:off x="2764738" y="1768084"/>
              <a:ext cx="3734600" cy="3342111"/>
            </a:xfrm>
            <a:prstGeom prst="circularArrow">
              <a:avLst>
                <a:gd name="adj1" fmla="val 4097"/>
                <a:gd name="adj2" fmla="val 816782"/>
                <a:gd name="adj3" fmla="val 20738369"/>
                <a:gd name="adj4" fmla="val 18456349"/>
                <a:gd name="adj5" fmla="val 6388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13"/>
          <p:cNvGrpSpPr/>
          <p:nvPr/>
        </p:nvGrpSpPr>
        <p:grpSpPr>
          <a:xfrm>
            <a:off x="6866864" y="2753631"/>
            <a:ext cx="3734600" cy="3699705"/>
            <a:chOff x="2567801" y="2560726"/>
            <a:chExt cx="3734600" cy="36997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椭圆 52"/>
            <p:cNvSpPr/>
            <p:nvPr/>
          </p:nvSpPr>
          <p:spPr>
            <a:xfrm>
              <a:off x="3915362" y="4794703"/>
              <a:ext cx="1455185" cy="1465728"/>
            </a:xfrm>
            <a:prstGeom prst="ellipse">
              <a:avLst/>
            </a:prstGeom>
            <a:noFill/>
            <a:ln w="762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FF9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C</a:t>
              </a:r>
            </a:p>
            <a:p>
              <a:pPr algn="ctr">
                <a:defRPr/>
              </a:pPr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Check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环形箭头 53"/>
            <p:cNvSpPr/>
            <p:nvPr/>
          </p:nvSpPr>
          <p:spPr>
            <a:xfrm rot="9856082">
              <a:off x="2567801" y="2560726"/>
              <a:ext cx="3734600" cy="3342111"/>
            </a:xfrm>
            <a:prstGeom prst="circularArrow">
              <a:avLst>
                <a:gd name="adj1" fmla="val 4097"/>
                <a:gd name="adj2" fmla="val 816782"/>
                <a:gd name="adj3" fmla="val 20738369"/>
                <a:gd name="adj4" fmla="val 18272501"/>
                <a:gd name="adj5" fmla="val 6388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14"/>
          <p:cNvGrpSpPr/>
          <p:nvPr/>
        </p:nvGrpSpPr>
        <p:grpSpPr>
          <a:xfrm rot="5400000">
            <a:off x="6378122" y="1891777"/>
            <a:ext cx="3734600" cy="3866796"/>
            <a:chOff x="2572119" y="2555001"/>
            <a:chExt cx="3734600" cy="38667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椭圆 55"/>
            <p:cNvSpPr/>
            <p:nvPr/>
          </p:nvSpPr>
          <p:spPr>
            <a:xfrm rot="16200000">
              <a:off x="3875021" y="4956069"/>
              <a:ext cx="1465728" cy="146572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FF9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A</a:t>
              </a:r>
            </a:p>
            <a:p>
              <a:pPr algn="ctr">
                <a:defRPr/>
              </a:pPr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Action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环形箭头 56"/>
            <p:cNvSpPr/>
            <p:nvPr/>
          </p:nvSpPr>
          <p:spPr>
            <a:xfrm rot="9856082">
              <a:off x="2572119" y="2555001"/>
              <a:ext cx="3734600" cy="3342111"/>
            </a:xfrm>
            <a:prstGeom prst="circularArrow">
              <a:avLst>
                <a:gd name="adj1" fmla="val 4097"/>
                <a:gd name="adj2" fmla="val 816782"/>
                <a:gd name="adj3" fmla="val 20738369"/>
                <a:gd name="adj4" fmla="val 18404795"/>
                <a:gd name="adj5" fmla="val 6388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445460" y="4840587"/>
            <a:ext cx="4866564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进行目标实施的过程中，会出现一些不可预测的问题，比如，目标实施的环境、条件、资源等发生了变化，那么，要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根据实际情况对目标进行调整和反馈。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59496" y="4232385"/>
            <a:ext cx="1204622" cy="510509"/>
            <a:chOff x="1606886" y="4232385"/>
            <a:chExt cx="1204622" cy="510509"/>
          </a:xfrm>
        </p:grpSpPr>
        <p:sp>
          <p:nvSpPr>
            <p:cNvPr id="5" name="圆角矩形 4"/>
            <p:cNvSpPr/>
            <p:nvPr/>
          </p:nvSpPr>
          <p:spPr>
            <a:xfrm>
              <a:off x="1606886" y="4232385"/>
              <a:ext cx="1204622" cy="510509"/>
            </a:xfrm>
            <a:prstGeom prst="roundRect">
              <a:avLst>
                <a:gd name="adj" fmla="val 3552"/>
              </a:avLst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703512" y="4256806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注意：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91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1"/>
            <a:ext cx="29578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目标实施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PDCA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45460" y="1609452"/>
            <a:ext cx="57306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循环就像爬楼梯一样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前进，不断提高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442755065"/>
              </p:ext>
            </p:extLst>
          </p:nvPr>
        </p:nvGraphicFramePr>
        <p:xfrm>
          <a:off x="4727848" y="3841098"/>
          <a:ext cx="3690942" cy="260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1214745237"/>
              </p:ext>
            </p:extLst>
          </p:nvPr>
        </p:nvGraphicFramePr>
        <p:xfrm>
          <a:off x="7109136" y="1340768"/>
          <a:ext cx="3690942" cy="260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5227929" y="6412847"/>
            <a:ext cx="2643188" cy="1588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 flipH="1" flipV="1">
            <a:off x="6621754" y="5163485"/>
            <a:ext cx="2500313" cy="1587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871117" y="3912535"/>
            <a:ext cx="2357437" cy="1587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 flipH="1" flipV="1">
            <a:off x="8942679" y="2626660"/>
            <a:ext cx="2571750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5228429" y="1340785"/>
            <a:ext cx="4928689" cy="5073651"/>
          </a:xfrm>
          <a:prstGeom prst="straightConnector1">
            <a:avLst/>
          </a:prstGeom>
          <a:ln w="222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371179" y="4003022"/>
            <a:ext cx="1785938" cy="7566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2000"/>
              </a:lnSpc>
              <a:defRPr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阶段任务完成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2000"/>
              </a:lnSpc>
              <a:defRPr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水平不断提升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047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77900" y="1172070"/>
            <a:ext cx="29578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目检查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实施结果及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奖惩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282" y="2493427"/>
            <a:ext cx="5432816" cy="3033874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  <a:spcAft>
                <a:spcPts val="0"/>
              </a:spcAft>
            </a:pPr>
            <a:endParaRPr lang="en-US" kern="100" dirty="0"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4102" y="2790997"/>
            <a:ext cx="517193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对照目标进行检查与考核，目标完成的质量可以与个人的薪水、升迁等挂钩，真正实现公司的总目标达成与每个人的业绩挂钩，从而使员工高度关注工作成效、并强化工作的动机，令企业内部运作进入“自动自发”的良性轨道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77900" y="5664848"/>
            <a:ext cx="107869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也就是说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，目标管理的后续步骤就是绩效考核，</a:t>
            </a:r>
            <a:r>
              <a:rPr lang="zh-CN" altLang="en-US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绩效考核是实现目标管理的有力工具。</a:t>
            </a:r>
          </a:p>
        </p:txBody>
      </p:sp>
      <p:pic>
        <p:nvPicPr>
          <p:cNvPr id="12" name="Picture 2" descr="F:\360云盘\02-个人资料\！PPT图片及版面资源\05-PPT精选插图\02-商务类\02-商务人物\240458-1301230Z9434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7099" y="2492896"/>
            <a:ext cx="5236839" cy="303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284102" y="4852818"/>
            <a:ext cx="51719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Times New Roman"/>
                <a:ea typeface="微软雅黑"/>
              </a:rPr>
              <a:t>这个过程，即是实施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Times New Roman"/>
                <a:ea typeface="微软雅黑"/>
              </a:rPr>
              <a:t>“绩效考核”。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993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97561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0416" y="2519790"/>
            <a:ext cx="4491168" cy="923330"/>
            <a:chOff x="3415086" y="2643372"/>
            <a:chExt cx="4491168" cy="923330"/>
          </a:xfrm>
        </p:grpSpPr>
        <p:sp>
          <p:nvSpPr>
            <p:cNvPr id="3" name="文本占位符 3"/>
            <p:cNvSpPr txBox="1">
              <a:spLocks/>
            </p:cNvSpPr>
            <p:nvPr userDrawn="1"/>
          </p:nvSpPr>
          <p:spPr>
            <a:xfrm>
              <a:off x="4417143" y="2862120"/>
              <a:ext cx="3489111" cy="43204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b="1" kern="1200">
                  <a:solidFill>
                    <a:srgbClr val="56762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dirty="0" smtClean="0">
                  <a:solidFill>
                    <a:srgbClr val="FF9300"/>
                  </a:solidFill>
                  <a:ea typeface="微软雅黑" pitchFamily="34" charset="-122"/>
                </a:rPr>
                <a:t>目标知识概述</a:t>
              </a:r>
              <a:endParaRPr lang="zh-CN" altLang="en-US" sz="4000" dirty="0">
                <a:solidFill>
                  <a:srgbClr val="FF9300"/>
                </a:solidFill>
                <a:ea typeface="微软雅黑" pitchFamily="34" charset="-122"/>
              </a:endParaRPr>
            </a:p>
          </p:txBody>
        </p:sp>
        <p:sp>
          <p:nvSpPr>
            <p:cNvPr id="4" name="TextBox 8"/>
            <p:cNvSpPr txBox="1"/>
            <p:nvPr userDrawn="1"/>
          </p:nvSpPr>
          <p:spPr>
            <a:xfrm>
              <a:off x="3415086" y="2643372"/>
              <a:ext cx="11846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tencil" pitchFamily="82" charset="0"/>
                  <a:ea typeface="微软雅黑" pitchFamily="34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68189" y="3605296"/>
            <a:ext cx="359934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目标是什么？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为什么要有目标？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913937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snbcmedia.msn.com/i/reuters/2012-02-13t215837z_1_btre81c1p2300_rtroptp_3_motoro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117" y="2780928"/>
            <a:ext cx="5233491" cy="348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目标是什么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499" y="2780928"/>
            <a:ext cx="5540618" cy="3483856"/>
          </a:xfrm>
          <a:prstGeom prst="rect">
            <a:avLst/>
          </a:prstGeom>
          <a:solidFill>
            <a:srgbClr val="FF9300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979617" y="2888357"/>
            <a:ext cx="5116383" cy="173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</a:rPr>
              <a:t>80</a:t>
            </a:r>
            <a:r>
              <a:rPr lang="zh-CN" altLang="en-US" dirty="0">
                <a:solidFill>
                  <a:schemeClr val="bg1"/>
                </a:solidFill>
              </a:rPr>
              <a:t>年代初，摩托罗拉公司决心获取美国国家品质奖，为此，</a:t>
            </a:r>
            <a:r>
              <a:rPr lang="zh-CN" altLang="en-US" sz="1800" b="1" dirty="0">
                <a:solidFill>
                  <a:schemeClr val="bg1"/>
                </a:solidFill>
              </a:rPr>
              <a:t>公司确定了生产合格率</a:t>
            </a:r>
            <a:r>
              <a:rPr lang="en-US" altLang="zh-CN" sz="1800" b="1" dirty="0">
                <a:solidFill>
                  <a:schemeClr val="bg1"/>
                </a:solidFill>
              </a:rPr>
              <a:t>99.997%</a:t>
            </a:r>
            <a:r>
              <a:rPr lang="zh-CN" altLang="en-US" b="1" dirty="0">
                <a:solidFill>
                  <a:schemeClr val="bg1"/>
                </a:solidFill>
              </a:rPr>
              <a:t>的目标。</a:t>
            </a:r>
            <a:r>
              <a:rPr lang="zh-CN" altLang="en-US" dirty="0">
                <a:solidFill>
                  <a:schemeClr val="bg1"/>
                </a:solidFill>
              </a:rPr>
              <a:t>所有摩托罗拉的员工都收到了一张卡片，上面标示着公司的目标，所有员工都面临着挑战，力求大幅度降低工作中的错误率。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979617" y="4720613"/>
            <a:ext cx="5116383" cy="141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结果在</a:t>
            </a:r>
            <a:r>
              <a:rPr lang="en-US" altLang="zh-CN" dirty="0">
                <a:solidFill>
                  <a:schemeClr val="bg1"/>
                </a:solidFill>
              </a:rPr>
              <a:t>1988</a:t>
            </a:r>
            <a:r>
              <a:rPr lang="zh-CN" altLang="en-US" dirty="0">
                <a:solidFill>
                  <a:schemeClr val="bg1"/>
                </a:solidFill>
              </a:rPr>
              <a:t>年度，摩托罗拉因此减掉了昂贵的零件修复与替换工作，从而节省了</a:t>
            </a:r>
            <a:r>
              <a:rPr lang="en-US" altLang="zh-CN" dirty="0">
                <a:solidFill>
                  <a:schemeClr val="bg1"/>
                </a:solidFill>
              </a:rPr>
              <a:t>2.5</a:t>
            </a:r>
            <a:r>
              <a:rPr lang="zh-CN" altLang="en-US" dirty="0">
                <a:solidFill>
                  <a:schemeClr val="bg1"/>
                </a:solidFill>
              </a:rPr>
              <a:t>亿美元，收入增加了</a:t>
            </a:r>
            <a:r>
              <a:rPr lang="en-US" altLang="zh-CN" dirty="0">
                <a:solidFill>
                  <a:schemeClr val="bg1"/>
                </a:solidFill>
              </a:rPr>
              <a:t>23%</a:t>
            </a:r>
            <a:r>
              <a:rPr lang="zh-CN" altLang="en-US" dirty="0">
                <a:solidFill>
                  <a:schemeClr val="bg1"/>
                </a:solidFill>
              </a:rPr>
              <a:t>，利润提高了</a:t>
            </a:r>
            <a:r>
              <a:rPr lang="en-US" altLang="zh-CN" dirty="0">
                <a:solidFill>
                  <a:schemeClr val="bg1"/>
                </a:solidFill>
              </a:rPr>
              <a:t>44%</a:t>
            </a:r>
            <a:r>
              <a:rPr lang="zh-CN" altLang="en-US" dirty="0">
                <a:solidFill>
                  <a:schemeClr val="bg1"/>
                </a:solidFill>
              </a:rPr>
              <a:t>，达到前所未有的记录。</a:t>
            </a:r>
            <a:r>
              <a:rPr lang="en-US" altLang="zh-CN" sz="1800" b="1" dirty="0">
                <a:solidFill>
                  <a:schemeClr val="bg1"/>
                </a:solidFill>
              </a:rPr>
              <a:t>1989</a:t>
            </a:r>
            <a:r>
              <a:rPr lang="zh-CN" altLang="en-US" sz="1800" b="1" dirty="0">
                <a:solidFill>
                  <a:schemeClr val="bg1"/>
                </a:solidFill>
              </a:rPr>
              <a:t>年，摩托罗拉如愿获得国家品质奖。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71598" y="1638018"/>
            <a:ext cx="6448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伟大的公司，因</a:t>
            </a:r>
            <a:r>
              <a:rPr lang="zh-CN" altLang="en-US" sz="4800" b="1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而伟大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11955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目标是什么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1473616" y="4437112"/>
            <a:ext cx="9373871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q"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	目标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是结果，是希望，是欲望的具体表现形式；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	目标是由动机至行为的驱动力，是一切行动的源动力；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	目标是时刻专注的焦点，是专注力！</a:t>
            </a:r>
          </a:p>
        </p:txBody>
      </p:sp>
      <p:sp>
        <p:nvSpPr>
          <p:cNvPr id="10" name="矩形 9"/>
          <p:cNvSpPr/>
          <p:nvPr/>
        </p:nvSpPr>
        <p:spPr>
          <a:xfrm>
            <a:off x="1487488" y="4077072"/>
            <a:ext cx="9360000" cy="144016"/>
          </a:xfrm>
          <a:prstGeom prst="rect">
            <a:avLst/>
          </a:prstGeom>
          <a:solidFill>
            <a:srgbClr val="FF9300">
              <a:alpha val="67059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7488" y="5877272"/>
            <a:ext cx="9360000" cy="144016"/>
          </a:xfrm>
          <a:prstGeom prst="rect">
            <a:avLst/>
          </a:prstGeom>
          <a:solidFill>
            <a:srgbClr val="FF9300">
              <a:alpha val="67059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1487488" y="2204864"/>
            <a:ext cx="9360000" cy="146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30000"/>
              </a:lnSpc>
              <a:spcBef>
                <a:spcPts val="400"/>
              </a:spcBef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由以上的故事，我们可以简单的将目标理解为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en-US" altLang="zh-CN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0">
              <a:lnSpc>
                <a:spcPct val="130000"/>
              </a:lnSpc>
              <a:spcBef>
                <a:spcPts val="400"/>
              </a:spcBef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目标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就是个人或组织所</a:t>
            </a:r>
            <a:r>
              <a:rPr lang="zh-CN" altLang="en-US" sz="2800" b="1" dirty="0">
                <a:solidFill>
                  <a:srgbClr val="FF9300"/>
                </a:solidFill>
              </a:rPr>
              <a:t>期望的工作成果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。就是希望达到的</a:t>
            </a:r>
            <a:r>
              <a:rPr lang="zh-CN" altLang="en-US" sz="2800" b="1" dirty="0">
                <a:solidFill>
                  <a:srgbClr val="FF9300"/>
                </a:solidFill>
              </a:rPr>
              <a:t>未来状态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，即指你想要完成的事，它可能很庞大或很微小，也许是未来或者就在今天。</a:t>
            </a:r>
          </a:p>
        </p:txBody>
      </p:sp>
      <p:pic>
        <p:nvPicPr>
          <p:cNvPr id="1026" name="Picture 2" descr="http://myfitness.co.nz/img/go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80376" y="655577"/>
            <a:ext cx="23050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4531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0622" y="1588730"/>
            <a:ext cx="5904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 目标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就是所要追求的结果，没有目标就没有收获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386848"/>
              </p:ext>
            </p:extLst>
          </p:nvPr>
        </p:nvGraphicFramePr>
        <p:xfrm>
          <a:off x="532209" y="2204864"/>
          <a:ext cx="4217988" cy="4217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椭圆 12"/>
          <p:cNvSpPr/>
          <p:nvPr/>
        </p:nvSpPr>
        <p:spPr>
          <a:xfrm>
            <a:off x="5195019" y="3068984"/>
            <a:ext cx="216000" cy="216000"/>
          </a:xfrm>
          <a:prstGeom prst="ellipse">
            <a:avLst/>
          </a:prstGeom>
          <a:noFill/>
          <a:ln w="57150">
            <a:solidFill>
              <a:srgbClr val="F68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椭圆 13"/>
          <p:cNvSpPr/>
          <p:nvPr/>
        </p:nvSpPr>
        <p:spPr>
          <a:xfrm>
            <a:off x="5195019" y="4029091"/>
            <a:ext cx="216000" cy="216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椭圆 14"/>
          <p:cNvSpPr/>
          <p:nvPr/>
        </p:nvSpPr>
        <p:spPr>
          <a:xfrm>
            <a:off x="5195019" y="4989198"/>
            <a:ext cx="216000" cy="2160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椭圆 15"/>
          <p:cNvSpPr/>
          <p:nvPr/>
        </p:nvSpPr>
        <p:spPr>
          <a:xfrm>
            <a:off x="5195019" y="5949304"/>
            <a:ext cx="216000" cy="216000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5750750" y="2708920"/>
            <a:ext cx="5601833" cy="92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sz="2400" b="1" dirty="0">
                <a:solidFill>
                  <a:srgbClr val="F68426"/>
                </a:solidFill>
              </a:rPr>
              <a:t>27%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没有目标的人，生活在社会最底层，生活过得很不如意；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750750" y="3739776"/>
            <a:ext cx="5601832" cy="92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sz="2400" b="1" dirty="0">
                <a:solidFill>
                  <a:srgbClr val="FF0000"/>
                </a:solidFill>
              </a:rPr>
              <a:t>60%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目标模糊的人，生活在社会的中下层，并无突出成就；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5750750" y="4770632"/>
            <a:ext cx="5601832" cy="92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sz="2400" b="1" dirty="0">
                <a:solidFill>
                  <a:srgbClr val="00B0F0"/>
                </a:solidFill>
              </a:rPr>
              <a:t>10%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有清晰但较短期目标的人，生活在社会的中上层，在各自所在的领域里取得了相当的成就；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5750750" y="5801489"/>
            <a:ext cx="5601832" cy="539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sz="2400" b="1" dirty="0">
                <a:solidFill>
                  <a:srgbClr val="92D050"/>
                </a:solidFill>
              </a:rPr>
              <a:t>3%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有清晰且长期目标的人，成为各领域顶尖人士。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10622" y="1988840"/>
            <a:ext cx="6025738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9741942">
            <a:off x="10074312" y="2120126"/>
            <a:ext cx="14157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82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299 -0.07863 L 3.6638E-6 1.7298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3" y="39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2299 0.22225 L 3.6638E-6 3.14524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8" y="-1112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20635 -0.41096 L 3.6638E-6 -2.36818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17" y="20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2361 -0.45629 L 3.6638E-6 -3.78353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0" y="228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  <p:bldGraphic spid="8" grpId="1">
        <p:bldAsOne/>
      </p:bldGraphic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35960" y="476672"/>
            <a:ext cx="6456040" cy="2376264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35960" y="5175424"/>
            <a:ext cx="63120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明确地知道自己想要的是什么，你才能得到什么；你不知道自己追求的是什么，你自然什么也得不到。目标界定了你所要追求的结果，是你努力奋斗的理由。没有目标或者失去目标，就没有了着力点，到头来终将一事无成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1984" y="714054"/>
            <a:ext cx="5089855" cy="1966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仕宦当做执金吾，娶妻当得阴丽</a:t>
            </a:r>
            <a:r>
              <a:rPr lang="zh-CN" altLang="zh-CN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</a:t>
            </a:r>
            <a:endParaRPr lang="en-US" altLang="zh-CN" sz="24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一万年来谁著史，八千里外觅封</a:t>
            </a:r>
            <a:r>
              <a:rPr lang="zh-CN" altLang="en-US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侯</a:t>
            </a:r>
            <a:endParaRPr lang="en-US" altLang="zh-CN" sz="24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大丈夫当如此</a:t>
            </a:r>
            <a:r>
              <a:rPr lang="zh-CN" altLang="en-US" sz="24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endParaRPr lang="en-US" altLang="zh-CN" sz="24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彼可取而代之</a:t>
            </a:r>
          </a:p>
        </p:txBody>
      </p:sp>
    </p:spTree>
    <p:extLst>
      <p:ext uri="{BB962C8B-B14F-4D97-AF65-F5344CB8AC3E}">
        <p14:creationId xmlns:p14="http://schemas.microsoft.com/office/powerpoint/2010/main" val="2157369728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977900" y="1172071"/>
            <a:ext cx="49657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0622" y="1588730"/>
            <a:ext cx="6025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 目标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我们感觉到生存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的意义和价值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10622" y="1988840"/>
            <a:ext cx="6025738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1379476" y="5733256"/>
            <a:ext cx="9541060" cy="81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>
              <a:lnSpc>
                <a:spcPct val="130000"/>
              </a:lnSpc>
            </a:pP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如果</a:t>
            </a:r>
            <a:r>
              <a:rPr lang="zh-CN" altLang="en-US" sz="1800" b="1" dirty="0" smtClean="0">
                <a:solidFill>
                  <a:srgbClr val="FF9300"/>
                </a:solidFill>
              </a:rPr>
              <a:t>心中</a:t>
            </a:r>
            <a:r>
              <a:rPr lang="zh-CN" altLang="en-US" sz="1800" b="1" dirty="0">
                <a:solidFill>
                  <a:srgbClr val="FF9300"/>
                </a:solidFill>
              </a:rPr>
              <a:t>有了理想，你就会感到生存的重要意义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，如果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这个理想又是由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一个个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目标组成的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0" algn="ctr">
              <a:lnSpc>
                <a:spcPct val="130000"/>
              </a:lnSpc>
            </a:pP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那么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，你就会觉得为目标付出努力是有价值的。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F:\360云盘\02-个人资料\！PPT图片及版面资源\05-PPT精选插图\01-生活类\01-生活综合\look.com.ua-7365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5563" y="2132856"/>
            <a:ext cx="7008926" cy="350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34462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392" y="1196752"/>
            <a:ext cx="648072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父子俩在雪地上玩耍，朝着远处的树走去，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在雪地上踩踏出的脚印，连成的线最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直。结果如何？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392" y="0"/>
            <a:ext cx="720080" cy="908719"/>
          </a:xfrm>
          <a:prstGeom prst="rect">
            <a:avLst/>
          </a:prstGeom>
          <a:solidFill>
            <a:srgbClr val="FF93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654" y="323945"/>
            <a:ext cx="6025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目标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是灯塔，目标指引了我们前进的方向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392" y="2132856"/>
            <a:ext cx="64807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为何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父亲走的直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呢？因为父亲的眼睛一直盯着前方的目标，也就是那棵树；而儿子呢，走着走着，就把目标给忘了，等发现走偏了，只好重新矫正，反复多次，就形成了一些曲线。</a:t>
            </a:r>
          </a:p>
        </p:txBody>
      </p:sp>
    </p:spTree>
    <p:extLst>
      <p:ext uri="{BB962C8B-B14F-4D97-AF65-F5344CB8AC3E}">
        <p14:creationId xmlns:p14="http://schemas.microsoft.com/office/powerpoint/2010/main" val="345966962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3226</Words>
  <Application>Microsoft Office PowerPoint</Application>
  <PresentationFormat>宽屏</PresentationFormat>
  <Paragraphs>205</Paragraphs>
  <Slides>29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 Unicode MS</vt:lpstr>
      <vt:lpstr>Stencil</vt:lpstr>
      <vt:lpstr>华康俪金黑W8(P)</vt:lpstr>
      <vt:lpstr>经典繁仿黑</vt:lpstr>
      <vt:lpstr>宋体</vt:lpstr>
      <vt:lpstr>微软雅黑</vt:lpstr>
      <vt:lpstr>专业字体设计服务/WWW.ZTSGC.COM/</vt:lpstr>
      <vt:lpstr>Arial</vt:lpstr>
      <vt:lpstr>Arial Black</vt:lpstr>
      <vt:lpstr>Calibri</vt:lpstr>
      <vt:lpstr>Comic Sans MS</vt:lpstr>
      <vt:lpstr>Impact</vt:lpstr>
      <vt:lpstr>Lao UI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229</cp:revision>
  <dcterms:modified xsi:type="dcterms:W3CDTF">2014-12-15T15:29:10Z</dcterms:modified>
</cp:coreProperties>
</file>