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4" r:id="rId5"/>
    <p:sldId id="265" r:id="rId6"/>
    <p:sldId id="266" r:id="rId7"/>
    <p:sldId id="267" r:id="rId8"/>
    <p:sldId id="268" r:id="rId9"/>
    <p:sldId id="269" r:id="rId10"/>
    <p:sldId id="270" r:id="rId11"/>
    <p:sldId id="271" r:id="rId12"/>
    <p:sldId id="272" r:id="rId13"/>
    <p:sldId id="273" r:id="rId14"/>
    <p:sldId id="274" r:id="rId15"/>
    <p:sldId id="275" r:id="rId16"/>
    <p:sldId id="259" r:id="rId17"/>
    <p:sldId id="276" r:id="rId18"/>
    <p:sldId id="277" r:id="rId19"/>
    <p:sldId id="278" r:id="rId20"/>
    <p:sldId id="279" r:id="rId21"/>
    <p:sldId id="280" r:id="rId22"/>
    <p:sldId id="281" r:id="rId23"/>
    <p:sldId id="282" r:id="rId24"/>
    <p:sldId id="261" r:id="rId25"/>
    <p:sldId id="283" r:id="rId26"/>
    <p:sldId id="284" r:id="rId27"/>
    <p:sldId id="285" r:id="rId28"/>
    <p:sldId id="286" r:id="rId29"/>
    <p:sldId id="287" r:id="rId30"/>
    <p:sldId id="288" r:id="rId31"/>
    <p:sldId id="289" r:id="rId32"/>
    <p:sldId id="290" r:id="rId33"/>
    <p:sldId id="291" r:id="rId34"/>
    <p:sldId id="260" r:id="rId35"/>
    <p:sldId id="292" r:id="rId36"/>
    <p:sldId id="293" r:id="rId37"/>
    <p:sldId id="294" r:id="rId38"/>
    <p:sldId id="295" r:id="rId39"/>
    <p:sldId id="296" r:id="rId40"/>
    <p:sldId id="297" r:id="rId41"/>
    <p:sldId id="298" r:id="rId42"/>
    <p:sldId id="299" r:id="rId43"/>
    <p:sldId id="300" r:id="rId44"/>
    <p:sldId id="262" r:id="rId45"/>
    <p:sldId id="263" r:id="rId4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300"/>
    <a:srgbClr val="CCCCCC"/>
    <a:srgbClr val="808080"/>
    <a:srgbClr val="969696"/>
    <a:srgbClr val="595959"/>
    <a:srgbClr val="437CED"/>
    <a:srgbClr val="0D6AB0"/>
    <a:srgbClr val="6FCD1D"/>
    <a:srgbClr val="93E030"/>
    <a:srgbClr val="73B51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71" autoAdjust="0"/>
    <p:restoredTop sz="94660"/>
  </p:normalViewPr>
  <p:slideViewPr>
    <p:cSldViewPr snapToGrid="0">
      <p:cViewPr varScale="1">
        <p:scale>
          <a:sx n="70" d="100"/>
          <a:sy n="70" d="100"/>
        </p:scale>
        <p:origin x="678"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hyperlink" Target="http://www.tianya.cn/publicforum/content/no20/1/317960.shtml" TargetMode="Externa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bg1">
            <a:lumMod val="95000"/>
          </a:schemeClr>
        </a:solidFill>
        <a:effectLst/>
      </p:bgPr>
    </p:bg>
    <p:spTree>
      <p:nvGrpSpPr>
        <p:cNvPr id="1" name=""/>
        <p:cNvGrpSpPr/>
        <p:nvPr/>
      </p:nvGrpSpPr>
      <p:grpSpPr>
        <a:xfrm>
          <a:off x="0" y="0"/>
          <a:ext cx="0" cy="0"/>
          <a:chOff x="0" y="0"/>
          <a:chExt cx="0" cy="0"/>
        </a:xfrm>
      </p:grpSpPr>
      <p:sp>
        <p:nvSpPr>
          <p:cNvPr id="9" name="直角三角形 8"/>
          <p:cNvSpPr/>
          <p:nvPr userDrawn="1"/>
        </p:nvSpPr>
        <p:spPr>
          <a:xfrm flipV="1">
            <a:off x="0" y="0"/>
            <a:ext cx="7251700" cy="6858001"/>
          </a:xfrm>
          <a:custGeom>
            <a:avLst/>
            <a:gdLst/>
            <a:ahLst/>
            <a:cxnLst/>
            <a:rect l="l" t="t" r="r" b="b"/>
            <a:pathLst>
              <a:path w="7251700" h="6858001">
                <a:moveTo>
                  <a:pt x="6045200" y="6858001"/>
                </a:moveTo>
                <a:lnTo>
                  <a:pt x="7251700" y="6858001"/>
                </a:lnTo>
                <a:lnTo>
                  <a:pt x="6045200" y="1"/>
                </a:lnTo>
                <a:lnTo>
                  <a:pt x="6045200" y="0"/>
                </a:lnTo>
                <a:lnTo>
                  <a:pt x="0" y="0"/>
                </a:lnTo>
                <a:lnTo>
                  <a:pt x="0" y="6858000"/>
                </a:lnTo>
                <a:lnTo>
                  <a:pt x="6045200" y="6858000"/>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 name="平行四边形 1"/>
          <p:cNvSpPr/>
          <p:nvPr userDrawn="1"/>
        </p:nvSpPr>
        <p:spPr>
          <a:xfrm>
            <a:off x="6031132" y="0"/>
            <a:ext cx="1523218" cy="6858002"/>
          </a:xfrm>
          <a:prstGeom prst="parallelogram">
            <a:avLst>
              <a:gd name="adj" fmla="val 79353"/>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grpSp>
        <p:nvGrpSpPr>
          <p:cNvPr id="6" name="组合 5"/>
          <p:cNvGrpSpPr/>
          <p:nvPr userDrawn="1"/>
        </p:nvGrpSpPr>
        <p:grpSpPr>
          <a:xfrm>
            <a:off x="10129990" y="6092261"/>
            <a:ext cx="1876705" cy="495514"/>
            <a:chOff x="403607" y="6173846"/>
            <a:chExt cx="1875972" cy="495514"/>
          </a:xfrm>
        </p:grpSpPr>
        <p:sp>
          <p:nvSpPr>
            <p:cNvPr id="7" name="Text Box 62"/>
            <p:cNvSpPr txBox="1">
              <a:spLocks noChangeArrowheads="1"/>
            </p:cNvSpPr>
            <p:nvPr/>
          </p:nvSpPr>
          <p:spPr bwMode="auto">
            <a:xfrm>
              <a:off x="828350" y="6252326"/>
              <a:ext cx="1451229" cy="338554"/>
            </a:xfrm>
            <a:prstGeom prst="rect">
              <a:avLst/>
            </a:prstGeom>
            <a:noFill/>
            <a:effectLst>
              <a:reflection blurRad="6350" stA="50000" endA="300" endPos="38500" dist="50800" dir="5400000" sy="-100000" algn="bl" rotWithShape="0"/>
            </a:effectLst>
          </p:spPr>
          <p:txBody>
            <a:bodyPr wrap="square" rtlCol="0">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r>
                <a:rPr lang="zh-CN" altLang="en-US" sz="1600" dirty="0">
                  <a:solidFill>
                    <a:schemeClr val="bg1">
                      <a:lumMod val="50000"/>
                    </a:schemeClr>
                  </a:solidFill>
                  <a:latin typeface="微软雅黑" pitchFamily="34" charset="-122"/>
                  <a:ea typeface="微软雅黑" pitchFamily="34" charset="-122"/>
                </a:rPr>
                <a:t>布衣公子</a:t>
              </a:r>
              <a:r>
                <a:rPr lang="zh-CN" altLang="en-US" sz="1600" dirty="0">
                  <a:solidFill>
                    <a:srgbClr val="FF9300"/>
                  </a:solidFill>
                  <a:latin typeface="微软雅黑" pitchFamily="34" charset="-122"/>
                  <a:ea typeface="微软雅黑" pitchFamily="34" charset="-122"/>
                </a:rPr>
                <a:t>作品</a:t>
              </a:r>
              <a:endParaRPr lang="en-GB" altLang="zh-CN" sz="1600" dirty="0">
                <a:solidFill>
                  <a:srgbClr val="FF9300"/>
                </a:solidFill>
                <a:latin typeface="微软雅黑" pitchFamily="34" charset="-122"/>
                <a:ea typeface="微软雅黑" pitchFamily="34" charset="-122"/>
              </a:endParaRPr>
            </a:p>
          </p:txBody>
        </p:sp>
        <p:pic>
          <p:nvPicPr>
            <p:cNvPr id="8" name="Picture 9" descr="E:\仝德志文件，勿删！\03-参考文档\！PPT图片及版面资源\06-PPT精选插图\05-头像\嘿嘿.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607" y="6173846"/>
              <a:ext cx="495514" cy="495514"/>
            </a:xfrm>
            <a:prstGeom prst="rect">
              <a:avLst/>
            </a:prstGeom>
            <a:noFill/>
            <a:extLst>
              <a:ext uri="{909E8E84-426E-40DD-AFC4-6F175D3DCCD1}">
                <a14:hiddenFill xmlns:a14="http://schemas.microsoft.com/office/drawing/2010/main">
                  <a:solidFill>
                    <a:srgbClr val="FFFFFF"/>
                  </a:solidFill>
                </a14:hiddenFill>
              </a:ext>
            </a:extLst>
          </p:spPr>
        </p:pic>
      </p:grpSp>
      <p:sp>
        <p:nvSpPr>
          <p:cNvPr id="17" name="椭圆形标注 16"/>
          <p:cNvSpPr/>
          <p:nvPr userDrawn="1"/>
        </p:nvSpPr>
        <p:spPr>
          <a:xfrm>
            <a:off x="7852411" y="2031768"/>
            <a:ext cx="3641608" cy="3641608"/>
          </a:xfrm>
          <a:prstGeom prst="wedgeEllipseCallout">
            <a:avLst>
              <a:gd name="adj1" fmla="val 16626"/>
              <a:gd name="adj2" fmla="val 55151"/>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3"/>
          <p:cNvSpPr txBox="1"/>
          <p:nvPr userDrawn="1"/>
        </p:nvSpPr>
        <p:spPr>
          <a:xfrm>
            <a:off x="7850821" y="2698410"/>
            <a:ext cx="3644791" cy="2308324"/>
          </a:xfrm>
          <a:prstGeom prst="rect">
            <a:avLst/>
          </a:prstGeom>
          <a:noFill/>
        </p:spPr>
        <p:txBody>
          <a:bodyPr wrap="square">
            <a:spAutoFit/>
          </a:bodyPr>
          <a:lstStyle/>
          <a:p>
            <a:pPr algn="ctr">
              <a:defRPr/>
            </a:pPr>
            <a:r>
              <a:rPr lang="zh-CN" altLang="en-US" sz="7200" b="1" dirty="0" smtClean="0">
                <a:ln w="19050">
                  <a:noFill/>
                </a:ln>
                <a:solidFill>
                  <a:schemeClr val="bg1"/>
                </a:solidFill>
                <a:latin typeface="微软雅黑" pitchFamily="34" charset="-122"/>
                <a:ea typeface="微软雅黑" pitchFamily="34" charset="-122"/>
              </a:rPr>
              <a:t>企业文化浅探</a:t>
            </a:r>
            <a:endParaRPr lang="zh-CN" altLang="en-US" sz="7200" b="1" dirty="0">
              <a:ln w="19050">
                <a:noFill/>
              </a:ln>
              <a:solidFill>
                <a:schemeClr val="bg1"/>
              </a:solidFill>
              <a:latin typeface="微软雅黑" pitchFamily="34" charset="-122"/>
              <a:ea typeface="微软雅黑" pitchFamily="34" charset="-122"/>
            </a:endParaRPr>
          </a:p>
        </p:txBody>
      </p:sp>
      <p:sp>
        <p:nvSpPr>
          <p:cNvPr id="19" name="TextBox 2"/>
          <p:cNvSpPr txBox="1"/>
          <p:nvPr userDrawn="1"/>
        </p:nvSpPr>
        <p:spPr>
          <a:xfrm>
            <a:off x="9984432" y="372800"/>
            <a:ext cx="1944216" cy="523220"/>
          </a:xfrm>
          <a:prstGeom prst="rect">
            <a:avLst/>
          </a:prstGeom>
          <a:noFill/>
          <a:effectLst>
            <a:reflection blurRad="6350" stA="50000" endA="300" endPos="38500" dist="50800" dir="5400000" sy="-100000" algn="bl" rotWithShape="0"/>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2800" dirty="0">
                <a:solidFill>
                  <a:srgbClr val="6B6B6B"/>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800" dirty="0">
              <a:solidFill>
                <a:srgbClr val="6B6B6B"/>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1571969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2" name="矩形 1"/>
          <p:cNvSpPr/>
          <p:nvPr userDrawn="1"/>
        </p:nvSpPr>
        <p:spPr>
          <a:xfrm>
            <a:off x="5436973" y="0"/>
            <a:ext cx="6755027"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5152768" y="0"/>
            <a:ext cx="284205" cy="6858000"/>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9748571" y="346070"/>
            <a:ext cx="2003258" cy="850682"/>
          </a:xfrm>
          <a:prstGeom prst="rect">
            <a:avLst/>
          </a:prstGeom>
        </p:spPr>
        <p:txBody>
          <a:bodyPr wrap="square">
            <a:spAutoFit/>
          </a:bodyPr>
          <a:lstStyle/>
          <a:p>
            <a:pPr marL="0" marR="0" lvl="0" indent="0" algn="r" defTabSz="914400" eaLnBrk="1" fontAlgn="auto" latinLnBrk="0" hangingPunct="1">
              <a:lnSpc>
                <a:spcPct val="112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srgbClr val="FF9300"/>
                </a:solidFill>
                <a:effectLst/>
                <a:uLnTx/>
                <a:uFillTx/>
                <a:latin typeface="微软雅黑" pitchFamily="34" charset="-122"/>
                <a:ea typeface="微软雅黑" pitchFamily="34" charset="-122"/>
              </a:rPr>
              <a:t>目录页 </a:t>
            </a:r>
            <a:r>
              <a:rPr kumimoji="0" lang="en-US" altLang="zh-CN" sz="2800" b="1" i="0" u="none" strike="noStrike" kern="1200" cap="none" spc="0" normalizeH="0" baseline="0" noProof="0" dirty="0" smtClean="0">
                <a:ln>
                  <a:noFill/>
                </a:ln>
                <a:solidFill>
                  <a:srgbClr val="FF9300"/>
                </a:solidFill>
                <a:effectLst/>
                <a:uLnTx/>
                <a:uFillTx/>
                <a:latin typeface="微软雅黑" pitchFamily="34" charset="-122"/>
                <a:ea typeface="微软雅黑" pitchFamily="34" charset="-122"/>
              </a:rPr>
              <a:t> </a:t>
            </a:r>
          </a:p>
          <a:p>
            <a:pPr marL="0" marR="0" lvl="0" indent="0" algn="r" defTabSz="914400" eaLnBrk="1" fontAlgn="auto" latinLnBrk="0" hangingPunct="1">
              <a:lnSpc>
                <a:spcPct val="112000"/>
              </a:lnSpc>
              <a:spcBef>
                <a:spcPts val="0"/>
              </a:spcBef>
              <a:spcAft>
                <a:spcPts val="0"/>
              </a:spcAft>
              <a:buClrTx/>
              <a:buSzTx/>
              <a:buFontTx/>
              <a:buNone/>
              <a:tabLst/>
              <a:defRPr/>
            </a:pPr>
            <a:r>
              <a:rPr kumimoji="0" lang="en-US" altLang="zh-CN" sz="1600" b="0" i="0" u="none" strike="noStrike" kern="1200" cap="none" spc="0" normalizeH="0" baseline="0" noProof="0" dirty="0" smtClean="0">
                <a:ln>
                  <a:noFill/>
                </a:ln>
                <a:solidFill>
                  <a:schemeClr val="bg1">
                    <a:lumMod val="50000"/>
                  </a:schemeClr>
                </a:solidFill>
                <a:effectLst/>
                <a:uLnTx/>
                <a:uFillTx/>
                <a:latin typeface="Calibri"/>
                <a:ea typeface="宋体" panose="02010600030101010101" pitchFamily="2" charset="-122"/>
              </a:rPr>
              <a:t>CONTENTS PAGE </a:t>
            </a:r>
            <a:endParaRPr kumimoji="0" lang="zh-CN" altLang="en-US" sz="1800" b="0" i="0" u="none" strike="noStrike" kern="0" cap="none" spc="0" normalizeH="0" baseline="0" noProof="0" dirty="0" smtClean="0">
              <a:ln>
                <a:noFill/>
              </a:ln>
              <a:solidFill>
                <a:schemeClr val="bg1">
                  <a:lumMod val="50000"/>
                </a:schemeClr>
              </a:solidFill>
              <a:effectLst/>
              <a:uLnTx/>
              <a:uFillTx/>
            </a:endParaRPr>
          </a:p>
        </p:txBody>
      </p:sp>
      <p:sp>
        <p:nvSpPr>
          <p:cNvPr id="6" name="TextBox 5"/>
          <p:cNvSpPr txBox="1"/>
          <p:nvPr userDrawn="1"/>
        </p:nvSpPr>
        <p:spPr>
          <a:xfrm>
            <a:off x="7341973" y="5019482"/>
            <a:ext cx="3832304" cy="369332"/>
          </a:xfrm>
          <a:prstGeom prst="rect">
            <a:avLst/>
          </a:prstGeom>
          <a:noFill/>
        </p:spPr>
        <p:txBody>
          <a:bodyPr vert="horz" wrap="square" lIns="0" tIns="0" rIns="0" bIns="0" rtlCol="0" anchor="ctr">
            <a:spAutoFit/>
          </a:bodyPr>
          <a:lstStyle/>
          <a:p>
            <a:pPr algn="l"/>
            <a:r>
              <a:rPr lang="en-US" altLang="zh-CN" sz="2400" dirty="0" smtClean="0">
                <a:solidFill>
                  <a:schemeClr val="tx1">
                    <a:lumMod val="65000"/>
                    <a:lumOff val="35000"/>
                  </a:schemeClr>
                </a:solidFill>
                <a:latin typeface="Impact" pitchFamily="34" charset="0"/>
                <a:ea typeface="微软雅黑" pitchFamily="34" charset="-122"/>
              </a:rPr>
              <a:t>04    </a:t>
            </a:r>
            <a:r>
              <a:rPr lang="zh-CN" altLang="en-US" sz="2400" dirty="0" smtClean="0">
                <a:solidFill>
                  <a:schemeClr val="tx1">
                    <a:lumMod val="65000"/>
                    <a:lumOff val="35000"/>
                  </a:schemeClr>
                </a:solidFill>
                <a:latin typeface="微软雅黑" pitchFamily="34" charset="-122"/>
                <a:ea typeface="微软雅黑" pitchFamily="34" charset="-122"/>
              </a:rPr>
              <a:t>需要何种文化</a:t>
            </a:r>
            <a:endParaRPr lang="zh-CN" altLang="en-US" sz="2400" dirty="0">
              <a:solidFill>
                <a:schemeClr val="tx1">
                  <a:lumMod val="65000"/>
                  <a:lumOff val="35000"/>
                </a:schemeClr>
              </a:solidFill>
              <a:latin typeface="微软雅黑" pitchFamily="34" charset="-122"/>
              <a:ea typeface="微软雅黑" pitchFamily="34" charset="-122"/>
            </a:endParaRPr>
          </a:p>
        </p:txBody>
      </p:sp>
      <p:sp>
        <p:nvSpPr>
          <p:cNvPr id="7" name="TextBox 6"/>
          <p:cNvSpPr txBox="1"/>
          <p:nvPr userDrawn="1"/>
        </p:nvSpPr>
        <p:spPr>
          <a:xfrm>
            <a:off x="7341973" y="2787234"/>
            <a:ext cx="3832304" cy="369332"/>
          </a:xfrm>
          <a:prstGeom prst="rect">
            <a:avLst/>
          </a:prstGeom>
          <a:noFill/>
        </p:spPr>
        <p:txBody>
          <a:bodyPr vert="horz" wrap="square" lIns="0" tIns="0" rIns="0" bIns="0" rtlCol="0" anchor="ctr">
            <a:spAutoFit/>
          </a:bodyPr>
          <a:lstStyle/>
          <a:p>
            <a:pPr algn="l"/>
            <a:r>
              <a:rPr lang="en-US" altLang="zh-CN" sz="2400" dirty="0" smtClean="0">
                <a:solidFill>
                  <a:schemeClr val="tx1">
                    <a:lumMod val="65000"/>
                    <a:lumOff val="35000"/>
                  </a:schemeClr>
                </a:solidFill>
                <a:latin typeface="Impact" pitchFamily="34" charset="0"/>
                <a:ea typeface="微软雅黑" pitchFamily="34" charset="-122"/>
              </a:rPr>
              <a:t>01    </a:t>
            </a:r>
            <a:r>
              <a:rPr lang="zh-CN" altLang="en-US" sz="2400" dirty="0">
                <a:solidFill>
                  <a:schemeClr val="tx1">
                    <a:lumMod val="65000"/>
                    <a:lumOff val="35000"/>
                  </a:schemeClr>
                </a:solidFill>
                <a:latin typeface="微软雅黑" pitchFamily="34" charset="-122"/>
                <a:ea typeface="微软雅黑" pitchFamily="34" charset="-122"/>
              </a:rPr>
              <a:t>文化</a:t>
            </a:r>
            <a:r>
              <a:rPr lang="zh-CN" altLang="en-US" sz="2400" dirty="0" smtClean="0">
                <a:solidFill>
                  <a:schemeClr val="tx1">
                    <a:lumMod val="65000"/>
                    <a:lumOff val="35000"/>
                  </a:schemeClr>
                </a:solidFill>
                <a:latin typeface="微软雅黑" pitchFamily="34" charset="-122"/>
                <a:ea typeface="微软雅黑" pitchFamily="34" charset="-122"/>
              </a:rPr>
              <a:t>知识概述</a:t>
            </a:r>
            <a:endParaRPr lang="zh-CN" altLang="en-US" sz="2400" dirty="0">
              <a:solidFill>
                <a:schemeClr val="tx1">
                  <a:lumMod val="65000"/>
                  <a:lumOff val="35000"/>
                </a:schemeClr>
              </a:solidFill>
              <a:latin typeface="微软雅黑" pitchFamily="34" charset="-122"/>
              <a:ea typeface="微软雅黑" pitchFamily="34" charset="-122"/>
            </a:endParaRPr>
          </a:p>
        </p:txBody>
      </p:sp>
      <p:sp>
        <p:nvSpPr>
          <p:cNvPr id="8" name="TextBox 10"/>
          <p:cNvSpPr txBox="1"/>
          <p:nvPr userDrawn="1"/>
        </p:nvSpPr>
        <p:spPr>
          <a:xfrm>
            <a:off x="7341973" y="3531317"/>
            <a:ext cx="3832304" cy="369332"/>
          </a:xfrm>
          <a:prstGeom prst="rect">
            <a:avLst/>
          </a:prstGeom>
          <a:noFill/>
        </p:spPr>
        <p:txBody>
          <a:bodyPr vert="horz" wrap="square" lIns="0" tIns="0" rIns="0" bIns="0" rtlCol="0" anchor="ctr">
            <a:spAutoFit/>
          </a:bodyPr>
          <a:lstStyle/>
          <a:p>
            <a:pPr algn="l"/>
            <a:r>
              <a:rPr lang="en-US" altLang="zh-CN" sz="2400" dirty="0" smtClean="0">
                <a:solidFill>
                  <a:schemeClr val="tx1">
                    <a:lumMod val="65000"/>
                    <a:lumOff val="35000"/>
                  </a:schemeClr>
                </a:solidFill>
                <a:latin typeface="Impact" pitchFamily="34" charset="0"/>
                <a:ea typeface="微软雅黑" pitchFamily="34" charset="-122"/>
              </a:rPr>
              <a:t>02    </a:t>
            </a:r>
            <a:r>
              <a:rPr lang="zh-CN" altLang="en-US" sz="2400" dirty="0" smtClean="0">
                <a:solidFill>
                  <a:schemeClr val="tx1">
                    <a:lumMod val="65000"/>
                    <a:lumOff val="35000"/>
                  </a:schemeClr>
                </a:solidFill>
                <a:latin typeface="微软雅黑" pitchFamily="34" charset="-122"/>
                <a:ea typeface="微软雅黑" pitchFamily="34" charset="-122"/>
              </a:rPr>
              <a:t>企业文化概述</a:t>
            </a:r>
            <a:endParaRPr lang="zh-CN" altLang="en-US" sz="2400" dirty="0">
              <a:solidFill>
                <a:schemeClr val="tx1">
                  <a:lumMod val="65000"/>
                  <a:lumOff val="35000"/>
                </a:schemeClr>
              </a:solidFill>
              <a:latin typeface="微软雅黑" pitchFamily="34" charset="-122"/>
              <a:ea typeface="微软雅黑" pitchFamily="34" charset="-122"/>
            </a:endParaRPr>
          </a:p>
        </p:txBody>
      </p:sp>
      <p:sp>
        <p:nvSpPr>
          <p:cNvPr id="9" name="TextBox 11"/>
          <p:cNvSpPr txBox="1"/>
          <p:nvPr userDrawn="1"/>
        </p:nvSpPr>
        <p:spPr>
          <a:xfrm>
            <a:off x="7341973" y="4275400"/>
            <a:ext cx="3832304" cy="369332"/>
          </a:xfrm>
          <a:prstGeom prst="rect">
            <a:avLst/>
          </a:prstGeom>
          <a:noFill/>
        </p:spPr>
        <p:txBody>
          <a:bodyPr vert="horz" wrap="square" lIns="0" tIns="0" rIns="0" bIns="0" rtlCol="0" anchor="ctr">
            <a:spAutoFit/>
          </a:bodyPr>
          <a:lstStyle/>
          <a:p>
            <a:pPr algn="l"/>
            <a:r>
              <a:rPr lang="en-US" altLang="zh-CN" sz="2400" dirty="0" smtClean="0">
                <a:solidFill>
                  <a:schemeClr val="tx1">
                    <a:lumMod val="65000"/>
                    <a:lumOff val="35000"/>
                  </a:schemeClr>
                </a:solidFill>
                <a:latin typeface="Impact" pitchFamily="34" charset="0"/>
                <a:ea typeface="微软雅黑" pitchFamily="34" charset="-122"/>
              </a:rPr>
              <a:t>03    </a:t>
            </a:r>
            <a:r>
              <a:rPr lang="zh-CN" altLang="en-US" sz="2400" dirty="0" smtClean="0">
                <a:solidFill>
                  <a:schemeClr val="tx1">
                    <a:lumMod val="65000"/>
                    <a:lumOff val="35000"/>
                  </a:schemeClr>
                </a:solidFill>
                <a:latin typeface="微软雅黑" pitchFamily="34" charset="-122"/>
                <a:ea typeface="微软雅黑" pitchFamily="34" charset="-122"/>
              </a:rPr>
              <a:t>为啥要做文化</a:t>
            </a:r>
            <a:endParaRPr lang="zh-CN" altLang="en-US" sz="2400" dirty="0">
              <a:solidFill>
                <a:schemeClr val="tx1">
                  <a:lumMod val="65000"/>
                  <a:lumOff val="35000"/>
                </a:schemeClr>
              </a:solidFill>
              <a:latin typeface="微软雅黑" pitchFamily="34" charset="-122"/>
              <a:ea typeface="微软雅黑" pitchFamily="34" charset="-122"/>
            </a:endParaRPr>
          </a:p>
        </p:txBody>
      </p:sp>
      <p:pic>
        <p:nvPicPr>
          <p:cNvPr id="11" name="图片 10"/>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
            <a:ext cx="5152768" cy="6858001"/>
          </a:xfrm>
          <a:prstGeom prst="rect">
            <a:avLst/>
          </a:prstGeom>
        </p:spPr>
      </p:pic>
    </p:spTree>
    <p:extLst>
      <p:ext uri="{BB962C8B-B14F-4D97-AF65-F5344CB8AC3E}">
        <p14:creationId xmlns:p14="http://schemas.microsoft.com/office/powerpoint/2010/main" val="278745878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7" name="矩形 6"/>
          <p:cNvSpPr/>
          <p:nvPr userDrawn="1"/>
        </p:nvSpPr>
        <p:spPr>
          <a:xfrm>
            <a:off x="5436973" y="0"/>
            <a:ext cx="6755027"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5152768" y="0"/>
            <a:ext cx="284205" cy="6858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9748571" y="346070"/>
            <a:ext cx="2003258" cy="850682"/>
          </a:xfrm>
          <a:prstGeom prst="rect">
            <a:avLst/>
          </a:prstGeom>
        </p:spPr>
        <p:txBody>
          <a:bodyPr wrap="square">
            <a:spAutoFit/>
          </a:bodyPr>
          <a:lstStyle/>
          <a:p>
            <a:pPr marL="0" marR="0" lvl="0" indent="0" algn="r" defTabSz="914400" eaLnBrk="1" fontAlgn="auto" latinLnBrk="0" hangingPunct="1">
              <a:lnSpc>
                <a:spcPct val="112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srgbClr val="FF9300"/>
                </a:solidFill>
                <a:effectLst/>
                <a:uLnTx/>
                <a:uFillTx/>
                <a:latin typeface="微软雅黑" pitchFamily="34" charset="-122"/>
                <a:ea typeface="微软雅黑" pitchFamily="34" charset="-122"/>
              </a:rPr>
              <a:t>过渡页 </a:t>
            </a:r>
            <a:r>
              <a:rPr kumimoji="0" lang="en-US" altLang="zh-CN" sz="2800" b="1" i="0" u="none" strike="noStrike" kern="1200" cap="none" spc="0" normalizeH="0" baseline="0" noProof="0" dirty="0" smtClean="0">
                <a:ln>
                  <a:noFill/>
                </a:ln>
                <a:solidFill>
                  <a:srgbClr val="FF9300"/>
                </a:solidFill>
                <a:effectLst/>
                <a:uLnTx/>
                <a:uFillTx/>
                <a:latin typeface="微软雅黑" pitchFamily="34" charset="-122"/>
                <a:ea typeface="微软雅黑" pitchFamily="34" charset="-122"/>
              </a:rPr>
              <a:t> </a:t>
            </a:r>
          </a:p>
          <a:p>
            <a:pPr marL="0" marR="0" lvl="0" indent="0" algn="r" defTabSz="914400" eaLnBrk="1" fontAlgn="auto" latinLnBrk="0" hangingPunct="1">
              <a:lnSpc>
                <a:spcPct val="112000"/>
              </a:lnSpc>
              <a:spcBef>
                <a:spcPts val="0"/>
              </a:spcBef>
              <a:spcAft>
                <a:spcPts val="0"/>
              </a:spcAft>
              <a:buClrTx/>
              <a:buSzTx/>
              <a:buFontTx/>
              <a:buNone/>
              <a:tabLst/>
              <a:defRPr/>
            </a:pPr>
            <a:r>
              <a:rPr kumimoji="0" lang="en-US" altLang="zh-CN" sz="1600" b="0" i="0" u="none" strike="noStrike" kern="1200" cap="none" spc="0" normalizeH="0" baseline="0" noProof="0" dirty="0" smtClean="0">
                <a:ln>
                  <a:noFill/>
                </a:ln>
                <a:solidFill>
                  <a:schemeClr val="bg1">
                    <a:lumMod val="50000"/>
                  </a:schemeClr>
                </a:solidFill>
                <a:effectLst/>
                <a:uLnTx/>
                <a:uFillTx/>
                <a:latin typeface="+mn-lt"/>
                <a:ea typeface="宋体" panose="02010600030101010101" pitchFamily="2" charset="-122"/>
              </a:rPr>
              <a:t>TRANSITION </a:t>
            </a:r>
            <a:r>
              <a:rPr kumimoji="0" lang="en-US" altLang="zh-CN" sz="1600" b="0" i="0" u="none" strike="noStrike" kern="1200" cap="none" spc="0" normalizeH="0" baseline="0" noProof="0" dirty="0" smtClean="0">
                <a:ln>
                  <a:noFill/>
                </a:ln>
                <a:solidFill>
                  <a:schemeClr val="bg1">
                    <a:lumMod val="50000"/>
                  </a:schemeClr>
                </a:solidFill>
                <a:effectLst/>
                <a:uLnTx/>
                <a:uFillTx/>
                <a:latin typeface="Calibri"/>
                <a:ea typeface="宋体" panose="02010600030101010101" pitchFamily="2" charset="-122"/>
              </a:rPr>
              <a:t>PAGE </a:t>
            </a:r>
            <a:endParaRPr kumimoji="0" lang="zh-CN" altLang="en-US" sz="1800" b="0" i="0" u="none" strike="noStrike" kern="0" cap="none" spc="0" normalizeH="0" baseline="0" noProof="0" dirty="0" smtClean="0">
              <a:ln>
                <a:noFill/>
              </a:ln>
              <a:solidFill>
                <a:schemeClr val="bg1">
                  <a:lumMod val="50000"/>
                </a:schemeClr>
              </a:solidFill>
              <a:effectLst/>
              <a:uLnTx/>
              <a:uFillTx/>
            </a:endParaRPr>
          </a:p>
        </p:txBody>
      </p:sp>
      <p:sp>
        <p:nvSpPr>
          <p:cNvPr id="12" name="TextBox 5"/>
          <p:cNvSpPr txBox="1"/>
          <p:nvPr userDrawn="1"/>
        </p:nvSpPr>
        <p:spPr>
          <a:xfrm>
            <a:off x="7341973" y="5019482"/>
            <a:ext cx="3832304" cy="369332"/>
          </a:xfrm>
          <a:prstGeom prst="rect">
            <a:avLst/>
          </a:prstGeom>
          <a:noFill/>
        </p:spPr>
        <p:txBody>
          <a:bodyPr vert="horz" wrap="square" lIns="0" tIns="0" rIns="0" bIns="0" rtlCol="0" anchor="ctr">
            <a:spAutoFit/>
          </a:bodyPr>
          <a:lstStyle/>
          <a:p>
            <a:pPr algn="l"/>
            <a:r>
              <a:rPr lang="en-US" altLang="zh-CN" sz="2400" dirty="0" smtClean="0">
                <a:solidFill>
                  <a:schemeClr val="tx1">
                    <a:lumMod val="65000"/>
                    <a:lumOff val="35000"/>
                  </a:schemeClr>
                </a:solidFill>
                <a:latin typeface="Impact" pitchFamily="34" charset="0"/>
                <a:ea typeface="微软雅黑" pitchFamily="34" charset="-122"/>
              </a:rPr>
              <a:t>04    </a:t>
            </a:r>
            <a:r>
              <a:rPr lang="zh-CN" altLang="en-US" sz="2400" dirty="0" smtClean="0">
                <a:solidFill>
                  <a:schemeClr val="tx1">
                    <a:lumMod val="65000"/>
                    <a:lumOff val="35000"/>
                  </a:schemeClr>
                </a:solidFill>
                <a:latin typeface="微软雅黑" pitchFamily="34" charset="-122"/>
                <a:ea typeface="微软雅黑" pitchFamily="34" charset="-122"/>
              </a:rPr>
              <a:t>需要何种文化</a:t>
            </a:r>
            <a:endParaRPr lang="zh-CN" altLang="en-US" sz="2400" dirty="0">
              <a:solidFill>
                <a:schemeClr val="tx1">
                  <a:lumMod val="65000"/>
                  <a:lumOff val="35000"/>
                </a:schemeClr>
              </a:solidFill>
              <a:latin typeface="微软雅黑" pitchFamily="34" charset="-122"/>
              <a:ea typeface="微软雅黑" pitchFamily="34" charset="-122"/>
            </a:endParaRPr>
          </a:p>
        </p:txBody>
      </p:sp>
      <p:sp>
        <p:nvSpPr>
          <p:cNvPr id="13" name="TextBox 6"/>
          <p:cNvSpPr txBox="1"/>
          <p:nvPr userDrawn="1"/>
        </p:nvSpPr>
        <p:spPr>
          <a:xfrm>
            <a:off x="7341973" y="2787234"/>
            <a:ext cx="3832304" cy="369332"/>
          </a:xfrm>
          <a:prstGeom prst="rect">
            <a:avLst/>
          </a:prstGeom>
          <a:noFill/>
        </p:spPr>
        <p:txBody>
          <a:bodyPr vert="horz" wrap="square" lIns="0" tIns="0" rIns="0" bIns="0" rtlCol="0" anchor="ctr">
            <a:spAutoFit/>
          </a:bodyPr>
          <a:lstStyle/>
          <a:p>
            <a:pPr algn="l"/>
            <a:r>
              <a:rPr lang="en-US" altLang="zh-CN" sz="2400" dirty="0" smtClean="0">
                <a:solidFill>
                  <a:schemeClr val="tx1">
                    <a:lumMod val="65000"/>
                    <a:lumOff val="35000"/>
                  </a:schemeClr>
                </a:solidFill>
                <a:latin typeface="Impact" pitchFamily="34" charset="0"/>
                <a:ea typeface="微软雅黑" pitchFamily="34" charset="-122"/>
              </a:rPr>
              <a:t>01    </a:t>
            </a:r>
            <a:r>
              <a:rPr lang="zh-CN" altLang="en-US" sz="2400" dirty="0">
                <a:solidFill>
                  <a:schemeClr val="tx1">
                    <a:lumMod val="65000"/>
                    <a:lumOff val="35000"/>
                  </a:schemeClr>
                </a:solidFill>
                <a:latin typeface="微软雅黑" pitchFamily="34" charset="-122"/>
                <a:ea typeface="微软雅黑" pitchFamily="34" charset="-122"/>
              </a:rPr>
              <a:t>文化</a:t>
            </a:r>
            <a:r>
              <a:rPr lang="zh-CN" altLang="en-US" sz="2400" dirty="0" smtClean="0">
                <a:solidFill>
                  <a:schemeClr val="tx1">
                    <a:lumMod val="65000"/>
                    <a:lumOff val="35000"/>
                  </a:schemeClr>
                </a:solidFill>
                <a:latin typeface="微软雅黑" pitchFamily="34" charset="-122"/>
                <a:ea typeface="微软雅黑" pitchFamily="34" charset="-122"/>
              </a:rPr>
              <a:t>知识概述</a:t>
            </a:r>
            <a:endParaRPr lang="zh-CN" altLang="en-US" sz="2400" dirty="0">
              <a:solidFill>
                <a:schemeClr val="tx1">
                  <a:lumMod val="65000"/>
                  <a:lumOff val="35000"/>
                </a:schemeClr>
              </a:solidFill>
              <a:latin typeface="微软雅黑" pitchFamily="34" charset="-122"/>
              <a:ea typeface="微软雅黑" pitchFamily="34" charset="-122"/>
            </a:endParaRPr>
          </a:p>
        </p:txBody>
      </p:sp>
      <p:sp>
        <p:nvSpPr>
          <p:cNvPr id="14" name="TextBox 10"/>
          <p:cNvSpPr txBox="1"/>
          <p:nvPr userDrawn="1"/>
        </p:nvSpPr>
        <p:spPr>
          <a:xfrm>
            <a:off x="7341973" y="3531317"/>
            <a:ext cx="3832304" cy="369332"/>
          </a:xfrm>
          <a:prstGeom prst="rect">
            <a:avLst/>
          </a:prstGeom>
          <a:noFill/>
        </p:spPr>
        <p:txBody>
          <a:bodyPr vert="horz" wrap="square" lIns="0" tIns="0" rIns="0" bIns="0" rtlCol="0" anchor="ctr">
            <a:spAutoFit/>
          </a:bodyPr>
          <a:lstStyle/>
          <a:p>
            <a:pPr algn="l"/>
            <a:r>
              <a:rPr lang="en-US" altLang="zh-CN" sz="2400" dirty="0" smtClean="0">
                <a:solidFill>
                  <a:schemeClr val="tx1">
                    <a:lumMod val="65000"/>
                    <a:lumOff val="35000"/>
                  </a:schemeClr>
                </a:solidFill>
                <a:latin typeface="Impact" pitchFamily="34" charset="0"/>
                <a:ea typeface="微软雅黑" pitchFamily="34" charset="-122"/>
              </a:rPr>
              <a:t>02    </a:t>
            </a:r>
            <a:r>
              <a:rPr lang="zh-CN" altLang="en-US" sz="2400" dirty="0" smtClean="0">
                <a:solidFill>
                  <a:schemeClr val="tx1">
                    <a:lumMod val="65000"/>
                    <a:lumOff val="35000"/>
                  </a:schemeClr>
                </a:solidFill>
                <a:latin typeface="微软雅黑" pitchFamily="34" charset="-122"/>
                <a:ea typeface="微软雅黑" pitchFamily="34" charset="-122"/>
              </a:rPr>
              <a:t>企业文化概述</a:t>
            </a:r>
            <a:endParaRPr lang="zh-CN" altLang="en-US" sz="2400" dirty="0">
              <a:solidFill>
                <a:schemeClr val="tx1">
                  <a:lumMod val="65000"/>
                  <a:lumOff val="35000"/>
                </a:schemeClr>
              </a:solidFill>
              <a:latin typeface="微软雅黑" pitchFamily="34" charset="-122"/>
              <a:ea typeface="微软雅黑" pitchFamily="34" charset="-122"/>
            </a:endParaRPr>
          </a:p>
        </p:txBody>
      </p:sp>
      <p:sp>
        <p:nvSpPr>
          <p:cNvPr id="15" name="TextBox 11"/>
          <p:cNvSpPr txBox="1"/>
          <p:nvPr userDrawn="1"/>
        </p:nvSpPr>
        <p:spPr>
          <a:xfrm>
            <a:off x="7341973" y="4275400"/>
            <a:ext cx="3832304" cy="369332"/>
          </a:xfrm>
          <a:prstGeom prst="rect">
            <a:avLst/>
          </a:prstGeom>
          <a:noFill/>
        </p:spPr>
        <p:txBody>
          <a:bodyPr vert="horz" wrap="square" lIns="0" tIns="0" rIns="0" bIns="0" rtlCol="0" anchor="ctr">
            <a:spAutoFit/>
          </a:bodyPr>
          <a:lstStyle/>
          <a:p>
            <a:pPr algn="l"/>
            <a:r>
              <a:rPr lang="en-US" altLang="zh-CN" sz="2400" dirty="0" smtClean="0">
                <a:solidFill>
                  <a:schemeClr val="tx1">
                    <a:lumMod val="65000"/>
                    <a:lumOff val="35000"/>
                  </a:schemeClr>
                </a:solidFill>
                <a:latin typeface="Impact" pitchFamily="34" charset="0"/>
                <a:ea typeface="微软雅黑" pitchFamily="34" charset="-122"/>
              </a:rPr>
              <a:t>03    </a:t>
            </a:r>
            <a:r>
              <a:rPr lang="zh-CN" altLang="en-US" sz="2400" dirty="0" smtClean="0">
                <a:solidFill>
                  <a:schemeClr val="tx1">
                    <a:lumMod val="65000"/>
                    <a:lumOff val="35000"/>
                  </a:schemeClr>
                </a:solidFill>
                <a:latin typeface="微软雅黑" pitchFamily="34" charset="-122"/>
                <a:ea typeface="微软雅黑" pitchFamily="34" charset="-122"/>
              </a:rPr>
              <a:t>为啥要做文化</a:t>
            </a:r>
            <a:endParaRPr lang="zh-CN" altLang="en-US" sz="2400" dirty="0">
              <a:solidFill>
                <a:schemeClr val="tx1">
                  <a:lumMod val="65000"/>
                  <a:lumOff val="35000"/>
                </a:schemeClr>
              </a:solidFill>
              <a:latin typeface="微软雅黑" pitchFamily="34" charset="-122"/>
              <a:ea typeface="微软雅黑" pitchFamily="34" charset="-122"/>
            </a:endParaRPr>
          </a:p>
        </p:txBody>
      </p:sp>
      <p:pic>
        <p:nvPicPr>
          <p:cNvPr id="16" name="图片 15"/>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5614" b="5614"/>
          <a:stretch/>
        </p:blipFill>
        <p:spPr>
          <a:xfrm>
            <a:off x="0" y="-1"/>
            <a:ext cx="5152768" cy="6858001"/>
          </a:xfrm>
          <a:prstGeom prst="rect">
            <a:avLst/>
          </a:prstGeom>
        </p:spPr>
      </p:pic>
    </p:spTree>
    <p:extLst>
      <p:ext uri="{BB962C8B-B14F-4D97-AF65-F5344CB8AC3E}">
        <p14:creationId xmlns:p14="http://schemas.microsoft.com/office/powerpoint/2010/main" val="279937185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10" name="TextBox 8"/>
          <p:cNvSpPr txBox="1"/>
          <p:nvPr userDrawn="1"/>
        </p:nvSpPr>
        <p:spPr>
          <a:xfrm>
            <a:off x="977900" y="6410204"/>
            <a:ext cx="4965700" cy="400110"/>
          </a:xfrm>
          <a:prstGeom prst="rect">
            <a:avLst/>
          </a:prstGeom>
          <a:noFill/>
        </p:spPr>
        <p:txBody>
          <a:bodyPr wrap="square" rtlCol="0" anchor="ctr">
            <a:spAutoFit/>
          </a:bodyPr>
          <a:lstStyle/>
          <a:p>
            <a:r>
              <a:rPr lang="zh-CN" altLang="en-US" sz="1400" dirty="0" smtClean="0">
                <a:solidFill>
                  <a:schemeClr val="bg1"/>
                </a:solidFill>
                <a:latin typeface="微软雅黑" pitchFamily="34" charset="-122"/>
                <a:ea typeface="微软雅黑" pitchFamily="34" charset="-122"/>
              </a:rPr>
              <a:t>第一章</a:t>
            </a:r>
            <a:r>
              <a:rPr lang="en-US" altLang="zh-CN" sz="1600" dirty="0" smtClean="0">
                <a:solidFill>
                  <a:schemeClr val="bg1"/>
                </a:solidFill>
                <a:latin typeface="微软雅黑" pitchFamily="34" charset="-122"/>
                <a:ea typeface="微软雅黑" pitchFamily="34" charset="-122"/>
              </a:rPr>
              <a:t> </a:t>
            </a:r>
            <a:r>
              <a:rPr lang="zh-CN" altLang="en-US" sz="2000" baseline="0" dirty="0" smtClean="0">
                <a:solidFill>
                  <a:schemeClr val="bg1"/>
                </a:solidFill>
                <a:latin typeface="微软雅黑" pitchFamily="34" charset="-122"/>
                <a:ea typeface="微软雅黑" pitchFamily="34" charset="-122"/>
              </a:rPr>
              <a:t> </a:t>
            </a:r>
            <a:r>
              <a:rPr lang="zh-CN" altLang="en-US" sz="2000" dirty="0" smtClean="0">
                <a:solidFill>
                  <a:schemeClr val="bg1"/>
                </a:solidFill>
                <a:latin typeface="微软雅黑" pitchFamily="34" charset="-122"/>
                <a:ea typeface="微软雅黑" pitchFamily="34" charset="-122"/>
              </a:rPr>
              <a:t>文化知识概述</a:t>
            </a:r>
            <a:endParaRPr lang="zh-CN" altLang="en-US" sz="20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816582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0" name="TextBox 8"/>
          <p:cNvSpPr txBox="1"/>
          <p:nvPr userDrawn="1"/>
        </p:nvSpPr>
        <p:spPr>
          <a:xfrm>
            <a:off x="977900" y="6410204"/>
            <a:ext cx="4965700" cy="400110"/>
          </a:xfrm>
          <a:prstGeom prst="rect">
            <a:avLst/>
          </a:prstGeom>
          <a:noFill/>
        </p:spPr>
        <p:txBody>
          <a:bodyPr wrap="square" rtlCol="0" anchor="ctr">
            <a:spAutoFit/>
          </a:bodyPr>
          <a:lstStyle/>
          <a:p>
            <a:r>
              <a:rPr lang="zh-CN" altLang="en-US" sz="1400" dirty="0" smtClean="0">
                <a:solidFill>
                  <a:schemeClr val="bg1"/>
                </a:solidFill>
                <a:latin typeface="微软雅黑" pitchFamily="34" charset="-122"/>
                <a:ea typeface="微软雅黑" pitchFamily="34" charset="-122"/>
              </a:rPr>
              <a:t>第二章</a:t>
            </a:r>
            <a:r>
              <a:rPr lang="en-US" altLang="zh-CN" sz="1600" dirty="0" smtClean="0">
                <a:solidFill>
                  <a:schemeClr val="bg1"/>
                </a:solidFill>
                <a:latin typeface="微软雅黑" pitchFamily="34" charset="-122"/>
                <a:ea typeface="微软雅黑" pitchFamily="34" charset="-122"/>
              </a:rPr>
              <a:t> </a:t>
            </a:r>
            <a:r>
              <a:rPr lang="zh-CN" altLang="en-US" sz="2000" baseline="0" dirty="0" smtClean="0">
                <a:solidFill>
                  <a:schemeClr val="bg1"/>
                </a:solidFill>
                <a:latin typeface="微软雅黑" pitchFamily="34" charset="-122"/>
                <a:ea typeface="微软雅黑" pitchFamily="34" charset="-122"/>
              </a:rPr>
              <a:t> </a:t>
            </a:r>
            <a:r>
              <a:rPr lang="zh-CN" altLang="en-US" sz="2000" dirty="0" smtClean="0">
                <a:solidFill>
                  <a:schemeClr val="bg1"/>
                </a:solidFill>
                <a:latin typeface="微软雅黑" pitchFamily="34" charset="-122"/>
                <a:ea typeface="微软雅黑" pitchFamily="34" charset="-122"/>
              </a:rPr>
              <a:t>企业文化概述</a:t>
            </a:r>
            <a:endParaRPr lang="zh-CN" altLang="en-US" sz="20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14876721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TextBox 8"/>
          <p:cNvSpPr txBox="1"/>
          <p:nvPr userDrawn="1"/>
        </p:nvSpPr>
        <p:spPr>
          <a:xfrm>
            <a:off x="977900" y="6410204"/>
            <a:ext cx="4965700" cy="400110"/>
          </a:xfrm>
          <a:prstGeom prst="rect">
            <a:avLst/>
          </a:prstGeom>
          <a:noFill/>
        </p:spPr>
        <p:txBody>
          <a:bodyPr wrap="square" rtlCol="0" anchor="ctr">
            <a:spAutoFit/>
          </a:bodyPr>
          <a:lstStyle/>
          <a:p>
            <a:r>
              <a:rPr lang="zh-CN" altLang="en-US" sz="1400" dirty="0" smtClean="0">
                <a:solidFill>
                  <a:schemeClr val="bg1"/>
                </a:solidFill>
                <a:latin typeface="微软雅黑" pitchFamily="34" charset="-122"/>
                <a:ea typeface="微软雅黑" pitchFamily="34" charset="-122"/>
              </a:rPr>
              <a:t>第三章</a:t>
            </a:r>
            <a:r>
              <a:rPr lang="en-US" altLang="zh-CN" sz="1600" dirty="0" smtClean="0">
                <a:solidFill>
                  <a:schemeClr val="bg1"/>
                </a:solidFill>
                <a:latin typeface="微软雅黑" pitchFamily="34" charset="-122"/>
                <a:ea typeface="微软雅黑" pitchFamily="34" charset="-122"/>
              </a:rPr>
              <a:t> </a:t>
            </a:r>
            <a:r>
              <a:rPr lang="zh-CN" altLang="en-US" sz="2000" baseline="0" dirty="0" smtClean="0">
                <a:solidFill>
                  <a:schemeClr val="bg1"/>
                </a:solidFill>
                <a:latin typeface="微软雅黑" pitchFamily="34" charset="-122"/>
                <a:ea typeface="微软雅黑" pitchFamily="34" charset="-122"/>
              </a:rPr>
              <a:t> </a:t>
            </a:r>
            <a:r>
              <a:rPr lang="zh-CN" altLang="en-US" sz="2000" dirty="0" smtClean="0">
                <a:solidFill>
                  <a:schemeClr val="bg1"/>
                </a:solidFill>
                <a:latin typeface="微软雅黑" pitchFamily="34" charset="-122"/>
                <a:ea typeface="微软雅黑" pitchFamily="34" charset="-122"/>
              </a:rPr>
              <a:t>为啥要做文化</a:t>
            </a:r>
            <a:endParaRPr lang="zh-CN" altLang="en-US" sz="20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20653158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TextBox 8"/>
          <p:cNvSpPr txBox="1"/>
          <p:nvPr userDrawn="1"/>
        </p:nvSpPr>
        <p:spPr>
          <a:xfrm>
            <a:off x="977900" y="6410204"/>
            <a:ext cx="4965700" cy="400110"/>
          </a:xfrm>
          <a:prstGeom prst="rect">
            <a:avLst/>
          </a:prstGeom>
          <a:noFill/>
        </p:spPr>
        <p:txBody>
          <a:bodyPr wrap="square" rtlCol="0" anchor="ctr">
            <a:spAutoFit/>
          </a:bodyPr>
          <a:lstStyle/>
          <a:p>
            <a:r>
              <a:rPr lang="zh-CN" altLang="en-US" sz="1400" dirty="0" smtClean="0">
                <a:solidFill>
                  <a:schemeClr val="bg1"/>
                </a:solidFill>
                <a:latin typeface="微软雅黑" pitchFamily="34" charset="-122"/>
                <a:ea typeface="微软雅黑" pitchFamily="34" charset="-122"/>
              </a:rPr>
              <a:t>第四章</a:t>
            </a:r>
            <a:r>
              <a:rPr lang="en-US" altLang="zh-CN" sz="1600" dirty="0" smtClean="0">
                <a:solidFill>
                  <a:schemeClr val="bg1"/>
                </a:solidFill>
                <a:latin typeface="微软雅黑" pitchFamily="34" charset="-122"/>
                <a:ea typeface="微软雅黑" pitchFamily="34" charset="-122"/>
              </a:rPr>
              <a:t> </a:t>
            </a:r>
            <a:r>
              <a:rPr lang="zh-CN" altLang="en-US" sz="2000" baseline="0" dirty="0" smtClean="0">
                <a:solidFill>
                  <a:schemeClr val="bg1"/>
                </a:solidFill>
                <a:latin typeface="微软雅黑" pitchFamily="34" charset="-122"/>
                <a:ea typeface="微软雅黑" pitchFamily="34" charset="-122"/>
              </a:rPr>
              <a:t> </a:t>
            </a:r>
            <a:r>
              <a:rPr lang="zh-CN" altLang="en-US" sz="2000" dirty="0" smtClean="0">
                <a:solidFill>
                  <a:schemeClr val="bg1"/>
                </a:solidFill>
                <a:latin typeface="微软雅黑" pitchFamily="34" charset="-122"/>
                <a:ea typeface="微软雅黑" pitchFamily="34" charset="-122"/>
              </a:rPr>
              <a:t>需要何种文化</a:t>
            </a:r>
            <a:endParaRPr lang="zh-CN" altLang="en-US" sz="20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9945257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0"/>
            <a:ext cx="12192000" cy="3938963"/>
          </a:xfrm>
          <a:prstGeom prst="rect">
            <a:avLst/>
          </a:prstGeom>
        </p:spPr>
      </p:pic>
      <p:sp>
        <p:nvSpPr>
          <p:cNvPr id="8" name="矩形 7"/>
          <p:cNvSpPr/>
          <p:nvPr userDrawn="1"/>
        </p:nvSpPr>
        <p:spPr>
          <a:xfrm>
            <a:off x="0" y="3938964"/>
            <a:ext cx="12192000" cy="262333"/>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 Box 2"/>
          <p:cNvSpPr txBox="1">
            <a:spLocks noChangeArrowheads="1"/>
          </p:cNvSpPr>
          <p:nvPr userDrawn="1"/>
        </p:nvSpPr>
        <p:spPr bwMode="auto">
          <a:xfrm>
            <a:off x="3878263" y="5125234"/>
            <a:ext cx="44354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600" b="1" dirty="0" smtClean="0">
                <a:solidFill>
                  <a:schemeClr val="tx1">
                    <a:lumMod val="65000"/>
                    <a:lumOff val="35000"/>
                  </a:schemeClr>
                </a:solidFill>
                <a:latin typeface="微软雅黑" panose="020B0503020204020204" pitchFamily="34" charset="-122"/>
                <a:ea typeface="微软雅黑" panose="020B0503020204020204" pitchFamily="34" charset="-122"/>
                <a:sym typeface="Arial" pitchFamily="34" charset="0"/>
              </a:rPr>
              <a:t>个人观点 </a:t>
            </a: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Arial" pitchFamily="34" charset="0"/>
              </a:rPr>
              <a:t>. </a:t>
            </a:r>
            <a:r>
              <a:rPr lang="zh-CN" altLang="en-US" sz="3600" b="1" dirty="0" smtClean="0">
                <a:solidFill>
                  <a:schemeClr val="tx1">
                    <a:lumMod val="65000"/>
                    <a:lumOff val="35000"/>
                  </a:schemeClr>
                </a:solidFill>
                <a:latin typeface="微软雅黑" panose="020B0503020204020204" pitchFamily="34" charset="-122"/>
                <a:ea typeface="微软雅黑" panose="020B0503020204020204" pitchFamily="34" charset="-122"/>
                <a:sym typeface="Arial" pitchFamily="34" charset="0"/>
              </a:rPr>
              <a:t>请多指正 </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Arial" pitchFamily="34" charset="0"/>
            </a:endParaRPr>
          </a:p>
        </p:txBody>
      </p:sp>
      <p:cxnSp>
        <p:nvCxnSpPr>
          <p:cNvPr id="10" name="直接连接符 9"/>
          <p:cNvCxnSpPr/>
          <p:nvPr userDrawn="1"/>
        </p:nvCxnSpPr>
        <p:spPr>
          <a:xfrm>
            <a:off x="2998813" y="5840639"/>
            <a:ext cx="61943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TextBox 19"/>
          <p:cNvSpPr txBox="1"/>
          <p:nvPr userDrawn="1"/>
        </p:nvSpPr>
        <p:spPr>
          <a:xfrm>
            <a:off x="5311170" y="5981359"/>
            <a:ext cx="1919115" cy="369332"/>
          </a:xfrm>
          <a:prstGeom prst="rect">
            <a:avLst/>
          </a:prstGeom>
          <a:noFill/>
        </p:spPr>
        <p:txBody>
          <a:bodyPr wrap="none" rtlCol="0" anchor="ctr">
            <a:spAutoFit/>
          </a:bodyPr>
          <a:lstStyle/>
          <a:p>
            <a:r>
              <a:rPr lang="zh-CN" altLang="en-US" dirty="0" smtClean="0">
                <a:solidFill>
                  <a:srgbClr val="FF9300"/>
                </a:solidFill>
                <a:latin typeface="微软雅黑" panose="020B0503020204020204" pitchFamily="34" charset="-122"/>
                <a:ea typeface="微软雅黑" panose="020B0503020204020204" pitchFamily="34" charset="-122"/>
              </a:rPr>
              <a:t>* 感谢</a:t>
            </a:r>
            <a:r>
              <a:rPr lang="zh-CN" altLang="en-US" dirty="0" smtClean="0">
                <a:solidFill>
                  <a:srgbClr val="FF9300"/>
                </a:solidFill>
                <a:latin typeface="微软雅黑" panose="020B0503020204020204" pitchFamily="34" charset="-122"/>
                <a:ea typeface="微软雅黑" panose="020B0503020204020204" pitchFamily="34" charset="-122"/>
              </a:rPr>
              <a:t>您的</a:t>
            </a:r>
            <a:r>
              <a:rPr lang="zh-CN" altLang="en-US" dirty="0" smtClean="0">
                <a:solidFill>
                  <a:srgbClr val="FF9300"/>
                </a:solidFill>
                <a:latin typeface="微软雅黑" panose="020B0503020204020204" pitchFamily="34" charset="-122"/>
                <a:ea typeface="微软雅黑" panose="020B0503020204020204" pitchFamily="34" charset="-122"/>
              </a:rPr>
              <a:t>阅读 *</a:t>
            </a:r>
            <a:endParaRPr lang="zh-CN" altLang="en-US" dirty="0">
              <a:solidFill>
                <a:srgbClr val="FF9300"/>
              </a:solidFill>
              <a:latin typeface="微软雅黑" panose="020B0503020204020204" pitchFamily="34" charset="-122"/>
              <a:ea typeface="微软雅黑" panose="020B0503020204020204" pitchFamily="34" charset="-122"/>
            </a:endParaRPr>
          </a:p>
        </p:txBody>
      </p:sp>
      <p:sp>
        <p:nvSpPr>
          <p:cNvPr id="12" name="TextBox 3"/>
          <p:cNvSpPr txBox="1"/>
          <p:nvPr userDrawn="1"/>
        </p:nvSpPr>
        <p:spPr>
          <a:xfrm>
            <a:off x="6967422" y="3911027"/>
            <a:ext cx="5224578" cy="295145"/>
          </a:xfrm>
          <a:prstGeom prst="rect">
            <a:avLst/>
          </a:prstGeom>
          <a:noFill/>
        </p:spPr>
        <p:txBody>
          <a:bodyPr wrap="square">
            <a:spAutoFit/>
          </a:bodyPr>
          <a:lstStyle/>
          <a:p>
            <a:pPr algn="r">
              <a:lnSpc>
                <a:spcPct val="120000"/>
              </a:lnSpc>
              <a:defRPr/>
            </a:pPr>
            <a:r>
              <a:rPr lang="zh-CN" altLang="en-US" sz="1200" b="0" dirty="0" smtClean="0">
                <a:solidFill>
                  <a:prstClr val="white"/>
                </a:solidFill>
                <a:effectLst/>
                <a:latin typeface="微软雅黑" panose="020B0503020204020204" pitchFamily="34" charset="-122"/>
                <a:ea typeface="微软雅黑" panose="020B0503020204020204" pitchFamily="34" charset="-122"/>
              </a:rPr>
              <a:t>更多作品：</a:t>
            </a:r>
            <a:r>
              <a:rPr lang="en-US" altLang="zh-CN" sz="1200" b="0" dirty="0" smtClean="0">
                <a:solidFill>
                  <a:prstClr val="white"/>
                </a:solidFill>
                <a:effectLst/>
                <a:latin typeface="微软雅黑" panose="020B0503020204020204" pitchFamily="34" charset="-122"/>
                <a:ea typeface="微软雅黑" panose="020B0503020204020204" pitchFamily="34" charset="-122"/>
              </a:rPr>
              <a:t>http://teliss.blog.163.com</a:t>
            </a:r>
            <a:endParaRPr lang="zh-CN" altLang="en-US" sz="1200" b="0" dirty="0">
              <a:solidFill>
                <a:prstClr val="white"/>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1148934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10;文本">
    <p:spTree>
      <p:nvGrpSpPr>
        <p:cNvPr id="1" name=""/>
        <p:cNvGrpSpPr/>
        <p:nvPr/>
      </p:nvGrpSpPr>
      <p:grpSpPr>
        <a:xfrm>
          <a:off x="0" y="0"/>
          <a:ext cx="0" cy="0"/>
          <a:chOff x="0" y="0"/>
          <a:chExt cx="0" cy="0"/>
        </a:xfrm>
      </p:grpSpPr>
      <p:pic>
        <p:nvPicPr>
          <p:cNvPr id="7" name="Picture 6" descr="D:\Teliss_Tong\Copy\定期备份\工作备份\！PPT图片及版面资源\06-PPT精选插图\10-综合\脚印.jpg"/>
          <p:cNvPicPr>
            <a:picLocks noChangeAspect="1" noChangeArrowheads="1"/>
          </p:cNvPicPr>
          <p:nvPr userDrawn="1"/>
        </p:nvPicPr>
        <p:blipFill rotWithShape="1">
          <a:blip r:embed="rId2" cstate="email">
            <a:extLst>
              <a:ext uri="{28A0092B-C50C-407E-A947-70E740481C1C}">
                <a14:useLocalDpi xmlns:a14="http://schemas.microsoft.com/office/drawing/2010/main" val="0"/>
              </a:ext>
            </a:extLst>
          </a:blip>
          <a:srcRect/>
          <a:stretch/>
        </p:blipFill>
        <p:spPr bwMode="auto">
          <a:xfrm>
            <a:off x="0" y="0"/>
            <a:ext cx="6285756" cy="6859588"/>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userDrawn="1"/>
        </p:nvSpPr>
        <p:spPr bwMode="auto">
          <a:xfrm>
            <a:off x="1490500" y="5188659"/>
            <a:ext cx="3265288" cy="576064"/>
          </a:xfrm>
          <a:prstGeom prst="rect">
            <a:avLst/>
          </a:prstGeom>
          <a:solidFill>
            <a:srgbClr val="FFFFFF">
              <a:alpha val="69804"/>
            </a:srgbClr>
          </a:solidFill>
          <a:ln w="9525" cap="flat" cmpd="sng">
            <a:noFill/>
            <a:round/>
            <a:headEnd type="oval" w="med" len="med"/>
            <a:tailEnd/>
          </a:ln>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 name="标题 1"/>
          <p:cNvSpPr txBox="1">
            <a:spLocks/>
          </p:cNvSpPr>
          <p:nvPr userDrawn="1"/>
        </p:nvSpPr>
        <p:spPr>
          <a:xfrm>
            <a:off x="6816378" y="457160"/>
            <a:ext cx="4895452" cy="1214995"/>
          </a:xfrm>
          <a:prstGeom prst="rect">
            <a:avLst/>
          </a:prstGeom>
        </p:spPr>
        <p:txBody>
          <a:bodyPr vert="horz" lIns="91417" tIns="45708" rIns="91417" bIns="45708"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7200" b="1" dirty="0">
                <a:solidFill>
                  <a:srgbClr val="FC6F18"/>
                </a:solidFill>
                <a:effectLst>
                  <a:outerShdw blurRad="38100" dist="38100" dir="2700000" algn="tl">
                    <a:srgbClr val="000000">
                      <a:alpha val="43137"/>
                    </a:srgbClr>
                  </a:outerShdw>
                </a:effectLst>
                <a:latin typeface="微软雅黑" pitchFamily="34" charset="-122"/>
                <a:ea typeface="微软雅黑" pitchFamily="34" charset="-122"/>
              </a:rPr>
              <a:t>我的黄金十年</a:t>
            </a:r>
          </a:p>
        </p:txBody>
      </p:sp>
      <p:grpSp>
        <p:nvGrpSpPr>
          <p:cNvPr id="10" name="组合 9"/>
          <p:cNvGrpSpPr/>
          <p:nvPr userDrawn="1"/>
        </p:nvGrpSpPr>
        <p:grpSpPr>
          <a:xfrm>
            <a:off x="4337" y="272493"/>
            <a:ext cx="2033736" cy="461665"/>
            <a:chOff x="8525122" y="157879"/>
            <a:chExt cx="651124" cy="461664"/>
          </a:xfrm>
        </p:grpSpPr>
        <p:sp>
          <p:nvSpPr>
            <p:cNvPr id="11" name="矩形 10"/>
            <p:cNvSpPr/>
            <p:nvPr/>
          </p:nvSpPr>
          <p:spPr>
            <a:xfrm>
              <a:off x="8721689" y="167211"/>
              <a:ext cx="432048" cy="360000"/>
            </a:xfrm>
            <a:prstGeom prst="rect">
              <a:avLst/>
            </a:prstGeom>
            <a:solidFill>
              <a:srgbClr val="92D050"/>
            </a:solidFill>
            <a:ln w="25400" cap="flat" cmpd="sng" algn="ctr">
              <a:noFill/>
              <a:prstDash val="solid"/>
            </a:ln>
            <a:effectLst/>
          </p:spPr>
          <p:txBody>
            <a:bodyPr rtlCol="0" anchor="ctr"/>
            <a:lstStyle/>
            <a:p>
              <a:pPr marL="0" marR="0" lvl="0" indent="0" algn="ctr" defTabSz="1218892"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12" name="TextBox 16"/>
            <p:cNvSpPr txBox="1"/>
            <p:nvPr/>
          </p:nvSpPr>
          <p:spPr>
            <a:xfrm>
              <a:off x="8525122" y="157879"/>
              <a:ext cx="651124" cy="461664"/>
            </a:xfrm>
            <a:prstGeom prst="rect">
              <a:avLst/>
            </a:prstGeom>
            <a:solidFill>
              <a:srgbClr val="1094EE"/>
            </a:solidFill>
          </p:spPr>
          <p:txBody>
            <a:bodyPr wrap="square" rtlCol="0">
              <a:spAutoFit/>
            </a:bodyPr>
            <a:lstStyle/>
            <a:p>
              <a:pPr marL="0" marR="0" lvl="0" indent="0" algn="r" defTabSz="1218892"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prstClr val="white"/>
                  </a:solidFill>
                  <a:effectLst/>
                  <a:uLnTx/>
                  <a:uFillTx/>
                  <a:ea typeface="专业字体设计服务/WWW.ZTSGC.COM/" pitchFamily="2" charset="-122"/>
                </a:rPr>
                <a:t>  </a:t>
              </a:r>
              <a:r>
                <a:rPr kumimoji="0" lang="zh-CN" altLang="en-US" sz="2400" b="0" i="0" u="none" strike="noStrike" kern="0" cap="none" spc="0" normalizeH="0" baseline="0" noProof="0" dirty="0" smtClean="0">
                  <a:ln>
                    <a:noFill/>
                  </a:ln>
                  <a:solidFill>
                    <a:prstClr val="white"/>
                  </a:solidFill>
                  <a:effectLst/>
                  <a:uLnTx/>
                  <a:uFillTx/>
                  <a:ea typeface="微软雅黑" pitchFamily="34" charset="-122"/>
                </a:rPr>
                <a:t>片尾广告</a:t>
              </a:r>
            </a:p>
          </p:txBody>
        </p:sp>
      </p:grpSp>
      <p:sp>
        <p:nvSpPr>
          <p:cNvPr id="13" name="矩形 12"/>
          <p:cNvSpPr/>
          <p:nvPr userDrawn="1"/>
        </p:nvSpPr>
        <p:spPr>
          <a:xfrm>
            <a:off x="7342427" y="1647202"/>
            <a:ext cx="4164052" cy="430863"/>
          </a:xfrm>
          <a:prstGeom prst="rect">
            <a:avLst/>
          </a:prstGeom>
          <a:noFill/>
        </p:spPr>
        <p:txBody>
          <a:bodyPr wrap="square" lIns="91417" tIns="45708" rIns="91417" bIns="45708">
            <a:spAutoFit/>
          </a:bodyPr>
          <a:lstStyle/>
          <a:p>
            <a:pPr defTabSz="1218892"/>
            <a:r>
              <a:rPr lang="zh-CN" altLang="en-US" sz="2200" dirty="0">
                <a:solidFill>
                  <a:srgbClr val="00B0F0"/>
                </a:solidFill>
                <a:latin typeface="微软雅黑" pitchFamily="34" charset="-122"/>
                <a:ea typeface="微软雅黑" pitchFamily="34" charset="-122"/>
              </a:rPr>
              <a:t>一位平凡</a:t>
            </a:r>
            <a:r>
              <a:rPr lang="en-US" altLang="zh-CN" sz="2200" dirty="0">
                <a:solidFill>
                  <a:srgbClr val="00B0F0"/>
                </a:solidFill>
                <a:latin typeface="微软雅黑" pitchFamily="34" charset="-122"/>
                <a:ea typeface="微软雅黑" pitchFamily="34" charset="-122"/>
              </a:rPr>
              <a:t>80</a:t>
            </a:r>
            <a:r>
              <a:rPr lang="zh-CN" altLang="en-US" sz="2200" dirty="0">
                <a:solidFill>
                  <a:srgbClr val="00B0F0"/>
                </a:solidFill>
                <a:latin typeface="微软雅黑" pitchFamily="34" charset="-122"/>
                <a:ea typeface="微软雅黑" pitchFamily="34" charset="-122"/>
              </a:rPr>
              <a:t>后的职场与情感历程</a:t>
            </a:r>
          </a:p>
        </p:txBody>
      </p:sp>
      <p:pic>
        <p:nvPicPr>
          <p:cNvPr id="14" name="Picture 3" descr="D:\Teliss_Tong\Copy\定期备份\工作备份\！PPT图片及版面资源\06-PPT精选插图\05-头像\1000mb.ru (42).png"/>
          <p:cNvPicPr>
            <a:picLocks noChangeAspect="1" noChangeArrowheads="1"/>
          </p:cNvPicPr>
          <p:nvPr userDrawn="1"/>
        </p:nvPicPr>
        <p:blipFill>
          <a:blip r:embed="rId3" cstate="email">
            <a:extLst>
              <a:ext uri="{28A0092B-C50C-407E-A947-70E740481C1C}">
                <a14:useLocalDpi xmlns:a14="http://schemas.microsoft.com/office/drawing/2010/main" val="0"/>
              </a:ext>
            </a:extLst>
          </a:blip>
          <a:srcRect/>
          <a:stretch>
            <a:fillRect/>
          </a:stretch>
        </p:blipFill>
        <p:spPr bwMode="auto">
          <a:xfrm>
            <a:off x="107504" y="15510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9"/>
          <p:cNvSpPr txBox="1"/>
          <p:nvPr userDrawn="1"/>
        </p:nvSpPr>
        <p:spPr>
          <a:xfrm>
            <a:off x="6816378" y="2492896"/>
            <a:ext cx="4895452" cy="2166723"/>
          </a:xfrm>
          <a:prstGeom prst="rect">
            <a:avLst/>
          </a:prstGeom>
          <a:noFill/>
        </p:spPr>
        <p:txBody>
          <a:bodyPr wrap="square" lIns="91417" tIns="45708" rIns="91417" bIns="45708" rtlCol="0">
            <a:spAutoFit/>
          </a:bodyPr>
          <a:lstStyle/>
          <a:p>
            <a:pPr indent="-457164" defTabSz="1218892">
              <a:lnSpc>
                <a:spcPct val="130000"/>
              </a:lnSpc>
              <a:spcBef>
                <a:spcPts val="600"/>
              </a:spcBef>
              <a:spcAft>
                <a:spcPts val="600"/>
              </a:spcAft>
            </a:pPr>
            <a:r>
              <a:rPr lang="zh-CN" altLang="en-US" sz="1600" dirty="0">
                <a:solidFill>
                  <a:schemeClr val="tx1">
                    <a:lumMod val="65000"/>
                    <a:lumOff val="35000"/>
                  </a:schemeClr>
                </a:solidFill>
                <a:latin typeface="微软雅黑" pitchFamily="34" charset="-122"/>
                <a:ea typeface="微软雅黑" pitchFamily="34" charset="-122"/>
              </a:rPr>
              <a:t>我将毕业后的第一个十年称之为“黄金十年”，第二个十年称之为“白金十年”，第三个十年称之为“钻石十年”，以此来形容人生当中最青春蓬勃、年富力强和激情满怀的宝贵三十年。</a:t>
            </a:r>
            <a:endParaRPr lang="en-US" altLang="zh-CN" sz="1600" dirty="0">
              <a:solidFill>
                <a:schemeClr val="tx1">
                  <a:lumMod val="65000"/>
                  <a:lumOff val="35000"/>
                </a:schemeClr>
              </a:solidFill>
              <a:latin typeface="微软雅黑" pitchFamily="34" charset="-122"/>
              <a:ea typeface="微软雅黑" pitchFamily="34" charset="-122"/>
            </a:endParaRPr>
          </a:p>
          <a:p>
            <a:pPr indent="-457164" defTabSz="1218892">
              <a:lnSpc>
                <a:spcPct val="130000"/>
              </a:lnSpc>
              <a:spcBef>
                <a:spcPts val="600"/>
              </a:spcBef>
              <a:spcAft>
                <a:spcPts val="600"/>
              </a:spcAft>
            </a:pPr>
            <a:r>
              <a:rPr lang="zh-CN" altLang="en-US" sz="1600" dirty="0">
                <a:solidFill>
                  <a:schemeClr val="tx1">
                    <a:lumMod val="65000"/>
                    <a:lumOff val="35000"/>
                  </a:schemeClr>
                </a:solidFill>
                <a:latin typeface="微软雅黑" pitchFamily="34" charset="-122"/>
                <a:ea typeface="微软雅黑" pitchFamily="34" charset="-122"/>
              </a:rPr>
              <a:t>“我的黄金十年”写的就是毕业后，第一个十年所发生的职场与情感的那些事儿</a:t>
            </a:r>
            <a:r>
              <a:rPr lang="en-US" altLang="zh-CN" sz="1600" dirty="0">
                <a:solidFill>
                  <a:schemeClr val="tx1">
                    <a:lumMod val="65000"/>
                    <a:lumOff val="35000"/>
                  </a:schemeClr>
                </a:solidFill>
                <a:latin typeface="微软雅黑" pitchFamily="34" charset="-122"/>
                <a:ea typeface="微软雅黑" pitchFamily="34" charset="-122"/>
              </a:rPr>
              <a:t>……</a:t>
            </a:r>
            <a:endParaRPr lang="zh-CN" altLang="en-US" sz="1600" dirty="0">
              <a:solidFill>
                <a:schemeClr val="tx1">
                  <a:lumMod val="65000"/>
                  <a:lumOff val="35000"/>
                </a:schemeClr>
              </a:solidFill>
              <a:latin typeface="微软雅黑" pitchFamily="34" charset="-122"/>
              <a:ea typeface="微软雅黑" pitchFamily="34" charset="-122"/>
            </a:endParaRPr>
          </a:p>
        </p:txBody>
      </p:sp>
      <p:sp>
        <p:nvSpPr>
          <p:cNvPr id="16" name="矩形 15"/>
          <p:cNvSpPr/>
          <p:nvPr userDrawn="1"/>
        </p:nvSpPr>
        <p:spPr>
          <a:xfrm>
            <a:off x="7103318" y="5469419"/>
            <a:ext cx="4369405" cy="369308"/>
          </a:xfrm>
          <a:prstGeom prst="rect">
            <a:avLst/>
          </a:prstGeom>
        </p:spPr>
        <p:txBody>
          <a:bodyPr wrap="square" lIns="91417" tIns="45708" rIns="91417" bIns="45708">
            <a:spAutoFit/>
          </a:bodyPr>
          <a:lstStyle/>
          <a:p>
            <a:pPr defTabSz="1218892">
              <a:lnSpc>
                <a:spcPct val="150000"/>
              </a:lnSpc>
            </a:pPr>
            <a:r>
              <a:rPr lang="en-US" altLang="zh-CN" sz="1200" dirty="0">
                <a:solidFill>
                  <a:srgbClr val="1094EE"/>
                </a:solidFill>
                <a:latin typeface="Arial"/>
                <a:ea typeface="微软雅黑" pitchFamily="34" charset="-122"/>
                <a:cs typeface="Arial"/>
                <a:hlinkClick r:id="rId4"/>
              </a:rPr>
              <a:t>http://www.tianya.cn/publicforum/content/no20/1/317960.shtml</a:t>
            </a:r>
            <a:endParaRPr lang="en-US" altLang="zh-CN" sz="1200" dirty="0">
              <a:solidFill>
                <a:srgbClr val="1094EE"/>
              </a:solidFill>
              <a:latin typeface="Arial"/>
              <a:ea typeface="微软雅黑" pitchFamily="34" charset="-122"/>
              <a:cs typeface="Arial"/>
            </a:endParaRPr>
          </a:p>
        </p:txBody>
      </p:sp>
      <p:sp>
        <p:nvSpPr>
          <p:cNvPr id="17" name="矩形 16"/>
          <p:cNvSpPr/>
          <p:nvPr userDrawn="1"/>
        </p:nvSpPr>
        <p:spPr>
          <a:xfrm>
            <a:off x="7486441" y="5849451"/>
            <a:ext cx="3124698" cy="459871"/>
          </a:xfrm>
          <a:prstGeom prst="rect">
            <a:avLst/>
          </a:prstGeom>
          <a:noFill/>
          <a:ln w="25400" cap="flat" cmpd="sng" algn="ctr">
            <a:noFill/>
            <a:prstDash val="solid"/>
          </a:ln>
          <a:effectLst/>
        </p:spPr>
        <p:txBody>
          <a:bodyPr lIns="91417" tIns="45708" rIns="91417" bIns="45708" anchor="ctr"/>
          <a:lstStyle/>
          <a:p>
            <a:pPr marL="0" marR="0" lvl="0" indent="0" algn="ctr" defTabSz="1218892"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white"/>
                </a:solidFill>
                <a:effectLst>
                  <a:glow rad="228600">
                    <a:srgbClr val="4F81BD">
                      <a:satMod val="175000"/>
                      <a:alpha val="40000"/>
                    </a:srgbClr>
                  </a:glow>
                </a:effectLst>
                <a:uLnTx/>
                <a:uFillTx/>
                <a:latin typeface="微软雅黑" pitchFamily="34" charset="-122"/>
                <a:ea typeface="微软雅黑" pitchFamily="34" charset="-122"/>
              </a:rPr>
              <a:t>自传体小说，请您多多捧场</a:t>
            </a:r>
            <a:r>
              <a:rPr kumimoji="0" lang="zh-CN" altLang="en-US" sz="1600" b="0" i="0" u="none" strike="noStrike" kern="0" cap="none" spc="0" normalizeH="0" baseline="0" noProof="0" dirty="0">
                <a:ln>
                  <a:noFill/>
                </a:ln>
                <a:solidFill>
                  <a:prstClr val="white"/>
                </a:solidFill>
                <a:effectLst>
                  <a:glow rad="228600">
                    <a:srgbClr val="4F81BD">
                      <a:satMod val="175000"/>
                      <a:alpha val="40000"/>
                    </a:srgbClr>
                  </a:glow>
                </a:effectLst>
                <a:uLnTx/>
                <a:uFillTx/>
                <a:latin typeface="微软雅黑" pitchFamily="34" charset="-122"/>
                <a:ea typeface="微软雅黑" pitchFamily="34" charset="-122"/>
                <a:sym typeface="Wingdings" pitchFamily="2" charset="2"/>
              </a:rPr>
              <a:t>：）</a:t>
            </a:r>
            <a:endParaRPr kumimoji="0" lang="zh-CN" altLang="en-US" sz="1600" b="0" i="0" u="none" strike="noStrike" kern="0" cap="none" spc="0" normalizeH="0" baseline="0" noProof="0" dirty="0">
              <a:ln>
                <a:noFill/>
              </a:ln>
              <a:solidFill>
                <a:prstClr val="white"/>
              </a:solidFill>
              <a:effectLst>
                <a:glow rad="228600">
                  <a:srgbClr val="4F81BD">
                    <a:satMod val="175000"/>
                    <a:alpha val="40000"/>
                  </a:srgbClr>
                </a:glow>
              </a:effectLst>
              <a:uLnTx/>
              <a:uFillTx/>
              <a:latin typeface="微软雅黑" pitchFamily="34" charset="-122"/>
              <a:ea typeface="微软雅黑" pitchFamily="34" charset="-122"/>
            </a:endParaRPr>
          </a:p>
        </p:txBody>
      </p:sp>
      <p:pic>
        <p:nvPicPr>
          <p:cNvPr id="18" name="Picture 2" descr="D:\Teliss_Tong\Copy\定期备份\工作备份\！PPT图片及版面资源\06-PPT精选插图\04-图标\54D742BB28AE93477AE1424E5D991B5D.png"/>
          <p:cNvPicPr>
            <a:picLocks noChangeAspect="1"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0690798" y="5841269"/>
            <a:ext cx="396045" cy="396045"/>
          </a:xfrm>
          <a:prstGeom prst="rect">
            <a:avLst/>
          </a:prstGeom>
          <a:noFill/>
          <a:extLst>
            <a:ext uri="{909E8E84-426E-40DD-AFC4-6F175D3DCCD1}">
              <a14:hiddenFill xmlns:a14="http://schemas.microsoft.com/office/drawing/2010/main">
                <a:solidFill>
                  <a:srgbClr val="FFFFFF"/>
                </a:solidFill>
              </a14:hiddenFill>
            </a:ext>
          </a:extLst>
        </p:spPr>
      </p:pic>
      <p:pic>
        <p:nvPicPr>
          <p:cNvPr id="19" name="图片 18"/>
          <p:cNvPicPr>
            <a:picLocks noChangeAspect="1"/>
          </p:cNvPicPr>
          <p:nvPr userDrawn="1"/>
        </p:nvPicPr>
        <p:blipFill>
          <a:blip r:embed="rId6" cstate="email">
            <a:extLst>
              <a:ext uri="{28A0092B-C50C-407E-A947-70E740481C1C}">
                <a14:useLocalDpi xmlns:a14="http://schemas.microsoft.com/office/drawing/2010/main" val="0"/>
              </a:ext>
            </a:extLst>
          </a:blip>
          <a:stretch>
            <a:fillRect/>
          </a:stretch>
        </p:blipFill>
        <p:spPr>
          <a:xfrm>
            <a:off x="1490500" y="1673152"/>
            <a:ext cx="3265288" cy="3265288"/>
          </a:xfrm>
          <a:prstGeom prst="rect">
            <a:avLst/>
          </a:prstGeom>
          <a:effectLst>
            <a:outerShdw blurRad="63500" sx="102000" sy="102000" algn="ctr" rotWithShape="0">
              <a:prstClr val="black">
                <a:alpha val="40000"/>
              </a:prstClr>
            </a:outerShdw>
          </a:effectLst>
        </p:spPr>
      </p:pic>
      <p:sp>
        <p:nvSpPr>
          <p:cNvPr id="20" name="文本框 19"/>
          <p:cNvSpPr txBox="1"/>
          <p:nvPr userDrawn="1"/>
        </p:nvSpPr>
        <p:spPr>
          <a:xfrm>
            <a:off x="1490500" y="5219377"/>
            <a:ext cx="3265288" cy="523220"/>
          </a:xfrm>
          <a:prstGeom prst="rect">
            <a:avLst/>
          </a:prstGeom>
          <a:noFill/>
        </p:spPr>
        <p:txBody>
          <a:bodyPr wrap="square" rtlCol="0">
            <a:spAutoFit/>
          </a:bodyPr>
          <a:lstStyle/>
          <a:p>
            <a:pPr defTabSz="1218892"/>
            <a:r>
              <a:rPr lang="zh-CN" altLang="en-US" sz="2400" dirty="0" smtClean="0">
                <a:solidFill>
                  <a:srgbClr val="FF6600"/>
                </a:solidFill>
                <a:latin typeface="微软雅黑" panose="020B0503020204020204" pitchFamily="34" charset="-122"/>
                <a:ea typeface="微软雅黑" panose="020B0503020204020204" pitchFamily="34" charset="-122"/>
              </a:rPr>
              <a:t>布衣公众号：</a:t>
            </a:r>
            <a:r>
              <a:rPr lang="en-US" altLang="zh-CN" sz="2800" b="1" dirty="0" err="1" smtClean="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rPr>
              <a:t>hr-ppt</a:t>
            </a:r>
            <a:endParaRPr lang="zh-CN" altLang="en-US" sz="2800" b="1" dirty="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219819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 presetClass="entr" presetSubtype="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200" fill="hold"/>
                                        <p:tgtEl>
                                          <p:spTgt spid="10"/>
                                        </p:tgtEl>
                                        <p:attrNameLst>
                                          <p:attrName>ppt_x</p:attrName>
                                        </p:attrNameLst>
                                      </p:cBhvr>
                                      <p:tavLst>
                                        <p:tav tm="0">
                                          <p:val>
                                            <p:strVal val="1+#ppt_w/2"/>
                                          </p:val>
                                        </p:tav>
                                        <p:tav tm="100000">
                                          <p:val>
                                            <p:strVal val="#ppt_x"/>
                                          </p:val>
                                        </p:tav>
                                      </p:tavLst>
                                    </p:anim>
                                    <p:anim calcmode="lin" valueType="num">
                                      <p:cBhvr additive="base">
                                        <p:cTn id="11" dur="200" fill="hold"/>
                                        <p:tgtEl>
                                          <p:spTgt spid="10"/>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
                                        </p:tgtEl>
                                        <p:attrNameLst>
                                          <p:attrName>ppt_y</p:attrName>
                                        </p:attrNameLst>
                                      </p:cBhvr>
                                      <p:tavLst>
                                        <p:tav tm="0">
                                          <p:val>
                                            <p:strVal val="#ppt_y"/>
                                          </p:val>
                                        </p:tav>
                                        <p:tav tm="100000">
                                          <p:val>
                                            <p:strVal val="#ppt_y"/>
                                          </p:val>
                                        </p:tav>
                                      </p:tavLst>
                                    </p:anim>
                                    <p:anim calcmode="lin" valueType="num">
                                      <p:cBhvr>
                                        <p:cTn id="17"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
                                        </p:tgtEl>
                                      </p:cBhvr>
                                    </p:animEffect>
                                  </p:childTnLst>
                                </p:cTn>
                              </p:par>
                            </p:childTnLst>
                          </p:cTn>
                        </p:par>
                        <p:par>
                          <p:cTn id="20" fill="hold">
                            <p:stCondLst>
                              <p:cond delay="12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3"/>
                                        </p:tgtEl>
                                        <p:attrNameLst>
                                          <p:attrName>ppt_y</p:attrName>
                                        </p:attrNameLst>
                                      </p:cBhvr>
                                      <p:tavLst>
                                        <p:tav tm="0">
                                          <p:val>
                                            <p:strVal val="#ppt_y"/>
                                          </p:val>
                                        </p:tav>
                                        <p:tav tm="100000">
                                          <p:val>
                                            <p:strVal val="#ppt_y"/>
                                          </p:val>
                                        </p:tav>
                                      </p:tavLst>
                                    </p:anim>
                                    <p:anim calcmode="lin" valueType="num">
                                      <p:cBhvr>
                                        <p:cTn id="2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3"/>
                                        </p:tgtEl>
                                      </p:cBhvr>
                                    </p:animEffect>
                                  </p:childTnLst>
                                </p:cTn>
                              </p:par>
                            </p:childTnLst>
                          </p:cTn>
                        </p:par>
                        <p:par>
                          <p:cTn id="28" fill="hold">
                            <p:stCondLst>
                              <p:cond delay="245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15"/>
                                        </p:tgtEl>
                                        <p:attrNameLst>
                                          <p:attrName>style.visibility</p:attrName>
                                        </p:attrNameLst>
                                      </p:cBhvr>
                                      <p:to>
                                        <p:strVal val="visible"/>
                                      </p:to>
                                    </p:set>
                                    <p:anim calcmode="discrete" valueType="clr">
                                      <p:cBhvr override="childStyle">
                                        <p:cTn id="31" dur="17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32" dur="170"/>
                                        <p:tgtEl>
                                          <p:spTgt spid="15"/>
                                        </p:tgtEl>
                                        <p:attrNameLst>
                                          <p:attrName>fillcolor</p:attrName>
                                        </p:attrNameLst>
                                      </p:cBhvr>
                                      <p:tavLst>
                                        <p:tav tm="0">
                                          <p:val>
                                            <p:clrVal>
                                              <a:schemeClr val="accent2"/>
                                            </p:clrVal>
                                          </p:val>
                                        </p:tav>
                                        <p:tav tm="50000">
                                          <p:val>
                                            <p:clrVal>
                                              <a:schemeClr val="hlink"/>
                                            </p:clrVal>
                                          </p:val>
                                        </p:tav>
                                      </p:tavLst>
                                    </p:anim>
                                    <p:set>
                                      <p:cBhvr>
                                        <p:cTn id="33" dur="170"/>
                                        <p:tgtEl>
                                          <p:spTgt spid="15"/>
                                        </p:tgtEl>
                                        <p:attrNameLst>
                                          <p:attrName>fill.type</p:attrName>
                                        </p:attrNameLst>
                                      </p:cBhvr>
                                      <p:to>
                                        <p:strVal val="solid"/>
                                      </p:to>
                                    </p:set>
                                  </p:childTnLst>
                                </p:cTn>
                              </p:par>
                            </p:childTnLst>
                          </p:cTn>
                        </p:par>
                        <p:par>
                          <p:cTn id="34" fill="hold">
                            <p:stCondLst>
                              <p:cond delay="1265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13650"/>
                            </p:stCondLst>
                            <p:childTnLst>
                              <p:par>
                                <p:cTn id="41" presetID="10"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2000"/>
                                        <p:tgtEl>
                                          <p:spTgt spid="18"/>
                                        </p:tgtEl>
                                      </p:cBhvr>
                                    </p:animEffect>
                                  </p:childTnLst>
                                </p:cTn>
                              </p:par>
                              <p:par>
                                <p:cTn id="44" presetID="26" presetClass="emph" presetSubtype="0" repeatCount="indefinite" fill="hold" nodeType="withEffect">
                                  <p:stCondLst>
                                    <p:cond delay="0"/>
                                  </p:stCondLst>
                                  <p:childTnLst>
                                    <p:animEffect transition="out" filter="fade">
                                      <p:cBhvr>
                                        <p:cTn id="45" dur="1000" tmFilter="0, 0; .2, .5; .8, .5; 1, 0"/>
                                        <p:tgtEl>
                                          <p:spTgt spid="18"/>
                                        </p:tgtEl>
                                      </p:cBhvr>
                                    </p:animEffect>
                                    <p:animScale>
                                      <p:cBhvr>
                                        <p:cTn id="46" dur="500" autoRev="1" fill="hold"/>
                                        <p:tgtEl>
                                          <p:spTgt spid="18"/>
                                        </p:tgtEl>
                                      </p:cBhvr>
                                      <p:by x="105000" y="105000"/>
                                    </p:animScale>
                                  </p:childTnLst>
                                </p:cTn>
                              </p:par>
                              <p:par>
                                <p:cTn id="47" presetID="42" presetClass="entr" presetSubtype="0"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000"/>
                                        <p:tgtEl>
                                          <p:spTgt spid="17"/>
                                        </p:tgtEl>
                                      </p:cBhvr>
                                    </p:animEffect>
                                    <p:anim calcmode="lin" valueType="num">
                                      <p:cBhvr>
                                        <p:cTn id="50" dur="1000" fill="hold"/>
                                        <p:tgtEl>
                                          <p:spTgt spid="17"/>
                                        </p:tgtEl>
                                        <p:attrNameLst>
                                          <p:attrName>ppt_x</p:attrName>
                                        </p:attrNameLst>
                                      </p:cBhvr>
                                      <p:tavLst>
                                        <p:tav tm="0">
                                          <p:val>
                                            <p:strVal val="#ppt_x"/>
                                          </p:val>
                                        </p:tav>
                                        <p:tav tm="100000">
                                          <p:val>
                                            <p:strVal val="#ppt_x"/>
                                          </p:val>
                                        </p:tav>
                                      </p:tavLst>
                                    </p:anim>
                                    <p:anim calcmode="lin" valueType="num">
                                      <p:cBhvr>
                                        <p:cTn id="5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5" grpId="0"/>
      <p:bldP spid="16"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矩形 6"/>
          <p:cNvSpPr/>
          <p:nvPr userDrawn="1"/>
        </p:nvSpPr>
        <p:spPr>
          <a:xfrm>
            <a:off x="0" y="6338455"/>
            <a:ext cx="574766" cy="519545"/>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574766" y="6338455"/>
            <a:ext cx="11617233" cy="519545"/>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燕尾形 10"/>
          <p:cNvSpPr/>
          <p:nvPr userDrawn="1"/>
        </p:nvSpPr>
        <p:spPr>
          <a:xfrm>
            <a:off x="193599" y="6475132"/>
            <a:ext cx="187569" cy="246185"/>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p:cNvSpPr/>
          <p:nvPr userDrawn="1"/>
        </p:nvSpPr>
        <p:spPr>
          <a:xfrm>
            <a:off x="11356958" y="6439663"/>
            <a:ext cx="360000" cy="360000"/>
          </a:xfrm>
          <a:prstGeom prst="ellipse">
            <a:avLst/>
          </a:prstGeom>
          <a:solidFill>
            <a:srgbClr val="FFFFFF">
              <a:alpha val="34902"/>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pitchFamily="34" charset="-122"/>
              <a:ea typeface="微软雅黑" pitchFamily="34" charset="-122"/>
            </a:endParaRPr>
          </a:p>
        </p:txBody>
      </p:sp>
      <p:sp>
        <p:nvSpPr>
          <p:cNvPr id="13" name="TextBox 15"/>
          <p:cNvSpPr txBox="1"/>
          <p:nvPr userDrawn="1"/>
        </p:nvSpPr>
        <p:spPr>
          <a:xfrm>
            <a:off x="11211743" y="6450386"/>
            <a:ext cx="650430" cy="338554"/>
          </a:xfrm>
          <a:prstGeom prst="rect">
            <a:avLst/>
          </a:prstGeom>
          <a:noFill/>
        </p:spPr>
        <p:txBody>
          <a:bodyPr wrap="square" rtlCol="0">
            <a:spAutoFit/>
          </a:bodyPr>
          <a:lstStyle/>
          <a:p>
            <a:pPr algn="ctr"/>
            <a:fld id="{2EEF1883-7A0E-4F66-9932-E581691AD397}" type="slidenum">
              <a:rPr lang="zh-CN" altLang="en-US" sz="160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8" name="任意多边形 7"/>
          <p:cNvSpPr/>
          <p:nvPr userDrawn="1"/>
        </p:nvSpPr>
        <p:spPr>
          <a:xfrm>
            <a:off x="574729" y="201474"/>
            <a:ext cx="864000" cy="864000"/>
          </a:xfrm>
          <a:custGeom>
            <a:avLst/>
            <a:gdLst>
              <a:gd name="connsiteX0" fmla="*/ 0 w 864000"/>
              <a:gd name="connsiteY0" fmla="*/ 0 h 864000"/>
              <a:gd name="connsiteX1" fmla="*/ 864000 w 864000"/>
              <a:gd name="connsiteY1" fmla="*/ 0 h 864000"/>
              <a:gd name="connsiteX2" fmla="*/ 864000 w 864000"/>
              <a:gd name="connsiteY2" fmla="*/ 261737 h 864000"/>
              <a:gd name="connsiteX3" fmla="*/ 751007 w 864000"/>
              <a:gd name="connsiteY3" fmla="*/ 261737 h 864000"/>
              <a:gd name="connsiteX4" fmla="*/ 751007 w 864000"/>
              <a:gd name="connsiteY4" fmla="*/ 112993 h 864000"/>
              <a:gd name="connsiteX5" fmla="*/ 112993 w 864000"/>
              <a:gd name="connsiteY5" fmla="*/ 112993 h 864000"/>
              <a:gd name="connsiteX6" fmla="*/ 112993 w 864000"/>
              <a:gd name="connsiteY6" fmla="*/ 751007 h 864000"/>
              <a:gd name="connsiteX7" fmla="*/ 246681 w 864000"/>
              <a:gd name="connsiteY7" fmla="*/ 751007 h 864000"/>
              <a:gd name="connsiteX8" fmla="*/ 246681 w 864000"/>
              <a:gd name="connsiteY8" fmla="*/ 864000 h 864000"/>
              <a:gd name="connsiteX9" fmla="*/ 0 w 864000"/>
              <a:gd name="connsiteY9" fmla="*/ 864000 h 8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4000" h="864000">
                <a:moveTo>
                  <a:pt x="0" y="0"/>
                </a:moveTo>
                <a:lnTo>
                  <a:pt x="864000" y="0"/>
                </a:lnTo>
                <a:lnTo>
                  <a:pt x="864000" y="261737"/>
                </a:lnTo>
                <a:lnTo>
                  <a:pt x="751007" y="261737"/>
                </a:lnTo>
                <a:lnTo>
                  <a:pt x="751007" y="112993"/>
                </a:lnTo>
                <a:lnTo>
                  <a:pt x="112993" y="112993"/>
                </a:lnTo>
                <a:lnTo>
                  <a:pt x="112993" y="751007"/>
                </a:lnTo>
                <a:lnTo>
                  <a:pt x="246681" y="751007"/>
                </a:lnTo>
                <a:lnTo>
                  <a:pt x="246681" y="864000"/>
                </a:lnTo>
                <a:lnTo>
                  <a:pt x="0" y="864000"/>
                </a:lnTo>
                <a:close/>
              </a:path>
            </a:pathLst>
          </a:cu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05989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8" r:id="rId8"/>
    <p:sldLayoutId id="2147483659" r:id="rId9"/>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gif"/><Relationship Id="rId1" Type="http://schemas.openxmlformats.org/officeDocument/2006/relationships/slideLayout" Target="../slideLayouts/slideLayout6.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hyperlink" Target="http://tupian.baike.com/a1_42_15_01300000019916120936159244418_jpg.html?prd=zhengwenye_left_neirong_tupian"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98920687"/>
      </p:ext>
    </p:extLst>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589544" y="1479884"/>
            <a:ext cx="7200000" cy="432944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p:cNvSpPr/>
          <p:nvPr/>
        </p:nvSpPr>
        <p:spPr>
          <a:xfrm>
            <a:off x="870270" y="544872"/>
            <a:ext cx="2973310"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1.2 </a:t>
            </a:r>
            <a:r>
              <a:rPr lang="zh-CN" altLang="en-US" sz="2000" b="1" dirty="0" smtClean="0">
                <a:solidFill>
                  <a:schemeClr val="tx1">
                    <a:lumMod val="65000"/>
                    <a:lumOff val="35000"/>
                  </a:schemeClr>
                </a:solidFill>
                <a:latin typeface="微软雅黑" pitchFamily="34" charset="-122"/>
                <a:ea typeface="微软雅黑" pitchFamily="34" charset="-122"/>
              </a:rPr>
              <a:t>文化的特性</a:t>
            </a:r>
            <a:endParaRPr lang="zh-CN" altLang="en-US" sz="2000" dirty="0"/>
          </a:p>
        </p:txBody>
      </p:sp>
      <p:sp>
        <p:nvSpPr>
          <p:cNvPr id="3" name="矩形 2"/>
          <p:cNvSpPr/>
          <p:nvPr/>
        </p:nvSpPr>
        <p:spPr>
          <a:xfrm>
            <a:off x="589546" y="1479884"/>
            <a:ext cx="7200000" cy="108285"/>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589545" y="1588169"/>
            <a:ext cx="7200000" cy="735989"/>
          </a:xfrm>
          <a:custGeom>
            <a:avLst/>
            <a:gdLst>
              <a:gd name="connsiteX0" fmla="*/ 0 w 7200000"/>
              <a:gd name="connsiteY0" fmla="*/ 0 h 735989"/>
              <a:gd name="connsiteX1" fmla="*/ 7200000 w 7200000"/>
              <a:gd name="connsiteY1" fmla="*/ 0 h 735989"/>
              <a:gd name="connsiteX2" fmla="*/ 7200000 w 7200000"/>
              <a:gd name="connsiteY2" fmla="*/ 553452 h 735989"/>
              <a:gd name="connsiteX3" fmla="*/ 6878559 w 7200000"/>
              <a:gd name="connsiteY3" fmla="*/ 553452 h 735989"/>
              <a:gd name="connsiteX4" fmla="*/ 6725655 w 7200000"/>
              <a:gd name="connsiteY4" fmla="*/ 735989 h 735989"/>
              <a:gd name="connsiteX5" fmla="*/ 6725655 w 7200000"/>
              <a:gd name="connsiteY5" fmla="*/ 553452 h 735989"/>
              <a:gd name="connsiteX6" fmla="*/ 0 w 7200000"/>
              <a:gd name="connsiteY6" fmla="*/ 553452 h 735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46455" y="1704001"/>
            <a:ext cx="4943982" cy="369332"/>
          </a:xfrm>
          <a:prstGeom prst="rect">
            <a:avLst/>
          </a:prstGeom>
          <a:noFill/>
        </p:spPr>
        <p:txBody>
          <a:bodyPr wrap="none" rtlCol="0">
            <a:spAutoFit/>
          </a:bodyPr>
          <a:lstStyle/>
          <a:p>
            <a:r>
              <a:rPr lang="en-US" altLang="zh-CN" b="1" kern="0" dirty="0">
                <a:solidFill>
                  <a:schemeClr val="tx1">
                    <a:lumMod val="75000"/>
                    <a:lumOff val="25000"/>
                  </a:schemeClr>
                </a:solidFill>
                <a:latin typeface="微软雅黑" pitchFamily="34" charset="-122"/>
                <a:ea typeface="微软雅黑" pitchFamily="34" charset="-122"/>
              </a:rPr>
              <a:t>4</a:t>
            </a:r>
            <a:r>
              <a:rPr lang="zh-CN" altLang="en-US" b="1" kern="0" dirty="0">
                <a:solidFill>
                  <a:schemeClr val="tx1">
                    <a:lumMod val="75000"/>
                    <a:lumOff val="25000"/>
                  </a:schemeClr>
                </a:solidFill>
                <a:latin typeface="微软雅黑" pitchFamily="34" charset="-122"/>
                <a:ea typeface="微软雅黑" pitchFamily="34" charset="-122"/>
              </a:rPr>
              <a:t>）文化是人们行动的指南，具有强大的引导力</a:t>
            </a:r>
          </a:p>
        </p:txBody>
      </p:sp>
      <p:sp>
        <p:nvSpPr>
          <p:cNvPr id="22" name="矩形 21"/>
          <p:cNvSpPr/>
          <p:nvPr/>
        </p:nvSpPr>
        <p:spPr>
          <a:xfrm>
            <a:off x="708460" y="2305219"/>
            <a:ext cx="6902883" cy="1169038"/>
          </a:xfrm>
          <a:prstGeom prst="rect">
            <a:avLst/>
          </a:prstGeom>
        </p:spPr>
        <p:txBody>
          <a:bodyPr wrap="square">
            <a:spAutoFit/>
          </a:bodyPr>
          <a:lstStyle/>
          <a:p>
            <a:pPr marL="342900" indent="-342900">
              <a:lnSpc>
                <a:spcPct val="120000"/>
              </a:lnSpc>
              <a:spcBef>
                <a:spcPts val="600"/>
              </a:spcBef>
              <a:spcAft>
                <a:spcPts val="600"/>
              </a:spcAft>
              <a:buFont typeface="Wingdings" pitchFamily="2" charset="2"/>
              <a:buChar char="p"/>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文化可比作是心灵的软件，也就是说文化支配着人的行为，文化有着强大的约束力和动力，这也正是我们进行文化建设的原因。</a:t>
            </a:r>
          </a:p>
        </p:txBody>
      </p:sp>
      <p:sp>
        <p:nvSpPr>
          <p:cNvPr id="11" name="矩形 10"/>
          <p:cNvSpPr/>
          <p:nvPr/>
        </p:nvSpPr>
        <p:spPr>
          <a:xfrm>
            <a:off x="1058616" y="4437112"/>
            <a:ext cx="6552727" cy="961289"/>
          </a:xfrm>
          <a:prstGeom prst="rect">
            <a:avLst/>
          </a:prstGeom>
        </p:spPr>
        <p:txBody>
          <a:bodyPr wrap="square">
            <a:spAutoFit/>
          </a:bodyPr>
          <a:lstStyle/>
          <a:p>
            <a:pPr>
              <a:lnSpc>
                <a:spcPct val="150000"/>
              </a:lnSpc>
            </a:pPr>
            <a:r>
              <a:rPr lang="zh-CN" altLang="en-US" sz="2000" b="1" dirty="0">
                <a:solidFill>
                  <a:schemeClr val="tx1">
                    <a:lumMod val="65000"/>
                    <a:lumOff val="35000"/>
                  </a:schemeClr>
                </a:solidFill>
                <a:latin typeface="微软雅黑" pitchFamily="34" charset="-122"/>
                <a:ea typeface="微软雅黑" pitchFamily="34" charset="-122"/>
              </a:rPr>
              <a:t>为什么春节时无论怎样辛苦，我们都要回家和家人团聚？</a:t>
            </a:r>
            <a:r>
              <a:rPr lang="en-US" altLang="zh-CN" sz="2000" b="1" dirty="0">
                <a:solidFill>
                  <a:srgbClr val="FF9300"/>
                </a:solidFill>
                <a:latin typeface="微软雅黑" pitchFamily="34" charset="-122"/>
                <a:ea typeface="微软雅黑" pitchFamily="34" charset="-122"/>
              </a:rPr>
              <a:t>——</a:t>
            </a:r>
            <a:r>
              <a:rPr lang="zh-CN" altLang="en-US" sz="2000" b="1" dirty="0">
                <a:solidFill>
                  <a:srgbClr val="FF9300"/>
                </a:solidFill>
                <a:latin typeface="微软雅黑" pitchFamily="34" charset="-122"/>
                <a:ea typeface="微软雅黑" pitchFamily="34" charset="-122"/>
              </a:rPr>
              <a:t>这就是文化的强大引导力。</a:t>
            </a:r>
          </a:p>
        </p:txBody>
      </p:sp>
      <p:pic>
        <p:nvPicPr>
          <p:cNvPr id="10" name="Picture 2" descr="http://www.xsnet.cn/images/news/xs/shms/2012/1/4/80B2DF8D43E24EED8BE126CD42C14CB7.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7946454" y="1479884"/>
            <a:ext cx="3886200" cy="4320482"/>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01334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900" decel="100000" fill="hold"/>
                                        <p:tgtEl>
                                          <p:spTgt spid="2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par>
                          <p:cTn id="11" fill="hold">
                            <p:stCondLst>
                              <p:cond delay="1150"/>
                            </p:stCondLst>
                            <p:childTnLst>
                              <p:par>
                                <p:cTn id="12" presetID="2" presetClass="entr" presetSubtype="1" decel="10000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fill="hold"/>
                                        <p:tgtEl>
                                          <p:spTgt spid="11"/>
                                        </p:tgtEl>
                                        <p:attrNameLst>
                                          <p:attrName>ppt_x</p:attrName>
                                        </p:attrNameLst>
                                      </p:cBhvr>
                                      <p:tavLst>
                                        <p:tav tm="0">
                                          <p:val>
                                            <p:strVal val="#ppt_x"/>
                                          </p:val>
                                        </p:tav>
                                        <p:tav tm="100000">
                                          <p:val>
                                            <p:strVal val="#ppt_x"/>
                                          </p:val>
                                        </p:tav>
                                      </p:tavLst>
                                    </p:anim>
                                    <p:anim calcmode="lin" valueType="num">
                                      <p:cBhvr additive="base">
                                        <p:cTn id="15"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589544" y="1479884"/>
            <a:ext cx="7200000" cy="432944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p:cNvSpPr/>
          <p:nvPr/>
        </p:nvSpPr>
        <p:spPr>
          <a:xfrm>
            <a:off x="870270" y="544872"/>
            <a:ext cx="2973310"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1.2 </a:t>
            </a:r>
            <a:r>
              <a:rPr lang="zh-CN" altLang="en-US" sz="2000" b="1" dirty="0" smtClean="0">
                <a:solidFill>
                  <a:schemeClr val="tx1">
                    <a:lumMod val="65000"/>
                    <a:lumOff val="35000"/>
                  </a:schemeClr>
                </a:solidFill>
                <a:latin typeface="微软雅黑" pitchFamily="34" charset="-122"/>
                <a:ea typeface="微软雅黑" pitchFamily="34" charset="-122"/>
              </a:rPr>
              <a:t>文化的特性</a:t>
            </a:r>
            <a:endParaRPr lang="zh-CN" altLang="en-US" sz="2000" dirty="0"/>
          </a:p>
        </p:txBody>
      </p:sp>
      <p:sp>
        <p:nvSpPr>
          <p:cNvPr id="3" name="矩形 2"/>
          <p:cNvSpPr/>
          <p:nvPr/>
        </p:nvSpPr>
        <p:spPr>
          <a:xfrm>
            <a:off x="589546" y="1479884"/>
            <a:ext cx="7200000" cy="108285"/>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589545" y="1588169"/>
            <a:ext cx="7200000" cy="735989"/>
          </a:xfrm>
          <a:custGeom>
            <a:avLst/>
            <a:gdLst>
              <a:gd name="connsiteX0" fmla="*/ 0 w 7200000"/>
              <a:gd name="connsiteY0" fmla="*/ 0 h 735989"/>
              <a:gd name="connsiteX1" fmla="*/ 7200000 w 7200000"/>
              <a:gd name="connsiteY1" fmla="*/ 0 h 735989"/>
              <a:gd name="connsiteX2" fmla="*/ 7200000 w 7200000"/>
              <a:gd name="connsiteY2" fmla="*/ 553452 h 735989"/>
              <a:gd name="connsiteX3" fmla="*/ 6878559 w 7200000"/>
              <a:gd name="connsiteY3" fmla="*/ 553452 h 735989"/>
              <a:gd name="connsiteX4" fmla="*/ 6725655 w 7200000"/>
              <a:gd name="connsiteY4" fmla="*/ 735989 h 735989"/>
              <a:gd name="connsiteX5" fmla="*/ 6725655 w 7200000"/>
              <a:gd name="connsiteY5" fmla="*/ 553452 h 735989"/>
              <a:gd name="connsiteX6" fmla="*/ 0 w 7200000"/>
              <a:gd name="connsiteY6" fmla="*/ 553452 h 735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46455" y="1704001"/>
            <a:ext cx="6098144" cy="369332"/>
          </a:xfrm>
          <a:prstGeom prst="rect">
            <a:avLst/>
          </a:prstGeom>
          <a:noFill/>
        </p:spPr>
        <p:txBody>
          <a:bodyPr wrap="none" rtlCol="0">
            <a:spAutoFit/>
          </a:bodyPr>
          <a:lstStyle/>
          <a:p>
            <a:r>
              <a:rPr lang="en-US" altLang="zh-CN" b="1" kern="0" dirty="0">
                <a:solidFill>
                  <a:schemeClr val="tx1">
                    <a:lumMod val="75000"/>
                    <a:lumOff val="25000"/>
                  </a:schemeClr>
                </a:solidFill>
                <a:latin typeface="微软雅黑" pitchFamily="34" charset="-122"/>
                <a:ea typeface="微软雅黑" pitchFamily="34" charset="-122"/>
              </a:rPr>
              <a:t>5</a:t>
            </a:r>
            <a:r>
              <a:rPr lang="zh-CN" altLang="en-US" b="1" kern="0" dirty="0">
                <a:solidFill>
                  <a:schemeClr val="tx1">
                    <a:lumMod val="75000"/>
                    <a:lumOff val="25000"/>
                  </a:schemeClr>
                </a:solidFill>
                <a:latin typeface="微软雅黑" pitchFamily="34" charset="-122"/>
                <a:ea typeface="微软雅黑" pitchFamily="34" charset="-122"/>
              </a:rPr>
              <a:t>）进入不同的群体，我们要符合群体文化，才能好好生存</a:t>
            </a:r>
          </a:p>
        </p:txBody>
      </p:sp>
      <p:sp>
        <p:nvSpPr>
          <p:cNvPr id="22" name="矩形 21"/>
          <p:cNvSpPr/>
          <p:nvPr/>
        </p:nvSpPr>
        <p:spPr>
          <a:xfrm>
            <a:off x="708460" y="2305219"/>
            <a:ext cx="6902883" cy="1538370"/>
          </a:xfrm>
          <a:prstGeom prst="rect">
            <a:avLst/>
          </a:prstGeom>
        </p:spPr>
        <p:txBody>
          <a:bodyPr wrap="square">
            <a:spAutoFit/>
          </a:bodyPr>
          <a:lstStyle/>
          <a:p>
            <a:pPr marL="342900" indent="-342900">
              <a:lnSpc>
                <a:spcPct val="120000"/>
              </a:lnSpc>
              <a:spcBef>
                <a:spcPts val="600"/>
              </a:spcBef>
              <a:spcAft>
                <a:spcPts val="600"/>
              </a:spcAft>
              <a:buFont typeface="Wingdings" pitchFamily="2" charset="2"/>
              <a:buChar char="p"/>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从一种文化进入到另一种文化，如果只是参观旅游，那么感受一下新鲜，开一下眼界就算完成使命。如果想要融入，那就需要主动适应这种做法文化，就要按照这里的习惯做事。即通常所说的 “入乡随俗”。</a:t>
            </a:r>
          </a:p>
        </p:txBody>
      </p:sp>
      <p:sp>
        <p:nvSpPr>
          <p:cNvPr id="11" name="矩形 10"/>
          <p:cNvSpPr/>
          <p:nvPr/>
        </p:nvSpPr>
        <p:spPr>
          <a:xfrm>
            <a:off x="1058616" y="4954474"/>
            <a:ext cx="6376900" cy="553998"/>
          </a:xfrm>
          <a:prstGeom prst="rect">
            <a:avLst/>
          </a:prstGeom>
        </p:spPr>
        <p:txBody>
          <a:bodyPr wrap="square">
            <a:spAutoFit/>
          </a:bodyPr>
          <a:lstStyle/>
          <a:p>
            <a:pPr>
              <a:lnSpc>
                <a:spcPct val="150000"/>
              </a:lnSpc>
            </a:pPr>
            <a:r>
              <a:rPr lang="zh-CN" altLang="en-US" sz="2000" b="1" dirty="0">
                <a:solidFill>
                  <a:srgbClr val="FF9300"/>
                </a:solidFill>
                <a:latin typeface="微软雅黑" pitchFamily="34" charset="-122"/>
                <a:ea typeface="微软雅黑" pitchFamily="34" charset="-122"/>
              </a:rPr>
              <a:t>这也正是我们为什么要</a:t>
            </a:r>
            <a:r>
              <a:rPr lang="zh-CN" altLang="en-US" sz="2000" b="1" dirty="0" smtClean="0">
                <a:solidFill>
                  <a:srgbClr val="FF9300"/>
                </a:solidFill>
                <a:latin typeface="微软雅黑" pitchFamily="34" charset="-122"/>
                <a:ea typeface="微软雅黑" pitchFamily="34" charset="-122"/>
              </a:rPr>
              <a:t>学习</a:t>
            </a:r>
            <a:r>
              <a:rPr lang="zh-CN" altLang="en-US" sz="2000" b="1" dirty="0">
                <a:solidFill>
                  <a:srgbClr val="FF9300"/>
                </a:solidFill>
                <a:latin typeface="微软雅黑" pitchFamily="34" charset="-122"/>
                <a:ea typeface="微软雅黑" pitchFamily="34" charset="-122"/>
              </a:rPr>
              <a:t>企业</a:t>
            </a:r>
            <a:r>
              <a:rPr lang="zh-CN" altLang="en-US" sz="2000" b="1" dirty="0" smtClean="0">
                <a:solidFill>
                  <a:srgbClr val="FF9300"/>
                </a:solidFill>
                <a:latin typeface="微软雅黑" pitchFamily="34" charset="-122"/>
                <a:ea typeface="微软雅黑" pitchFamily="34" charset="-122"/>
              </a:rPr>
              <a:t>文化</a:t>
            </a:r>
            <a:r>
              <a:rPr lang="zh-CN" altLang="en-US" sz="2000" b="1" dirty="0">
                <a:solidFill>
                  <a:srgbClr val="FF9300"/>
                </a:solidFill>
                <a:latin typeface="微软雅黑" pitchFamily="34" charset="-122"/>
                <a:ea typeface="微软雅黑" pitchFamily="34" charset="-122"/>
              </a:rPr>
              <a:t>的原因之一。</a:t>
            </a:r>
          </a:p>
        </p:txBody>
      </p:sp>
      <p:pic>
        <p:nvPicPr>
          <p:cNvPr id="12" name="图片 11"/>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8209179" y="1479883"/>
            <a:ext cx="3374002" cy="4329441"/>
          </a:xfrm>
          <a:prstGeom prst="rect">
            <a:avLst/>
          </a:prstGeom>
          <a:noFill/>
          <a:ln w="19050">
            <a:solidFill>
              <a:schemeClr val="bg1"/>
            </a:solidFill>
          </a:ln>
        </p:spPr>
      </p:pic>
    </p:spTree>
    <p:extLst>
      <p:ext uri="{BB962C8B-B14F-4D97-AF65-F5344CB8AC3E}">
        <p14:creationId xmlns:p14="http://schemas.microsoft.com/office/powerpoint/2010/main" val="28587001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900" decel="100000" fill="hold"/>
                                        <p:tgtEl>
                                          <p:spTgt spid="2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par>
                          <p:cTn id="11" fill="hold">
                            <p:stCondLst>
                              <p:cond delay="1150"/>
                            </p:stCondLst>
                            <p:childTnLst>
                              <p:par>
                                <p:cTn id="12" presetID="2" presetClass="entr" presetSubtype="1" decel="10000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fill="hold"/>
                                        <p:tgtEl>
                                          <p:spTgt spid="11"/>
                                        </p:tgtEl>
                                        <p:attrNameLst>
                                          <p:attrName>ppt_x</p:attrName>
                                        </p:attrNameLst>
                                      </p:cBhvr>
                                      <p:tavLst>
                                        <p:tav tm="0">
                                          <p:val>
                                            <p:strVal val="#ppt_x"/>
                                          </p:val>
                                        </p:tav>
                                        <p:tav tm="100000">
                                          <p:val>
                                            <p:strVal val="#ppt_x"/>
                                          </p:val>
                                        </p:tav>
                                      </p:tavLst>
                                    </p:anim>
                                    <p:anim calcmode="lin" valueType="num">
                                      <p:cBhvr additive="base">
                                        <p:cTn id="15"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589544" y="1479884"/>
            <a:ext cx="7200000" cy="432944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p:cNvSpPr/>
          <p:nvPr/>
        </p:nvSpPr>
        <p:spPr>
          <a:xfrm>
            <a:off x="870270" y="544872"/>
            <a:ext cx="2973310"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1.2 </a:t>
            </a:r>
            <a:r>
              <a:rPr lang="zh-CN" altLang="en-US" sz="2000" b="1" dirty="0" smtClean="0">
                <a:solidFill>
                  <a:schemeClr val="tx1">
                    <a:lumMod val="65000"/>
                    <a:lumOff val="35000"/>
                  </a:schemeClr>
                </a:solidFill>
                <a:latin typeface="微软雅黑" pitchFamily="34" charset="-122"/>
                <a:ea typeface="微软雅黑" pitchFamily="34" charset="-122"/>
              </a:rPr>
              <a:t>文化的特性</a:t>
            </a:r>
            <a:endParaRPr lang="zh-CN" altLang="en-US" sz="2000" dirty="0"/>
          </a:p>
        </p:txBody>
      </p:sp>
      <p:sp>
        <p:nvSpPr>
          <p:cNvPr id="3" name="矩形 2"/>
          <p:cNvSpPr/>
          <p:nvPr/>
        </p:nvSpPr>
        <p:spPr>
          <a:xfrm>
            <a:off x="589546" y="1479884"/>
            <a:ext cx="7200000" cy="108285"/>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589545" y="1588169"/>
            <a:ext cx="7200000" cy="735989"/>
          </a:xfrm>
          <a:custGeom>
            <a:avLst/>
            <a:gdLst>
              <a:gd name="connsiteX0" fmla="*/ 0 w 7200000"/>
              <a:gd name="connsiteY0" fmla="*/ 0 h 735989"/>
              <a:gd name="connsiteX1" fmla="*/ 7200000 w 7200000"/>
              <a:gd name="connsiteY1" fmla="*/ 0 h 735989"/>
              <a:gd name="connsiteX2" fmla="*/ 7200000 w 7200000"/>
              <a:gd name="connsiteY2" fmla="*/ 553452 h 735989"/>
              <a:gd name="connsiteX3" fmla="*/ 6878559 w 7200000"/>
              <a:gd name="connsiteY3" fmla="*/ 553452 h 735989"/>
              <a:gd name="connsiteX4" fmla="*/ 6725655 w 7200000"/>
              <a:gd name="connsiteY4" fmla="*/ 735989 h 735989"/>
              <a:gd name="connsiteX5" fmla="*/ 6725655 w 7200000"/>
              <a:gd name="connsiteY5" fmla="*/ 553452 h 735989"/>
              <a:gd name="connsiteX6" fmla="*/ 0 w 7200000"/>
              <a:gd name="connsiteY6" fmla="*/ 553452 h 735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46455" y="1704001"/>
            <a:ext cx="4020652" cy="369332"/>
          </a:xfrm>
          <a:prstGeom prst="rect">
            <a:avLst/>
          </a:prstGeom>
          <a:noFill/>
        </p:spPr>
        <p:txBody>
          <a:bodyPr wrap="none" rtlCol="0">
            <a:spAutoFit/>
          </a:bodyPr>
          <a:lstStyle/>
          <a:p>
            <a:r>
              <a:rPr lang="en-US" altLang="zh-CN" b="1" kern="0" dirty="0">
                <a:solidFill>
                  <a:schemeClr val="tx1">
                    <a:lumMod val="75000"/>
                    <a:lumOff val="25000"/>
                  </a:schemeClr>
                </a:solidFill>
                <a:latin typeface="微软雅黑" pitchFamily="34" charset="-122"/>
                <a:ea typeface="微软雅黑" pitchFamily="34" charset="-122"/>
              </a:rPr>
              <a:t>6</a:t>
            </a:r>
            <a:r>
              <a:rPr lang="zh-CN" altLang="en-US" b="1" kern="0" dirty="0">
                <a:solidFill>
                  <a:schemeClr val="tx1">
                    <a:lumMod val="75000"/>
                    <a:lumOff val="25000"/>
                  </a:schemeClr>
                </a:solidFill>
                <a:latin typeface="微软雅黑" pitchFamily="34" charset="-122"/>
                <a:ea typeface="微软雅黑" pitchFamily="34" charset="-122"/>
              </a:rPr>
              <a:t>）文化建设，就是让群体更有竞争力</a:t>
            </a:r>
          </a:p>
        </p:txBody>
      </p:sp>
      <p:sp>
        <p:nvSpPr>
          <p:cNvPr id="22" name="矩形 21"/>
          <p:cNvSpPr/>
          <p:nvPr/>
        </p:nvSpPr>
        <p:spPr>
          <a:xfrm>
            <a:off x="708460" y="2305219"/>
            <a:ext cx="6902883" cy="1538370"/>
          </a:xfrm>
          <a:prstGeom prst="rect">
            <a:avLst/>
          </a:prstGeom>
        </p:spPr>
        <p:txBody>
          <a:bodyPr wrap="square">
            <a:spAutoFit/>
          </a:bodyPr>
          <a:lstStyle/>
          <a:p>
            <a:pPr marL="342900" indent="-342900">
              <a:lnSpc>
                <a:spcPct val="120000"/>
              </a:lnSpc>
              <a:spcBef>
                <a:spcPts val="600"/>
              </a:spcBef>
              <a:spcAft>
                <a:spcPts val="600"/>
              </a:spcAft>
              <a:buFont typeface="Wingdings" pitchFamily="2" charset="2"/>
              <a:buChar char="p"/>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文化本是群体的一种传统，是一种常态，是不自觉中长期形成的。那么，为什么要刻意去建设文化呢？其目的主要是为了让群体更有竞争力，而文化建设的方法，那就是继承传统精华，学习先进经验，再加上群体的创新等。</a:t>
            </a:r>
          </a:p>
        </p:txBody>
      </p:sp>
      <p:sp>
        <p:nvSpPr>
          <p:cNvPr id="11" name="矩形 10"/>
          <p:cNvSpPr/>
          <p:nvPr/>
        </p:nvSpPr>
        <p:spPr>
          <a:xfrm>
            <a:off x="1058616" y="4124302"/>
            <a:ext cx="6376900" cy="1422954"/>
          </a:xfrm>
          <a:prstGeom prst="rect">
            <a:avLst/>
          </a:prstGeom>
        </p:spPr>
        <p:txBody>
          <a:bodyPr wrap="square">
            <a:spAutoFit/>
          </a:bodyPr>
          <a:lstStyle/>
          <a:p>
            <a:pPr>
              <a:lnSpc>
                <a:spcPct val="150000"/>
              </a:lnSpc>
            </a:pPr>
            <a:r>
              <a:rPr lang="zh-CN" altLang="en-US" sz="2000" b="1" dirty="0">
                <a:solidFill>
                  <a:schemeClr val="tx1">
                    <a:lumMod val="65000"/>
                    <a:lumOff val="35000"/>
                  </a:schemeClr>
                </a:solidFill>
                <a:latin typeface="微软雅黑" pitchFamily="34" charset="-122"/>
                <a:ea typeface="微软雅黑" pitchFamily="34" charset="-122"/>
              </a:rPr>
              <a:t>比如，赵武灵王的</a:t>
            </a:r>
            <a:r>
              <a:rPr lang="zh-CN" altLang="en-US" sz="2000" b="1" dirty="0">
                <a:solidFill>
                  <a:srgbClr val="FF9300"/>
                </a:solidFill>
                <a:latin typeface="微软雅黑" pitchFamily="34" charset="-122"/>
                <a:ea typeface="微软雅黑" pitchFamily="34" charset="-122"/>
              </a:rPr>
              <a:t>胡服骑射</a:t>
            </a:r>
            <a:r>
              <a:rPr lang="zh-CN" altLang="en-US" sz="2000" b="1" dirty="0">
                <a:solidFill>
                  <a:schemeClr val="tx1">
                    <a:lumMod val="65000"/>
                    <a:lumOff val="35000"/>
                  </a:schemeClr>
                </a:solidFill>
                <a:latin typeface="微软雅黑" pitchFamily="34" charset="-122"/>
                <a:ea typeface="微软雅黑" pitchFamily="34" charset="-122"/>
              </a:rPr>
              <a:t>，日本的“黑船事件”后的</a:t>
            </a:r>
            <a:r>
              <a:rPr lang="zh-CN" altLang="en-US" sz="2000" b="1" dirty="0">
                <a:solidFill>
                  <a:srgbClr val="FF9300"/>
                </a:solidFill>
                <a:latin typeface="微软雅黑" pitchFamily="34" charset="-122"/>
                <a:ea typeface="微软雅黑" pitchFamily="34" charset="-122"/>
              </a:rPr>
              <a:t>脱亚入欧和全盘西化</a:t>
            </a:r>
            <a:r>
              <a:rPr lang="zh-CN" altLang="en-US" sz="2000" b="1" dirty="0">
                <a:solidFill>
                  <a:schemeClr val="tx1">
                    <a:lumMod val="65000"/>
                    <a:lumOff val="35000"/>
                  </a:schemeClr>
                </a:solidFill>
                <a:latin typeface="微软雅黑" pitchFamily="34" charset="-122"/>
                <a:ea typeface="微软雅黑" pitchFamily="34" charset="-122"/>
              </a:rPr>
              <a:t>，</a:t>
            </a:r>
            <a:r>
              <a:rPr lang="en-US" altLang="zh-CN" sz="2000" b="1" dirty="0">
                <a:solidFill>
                  <a:schemeClr val="tx1">
                    <a:lumMod val="65000"/>
                    <a:lumOff val="35000"/>
                  </a:schemeClr>
                </a:solidFill>
                <a:latin typeface="微软雅黑" pitchFamily="34" charset="-122"/>
                <a:ea typeface="微软雅黑" pitchFamily="34" charset="-122"/>
              </a:rPr>
              <a:t>20</a:t>
            </a:r>
            <a:r>
              <a:rPr lang="zh-CN" altLang="en-US" sz="2000" b="1" dirty="0">
                <a:solidFill>
                  <a:schemeClr val="tx1">
                    <a:lumMod val="65000"/>
                    <a:lumOff val="35000"/>
                  </a:schemeClr>
                </a:solidFill>
                <a:latin typeface="微软雅黑" pitchFamily="34" charset="-122"/>
                <a:ea typeface="微软雅黑" pitchFamily="34" charset="-122"/>
              </a:rPr>
              <a:t>世纪</a:t>
            </a:r>
            <a:r>
              <a:rPr lang="en-US" altLang="zh-CN" sz="2000" b="1" dirty="0">
                <a:solidFill>
                  <a:schemeClr val="tx1">
                    <a:lumMod val="65000"/>
                    <a:lumOff val="35000"/>
                  </a:schemeClr>
                </a:solidFill>
                <a:latin typeface="微软雅黑" pitchFamily="34" charset="-122"/>
                <a:ea typeface="微软雅黑" pitchFamily="34" charset="-122"/>
              </a:rPr>
              <a:t>80</a:t>
            </a:r>
            <a:r>
              <a:rPr lang="zh-CN" altLang="en-US" sz="2000" b="1" dirty="0">
                <a:solidFill>
                  <a:schemeClr val="tx1">
                    <a:lumMod val="65000"/>
                    <a:lumOff val="35000"/>
                  </a:schemeClr>
                </a:solidFill>
                <a:latin typeface="微软雅黑" pitchFamily="34" charset="-122"/>
                <a:ea typeface="微软雅黑" pitchFamily="34" charset="-122"/>
              </a:rPr>
              <a:t>年代后</a:t>
            </a:r>
            <a:r>
              <a:rPr lang="zh-CN" altLang="en-US" sz="2000" b="1" dirty="0">
                <a:solidFill>
                  <a:srgbClr val="FF9300"/>
                </a:solidFill>
                <a:latin typeface="微软雅黑" pitchFamily="34" charset="-122"/>
                <a:ea typeface="微软雅黑" pitchFamily="34" charset="-122"/>
              </a:rPr>
              <a:t>美国研究</a:t>
            </a:r>
            <a:r>
              <a:rPr lang="zh-CN" altLang="en-US" sz="2000" b="1" dirty="0">
                <a:solidFill>
                  <a:schemeClr val="tx1">
                    <a:lumMod val="65000"/>
                    <a:lumOff val="35000"/>
                  </a:schemeClr>
                </a:solidFill>
                <a:latin typeface="微软雅黑" pitchFamily="34" charset="-122"/>
                <a:ea typeface="微软雅黑" pitchFamily="34" charset="-122"/>
              </a:rPr>
              <a:t>学习日本的企业文化等。</a:t>
            </a:r>
          </a:p>
        </p:txBody>
      </p:sp>
      <p:pic>
        <p:nvPicPr>
          <p:cNvPr id="15" name="Picture 2" descr="http://fs.gamedb.com.tw/photo/13245470006153464.jpg"/>
          <p:cNvPicPr>
            <a:picLocks noChangeAspect="1" noChangeArrowheads="1"/>
          </p:cNvPicPr>
          <p:nvPr/>
        </p:nvPicPr>
        <p:blipFill rotWithShape="1">
          <a:blip r:embed="rId2" cstate="screen">
            <a:extLst>
              <a:ext uri="{28A0092B-C50C-407E-A947-70E740481C1C}">
                <a14:useLocalDpi xmlns:a14="http://schemas.microsoft.com/office/drawing/2010/main" val="0"/>
              </a:ext>
            </a:extLst>
          </a:blip>
          <a:srcRect/>
          <a:stretch/>
        </p:blipFill>
        <p:spPr bwMode="auto">
          <a:xfrm>
            <a:off x="8056847" y="1479883"/>
            <a:ext cx="3841722" cy="4329441"/>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76274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900" decel="100000" fill="hold"/>
                                        <p:tgtEl>
                                          <p:spTgt spid="2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par>
                          <p:cTn id="11" fill="hold">
                            <p:stCondLst>
                              <p:cond delay="1150"/>
                            </p:stCondLst>
                            <p:childTnLst>
                              <p:par>
                                <p:cTn id="12" presetID="2" presetClass="entr" presetSubtype="1" decel="10000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fill="hold"/>
                                        <p:tgtEl>
                                          <p:spTgt spid="11"/>
                                        </p:tgtEl>
                                        <p:attrNameLst>
                                          <p:attrName>ppt_x</p:attrName>
                                        </p:attrNameLst>
                                      </p:cBhvr>
                                      <p:tavLst>
                                        <p:tav tm="0">
                                          <p:val>
                                            <p:strVal val="#ppt_x"/>
                                          </p:val>
                                        </p:tav>
                                        <p:tav tm="100000">
                                          <p:val>
                                            <p:strVal val="#ppt_x"/>
                                          </p:val>
                                        </p:tav>
                                      </p:tavLst>
                                    </p:anim>
                                    <p:anim calcmode="lin" valueType="num">
                                      <p:cBhvr additive="base">
                                        <p:cTn id="15"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589544" y="1479884"/>
            <a:ext cx="7200000" cy="432944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p:cNvSpPr/>
          <p:nvPr/>
        </p:nvSpPr>
        <p:spPr>
          <a:xfrm>
            <a:off x="870270" y="544872"/>
            <a:ext cx="2973310"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1.2 </a:t>
            </a:r>
            <a:r>
              <a:rPr lang="zh-CN" altLang="en-US" sz="2000" b="1" dirty="0" smtClean="0">
                <a:solidFill>
                  <a:schemeClr val="tx1">
                    <a:lumMod val="65000"/>
                    <a:lumOff val="35000"/>
                  </a:schemeClr>
                </a:solidFill>
                <a:latin typeface="微软雅黑" pitchFamily="34" charset="-122"/>
                <a:ea typeface="微软雅黑" pitchFamily="34" charset="-122"/>
              </a:rPr>
              <a:t>文化的特性</a:t>
            </a:r>
            <a:endParaRPr lang="zh-CN" altLang="en-US" sz="2000" dirty="0"/>
          </a:p>
        </p:txBody>
      </p:sp>
      <p:sp>
        <p:nvSpPr>
          <p:cNvPr id="3" name="矩形 2"/>
          <p:cNvSpPr/>
          <p:nvPr/>
        </p:nvSpPr>
        <p:spPr>
          <a:xfrm>
            <a:off x="589546" y="1479884"/>
            <a:ext cx="7200000" cy="108285"/>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589545" y="1588169"/>
            <a:ext cx="7200000" cy="735989"/>
          </a:xfrm>
          <a:custGeom>
            <a:avLst/>
            <a:gdLst>
              <a:gd name="connsiteX0" fmla="*/ 0 w 7200000"/>
              <a:gd name="connsiteY0" fmla="*/ 0 h 735989"/>
              <a:gd name="connsiteX1" fmla="*/ 7200000 w 7200000"/>
              <a:gd name="connsiteY1" fmla="*/ 0 h 735989"/>
              <a:gd name="connsiteX2" fmla="*/ 7200000 w 7200000"/>
              <a:gd name="connsiteY2" fmla="*/ 553452 h 735989"/>
              <a:gd name="connsiteX3" fmla="*/ 6878559 w 7200000"/>
              <a:gd name="connsiteY3" fmla="*/ 553452 h 735989"/>
              <a:gd name="connsiteX4" fmla="*/ 6725655 w 7200000"/>
              <a:gd name="connsiteY4" fmla="*/ 735989 h 735989"/>
              <a:gd name="connsiteX5" fmla="*/ 6725655 w 7200000"/>
              <a:gd name="connsiteY5" fmla="*/ 553452 h 735989"/>
              <a:gd name="connsiteX6" fmla="*/ 0 w 7200000"/>
              <a:gd name="connsiteY6" fmla="*/ 553452 h 735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46455" y="1704001"/>
            <a:ext cx="4482317" cy="369332"/>
          </a:xfrm>
          <a:prstGeom prst="rect">
            <a:avLst/>
          </a:prstGeom>
          <a:noFill/>
        </p:spPr>
        <p:txBody>
          <a:bodyPr wrap="none" rtlCol="0">
            <a:spAutoFit/>
          </a:bodyPr>
          <a:lstStyle/>
          <a:p>
            <a:r>
              <a:rPr lang="en-US" altLang="zh-CN" b="1" kern="0" dirty="0">
                <a:solidFill>
                  <a:schemeClr val="tx1">
                    <a:lumMod val="75000"/>
                    <a:lumOff val="25000"/>
                  </a:schemeClr>
                </a:solidFill>
                <a:latin typeface="微软雅黑" pitchFamily="34" charset="-122"/>
                <a:ea typeface="微软雅黑" pitchFamily="34" charset="-122"/>
              </a:rPr>
              <a:t>7</a:t>
            </a:r>
            <a:r>
              <a:rPr lang="zh-CN" altLang="en-US" b="1" kern="0" dirty="0">
                <a:solidFill>
                  <a:schemeClr val="tx1">
                    <a:lumMod val="75000"/>
                    <a:lumOff val="25000"/>
                  </a:schemeClr>
                </a:solidFill>
                <a:latin typeface="微软雅黑" pitchFamily="34" charset="-122"/>
                <a:ea typeface="微软雅黑" pitchFamily="34" charset="-122"/>
              </a:rPr>
              <a:t>）群体的强大，让群体的文化更有影响力</a:t>
            </a:r>
          </a:p>
        </p:txBody>
      </p:sp>
      <p:sp>
        <p:nvSpPr>
          <p:cNvPr id="22" name="矩形 21"/>
          <p:cNvSpPr/>
          <p:nvPr/>
        </p:nvSpPr>
        <p:spPr>
          <a:xfrm>
            <a:off x="708460" y="2305219"/>
            <a:ext cx="6902883" cy="1538370"/>
          </a:xfrm>
          <a:prstGeom prst="rect">
            <a:avLst/>
          </a:prstGeom>
        </p:spPr>
        <p:txBody>
          <a:bodyPr wrap="square">
            <a:spAutoFit/>
          </a:bodyPr>
          <a:lstStyle/>
          <a:p>
            <a:pPr marL="342900" indent="-342900">
              <a:lnSpc>
                <a:spcPct val="120000"/>
              </a:lnSpc>
              <a:spcBef>
                <a:spcPts val="600"/>
              </a:spcBef>
              <a:spcAft>
                <a:spcPts val="600"/>
              </a:spcAft>
              <a:buFont typeface="Wingdings" pitchFamily="2" charset="2"/>
              <a:buChar char="p"/>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为什么许多人喜欢喝可乐，穿牛仔，看美剧？那是因为美国今日的强大，其文化影响全世界；为什么中国、日本、韩国、越南都拥有共同的传统节日？那是因为中国过去的强大，其文化影响了周边国家。</a:t>
            </a:r>
          </a:p>
        </p:txBody>
      </p:sp>
      <p:pic>
        <p:nvPicPr>
          <p:cNvPr id="10" name="Picture 2" descr="http://img.xiami.com/images/album/img94/68994/5013431332319846.jpg"/>
          <p:cNvPicPr>
            <a:picLocks noChangeAspect="1" noChangeArrowheads="1"/>
          </p:cNvPicPr>
          <p:nvPr/>
        </p:nvPicPr>
        <p:blipFill rotWithShape="1">
          <a:blip r:embed="rId2" cstate="screen">
            <a:extLst>
              <a:ext uri="{28A0092B-C50C-407E-A947-70E740481C1C}">
                <a14:useLocalDpi xmlns:a14="http://schemas.microsoft.com/office/drawing/2010/main" val="0"/>
              </a:ext>
            </a:extLst>
          </a:blip>
          <a:srcRect/>
          <a:stretch/>
        </p:blipFill>
        <p:spPr bwMode="auto">
          <a:xfrm>
            <a:off x="8056845" y="1479883"/>
            <a:ext cx="3841723" cy="4329441"/>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
        <p:nvSpPr>
          <p:cNvPr id="12" name="矩形 11"/>
          <p:cNvSpPr/>
          <p:nvPr/>
        </p:nvSpPr>
        <p:spPr>
          <a:xfrm>
            <a:off x="1058616" y="4954474"/>
            <a:ext cx="6376900" cy="499624"/>
          </a:xfrm>
          <a:prstGeom prst="rect">
            <a:avLst/>
          </a:prstGeom>
        </p:spPr>
        <p:txBody>
          <a:bodyPr wrap="square">
            <a:spAutoFit/>
          </a:bodyPr>
          <a:lstStyle/>
          <a:p>
            <a:pPr>
              <a:lnSpc>
                <a:spcPct val="150000"/>
              </a:lnSpc>
            </a:pPr>
            <a:r>
              <a:rPr lang="zh-CN" altLang="en-US" sz="2000" b="1" dirty="0" smtClean="0">
                <a:solidFill>
                  <a:srgbClr val="FF9300"/>
                </a:solidFill>
                <a:latin typeface="微软雅黑" pitchFamily="34" charset="-122"/>
                <a:ea typeface="微软雅黑" pitchFamily="34" charset="-122"/>
              </a:rPr>
              <a:t>那些年我们追过的美剧。。。</a:t>
            </a:r>
            <a:endParaRPr lang="zh-CN" altLang="en-US" sz="2000" b="1" dirty="0">
              <a:solidFill>
                <a:srgbClr val="FF9300"/>
              </a:solidFill>
              <a:latin typeface="微软雅黑" pitchFamily="34" charset="-122"/>
              <a:ea typeface="微软雅黑" pitchFamily="34" charset="-122"/>
            </a:endParaRPr>
          </a:p>
        </p:txBody>
      </p:sp>
    </p:spTree>
    <p:extLst>
      <p:ext uri="{BB962C8B-B14F-4D97-AF65-F5344CB8AC3E}">
        <p14:creationId xmlns:p14="http://schemas.microsoft.com/office/powerpoint/2010/main" val="20267822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900" decel="100000" fill="hold"/>
                                        <p:tgtEl>
                                          <p:spTgt spid="2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par>
                          <p:cTn id="11" fill="hold">
                            <p:stCondLst>
                              <p:cond delay="1150"/>
                            </p:stCondLst>
                            <p:childTnLst>
                              <p:par>
                                <p:cTn id="12" presetID="2" presetClass="entr" presetSubtype="1" decel="10000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ppt_x"/>
                                          </p:val>
                                        </p:tav>
                                        <p:tav tm="100000">
                                          <p:val>
                                            <p:strVal val="#ppt_x"/>
                                          </p:val>
                                        </p:tav>
                                      </p:tavLst>
                                    </p:anim>
                                    <p:anim calcmode="lin" valueType="num">
                                      <p:cBhvr additive="base">
                                        <p:cTn id="15"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589544" y="1479884"/>
            <a:ext cx="7200000" cy="432944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p:cNvSpPr/>
          <p:nvPr/>
        </p:nvSpPr>
        <p:spPr>
          <a:xfrm>
            <a:off x="870270" y="544872"/>
            <a:ext cx="2973310"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1.2 </a:t>
            </a:r>
            <a:r>
              <a:rPr lang="zh-CN" altLang="en-US" sz="2000" b="1" dirty="0" smtClean="0">
                <a:solidFill>
                  <a:schemeClr val="tx1">
                    <a:lumMod val="65000"/>
                    <a:lumOff val="35000"/>
                  </a:schemeClr>
                </a:solidFill>
                <a:latin typeface="微软雅黑" pitchFamily="34" charset="-122"/>
                <a:ea typeface="微软雅黑" pitchFamily="34" charset="-122"/>
              </a:rPr>
              <a:t>文化的特性</a:t>
            </a:r>
            <a:endParaRPr lang="zh-CN" altLang="en-US" sz="2000" dirty="0"/>
          </a:p>
        </p:txBody>
      </p:sp>
      <p:sp>
        <p:nvSpPr>
          <p:cNvPr id="3" name="矩形 2"/>
          <p:cNvSpPr/>
          <p:nvPr/>
        </p:nvSpPr>
        <p:spPr>
          <a:xfrm>
            <a:off x="589546" y="1479884"/>
            <a:ext cx="7200000" cy="108285"/>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589545" y="1588169"/>
            <a:ext cx="7200000" cy="735989"/>
          </a:xfrm>
          <a:custGeom>
            <a:avLst/>
            <a:gdLst>
              <a:gd name="connsiteX0" fmla="*/ 0 w 7200000"/>
              <a:gd name="connsiteY0" fmla="*/ 0 h 735989"/>
              <a:gd name="connsiteX1" fmla="*/ 7200000 w 7200000"/>
              <a:gd name="connsiteY1" fmla="*/ 0 h 735989"/>
              <a:gd name="connsiteX2" fmla="*/ 7200000 w 7200000"/>
              <a:gd name="connsiteY2" fmla="*/ 553452 h 735989"/>
              <a:gd name="connsiteX3" fmla="*/ 6878559 w 7200000"/>
              <a:gd name="connsiteY3" fmla="*/ 553452 h 735989"/>
              <a:gd name="connsiteX4" fmla="*/ 6725655 w 7200000"/>
              <a:gd name="connsiteY4" fmla="*/ 735989 h 735989"/>
              <a:gd name="connsiteX5" fmla="*/ 6725655 w 7200000"/>
              <a:gd name="connsiteY5" fmla="*/ 553452 h 735989"/>
              <a:gd name="connsiteX6" fmla="*/ 0 w 7200000"/>
              <a:gd name="connsiteY6" fmla="*/ 553452 h 735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46455" y="1704001"/>
            <a:ext cx="4713150" cy="369332"/>
          </a:xfrm>
          <a:prstGeom prst="rect">
            <a:avLst/>
          </a:prstGeom>
          <a:noFill/>
        </p:spPr>
        <p:txBody>
          <a:bodyPr wrap="none" rtlCol="0">
            <a:spAutoFit/>
          </a:bodyPr>
          <a:lstStyle/>
          <a:p>
            <a:r>
              <a:rPr lang="en-US" altLang="zh-CN" b="1" kern="0" dirty="0">
                <a:solidFill>
                  <a:schemeClr val="tx1">
                    <a:lumMod val="75000"/>
                    <a:lumOff val="25000"/>
                  </a:schemeClr>
                </a:solidFill>
                <a:latin typeface="微软雅黑" pitchFamily="34" charset="-122"/>
                <a:ea typeface="微软雅黑" pitchFamily="34" charset="-122"/>
              </a:rPr>
              <a:t>8</a:t>
            </a:r>
            <a:r>
              <a:rPr lang="zh-CN" altLang="en-US" b="1" kern="0" dirty="0">
                <a:solidFill>
                  <a:schemeClr val="tx1">
                    <a:lumMod val="75000"/>
                    <a:lumOff val="25000"/>
                  </a:schemeClr>
                </a:solidFill>
                <a:latin typeface="微软雅黑" pitchFamily="34" charset="-122"/>
                <a:ea typeface="微软雅黑" pitchFamily="34" charset="-122"/>
              </a:rPr>
              <a:t>）领导者对文化有强大的示范和引领的作用</a:t>
            </a:r>
          </a:p>
        </p:txBody>
      </p:sp>
      <p:sp>
        <p:nvSpPr>
          <p:cNvPr id="22" name="矩形 21"/>
          <p:cNvSpPr/>
          <p:nvPr/>
        </p:nvSpPr>
        <p:spPr>
          <a:xfrm>
            <a:off x="708460" y="2305219"/>
            <a:ext cx="6902883" cy="1538370"/>
          </a:xfrm>
          <a:prstGeom prst="rect">
            <a:avLst/>
          </a:prstGeom>
        </p:spPr>
        <p:txBody>
          <a:bodyPr wrap="square">
            <a:spAutoFit/>
          </a:bodyPr>
          <a:lstStyle/>
          <a:p>
            <a:pPr marL="342900" indent="-342900">
              <a:lnSpc>
                <a:spcPct val="120000"/>
              </a:lnSpc>
              <a:spcBef>
                <a:spcPts val="600"/>
              </a:spcBef>
              <a:spcAft>
                <a:spcPts val="600"/>
              </a:spcAft>
              <a:buFont typeface="Wingdings" pitchFamily="2" charset="2"/>
              <a:buChar char="p"/>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古有“母仪天下”之词，说的就是皇后是天下女人之表率、典范。领导者的表率和典范，它象无声的命令影响着带动着整个群体。隋文帝崇尚节俭，以身作则，在隋初形成崇尚节俭的社会风气。一扫魏晋南北朝以来的奢靡之风。</a:t>
            </a:r>
          </a:p>
        </p:txBody>
      </p:sp>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8237318" y="1479883"/>
            <a:ext cx="3487240" cy="4329441"/>
          </a:xfrm>
          <a:prstGeom prst="rect">
            <a:avLst/>
          </a:prstGeom>
          <a:noFill/>
          <a:ln w="19050">
            <a:solidFill>
              <a:schemeClr val="bg1"/>
            </a:solidFill>
          </a:ln>
        </p:spPr>
      </p:pic>
    </p:spTree>
    <p:extLst>
      <p:ext uri="{BB962C8B-B14F-4D97-AF65-F5344CB8AC3E}">
        <p14:creationId xmlns:p14="http://schemas.microsoft.com/office/powerpoint/2010/main" val="15745895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900" decel="100000" fill="hold"/>
                                        <p:tgtEl>
                                          <p:spTgt spid="2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870270" y="544872"/>
            <a:ext cx="2973310"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1.3 </a:t>
            </a:r>
            <a:r>
              <a:rPr lang="zh-CN" altLang="en-US" sz="2000" b="1" dirty="0" smtClean="0">
                <a:solidFill>
                  <a:schemeClr val="tx1">
                    <a:lumMod val="65000"/>
                    <a:lumOff val="35000"/>
                  </a:schemeClr>
                </a:solidFill>
                <a:latin typeface="微软雅黑" pitchFamily="34" charset="-122"/>
                <a:ea typeface="微软雅黑" pitchFamily="34" charset="-122"/>
              </a:rPr>
              <a:t>文化</a:t>
            </a:r>
            <a:r>
              <a:rPr lang="zh-CN" altLang="en-US" sz="2000" b="1" dirty="0" smtClean="0">
                <a:solidFill>
                  <a:schemeClr val="tx1">
                    <a:lumMod val="65000"/>
                    <a:lumOff val="35000"/>
                  </a:schemeClr>
                </a:solidFill>
                <a:latin typeface="微软雅黑" pitchFamily="34" charset="-122"/>
                <a:ea typeface="微软雅黑" pitchFamily="34" charset="-122"/>
              </a:rPr>
              <a:t>的</a:t>
            </a:r>
            <a:r>
              <a:rPr lang="zh-CN" altLang="en-US" sz="2000" b="1" dirty="0">
                <a:solidFill>
                  <a:schemeClr val="tx1">
                    <a:lumMod val="65000"/>
                    <a:lumOff val="35000"/>
                  </a:schemeClr>
                </a:solidFill>
                <a:latin typeface="微软雅黑" pitchFamily="34" charset="-122"/>
                <a:ea typeface="微软雅黑" pitchFamily="34" charset="-122"/>
              </a:rPr>
              <a:t>体系</a:t>
            </a:r>
            <a:endParaRPr lang="zh-CN" altLang="en-US" sz="2000" dirty="0"/>
          </a:p>
        </p:txBody>
      </p:sp>
      <p:sp>
        <p:nvSpPr>
          <p:cNvPr id="9" name="矩形 8"/>
          <p:cNvSpPr/>
          <p:nvPr/>
        </p:nvSpPr>
        <p:spPr>
          <a:xfrm>
            <a:off x="614149" y="2348880"/>
            <a:ext cx="11352104" cy="3384376"/>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dirty="0">
              <a:solidFill>
                <a:sysClr val="window" lastClr="FFFFFF"/>
              </a:solidFill>
              <a:latin typeface="Tahoma"/>
              <a:ea typeface="微软雅黑"/>
            </a:endParaRPr>
          </a:p>
        </p:txBody>
      </p:sp>
      <p:graphicFrame>
        <p:nvGraphicFramePr>
          <p:cNvPr id="10" name="表格 9"/>
          <p:cNvGraphicFramePr>
            <a:graphicFrameLocks noGrp="1"/>
          </p:cNvGraphicFramePr>
          <p:nvPr>
            <p:extLst>
              <p:ext uri="{D42A27DB-BD31-4B8C-83A1-F6EECF244321}">
                <p14:modId xmlns:p14="http://schemas.microsoft.com/office/powerpoint/2010/main" val="3813267695"/>
              </p:ext>
            </p:extLst>
          </p:nvPr>
        </p:nvGraphicFramePr>
        <p:xfrm>
          <a:off x="750627" y="2468338"/>
          <a:ext cx="11109189" cy="3120900"/>
        </p:xfrm>
        <a:graphic>
          <a:graphicData uri="http://schemas.openxmlformats.org/drawingml/2006/table">
            <a:tbl>
              <a:tblPr firstRow="1" firstCol="1" bandRow="1">
                <a:tableStyleId>{21E4AEA4-8DFA-4A89-87EB-49C32662AFE0}</a:tableStyleId>
              </a:tblPr>
              <a:tblGrid>
                <a:gridCol w="2442949"/>
                <a:gridCol w="1630101"/>
                <a:gridCol w="7036139"/>
              </a:tblGrid>
              <a:tr h="624180">
                <a:tc>
                  <a:txBody>
                    <a:bodyPr/>
                    <a:lstStyle/>
                    <a:p>
                      <a:pPr algn="ctr" fontAlgn="ctr"/>
                      <a:r>
                        <a:rPr lang="zh-CN" altLang="en-US" sz="1800" u="none" strike="noStrike" dirty="0" smtClean="0">
                          <a:effectLst/>
                          <a:latin typeface="微软雅黑" panose="020B0503020204020204" pitchFamily="34" charset="-122"/>
                          <a:ea typeface="微软雅黑" panose="020B0503020204020204" pitchFamily="34" charset="-122"/>
                        </a:rPr>
                        <a:t>对应理解</a:t>
                      </a:r>
                      <a:endParaRPr lang="en-US" sz="1800" b="1" i="0" u="none" strike="noStrike" dirty="0">
                        <a:solidFill>
                          <a:schemeClr val="bg1"/>
                        </a:solidFill>
                        <a:effectLst/>
                        <a:latin typeface="微软雅黑" pitchFamily="34" charset="-122"/>
                        <a:ea typeface="微软雅黑" pitchFamily="34" charset="-122"/>
                      </a:endParaRPr>
                    </a:p>
                  </a:txBody>
                  <a:tcPr marL="9525" marR="9525" marT="9525" marB="0" anchor="ctr"/>
                </a:tc>
                <a:tc>
                  <a:txBody>
                    <a:bodyPr/>
                    <a:lstStyle/>
                    <a:p>
                      <a:pPr marL="0" algn="ctr" defTabSz="914400" rtl="0" eaLnBrk="1" fontAlgn="ctr" latinLnBrk="0" hangingPunct="1"/>
                      <a:r>
                        <a:rPr lang="zh-CN" altLang="en-US" sz="1800" u="none" strike="noStrike" kern="1200" dirty="0" smtClean="0">
                          <a:effectLst/>
                          <a:latin typeface="微软雅黑" panose="020B0503020204020204" pitchFamily="34" charset="-122"/>
                          <a:ea typeface="微软雅黑" panose="020B0503020204020204" pitchFamily="34" charset="-122"/>
                        </a:rPr>
                        <a:t>层级</a:t>
                      </a:r>
                      <a:endParaRPr lang="zh-CN" altLang="en-US" sz="1800" b="1" u="none" strike="noStrike" kern="1200" dirty="0">
                        <a:solidFill>
                          <a:schemeClr val="lt1"/>
                        </a:solidFill>
                        <a:effectLst/>
                        <a:latin typeface="微软雅黑" pitchFamily="34" charset="-122"/>
                        <a:ea typeface="微软雅黑" pitchFamily="34" charset="-122"/>
                        <a:cs typeface="+mn-cs"/>
                      </a:endParaRPr>
                    </a:p>
                  </a:txBody>
                  <a:tcPr marL="9525" marR="9525" marT="9525" marB="0" anchor="ctr"/>
                </a:tc>
                <a:tc>
                  <a:txBody>
                    <a:bodyPr/>
                    <a:lstStyle/>
                    <a:p>
                      <a:pPr marL="0" algn="ctr" defTabSz="914400" rtl="0" eaLnBrk="1" fontAlgn="ctr" latinLnBrk="0" hangingPunct="1"/>
                      <a:r>
                        <a:rPr lang="zh-CN" altLang="en-US" sz="1800" u="none" strike="noStrike" kern="1200" baseline="0" dirty="0" smtClean="0">
                          <a:effectLst/>
                          <a:latin typeface="微软雅黑" panose="020B0503020204020204" pitchFamily="34" charset="-122"/>
                          <a:ea typeface="微软雅黑" panose="020B0503020204020204" pitchFamily="34" charset="-122"/>
                        </a:rPr>
                        <a:t>对应内容</a:t>
                      </a:r>
                      <a:endParaRPr lang="zh-CN" altLang="en-US" sz="1800" b="1" u="none" strike="noStrike" kern="1200" dirty="0">
                        <a:solidFill>
                          <a:schemeClr val="lt1"/>
                        </a:solidFill>
                        <a:effectLst/>
                        <a:latin typeface="微软雅黑" pitchFamily="34" charset="-122"/>
                        <a:ea typeface="微软雅黑" pitchFamily="34" charset="-122"/>
                        <a:cs typeface="+mn-cs"/>
                      </a:endParaRPr>
                    </a:p>
                  </a:txBody>
                  <a:tcPr marL="9525" marR="9525" marT="9525" marB="0" anchor="ctr"/>
                </a:tc>
              </a:tr>
              <a:tr h="624180">
                <a:tc>
                  <a:txBody>
                    <a:bodyPr/>
                    <a:lstStyle/>
                    <a:p>
                      <a:pPr algn="ctr">
                        <a:lnSpc>
                          <a:spcPts val="1875"/>
                        </a:lnSpc>
                        <a:spcAft>
                          <a:spcPts val="0"/>
                        </a:spcAft>
                      </a:pPr>
                      <a:r>
                        <a:rPr lang="zh-CN" sz="1800" u="none" strike="noStrike" kern="1200" dirty="0">
                          <a:effectLst/>
                          <a:latin typeface="微软雅黑" panose="020B0503020204020204" pitchFamily="34" charset="-122"/>
                          <a:ea typeface="微软雅黑" panose="020B0503020204020204" pitchFamily="34" charset="-122"/>
                        </a:rPr>
                        <a:t>习惯怎么想</a:t>
                      </a:r>
                      <a:endParaRPr lang="zh-CN" sz="1800" b="1" u="none" strike="noStrike" kern="1200" dirty="0">
                        <a:solidFill>
                          <a:schemeClr val="lt1"/>
                        </a:solidFill>
                        <a:effectLst/>
                        <a:latin typeface="微软雅黑" pitchFamily="34" charset="-122"/>
                        <a:ea typeface="微软雅黑" pitchFamily="34" charset="-122"/>
                        <a:cs typeface="+mn-cs"/>
                      </a:endParaRPr>
                    </a:p>
                  </a:txBody>
                  <a:tcPr marL="68580" marR="68580" marT="0" marB="0" anchor="ctr"/>
                </a:tc>
                <a:tc>
                  <a:txBody>
                    <a:bodyPr/>
                    <a:lstStyle/>
                    <a:p>
                      <a:pPr algn="ctr">
                        <a:lnSpc>
                          <a:spcPts val="1875"/>
                        </a:lnSpc>
                        <a:spcAft>
                          <a:spcPts val="0"/>
                        </a:spcAft>
                      </a:pPr>
                      <a:r>
                        <a:rPr lang="zh-CN" sz="1800" dirty="0">
                          <a:solidFill>
                            <a:schemeClr val="tx1">
                              <a:lumMod val="65000"/>
                              <a:lumOff val="35000"/>
                            </a:schemeClr>
                          </a:solidFill>
                          <a:effectLst/>
                          <a:latin typeface="微软雅黑" panose="020B0503020204020204" pitchFamily="34" charset="-122"/>
                          <a:ea typeface="微软雅黑" panose="020B0503020204020204" pitchFamily="34" charset="-122"/>
                        </a:rPr>
                        <a:t>心态文化</a:t>
                      </a:r>
                      <a:endParaRPr lang="zh-CN" sz="1800" b="1" dirty="0">
                        <a:solidFill>
                          <a:schemeClr val="tx1">
                            <a:lumMod val="65000"/>
                            <a:lumOff val="35000"/>
                          </a:schemeClr>
                        </a:solidFill>
                        <a:effectLst/>
                        <a:latin typeface="微软雅黑" pitchFamily="34" charset="-122"/>
                        <a:ea typeface="微软雅黑" pitchFamily="34" charset="-122"/>
                        <a:cs typeface="宋体"/>
                      </a:endParaRPr>
                    </a:p>
                  </a:txBody>
                  <a:tcPr marL="68580" marR="68580" marT="0" marB="0" anchor="ctr"/>
                </a:tc>
                <a:tc>
                  <a:txBody>
                    <a:bodyPr/>
                    <a:lstStyle/>
                    <a:p>
                      <a:pPr algn="ctr">
                        <a:lnSpc>
                          <a:spcPts val="1875"/>
                        </a:lnSpc>
                        <a:spcAft>
                          <a:spcPts val="0"/>
                        </a:spcAft>
                      </a:pPr>
                      <a:r>
                        <a:rPr lang="zh-CN" sz="1800" dirty="0">
                          <a:solidFill>
                            <a:schemeClr val="tx1">
                              <a:lumMod val="65000"/>
                              <a:lumOff val="35000"/>
                            </a:schemeClr>
                          </a:solidFill>
                          <a:effectLst/>
                          <a:latin typeface="微软雅黑" panose="020B0503020204020204" pitchFamily="34" charset="-122"/>
                          <a:ea typeface="微软雅黑" panose="020B0503020204020204" pitchFamily="34" charset="-122"/>
                        </a:rPr>
                        <a:t>价值观念、审美情趣、思维方式、道德情操、宗教信仰等。</a:t>
                      </a:r>
                      <a:endParaRPr lang="zh-CN" sz="1800" b="1" dirty="0">
                        <a:solidFill>
                          <a:schemeClr val="tx1">
                            <a:lumMod val="65000"/>
                            <a:lumOff val="35000"/>
                          </a:schemeClr>
                        </a:solidFill>
                        <a:effectLst/>
                        <a:latin typeface="微软雅黑" pitchFamily="34" charset="-122"/>
                        <a:ea typeface="微软雅黑" pitchFamily="34" charset="-122"/>
                        <a:cs typeface="宋体"/>
                      </a:endParaRPr>
                    </a:p>
                  </a:txBody>
                  <a:tcPr marL="68580" marR="68580" marT="0" marB="0" anchor="ctr"/>
                </a:tc>
              </a:tr>
              <a:tr h="624180">
                <a:tc>
                  <a:txBody>
                    <a:bodyPr/>
                    <a:lstStyle/>
                    <a:p>
                      <a:pPr algn="ctr">
                        <a:lnSpc>
                          <a:spcPts val="1875"/>
                        </a:lnSpc>
                        <a:spcAft>
                          <a:spcPts val="0"/>
                        </a:spcAft>
                      </a:pPr>
                      <a:r>
                        <a:rPr lang="zh-CN" sz="1800" u="none" strike="noStrike" kern="1200">
                          <a:effectLst/>
                          <a:latin typeface="微软雅黑" panose="020B0503020204020204" pitchFamily="34" charset="-122"/>
                          <a:ea typeface="微软雅黑" panose="020B0503020204020204" pitchFamily="34" charset="-122"/>
                        </a:rPr>
                        <a:t>习惯怎么做</a:t>
                      </a:r>
                      <a:endParaRPr lang="zh-CN" sz="1800" b="1" u="none" strike="noStrike" kern="1200">
                        <a:solidFill>
                          <a:schemeClr val="lt1"/>
                        </a:solidFill>
                        <a:effectLst/>
                        <a:latin typeface="微软雅黑" pitchFamily="34" charset="-122"/>
                        <a:ea typeface="微软雅黑" pitchFamily="34" charset="-122"/>
                        <a:cs typeface="+mn-cs"/>
                      </a:endParaRPr>
                    </a:p>
                  </a:txBody>
                  <a:tcPr marL="68580" marR="68580" marT="0" marB="0" anchor="ctr"/>
                </a:tc>
                <a:tc>
                  <a:txBody>
                    <a:bodyPr/>
                    <a:lstStyle/>
                    <a:p>
                      <a:pPr algn="ctr">
                        <a:lnSpc>
                          <a:spcPts val="1875"/>
                        </a:lnSpc>
                        <a:spcAft>
                          <a:spcPts val="0"/>
                        </a:spcAft>
                      </a:pPr>
                      <a:r>
                        <a:rPr lang="zh-CN" sz="1800" dirty="0">
                          <a:solidFill>
                            <a:schemeClr val="tx1">
                              <a:lumMod val="65000"/>
                              <a:lumOff val="35000"/>
                            </a:schemeClr>
                          </a:solidFill>
                          <a:effectLst/>
                          <a:latin typeface="微软雅黑" panose="020B0503020204020204" pitchFamily="34" charset="-122"/>
                          <a:ea typeface="微软雅黑" panose="020B0503020204020204" pitchFamily="34" charset="-122"/>
                        </a:rPr>
                        <a:t>行为文化</a:t>
                      </a:r>
                      <a:endParaRPr lang="zh-CN" sz="1800" b="1" dirty="0">
                        <a:solidFill>
                          <a:schemeClr val="tx1">
                            <a:lumMod val="65000"/>
                            <a:lumOff val="35000"/>
                          </a:schemeClr>
                        </a:solidFill>
                        <a:effectLst/>
                        <a:latin typeface="微软雅黑" pitchFamily="34" charset="-122"/>
                        <a:ea typeface="微软雅黑" pitchFamily="34" charset="-122"/>
                        <a:cs typeface="宋体"/>
                      </a:endParaRPr>
                    </a:p>
                  </a:txBody>
                  <a:tcPr marL="68580" marR="68580" marT="0" marB="0" anchor="ctr"/>
                </a:tc>
                <a:tc>
                  <a:txBody>
                    <a:bodyPr/>
                    <a:lstStyle/>
                    <a:p>
                      <a:pPr algn="ctr">
                        <a:lnSpc>
                          <a:spcPts val="1875"/>
                        </a:lnSpc>
                        <a:spcAft>
                          <a:spcPts val="0"/>
                        </a:spcAft>
                      </a:pPr>
                      <a:r>
                        <a:rPr lang="zh-CN" sz="1800" dirty="0">
                          <a:solidFill>
                            <a:schemeClr val="tx1">
                              <a:lumMod val="65000"/>
                              <a:lumOff val="35000"/>
                            </a:schemeClr>
                          </a:solidFill>
                          <a:effectLst/>
                          <a:latin typeface="微软雅黑" panose="020B0503020204020204" pitchFamily="34" charset="-122"/>
                          <a:ea typeface="微软雅黑" panose="020B0503020204020204" pitchFamily="34" charset="-122"/>
                        </a:rPr>
                        <a:t>多指人际关系中约定俗成的礼仪、民俗、风俗，即行为习惯。</a:t>
                      </a:r>
                      <a:endParaRPr lang="zh-CN" sz="1800" b="1" dirty="0">
                        <a:solidFill>
                          <a:schemeClr val="tx1">
                            <a:lumMod val="65000"/>
                            <a:lumOff val="35000"/>
                          </a:schemeClr>
                        </a:solidFill>
                        <a:effectLst/>
                        <a:latin typeface="微软雅黑" pitchFamily="34" charset="-122"/>
                        <a:ea typeface="微软雅黑" pitchFamily="34" charset="-122"/>
                        <a:cs typeface="宋体"/>
                      </a:endParaRPr>
                    </a:p>
                  </a:txBody>
                  <a:tcPr marL="68580" marR="68580" marT="0" marB="0" anchor="ctr"/>
                </a:tc>
              </a:tr>
              <a:tr h="624180">
                <a:tc>
                  <a:txBody>
                    <a:bodyPr/>
                    <a:lstStyle/>
                    <a:p>
                      <a:pPr algn="ctr">
                        <a:lnSpc>
                          <a:spcPts val="1875"/>
                        </a:lnSpc>
                        <a:spcAft>
                          <a:spcPts val="0"/>
                        </a:spcAft>
                      </a:pPr>
                      <a:r>
                        <a:rPr lang="zh-CN" sz="1800" u="none" strike="noStrike" kern="1200" dirty="0">
                          <a:effectLst/>
                          <a:latin typeface="微软雅黑" panose="020B0503020204020204" pitchFamily="34" charset="-122"/>
                          <a:ea typeface="微软雅黑" panose="020B0503020204020204" pitchFamily="34" charset="-122"/>
                        </a:rPr>
                        <a:t>确保怎么做</a:t>
                      </a:r>
                      <a:endParaRPr lang="zh-CN" sz="1800" b="1" u="none" strike="noStrike" kern="1200" dirty="0">
                        <a:solidFill>
                          <a:schemeClr val="lt1"/>
                        </a:solidFill>
                        <a:effectLst/>
                        <a:latin typeface="微软雅黑" pitchFamily="34" charset="-122"/>
                        <a:ea typeface="微软雅黑" pitchFamily="34" charset="-122"/>
                        <a:cs typeface="+mn-cs"/>
                      </a:endParaRPr>
                    </a:p>
                  </a:txBody>
                  <a:tcPr marL="68580" marR="68580" marT="0" marB="0" anchor="ctr"/>
                </a:tc>
                <a:tc>
                  <a:txBody>
                    <a:bodyPr/>
                    <a:lstStyle/>
                    <a:p>
                      <a:pPr algn="ctr">
                        <a:lnSpc>
                          <a:spcPts val="1875"/>
                        </a:lnSpc>
                        <a:spcAft>
                          <a:spcPts val="0"/>
                        </a:spcAft>
                      </a:pPr>
                      <a:r>
                        <a:rPr lang="zh-CN" sz="1800">
                          <a:solidFill>
                            <a:schemeClr val="tx1">
                              <a:lumMod val="65000"/>
                              <a:lumOff val="35000"/>
                            </a:schemeClr>
                          </a:solidFill>
                          <a:effectLst/>
                          <a:latin typeface="微软雅黑" panose="020B0503020204020204" pitchFamily="34" charset="-122"/>
                          <a:ea typeface="微软雅黑" panose="020B0503020204020204" pitchFamily="34" charset="-122"/>
                        </a:rPr>
                        <a:t>制度文化</a:t>
                      </a:r>
                      <a:endParaRPr lang="zh-CN" sz="1800" b="1">
                        <a:solidFill>
                          <a:schemeClr val="tx1">
                            <a:lumMod val="65000"/>
                            <a:lumOff val="35000"/>
                          </a:schemeClr>
                        </a:solidFill>
                        <a:effectLst/>
                        <a:latin typeface="微软雅黑" pitchFamily="34" charset="-122"/>
                        <a:ea typeface="微软雅黑" pitchFamily="34" charset="-122"/>
                        <a:cs typeface="宋体"/>
                      </a:endParaRPr>
                    </a:p>
                  </a:txBody>
                  <a:tcPr marL="68580" marR="68580" marT="0" marB="0" anchor="ctr"/>
                </a:tc>
                <a:tc>
                  <a:txBody>
                    <a:bodyPr/>
                    <a:lstStyle/>
                    <a:p>
                      <a:pPr algn="ctr">
                        <a:lnSpc>
                          <a:spcPts val="1875"/>
                        </a:lnSpc>
                        <a:spcAft>
                          <a:spcPts val="0"/>
                        </a:spcAft>
                      </a:pPr>
                      <a:r>
                        <a:rPr lang="zh-CN" sz="1800" dirty="0">
                          <a:solidFill>
                            <a:schemeClr val="tx1">
                              <a:lumMod val="65000"/>
                              <a:lumOff val="35000"/>
                            </a:schemeClr>
                          </a:solidFill>
                          <a:effectLst/>
                          <a:latin typeface="微软雅黑" panose="020B0503020204020204" pitchFamily="34" charset="-122"/>
                          <a:ea typeface="微软雅黑" panose="020B0503020204020204" pitchFamily="34" charset="-122"/>
                        </a:rPr>
                        <a:t>如家族制度、婚姻制度、官吏制度、经济制度、政治法律制度等。</a:t>
                      </a:r>
                      <a:endParaRPr lang="zh-CN" sz="1800" b="1" dirty="0">
                        <a:solidFill>
                          <a:schemeClr val="tx1">
                            <a:lumMod val="65000"/>
                            <a:lumOff val="35000"/>
                          </a:schemeClr>
                        </a:solidFill>
                        <a:effectLst/>
                        <a:latin typeface="微软雅黑" pitchFamily="34" charset="-122"/>
                        <a:ea typeface="微软雅黑" pitchFamily="34" charset="-122"/>
                        <a:cs typeface="宋体"/>
                      </a:endParaRPr>
                    </a:p>
                  </a:txBody>
                  <a:tcPr marL="68580" marR="68580" marT="0" marB="0" anchor="ctr"/>
                </a:tc>
              </a:tr>
              <a:tr h="624180">
                <a:tc>
                  <a:txBody>
                    <a:bodyPr/>
                    <a:lstStyle/>
                    <a:p>
                      <a:pPr algn="ctr">
                        <a:lnSpc>
                          <a:spcPts val="1875"/>
                        </a:lnSpc>
                        <a:spcAft>
                          <a:spcPts val="0"/>
                        </a:spcAft>
                      </a:pPr>
                      <a:r>
                        <a:rPr lang="zh-CN" sz="1800" u="none" strike="noStrike" kern="1200" dirty="0">
                          <a:effectLst/>
                          <a:latin typeface="微软雅黑" panose="020B0503020204020204" pitchFamily="34" charset="-122"/>
                          <a:ea typeface="微软雅黑" panose="020B0503020204020204" pitchFamily="34" charset="-122"/>
                        </a:rPr>
                        <a:t>结果怎么样</a:t>
                      </a:r>
                      <a:endParaRPr lang="zh-CN" sz="1800" b="1" u="none" strike="noStrike" kern="1200" dirty="0">
                        <a:solidFill>
                          <a:schemeClr val="lt1"/>
                        </a:solidFill>
                        <a:effectLst/>
                        <a:latin typeface="微软雅黑" pitchFamily="34" charset="-122"/>
                        <a:ea typeface="微软雅黑" pitchFamily="34" charset="-122"/>
                        <a:cs typeface="+mn-cs"/>
                      </a:endParaRPr>
                    </a:p>
                  </a:txBody>
                  <a:tcPr marL="68580" marR="68580" marT="0" marB="0" anchor="ctr"/>
                </a:tc>
                <a:tc>
                  <a:txBody>
                    <a:bodyPr/>
                    <a:lstStyle/>
                    <a:p>
                      <a:pPr algn="ctr">
                        <a:lnSpc>
                          <a:spcPts val="1875"/>
                        </a:lnSpc>
                        <a:spcAft>
                          <a:spcPts val="0"/>
                        </a:spcAft>
                      </a:pPr>
                      <a:r>
                        <a:rPr lang="zh-CN" sz="1800" dirty="0">
                          <a:solidFill>
                            <a:schemeClr val="tx1">
                              <a:lumMod val="65000"/>
                              <a:lumOff val="35000"/>
                            </a:schemeClr>
                          </a:solidFill>
                          <a:effectLst/>
                          <a:latin typeface="微软雅黑" panose="020B0503020204020204" pitchFamily="34" charset="-122"/>
                          <a:ea typeface="微软雅黑" panose="020B0503020204020204" pitchFamily="34" charset="-122"/>
                        </a:rPr>
                        <a:t>物态文化</a:t>
                      </a:r>
                      <a:endParaRPr lang="zh-CN" sz="1800" b="1" dirty="0">
                        <a:solidFill>
                          <a:schemeClr val="tx1">
                            <a:lumMod val="65000"/>
                            <a:lumOff val="35000"/>
                          </a:schemeClr>
                        </a:solidFill>
                        <a:effectLst/>
                        <a:latin typeface="微软雅黑" pitchFamily="34" charset="-122"/>
                        <a:ea typeface="微软雅黑" pitchFamily="34" charset="-122"/>
                        <a:cs typeface="宋体"/>
                      </a:endParaRPr>
                    </a:p>
                  </a:txBody>
                  <a:tcPr marL="68580" marR="68580" marT="0" marB="0" anchor="ctr"/>
                </a:tc>
                <a:tc>
                  <a:txBody>
                    <a:bodyPr/>
                    <a:lstStyle/>
                    <a:p>
                      <a:pPr algn="ctr">
                        <a:lnSpc>
                          <a:spcPts val="1875"/>
                        </a:lnSpc>
                        <a:spcAft>
                          <a:spcPts val="0"/>
                        </a:spcAft>
                      </a:pPr>
                      <a:r>
                        <a:rPr lang="zh-CN" sz="1800" dirty="0">
                          <a:solidFill>
                            <a:schemeClr val="tx1">
                              <a:lumMod val="65000"/>
                              <a:lumOff val="35000"/>
                            </a:schemeClr>
                          </a:solidFill>
                          <a:effectLst/>
                          <a:latin typeface="微软雅黑" panose="020B0503020204020204" pitchFamily="34" charset="-122"/>
                          <a:ea typeface="微软雅黑" panose="020B0503020204020204" pitchFamily="34" charset="-122"/>
                        </a:rPr>
                        <a:t>服饰文化、饮食文化、建筑艺术文化均属物态文化层。 </a:t>
                      </a:r>
                      <a:endParaRPr lang="zh-CN" sz="1800" b="1" dirty="0">
                        <a:solidFill>
                          <a:schemeClr val="tx1">
                            <a:lumMod val="65000"/>
                            <a:lumOff val="35000"/>
                          </a:schemeClr>
                        </a:solidFill>
                        <a:effectLst/>
                        <a:latin typeface="微软雅黑" pitchFamily="34" charset="-122"/>
                        <a:ea typeface="微软雅黑" pitchFamily="34" charset="-122"/>
                        <a:cs typeface="宋体"/>
                      </a:endParaRPr>
                    </a:p>
                  </a:txBody>
                  <a:tcPr marL="68580" marR="68580" marT="0" marB="0" anchor="ctr"/>
                </a:tc>
              </a:tr>
            </a:tbl>
          </a:graphicData>
        </a:graphic>
      </p:graphicFrame>
      <p:sp>
        <p:nvSpPr>
          <p:cNvPr id="12" name="TextBox 3"/>
          <p:cNvSpPr txBox="1">
            <a:spLocks noChangeArrowheads="1"/>
          </p:cNvSpPr>
          <p:nvPr/>
        </p:nvSpPr>
        <p:spPr bwMode="auto">
          <a:xfrm>
            <a:off x="876620" y="1501333"/>
            <a:ext cx="9721080"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500">
                <a:solidFill>
                  <a:schemeClr val="accent2"/>
                </a:solidFill>
                <a:latin typeface="华文细黑" pitchFamily="2" charset="-122"/>
                <a:ea typeface="华文细黑" pitchFamily="2" charset="-122"/>
              </a:defRPr>
            </a:lvl1pPr>
            <a:lvl2pPr marL="742950" indent="-285750" eaLnBrk="0" hangingPunct="0">
              <a:defRPr kumimoji="1" sz="1500">
                <a:solidFill>
                  <a:schemeClr val="accent2"/>
                </a:solidFill>
                <a:latin typeface="华文细黑" pitchFamily="2" charset="-122"/>
                <a:ea typeface="华文细黑" pitchFamily="2" charset="-122"/>
              </a:defRPr>
            </a:lvl2pPr>
            <a:lvl3pPr marL="1143000" indent="-228600" eaLnBrk="0" hangingPunct="0">
              <a:defRPr kumimoji="1" sz="1500">
                <a:solidFill>
                  <a:schemeClr val="accent2"/>
                </a:solidFill>
                <a:latin typeface="华文细黑" pitchFamily="2" charset="-122"/>
                <a:ea typeface="华文细黑" pitchFamily="2" charset="-122"/>
              </a:defRPr>
            </a:lvl3pPr>
            <a:lvl4pPr marL="1600200" indent="-228600" eaLnBrk="0" hangingPunct="0">
              <a:defRPr kumimoji="1" sz="1500">
                <a:solidFill>
                  <a:schemeClr val="accent2"/>
                </a:solidFill>
                <a:latin typeface="华文细黑" pitchFamily="2" charset="-122"/>
                <a:ea typeface="华文细黑" pitchFamily="2" charset="-122"/>
              </a:defRPr>
            </a:lvl4pPr>
            <a:lvl5pPr marL="2057400" indent="-228600" eaLnBrk="0" hangingPunct="0">
              <a:defRPr kumimoji="1" sz="1500">
                <a:solidFill>
                  <a:schemeClr val="accent2"/>
                </a:solidFill>
                <a:latin typeface="华文细黑" pitchFamily="2" charset="-122"/>
                <a:ea typeface="华文细黑" pitchFamily="2" charset="-122"/>
              </a:defRPr>
            </a:lvl5pPr>
            <a:lvl6pPr marL="25146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6pPr>
            <a:lvl7pPr marL="29718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7pPr>
            <a:lvl8pPr marL="34290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8pPr>
            <a:lvl9pPr marL="38862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9pPr>
          </a:lstStyle>
          <a:p>
            <a:pPr eaLnBrk="1" hangingPunct="1">
              <a:lnSpc>
                <a:spcPct val="150000"/>
              </a:lnSpc>
            </a:pPr>
            <a:r>
              <a:rPr lang="zh-CN" altLang="en-US" sz="2000" b="1" dirty="0">
                <a:solidFill>
                  <a:schemeClr val="tx1">
                    <a:lumMod val="65000"/>
                    <a:lumOff val="35000"/>
                  </a:schemeClr>
                </a:solidFill>
                <a:latin typeface="微软雅黑" pitchFamily="34" charset="-122"/>
                <a:ea typeface="微软雅黑" pitchFamily="34" charset="-122"/>
                <a:cs typeface="Arial" charset="0"/>
              </a:rPr>
              <a:t>文化的四层说：</a:t>
            </a:r>
            <a:r>
              <a:rPr lang="en-US" altLang="zh-CN" sz="2000" b="1" dirty="0">
                <a:solidFill>
                  <a:schemeClr val="tx1">
                    <a:lumMod val="65000"/>
                    <a:lumOff val="35000"/>
                  </a:schemeClr>
                </a:solidFill>
                <a:latin typeface="微软雅黑" pitchFamily="34" charset="-122"/>
                <a:ea typeface="微软雅黑" pitchFamily="34" charset="-122"/>
                <a:cs typeface="Arial" charset="0"/>
              </a:rPr>
              <a:t>《</a:t>
            </a:r>
            <a:r>
              <a:rPr lang="zh-CN" altLang="en-US" sz="2000" b="1" dirty="0">
                <a:solidFill>
                  <a:schemeClr val="tx1">
                    <a:lumMod val="65000"/>
                    <a:lumOff val="35000"/>
                  </a:schemeClr>
                </a:solidFill>
                <a:latin typeface="微软雅黑" pitchFamily="34" charset="-122"/>
                <a:ea typeface="微软雅黑" pitchFamily="34" charset="-122"/>
                <a:cs typeface="Arial" charset="0"/>
              </a:rPr>
              <a:t>中国文化概论</a:t>
            </a:r>
            <a:r>
              <a:rPr lang="en-US" altLang="zh-CN" sz="2000" b="1" dirty="0" smtClean="0">
                <a:solidFill>
                  <a:schemeClr val="tx1">
                    <a:lumMod val="65000"/>
                    <a:lumOff val="35000"/>
                  </a:schemeClr>
                </a:solidFill>
                <a:latin typeface="微软雅黑" pitchFamily="34" charset="-122"/>
                <a:ea typeface="微软雅黑" pitchFamily="34" charset="-122"/>
                <a:cs typeface="Arial" charset="0"/>
              </a:rPr>
              <a:t>》</a:t>
            </a:r>
            <a:r>
              <a:rPr lang="zh-CN" altLang="en-US" sz="2000" b="1" dirty="0" smtClean="0">
                <a:solidFill>
                  <a:schemeClr val="tx1">
                    <a:lumMod val="65000"/>
                    <a:lumOff val="35000"/>
                  </a:schemeClr>
                </a:solidFill>
                <a:latin typeface="微软雅黑" pitchFamily="34" charset="-122"/>
                <a:ea typeface="微软雅黑" pitchFamily="34" charset="-122"/>
                <a:cs typeface="Arial" charset="0"/>
              </a:rPr>
              <a:t>（张</a:t>
            </a:r>
            <a:r>
              <a:rPr lang="zh-CN" altLang="en-US" sz="2000" b="1" dirty="0">
                <a:solidFill>
                  <a:schemeClr val="tx1">
                    <a:lumMod val="65000"/>
                    <a:lumOff val="35000"/>
                  </a:schemeClr>
                </a:solidFill>
                <a:latin typeface="微软雅黑" pitchFamily="34" charset="-122"/>
                <a:ea typeface="微软雅黑" pitchFamily="34" charset="-122"/>
                <a:cs typeface="Arial" charset="0"/>
              </a:rPr>
              <a:t>岱年，方克立</a:t>
            </a:r>
            <a:r>
              <a:rPr lang="zh-CN" altLang="en-US" sz="2000" b="1" dirty="0" smtClean="0">
                <a:solidFill>
                  <a:schemeClr val="tx1">
                    <a:lumMod val="65000"/>
                    <a:lumOff val="35000"/>
                  </a:schemeClr>
                </a:solidFill>
                <a:latin typeface="微软雅黑" pitchFamily="34" charset="-122"/>
                <a:ea typeface="微软雅黑" pitchFamily="34" charset="-122"/>
                <a:cs typeface="Arial" charset="0"/>
              </a:rPr>
              <a:t>主编）</a:t>
            </a:r>
            <a:endParaRPr lang="en-US" altLang="zh-CN" sz="2000" b="1" dirty="0" smtClean="0">
              <a:solidFill>
                <a:schemeClr val="tx1">
                  <a:lumMod val="65000"/>
                  <a:lumOff val="35000"/>
                </a:schemeClr>
              </a:solidFill>
              <a:latin typeface="微软雅黑" pitchFamily="34" charset="-122"/>
              <a:ea typeface="微软雅黑" pitchFamily="34" charset="-122"/>
              <a:cs typeface="Arial" charset="0"/>
            </a:endParaRPr>
          </a:p>
        </p:txBody>
      </p:sp>
    </p:spTree>
    <p:extLst>
      <p:ext uri="{BB962C8B-B14F-4D97-AF65-F5344CB8AC3E}">
        <p14:creationId xmlns:p14="http://schemas.microsoft.com/office/powerpoint/2010/main" val="191179528"/>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对角圆角矩形 4"/>
          <p:cNvSpPr/>
          <p:nvPr/>
        </p:nvSpPr>
        <p:spPr>
          <a:xfrm>
            <a:off x="6478433" y="3391947"/>
            <a:ext cx="4176464" cy="648072"/>
          </a:xfrm>
          <a:prstGeom prst="round2DiagRect">
            <a:avLst>
              <a:gd name="adj1" fmla="val 20943"/>
              <a:gd name="adj2" fmla="val 0"/>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0"/>
          <p:cNvSpPr txBox="1"/>
          <p:nvPr/>
        </p:nvSpPr>
        <p:spPr>
          <a:xfrm>
            <a:off x="7341973" y="3531317"/>
            <a:ext cx="3832304" cy="369332"/>
          </a:xfrm>
          <a:prstGeom prst="rect">
            <a:avLst/>
          </a:prstGeom>
          <a:noFill/>
        </p:spPr>
        <p:txBody>
          <a:bodyPr vert="horz" wrap="square" lIns="0" tIns="0" rIns="0" bIns="0" rtlCol="0" anchor="ctr">
            <a:spAutoFit/>
          </a:bodyPr>
          <a:lstStyle/>
          <a:p>
            <a:pPr algn="l"/>
            <a:r>
              <a:rPr lang="en-US" altLang="zh-CN" sz="2400" dirty="0" smtClean="0">
                <a:solidFill>
                  <a:schemeClr val="bg1"/>
                </a:solidFill>
                <a:latin typeface="Impact" pitchFamily="34" charset="0"/>
                <a:ea typeface="微软雅黑" pitchFamily="34" charset="-122"/>
              </a:rPr>
              <a:t>02    </a:t>
            </a:r>
            <a:r>
              <a:rPr lang="zh-CN" altLang="en-US" sz="2400" dirty="0" smtClean="0">
                <a:solidFill>
                  <a:schemeClr val="bg1"/>
                </a:solidFill>
                <a:latin typeface="微软雅黑" pitchFamily="34" charset="-122"/>
                <a:ea typeface="微软雅黑" pitchFamily="34" charset="-122"/>
              </a:rPr>
              <a:t>企业文化概述</a:t>
            </a:r>
            <a:endParaRPr lang="zh-CN" altLang="en-US" sz="2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792682174"/>
      </p:ext>
    </p:extLst>
  </p:cSld>
  <p:clrMapOvr>
    <a:masterClrMapping/>
  </p:clrMapOvr>
  <mc:AlternateContent xmlns:mc="http://schemas.openxmlformats.org/markup-compatibility/2006">
    <mc:Choice xmlns:p14="http://schemas.microsoft.com/office/powerpoint/2010/main" Requires="p14">
      <p:transition>
        <p14:prism/>
      </p:transition>
    </mc:Choice>
    <mc:Fallback>
      <p:transition>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2973310"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2.1 </a:t>
            </a:r>
            <a:r>
              <a:rPr lang="zh-CN" altLang="en-US" sz="2000" b="1" dirty="0" smtClean="0">
                <a:solidFill>
                  <a:schemeClr val="tx1">
                    <a:lumMod val="65000"/>
                    <a:lumOff val="35000"/>
                  </a:schemeClr>
                </a:solidFill>
                <a:latin typeface="微软雅黑" pitchFamily="34" charset="-122"/>
                <a:ea typeface="微软雅黑" pitchFamily="34" charset="-122"/>
              </a:rPr>
              <a:t>企业文化的起源</a:t>
            </a:r>
            <a:endParaRPr lang="zh-CN" altLang="en-US" sz="2000" dirty="0"/>
          </a:p>
        </p:txBody>
      </p:sp>
      <p:sp>
        <p:nvSpPr>
          <p:cNvPr id="3" name="TextBox 3"/>
          <p:cNvSpPr txBox="1">
            <a:spLocks noChangeArrowheads="1"/>
          </p:cNvSpPr>
          <p:nvPr/>
        </p:nvSpPr>
        <p:spPr bwMode="auto">
          <a:xfrm>
            <a:off x="876620" y="980728"/>
            <a:ext cx="972108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500">
                <a:solidFill>
                  <a:schemeClr val="accent2"/>
                </a:solidFill>
                <a:latin typeface="华文细黑" pitchFamily="2" charset="-122"/>
                <a:ea typeface="华文细黑" pitchFamily="2" charset="-122"/>
              </a:defRPr>
            </a:lvl1pPr>
            <a:lvl2pPr marL="742950" indent="-285750" eaLnBrk="0" hangingPunct="0">
              <a:defRPr kumimoji="1" sz="1500">
                <a:solidFill>
                  <a:schemeClr val="accent2"/>
                </a:solidFill>
                <a:latin typeface="华文细黑" pitchFamily="2" charset="-122"/>
                <a:ea typeface="华文细黑" pitchFamily="2" charset="-122"/>
              </a:defRPr>
            </a:lvl2pPr>
            <a:lvl3pPr marL="1143000" indent="-228600" eaLnBrk="0" hangingPunct="0">
              <a:defRPr kumimoji="1" sz="1500">
                <a:solidFill>
                  <a:schemeClr val="accent2"/>
                </a:solidFill>
                <a:latin typeface="华文细黑" pitchFamily="2" charset="-122"/>
                <a:ea typeface="华文细黑" pitchFamily="2" charset="-122"/>
              </a:defRPr>
            </a:lvl3pPr>
            <a:lvl4pPr marL="1600200" indent="-228600" eaLnBrk="0" hangingPunct="0">
              <a:defRPr kumimoji="1" sz="1500">
                <a:solidFill>
                  <a:schemeClr val="accent2"/>
                </a:solidFill>
                <a:latin typeface="华文细黑" pitchFamily="2" charset="-122"/>
                <a:ea typeface="华文细黑" pitchFamily="2" charset="-122"/>
              </a:defRPr>
            </a:lvl4pPr>
            <a:lvl5pPr marL="2057400" indent="-228600" eaLnBrk="0" hangingPunct="0">
              <a:defRPr kumimoji="1" sz="1500">
                <a:solidFill>
                  <a:schemeClr val="accent2"/>
                </a:solidFill>
                <a:latin typeface="华文细黑" pitchFamily="2" charset="-122"/>
                <a:ea typeface="华文细黑" pitchFamily="2" charset="-122"/>
              </a:defRPr>
            </a:lvl5pPr>
            <a:lvl6pPr marL="25146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6pPr>
            <a:lvl7pPr marL="29718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7pPr>
            <a:lvl8pPr marL="34290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8pPr>
            <a:lvl9pPr marL="38862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9pPr>
          </a:lstStyle>
          <a:p>
            <a:pPr eaLnBrk="1" hangingPunct="1">
              <a:lnSpc>
                <a:spcPct val="150000"/>
              </a:lnSpc>
            </a:pPr>
            <a:r>
              <a:rPr lang="zh-CN" altLang="en-US" sz="2000" b="1" dirty="0">
                <a:solidFill>
                  <a:schemeClr val="tx1">
                    <a:lumMod val="65000"/>
                    <a:lumOff val="35000"/>
                  </a:schemeClr>
                </a:solidFill>
                <a:latin typeface="微软雅黑" pitchFamily="34" charset="-122"/>
                <a:ea typeface="微软雅黑" pitchFamily="34" charset="-122"/>
                <a:cs typeface="Arial" charset="0"/>
              </a:rPr>
              <a:t>近年来，企业文化一直是管理实践和管理学研究的</a:t>
            </a:r>
            <a:r>
              <a:rPr lang="zh-CN" altLang="en-US" sz="2800" b="1" dirty="0">
                <a:solidFill>
                  <a:srgbClr val="FF0000"/>
                </a:solidFill>
                <a:latin typeface="微软雅黑" pitchFamily="34" charset="-122"/>
                <a:ea typeface="微软雅黑" pitchFamily="34" charset="-122"/>
                <a:cs typeface="Arial" charset="0"/>
              </a:rPr>
              <a:t>热点</a:t>
            </a:r>
            <a:r>
              <a:rPr lang="zh-CN" altLang="en-US" sz="2000" b="1" dirty="0">
                <a:solidFill>
                  <a:schemeClr val="tx1">
                    <a:lumMod val="65000"/>
                    <a:lumOff val="35000"/>
                  </a:schemeClr>
                </a:solidFill>
                <a:latin typeface="微软雅黑" pitchFamily="34" charset="-122"/>
                <a:ea typeface="微软雅黑" pitchFamily="34" charset="-122"/>
                <a:cs typeface="Arial" charset="0"/>
              </a:rPr>
              <a:t>。</a:t>
            </a:r>
            <a:endParaRPr lang="en-US" altLang="zh-CN" sz="2000" b="1" dirty="0" smtClean="0">
              <a:solidFill>
                <a:schemeClr val="tx1">
                  <a:lumMod val="65000"/>
                  <a:lumOff val="35000"/>
                </a:schemeClr>
              </a:solidFill>
              <a:latin typeface="微软雅黑" pitchFamily="34" charset="-122"/>
              <a:ea typeface="微软雅黑" pitchFamily="34" charset="-122"/>
              <a:cs typeface="Arial" charset="0"/>
            </a:endParaRPr>
          </a:p>
        </p:txBody>
      </p:sp>
      <p:sp>
        <p:nvSpPr>
          <p:cNvPr id="4" name="矩形 3"/>
          <p:cNvSpPr/>
          <p:nvPr/>
        </p:nvSpPr>
        <p:spPr>
          <a:xfrm>
            <a:off x="842591" y="1840040"/>
            <a:ext cx="10945216" cy="1300869"/>
          </a:xfrm>
          <a:prstGeom prst="rect">
            <a:avLst/>
          </a:prstGeom>
        </p:spPr>
        <p:txBody>
          <a:bodyPr wrap="square">
            <a:spAutoFit/>
          </a:bodyPr>
          <a:lstStyle/>
          <a:p>
            <a:pPr marL="285750" indent="-285750">
              <a:lnSpc>
                <a:spcPct val="130000"/>
              </a:lnSpc>
              <a:spcBef>
                <a:spcPts val="500"/>
              </a:spcBef>
              <a:buFont typeface="Wingdings" pitchFamily="2" charset="2"/>
              <a:buChar char="n"/>
            </a:pPr>
            <a:r>
              <a:rPr lang="zh-CN" altLang="en-US" dirty="0" smtClean="0">
                <a:solidFill>
                  <a:srgbClr val="545454"/>
                </a:solidFill>
                <a:latin typeface="微软雅黑" panose="020B0503020204020204" pitchFamily="34" charset="-122"/>
                <a:ea typeface="微软雅黑" panose="020B0503020204020204" pitchFamily="34" charset="-122"/>
              </a:rPr>
              <a:t>“企业文化”这个</a:t>
            </a:r>
            <a:r>
              <a:rPr lang="zh-CN" altLang="en-US" dirty="0">
                <a:solidFill>
                  <a:srgbClr val="545454"/>
                </a:solidFill>
                <a:latin typeface="微软雅黑" panose="020B0503020204020204" pitchFamily="34" charset="-122"/>
                <a:ea typeface="微软雅黑" panose="020B0503020204020204" pitchFamily="34" charset="-122"/>
              </a:rPr>
              <a:t>名词的出现始于</a:t>
            </a:r>
            <a:r>
              <a:rPr lang="en-US" altLang="zh-CN" dirty="0">
                <a:solidFill>
                  <a:srgbClr val="545454"/>
                </a:solidFill>
                <a:latin typeface="微软雅黑" panose="020B0503020204020204" pitchFamily="34" charset="-122"/>
                <a:ea typeface="微软雅黑" panose="020B0503020204020204" pitchFamily="34" charset="-122"/>
              </a:rPr>
              <a:t>20</a:t>
            </a:r>
            <a:r>
              <a:rPr lang="zh-CN" altLang="en-US" dirty="0">
                <a:solidFill>
                  <a:srgbClr val="545454"/>
                </a:solidFill>
                <a:latin typeface="微软雅黑" panose="020B0503020204020204" pitchFamily="34" charset="-122"/>
                <a:ea typeface="微软雅黑" panose="020B0503020204020204" pitchFamily="34" charset="-122"/>
              </a:rPr>
              <a:t>世纪</a:t>
            </a:r>
            <a:r>
              <a:rPr lang="en-US" altLang="zh-CN" dirty="0">
                <a:solidFill>
                  <a:srgbClr val="545454"/>
                </a:solidFill>
                <a:latin typeface="微软雅黑" panose="020B0503020204020204" pitchFamily="34" charset="-122"/>
                <a:ea typeface="微软雅黑" panose="020B0503020204020204" pitchFamily="34" charset="-122"/>
              </a:rPr>
              <a:t>80</a:t>
            </a:r>
            <a:r>
              <a:rPr lang="zh-CN" altLang="en-US" dirty="0">
                <a:solidFill>
                  <a:srgbClr val="545454"/>
                </a:solidFill>
                <a:latin typeface="微软雅黑" panose="020B0503020204020204" pitchFamily="34" charset="-122"/>
                <a:ea typeface="微软雅黑" panose="020B0503020204020204" pitchFamily="34" charset="-122"/>
              </a:rPr>
              <a:t>年代初</a:t>
            </a:r>
            <a:r>
              <a:rPr lang="zh-CN" altLang="en-US" dirty="0" smtClean="0">
                <a:solidFill>
                  <a:srgbClr val="545454"/>
                </a:solidFill>
                <a:latin typeface="微软雅黑" panose="020B0503020204020204" pitchFamily="34" charset="-122"/>
                <a:ea typeface="微软雅黑" panose="020B0503020204020204" pitchFamily="34" charset="-122"/>
              </a:rPr>
              <a:t>。</a:t>
            </a:r>
            <a:endParaRPr lang="en-US" altLang="zh-CN" dirty="0">
              <a:solidFill>
                <a:srgbClr val="545454"/>
              </a:solidFill>
              <a:latin typeface="微软雅黑" panose="020B0503020204020204" pitchFamily="34" charset="-122"/>
              <a:ea typeface="微软雅黑" panose="020B0503020204020204" pitchFamily="34" charset="-122"/>
            </a:endParaRPr>
          </a:p>
          <a:p>
            <a:pPr marL="285750" indent="-285750">
              <a:lnSpc>
                <a:spcPct val="130000"/>
              </a:lnSpc>
              <a:spcBef>
                <a:spcPts val="500"/>
              </a:spcBef>
              <a:buFont typeface="Wingdings" pitchFamily="2" charset="2"/>
              <a:buChar char="n"/>
            </a:pPr>
            <a:r>
              <a:rPr lang="zh-CN" altLang="en-US" dirty="0" smtClean="0">
                <a:solidFill>
                  <a:srgbClr val="545454"/>
                </a:solidFill>
                <a:latin typeface="微软雅黑" panose="020B0503020204020204" pitchFamily="34" charset="-122"/>
                <a:ea typeface="微软雅黑" panose="020B0503020204020204" pitchFamily="34" charset="-122"/>
              </a:rPr>
              <a:t>源于</a:t>
            </a:r>
            <a:r>
              <a:rPr lang="zh-CN" altLang="en-US" dirty="0">
                <a:solidFill>
                  <a:srgbClr val="545454"/>
                </a:solidFill>
                <a:latin typeface="微软雅黑" panose="020B0503020204020204" pitchFamily="34" charset="-122"/>
                <a:ea typeface="微软雅黑" panose="020B0503020204020204" pitchFamily="34" charset="-122"/>
              </a:rPr>
              <a:t>日本经济发展奇迹而引起的美日比较管理学研究</a:t>
            </a:r>
            <a:r>
              <a:rPr lang="zh-CN" altLang="en-US" dirty="0" smtClean="0">
                <a:solidFill>
                  <a:srgbClr val="545454"/>
                </a:solidFill>
                <a:latin typeface="微软雅黑" panose="020B0503020204020204" pitchFamily="34" charset="-122"/>
                <a:ea typeface="微软雅黑" panose="020B0503020204020204" pitchFamily="34" charset="-122"/>
              </a:rPr>
              <a:t>热潮。</a:t>
            </a:r>
            <a:endParaRPr lang="en-US" altLang="zh-CN" dirty="0" smtClean="0">
              <a:solidFill>
                <a:srgbClr val="545454"/>
              </a:solidFill>
              <a:latin typeface="微软雅黑" panose="020B0503020204020204" pitchFamily="34" charset="-122"/>
              <a:ea typeface="微软雅黑" panose="020B0503020204020204" pitchFamily="34" charset="-122"/>
            </a:endParaRPr>
          </a:p>
          <a:p>
            <a:pPr marL="285750" indent="-285750">
              <a:lnSpc>
                <a:spcPct val="130000"/>
              </a:lnSpc>
              <a:spcBef>
                <a:spcPts val="500"/>
              </a:spcBef>
              <a:buFont typeface="Wingdings" pitchFamily="2" charset="2"/>
              <a:buChar char="n"/>
            </a:pPr>
            <a:r>
              <a:rPr lang="zh-CN" altLang="en-US" dirty="0" smtClean="0">
                <a:solidFill>
                  <a:srgbClr val="545454"/>
                </a:solidFill>
                <a:latin typeface="微软雅黑" panose="020B0503020204020204" pitchFamily="34" charset="-122"/>
                <a:ea typeface="微软雅黑" panose="020B0503020204020204" pitchFamily="34" charset="-122"/>
              </a:rPr>
              <a:t>改革开放后，</a:t>
            </a:r>
            <a:r>
              <a:rPr lang="zh-CN" altLang="en-US" dirty="0">
                <a:solidFill>
                  <a:srgbClr val="545454"/>
                </a:solidFill>
                <a:latin typeface="微软雅黑" panose="020B0503020204020204" pitchFamily="34" charset="-122"/>
                <a:ea typeface="微软雅黑" panose="020B0503020204020204" pitchFamily="34" charset="-122"/>
              </a:rPr>
              <a:t>企业文化作为一种管理模式也被引入</a:t>
            </a:r>
            <a:r>
              <a:rPr lang="zh-CN" altLang="en-US" dirty="0" smtClean="0">
                <a:solidFill>
                  <a:srgbClr val="545454"/>
                </a:solidFill>
                <a:latin typeface="微软雅黑" panose="020B0503020204020204" pitchFamily="34" charset="-122"/>
                <a:ea typeface="微软雅黑" panose="020B0503020204020204" pitchFamily="34" charset="-122"/>
              </a:rPr>
              <a:t>中国。</a:t>
            </a:r>
            <a:endParaRPr lang="zh-CN" altLang="en-US" dirty="0">
              <a:solidFill>
                <a:srgbClr val="545454"/>
              </a:solidFill>
              <a:latin typeface="微软雅黑" panose="020B0503020204020204" pitchFamily="34" charset="-122"/>
              <a:ea typeface="微软雅黑" panose="020B0503020204020204" pitchFamily="34" charset="-122"/>
            </a:endParaRPr>
          </a:p>
        </p:txBody>
      </p:sp>
      <p:sp>
        <p:nvSpPr>
          <p:cNvPr id="5" name="TextBox 10"/>
          <p:cNvSpPr txBox="1"/>
          <p:nvPr/>
        </p:nvSpPr>
        <p:spPr>
          <a:xfrm>
            <a:off x="876620" y="5138028"/>
            <a:ext cx="8084264" cy="523220"/>
          </a:xfrm>
          <a:prstGeom prst="rect">
            <a:avLst/>
          </a:prstGeom>
          <a:noFill/>
        </p:spPr>
        <p:txBody>
          <a:bodyPr wrap="none" rtlCol="0">
            <a:spAutoFit/>
          </a:bodyPr>
          <a:lstStyle/>
          <a:p>
            <a:r>
              <a:rPr lang="zh-CN" altLang="en-US" sz="2800" b="1" dirty="0">
                <a:solidFill>
                  <a:srgbClr val="FF6600"/>
                </a:solidFill>
                <a:latin typeface="微软雅黑" pitchFamily="34" charset="-122"/>
                <a:ea typeface="微软雅黑" pitchFamily="34" charset="-122"/>
              </a:rPr>
              <a:t>中国的企业文化实践和研究，也日趋丰富和普遍。</a:t>
            </a:r>
          </a:p>
        </p:txBody>
      </p:sp>
      <p:pic>
        <p:nvPicPr>
          <p:cNvPr id="6" name="Picture 2" descr="F:\360云盘\02-个人资料\！PPT图片及版面资源\05-PPT精选插图\04-图标\passort_0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78500" y="3789040"/>
            <a:ext cx="2438400"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3607487"/>
      </p:ext>
    </p:extLst>
  </p:cSld>
  <p:clrMapOvr>
    <a:masterClrMapping/>
  </p:clrMapOvr>
  <p:transition>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2973310"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2.2 </a:t>
            </a:r>
            <a:r>
              <a:rPr lang="zh-CN" altLang="en-US" sz="2000" b="1" dirty="0" smtClean="0">
                <a:solidFill>
                  <a:schemeClr val="tx1">
                    <a:lumMod val="65000"/>
                    <a:lumOff val="35000"/>
                  </a:schemeClr>
                </a:solidFill>
                <a:latin typeface="微软雅黑" pitchFamily="34" charset="-122"/>
                <a:ea typeface="微软雅黑" pitchFamily="34" charset="-122"/>
              </a:rPr>
              <a:t>如何理解企业文化</a:t>
            </a:r>
            <a:endParaRPr lang="zh-CN" altLang="en-US" sz="2000" dirty="0"/>
          </a:p>
        </p:txBody>
      </p:sp>
      <p:sp>
        <p:nvSpPr>
          <p:cNvPr id="7" name="TextBox 3"/>
          <p:cNvSpPr txBox="1">
            <a:spLocks noChangeArrowheads="1"/>
          </p:cNvSpPr>
          <p:nvPr/>
        </p:nvSpPr>
        <p:spPr bwMode="auto">
          <a:xfrm>
            <a:off x="876620" y="1146810"/>
            <a:ext cx="972108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500">
                <a:solidFill>
                  <a:schemeClr val="accent2"/>
                </a:solidFill>
                <a:latin typeface="华文细黑" pitchFamily="2" charset="-122"/>
                <a:ea typeface="华文细黑" pitchFamily="2" charset="-122"/>
              </a:defRPr>
            </a:lvl1pPr>
            <a:lvl2pPr marL="742950" indent="-285750" eaLnBrk="0" hangingPunct="0">
              <a:defRPr kumimoji="1" sz="1500">
                <a:solidFill>
                  <a:schemeClr val="accent2"/>
                </a:solidFill>
                <a:latin typeface="华文细黑" pitchFamily="2" charset="-122"/>
                <a:ea typeface="华文细黑" pitchFamily="2" charset="-122"/>
              </a:defRPr>
            </a:lvl2pPr>
            <a:lvl3pPr marL="1143000" indent="-228600" eaLnBrk="0" hangingPunct="0">
              <a:defRPr kumimoji="1" sz="1500">
                <a:solidFill>
                  <a:schemeClr val="accent2"/>
                </a:solidFill>
                <a:latin typeface="华文细黑" pitchFamily="2" charset="-122"/>
                <a:ea typeface="华文细黑" pitchFamily="2" charset="-122"/>
              </a:defRPr>
            </a:lvl3pPr>
            <a:lvl4pPr marL="1600200" indent="-228600" eaLnBrk="0" hangingPunct="0">
              <a:defRPr kumimoji="1" sz="1500">
                <a:solidFill>
                  <a:schemeClr val="accent2"/>
                </a:solidFill>
                <a:latin typeface="华文细黑" pitchFamily="2" charset="-122"/>
                <a:ea typeface="华文细黑" pitchFamily="2" charset="-122"/>
              </a:defRPr>
            </a:lvl4pPr>
            <a:lvl5pPr marL="2057400" indent="-228600" eaLnBrk="0" hangingPunct="0">
              <a:defRPr kumimoji="1" sz="1500">
                <a:solidFill>
                  <a:schemeClr val="accent2"/>
                </a:solidFill>
                <a:latin typeface="华文细黑" pitchFamily="2" charset="-122"/>
                <a:ea typeface="华文细黑" pitchFamily="2" charset="-122"/>
              </a:defRPr>
            </a:lvl5pPr>
            <a:lvl6pPr marL="25146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6pPr>
            <a:lvl7pPr marL="29718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7pPr>
            <a:lvl8pPr marL="34290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8pPr>
            <a:lvl9pPr marL="38862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9pPr>
          </a:lstStyle>
          <a:p>
            <a:pPr eaLnBrk="1" hangingPunct="1">
              <a:lnSpc>
                <a:spcPct val="150000"/>
              </a:lnSpc>
            </a:pPr>
            <a:r>
              <a:rPr lang="zh-CN" altLang="en-US" sz="2000" b="1" dirty="0">
                <a:solidFill>
                  <a:schemeClr val="tx1">
                    <a:lumMod val="65000"/>
                    <a:lumOff val="35000"/>
                  </a:schemeClr>
                </a:solidFill>
                <a:latin typeface="微软雅黑" pitchFamily="34" charset="-122"/>
                <a:ea typeface="微软雅黑" pitchFamily="34" charset="-122"/>
                <a:cs typeface="Arial" charset="0"/>
              </a:rPr>
              <a:t>企业文化实际上就是整个社会文化中的“</a:t>
            </a:r>
            <a:r>
              <a:rPr lang="zh-CN" altLang="en-US" sz="2000" b="1" dirty="0">
                <a:solidFill>
                  <a:srgbClr val="FF8500"/>
                </a:solidFill>
                <a:latin typeface="微软雅黑" pitchFamily="34" charset="-122"/>
                <a:ea typeface="微软雅黑" pitchFamily="34" charset="-122"/>
                <a:cs typeface="Arial" charset="0"/>
              </a:rPr>
              <a:t>亚文化</a:t>
            </a:r>
            <a:r>
              <a:rPr lang="zh-CN" altLang="en-US" sz="2000" b="1" dirty="0">
                <a:solidFill>
                  <a:schemeClr val="tx1">
                    <a:lumMod val="65000"/>
                    <a:lumOff val="35000"/>
                  </a:schemeClr>
                </a:solidFill>
                <a:latin typeface="微软雅黑" pitchFamily="34" charset="-122"/>
                <a:ea typeface="微软雅黑" pitchFamily="34" charset="-122"/>
                <a:cs typeface="Arial" charset="0"/>
              </a:rPr>
              <a:t>”或“</a:t>
            </a:r>
            <a:r>
              <a:rPr lang="zh-CN" altLang="en-US" sz="2000" b="1" dirty="0">
                <a:solidFill>
                  <a:srgbClr val="FF8500"/>
                </a:solidFill>
                <a:latin typeface="微软雅黑" pitchFamily="34" charset="-122"/>
                <a:ea typeface="微软雅黑" pitchFamily="34" charset="-122"/>
                <a:cs typeface="Arial" charset="0"/>
              </a:rPr>
              <a:t>次文化</a:t>
            </a:r>
            <a:r>
              <a:rPr lang="zh-CN" altLang="en-US" sz="2000" b="1" dirty="0">
                <a:solidFill>
                  <a:schemeClr val="tx1">
                    <a:lumMod val="65000"/>
                    <a:lumOff val="35000"/>
                  </a:schemeClr>
                </a:solidFill>
                <a:latin typeface="微软雅黑" pitchFamily="34" charset="-122"/>
                <a:ea typeface="微软雅黑" pitchFamily="34" charset="-122"/>
                <a:cs typeface="Arial" charset="0"/>
              </a:rPr>
              <a:t>”。</a:t>
            </a:r>
            <a:endParaRPr lang="en-US" altLang="zh-CN" sz="2000" b="1" dirty="0" smtClean="0">
              <a:solidFill>
                <a:schemeClr val="tx1">
                  <a:lumMod val="65000"/>
                  <a:lumOff val="35000"/>
                </a:schemeClr>
              </a:solidFill>
              <a:latin typeface="微软雅黑" pitchFamily="34" charset="-122"/>
              <a:ea typeface="微软雅黑" pitchFamily="34" charset="-122"/>
              <a:cs typeface="Arial" charset="0"/>
            </a:endParaRPr>
          </a:p>
        </p:txBody>
      </p:sp>
      <p:sp>
        <p:nvSpPr>
          <p:cNvPr id="8" name="TextBox 10"/>
          <p:cNvSpPr txBox="1"/>
          <p:nvPr/>
        </p:nvSpPr>
        <p:spPr>
          <a:xfrm>
            <a:off x="3676066" y="2860487"/>
            <a:ext cx="8352928" cy="1508105"/>
          </a:xfrm>
          <a:prstGeom prst="rect">
            <a:avLst/>
          </a:prstGeom>
          <a:noFill/>
        </p:spPr>
        <p:txBody>
          <a:bodyPr wrap="square" rtlCol="0">
            <a:spAutoFit/>
          </a:bodyPr>
          <a:lstStyle/>
          <a:p>
            <a:pPr>
              <a:spcBef>
                <a:spcPts val="1200"/>
              </a:spcBef>
            </a:pPr>
            <a:r>
              <a:rPr lang="zh-CN" altLang="en-US" sz="2800" dirty="0">
                <a:solidFill>
                  <a:schemeClr val="tx1">
                    <a:lumMod val="65000"/>
                    <a:lumOff val="35000"/>
                  </a:schemeClr>
                </a:solidFill>
                <a:latin typeface="微软雅黑" pitchFamily="34" charset="-122"/>
                <a:ea typeface="微软雅黑" pitchFamily="34" charset="-122"/>
              </a:rPr>
              <a:t>故而，企业文化就可以理解</a:t>
            </a:r>
            <a:r>
              <a:rPr lang="zh-CN" altLang="en-US" sz="2800" dirty="0" smtClean="0">
                <a:solidFill>
                  <a:schemeClr val="tx1">
                    <a:lumMod val="65000"/>
                    <a:lumOff val="35000"/>
                  </a:schemeClr>
                </a:solidFill>
                <a:latin typeface="微软雅黑" pitchFamily="34" charset="-122"/>
                <a:ea typeface="微软雅黑" pitchFamily="34" charset="-122"/>
              </a:rPr>
              <a:t>为：</a:t>
            </a:r>
            <a:endParaRPr lang="en-US" altLang="zh-CN" sz="2800" dirty="0" smtClean="0">
              <a:solidFill>
                <a:schemeClr val="tx1">
                  <a:lumMod val="65000"/>
                  <a:lumOff val="35000"/>
                </a:schemeClr>
              </a:solidFill>
              <a:latin typeface="微软雅黑" pitchFamily="34" charset="-122"/>
              <a:ea typeface="微软雅黑" pitchFamily="34" charset="-122"/>
            </a:endParaRPr>
          </a:p>
          <a:p>
            <a:pPr>
              <a:spcBef>
                <a:spcPts val="1200"/>
              </a:spcBef>
            </a:pPr>
            <a:r>
              <a:rPr lang="zh-CN" altLang="en-US" sz="4800" dirty="0" smtClean="0">
                <a:solidFill>
                  <a:schemeClr val="tx1">
                    <a:lumMod val="65000"/>
                    <a:lumOff val="35000"/>
                  </a:schemeClr>
                </a:solidFill>
                <a:latin typeface="微软雅黑" pitchFamily="34" charset="-122"/>
                <a:ea typeface="微软雅黑" pitchFamily="34" charset="-122"/>
              </a:rPr>
              <a:t>在</a:t>
            </a:r>
            <a:r>
              <a:rPr lang="zh-CN" altLang="en-US" sz="4800" dirty="0">
                <a:solidFill>
                  <a:schemeClr val="tx1">
                    <a:lumMod val="65000"/>
                    <a:lumOff val="35000"/>
                  </a:schemeClr>
                </a:solidFill>
                <a:latin typeface="微软雅黑" pitchFamily="34" charset="-122"/>
                <a:ea typeface="微软雅黑" pitchFamily="34" charset="-122"/>
              </a:rPr>
              <a:t>企业中</a:t>
            </a:r>
            <a:r>
              <a:rPr lang="zh-CN" altLang="en-US" sz="5400" b="1" dirty="0">
                <a:solidFill>
                  <a:srgbClr val="FF8500"/>
                </a:solidFill>
                <a:latin typeface="微软雅黑" pitchFamily="34" charset="-122"/>
                <a:ea typeface="微软雅黑" pitchFamily="34" charset="-122"/>
              </a:rPr>
              <a:t>做事的习惯方式</a:t>
            </a:r>
            <a:r>
              <a:rPr lang="zh-CN" altLang="en-US" sz="5400" b="1" dirty="0">
                <a:solidFill>
                  <a:schemeClr val="tx1">
                    <a:lumMod val="65000"/>
                    <a:lumOff val="35000"/>
                  </a:schemeClr>
                </a:solidFill>
                <a:latin typeface="微软雅黑" pitchFamily="34" charset="-122"/>
                <a:ea typeface="微软雅黑" pitchFamily="34" charset="-122"/>
              </a:rPr>
              <a:t>。</a:t>
            </a:r>
          </a:p>
        </p:txBody>
      </p:sp>
      <p:pic>
        <p:nvPicPr>
          <p:cNvPr id="9" name="Picture 2" descr="F:\360云盘\02-个人资料\！PPT图片及版面资源\05-PPT精选插图\04-图标\西装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11" y="1811349"/>
            <a:ext cx="3096344" cy="43737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531856"/>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2973310"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2.3 </a:t>
            </a:r>
            <a:r>
              <a:rPr lang="zh-CN" altLang="en-US" sz="2000" b="1" dirty="0" smtClean="0">
                <a:solidFill>
                  <a:schemeClr val="tx1">
                    <a:lumMod val="65000"/>
                    <a:lumOff val="35000"/>
                  </a:schemeClr>
                </a:solidFill>
                <a:latin typeface="微软雅黑" pitchFamily="34" charset="-122"/>
                <a:ea typeface="微软雅黑" pitchFamily="34" charset="-122"/>
              </a:rPr>
              <a:t>企业文化层次</a:t>
            </a:r>
            <a:endParaRPr lang="zh-CN" altLang="en-US" sz="2000" dirty="0"/>
          </a:p>
        </p:txBody>
      </p:sp>
      <p:sp>
        <p:nvSpPr>
          <p:cNvPr id="7" name="TextBox 3"/>
          <p:cNvSpPr txBox="1">
            <a:spLocks noChangeArrowheads="1"/>
          </p:cNvSpPr>
          <p:nvPr/>
        </p:nvSpPr>
        <p:spPr bwMode="auto">
          <a:xfrm>
            <a:off x="876620" y="1146810"/>
            <a:ext cx="9721080"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500">
                <a:solidFill>
                  <a:schemeClr val="accent2"/>
                </a:solidFill>
                <a:latin typeface="华文细黑" pitchFamily="2" charset="-122"/>
                <a:ea typeface="华文细黑" pitchFamily="2" charset="-122"/>
              </a:defRPr>
            </a:lvl1pPr>
            <a:lvl2pPr marL="742950" indent="-285750" eaLnBrk="0" hangingPunct="0">
              <a:defRPr kumimoji="1" sz="1500">
                <a:solidFill>
                  <a:schemeClr val="accent2"/>
                </a:solidFill>
                <a:latin typeface="华文细黑" pitchFamily="2" charset="-122"/>
                <a:ea typeface="华文细黑" pitchFamily="2" charset="-122"/>
              </a:defRPr>
            </a:lvl2pPr>
            <a:lvl3pPr marL="1143000" indent="-228600" eaLnBrk="0" hangingPunct="0">
              <a:defRPr kumimoji="1" sz="1500">
                <a:solidFill>
                  <a:schemeClr val="accent2"/>
                </a:solidFill>
                <a:latin typeface="华文细黑" pitchFamily="2" charset="-122"/>
                <a:ea typeface="华文细黑" pitchFamily="2" charset="-122"/>
              </a:defRPr>
            </a:lvl3pPr>
            <a:lvl4pPr marL="1600200" indent="-228600" eaLnBrk="0" hangingPunct="0">
              <a:defRPr kumimoji="1" sz="1500">
                <a:solidFill>
                  <a:schemeClr val="accent2"/>
                </a:solidFill>
                <a:latin typeface="华文细黑" pitchFamily="2" charset="-122"/>
                <a:ea typeface="华文细黑" pitchFamily="2" charset="-122"/>
              </a:defRPr>
            </a:lvl4pPr>
            <a:lvl5pPr marL="2057400" indent="-228600" eaLnBrk="0" hangingPunct="0">
              <a:defRPr kumimoji="1" sz="1500">
                <a:solidFill>
                  <a:schemeClr val="accent2"/>
                </a:solidFill>
                <a:latin typeface="华文细黑" pitchFamily="2" charset="-122"/>
                <a:ea typeface="华文细黑" pitchFamily="2" charset="-122"/>
              </a:defRPr>
            </a:lvl5pPr>
            <a:lvl6pPr marL="25146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6pPr>
            <a:lvl7pPr marL="29718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7pPr>
            <a:lvl8pPr marL="34290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8pPr>
            <a:lvl9pPr marL="38862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9pPr>
          </a:lstStyle>
          <a:p>
            <a:pPr eaLnBrk="1" hangingPunct="1">
              <a:lnSpc>
                <a:spcPct val="150000"/>
              </a:lnSpc>
            </a:pPr>
            <a:r>
              <a:rPr lang="zh-CN" altLang="en-US" sz="2000" b="1" dirty="0">
                <a:solidFill>
                  <a:schemeClr val="tx1">
                    <a:lumMod val="65000"/>
                    <a:lumOff val="35000"/>
                  </a:schemeClr>
                </a:solidFill>
                <a:latin typeface="微软雅黑" pitchFamily="34" charset="-122"/>
                <a:ea typeface="微软雅黑" pitchFamily="34" charset="-122"/>
                <a:cs typeface="Arial" charset="0"/>
              </a:rPr>
              <a:t>类比于文化的四个层次，结合</a:t>
            </a:r>
            <a:r>
              <a:rPr lang="en-US" altLang="zh-CN" sz="2000" b="1" dirty="0">
                <a:solidFill>
                  <a:schemeClr val="tx1">
                    <a:lumMod val="65000"/>
                    <a:lumOff val="35000"/>
                  </a:schemeClr>
                </a:solidFill>
                <a:latin typeface="微软雅黑" pitchFamily="34" charset="-122"/>
                <a:ea typeface="微软雅黑" pitchFamily="34" charset="-122"/>
                <a:cs typeface="Arial" charset="0"/>
              </a:rPr>
              <a:t>CIS</a:t>
            </a:r>
            <a:r>
              <a:rPr lang="zh-CN" altLang="en-US" sz="2000" b="1" dirty="0">
                <a:solidFill>
                  <a:schemeClr val="tx1">
                    <a:lumMod val="65000"/>
                    <a:lumOff val="35000"/>
                  </a:schemeClr>
                </a:solidFill>
                <a:latin typeface="微软雅黑" pitchFamily="34" charset="-122"/>
                <a:ea typeface="微软雅黑" pitchFamily="34" charset="-122"/>
                <a:cs typeface="Arial" charset="0"/>
              </a:rPr>
              <a:t>导入理论，企业文化可分四层或三层。</a:t>
            </a:r>
            <a:endParaRPr lang="zh-CN" altLang="en-US" sz="2000" b="1" dirty="0">
              <a:solidFill>
                <a:schemeClr val="tx1">
                  <a:lumMod val="65000"/>
                  <a:lumOff val="35000"/>
                </a:schemeClr>
              </a:solidFill>
              <a:latin typeface="微软雅黑" pitchFamily="34" charset="-122"/>
              <a:ea typeface="微软雅黑" pitchFamily="34" charset="-122"/>
              <a:cs typeface="Arial" charset="0"/>
            </a:endParaRPr>
          </a:p>
        </p:txBody>
      </p:sp>
      <p:sp>
        <p:nvSpPr>
          <p:cNvPr id="6" name="矩形 5"/>
          <p:cNvSpPr/>
          <p:nvPr/>
        </p:nvSpPr>
        <p:spPr>
          <a:xfrm>
            <a:off x="614149" y="2348880"/>
            <a:ext cx="11352104" cy="3384376"/>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dirty="0">
              <a:solidFill>
                <a:sysClr val="window" lastClr="FFFFFF"/>
              </a:solidFill>
              <a:latin typeface="Tahoma"/>
              <a:ea typeface="微软雅黑"/>
            </a:endParaRPr>
          </a:p>
        </p:txBody>
      </p:sp>
      <p:graphicFrame>
        <p:nvGraphicFramePr>
          <p:cNvPr id="10" name="表格 9"/>
          <p:cNvGraphicFramePr>
            <a:graphicFrameLocks noGrp="1"/>
          </p:cNvGraphicFramePr>
          <p:nvPr>
            <p:extLst>
              <p:ext uri="{D42A27DB-BD31-4B8C-83A1-F6EECF244321}">
                <p14:modId xmlns:p14="http://schemas.microsoft.com/office/powerpoint/2010/main" val="3993173788"/>
              </p:ext>
            </p:extLst>
          </p:nvPr>
        </p:nvGraphicFramePr>
        <p:xfrm>
          <a:off x="723330" y="2468338"/>
          <a:ext cx="11136484" cy="3120900"/>
        </p:xfrm>
        <a:graphic>
          <a:graphicData uri="http://schemas.openxmlformats.org/drawingml/2006/table">
            <a:tbl>
              <a:tblPr firstRow="1" firstCol="1" bandRow="1">
                <a:tableStyleId>{21E4AEA4-8DFA-4A89-87EB-49C32662AFE0}</a:tableStyleId>
              </a:tblPr>
              <a:tblGrid>
                <a:gridCol w="2784121"/>
                <a:gridCol w="2784121"/>
                <a:gridCol w="2784121"/>
                <a:gridCol w="2784121"/>
              </a:tblGrid>
              <a:tr h="624180">
                <a:tc>
                  <a:txBody>
                    <a:bodyPr/>
                    <a:lstStyle/>
                    <a:p>
                      <a:pPr algn="ctr" fontAlgn="ctr"/>
                      <a:r>
                        <a:rPr lang="zh-CN" altLang="en-US" sz="1800" u="none" strike="noStrike" dirty="0" smtClean="0">
                          <a:effectLst/>
                          <a:latin typeface="微软雅黑" panose="020B0503020204020204" pitchFamily="34" charset="-122"/>
                          <a:ea typeface="微软雅黑" panose="020B0503020204020204" pitchFamily="34" charset="-122"/>
                        </a:rPr>
                        <a:t>四层文化层次</a:t>
                      </a:r>
                      <a:endParaRPr lang="en-US" sz="1800" b="1" i="0" u="none" strike="noStrike" dirty="0">
                        <a:solidFill>
                          <a:schemeClr val="bg1"/>
                        </a:solidFill>
                        <a:effectLst/>
                        <a:latin typeface="微软雅黑" pitchFamily="34" charset="-122"/>
                        <a:ea typeface="微软雅黑" pitchFamily="34" charset="-122"/>
                      </a:endParaRPr>
                    </a:p>
                  </a:txBody>
                  <a:tcPr marL="9525" marR="9525" marT="9525" marB="0" anchor="ctr"/>
                </a:tc>
                <a:tc>
                  <a:txBody>
                    <a:bodyPr/>
                    <a:lstStyle/>
                    <a:p>
                      <a:pPr marL="0" algn="ctr" defTabSz="914400" rtl="0" eaLnBrk="1" fontAlgn="ctr" latinLnBrk="0" hangingPunct="1"/>
                      <a:r>
                        <a:rPr lang="zh-CN" altLang="en-US" sz="1800" u="none" strike="noStrike" kern="1200" dirty="0" smtClean="0">
                          <a:effectLst/>
                          <a:latin typeface="微软雅黑" panose="020B0503020204020204" pitchFamily="34" charset="-122"/>
                          <a:ea typeface="微软雅黑" panose="020B0503020204020204" pitchFamily="34" charset="-122"/>
                        </a:rPr>
                        <a:t>四层企业文化</a:t>
                      </a:r>
                      <a:endParaRPr lang="zh-CN" altLang="en-US" sz="1800" b="1" u="none" strike="noStrike" kern="1200" dirty="0">
                        <a:solidFill>
                          <a:schemeClr val="lt1"/>
                        </a:solidFill>
                        <a:effectLst/>
                        <a:latin typeface="微软雅黑" pitchFamily="34" charset="-122"/>
                        <a:ea typeface="微软雅黑" pitchFamily="34" charset="-122"/>
                        <a:cs typeface="+mn-cs"/>
                      </a:endParaRPr>
                    </a:p>
                  </a:txBody>
                  <a:tcPr marL="9525" marR="9525" marT="9525" marB="0" anchor="ctr"/>
                </a:tc>
                <a:tc>
                  <a:txBody>
                    <a:bodyPr/>
                    <a:lstStyle/>
                    <a:p>
                      <a:pPr marL="0" algn="ctr" defTabSz="914400" rtl="0" eaLnBrk="1" fontAlgn="ctr" latinLnBrk="0" hangingPunct="1"/>
                      <a:r>
                        <a:rPr lang="zh-CN" altLang="en-US" sz="1800" u="none" strike="noStrike" kern="1200" baseline="0" dirty="0" smtClean="0">
                          <a:effectLst/>
                          <a:latin typeface="微软雅黑" panose="020B0503020204020204" pitchFamily="34" charset="-122"/>
                          <a:ea typeface="微软雅黑" panose="020B0503020204020204" pitchFamily="34" charset="-122"/>
                        </a:rPr>
                        <a:t>三层企业文化</a:t>
                      </a:r>
                      <a:endParaRPr lang="zh-CN" altLang="en-US" sz="1800" b="1" u="none" strike="noStrike" kern="1200" dirty="0">
                        <a:solidFill>
                          <a:schemeClr val="lt1"/>
                        </a:solidFill>
                        <a:effectLst/>
                        <a:latin typeface="微软雅黑" pitchFamily="34" charset="-122"/>
                        <a:ea typeface="微软雅黑" pitchFamily="34" charset="-122"/>
                        <a:cs typeface="+mn-cs"/>
                      </a:endParaRPr>
                    </a:p>
                  </a:txBody>
                  <a:tcPr marL="9525" marR="9525" marT="9525" marB="0" anchor="ctr"/>
                </a:tc>
                <a:tc>
                  <a:txBody>
                    <a:bodyPr/>
                    <a:lstStyle/>
                    <a:p>
                      <a:pPr marL="0" algn="ctr" defTabSz="914400" rtl="0" eaLnBrk="1" fontAlgn="ctr" latinLnBrk="0" hangingPunct="1"/>
                      <a:r>
                        <a:rPr lang="en-US" altLang="zh-CN" sz="1800" u="none" strike="noStrike" kern="1200" dirty="0" smtClean="0">
                          <a:effectLst/>
                          <a:latin typeface="微软雅黑" panose="020B0503020204020204" pitchFamily="34" charset="-122"/>
                          <a:ea typeface="微软雅黑" panose="020B0503020204020204" pitchFamily="34" charset="-122"/>
                        </a:rPr>
                        <a:t>CIS</a:t>
                      </a:r>
                      <a:r>
                        <a:rPr lang="zh-CN" altLang="en-US" sz="1800" u="none" strike="noStrike" kern="1200" dirty="0" smtClean="0">
                          <a:effectLst/>
                          <a:latin typeface="微软雅黑" panose="020B0503020204020204" pitchFamily="34" charset="-122"/>
                          <a:ea typeface="微软雅黑" panose="020B0503020204020204" pitchFamily="34" charset="-122"/>
                        </a:rPr>
                        <a:t>（企业识别系统）</a:t>
                      </a:r>
                      <a:endParaRPr lang="zh-CN" altLang="en-US" sz="1800" b="1" u="none" strike="noStrike" kern="1200" dirty="0">
                        <a:solidFill>
                          <a:schemeClr val="lt1"/>
                        </a:solidFill>
                        <a:effectLst/>
                        <a:latin typeface="微软雅黑" pitchFamily="34" charset="-122"/>
                        <a:ea typeface="微软雅黑" pitchFamily="34" charset="-122"/>
                        <a:cs typeface="+mn-cs"/>
                      </a:endParaRPr>
                    </a:p>
                  </a:txBody>
                  <a:tcPr marL="9525" marR="9525" marT="9525" marB="0" anchor="ctr"/>
                </a:tc>
              </a:tr>
              <a:tr h="624180">
                <a:tc>
                  <a:txBody>
                    <a:bodyPr/>
                    <a:lstStyle/>
                    <a:p>
                      <a:pPr algn="ctr">
                        <a:lnSpc>
                          <a:spcPts val="1875"/>
                        </a:lnSpc>
                        <a:spcAft>
                          <a:spcPts val="0"/>
                        </a:spcAft>
                      </a:pPr>
                      <a:r>
                        <a:rPr lang="zh-CN" altLang="en-US" sz="1800" u="none" strike="noStrike" kern="1200" dirty="0" smtClean="0">
                          <a:effectLst/>
                          <a:latin typeface="微软雅黑" panose="020B0503020204020204" pitchFamily="34" charset="-122"/>
                          <a:ea typeface="微软雅黑" panose="020B0503020204020204" pitchFamily="34" charset="-122"/>
                        </a:rPr>
                        <a:t>心态文化</a:t>
                      </a:r>
                      <a:endParaRPr lang="zh-CN" sz="1800" b="1" u="none" strike="noStrike" kern="1200" dirty="0">
                        <a:solidFill>
                          <a:schemeClr val="lt1"/>
                        </a:solidFill>
                        <a:effectLst/>
                        <a:latin typeface="微软雅黑" pitchFamily="34" charset="-122"/>
                        <a:ea typeface="微软雅黑" pitchFamily="34" charset="-122"/>
                        <a:cs typeface="+mn-cs"/>
                      </a:endParaRPr>
                    </a:p>
                  </a:txBody>
                  <a:tcPr marL="68580" marR="68580" marT="0" marB="0" anchor="ctr"/>
                </a:tc>
                <a:tc>
                  <a:txBody>
                    <a:bodyPr/>
                    <a:lstStyle/>
                    <a:p>
                      <a:pPr algn="ctr">
                        <a:lnSpc>
                          <a:spcPts val="1875"/>
                        </a:lnSpc>
                        <a:spcAft>
                          <a:spcPts val="0"/>
                        </a:spcAft>
                      </a:pPr>
                      <a:r>
                        <a:rPr lang="zh-CN" altLang="en-US" sz="1800" dirty="0" smtClean="0">
                          <a:solidFill>
                            <a:schemeClr val="tx1">
                              <a:lumMod val="65000"/>
                              <a:lumOff val="35000"/>
                            </a:schemeClr>
                          </a:solidFill>
                          <a:effectLst/>
                          <a:latin typeface="微软雅黑" panose="020B0503020204020204" pitchFamily="34" charset="-122"/>
                          <a:ea typeface="微软雅黑" panose="020B0503020204020204" pitchFamily="34" charset="-122"/>
                        </a:rPr>
                        <a:t>精神层文化</a:t>
                      </a:r>
                      <a:endParaRPr lang="zh-CN" altLang="en-US" sz="1800" b="1" dirty="0" smtClean="0">
                        <a:solidFill>
                          <a:schemeClr val="tx1">
                            <a:lumMod val="65000"/>
                            <a:lumOff val="35000"/>
                          </a:schemeClr>
                        </a:solidFill>
                        <a:effectLst/>
                        <a:latin typeface="微软雅黑" pitchFamily="34" charset="-122"/>
                        <a:ea typeface="微软雅黑" pitchFamily="34" charset="-122"/>
                        <a:cs typeface="宋体"/>
                      </a:endParaRPr>
                    </a:p>
                  </a:txBody>
                  <a:tcPr marL="68580" marR="68580" marT="0" marB="0" anchor="ctr"/>
                </a:tc>
                <a:tc>
                  <a:txBody>
                    <a:bodyPr/>
                    <a:lstStyle/>
                    <a:p>
                      <a:pPr algn="ctr">
                        <a:lnSpc>
                          <a:spcPts val="1875"/>
                        </a:lnSpc>
                        <a:spcAft>
                          <a:spcPts val="0"/>
                        </a:spcAft>
                      </a:pPr>
                      <a:r>
                        <a:rPr lang="zh-CN" altLang="en-US" sz="1800" dirty="0" smtClean="0">
                          <a:solidFill>
                            <a:schemeClr val="tx1">
                              <a:lumMod val="65000"/>
                              <a:lumOff val="35000"/>
                            </a:schemeClr>
                          </a:solidFill>
                          <a:effectLst/>
                          <a:latin typeface="微软雅黑" panose="020B0503020204020204" pitchFamily="34" charset="-122"/>
                          <a:ea typeface="微软雅黑" panose="020B0503020204020204" pitchFamily="34" charset="-122"/>
                        </a:rPr>
                        <a:t>精神理念层</a:t>
                      </a:r>
                      <a:endParaRPr lang="zh-CN" sz="1800" b="1" dirty="0">
                        <a:solidFill>
                          <a:schemeClr val="tx1">
                            <a:lumMod val="65000"/>
                            <a:lumOff val="35000"/>
                          </a:schemeClr>
                        </a:solidFill>
                        <a:effectLst/>
                        <a:latin typeface="微软雅黑" pitchFamily="34" charset="-122"/>
                        <a:ea typeface="微软雅黑" pitchFamily="34" charset="-122"/>
                        <a:cs typeface="宋体"/>
                      </a:endParaRPr>
                    </a:p>
                  </a:txBody>
                  <a:tcPr marL="68580" marR="68580" marT="0" marB="0" anchor="ctr"/>
                </a:tc>
                <a:tc>
                  <a:txBody>
                    <a:bodyPr/>
                    <a:lstStyle/>
                    <a:p>
                      <a:pPr algn="ctr">
                        <a:lnSpc>
                          <a:spcPts val="1875"/>
                        </a:lnSpc>
                        <a:spcAft>
                          <a:spcPts val="0"/>
                        </a:spcAft>
                      </a:pPr>
                      <a:r>
                        <a:rPr lang="en-US" altLang="zh-CN" sz="1800" dirty="0" smtClean="0">
                          <a:solidFill>
                            <a:schemeClr val="tx1">
                              <a:lumMod val="65000"/>
                              <a:lumOff val="35000"/>
                            </a:schemeClr>
                          </a:solidFill>
                          <a:effectLst/>
                          <a:latin typeface="微软雅黑" panose="020B0503020204020204" pitchFamily="34" charset="-122"/>
                          <a:ea typeface="微软雅黑" panose="020B0503020204020204" pitchFamily="34" charset="-122"/>
                        </a:rPr>
                        <a:t>MI</a:t>
                      </a:r>
                      <a:r>
                        <a:rPr lang="zh-CN" altLang="en-US" sz="1800" dirty="0" smtClean="0">
                          <a:solidFill>
                            <a:schemeClr val="tx1">
                              <a:lumMod val="65000"/>
                              <a:lumOff val="35000"/>
                            </a:schemeClr>
                          </a:solidFill>
                          <a:effectLst/>
                          <a:latin typeface="微软雅黑" panose="020B0503020204020204" pitchFamily="34" charset="-122"/>
                          <a:ea typeface="微软雅黑" panose="020B0503020204020204" pitchFamily="34" charset="-122"/>
                        </a:rPr>
                        <a:t>（理念识别）</a:t>
                      </a:r>
                      <a:endParaRPr lang="zh-CN" sz="1800" b="1" dirty="0">
                        <a:solidFill>
                          <a:schemeClr val="tx1">
                            <a:lumMod val="65000"/>
                            <a:lumOff val="35000"/>
                          </a:schemeClr>
                        </a:solidFill>
                        <a:effectLst/>
                        <a:latin typeface="微软雅黑" pitchFamily="34" charset="-122"/>
                        <a:ea typeface="微软雅黑" pitchFamily="34" charset="-122"/>
                        <a:cs typeface="宋体"/>
                      </a:endParaRPr>
                    </a:p>
                  </a:txBody>
                  <a:tcPr marL="68580" marR="68580" marT="0" marB="0" anchor="ctr"/>
                </a:tc>
              </a:tr>
              <a:tr h="624180">
                <a:tc>
                  <a:txBody>
                    <a:bodyPr/>
                    <a:lstStyle/>
                    <a:p>
                      <a:pPr algn="ctr">
                        <a:lnSpc>
                          <a:spcPts val="1875"/>
                        </a:lnSpc>
                        <a:spcAft>
                          <a:spcPts val="0"/>
                        </a:spcAft>
                      </a:pPr>
                      <a:r>
                        <a:rPr lang="zh-CN" altLang="en-US" sz="1800" u="none" strike="noStrike" kern="1200" dirty="0" smtClean="0">
                          <a:effectLst/>
                          <a:latin typeface="微软雅黑" panose="020B0503020204020204" pitchFamily="34" charset="-122"/>
                          <a:ea typeface="微软雅黑" panose="020B0503020204020204" pitchFamily="34" charset="-122"/>
                        </a:rPr>
                        <a:t>行为文化</a:t>
                      </a:r>
                      <a:endParaRPr lang="zh-CN" sz="1800" b="1" u="none" strike="noStrike" kern="1200" dirty="0">
                        <a:solidFill>
                          <a:schemeClr val="lt1"/>
                        </a:solidFill>
                        <a:effectLst/>
                        <a:latin typeface="微软雅黑" pitchFamily="34" charset="-122"/>
                        <a:ea typeface="微软雅黑" pitchFamily="34" charset="-122"/>
                        <a:cs typeface="+mn-cs"/>
                      </a:endParaRPr>
                    </a:p>
                  </a:txBody>
                  <a:tcPr marL="68580" marR="68580" marT="0" marB="0" anchor="ctr"/>
                </a:tc>
                <a:tc>
                  <a:txBody>
                    <a:bodyPr/>
                    <a:lstStyle/>
                    <a:p>
                      <a:pPr algn="ctr">
                        <a:lnSpc>
                          <a:spcPts val="1875"/>
                        </a:lnSpc>
                        <a:spcAft>
                          <a:spcPts val="0"/>
                        </a:spcAft>
                      </a:pPr>
                      <a:r>
                        <a:rPr lang="zh-CN" altLang="en-US" sz="1800" dirty="0" smtClean="0">
                          <a:solidFill>
                            <a:schemeClr val="tx1">
                              <a:lumMod val="65000"/>
                              <a:lumOff val="35000"/>
                            </a:schemeClr>
                          </a:solidFill>
                          <a:effectLst/>
                          <a:latin typeface="微软雅黑" panose="020B0503020204020204" pitchFamily="34" charset="-122"/>
                          <a:ea typeface="微软雅黑" panose="020B0503020204020204" pitchFamily="34" charset="-122"/>
                        </a:rPr>
                        <a:t>行为层文化</a:t>
                      </a:r>
                      <a:endParaRPr lang="zh-CN" altLang="en-US" sz="1800" b="1" dirty="0" smtClean="0">
                        <a:solidFill>
                          <a:schemeClr val="tx1">
                            <a:lumMod val="65000"/>
                            <a:lumOff val="35000"/>
                          </a:schemeClr>
                        </a:solidFill>
                        <a:effectLst/>
                        <a:latin typeface="微软雅黑" pitchFamily="34" charset="-122"/>
                        <a:ea typeface="微软雅黑" pitchFamily="34" charset="-122"/>
                        <a:cs typeface="宋体"/>
                      </a:endParaRPr>
                    </a:p>
                  </a:txBody>
                  <a:tcPr marL="68580" marR="68580" marT="0" marB="0" anchor="ctr"/>
                </a:tc>
                <a:tc rowSpan="2">
                  <a:txBody>
                    <a:bodyPr/>
                    <a:lstStyle/>
                    <a:p>
                      <a:pPr algn="ctr">
                        <a:lnSpc>
                          <a:spcPts val="1875"/>
                        </a:lnSpc>
                        <a:spcAft>
                          <a:spcPts val="0"/>
                        </a:spcAft>
                      </a:pPr>
                      <a:r>
                        <a:rPr lang="zh-CN" altLang="en-US" sz="1800" dirty="0" smtClean="0">
                          <a:solidFill>
                            <a:schemeClr val="tx1">
                              <a:lumMod val="65000"/>
                              <a:lumOff val="35000"/>
                            </a:schemeClr>
                          </a:solidFill>
                          <a:effectLst/>
                          <a:latin typeface="微软雅黑" panose="020B0503020204020204" pitchFamily="34" charset="-122"/>
                          <a:ea typeface="微软雅黑" panose="020B0503020204020204" pitchFamily="34" charset="-122"/>
                        </a:rPr>
                        <a:t>行为制度层</a:t>
                      </a:r>
                      <a:endParaRPr lang="zh-CN" sz="1800" b="1" dirty="0">
                        <a:solidFill>
                          <a:schemeClr val="tx1">
                            <a:lumMod val="65000"/>
                            <a:lumOff val="35000"/>
                          </a:schemeClr>
                        </a:solidFill>
                        <a:effectLst/>
                        <a:latin typeface="微软雅黑" pitchFamily="34" charset="-122"/>
                        <a:ea typeface="微软雅黑" pitchFamily="34" charset="-122"/>
                        <a:cs typeface="宋体"/>
                      </a:endParaRPr>
                    </a:p>
                  </a:txBody>
                  <a:tcPr marL="68580" marR="68580" marT="0" marB="0" anchor="ctr"/>
                </a:tc>
                <a:tc rowSpan="2">
                  <a:txBody>
                    <a:bodyPr/>
                    <a:lstStyle/>
                    <a:p>
                      <a:pPr algn="ctr">
                        <a:lnSpc>
                          <a:spcPts val="1875"/>
                        </a:lnSpc>
                        <a:spcAft>
                          <a:spcPts val="0"/>
                        </a:spcAft>
                      </a:pPr>
                      <a:r>
                        <a:rPr lang="en-US" altLang="zh-CN" sz="1800" dirty="0" smtClean="0">
                          <a:solidFill>
                            <a:schemeClr val="tx1">
                              <a:lumMod val="65000"/>
                              <a:lumOff val="35000"/>
                            </a:schemeClr>
                          </a:solidFill>
                          <a:effectLst/>
                          <a:latin typeface="微软雅黑" panose="020B0503020204020204" pitchFamily="34" charset="-122"/>
                          <a:ea typeface="微软雅黑" panose="020B0503020204020204" pitchFamily="34" charset="-122"/>
                        </a:rPr>
                        <a:t>BI</a:t>
                      </a:r>
                      <a:r>
                        <a:rPr lang="zh-CN" altLang="en-US" sz="1800" dirty="0" smtClean="0">
                          <a:solidFill>
                            <a:schemeClr val="tx1">
                              <a:lumMod val="65000"/>
                              <a:lumOff val="35000"/>
                            </a:schemeClr>
                          </a:solidFill>
                          <a:effectLst/>
                          <a:latin typeface="微软雅黑" panose="020B0503020204020204" pitchFamily="34" charset="-122"/>
                          <a:ea typeface="微软雅黑" panose="020B0503020204020204" pitchFamily="34" charset="-122"/>
                        </a:rPr>
                        <a:t>（行为识别）</a:t>
                      </a:r>
                      <a:endParaRPr lang="zh-CN" sz="1800" b="1" dirty="0">
                        <a:solidFill>
                          <a:schemeClr val="tx1">
                            <a:lumMod val="65000"/>
                            <a:lumOff val="35000"/>
                          </a:schemeClr>
                        </a:solidFill>
                        <a:effectLst/>
                        <a:latin typeface="微软雅黑" pitchFamily="34" charset="-122"/>
                        <a:ea typeface="微软雅黑" pitchFamily="34" charset="-122"/>
                        <a:cs typeface="宋体"/>
                      </a:endParaRPr>
                    </a:p>
                  </a:txBody>
                  <a:tcPr marL="68580" marR="68580" marT="0" marB="0" anchor="ctr"/>
                </a:tc>
              </a:tr>
              <a:tr h="624180">
                <a:tc>
                  <a:txBody>
                    <a:bodyPr/>
                    <a:lstStyle/>
                    <a:p>
                      <a:pPr algn="ctr">
                        <a:lnSpc>
                          <a:spcPts val="1875"/>
                        </a:lnSpc>
                        <a:spcAft>
                          <a:spcPts val="0"/>
                        </a:spcAft>
                      </a:pPr>
                      <a:r>
                        <a:rPr lang="zh-CN" altLang="en-US" sz="1800" u="none" strike="noStrike" kern="1200" dirty="0" smtClean="0">
                          <a:effectLst/>
                          <a:latin typeface="微软雅黑" panose="020B0503020204020204" pitchFamily="34" charset="-122"/>
                          <a:ea typeface="微软雅黑" panose="020B0503020204020204" pitchFamily="34" charset="-122"/>
                        </a:rPr>
                        <a:t>制度文化</a:t>
                      </a:r>
                      <a:endParaRPr lang="zh-CN" sz="1800" b="1" u="none" strike="noStrike" kern="1200" dirty="0">
                        <a:solidFill>
                          <a:schemeClr val="lt1"/>
                        </a:solidFill>
                        <a:effectLst/>
                        <a:latin typeface="微软雅黑" pitchFamily="34" charset="-122"/>
                        <a:ea typeface="微软雅黑" pitchFamily="34" charset="-122"/>
                        <a:cs typeface="+mn-cs"/>
                      </a:endParaRPr>
                    </a:p>
                  </a:txBody>
                  <a:tcPr marL="68580" marR="68580" marT="0" marB="0" anchor="ctr"/>
                </a:tc>
                <a:tc>
                  <a:txBody>
                    <a:bodyPr/>
                    <a:lstStyle/>
                    <a:p>
                      <a:pPr algn="ctr">
                        <a:lnSpc>
                          <a:spcPts val="1875"/>
                        </a:lnSpc>
                        <a:spcAft>
                          <a:spcPts val="0"/>
                        </a:spcAft>
                      </a:pPr>
                      <a:r>
                        <a:rPr lang="zh-CN" altLang="en-US" sz="1800" dirty="0" smtClean="0">
                          <a:solidFill>
                            <a:schemeClr val="tx1">
                              <a:lumMod val="65000"/>
                              <a:lumOff val="35000"/>
                            </a:schemeClr>
                          </a:solidFill>
                          <a:effectLst/>
                          <a:latin typeface="微软雅黑" panose="020B0503020204020204" pitchFamily="34" charset="-122"/>
                          <a:ea typeface="微软雅黑" panose="020B0503020204020204" pitchFamily="34" charset="-122"/>
                        </a:rPr>
                        <a:t>制度层文化</a:t>
                      </a:r>
                      <a:endParaRPr lang="zh-CN" altLang="en-US" sz="1800" b="1" dirty="0" smtClean="0">
                        <a:solidFill>
                          <a:schemeClr val="tx1">
                            <a:lumMod val="65000"/>
                            <a:lumOff val="35000"/>
                          </a:schemeClr>
                        </a:solidFill>
                        <a:effectLst/>
                        <a:latin typeface="微软雅黑" pitchFamily="34" charset="-122"/>
                        <a:ea typeface="微软雅黑" pitchFamily="34" charset="-122"/>
                        <a:cs typeface="宋体"/>
                      </a:endParaRPr>
                    </a:p>
                  </a:txBody>
                  <a:tcPr marL="68580" marR="68580" marT="0" marB="0" anchor="ctr"/>
                </a:tc>
                <a:tc vMerge="1">
                  <a:txBody>
                    <a:bodyPr/>
                    <a:lstStyle/>
                    <a:p>
                      <a:pPr algn="ctr">
                        <a:lnSpc>
                          <a:spcPts val="1875"/>
                        </a:lnSpc>
                        <a:spcAft>
                          <a:spcPts val="0"/>
                        </a:spcAft>
                      </a:pPr>
                      <a:endParaRPr lang="zh-CN" sz="1800" b="1" dirty="0">
                        <a:solidFill>
                          <a:schemeClr val="tx1">
                            <a:lumMod val="65000"/>
                            <a:lumOff val="35000"/>
                          </a:schemeClr>
                        </a:solidFill>
                        <a:effectLst/>
                        <a:latin typeface="微软雅黑" pitchFamily="34" charset="-122"/>
                        <a:ea typeface="微软雅黑" pitchFamily="34" charset="-122"/>
                        <a:cs typeface="宋体"/>
                      </a:endParaRPr>
                    </a:p>
                  </a:txBody>
                  <a:tcPr marL="68580" marR="68580" marT="0" marB="0" anchor="ctr"/>
                </a:tc>
                <a:tc vMerge="1">
                  <a:txBody>
                    <a:bodyPr/>
                    <a:lstStyle/>
                    <a:p>
                      <a:pPr algn="ctr">
                        <a:lnSpc>
                          <a:spcPts val="1875"/>
                        </a:lnSpc>
                        <a:spcAft>
                          <a:spcPts val="0"/>
                        </a:spcAft>
                      </a:pPr>
                      <a:endParaRPr lang="zh-CN" sz="1800" b="1" dirty="0">
                        <a:solidFill>
                          <a:schemeClr val="tx1">
                            <a:lumMod val="65000"/>
                            <a:lumOff val="35000"/>
                          </a:schemeClr>
                        </a:solidFill>
                        <a:effectLst/>
                        <a:latin typeface="微软雅黑" pitchFamily="34" charset="-122"/>
                        <a:ea typeface="微软雅黑" pitchFamily="34" charset="-122"/>
                        <a:cs typeface="宋体"/>
                      </a:endParaRPr>
                    </a:p>
                  </a:txBody>
                  <a:tcPr marL="68580" marR="68580" marT="0" marB="0" anchor="ctr"/>
                </a:tc>
              </a:tr>
              <a:tr h="624180">
                <a:tc>
                  <a:txBody>
                    <a:bodyPr/>
                    <a:lstStyle/>
                    <a:p>
                      <a:pPr algn="ctr">
                        <a:lnSpc>
                          <a:spcPts val="1875"/>
                        </a:lnSpc>
                        <a:spcAft>
                          <a:spcPts val="0"/>
                        </a:spcAft>
                      </a:pPr>
                      <a:r>
                        <a:rPr lang="zh-CN" altLang="en-US" sz="1800" u="none" strike="noStrike" kern="1200" dirty="0" smtClean="0">
                          <a:effectLst/>
                          <a:latin typeface="微软雅黑" panose="020B0503020204020204" pitchFamily="34" charset="-122"/>
                          <a:ea typeface="微软雅黑" panose="020B0503020204020204" pitchFamily="34" charset="-122"/>
                        </a:rPr>
                        <a:t>物态文化</a:t>
                      </a:r>
                      <a:endParaRPr lang="zh-CN" sz="1800" b="1" u="none" strike="noStrike" kern="1200" dirty="0">
                        <a:solidFill>
                          <a:schemeClr val="lt1"/>
                        </a:solidFill>
                        <a:effectLst/>
                        <a:latin typeface="微软雅黑" pitchFamily="34" charset="-122"/>
                        <a:ea typeface="微软雅黑" pitchFamily="34" charset="-122"/>
                        <a:cs typeface="+mn-cs"/>
                      </a:endParaRPr>
                    </a:p>
                  </a:txBody>
                  <a:tcPr marL="68580" marR="68580" marT="0" marB="0" anchor="ctr"/>
                </a:tc>
                <a:tc>
                  <a:txBody>
                    <a:bodyPr/>
                    <a:lstStyle/>
                    <a:p>
                      <a:pPr algn="ctr">
                        <a:lnSpc>
                          <a:spcPts val="1875"/>
                        </a:lnSpc>
                        <a:spcAft>
                          <a:spcPts val="0"/>
                        </a:spcAft>
                      </a:pPr>
                      <a:r>
                        <a:rPr lang="zh-CN" altLang="en-US" sz="1800" dirty="0" smtClean="0">
                          <a:solidFill>
                            <a:schemeClr val="tx1">
                              <a:lumMod val="65000"/>
                              <a:lumOff val="35000"/>
                            </a:schemeClr>
                          </a:solidFill>
                          <a:effectLst/>
                          <a:latin typeface="微软雅黑" panose="020B0503020204020204" pitchFamily="34" charset="-122"/>
                          <a:ea typeface="微软雅黑" panose="020B0503020204020204" pitchFamily="34" charset="-122"/>
                        </a:rPr>
                        <a:t>物质层文化</a:t>
                      </a:r>
                      <a:endParaRPr lang="zh-CN" altLang="en-US" sz="1800" b="1" dirty="0">
                        <a:solidFill>
                          <a:schemeClr val="tx1">
                            <a:lumMod val="65000"/>
                            <a:lumOff val="35000"/>
                          </a:schemeClr>
                        </a:solidFill>
                        <a:effectLst/>
                        <a:latin typeface="微软雅黑" pitchFamily="34" charset="-122"/>
                        <a:ea typeface="微软雅黑" pitchFamily="34" charset="-122"/>
                        <a:cs typeface="宋体"/>
                      </a:endParaRPr>
                    </a:p>
                  </a:txBody>
                  <a:tcPr marL="68580" marR="68580" marT="0" marB="0" anchor="ctr"/>
                </a:tc>
                <a:tc>
                  <a:txBody>
                    <a:bodyPr/>
                    <a:lstStyle/>
                    <a:p>
                      <a:pPr algn="ctr">
                        <a:lnSpc>
                          <a:spcPts val="1875"/>
                        </a:lnSpc>
                        <a:spcAft>
                          <a:spcPts val="0"/>
                        </a:spcAft>
                      </a:pPr>
                      <a:r>
                        <a:rPr lang="zh-CN" altLang="en-US" sz="1800" dirty="0" smtClean="0">
                          <a:solidFill>
                            <a:schemeClr val="tx1">
                              <a:lumMod val="65000"/>
                              <a:lumOff val="35000"/>
                            </a:schemeClr>
                          </a:solidFill>
                          <a:effectLst/>
                          <a:latin typeface="微软雅黑" panose="020B0503020204020204" pitchFamily="34" charset="-122"/>
                          <a:ea typeface="微软雅黑" panose="020B0503020204020204" pitchFamily="34" charset="-122"/>
                        </a:rPr>
                        <a:t>形象物质层</a:t>
                      </a:r>
                      <a:endParaRPr lang="zh-CN" sz="1800" b="1" dirty="0">
                        <a:solidFill>
                          <a:schemeClr val="tx1">
                            <a:lumMod val="65000"/>
                            <a:lumOff val="35000"/>
                          </a:schemeClr>
                        </a:solidFill>
                        <a:effectLst/>
                        <a:latin typeface="微软雅黑" pitchFamily="34" charset="-122"/>
                        <a:ea typeface="微软雅黑" pitchFamily="34" charset="-122"/>
                        <a:cs typeface="宋体"/>
                      </a:endParaRPr>
                    </a:p>
                  </a:txBody>
                  <a:tcPr marL="68580" marR="68580" marT="0" marB="0" anchor="ctr"/>
                </a:tc>
                <a:tc>
                  <a:txBody>
                    <a:bodyPr/>
                    <a:lstStyle/>
                    <a:p>
                      <a:pPr algn="ctr">
                        <a:lnSpc>
                          <a:spcPts val="1875"/>
                        </a:lnSpc>
                        <a:spcAft>
                          <a:spcPts val="0"/>
                        </a:spcAft>
                      </a:pPr>
                      <a:r>
                        <a:rPr lang="en-US" altLang="zh-CN" sz="1800" dirty="0" smtClean="0">
                          <a:solidFill>
                            <a:schemeClr val="tx1">
                              <a:lumMod val="65000"/>
                              <a:lumOff val="35000"/>
                            </a:schemeClr>
                          </a:solidFill>
                          <a:effectLst/>
                          <a:latin typeface="微软雅黑" panose="020B0503020204020204" pitchFamily="34" charset="-122"/>
                          <a:ea typeface="微软雅黑" panose="020B0503020204020204" pitchFamily="34" charset="-122"/>
                        </a:rPr>
                        <a:t>VI</a:t>
                      </a:r>
                      <a:r>
                        <a:rPr lang="zh-CN" altLang="en-US" sz="1800" dirty="0" smtClean="0">
                          <a:solidFill>
                            <a:schemeClr val="tx1">
                              <a:lumMod val="65000"/>
                              <a:lumOff val="35000"/>
                            </a:schemeClr>
                          </a:solidFill>
                          <a:effectLst/>
                          <a:latin typeface="微软雅黑" panose="020B0503020204020204" pitchFamily="34" charset="-122"/>
                          <a:ea typeface="微软雅黑" panose="020B0503020204020204" pitchFamily="34" charset="-122"/>
                        </a:rPr>
                        <a:t>（视觉识别）</a:t>
                      </a:r>
                      <a:endParaRPr lang="zh-CN" sz="1800" b="1" dirty="0">
                        <a:solidFill>
                          <a:schemeClr val="tx1">
                            <a:lumMod val="65000"/>
                            <a:lumOff val="35000"/>
                          </a:schemeClr>
                        </a:solidFill>
                        <a:effectLst/>
                        <a:latin typeface="微软雅黑" pitchFamily="34" charset="-122"/>
                        <a:ea typeface="微软雅黑" pitchFamily="34" charset="-122"/>
                        <a:cs typeface="宋体"/>
                      </a:endParaRPr>
                    </a:p>
                  </a:txBody>
                  <a:tcPr marL="68580" marR="68580" marT="0" marB="0" anchor="ctr"/>
                </a:tc>
              </a:tr>
            </a:tbl>
          </a:graphicData>
        </a:graphic>
      </p:graphicFrame>
    </p:spTree>
    <p:extLst>
      <p:ext uri="{BB962C8B-B14F-4D97-AF65-F5344CB8AC3E}">
        <p14:creationId xmlns:p14="http://schemas.microsoft.com/office/powerpoint/2010/main" val="3847337907"/>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4631936"/>
      </p:ext>
    </p:extLst>
  </p:cSld>
  <p:clrMapOvr>
    <a:masterClrMapping/>
  </p:clrMapOvr>
  <p:transition>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2973310"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2.4 </a:t>
            </a:r>
            <a:r>
              <a:rPr lang="zh-CN" altLang="en-US" sz="2000" b="1" dirty="0" smtClean="0">
                <a:solidFill>
                  <a:schemeClr val="tx1">
                    <a:lumMod val="65000"/>
                    <a:lumOff val="35000"/>
                  </a:schemeClr>
                </a:solidFill>
                <a:latin typeface="微软雅黑" pitchFamily="34" charset="-122"/>
                <a:ea typeface="微软雅黑" pitchFamily="34" charset="-122"/>
              </a:rPr>
              <a:t>企业文化定义</a:t>
            </a:r>
            <a:endParaRPr lang="zh-CN" altLang="en-US" sz="2000" dirty="0"/>
          </a:p>
        </p:txBody>
      </p:sp>
      <p:sp>
        <p:nvSpPr>
          <p:cNvPr id="8" name="TextBox 3"/>
          <p:cNvSpPr txBox="1">
            <a:spLocks noChangeArrowheads="1"/>
          </p:cNvSpPr>
          <p:nvPr/>
        </p:nvSpPr>
        <p:spPr bwMode="auto">
          <a:xfrm>
            <a:off x="876620" y="1501333"/>
            <a:ext cx="9721080"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500">
                <a:solidFill>
                  <a:schemeClr val="accent2"/>
                </a:solidFill>
                <a:latin typeface="华文细黑" pitchFamily="2" charset="-122"/>
                <a:ea typeface="华文细黑" pitchFamily="2" charset="-122"/>
              </a:defRPr>
            </a:lvl1pPr>
            <a:lvl2pPr marL="742950" indent="-285750" eaLnBrk="0" hangingPunct="0">
              <a:defRPr kumimoji="1" sz="1500">
                <a:solidFill>
                  <a:schemeClr val="accent2"/>
                </a:solidFill>
                <a:latin typeface="华文细黑" pitchFamily="2" charset="-122"/>
                <a:ea typeface="华文细黑" pitchFamily="2" charset="-122"/>
              </a:defRPr>
            </a:lvl2pPr>
            <a:lvl3pPr marL="1143000" indent="-228600" eaLnBrk="0" hangingPunct="0">
              <a:defRPr kumimoji="1" sz="1500">
                <a:solidFill>
                  <a:schemeClr val="accent2"/>
                </a:solidFill>
                <a:latin typeface="华文细黑" pitchFamily="2" charset="-122"/>
                <a:ea typeface="华文细黑" pitchFamily="2" charset="-122"/>
              </a:defRPr>
            </a:lvl3pPr>
            <a:lvl4pPr marL="1600200" indent="-228600" eaLnBrk="0" hangingPunct="0">
              <a:defRPr kumimoji="1" sz="1500">
                <a:solidFill>
                  <a:schemeClr val="accent2"/>
                </a:solidFill>
                <a:latin typeface="华文细黑" pitchFamily="2" charset="-122"/>
                <a:ea typeface="华文细黑" pitchFamily="2" charset="-122"/>
              </a:defRPr>
            </a:lvl4pPr>
            <a:lvl5pPr marL="2057400" indent="-228600" eaLnBrk="0" hangingPunct="0">
              <a:defRPr kumimoji="1" sz="1500">
                <a:solidFill>
                  <a:schemeClr val="accent2"/>
                </a:solidFill>
                <a:latin typeface="华文细黑" pitchFamily="2" charset="-122"/>
                <a:ea typeface="华文细黑" pitchFamily="2" charset="-122"/>
              </a:defRPr>
            </a:lvl5pPr>
            <a:lvl6pPr marL="25146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6pPr>
            <a:lvl7pPr marL="29718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7pPr>
            <a:lvl8pPr marL="34290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8pPr>
            <a:lvl9pPr marL="38862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9pPr>
          </a:lstStyle>
          <a:p>
            <a:pPr eaLnBrk="1" hangingPunct="1">
              <a:lnSpc>
                <a:spcPct val="150000"/>
              </a:lnSpc>
            </a:pPr>
            <a:r>
              <a:rPr lang="zh-CN" altLang="en-US" sz="2000" b="1" dirty="0" smtClean="0">
                <a:solidFill>
                  <a:schemeClr val="tx1">
                    <a:lumMod val="65000"/>
                    <a:lumOff val="35000"/>
                  </a:schemeClr>
                </a:solidFill>
                <a:latin typeface="微软雅黑" pitchFamily="34" charset="-122"/>
                <a:ea typeface="微软雅黑" pitchFamily="34" charset="-122"/>
                <a:cs typeface="Arial" charset="0"/>
              </a:rPr>
              <a:t>企业文化尚无公认的定义。</a:t>
            </a:r>
            <a:endParaRPr lang="en-US" altLang="zh-CN" sz="2000" b="1" dirty="0" smtClean="0">
              <a:solidFill>
                <a:schemeClr val="tx1">
                  <a:lumMod val="65000"/>
                  <a:lumOff val="35000"/>
                </a:schemeClr>
              </a:solidFill>
              <a:latin typeface="微软雅黑" pitchFamily="34" charset="-122"/>
              <a:ea typeface="微软雅黑" pitchFamily="34" charset="-122"/>
              <a:cs typeface="Arial" charset="0"/>
            </a:endParaRPr>
          </a:p>
        </p:txBody>
      </p:sp>
      <p:sp>
        <p:nvSpPr>
          <p:cNvPr id="9" name="TextBox 10"/>
          <p:cNvSpPr txBox="1"/>
          <p:nvPr/>
        </p:nvSpPr>
        <p:spPr>
          <a:xfrm>
            <a:off x="876620" y="2541091"/>
            <a:ext cx="10767171" cy="2376035"/>
          </a:xfrm>
          <a:prstGeom prst="rect">
            <a:avLst/>
          </a:prstGeom>
          <a:noFill/>
        </p:spPr>
        <p:txBody>
          <a:bodyPr wrap="square" rtlCol="0">
            <a:spAutoFit/>
          </a:bodyPr>
          <a:lstStyle/>
          <a:p>
            <a:pPr>
              <a:spcBef>
                <a:spcPts val="1200"/>
              </a:spcBef>
            </a:pPr>
            <a:r>
              <a:rPr lang="zh-CN" altLang="en-US" sz="2000" dirty="0">
                <a:solidFill>
                  <a:schemeClr val="tx1">
                    <a:lumMod val="65000"/>
                    <a:lumOff val="35000"/>
                  </a:schemeClr>
                </a:solidFill>
                <a:latin typeface="微软雅黑" pitchFamily="34" charset="-122"/>
                <a:ea typeface="微软雅黑" pitchFamily="34" charset="-122"/>
              </a:rPr>
              <a:t>结合企业文化的层次结构，我们可以</a:t>
            </a:r>
            <a:r>
              <a:rPr lang="zh-CN" altLang="en-US" sz="2000" dirty="0" smtClean="0">
                <a:solidFill>
                  <a:schemeClr val="tx1">
                    <a:lumMod val="65000"/>
                    <a:lumOff val="35000"/>
                  </a:schemeClr>
                </a:solidFill>
                <a:latin typeface="微软雅黑" pitchFamily="34" charset="-122"/>
                <a:ea typeface="微软雅黑" pitchFamily="34" charset="-122"/>
              </a:rPr>
              <a:t>将</a:t>
            </a:r>
            <a:r>
              <a:rPr lang="zh-CN" altLang="en-US" sz="2000" dirty="0">
                <a:solidFill>
                  <a:schemeClr val="tx1">
                    <a:lumMod val="65000"/>
                    <a:lumOff val="35000"/>
                  </a:schemeClr>
                </a:solidFill>
                <a:latin typeface="微软雅黑" pitchFamily="34" charset="-122"/>
                <a:ea typeface="微软雅黑" pitchFamily="34" charset="-122"/>
              </a:rPr>
              <a:t>其</a:t>
            </a:r>
            <a:r>
              <a:rPr lang="zh-CN" altLang="en-US" sz="2000" dirty="0" smtClean="0">
                <a:solidFill>
                  <a:schemeClr val="tx1">
                    <a:lumMod val="65000"/>
                    <a:lumOff val="35000"/>
                  </a:schemeClr>
                </a:solidFill>
                <a:latin typeface="微软雅黑" pitchFamily="34" charset="-122"/>
                <a:ea typeface="微软雅黑" pitchFamily="34" charset="-122"/>
              </a:rPr>
              <a:t>定义为：</a:t>
            </a:r>
            <a:endParaRPr lang="en-US" altLang="zh-CN" sz="2000" dirty="0" smtClean="0">
              <a:solidFill>
                <a:schemeClr val="tx1">
                  <a:lumMod val="65000"/>
                  <a:lumOff val="35000"/>
                </a:schemeClr>
              </a:solidFill>
              <a:latin typeface="微软雅黑" pitchFamily="34" charset="-122"/>
              <a:ea typeface="微软雅黑" pitchFamily="34" charset="-122"/>
            </a:endParaRPr>
          </a:p>
          <a:p>
            <a:pPr>
              <a:lnSpc>
                <a:spcPct val="130000"/>
              </a:lnSpc>
              <a:spcBef>
                <a:spcPts val="1200"/>
              </a:spcBef>
            </a:pPr>
            <a:r>
              <a:rPr lang="zh-CN" altLang="en-US" sz="2400" b="1" dirty="0">
                <a:solidFill>
                  <a:schemeClr val="tx1">
                    <a:lumMod val="65000"/>
                    <a:lumOff val="35000"/>
                  </a:schemeClr>
                </a:solidFill>
                <a:latin typeface="微软雅黑" pitchFamily="34" charset="-122"/>
                <a:ea typeface="微软雅黑" pitchFamily="34" charset="-122"/>
              </a:rPr>
              <a:t>企业在长期的生存和发展中所形成的、为绝大多数成员所共同遵循的，并用来教育新成员的一套</a:t>
            </a:r>
            <a:r>
              <a:rPr lang="zh-CN" altLang="en-US" sz="3200" b="1" dirty="0">
                <a:solidFill>
                  <a:srgbClr val="FF8500"/>
                </a:solidFill>
                <a:latin typeface="微软雅黑" pitchFamily="34" charset="-122"/>
                <a:ea typeface="微软雅黑" pitchFamily="34" charset="-122"/>
              </a:rPr>
              <a:t>价值体系</a:t>
            </a:r>
            <a:r>
              <a:rPr lang="zh-CN" altLang="en-US" sz="2400" dirty="0">
                <a:solidFill>
                  <a:schemeClr val="tx1">
                    <a:lumMod val="65000"/>
                    <a:lumOff val="35000"/>
                  </a:schemeClr>
                </a:solidFill>
                <a:latin typeface="微软雅黑" pitchFamily="34" charset="-122"/>
                <a:ea typeface="微软雅黑" pitchFamily="34" charset="-122"/>
              </a:rPr>
              <a:t>，</a:t>
            </a:r>
            <a:r>
              <a:rPr lang="zh-CN" altLang="en-US" sz="2400" b="1" dirty="0">
                <a:solidFill>
                  <a:schemeClr val="tx1">
                    <a:lumMod val="65000"/>
                    <a:lumOff val="35000"/>
                  </a:schemeClr>
                </a:solidFill>
                <a:latin typeface="微软雅黑" pitchFamily="34" charset="-122"/>
                <a:ea typeface="微软雅黑" pitchFamily="34" charset="-122"/>
              </a:rPr>
              <a:t>以及在价值观统帅下形成的</a:t>
            </a:r>
            <a:r>
              <a:rPr lang="zh-CN" altLang="en-US" sz="3200" b="1" dirty="0">
                <a:solidFill>
                  <a:srgbClr val="FF8500"/>
                </a:solidFill>
                <a:latin typeface="微软雅黑" pitchFamily="34" charset="-122"/>
                <a:ea typeface="微软雅黑" pitchFamily="34" charset="-122"/>
              </a:rPr>
              <a:t>行为规范</a:t>
            </a:r>
            <a:r>
              <a:rPr lang="zh-CN" altLang="en-US" sz="2400" dirty="0">
                <a:solidFill>
                  <a:schemeClr val="tx1">
                    <a:lumMod val="65000"/>
                    <a:lumOff val="35000"/>
                  </a:schemeClr>
                </a:solidFill>
                <a:latin typeface="微软雅黑" pitchFamily="34" charset="-122"/>
                <a:ea typeface="微软雅黑" pitchFamily="34" charset="-122"/>
              </a:rPr>
              <a:t>、</a:t>
            </a:r>
            <a:r>
              <a:rPr lang="zh-CN" altLang="en-US" sz="3200" b="1" dirty="0">
                <a:solidFill>
                  <a:srgbClr val="FF8500"/>
                </a:solidFill>
                <a:latin typeface="微软雅黑" pitchFamily="34" charset="-122"/>
                <a:ea typeface="微软雅黑" pitchFamily="34" charset="-122"/>
              </a:rPr>
              <a:t>制度规定</a:t>
            </a:r>
            <a:r>
              <a:rPr lang="zh-CN" altLang="en-US" sz="2400" b="1" dirty="0">
                <a:solidFill>
                  <a:schemeClr val="tx1">
                    <a:lumMod val="65000"/>
                    <a:lumOff val="35000"/>
                  </a:schemeClr>
                </a:solidFill>
                <a:latin typeface="微软雅黑" pitchFamily="34" charset="-122"/>
                <a:ea typeface="微软雅黑" pitchFamily="34" charset="-122"/>
              </a:rPr>
              <a:t>以及</a:t>
            </a:r>
            <a:r>
              <a:rPr lang="zh-CN" altLang="en-US" sz="3200" b="1" dirty="0">
                <a:solidFill>
                  <a:srgbClr val="FF8500"/>
                </a:solidFill>
                <a:latin typeface="微软雅黑" pitchFamily="34" charset="-122"/>
                <a:ea typeface="微软雅黑" pitchFamily="34" charset="-122"/>
              </a:rPr>
              <a:t>物质表征</a:t>
            </a:r>
            <a:r>
              <a:rPr lang="zh-CN" altLang="en-US" sz="2400" dirty="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2934314735"/>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2973310"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2.4 </a:t>
            </a:r>
            <a:r>
              <a:rPr lang="zh-CN" altLang="en-US" sz="2000" b="1" dirty="0" smtClean="0">
                <a:solidFill>
                  <a:schemeClr val="tx1">
                    <a:lumMod val="65000"/>
                    <a:lumOff val="35000"/>
                  </a:schemeClr>
                </a:solidFill>
                <a:latin typeface="微软雅黑" pitchFamily="34" charset="-122"/>
                <a:ea typeface="微软雅黑" pitchFamily="34" charset="-122"/>
              </a:rPr>
              <a:t>企业文化定义</a:t>
            </a:r>
            <a:endParaRPr lang="zh-CN" altLang="en-US" sz="2000" dirty="0"/>
          </a:p>
        </p:txBody>
      </p:sp>
      <p:sp>
        <p:nvSpPr>
          <p:cNvPr id="5" name="TextBox 6"/>
          <p:cNvSpPr txBox="1"/>
          <p:nvPr/>
        </p:nvSpPr>
        <p:spPr>
          <a:xfrm>
            <a:off x="1574723" y="1412776"/>
            <a:ext cx="4752526" cy="492443"/>
          </a:xfrm>
          <a:prstGeom prst="rect">
            <a:avLst/>
          </a:prstGeom>
          <a:noFill/>
        </p:spPr>
        <p:txBody>
          <a:bodyPr wrap="square" rtlCol="0">
            <a:spAutoFit/>
          </a:bodyPr>
          <a:lstStyle/>
          <a:p>
            <a:pPr>
              <a:lnSpc>
                <a:spcPct val="130000"/>
              </a:lnSpc>
            </a:pPr>
            <a:r>
              <a:rPr lang="zh-CN" altLang="en-US" sz="2000" dirty="0" smtClean="0">
                <a:solidFill>
                  <a:srgbClr val="5F5E5C"/>
                </a:solidFill>
                <a:latin typeface="华康俪金黑W8(P)" panose="020B0800000000000000" pitchFamily="34" charset="-122"/>
                <a:ea typeface="华康俪金黑W8(P)" panose="020B0800000000000000" pitchFamily="34" charset="-122"/>
              </a:rPr>
              <a:t>→ 爱</a:t>
            </a:r>
            <a:r>
              <a:rPr lang="zh-CN" altLang="en-US" sz="2000" dirty="0">
                <a:solidFill>
                  <a:srgbClr val="5F5E5C"/>
                </a:solidFill>
                <a:latin typeface="华康俪金黑W8(P)" panose="020B0800000000000000" pitchFamily="34" charset="-122"/>
                <a:ea typeface="华康俪金黑W8(P)" panose="020B0800000000000000" pitchFamily="34" charset="-122"/>
              </a:rPr>
              <a:t>德加</a:t>
            </a:r>
            <a:r>
              <a:rPr lang="en-US" altLang="zh-CN" sz="2000" dirty="0">
                <a:solidFill>
                  <a:srgbClr val="5F5E5C"/>
                </a:solidFill>
                <a:latin typeface="华康俪金黑W8(P)" panose="020B0800000000000000" pitchFamily="34" charset="-122"/>
                <a:ea typeface="华康俪金黑W8(P)" panose="020B0800000000000000" pitchFamily="34" charset="-122"/>
              </a:rPr>
              <a:t>•</a:t>
            </a:r>
            <a:r>
              <a:rPr lang="zh-CN" altLang="en-US" sz="2000" dirty="0">
                <a:solidFill>
                  <a:srgbClr val="5F5E5C"/>
                </a:solidFill>
                <a:latin typeface="华康俪金黑W8(P)" panose="020B0800000000000000" pitchFamily="34" charset="-122"/>
                <a:ea typeface="华康俪金黑W8(P)" panose="020B0800000000000000" pitchFamily="34" charset="-122"/>
              </a:rPr>
              <a:t>沙</a:t>
            </a:r>
            <a:r>
              <a:rPr lang="zh-CN" altLang="en-US" sz="2000" dirty="0" smtClean="0">
                <a:solidFill>
                  <a:srgbClr val="5F5E5C"/>
                </a:solidFill>
                <a:latin typeface="华康俪金黑W8(P)" panose="020B0800000000000000" pitchFamily="34" charset="-122"/>
                <a:ea typeface="华康俪金黑W8(P)" panose="020B0800000000000000" pitchFamily="34" charset="-122"/>
              </a:rPr>
              <a:t>因</a:t>
            </a:r>
            <a:endParaRPr lang="zh-CN" altLang="en-US" sz="2000" dirty="0">
              <a:solidFill>
                <a:srgbClr val="5F5E5C"/>
              </a:solidFill>
              <a:latin typeface="华康俪金黑W8(P)" panose="020B0800000000000000" pitchFamily="34" charset="-122"/>
              <a:ea typeface="华康俪金黑W8(P)" panose="020B0800000000000000" pitchFamily="34" charset="-122"/>
            </a:endParaRPr>
          </a:p>
        </p:txBody>
      </p:sp>
      <p:grpSp>
        <p:nvGrpSpPr>
          <p:cNvPr id="6" name="组合 5"/>
          <p:cNvGrpSpPr/>
          <p:nvPr/>
        </p:nvGrpSpPr>
        <p:grpSpPr>
          <a:xfrm>
            <a:off x="1574723" y="1973727"/>
            <a:ext cx="9925052" cy="1490736"/>
            <a:chOff x="-155055" y="2770631"/>
            <a:chExt cx="9925052" cy="1490736"/>
          </a:xfrm>
        </p:grpSpPr>
        <p:sp>
          <p:nvSpPr>
            <p:cNvPr id="7" name="圆角矩形 6"/>
            <p:cNvSpPr/>
            <p:nvPr/>
          </p:nvSpPr>
          <p:spPr>
            <a:xfrm>
              <a:off x="-155055" y="2922831"/>
              <a:ext cx="9925052" cy="1338536"/>
            </a:xfrm>
            <a:prstGeom prst="roundRect">
              <a:avLst>
                <a:gd name="adj" fmla="val 4375"/>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9"/>
            <p:cNvSpPr/>
            <p:nvPr/>
          </p:nvSpPr>
          <p:spPr>
            <a:xfrm flipH="1">
              <a:off x="-48110" y="2770631"/>
              <a:ext cx="288032" cy="171464"/>
            </a:xfrm>
            <a:prstGeom prst="triangle">
              <a:avLst>
                <a:gd name="adj" fmla="val 0"/>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TextBox 6"/>
            <p:cNvSpPr txBox="1"/>
            <p:nvPr/>
          </p:nvSpPr>
          <p:spPr>
            <a:xfrm>
              <a:off x="-95099" y="3023321"/>
              <a:ext cx="9793088" cy="1172629"/>
            </a:xfrm>
            <a:prstGeom prst="rect">
              <a:avLst/>
            </a:prstGeom>
            <a:noFill/>
          </p:spPr>
          <p:txBody>
            <a:bodyPr wrap="square" rtlCol="0">
              <a:spAutoFit/>
            </a:bodyPr>
            <a:lstStyle/>
            <a:p>
              <a:pPr>
                <a:lnSpc>
                  <a:spcPct val="130000"/>
                </a:lnSpc>
              </a:pPr>
              <a:r>
                <a:rPr lang="zh-CN" altLang="en-US" dirty="0">
                  <a:solidFill>
                    <a:prstClr val="white"/>
                  </a:solidFill>
                  <a:latin typeface="微软雅黑" pitchFamily="34" charset="-122"/>
                  <a:ea typeface="微软雅黑" pitchFamily="34" charset="-122"/>
                </a:rPr>
                <a:t>企业文化是一群人在解决适应环境和内部团结的问题时习得的、成体系的一系列基本预设。这些预设在实践中卓有成效，所以被认为是正确的，被当做解决问题时正确的感知、思考和感觉的方式教给新成员。</a:t>
              </a:r>
              <a:endParaRPr lang="zh-CN" altLang="zh-CN" dirty="0">
                <a:solidFill>
                  <a:prstClr val="white"/>
                </a:solidFill>
                <a:latin typeface="微软雅黑" pitchFamily="34" charset="-122"/>
                <a:ea typeface="微软雅黑" pitchFamily="34" charset="-122"/>
              </a:endParaRPr>
            </a:p>
          </p:txBody>
        </p:sp>
      </p:grpSp>
      <p:cxnSp>
        <p:nvCxnSpPr>
          <p:cNvPr id="12" name="直接连接符 11"/>
          <p:cNvCxnSpPr/>
          <p:nvPr/>
        </p:nvCxnSpPr>
        <p:spPr>
          <a:xfrm flipH="1">
            <a:off x="7611343" y="1606734"/>
            <a:ext cx="3888432"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 name="TextBox 14"/>
          <p:cNvSpPr txBox="1"/>
          <p:nvPr/>
        </p:nvSpPr>
        <p:spPr>
          <a:xfrm>
            <a:off x="1575197" y="3897593"/>
            <a:ext cx="4752526" cy="435504"/>
          </a:xfrm>
          <a:prstGeom prst="rect">
            <a:avLst/>
          </a:prstGeom>
          <a:noFill/>
        </p:spPr>
        <p:txBody>
          <a:bodyPr wrap="square" rtlCol="0">
            <a:spAutoFit/>
          </a:bodyPr>
          <a:lstStyle/>
          <a:p>
            <a:pPr>
              <a:lnSpc>
                <a:spcPct val="130000"/>
              </a:lnSpc>
            </a:pPr>
            <a:r>
              <a:rPr lang="zh-CN" altLang="en-US" sz="2000" dirty="0">
                <a:solidFill>
                  <a:srgbClr val="5F5E5C"/>
                </a:solidFill>
                <a:latin typeface="华康俪金黑W8(P)" panose="020B0800000000000000" pitchFamily="34" charset="-122"/>
                <a:ea typeface="华康俪金黑W8(P)" panose="020B0800000000000000" pitchFamily="34" charset="-122"/>
              </a:rPr>
              <a:t>→ </a:t>
            </a:r>
            <a:r>
              <a:rPr lang="zh-CN" altLang="en-US" sz="2000" dirty="0" smtClean="0">
                <a:solidFill>
                  <a:srgbClr val="5F5E5C"/>
                </a:solidFill>
                <a:latin typeface="华康俪金黑W8(P)" panose="020B0800000000000000" pitchFamily="34" charset="-122"/>
                <a:ea typeface="华康俪金黑W8(P)" panose="020B0800000000000000" pitchFamily="34" charset="-122"/>
              </a:rPr>
              <a:t>约翰</a:t>
            </a:r>
            <a:r>
              <a:rPr lang="en-US" altLang="zh-CN" sz="2000" dirty="0">
                <a:solidFill>
                  <a:srgbClr val="5F5E5C"/>
                </a:solidFill>
                <a:latin typeface="华康俪金黑W8(P)" panose="020B0800000000000000" pitchFamily="34" charset="-122"/>
                <a:ea typeface="华康俪金黑W8(P)" panose="020B0800000000000000" pitchFamily="34" charset="-122"/>
              </a:rPr>
              <a:t>•</a:t>
            </a:r>
            <a:r>
              <a:rPr lang="zh-CN" altLang="en-US" sz="2000" dirty="0">
                <a:solidFill>
                  <a:srgbClr val="5F5E5C"/>
                </a:solidFill>
                <a:latin typeface="华康俪金黑W8(P)" panose="020B0800000000000000" pitchFamily="34" charset="-122"/>
                <a:ea typeface="华康俪金黑W8(P)" panose="020B0800000000000000" pitchFamily="34" charset="-122"/>
              </a:rPr>
              <a:t>科特和詹姆斯</a:t>
            </a:r>
            <a:r>
              <a:rPr lang="en-US" altLang="zh-CN" sz="2000" dirty="0">
                <a:solidFill>
                  <a:srgbClr val="5F5E5C"/>
                </a:solidFill>
                <a:latin typeface="华康俪金黑W8(P)" panose="020B0800000000000000" pitchFamily="34" charset="-122"/>
                <a:ea typeface="华康俪金黑W8(P)" panose="020B0800000000000000" pitchFamily="34" charset="-122"/>
              </a:rPr>
              <a:t>•</a:t>
            </a:r>
            <a:r>
              <a:rPr lang="zh-CN" altLang="en-US" sz="2000" dirty="0" smtClean="0">
                <a:solidFill>
                  <a:srgbClr val="5F5E5C"/>
                </a:solidFill>
                <a:latin typeface="华康俪金黑W8(P)" panose="020B0800000000000000" pitchFamily="34" charset="-122"/>
                <a:ea typeface="华康俪金黑W8(P)" panose="020B0800000000000000" pitchFamily="34" charset="-122"/>
              </a:rPr>
              <a:t>赫斯克特</a:t>
            </a:r>
            <a:endParaRPr lang="zh-CN" altLang="en-US" sz="2000" dirty="0">
              <a:solidFill>
                <a:srgbClr val="5F5E5C"/>
              </a:solidFill>
              <a:latin typeface="华康俪金黑W8(P)" panose="020B0800000000000000" pitchFamily="34" charset="-122"/>
              <a:ea typeface="华康俪金黑W8(P)" panose="020B0800000000000000" pitchFamily="34" charset="-122"/>
            </a:endParaRPr>
          </a:p>
        </p:txBody>
      </p:sp>
      <p:grpSp>
        <p:nvGrpSpPr>
          <p:cNvPr id="14" name="组合 13"/>
          <p:cNvGrpSpPr/>
          <p:nvPr/>
        </p:nvGrpSpPr>
        <p:grpSpPr>
          <a:xfrm>
            <a:off x="1575197" y="4458544"/>
            <a:ext cx="9925052" cy="1274712"/>
            <a:chOff x="-155055" y="2770631"/>
            <a:chExt cx="9925052" cy="1274712"/>
          </a:xfrm>
        </p:grpSpPr>
        <p:sp>
          <p:nvSpPr>
            <p:cNvPr id="15" name="圆角矩形 14"/>
            <p:cNvSpPr/>
            <p:nvPr/>
          </p:nvSpPr>
          <p:spPr>
            <a:xfrm>
              <a:off x="-155055" y="2922831"/>
              <a:ext cx="9925052" cy="1122512"/>
            </a:xfrm>
            <a:prstGeom prst="roundRect">
              <a:avLst>
                <a:gd name="adj" fmla="val 4375"/>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15"/>
            <p:cNvSpPr/>
            <p:nvPr/>
          </p:nvSpPr>
          <p:spPr>
            <a:xfrm flipH="1">
              <a:off x="-48110" y="2770631"/>
              <a:ext cx="288032" cy="171464"/>
            </a:xfrm>
            <a:prstGeom prst="triangle">
              <a:avLst>
                <a:gd name="adj" fmla="val 0"/>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TextBox 6"/>
            <p:cNvSpPr txBox="1"/>
            <p:nvPr/>
          </p:nvSpPr>
          <p:spPr>
            <a:xfrm>
              <a:off x="-95099" y="3109239"/>
              <a:ext cx="9793088" cy="777457"/>
            </a:xfrm>
            <a:prstGeom prst="rect">
              <a:avLst/>
            </a:prstGeom>
            <a:noFill/>
          </p:spPr>
          <p:txBody>
            <a:bodyPr wrap="square" rtlCol="0">
              <a:spAutoFit/>
            </a:bodyPr>
            <a:lstStyle/>
            <a:p>
              <a:pPr>
                <a:lnSpc>
                  <a:spcPct val="130000"/>
                </a:lnSpc>
              </a:pPr>
              <a:r>
                <a:rPr lang="zh-CN" altLang="en-US" dirty="0">
                  <a:solidFill>
                    <a:prstClr val="white"/>
                  </a:solidFill>
                  <a:latin typeface="微软雅黑" pitchFamily="34" charset="-122"/>
                  <a:ea typeface="微软雅黑" pitchFamily="34" charset="-122"/>
                </a:rPr>
                <a:t>企业文化通常代表一系列相互依存的价值观念和行为方式的总和。这些价值观念、行为方式往往为一个企业全体员工所共有，往往是通过较长的时间积淀、存留下来的。</a:t>
              </a:r>
              <a:endParaRPr lang="zh-CN" altLang="zh-CN" dirty="0">
                <a:solidFill>
                  <a:prstClr val="white"/>
                </a:solidFill>
                <a:latin typeface="微软雅黑" pitchFamily="34" charset="-122"/>
                <a:ea typeface="微软雅黑" pitchFamily="34" charset="-122"/>
              </a:endParaRPr>
            </a:p>
          </p:txBody>
        </p:sp>
      </p:grpSp>
      <p:sp>
        <p:nvSpPr>
          <p:cNvPr id="18" name="TextBox 3"/>
          <p:cNvSpPr txBox="1">
            <a:spLocks noChangeArrowheads="1"/>
          </p:cNvSpPr>
          <p:nvPr/>
        </p:nvSpPr>
        <p:spPr bwMode="auto">
          <a:xfrm>
            <a:off x="876619" y="1052736"/>
            <a:ext cx="1062315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500">
                <a:solidFill>
                  <a:schemeClr val="accent2"/>
                </a:solidFill>
                <a:latin typeface="华文细黑" pitchFamily="2" charset="-122"/>
                <a:ea typeface="华文细黑" pitchFamily="2" charset="-122"/>
              </a:defRPr>
            </a:lvl1pPr>
            <a:lvl2pPr marL="742950" indent="-285750" eaLnBrk="0" hangingPunct="0">
              <a:defRPr kumimoji="1" sz="1500">
                <a:solidFill>
                  <a:schemeClr val="accent2"/>
                </a:solidFill>
                <a:latin typeface="华文细黑" pitchFamily="2" charset="-122"/>
                <a:ea typeface="华文细黑" pitchFamily="2" charset="-122"/>
              </a:defRPr>
            </a:lvl2pPr>
            <a:lvl3pPr marL="1143000" indent="-228600" eaLnBrk="0" hangingPunct="0">
              <a:defRPr kumimoji="1" sz="1500">
                <a:solidFill>
                  <a:schemeClr val="accent2"/>
                </a:solidFill>
                <a:latin typeface="华文细黑" pitchFamily="2" charset="-122"/>
                <a:ea typeface="华文细黑" pitchFamily="2" charset="-122"/>
              </a:defRPr>
            </a:lvl3pPr>
            <a:lvl4pPr marL="1600200" indent="-228600" eaLnBrk="0" hangingPunct="0">
              <a:defRPr kumimoji="1" sz="1500">
                <a:solidFill>
                  <a:schemeClr val="accent2"/>
                </a:solidFill>
                <a:latin typeface="华文细黑" pitchFamily="2" charset="-122"/>
                <a:ea typeface="华文细黑" pitchFamily="2" charset="-122"/>
              </a:defRPr>
            </a:lvl4pPr>
            <a:lvl5pPr marL="2057400" indent="-228600" eaLnBrk="0" hangingPunct="0">
              <a:defRPr kumimoji="1" sz="1500">
                <a:solidFill>
                  <a:schemeClr val="accent2"/>
                </a:solidFill>
                <a:latin typeface="华文细黑" pitchFamily="2" charset="-122"/>
                <a:ea typeface="华文细黑" pitchFamily="2" charset="-122"/>
              </a:defRPr>
            </a:lvl5pPr>
            <a:lvl6pPr marL="25146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6pPr>
            <a:lvl7pPr marL="29718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7pPr>
            <a:lvl8pPr marL="34290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8pPr>
            <a:lvl9pPr marL="38862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9pPr>
          </a:lstStyle>
          <a:p>
            <a:pPr algn="r" eaLnBrk="1" hangingPunct="1">
              <a:lnSpc>
                <a:spcPct val="150000"/>
              </a:lnSpc>
            </a:pPr>
            <a:r>
              <a:rPr lang="zh-CN" altLang="en-US" sz="2000" b="1" dirty="0" smtClean="0">
                <a:solidFill>
                  <a:schemeClr val="tx1">
                    <a:lumMod val="65000"/>
                    <a:lumOff val="35000"/>
                  </a:schemeClr>
                </a:solidFill>
                <a:latin typeface="微软雅黑" pitchFamily="34" charset="-122"/>
                <a:ea typeface="微软雅黑" pitchFamily="34" charset="-122"/>
                <a:cs typeface="Arial" charset="0"/>
              </a:rPr>
              <a:t>→ 其他参考定义</a:t>
            </a:r>
            <a:endParaRPr lang="en-US" altLang="zh-CN" sz="2000" b="1" dirty="0" smtClean="0">
              <a:solidFill>
                <a:schemeClr val="tx1">
                  <a:lumMod val="65000"/>
                  <a:lumOff val="35000"/>
                </a:schemeClr>
              </a:solidFill>
              <a:latin typeface="微软雅黑" pitchFamily="34" charset="-122"/>
              <a:ea typeface="微软雅黑" pitchFamily="34" charset="-122"/>
              <a:cs typeface="Arial" charset="0"/>
            </a:endParaRPr>
          </a:p>
        </p:txBody>
      </p:sp>
    </p:spTree>
    <p:extLst>
      <p:ext uri="{BB962C8B-B14F-4D97-AF65-F5344CB8AC3E}">
        <p14:creationId xmlns:p14="http://schemas.microsoft.com/office/powerpoint/2010/main" val="3883837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 presetClass="entr" presetSubtype="4" decel="10000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childTnLst>
                          </p:cTn>
                        </p:par>
                        <p:par>
                          <p:cTn id="17" fill="hold">
                            <p:stCondLst>
                              <p:cond delay="1500"/>
                            </p:stCondLst>
                            <p:childTnLst>
                              <p:par>
                                <p:cTn id="18" presetID="2" presetClass="entr" presetSubtype="4" decel="10000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ppt_x"/>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2973310"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2.4 </a:t>
            </a:r>
            <a:r>
              <a:rPr lang="zh-CN" altLang="en-US" sz="2000" b="1" dirty="0" smtClean="0">
                <a:solidFill>
                  <a:schemeClr val="tx1">
                    <a:lumMod val="65000"/>
                    <a:lumOff val="35000"/>
                  </a:schemeClr>
                </a:solidFill>
                <a:latin typeface="微软雅黑" pitchFamily="34" charset="-122"/>
                <a:ea typeface="微软雅黑" pitchFamily="34" charset="-122"/>
              </a:rPr>
              <a:t>企业文化定义</a:t>
            </a:r>
            <a:endParaRPr lang="zh-CN" altLang="en-US" sz="2000" dirty="0"/>
          </a:p>
        </p:txBody>
      </p:sp>
      <p:cxnSp>
        <p:nvCxnSpPr>
          <p:cNvPr id="12" name="直接连接符 11"/>
          <p:cNvCxnSpPr/>
          <p:nvPr/>
        </p:nvCxnSpPr>
        <p:spPr>
          <a:xfrm flipH="1">
            <a:off x="7611343" y="1606734"/>
            <a:ext cx="3888432"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 name="TextBox 3"/>
          <p:cNvSpPr txBox="1">
            <a:spLocks noChangeArrowheads="1"/>
          </p:cNvSpPr>
          <p:nvPr/>
        </p:nvSpPr>
        <p:spPr bwMode="auto">
          <a:xfrm>
            <a:off x="876619" y="1052736"/>
            <a:ext cx="1062315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500">
                <a:solidFill>
                  <a:schemeClr val="accent2"/>
                </a:solidFill>
                <a:latin typeface="华文细黑" pitchFamily="2" charset="-122"/>
                <a:ea typeface="华文细黑" pitchFamily="2" charset="-122"/>
              </a:defRPr>
            </a:lvl1pPr>
            <a:lvl2pPr marL="742950" indent="-285750" eaLnBrk="0" hangingPunct="0">
              <a:defRPr kumimoji="1" sz="1500">
                <a:solidFill>
                  <a:schemeClr val="accent2"/>
                </a:solidFill>
                <a:latin typeface="华文细黑" pitchFamily="2" charset="-122"/>
                <a:ea typeface="华文细黑" pitchFamily="2" charset="-122"/>
              </a:defRPr>
            </a:lvl2pPr>
            <a:lvl3pPr marL="1143000" indent="-228600" eaLnBrk="0" hangingPunct="0">
              <a:defRPr kumimoji="1" sz="1500">
                <a:solidFill>
                  <a:schemeClr val="accent2"/>
                </a:solidFill>
                <a:latin typeface="华文细黑" pitchFamily="2" charset="-122"/>
                <a:ea typeface="华文细黑" pitchFamily="2" charset="-122"/>
              </a:defRPr>
            </a:lvl3pPr>
            <a:lvl4pPr marL="1600200" indent="-228600" eaLnBrk="0" hangingPunct="0">
              <a:defRPr kumimoji="1" sz="1500">
                <a:solidFill>
                  <a:schemeClr val="accent2"/>
                </a:solidFill>
                <a:latin typeface="华文细黑" pitchFamily="2" charset="-122"/>
                <a:ea typeface="华文细黑" pitchFamily="2" charset="-122"/>
              </a:defRPr>
            </a:lvl4pPr>
            <a:lvl5pPr marL="2057400" indent="-228600" eaLnBrk="0" hangingPunct="0">
              <a:defRPr kumimoji="1" sz="1500">
                <a:solidFill>
                  <a:schemeClr val="accent2"/>
                </a:solidFill>
                <a:latin typeface="华文细黑" pitchFamily="2" charset="-122"/>
                <a:ea typeface="华文细黑" pitchFamily="2" charset="-122"/>
              </a:defRPr>
            </a:lvl5pPr>
            <a:lvl6pPr marL="25146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6pPr>
            <a:lvl7pPr marL="29718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7pPr>
            <a:lvl8pPr marL="34290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8pPr>
            <a:lvl9pPr marL="38862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9pPr>
          </a:lstStyle>
          <a:p>
            <a:pPr algn="r" eaLnBrk="1" hangingPunct="1">
              <a:lnSpc>
                <a:spcPct val="150000"/>
              </a:lnSpc>
            </a:pPr>
            <a:r>
              <a:rPr lang="zh-CN" altLang="en-US" sz="2000" b="1" dirty="0" smtClean="0">
                <a:solidFill>
                  <a:schemeClr val="tx1">
                    <a:lumMod val="65000"/>
                    <a:lumOff val="35000"/>
                  </a:schemeClr>
                </a:solidFill>
                <a:latin typeface="微软雅黑" pitchFamily="34" charset="-122"/>
                <a:ea typeface="微软雅黑" pitchFamily="34" charset="-122"/>
                <a:cs typeface="Arial" charset="0"/>
              </a:rPr>
              <a:t>→ 其他参考定义</a:t>
            </a:r>
            <a:endParaRPr lang="en-US" altLang="zh-CN" sz="2000" b="1" dirty="0" smtClean="0">
              <a:solidFill>
                <a:schemeClr val="tx1">
                  <a:lumMod val="65000"/>
                  <a:lumOff val="35000"/>
                </a:schemeClr>
              </a:solidFill>
              <a:latin typeface="微软雅黑" pitchFamily="34" charset="-122"/>
              <a:ea typeface="微软雅黑" pitchFamily="34" charset="-122"/>
              <a:cs typeface="Arial" charset="0"/>
            </a:endParaRPr>
          </a:p>
        </p:txBody>
      </p:sp>
      <p:sp>
        <p:nvSpPr>
          <p:cNvPr id="19" name="TextBox 6"/>
          <p:cNvSpPr txBox="1"/>
          <p:nvPr/>
        </p:nvSpPr>
        <p:spPr>
          <a:xfrm>
            <a:off x="1574723" y="1412776"/>
            <a:ext cx="4752526" cy="435504"/>
          </a:xfrm>
          <a:prstGeom prst="rect">
            <a:avLst/>
          </a:prstGeom>
          <a:noFill/>
        </p:spPr>
        <p:txBody>
          <a:bodyPr wrap="square" rtlCol="0">
            <a:spAutoFit/>
          </a:bodyPr>
          <a:lstStyle/>
          <a:p>
            <a:pPr>
              <a:lnSpc>
                <a:spcPct val="130000"/>
              </a:lnSpc>
            </a:pPr>
            <a:r>
              <a:rPr lang="zh-CN" altLang="en-US" sz="2000" dirty="0" smtClean="0">
                <a:solidFill>
                  <a:srgbClr val="5F5E5C"/>
                </a:solidFill>
                <a:latin typeface="华康俪金黑W8(P)" panose="020B0800000000000000" pitchFamily="34" charset="-122"/>
                <a:ea typeface="华康俪金黑W8(P)" panose="020B0800000000000000" pitchFamily="34" charset="-122"/>
              </a:rPr>
              <a:t>→ 杰</a:t>
            </a:r>
            <a:r>
              <a:rPr lang="zh-CN" altLang="en-US" sz="2000" dirty="0">
                <a:solidFill>
                  <a:srgbClr val="5F5E5C"/>
                </a:solidFill>
                <a:latin typeface="华康俪金黑W8(P)" panose="020B0800000000000000" pitchFamily="34" charset="-122"/>
                <a:ea typeface="华康俪金黑W8(P)" panose="020B0800000000000000" pitchFamily="34" charset="-122"/>
              </a:rPr>
              <a:t>克琳</a:t>
            </a:r>
            <a:r>
              <a:rPr lang="en-US" altLang="zh-CN" sz="2000" dirty="0">
                <a:solidFill>
                  <a:srgbClr val="5F5E5C"/>
                </a:solidFill>
                <a:latin typeface="华康俪金黑W8(P)" panose="020B0800000000000000" pitchFamily="34" charset="-122"/>
                <a:ea typeface="华康俪金黑W8(P)" panose="020B0800000000000000" pitchFamily="34" charset="-122"/>
              </a:rPr>
              <a:t>•</a:t>
            </a:r>
            <a:r>
              <a:rPr lang="zh-CN" altLang="en-US" sz="2000" dirty="0">
                <a:solidFill>
                  <a:srgbClr val="5F5E5C"/>
                </a:solidFill>
                <a:latin typeface="华康俪金黑W8(P)" panose="020B0800000000000000" pitchFamily="34" charset="-122"/>
                <a:ea typeface="华康俪金黑W8(P)" panose="020B0800000000000000" pitchFamily="34" charset="-122"/>
              </a:rPr>
              <a:t>谢瑞顿和詹姆斯</a:t>
            </a:r>
            <a:r>
              <a:rPr lang="en-US" altLang="zh-CN" sz="2000" dirty="0">
                <a:solidFill>
                  <a:srgbClr val="5F5E5C"/>
                </a:solidFill>
                <a:latin typeface="华康俪金黑W8(P)" panose="020B0800000000000000" pitchFamily="34" charset="-122"/>
                <a:ea typeface="华康俪金黑W8(P)" panose="020B0800000000000000" pitchFamily="34" charset="-122"/>
              </a:rPr>
              <a:t>•</a:t>
            </a:r>
            <a:r>
              <a:rPr lang="zh-CN" altLang="en-US" sz="2000" dirty="0">
                <a:solidFill>
                  <a:srgbClr val="5F5E5C"/>
                </a:solidFill>
                <a:latin typeface="华康俪金黑W8(P)" panose="020B0800000000000000" pitchFamily="34" charset="-122"/>
                <a:ea typeface="华康俪金黑W8(P)" panose="020B0800000000000000" pitchFamily="34" charset="-122"/>
              </a:rPr>
              <a:t>斯特恩</a:t>
            </a:r>
          </a:p>
        </p:txBody>
      </p:sp>
      <p:grpSp>
        <p:nvGrpSpPr>
          <p:cNvPr id="20" name="组合 19"/>
          <p:cNvGrpSpPr/>
          <p:nvPr/>
        </p:nvGrpSpPr>
        <p:grpSpPr>
          <a:xfrm>
            <a:off x="1574723" y="1973727"/>
            <a:ext cx="9925052" cy="1490736"/>
            <a:chOff x="-155055" y="2770631"/>
            <a:chExt cx="9925052" cy="1490736"/>
          </a:xfrm>
        </p:grpSpPr>
        <p:sp>
          <p:nvSpPr>
            <p:cNvPr id="21" name="圆角矩形 20"/>
            <p:cNvSpPr/>
            <p:nvPr/>
          </p:nvSpPr>
          <p:spPr>
            <a:xfrm>
              <a:off x="-155055" y="2922831"/>
              <a:ext cx="9925052" cy="1338536"/>
            </a:xfrm>
            <a:prstGeom prst="roundRect">
              <a:avLst>
                <a:gd name="adj" fmla="val 4375"/>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flipH="1">
              <a:off x="-48110" y="2770631"/>
              <a:ext cx="288032" cy="171464"/>
            </a:xfrm>
            <a:prstGeom prst="triangle">
              <a:avLst>
                <a:gd name="adj" fmla="val 0"/>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TextBox 6"/>
            <p:cNvSpPr txBox="1"/>
            <p:nvPr/>
          </p:nvSpPr>
          <p:spPr>
            <a:xfrm>
              <a:off x="-95099" y="3023321"/>
              <a:ext cx="9793088" cy="1172629"/>
            </a:xfrm>
            <a:prstGeom prst="rect">
              <a:avLst/>
            </a:prstGeom>
            <a:noFill/>
          </p:spPr>
          <p:txBody>
            <a:bodyPr wrap="square" rtlCol="0">
              <a:spAutoFit/>
            </a:bodyPr>
            <a:lstStyle/>
            <a:p>
              <a:pPr>
                <a:lnSpc>
                  <a:spcPct val="130000"/>
                </a:lnSpc>
              </a:pPr>
              <a:r>
                <a:rPr lang="zh-CN" altLang="en-US" dirty="0">
                  <a:solidFill>
                    <a:prstClr val="white"/>
                  </a:solidFill>
                  <a:latin typeface="微软雅黑" pitchFamily="34" charset="-122"/>
                  <a:ea typeface="微软雅黑" pitchFamily="34" charset="-122"/>
                </a:rPr>
                <a:t>企业文化通常指的是企业的环境或个性，以及它所有的方法面面。它是“我们在这儿的办事方式”，连同其自身的特征，它很像一个人的个性</a:t>
              </a:r>
              <a:r>
                <a:rPr lang="zh-CN" altLang="en-US" dirty="0" smtClean="0">
                  <a:solidFill>
                    <a:prstClr val="white"/>
                  </a:solidFill>
                  <a:latin typeface="微软雅黑" pitchFamily="34" charset="-122"/>
                  <a:ea typeface="微软雅黑" pitchFamily="34" charset="-122"/>
                </a:rPr>
                <a:t>。具体包括观念、价值取向、行为表征、管理作风和氛围、制度、标准和程序等。</a:t>
              </a:r>
              <a:endParaRPr lang="zh-CN" altLang="zh-CN" dirty="0">
                <a:solidFill>
                  <a:prstClr val="white"/>
                </a:solidFill>
                <a:latin typeface="微软雅黑" pitchFamily="34" charset="-122"/>
                <a:ea typeface="微软雅黑" pitchFamily="34" charset="-122"/>
              </a:endParaRPr>
            </a:p>
          </p:txBody>
        </p:sp>
      </p:grpSp>
      <p:sp>
        <p:nvSpPr>
          <p:cNvPr id="24" name="TextBox 14"/>
          <p:cNvSpPr txBox="1"/>
          <p:nvPr/>
        </p:nvSpPr>
        <p:spPr>
          <a:xfrm>
            <a:off x="1575197" y="3897593"/>
            <a:ext cx="4752526" cy="492443"/>
          </a:xfrm>
          <a:prstGeom prst="rect">
            <a:avLst/>
          </a:prstGeom>
          <a:noFill/>
        </p:spPr>
        <p:txBody>
          <a:bodyPr wrap="square" rtlCol="0">
            <a:spAutoFit/>
          </a:bodyPr>
          <a:lstStyle/>
          <a:p>
            <a:pPr>
              <a:lnSpc>
                <a:spcPct val="130000"/>
              </a:lnSpc>
            </a:pPr>
            <a:r>
              <a:rPr lang="zh-CN" altLang="en-US" sz="2000" dirty="0">
                <a:solidFill>
                  <a:srgbClr val="5F5E5C"/>
                </a:solidFill>
                <a:latin typeface="华康俪金黑W8(P)" panose="020B0800000000000000" pitchFamily="34" charset="-122"/>
                <a:ea typeface="华康俪金黑W8(P)" panose="020B0800000000000000" pitchFamily="34" charset="-122"/>
              </a:rPr>
              <a:t>→ </a:t>
            </a:r>
            <a:r>
              <a:rPr lang="zh-CN" altLang="en-US" sz="2000" dirty="0" smtClean="0">
                <a:solidFill>
                  <a:srgbClr val="5F5E5C"/>
                </a:solidFill>
                <a:latin typeface="华康俪金黑W8(P)" panose="020B0800000000000000" pitchFamily="34" charset="-122"/>
                <a:ea typeface="华康俪金黑W8(P)" panose="020B0800000000000000" pitchFamily="34" charset="-122"/>
              </a:rPr>
              <a:t>查尔斯</a:t>
            </a:r>
            <a:r>
              <a:rPr lang="en-US" altLang="zh-CN" sz="2000" dirty="0">
                <a:solidFill>
                  <a:srgbClr val="5F5E5C"/>
                </a:solidFill>
                <a:latin typeface="华康俪金黑W8(P)" panose="020B0800000000000000" pitchFamily="34" charset="-122"/>
                <a:ea typeface="华康俪金黑W8(P)" panose="020B0800000000000000" pitchFamily="34" charset="-122"/>
              </a:rPr>
              <a:t>•</a:t>
            </a:r>
            <a:r>
              <a:rPr lang="zh-CN" altLang="en-US" sz="2000" dirty="0">
                <a:solidFill>
                  <a:srgbClr val="5F5E5C"/>
                </a:solidFill>
                <a:latin typeface="华康俪金黑W8(P)" panose="020B0800000000000000" pitchFamily="34" charset="-122"/>
                <a:ea typeface="华康俪金黑W8(P)" panose="020B0800000000000000" pitchFamily="34" charset="-122"/>
              </a:rPr>
              <a:t>希尔和盖洛斯</a:t>
            </a:r>
            <a:r>
              <a:rPr lang="en-US" altLang="zh-CN" sz="2000" dirty="0">
                <a:solidFill>
                  <a:srgbClr val="5F5E5C"/>
                </a:solidFill>
                <a:latin typeface="华康俪金黑W8(P)" panose="020B0800000000000000" pitchFamily="34" charset="-122"/>
                <a:ea typeface="华康俪金黑W8(P)" panose="020B0800000000000000" pitchFamily="34" charset="-122"/>
              </a:rPr>
              <a:t>•</a:t>
            </a:r>
            <a:r>
              <a:rPr lang="zh-CN" altLang="en-US" sz="2000" dirty="0">
                <a:solidFill>
                  <a:srgbClr val="5F5E5C"/>
                </a:solidFill>
                <a:latin typeface="华康俪金黑W8(P)" panose="020B0800000000000000" pitchFamily="34" charset="-122"/>
                <a:ea typeface="华康俪金黑W8(P)" panose="020B0800000000000000" pitchFamily="34" charset="-122"/>
              </a:rPr>
              <a:t>琼斯</a:t>
            </a:r>
          </a:p>
        </p:txBody>
      </p:sp>
      <p:grpSp>
        <p:nvGrpSpPr>
          <p:cNvPr id="25" name="组合 24"/>
          <p:cNvGrpSpPr/>
          <p:nvPr/>
        </p:nvGrpSpPr>
        <p:grpSpPr>
          <a:xfrm>
            <a:off x="1575197" y="4458544"/>
            <a:ext cx="9925052" cy="1274712"/>
            <a:chOff x="-155055" y="2770631"/>
            <a:chExt cx="9925052" cy="1274712"/>
          </a:xfrm>
        </p:grpSpPr>
        <p:sp>
          <p:nvSpPr>
            <p:cNvPr id="26" name="圆角矩形 25"/>
            <p:cNvSpPr/>
            <p:nvPr/>
          </p:nvSpPr>
          <p:spPr>
            <a:xfrm>
              <a:off x="-155055" y="2922831"/>
              <a:ext cx="9925052" cy="1122512"/>
            </a:xfrm>
            <a:prstGeom prst="roundRect">
              <a:avLst>
                <a:gd name="adj" fmla="val 4375"/>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flipH="1">
              <a:off x="-48110" y="2770631"/>
              <a:ext cx="288032" cy="171464"/>
            </a:xfrm>
            <a:prstGeom prst="triangle">
              <a:avLst>
                <a:gd name="adj" fmla="val 0"/>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TextBox 6"/>
            <p:cNvSpPr txBox="1"/>
            <p:nvPr/>
          </p:nvSpPr>
          <p:spPr>
            <a:xfrm>
              <a:off x="-95099" y="3109239"/>
              <a:ext cx="9793088" cy="777457"/>
            </a:xfrm>
            <a:prstGeom prst="rect">
              <a:avLst/>
            </a:prstGeom>
            <a:noFill/>
          </p:spPr>
          <p:txBody>
            <a:bodyPr wrap="square" rtlCol="0">
              <a:spAutoFit/>
            </a:bodyPr>
            <a:lstStyle/>
            <a:p>
              <a:pPr>
                <a:lnSpc>
                  <a:spcPct val="130000"/>
                </a:lnSpc>
              </a:pPr>
              <a:r>
                <a:rPr lang="zh-CN" altLang="en-US" dirty="0">
                  <a:solidFill>
                    <a:prstClr val="white"/>
                  </a:solidFill>
                  <a:latin typeface="微软雅黑" pitchFamily="34" charset="-122"/>
                  <a:ea typeface="微软雅黑" pitchFamily="34" charset="-122"/>
                </a:rPr>
                <a:t>企业文化是企业中人们共同拥有的特有的价值观和行为准则的聚合，这些价值观和行为准则构成企业中人们之间和他们与企业外各利益方之间交往的方式。</a:t>
              </a:r>
              <a:endParaRPr lang="zh-CN" altLang="zh-CN"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val="8537643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 presetClass="entr" presetSubtype="4" decel="10000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left)">
                                      <p:cBhvr>
                                        <p:cTn id="16" dur="500"/>
                                        <p:tgtEl>
                                          <p:spTgt spid="24"/>
                                        </p:tgtEl>
                                      </p:cBhvr>
                                    </p:animEffect>
                                  </p:childTnLst>
                                </p:cTn>
                              </p:par>
                            </p:childTnLst>
                          </p:cTn>
                        </p:par>
                        <p:par>
                          <p:cTn id="17" fill="hold">
                            <p:stCondLst>
                              <p:cond delay="1500"/>
                            </p:stCondLst>
                            <p:childTnLst>
                              <p:par>
                                <p:cTn id="18" presetID="2" presetClass="entr" presetSubtype="4" decel="10000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ppt_x"/>
                                          </p:val>
                                        </p:tav>
                                        <p:tav tm="100000">
                                          <p:val>
                                            <p:strVal val="#ppt_x"/>
                                          </p:val>
                                        </p:tav>
                                      </p:tavLst>
                                    </p:anim>
                                    <p:anim calcmode="lin" valueType="num">
                                      <p:cBhvr additive="base">
                                        <p:cTn id="21"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2973310"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2.5 </a:t>
            </a:r>
            <a:r>
              <a:rPr lang="zh-CN" altLang="en-US" sz="2000" b="1" dirty="0" smtClean="0">
                <a:solidFill>
                  <a:schemeClr val="tx1">
                    <a:lumMod val="65000"/>
                    <a:lumOff val="35000"/>
                  </a:schemeClr>
                </a:solidFill>
                <a:latin typeface="微软雅黑" pitchFamily="34" charset="-122"/>
                <a:ea typeface="微软雅黑" pitchFamily="34" charset="-122"/>
              </a:rPr>
              <a:t>企业文化</a:t>
            </a:r>
            <a:r>
              <a:rPr lang="zh-CN" altLang="en-US" sz="2000" b="1" dirty="0">
                <a:solidFill>
                  <a:schemeClr val="tx1">
                    <a:lumMod val="65000"/>
                    <a:lumOff val="35000"/>
                  </a:schemeClr>
                </a:solidFill>
                <a:latin typeface="微软雅黑" pitchFamily="34" charset="-122"/>
                <a:ea typeface="微软雅黑" pitchFamily="34" charset="-122"/>
              </a:rPr>
              <a:t>特点</a:t>
            </a:r>
            <a:endParaRPr lang="zh-CN" altLang="en-US" sz="2000" dirty="0"/>
          </a:p>
        </p:txBody>
      </p:sp>
      <p:sp>
        <p:nvSpPr>
          <p:cNvPr id="15" name="TextBox 3"/>
          <p:cNvSpPr txBox="1">
            <a:spLocks noChangeArrowheads="1"/>
          </p:cNvSpPr>
          <p:nvPr/>
        </p:nvSpPr>
        <p:spPr bwMode="auto">
          <a:xfrm>
            <a:off x="876620" y="1501333"/>
            <a:ext cx="972108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500">
                <a:solidFill>
                  <a:schemeClr val="accent2"/>
                </a:solidFill>
                <a:latin typeface="华文细黑" pitchFamily="2" charset="-122"/>
                <a:ea typeface="华文细黑" pitchFamily="2" charset="-122"/>
              </a:defRPr>
            </a:lvl1pPr>
            <a:lvl2pPr marL="742950" indent="-285750" eaLnBrk="0" hangingPunct="0">
              <a:defRPr kumimoji="1" sz="1500">
                <a:solidFill>
                  <a:schemeClr val="accent2"/>
                </a:solidFill>
                <a:latin typeface="华文细黑" pitchFamily="2" charset="-122"/>
                <a:ea typeface="华文细黑" pitchFamily="2" charset="-122"/>
              </a:defRPr>
            </a:lvl2pPr>
            <a:lvl3pPr marL="1143000" indent="-228600" eaLnBrk="0" hangingPunct="0">
              <a:defRPr kumimoji="1" sz="1500">
                <a:solidFill>
                  <a:schemeClr val="accent2"/>
                </a:solidFill>
                <a:latin typeface="华文细黑" pitchFamily="2" charset="-122"/>
                <a:ea typeface="华文细黑" pitchFamily="2" charset="-122"/>
              </a:defRPr>
            </a:lvl3pPr>
            <a:lvl4pPr marL="1600200" indent="-228600" eaLnBrk="0" hangingPunct="0">
              <a:defRPr kumimoji="1" sz="1500">
                <a:solidFill>
                  <a:schemeClr val="accent2"/>
                </a:solidFill>
                <a:latin typeface="华文细黑" pitchFamily="2" charset="-122"/>
                <a:ea typeface="华文细黑" pitchFamily="2" charset="-122"/>
              </a:defRPr>
            </a:lvl4pPr>
            <a:lvl5pPr marL="2057400" indent="-228600" eaLnBrk="0" hangingPunct="0">
              <a:defRPr kumimoji="1" sz="1500">
                <a:solidFill>
                  <a:schemeClr val="accent2"/>
                </a:solidFill>
                <a:latin typeface="华文细黑" pitchFamily="2" charset="-122"/>
                <a:ea typeface="华文细黑" pitchFamily="2" charset="-122"/>
              </a:defRPr>
            </a:lvl5pPr>
            <a:lvl6pPr marL="25146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6pPr>
            <a:lvl7pPr marL="29718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7pPr>
            <a:lvl8pPr marL="34290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8pPr>
            <a:lvl9pPr marL="38862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9pPr>
          </a:lstStyle>
          <a:p>
            <a:pPr eaLnBrk="1" hangingPunct="1">
              <a:lnSpc>
                <a:spcPct val="150000"/>
              </a:lnSpc>
            </a:pPr>
            <a:r>
              <a:rPr lang="zh-CN" altLang="en-US" sz="1800" b="1" dirty="0">
                <a:solidFill>
                  <a:schemeClr val="tx1">
                    <a:lumMod val="65000"/>
                    <a:lumOff val="35000"/>
                  </a:schemeClr>
                </a:solidFill>
                <a:latin typeface="微软雅黑" pitchFamily="34" charset="-122"/>
                <a:ea typeface="微软雅黑" pitchFamily="34" charset="-122"/>
                <a:cs typeface="Arial" charset="0"/>
              </a:rPr>
              <a:t>企业文化，貌似不可琢磨，其实在企业内部如同</a:t>
            </a:r>
            <a:r>
              <a:rPr lang="zh-CN" altLang="en-US" sz="2000" b="1" dirty="0">
                <a:solidFill>
                  <a:srgbClr val="FF8500"/>
                </a:solidFill>
                <a:latin typeface="微软雅黑" pitchFamily="34" charset="-122"/>
                <a:ea typeface="微软雅黑" pitchFamily="34" charset="-122"/>
                <a:cs typeface="Arial" charset="0"/>
              </a:rPr>
              <a:t>空气</a:t>
            </a:r>
            <a:r>
              <a:rPr lang="zh-CN" altLang="en-US" sz="1800" b="1" dirty="0">
                <a:solidFill>
                  <a:schemeClr val="tx1">
                    <a:lumMod val="65000"/>
                    <a:lumOff val="35000"/>
                  </a:schemeClr>
                </a:solidFill>
                <a:latin typeface="微软雅黑" pitchFamily="34" charset="-122"/>
                <a:ea typeface="微软雅黑" pitchFamily="34" charset="-122"/>
                <a:cs typeface="Arial" charset="0"/>
              </a:rPr>
              <a:t>一般无处不在。</a:t>
            </a:r>
            <a:endParaRPr lang="en-US" altLang="zh-CN" sz="1800" b="1" dirty="0" smtClean="0">
              <a:solidFill>
                <a:schemeClr val="tx1">
                  <a:lumMod val="65000"/>
                  <a:lumOff val="35000"/>
                </a:schemeClr>
              </a:solidFill>
              <a:latin typeface="微软雅黑" pitchFamily="34" charset="-122"/>
              <a:ea typeface="微软雅黑" pitchFamily="34" charset="-122"/>
              <a:cs typeface="Arial" charset="0"/>
            </a:endParaRPr>
          </a:p>
        </p:txBody>
      </p:sp>
      <p:sp>
        <p:nvSpPr>
          <p:cNvPr id="16" name="矩形 15"/>
          <p:cNvSpPr/>
          <p:nvPr/>
        </p:nvSpPr>
        <p:spPr>
          <a:xfrm>
            <a:off x="842591" y="2272147"/>
            <a:ext cx="10945216" cy="2538452"/>
          </a:xfrm>
          <a:prstGeom prst="rect">
            <a:avLst/>
          </a:prstGeom>
        </p:spPr>
        <p:txBody>
          <a:bodyPr wrap="square">
            <a:spAutoFit/>
          </a:bodyPr>
          <a:lstStyle/>
          <a:p>
            <a:pPr marL="285750" indent="-285750">
              <a:lnSpc>
                <a:spcPct val="130000"/>
              </a:lnSpc>
              <a:spcBef>
                <a:spcPts val="500"/>
              </a:spcBef>
              <a:buFont typeface="Wingdings" pitchFamily="2" charset="2"/>
              <a:buChar char="n"/>
            </a:pPr>
            <a:r>
              <a:rPr lang="zh-CN" altLang="en-US" dirty="0">
                <a:solidFill>
                  <a:srgbClr val="545454"/>
                </a:solidFill>
                <a:latin typeface="微软雅黑" panose="020B0503020204020204" pitchFamily="34" charset="-122"/>
                <a:ea typeface="微软雅黑" panose="020B0503020204020204" pitchFamily="34" charset="-122"/>
              </a:rPr>
              <a:t>它看似无形，却渗透到生产、经营和管理的每个细节当中；</a:t>
            </a:r>
          </a:p>
          <a:p>
            <a:pPr marL="285750" indent="-285750">
              <a:lnSpc>
                <a:spcPct val="130000"/>
              </a:lnSpc>
              <a:spcBef>
                <a:spcPts val="500"/>
              </a:spcBef>
              <a:buFont typeface="Wingdings" pitchFamily="2" charset="2"/>
              <a:buChar char="n"/>
            </a:pPr>
            <a:r>
              <a:rPr lang="zh-CN" altLang="en-US" dirty="0">
                <a:solidFill>
                  <a:srgbClr val="545454"/>
                </a:solidFill>
                <a:latin typeface="微软雅黑" panose="020B0503020204020204" pitchFamily="34" charset="-122"/>
                <a:ea typeface="微软雅黑" panose="020B0503020204020204" pitchFamily="34" charset="-122"/>
              </a:rPr>
              <a:t>它不是管理方法，而是形成管理方法的理念；</a:t>
            </a:r>
          </a:p>
          <a:p>
            <a:pPr marL="285750" indent="-285750">
              <a:lnSpc>
                <a:spcPct val="130000"/>
              </a:lnSpc>
              <a:spcBef>
                <a:spcPts val="500"/>
              </a:spcBef>
              <a:buFont typeface="Wingdings" pitchFamily="2" charset="2"/>
              <a:buChar char="n"/>
            </a:pPr>
            <a:r>
              <a:rPr lang="zh-CN" altLang="en-US" dirty="0">
                <a:solidFill>
                  <a:srgbClr val="545454"/>
                </a:solidFill>
                <a:latin typeface="微软雅黑" panose="020B0503020204020204" pitchFamily="34" charset="-122"/>
                <a:ea typeface="微软雅黑" panose="020B0503020204020204" pitchFamily="34" charset="-122"/>
              </a:rPr>
              <a:t>它不是行为活动，而是产生行为活动的原因；</a:t>
            </a:r>
          </a:p>
          <a:p>
            <a:pPr marL="285750" indent="-285750">
              <a:lnSpc>
                <a:spcPct val="130000"/>
              </a:lnSpc>
              <a:spcBef>
                <a:spcPts val="500"/>
              </a:spcBef>
              <a:buFont typeface="Wingdings" pitchFamily="2" charset="2"/>
              <a:buChar char="n"/>
            </a:pPr>
            <a:r>
              <a:rPr lang="zh-CN" altLang="en-US" dirty="0">
                <a:solidFill>
                  <a:srgbClr val="545454"/>
                </a:solidFill>
                <a:latin typeface="微软雅黑" panose="020B0503020204020204" pitchFamily="34" charset="-122"/>
                <a:ea typeface="微软雅黑" panose="020B0503020204020204" pitchFamily="34" charset="-122"/>
              </a:rPr>
              <a:t>它不是人际关系，而是人际关系反映的处世哲学；</a:t>
            </a:r>
          </a:p>
          <a:p>
            <a:pPr marL="285750" indent="-285750">
              <a:lnSpc>
                <a:spcPct val="130000"/>
              </a:lnSpc>
              <a:spcBef>
                <a:spcPts val="500"/>
              </a:spcBef>
              <a:buFont typeface="Wingdings" pitchFamily="2" charset="2"/>
              <a:buChar char="n"/>
            </a:pPr>
            <a:r>
              <a:rPr lang="zh-CN" altLang="en-US" dirty="0">
                <a:solidFill>
                  <a:srgbClr val="545454"/>
                </a:solidFill>
                <a:latin typeface="微软雅黑" panose="020B0503020204020204" pitchFamily="34" charset="-122"/>
                <a:ea typeface="微软雅黑" panose="020B0503020204020204" pitchFamily="34" charset="-122"/>
              </a:rPr>
              <a:t>它不是工作状态，而是这种状态所蕴涵的对工作的感情；</a:t>
            </a:r>
          </a:p>
          <a:p>
            <a:pPr marL="285750" indent="-285750">
              <a:lnSpc>
                <a:spcPct val="130000"/>
              </a:lnSpc>
              <a:spcBef>
                <a:spcPts val="500"/>
              </a:spcBef>
              <a:buFont typeface="Wingdings" pitchFamily="2" charset="2"/>
              <a:buChar char="n"/>
            </a:pPr>
            <a:r>
              <a:rPr lang="zh-CN" altLang="en-US" dirty="0">
                <a:solidFill>
                  <a:srgbClr val="545454"/>
                </a:solidFill>
                <a:latin typeface="微软雅黑" panose="020B0503020204020204" pitchFamily="34" charset="-122"/>
                <a:ea typeface="微软雅黑" panose="020B0503020204020204" pitchFamily="34" charset="-122"/>
              </a:rPr>
              <a:t>它不是服务态度，而是服务态度中体现的精神境界；</a:t>
            </a:r>
          </a:p>
        </p:txBody>
      </p:sp>
      <p:sp>
        <p:nvSpPr>
          <p:cNvPr id="17" name="TextBox 8"/>
          <p:cNvSpPr txBox="1"/>
          <p:nvPr/>
        </p:nvSpPr>
        <p:spPr>
          <a:xfrm>
            <a:off x="876620" y="5014917"/>
            <a:ext cx="10983195" cy="461665"/>
          </a:xfrm>
          <a:prstGeom prst="rect">
            <a:avLst/>
          </a:prstGeom>
          <a:noFill/>
        </p:spPr>
        <p:txBody>
          <a:bodyPr wrap="square" rtlCol="0">
            <a:spAutoFit/>
          </a:bodyPr>
          <a:lstStyle/>
          <a:p>
            <a:pPr>
              <a:spcBef>
                <a:spcPts val="1200"/>
              </a:spcBef>
            </a:pPr>
            <a:r>
              <a:rPr lang="zh-CN" altLang="en-US" dirty="0">
                <a:solidFill>
                  <a:schemeClr val="tx1">
                    <a:lumMod val="65000"/>
                    <a:lumOff val="35000"/>
                  </a:schemeClr>
                </a:solidFill>
                <a:latin typeface="微软雅黑" pitchFamily="34" charset="-122"/>
                <a:ea typeface="微软雅黑" pitchFamily="34" charset="-122"/>
              </a:rPr>
              <a:t>总之，企业</a:t>
            </a:r>
            <a:r>
              <a:rPr lang="zh-CN" altLang="en-US" dirty="0" smtClean="0">
                <a:solidFill>
                  <a:schemeClr val="tx1">
                    <a:lumMod val="65000"/>
                    <a:lumOff val="35000"/>
                  </a:schemeClr>
                </a:solidFill>
                <a:latin typeface="微软雅黑" pitchFamily="34" charset="-122"/>
                <a:ea typeface="微软雅黑" pitchFamily="34" charset="-122"/>
              </a:rPr>
              <a:t>文化渗透</a:t>
            </a:r>
            <a:r>
              <a:rPr lang="zh-CN" altLang="en-US" dirty="0">
                <a:solidFill>
                  <a:schemeClr val="tx1">
                    <a:lumMod val="65000"/>
                    <a:lumOff val="35000"/>
                  </a:schemeClr>
                </a:solidFill>
                <a:latin typeface="微软雅黑" pitchFamily="34" charset="-122"/>
                <a:ea typeface="微软雅黑" pitchFamily="34" charset="-122"/>
              </a:rPr>
              <a:t>于企业一切活动之中，员工的</a:t>
            </a:r>
            <a:r>
              <a:rPr lang="zh-CN" altLang="en-US" sz="2400" b="1" dirty="0">
                <a:solidFill>
                  <a:srgbClr val="FF8500"/>
                </a:solidFill>
                <a:latin typeface="微软雅黑" pitchFamily="34" charset="-122"/>
                <a:ea typeface="微软雅黑" pitchFamily="34" charset="-122"/>
              </a:rPr>
              <a:t>一切行为都可以在这里找到标准和方向。</a:t>
            </a:r>
          </a:p>
        </p:txBody>
      </p:sp>
      <p:pic>
        <p:nvPicPr>
          <p:cNvPr id="29" name="Picture 2" descr="F:\360云盘\02-个人资料\！PPT图片及版面资源\05-PPT精选插图\04-图标\F4083DABB17723C30B9634EC250809E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69414" y="1501333"/>
            <a:ext cx="3435873" cy="34977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1602371"/>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对角圆角矩形 5"/>
          <p:cNvSpPr/>
          <p:nvPr/>
        </p:nvSpPr>
        <p:spPr>
          <a:xfrm>
            <a:off x="6478433" y="4136030"/>
            <a:ext cx="4176464" cy="648072"/>
          </a:xfrm>
          <a:prstGeom prst="round2DiagRect">
            <a:avLst>
              <a:gd name="adj1" fmla="val 20943"/>
              <a:gd name="adj2" fmla="val 0"/>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1"/>
          <p:cNvSpPr txBox="1"/>
          <p:nvPr/>
        </p:nvSpPr>
        <p:spPr>
          <a:xfrm>
            <a:off x="7341973" y="4275400"/>
            <a:ext cx="3832304" cy="369332"/>
          </a:xfrm>
          <a:prstGeom prst="rect">
            <a:avLst/>
          </a:prstGeom>
          <a:noFill/>
        </p:spPr>
        <p:txBody>
          <a:bodyPr vert="horz" wrap="square" lIns="0" tIns="0" rIns="0" bIns="0" rtlCol="0" anchor="ctr">
            <a:spAutoFit/>
          </a:bodyPr>
          <a:lstStyle/>
          <a:p>
            <a:pPr algn="l"/>
            <a:r>
              <a:rPr lang="en-US" altLang="zh-CN" sz="2400" dirty="0" smtClean="0">
                <a:solidFill>
                  <a:schemeClr val="bg1"/>
                </a:solidFill>
                <a:latin typeface="Impact" pitchFamily="34" charset="0"/>
                <a:ea typeface="微软雅黑" pitchFamily="34" charset="-122"/>
              </a:rPr>
              <a:t>03    </a:t>
            </a:r>
            <a:r>
              <a:rPr lang="zh-CN" altLang="en-US" sz="2400" dirty="0" smtClean="0">
                <a:solidFill>
                  <a:schemeClr val="bg1"/>
                </a:solidFill>
                <a:latin typeface="微软雅黑" pitchFamily="34" charset="-122"/>
                <a:ea typeface="微软雅黑" pitchFamily="34" charset="-122"/>
              </a:rPr>
              <a:t>为啥要做文化</a:t>
            </a:r>
            <a:endParaRPr lang="zh-CN" altLang="en-US" sz="2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787001353"/>
      </p:ext>
    </p:extLst>
  </p:cSld>
  <p:clrMapOvr>
    <a:masterClrMapping/>
  </p:clrMapOvr>
  <mc:AlternateContent xmlns:mc="http://schemas.openxmlformats.org/markup-compatibility/2006">
    <mc:Choice xmlns:p14="http://schemas.microsoft.com/office/powerpoint/2010/main" Requires="p14">
      <p:transition>
        <p14:prism/>
      </p:transition>
    </mc:Choice>
    <mc:Fallback>
      <p:transition>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2973310"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1. </a:t>
            </a:r>
            <a:r>
              <a:rPr lang="zh-CN" altLang="en-US" sz="2000" b="1" dirty="0" smtClean="0">
                <a:solidFill>
                  <a:schemeClr val="tx1">
                    <a:lumMod val="65000"/>
                    <a:lumOff val="35000"/>
                  </a:schemeClr>
                </a:solidFill>
                <a:latin typeface="微软雅黑" pitchFamily="34" charset="-122"/>
                <a:ea typeface="微软雅黑" pitchFamily="34" charset="-122"/>
              </a:rPr>
              <a:t>文化也是竞争力</a:t>
            </a:r>
            <a:endParaRPr lang="zh-CN" altLang="en-US" sz="2000" dirty="0"/>
          </a:p>
        </p:txBody>
      </p:sp>
      <p:sp>
        <p:nvSpPr>
          <p:cNvPr id="3" name="TextBox 9"/>
          <p:cNvSpPr txBox="1"/>
          <p:nvPr/>
        </p:nvSpPr>
        <p:spPr>
          <a:xfrm>
            <a:off x="862895" y="1196752"/>
            <a:ext cx="4752526" cy="435504"/>
          </a:xfrm>
          <a:prstGeom prst="rect">
            <a:avLst/>
          </a:prstGeom>
          <a:noFill/>
        </p:spPr>
        <p:txBody>
          <a:bodyPr wrap="square" rtlCol="0">
            <a:spAutoFit/>
          </a:bodyPr>
          <a:lstStyle/>
          <a:p>
            <a:pPr>
              <a:lnSpc>
                <a:spcPct val="130000"/>
              </a:lnSpc>
            </a:pPr>
            <a:r>
              <a:rPr lang="zh-CN" altLang="en-US" sz="2000" dirty="0">
                <a:solidFill>
                  <a:srgbClr val="5F5E5C"/>
                </a:solidFill>
                <a:latin typeface="华康俪金黑W8(P)" panose="020B0800000000000000" pitchFamily="34" charset="-122"/>
                <a:ea typeface="华康俪金黑W8(P)" panose="020B0800000000000000" pitchFamily="34" charset="-122"/>
              </a:rPr>
              <a:t>→ </a:t>
            </a:r>
            <a:r>
              <a:rPr lang="zh-CN" altLang="en-US" sz="2000" dirty="0" smtClean="0">
                <a:solidFill>
                  <a:srgbClr val="5F5E5C"/>
                </a:solidFill>
                <a:latin typeface="华康俪金黑W8(P)" panose="020B0800000000000000" pitchFamily="34" charset="-122"/>
                <a:ea typeface="华康俪金黑W8(P)" panose="020B0800000000000000" pitchFamily="34" charset="-122"/>
              </a:rPr>
              <a:t>于光远（经济学家）</a:t>
            </a:r>
            <a:endParaRPr lang="zh-CN" altLang="en-US" sz="2000" dirty="0">
              <a:solidFill>
                <a:srgbClr val="5F5E5C"/>
              </a:solidFill>
              <a:latin typeface="华康俪金黑W8(P)" panose="020B0800000000000000" pitchFamily="34" charset="-122"/>
              <a:ea typeface="华康俪金黑W8(P)" panose="020B0800000000000000" pitchFamily="34" charset="-122"/>
            </a:endParaRPr>
          </a:p>
        </p:txBody>
      </p:sp>
      <p:grpSp>
        <p:nvGrpSpPr>
          <p:cNvPr id="4" name="组合 3"/>
          <p:cNvGrpSpPr/>
          <p:nvPr/>
        </p:nvGrpSpPr>
        <p:grpSpPr>
          <a:xfrm>
            <a:off x="862895" y="1757703"/>
            <a:ext cx="10852904" cy="863946"/>
            <a:chOff x="-155055" y="2770631"/>
            <a:chExt cx="10852904" cy="863946"/>
          </a:xfrm>
        </p:grpSpPr>
        <p:sp>
          <p:nvSpPr>
            <p:cNvPr id="5" name="圆角矩形 4"/>
            <p:cNvSpPr/>
            <p:nvPr/>
          </p:nvSpPr>
          <p:spPr>
            <a:xfrm>
              <a:off x="-155055" y="2922831"/>
              <a:ext cx="10852904" cy="711746"/>
            </a:xfrm>
            <a:prstGeom prst="roundRect">
              <a:avLst>
                <a:gd name="adj" fmla="val 4375"/>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等腰三角形 5"/>
            <p:cNvSpPr/>
            <p:nvPr/>
          </p:nvSpPr>
          <p:spPr>
            <a:xfrm flipH="1">
              <a:off x="-48110" y="2770631"/>
              <a:ext cx="288032" cy="171464"/>
            </a:xfrm>
            <a:prstGeom prst="triangle">
              <a:avLst>
                <a:gd name="adj" fmla="val 0"/>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TextBox 6"/>
            <p:cNvSpPr txBox="1"/>
            <p:nvPr/>
          </p:nvSpPr>
          <p:spPr>
            <a:xfrm>
              <a:off x="-95099" y="2986655"/>
              <a:ext cx="10648932" cy="561757"/>
            </a:xfrm>
            <a:prstGeom prst="rect">
              <a:avLst/>
            </a:prstGeom>
            <a:noFill/>
          </p:spPr>
          <p:txBody>
            <a:bodyPr wrap="square" rtlCol="0">
              <a:spAutoFit/>
            </a:bodyPr>
            <a:lstStyle/>
            <a:p>
              <a:pPr>
                <a:lnSpc>
                  <a:spcPct val="130000"/>
                </a:lnSpc>
              </a:pPr>
              <a:r>
                <a:rPr lang="zh-CN" altLang="en-US" sz="2600" b="1" dirty="0">
                  <a:solidFill>
                    <a:prstClr val="white"/>
                  </a:solidFill>
                  <a:latin typeface="微软雅黑" pitchFamily="34" charset="-122"/>
                  <a:ea typeface="微软雅黑" pitchFamily="34" charset="-122"/>
                </a:rPr>
                <a:t>国家兴盛靠经济，经济繁荣靠企业，企业兴旺靠管理，管理关键是文化。</a:t>
              </a:r>
              <a:endParaRPr lang="zh-CN" altLang="zh-CN" sz="2600" b="1" dirty="0">
                <a:solidFill>
                  <a:prstClr val="white"/>
                </a:solidFill>
                <a:latin typeface="微软雅黑" pitchFamily="34" charset="-122"/>
                <a:ea typeface="微软雅黑" pitchFamily="34" charset="-122"/>
              </a:endParaRPr>
            </a:p>
          </p:txBody>
        </p:sp>
      </p:grpSp>
      <p:sp>
        <p:nvSpPr>
          <p:cNvPr id="8" name="TextBox 3"/>
          <p:cNvSpPr txBox="1">
            <a:spLocks noChangeArrowheads="1"/>
          </p:cNvSpPr>
          <p:nvPr/>
        </p:nvSpPr>
        <p:spPr bwMode="auto">
          <a:xfrm>
            <a:off x="876620" y="2875002"/>
            <a:ext cx="9721080"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500">
                <a:solidFill>
                  <a:schemeClr val="accent2"/>
                </a:solidFill>
                <a:latin typeface="华文细黑" pitchFamily="2" charset="-122"/>
                <a:ea typeface="华文细黑" pitchFamily="2" charset="-122"/>
              </a:defRPr>
            </a:lvl1pPr>
            <a:lvl2pPr marL="742950" indent="-285750" eaLnBrk="0" hangingPunct="0">
              <a:defRPr kumimoji="1" sz="1500">
                <a:solidFill>
                  <a:schemeClr val="accent2"/>
                </a:solidFill>
                <a:latin typeface="华文细黑" pitchFamily="2" charset="-122"/>
                <a:ea typeface="华文细黑" pitchFamily="2" charset="-122"/>
              </a:defRPr>
            </a:lvl2pPr>
            <a:lvl3pPr marL="1143000" indent="-228600" eaLnBrk="0" hangingPunct="0">
              <a:defRPr kumimoji="1" sz="1500">
                <a:solidFill>
                  <a:schemeClr val="accent2"/>
                </a:solidFill>
                <a:latin typeface="华文细黑" pitchFamily="2" charset="-122"/>
                <a:ea typeface="华文细黑" pitchFamily="2" charset="-122"/>
              </a:defRPr>
            </a:lvl3pPr>
            <a:lvl4pPr marL="1600200" indent="-228600" eaLnBrk="0" hangingPunct="0">
              <a:defRPr kumimoji="1" sz="1500">
                <a:solidFill>
                  <a:schemeClr val="accent2"/>
                </a:solidFill>
                <a:latin typeface="华文细黑" pitchFamily="2" charset="-122"/>
                <a:ea typeface="华文细黑" pitchFamily="2" charset="-122"/>
              </a:defRPr>
            </a:lvl4pPr>
            <a:lvl5pPr marL="2057400" indent="-228600" eaLnBrk="0" hangingPunct="0">
              <a:defRPr kumimoji="1" sz="1500">
                <a:solidFill>
                  <a:schemeClr val="accent2"/>
                </a:solidFill>
                <a:latin typeface="华文细黑" pitchFamily="2" charset="-122"/>
                <a:ea typeface="华文细黑" pitchFamily="2" charset="-122"/>
              </a:defRPr>
            </a:lvl5pPr>
            <a:lvl6pPr marL="25146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6pPr>
            <a:lvl7pPr marL="29718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7pPr>
            <a:lvl8pPr marL="34290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8pPr>
            <a:lvl9pPr marL="38862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9pPr>
          </a:lstStyle>
          <a:p>
            <a:pPr eaLnBrk="1" hangingPunct="1">
              <a:lnSpc>
                <a:spcPct val="150000"/>
              </a:lnSpc>
            </a:pPr>
            <a:r>
              <a:rPr lang="zh-CN" altLang="en-US" sz="1800" b="1" dirty="0">
                <a:solidFill>
                  <a:schemeClr val="tx1">
                    <a:lumMod val="65000"/>
                    <a:lumOff val="35000"/>
                  </a:schemeClr>
                </a:solidFill>
                <a:latin typeface="微软雅黑" pitchFamily="34" charset="-122"/>
                <a:ea typeface="微软雅黑" pitchFamily="34" charset="-122"/>
                <a:cs typeface="Arial" charset="0"/>
              </a:rPr>
              <a:t>①文化的竞争优势是独特的、难以模仿的。</a:t>
            </a:r>
            <a:endParaRPr lang="en-US" altLang="zh-CN" sz="1800" b="1" dirty="0" smtClean="0">
              <a:solidFill>
                <a:schemeClr val="tx1">
                  <a:lumMod val="65000"/>
                  <a:lumOff val="35000"/>
                </a:schemeClr>
              </a:solidFill>
              <a:latin typeface="微软雅黑" pitchFamily="34" charset="-122"/>
              <a:ea typeface="微软雅黑" pitchFamily="34" charset="-122"/>
              <a:cs typeface="Arial" charset="0"/>
            </a:endParaRPr>
          </a:p>
        </p:txBody>
      </p:sp>
      <p:sp>
        <p:nvSpPr>
          <p:cNvPr id="9" name="TextBox 3"/>
          <p:cNvSpPr txBox="1">
            <a:spLocks noChangeArrowheads="1"/>
          </p:cNvSpPr>
          <p:nvPr/>
        </p:nvSpPr>
        <p:spPr bwMode="auto">
          <a:xfrm>
            <a:off x="876620" y="4482260"/>
            <a:ext cx="9721080"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500">
                <a:solidFill>
                  <a:schemeClr val="accent2"/>
                </a:solidFill>
                <a:latin typeface="华文细黑" pitchFamily="2" charset="-122"/>
                <a:ea typeface="华文细黑" pitchFamily="2" charset="-122"/>
              </a:defRPr>
            </a:lvl1pPr>
            <a:lvl2pPr marL="742950" indent="-285750" eaLnBrk="0" hangingPunct="0">
              <a:defRPr kumimoji="1" sz="1500">
                <a:solidFill>
                  <a:schemeClr val="accent2"/>
                </a:solidFill>
                <a:latin typeface="华文细黑" pitchFamily="2" charset="-122"/>
                <a:ea typeface="华文细黑" pitchFamily="2" charset="-122"/>
              </a:defRPr>
            </a:lvl2pPr>
            <a:lvl3pPr marL="1143000" indent="-228600" eaLnBrk="0" hangingPunct="0">
              <a:defRPr kumimoji="1" sz="1500">
                <a:solidFill>
                  <a:schemeClr val="accent2"/>
                </a:solidFill>
                <a:latin typeface="华文细黑" pitchFamily="2" charset="-122"/>
                <a:ea typeface="华文细黑" pitchFamily="2" charset="-122"/>
              </a:defRPr>
            </a:lvl3pPr>
            <a:lvl4pPr marL="1600200" indent="-228600" eaLnBrk="0" hangingPunct="0">
              <a:defRPr kumimoji="1" sz="1500">
                <a:solidFill>
                  <a:schemeClr val="accent2"/>
                </a:solidFill>
                <a:latin typeface="华文细黑" pitchFamily="2" charset="-122"/>
                <a:ea typeface="华文细黑" pitchFamily="2" charset="-122"/>
              </a:defRPr>
            </a:lvl4pPr>
            <a:lvl5pPr marL="2057400" indent="-228600" eaLnBrk="0" hangingPunct="0">
              <a:defRPr kumimoji="1" sz="1500">
                <a:solidFill>
                  <a:schemeClr val="accent2"/>
                </a:solidFill>
                <a:latin typeface="华文细黑" pitchFamily="2" charset="-122"/>
                <a:ea typeface="华文细黑" pitchFamily="2" charset="-122"/>
              </a:defRPr>
            </a:lvl5pPr>
            <a:lvl6pPr marL="25146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6pPr>
            <a:lvl7pPr marL="29718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7pPr>
            <a:lvl8pPr marL="34290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8pPr>
            <a:lvl9pPr marL="38862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9pPr>
          </a:lstStyle>
          <a:p>
            <a:pPr eaLnBrk="1" hangingPunct="1">
              <a:lnSpc>
                <a:spcPct val="150000"/>
              </a:lnSpc>
            </a:pPr>
            <a:r>
              <a:rPr lang="zh-CN" altLang="en-US" sz="1800" b="1" dirty="0">
                <a:solidFill>
                  <a:schemeClr val="tx1">
                    <a:lumMod val="65000"/>
                    <a:lumOff val="35000"/>
                  </a:schemeClr>
                </a:solidFill>
                <a:latin typeface="微软雅黑" pitchFamily="34" charset="-122"/>
                <a:ea typeface="微软雅黑" pitchFamily="34" charset="-122"/>
                <a:cs typeface="Arial" charset="0"/>
              </a:rPr>
              <a:t>②文化的竞争优势是企业持续竞争优势的重要来源。</a:t>
            </a:r>
            <a:endParaRPr lang="en-US" altLang="zh-CN" sz="1800" b="1" dirty="0" smtClean="0">
              <a:solidFill>
                <a:schemeClr val="tx1">
                  <a:lumMod val="65000"/>
                  <a:lumOff val="35000"/>
                </a:schemeClr>
              </a:solidFill>
              <a:latin typeface="微软雅黑" pitchFamily="34" charset="-122"/>
              <a:ea typeface="微软雅黑" pitchFamily="34" charset="-122"/>
              <a:cs typeface="Arial" charset="0"/>
            </a:endParaRPr>
          </a:p>
        </p:txBody>
      </p:sp>
      <p:sp>
        <p:nvSpPr>
          <p:cNvPr id="10" name="TextBox 18"/>
          <p:cNvSpPr txBox="1"/>
          <p:nvPr/>
        </p:nvSpPr>
        <p:spPr>
          <a:xfrm>
            <a:off x="1092644" y="5014917"/>
            <a:ext cx="9903075" cy="923330"/>
          </a:xfrm>
          <a:prstGeom prst="rect">
            <a:avLst/>
          </a:prstGeom>
          <a:noFill/>
        </p:spPr>
        <p:txBody>
          <a:bodyPr wrap="square" rtlCol="0">
            <a:spAutoFit/>
          </a:bodyPr>
          <a:lstStyle/>
          <a:p>
            <a:pPr marL="342900" indent="-342900">
              <a:spcBef>
                <a:spcPts val="1200"/>
              </a:spcBef>
              <a:buFont typeface="Wingdings" pitchFamily="2" charset="2"/>
              <a:buChar char="u"/>
            </a:pPr>
            <a:r>
              <a:rPr lang="zh-CN" altLang="en-US" dirty="0">
                <a:solidFill>
                  <a:schemeClr val="tx1">
                    <a:lumMod val="65000"/>
                    <a:lumOff val="35000"/>
                  </a:schemeClr>
                </a:solidFill>
                <a:latin typeface="微软雅黑" pitchFamily="34" charset="-122"/>
                <a:ea typeface="微软雅黑" pitchFamily="34" charset="-122"/>
              </a:rPr>
              <a:t>“资源终会枯竭，</a:t>
            </a:r>
            <a:r>
              <a:rPr lang="zh-CN" altLang="en-US" sz="2200" b="1" dirty="0">
                <a:solidFill>
                  <a:srgbClr val="FF8500"/>
                </a:solidFill>
                <a:latin typeface="微软雅黑" pitchFamily="34" charset="-122"/>
                <a:ea typeface="微软雅黑" pitchFamily="34" charset="-122"/>
              </a:rPr>
              <a:t>唯有文化生生不息。</a:t>
            </a:r>
            <a:r>
              <a:rPr lang="zh-CN" altLang="en-US" sz="2200" dirty="0">
                <a:solidFill>
                  <a:schemeClr val="tx1">
                    <a:lumMod val="65000"/>
                    <a:lumOff val="35000"/>
                  </a:schemeClr>
                </a:solidFill>
                <a:latin typeface="微软雅黑" pitchFamily="34" charset="-122"/>
                <a:ea typeface="微软雅黑" pitchFamily="34" charset="-122"/>
              </a:rPr>
              <a:t>”</a:t>
            </a:r>
            <a:endParaRPr lang="en-US" altLang="zh-CN" sz="2200" dirty="0">
              <a:solidFill>
                <a:schemeClr val="tx1">
                  <a:lumMod val="65000"/>
                  <a:lumOff val="35000"/>
                </a:schemeClr>
              </a:solidFill>
              <a:latin typeface="微软雅黑" pitchFamily="34" charset="-122"/>
              <a:ea typeface="微软雅黑" pitchFamily="34" charset="-122"/>
            </a:endParaRPr>
          </a:p>
          <a:p>
            <a:pPr marL="342900" indent="-342900">
              <a:spcBef>
                <a:spcPts val="1200"/>
              </a:spcBef>
              <a:buFont typeface="Wingdings" pitchFamily="2" charset="2"/>
              <a:buChar char="u"/>
            </a:pPr>
            <a:r>
              <a:rPr lang="zh-CN" altLang="en-US" dirty="0">
                <a:solidFill>
                  <a:schemeClr val="tx1">
                    <a:lumMod val="65000"/>
                    <a:lumOff val="35000"/>
                  </a:schemeClr>
                </a:solidFill>
                <a:latin typeface="微软雅黑" pitchFamily="34" charset="-122"/>
                <a:ea typeface="微软雅黑" pitchFamily="34" charset="-122"/>
              </a:rPr>
              <a:t>“一年企业靠运气，十年企业靠经营，</a:t>
            </a:r>
            <a:r>
              <a:rPr lang="zh-CN" altLang="en-US" sz="2200" b="1" dirty="0">
                <a:solidFill>
                  <a:srgbClr val="FF8500"/>
                </a:solidFill>
                <a:latin typeface="微软雅黑" pitchFamily="34" charset="-122"/>
                <a:ea typeface="微软雅黑" pitchFamily="34" charset="-122"/>
              </a:rPr>
              <a:t>百年企业靠文化</a:t>
            </a:r>
            <a:r>
              <a:rPr lang="zh-CN" altLang="en-US" dirty="0">
                <a:solidFill>
                  <a:schemeClr val="tx1">
                    <a:lumMod val="65000"/>
                    <a:lumOff val="35000"/>
                  </a:schemeClr>
                </a:solidFill>
                <a:latin typeface="微软雅黑" pitchFamily="34" charset="-122"/>
                <a:ea typeface="微软雅黑" pitchFamily="34" charset="-122"/>
              </a:rPr>
              <a:t>”。</a:t>
            </a:r>
          </a:p>
        </p:txBody>
      </p:sp>
      <p:sp>
        <p:nvSpPr>
          <p:cNvPr id="11" name="TextBox 19"/>
          <p:cNvSpPr txBox="1"/>
          <p:nvPr/>
        </p:nvSpPr>
        <p:spPr>
          <a:xfrm>
            <a:off x="1092644" y="3388886"/>
            <a:ext cx="9903075" cy="800219"/>
          </a:xfrm>
          <a:prstGeom prst="rect">
            <a:avLst/>
          </a:prstGeom>
          <a:noFill/>
        </p:spPr>
        <p:txBody>
          <a:bodyPr wrap="square" rtlCol="0">
            <a:spAutoFit/>
          </a:bodyPr>
          <a:lstStyle/>
          <a:p>
            <a:pPr marL="285750" indent="-285750">
              <a:spcBef>
                <a:spcPts val="1200"/>
              </a:spcBef>
              <a:buFont typeface="Wingdings" pitchFamily="2" charset="2"/>
              <a:buChar char="u"/>
            </a:pPr>
            <a:r>
              <a:rPr lang="zh-CN" altLang="en-US" dirty="0">
                <a:solidFill>
                  <a:schemeClr val="tx1">
                    <a:lumMod val="65000"/>
                    <a:lumOff val="35000"/>
                  </a:schemeClr>
                </a:solidFill>
                <a:latin typeface="微软雅黑" pitchFamily="34" charset="-122"/>
                <a:ea typeface="微软雅黑" pitchFamily="34" charset="-122"/>
              </a:rPr>
              <a:t>企业环境、战略及战略阶段、领导层不同</a:t>
            </a:r>
            <a:r>
              <a:rPr lang="zh-CN" altLang="en-US" dirty="0" smtClean="0">
                <a:solidFill>
                  <a:schemeClr val="tx1">
                    <a:lumMod val="65000"/>
                    <a:lumOff val="35000"/>
                  </a:schemeClr>
                </a:solidFill>
                <a:latin typeface="微软雅黑" pitchFamily="34" charset="-122"/>
                <a:ea typeface="微软雅黑" pitchFamily="34" charset="-122"/>
              </a:rPr>
              <a:t>，</a:t>
            </a:r>
            <a:r>
              <a:rPr lang="zh-CN" altLang="en-US" dirty="0">
                <a:solidFill>
                  <a:schemeClr val="tx1">
                    <a:lumMod val="65000"/>
                    <a:lumOff val="35000"/>
                  </a:schemeClr>
                </a:solidFill>
                <a:latin typeface="微软雅黑" pitchFamily="34" charset="-122"/>
                <a:ea typeface="微软雅黑" pitchFamily="34" charset="-122"/>
              </a:rPr>
              <a:t>造就</a:t>
            </a:r>
            <a:r>
              <a:rPr lang="zh-CN" altLang="en-US" dirty="0" smtClean="0">
                <a:solidFill>
                  <a:schemeClr val="tx1">
                    <a:lumMod val="65000"/>
                    <a:lumOff val="35000"/>
                  </a:schemeClr>
                </a:solidFill>
                <a:latin typeface="微软雅黑" pitchFamily="34" charset="-122"/>
                <a:ea typeface="微软雅黑" pitchFamily="34" charset="-122"/>
              </a:rPr>
              <a:t>不同</a:t>
            </a:r>
            <a:r>
              <a:rPr lang="zh-CN" altLang="en-US" dirty="0">
                <a:solidFill>
                  <a:schemeClr val="tx1">
                    <a:lumMod val="65000"/>
                    <a:lumOff val="35000"/>
                  </a:schemeClr>
                </a:solidFill>
                <a:latin typeface="微软雅黑" pitchFamily="34" charset="-122"/>
                <a:ea typeface="微软雅黑" pitchFamily="34" charset="-122"/>
              </a:rPr>
              <a:t>的</a:t>
            </a:r>
            <a:r>
              <a:rPr lang="zh-CN" altLang="en-US" dirty="0" smtClean="0">
                <a:solidFill>
                  <a:schemeClr val="tx1">
                    <a:lumMod val="65000"/>
                    <a:lumOff val="35000"/>
                  </a:schemeClr>
                </a:solidFill>
                <a:latin typeface="微软雅黑" pitchFamily="34" charset="-122"/>
                <a:ea typeface="微软雅黑" pitchFamily="34" charset="-122"/>
              </a:rPr>
              <a:t>文化；</a:t>
            </a:r>
            <a:endParaRPr lang="en-US" altLang="zh-CN" dirty="0" smtClean="0">
              <a:solidFill>
                <a:schemeClr val="tx1">
                  <a:lumMod val="65000"/>
                  <a:lumOff val="35000"/>
                </a:schemeClr>
              </a:solidFill>
              <a:latin typeface="微软雅黑" pitchFamily="34" charset="-122"/>
              <a:ea typeface="微软雅黑" pitchFamily="34" charset="-122"/>
            </a:endParaRPr>
          </a:p>
          <a:p>
            <a:pPr marL="285750" indent="-285750">
              <a:spcBef>
                <a:spcPts val="1200"/>
              </a:spcBef>
              <a:buFont typeface="Wingdings" pitchFamily="2" charset="2"/>
              <a:buChar char="u"/>
            </a:pPr>
            <a:r>
              <a:rPr lang="zh-CN" altLang="en-US" dirty="0" smtClean="0">
                <a:solidFill>
                  <a:schemeClr val="tx1">
                    <a:lumMod val="65000"/>
                    <a:lumOff val="35000"/>
                  </a:schemeClr>
                </a:solidFill>
                <a:latin typeface="微软雅黑" pitchFamily="34" charset="-122"/>
                <a:ea typeface="微软雅黑" pitchFamily="34" charset="-122"/>
              </a:rPr>
              <a:t>文化非</a:t>
            </a:r>
            <a:r>
              <a:rPr lang="zh-CN" altLang="en-US" dirty="0">
                <a:solidFill>
                  <a:schemeClr val="tx1">
                    <a:lumMod val="65000"/>
                    <a:lumOff val="35000"/>
                  </a:schemeClr>
                </a:solidFill>
                <a:latin typeface="微软雅黑" pitchFamily="34" charset="-122"/>
                <a:ea typeface="微软雅黑" pitchFamily="34" charset="-122"/>
              </a:rPr>
              <a:t>一朝一夕能够形成，而是长期的培育、涤荡和</a:t>
            </a:r>
            <a:r>
              <a:rPr lang="zh-CN" altLang="en-US" dirty="0" smtClean="0">
                <a:solidFill>
                  <a:schemeClr val="tx1">
                    <a:lumMod val="65000"/>
                    <a:lumOff val="35000"/>
                  </a:schemeClr>
                </a:solidFill>
                <a:latin typeface="微软雅黑" pitchFamily="34" charset="-122"/>
                <a:ea typeface="微软雅黑" pitchFamily="34" charset="-122"/>
              </a:rPr>
              <a:t>积淀的结果；</a:t>
            </a:r>
            <a:endParaRPr lang="zh-CN" altLang="en-US"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83893814"/>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4" decel="100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3456070"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2. </a:t>
            </a:r>
            <a:r>
              <a:rPr lang="zh-CN" altLang="en-US" sz="2000" b="1" dirty="0" smtClean="0">
                <a:solidFill>
                  <a:schemeClr val="tx1">
                    <a:lumMod val="65000"/>
                    <a:lumOff val="35000"/>
                  </a:schemeClr>
                </a:solidFill>
                <a:latin typeface="微软雅黑" pitchFamily="34" charset="-122"/>
                <a:ea typeface="微软雅黑" pitchFamily="34" charset="-122"/>
              </a:rPr>
              <a:t>文化</a:t>
            </a:r>
            <a:r>
              <a:rPr lang="zh-CN" altLang="en-US" sz="2000" b="1" dirty="0">
                <a:solidFill>
                  <a:schemeClr val="tx1">
                    <a:lumMod val="65000"/>
                    <a:lumOff val="35000"/>
                  </a:schemeClr>
                </a:solidFill>
                <a:latin typeface="微软雅黑" pitchFamily="34" charset="-122"/>
                <a:ea typeface="微软雅黑" pitchFamily="34" charset="-122"/>
              </a:rPr>
              <a:t>可以弥补制度不足</a:t>
            </a:r>
            <a:endParaRPr lang="zh-CN" altLang="en-US" sz="2000" dirty="0"/>
          </a:p>
        </p:txBody>
      </p:sp>
      <p:sp>
        <p:nvSpPr>
          <p:cNvPr id="12" name="TextBox 9"/>
          <p:cNvSpPr txBox="1"/>
          <p:nvPr/>
        </p:nvSpPr>
        <p:spPr>
          <a:xfrm>
            <a:off x="862895" y="1196752"/>
            <a:ext cx="4752526" cy="435504"/>
          </a:xfrm>
          <a:prstGeom prst="rect">
            <a:avLst/>
          </a:prstGeom>
          <a:noFill/>
        </p:spPr>
        <p:txBody>
          <a:bodyPr wrap="square" rtlCol="0">
            <a:spAutoFit/>
          </a:bodyPr>
          <a:lstStyle/>
          <a:p>
            <a:pPr>
              <a:lnSpc>
                <a:spcPct val="130000"/>
              </a:lnSpc>
            </a:pPr>
            <a:r>
              <a:rPr lang="zh-CN" altLang="en-US" sz="2000" dirty="0">
                <a:solidFill>
                  <a:srgbClr val="5F5E5C"/>
                </a:solidFill>
                <a:latin typeface="华康俪金黑W8(P)" panose="020B0800000000000000" pitchFamily="34" charset="-122"/>
                <a:ea typeface="华康俪金黑W8(P)" panose="020B0800000000000000" pitchFamily="34" charset="-122"/>
              </a:rPr>
              <a:t>→ </a:t>
            </a:r>
            <a:r>
              <a:rPr lang="zh-CN" altLang="en-US" sz="2000" dirty="0" smtClean="0">
                <a:solidFill>
                  <a:srgbClr val="5F5E5C"/>
                </a:solidFill>
                <a:latin typeface="华康俪金黑W8(P)" panose="020B0800000000000000" pitchFamily="34" charset="-122"/>
                <a:ea typeface="华康俪金黑W8(P)" panose="020B0800000000000000" pitchFamily="34" charset="-122"/>
              </a:rPr>
              <a:t>肖知兴</a:t>
            </a:r>
            <a:r>
              <a:rPr lang="zh-CN" altLang="en-US" sz="2000" dirty="0">
                <a:solidFill>
                  <a:srgbClr val="5F5E5C"/>
                </a:solidFill>
                <a:latin typeface="华康俪金黑W8(P)" panose="020B0800000000000000" pitchFamily="34" charset="-122"/>
                <a:ea typeface="华康俪金黑W8(P)" panose="020B0800000000000000" pitchFamily="34" charset="-122"/>
              </a:rPr>
              <a:t>博士</a:t>
            </a:r>
          </a:p>
        </p:txBody>
      </p:sp>
      <p:grpSp>
        <p:nvGrpSpPr>
          <p:cNvPr id="13" name="组合 12"/>
          <p:cNvGrpSpPr/>
          <p:nvPr/>
        </p:nvGrpSpPr>
        <p:grpSpPr>
          <a:xfrm>
            <a:off x="862895" y="1685695"/>
            <a:ext cx="10852904" cy="1095233"/>
            <a:chOff x="-155055" y="2770631"/>
            <a:chExt cx="10852904" cy="1095233"/>
          </a:xfrm>
        </p:grpSpPr>
        <p:sp>
          <p:nvSpPr>
            <p:cNvPr id="14" name="圆角矩形 13"/>
            <p:cNvSpPr/>
            <p:nvPr/>
          </p:nvSpPr>
          <p:spPr>
            <a:xfrm>
              <a:off x="-155055" y="2922830"/>
              <a:ext cx="10852904" cy="943034"/>
            </a:xfrm>
            <a:prstGeom prst="roundRect">
              <a:avLst>
                <a:gd name="adj" fmla="val 4375"/>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等腰三角形 14"/>
            <p:cNvSpPr/>
            <p:nvPr/>
          </p:nvSpPr>
          <p:spPr>
            <a:xfrm flipH="1">
              <a:off x="-48110" y="2770631"/>
              <a:ext cx="288032" cy="171464"/>
            </a:xfrm>
            <a:prstGeom prst="triangle">
              <a:avLst>
                <a:gd name="adj" fmla="val 0"/>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TextBox 6"/>
            <p:cNvSpPr txBox="1"/>
            <p:nvPr/>
          </p:nvSpPr>
          <p:spPr>
            <a:xfrm>
              <a:off x="-95099" y="2986655"/>
              <a:ext cx="10648932" cy="777457"/>
            </a:xfrm>
            <a:prstGeom prst="rect">
              <a:avLst/>
            </a:prstGeom>
            <a:noFill/>
          </p:spPr>
          <p:txBody>
            <a:bodyPr wrap="square" rtlCol="0">
              <a:spAutoFit/>
            </a:bodyPr>
            <a:lstStyle/>
            <a:p>
              <a:pPr>
                <a:lnSpc>
                  <a:spcPct val="130000"/>
                </a:lnSpc>
              </a:pPr>
              <a:r>
                <a:rPr lang="zh-CN" altLang="en-US" b="1" dirty="0">
                  <a:solidFill>
                    <a:prstClr val="white"/>
                  </a:solidFill>
                  <a:latin typeface="微软雅黑" pitchFamily="34" charset="-122"/>
                  <a:ea typeface="微软雅黑" pitchFamily="34" charset="-122"/>
                </a:rPr>
                <a:t>企业需要文化的根本原因在于，各种理性控制制度很昂贵，而且永远无法百分之百地涵盖员工的工作行为，在知识密集型企业尤其如此。所以需要企业文化这个塑造人的行为方式的软性工具。</a:t>
              </a:r>
              <a:endParaRPr lang="zh-CN" altLang="zh-CN" b="1" dirty="0">
                <a:solidFill>
                  <a:prstClr val="white"/>
                </a:solidFill>
                <a:latin typeface="微软雅黑" pitchFamily="34" charset="-122"/>
                <a:ea typeface="微软雅黑" pitchFamily="34" charset="-122"/>
              </a:endParaRPr>
            </a:p>
          </p:txBody>
        </p:sp>
      </p:grpSp>
      <p:sp>
        <p:nvSpPr>
          <p:cNvPr id="17" name="TextBox 3"/>
          <p:cNvSpPr txBox="1">
            <a:spLocks noChangeArrowheads="1"/>
          </p:cNvSpPr>
          <p:nvPr/>
        </p:nvSpPr>
        <p:spPr bwMode="auto">
          <a:xfrm>
            <a:off x="969840" y="2852936"/>
            <a:ext cx="972108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500">
                <a:solidFill>
                  <a:schemeClr val="accent2"/>
                </a:solidFill>
                <a:latin typeface="华文细黑" pitchFamily="2" charset="-122"/>
                <a:ea typeface="华文细黑" pitchFamily="2" charset="-122"/>
              </a:defRPr>
            </a:lvl1pPr>
            <a:lvl2pPr marL="742950" indent="-285750" eaLnBrk="0" hangingPunct="0">
              <a:defRPr kumimoji="1" sz="1500">
                <a:solidFill>
                  <a:schemeClr val="accent2"/>
                </a:solidFill>
                <a:latin typeface="华文细黑" pitchFamily="2" charset="-122"/>
                <a:ea typeface="华文细黑" pitchFamily="2" charset="-122"/>
              </a:defRPr>
            </a:lvl2pPr>
            <a:lvl3pPr marL="1143000" indent="-228600" eaLnBrk="0" hangingPunct="0">
              <a:defRPr kumimoji="1" sz="1500">
                <a:solidFill>
                  <a:schemeClr val="accent2"/>
                </a:solidFill>
                <a:latin typeface="华文细黑" pitchFamily="2" charset="-122"/>
                <a:ea typeface="华文细黑" pitchFamily="2" charset="-122"/>
              </a:defRPr>
            </a:lvl3pPr>
            <a:lvl4pPr marL="1600200" indent="-228600" eaLnBrk="0" hangingPunct="0">
              <a:defRPr kumimoji="1" sz="1500">
                <a:solidFill>
                  <a:schemeClr val="accent2"/>
                </a:solidFill>
                <a:latin typeface="华文细黑" pitchFamily="2" charset="-122"/>
                <a:ea typeface="华文细黑" pitchFamily="2" charset="-122"/>
              </a:defRPr>
            </a:lvl4pPr>
            <a:lvl5pPr marL="2057400" indent="-228600" eaLnBrk="0" hangingPunct="0">
              <a:defRPr kumimoji="1" sz="1500">
                <a:solidFill>
                  <a:schemeClr val="accent2"/>
                </a:solidFill>
                <a:latin typeface="华文细黑" pitchFamily="2" charset="-122"/>
                <a:ea typeface="华文细黑" pitchFamily="2" charset="-122"/>
              </a:defRPr>
            </a:lvl5pPr>
            <a:lvl6pPr marL="25146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6pPr>
            <a:lvl7pPr marL="29718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7pPr>
            <a:lvl8pPr marL="34290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8pPr>
            <a:lvl9pPr marL="38862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9pPr>
          </a:lstStyle>
          <a:p>
            <a:pPr eaLnBrk="1" hangingPunct="1">
              <a:lnSpc>
                <a:spcPct val="150000"/>
              </a:lnSpc>
            </a:pPr>
            <a:r>
              <a:rPr lang="zh-CN" altLang="en-US" sz="1800" dirty="0" smtClean="0">
                <a:solidFill>
                  <a:schemeClr val="tx1">
                    <a:lumMod val="65000"/>
                    <a:lumOff val="35000"/>
                  </a:schemeClr>
                </a:solidFill>
                <a:latin typeface="微软雅黑" pitchFamily="34" charset="-122"/>
                <a:ea typeface="微软雅黑" pitchFamily="34" charset="-122"/>
                <a:cs typeface="Arial" charset="0"/>
              </a:rPr>
              <a:t>文化对制度的补充作用：</a:t>
            </a:r>
            <a:endParaRPr lang="en-US" altLang="zh-CN" sz="1800" dirty="0" smtClean="0">
              <a:solidFill>
                <a:schemeClr val="tx1">
                  <a:lumMod val="65000"/>
                  <a:lumOff val="35000"/>
                </a:schemeClr>
              </a:solidFill>
              <a:latin typeface="微软雅黑" pitchFamily="34" charset="-122"/>
              <a:ea typeface="微软雅黑" pitchFamily="34" charset="-122"/>
              <a:cs typeface="Arial" charset="0"/>
            </a:endParaRPr>
          </a:p>
          <a:p>
            <a:pPr eaLnBrk="1" hangingPunct="1">
              <a:lnSpc>
                <a:spcPct val="150000"/>
              </a:lnSpc>
            </a:pPr>
            <a:r>
              <a:rPr lang="zh-CN" altLang="en-US" sz="1800" b="1" dirty="0" smtClean="0">
                <a:solidFill>
                  <a:schemeClr val="tx1">
                    <a:lumMod val="65000"/>
                    <a:lumOff val="35000"/>
                  </a:schemeClr>
                </a:solidFill>
                <a:latin typeface="微软雅黑" pitchFamily="34" charset="-122"/>
                <a:ea typeface="微软雅黑" pitchFamily="34" charset="-122"/>
                <a:cs typeface="Arial" charset="0"/>
              </a:rPr>
              <a:t>① 在</a:t>
            </a:r>
            <a:r>
              <a:rPr lang="zh-CN" altLang="en-US" sz="1800" b="1" dirty="0">
                <a:solidFill>
                  <a:schemeClr val="tx1">
                    <a:lumMod val="65000"/>
                    <a:lumOff val="35000"/>
                  </a:schemeClr>
                </a:solidFill>
                <a:latin typeface="微软雅黑" pitchFamily="34" charset="-122"/>
                <a:ea typeface="微软雅黑" pitchFamily="34" charset="-122"/>
                <a:cs typeface="Arial" charset="0"/>
              </a:rPr>
              <a:t>没有监督或制度覆盖不到的时候，员工在文化的指引下恰当处理当前面临的问题；</a:t>
            </a:r>
          </a:p>
          <a:p>
            <a:pPr eaLnBrk="1" hangingPunct="1">
              <a:lnSpc>
                <a:spcPct val="150000"/>
              </a:lnSpc>
            </a:pPr>
            <a:r>
              <a:rPr lang="zh-CN" altLang="en-US" sz="1800" b="1" dirty="0" smtClean="0">
                <a:solidFill>
                  <a:schemeClr val="tx1">
                    <a:lumMod val="65000"/>
                    <a:lumOff val="35000"/>
                  </a:schemeClr>
                </a:solidFill>
                <a:latin typeface="微软雅黑" pitchFamily="34" charset="-122"/>
                <a:ea typeface="微软雅黑" pitchFamily="34" charset="-122"/>
                <a:cs typeface="Arial" charset="0"/>
              </a:rPr>
              <a:t>② 员工</a:t>
            </a:r>
            <a:r>
              <a:rPr lang="zh-CN" altLang="en-US" sz="1800" b="1" dirty="0">
                <a:solidFill>
                  <a:schemeClr val="tx1">
                    <a:lumMod val="65000"/>
                    <a:lumOff val="35000"/>
                  </a:schemeClr>
                </a:solidFill>
                <a:latin typeface="微软雅黑" pitchFamily="34" charset="-122"/>
                <a:ea typeface="微软雅黑" pitchFamily="34" charset="-122"/>
                <a:cs typeface="Arial" charset="0"/>
              </a:rPr>
              <a:t>在文化指引下形成的习惯性工作方式或解决办法，企业可以将其形成制度；</a:t>
            </a:r>
          </a:p>
          <a:p>
            <a:pPr eaLnBrk="1" hangingPunct="1">
              <a:lnSpc>
                <a:spcPct val="150000"/>
              </a:lnSpc>
            </a:pPr>
            <a:r>
              <a:rPr lang="zh-CN" altLang="en-US" sz="1800" b="1" dirty="0" smtClean="0">
                <a:solidFill>
                  <a:schemeClr val="tx1">
                    <a:lumMod val="65000"/>
                    <a:lumOff val="35000"/>
                  </a:schemeClr>
                </a:solidFill>
                <a:latin typeface="微软雅黑" pitchFamily="34" charset="-122"/>
                <a:ea typeface="微软雅黑" pitchFamily="34" charset="-122"/>
                <a:cs typeface="Arial" charset="0"/>
              </a:rPr>
              <a:t>③ 企业</a:t>
            </a:r>
            <a:r>
              <a:rPr lang="zh-CN" altLang="en-US" sz="1800" b="1" dirty="0">
                <a:solidFill>
                  <a:schemeClr val="tx1">
                    <a:lumMod val="65000"/>
                    <a:lumOff val="35000"/>
                  </a:schemeClr>
                </a:solidFill>
                <a:latin typeface="微软雅黑" pitchFamily="34" charset="-122"/>
                <a:ea typeface="微软雅黑" pitchFamily="34" charset="-122"/>
                <a:cs typeface="Arial" charset="0"/>
              </a:rPr>
              <a:t>可以用文化判断出现有制度中不合理的部分，进行修改和完善。</a:t>
            </a:r>
          </a:p>
        </p:txBody>
      </p:sp>
      <p:sp>
        <p:nvSpPr>
          <p:cNvPr id="18" name="TextBox 18"/>
          <p:cNvSpPr txBox="1"/>
          <p:nvPr/>
        </p:nvSpPr>
        <p:spPr>
          <a:xfrm>
            <a:off x="969840" y="5014917"/>
            <a:ext cx="10745959" cy="912558"/>
          </a:xfrm>
          <a:prstGeom prst="rect">
            <a:avLst/>
          </a:prstGeom>
          <a:noFill/>
        </p:spPr>
        <p:txBody>
          <a:bodyPr wrap="square" rtlCol="0">
            <a:spAutoFit/>
          </a:bodyPr>
          <a:lstStyle/>
          <a:p>
            <a:pPr>
              <a:lnSpc>
                <a:spcPct val="130000"/>
              </a:lnSpc>
              <a:spcBef>
                <a:spcPts val="1200"/>
              </a:spcBef>
            </a:pPr>
            <a:r>
              <a:rPr lang="zh-CN" altLang="en-US" dirty="0" smtClean="0">
                <a:solidFill>
                  <a:schemeClr val="tx1">
                    <a:lumMod val="65000"/>
                    <a:lumOff val="35000"/>
                  </a:schemeClr>
                </a:solidFill>
                <a:latin typeface="微软雅黑" pitchFamily="34" charset="-122"/>
                <a:ea typeface="微软雅黑" pitchFamily="34" charset="-122"/>
              </a:rPr>
              <a:t>普遍共识：</a:t>
            </a:r>
            <a:r>
              <a:rPr lang="zh-CN" altLang="en-US" dirty="0">
                <a:solidFill>
                  <a:schemeClr val="tx1">
                    <a:lumMod val="65000"/>
                    <a:lumOff val="35000"/>
                  </a:schemeClr>
                </a:solidFill>
                <a:latin typeface="微软雅黑" pitchFamily="34" charset="-122"/>
                <a:ea typeface="微软雅黑" pitchFamily="34" charset="-122"/>
              </a:rPr>
              <a:t>企业管理在沿着“</a:t>
            </a:r>
            <a:r>
              <a:rPr lang="zh-CN" altLang="en-US" sz="2300" b="1" dirty="0">
                <a:solidFill>
                  <a:srgbClr val="FF8500"/>
                </a:solidFill>
                <a:latin typeface="微软雅黑" pitchFamily="34" charset="-122"/>
                <a:ea typeface="微软雅黑" pitchFamily="34" charset="-122"/>
              </a:rPr>
              <a:t>经验管理（人治</a:t>
            </a:r>
            <a:r>
              <a:rPr lang="zh-CN" altLang="en-US" sz="2300" b="1" dirty="0">
                <a:solidFill>
                  <a:srgbClr val="FF8500"/>
                </a:solidFill>
                <a:latin typeface="微软雅黑" pitchFamily="34" charset="-122"/>
                <a:ea typeface="微软雅黑" pitchFamily="34" charset="-122"/>
              </a:rPr>
              <a:t>）</a:t>
            </a:r>
            <a:r>
              <a:rPr lang="en-US" altLang="zh-CN" dirty="0" smtClean="0">
                <a:solidFill>
                  <a:schemeClr val="tx1">
                    <a:lumMod val="65000"/>
                    <a:lumOff val="35000"/>
                  </a:schemeClr>
                </a:solidFill>
                <a:latin typeface="微软雅黑" pitchFamily="34" charset="-122"/>
                <a:ea typeface="微软雅黑" pitchFamily="34" charset="-122"/>
              </a:rPr>
              <a:t>→</a:t>
            </a:r>
            <a:r>
              <a:rPr lang="zh-CN" altLang="en-US" sz="2300" b="1" dirty="0">
                <a:solidFill>
                  <a:srgbClr val="FF8500"/>
                </a:solidFill>
                <a:latin typeface="微软雅黑" pitchFamily="34" charset="-122"/>
                <a:ea typeface="微软雅黑" pitchFamily="34" charset="-122"/>
              </a:rPr>
              <a:t>科学管理（法治）</a:t>
            </a:r>
            <a:r>
              <a:rPr lang="en-US" altLang="zh-CN" dirty="0" smtClean="0">
                <a:solidFill>
                  <a:schemeClr val="tx1">
                    <a:lumMod val="65000"/>
                    <a:lumOff val="35000"/>
                  </a:schemeClr>
                </a:solidFill>
                <a:latin typeface="微软雅黑" pitchFamily="34" charset="-122"/>
                <a:ea typeface="微软雅黑" pitchFamily="34" charset="-122"/>
              </a:rPr>
              <a:t>→</a:t>
            </a:r>
            <a:r>
              <a:rPr lang="zh-CN" altLang="en-US" sz="2300" b="1" dirty="0">
                <a:solidFill>
                  <a:srgbClr val="FF8500"/>
                </a:solidFill>
                <a:latin typeface="微软雅黑" pitchFamily="34" charset="-122"/>
                <a:ea typeface="微软雅黑" pitchFamily="34" charset="-122"/>
              </a:rPr>
              <a:t>文化管理（文治）</a:t>
            </a:r>
            <a:r>
              <a:rPr lang="zh-CN" altLang="en-US" dirty="0">
                <a:solidFill>
                  <a:schemeClr val="tx1">
                    <a:lumMod val="65000"/>
                    <a:lumOff val="35000"/>
                  </a:schemeClr>
                </a:solidFill>
                <a:latin typeface="微软雅黑" pitchFamily="34" charset="-122"/>
                <a:ea typeface="微软雅黑" pitchFamily="34" charset="-122"/>
              </a:rPr>
              <a:t>”的方向演进。</a:t>
            </a:r>
          </a:p>
        </p:txBody>
      </p:sp>
    </p:spTree>
    <p:extLst>
      <p:ext uri="{BB962C8B-B14F-4D97-AF65-F5344CB8AC3E}">
        <p14:creationId xmlns:p14="http://schemas.microsoft.com/office/powerpoint/2010/main" val="4220219983"/>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4" decel="10000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7700524"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3. </a:t>
            </a:r>
            <a:r>
              <a:rPr lang="zh-CN" altLang="en-US" sz="2000" b="1" dirty="0" smtClean="0">
                <a:solidFill>
                  <a:schemeClr val="tx1">
                    <a:lumMod val="65000"/>
                    <a:lumOff val="35000"/>
                  </a:schemeClr>
                </a:solidFill>
                <a:latin typeface="微软雅黑" pitchFamily="34" charset="-122"/>
                <a:ea typeface="微软雅黑" pitchFamily="34" charset="-122"/>
              </a:rPr>
              <a:t>用</a:t>
            </a:r>
            <a:r>
              <a:rPr lang="zh-CN" altLang="en-US" sz="2000" b="1" dirty="0">
                <a:solidFill>
                  <a:schemeClr val="tx1">
                    <a:lumMod val="65000"/>
                    <a:lumOff val="35000"/>
                  </a:schemeClr>
                </a:solidFill>
                <a:latin typeface="微软雅黑" pitchFamily="34" charset="-122"/>
                <a:ea typeface="微软雅黑" pitchFamily="34" charset="-122"/>
              </a:rPr>
              <a:t>文化形成传说中的“无为而治”的局面，大大降低管理成本。</a:t>
            </a:r>
          </a:p>
        </p:txBody>
      </p:sp>
      <p:sp>
        <p:nvSpPr>
          <p:cNvPr id="10" name="TextBox 11"/>
          <p:cNvSpPr txBox="1"/>
          <p:nvPr/>
        </p:nvSpPr>
        <p:spPr>
          <a:xfrm>
            <a:off x="823301" y="1700808"/>
            <a:ext cx="10623155" cy="1005788"/>
          </a:xfrm>
          <a:prstGeom prst="rect">
            <a:avLst/>
          </a:prstGeom>
          <a:noFill/>
        </p:spPr>
        <p:txBody>
          <a:bodyPr wrap="square" rtlCol="0">
            <a:spAutoFit/>
          </a:bodyPr>
          <a:lstStyle/>
          <a:p>
            <a:pPr>
              <a:lnSpc>
                <a:spcPct val="130000"/>
              </a:lnSpc>
              <a:spcBef>
                <a:spcPts val="1200"/>
              </a:spcBef>
            </a:pPr>
            <a:r>
              <a:rPr lang="zh-CN" altLang="en-US" dirty="0" smtClean="0">
                <a:solidFill>
                  <a:schemeClr val="tx1">
                    <a:lumMod val="65000"/>
                    <a:lumOff val="35000"/>
                  </a:schemeClr>
                </a:solidFill>
                <a:latin typeface="微软雅黑" pitchFamily="34" charset="-122"/>
                <a:ea typeface="微软雅黑" pitchFamily="34" charset="-122"/>
              </a:rPr>
              <a:t>“文化</a:t>
            </a:r>
            <a:r>
              <a:rPr lang="zh-CN" altLang="en-US" dirty="0">
                <a:solidFill>
                  <a:schemeClr val="tx1">
                    <a:lumMod val="65000"/>
                    <a:lumOff val="35000"/>
                  </a:schemeClr>
                </a:solidFill>
                <a:latin typeface="微软雅黑" pitchFamily="34" charset="-122"/>
                <a:ea typeface="微软雅黑" pitchFamily="34" charset="-122"/>
              </a:rPr>
              <a:t>是习以为常的，是不自觉的</a:t>
            </a:r>
            <a:r>
              <a:rPr lang="zh-CN" altLang="en-US" dirty="0" smtClean="0">
                <a:solidFill>
                  <a:schemeClr val="tx1">
                    <a:lumMod val="65000"/>
                    <a:lumOff val="35000"/>
                  </a:schemeClr>
                </a:solidFill>
                <a:latin typeface="微软雅黑" pitchFamily="34" charset="-122"/>
                <a:ea typeface="微软雅黑" pitchFamily="34" charset="-122"/>
              </a:rPr>
              <a:t>。”，也就是说，当</a:t>
            </a:r>
            <a:r>
              <a:rPr lang="zh-CN" altLang="en-US" dirty="0">
                <a:solidFill>
                  <a:schemeClr val="tx1">
                    <a:lumMod val="65000"/>
                    <a:lumOff val="35000"/>
                  </a:schemeClr>
                </a:solidFill>
                <a:latin typeface="微软雅黑" pitchFamily="34" charset="-122"/>
                <a:ea typeface="微软雅黑" pitchFamily="34" charset="-122"/>
              </a:rPr>
              <a:t>文化一旦形成，我们的许多行为</a:t>
            </a:r>
            <a:r>
              <a:rPr lang="zh-CN" altLang="en-US" sz="2400" b="1" dirty="0">
                <a:solidFill>
                  <a:srgbClr val="FF8500"/>
                </a:solidFill>
                <a:latin typeface="微软雅黑" pitchFamily="34" charset="-122"/>
                <a:ea typeface="微软雅黑" pitchFamily="34" charset="-122"/>
              </a:rPr>
              <a:t>不需要思考就知道该如何去做</a:t>
            </a:r>
            <a:r>
              <a:rPr lang="zh-CN" altLang="en-US" dirty="0" smtClean="0">
                <a:solidFill>
                  <a:schemeClr val="tx1">
                    <a:lumMod val="65000"/>
                    <a:lumOff val="35000"/>
                  </a:schemeClr>
                </a:solidFill>
                <a:latin typeface="微软雅黑" pitchFamily="34" charset="-122"/>
                <a:ea typeface="微软雅黑" pitchFamily="34" charset="-122"/>
              </a:rPr>
              <a:t>，而且</a:t>
            </a:r>
            <a:r>
              <a:rPr lang="zh-CN" altLang="en-US" dirty="0">
                <a:solidFill>
                  <a:schemeClr val="tx1">
                    <a:lumMod val="65000"/>
                    <a:lumOff val="35000"/>
                  </a:schemeClr>
                </a:solidFill>
                <a:latin typeface="微软雅黑" pitchFamily="34" charset="-122"/>
                <a:ea typeface="微软雅黑" pitchFamily="34" charset="-122"/>
              </a:rPr>
              <a:t>视为当然，不会感觉到奇怪。</a:t>
            </a:r>
          </a:p>
        </p:txBody>
      </p:sp>
      <p:pic>
        <p:nvPicPr>
          <p:cNvPr id="11" name="Picture 2" descr="C:\Documents and Settings\t11318\桌面\13101503_58648.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2678493" y="3516286"/>
            <a:ext cx="7381121" cy="2028890"/>
          </a:xfrm>
          <a:prstGeom prst="rect">
            <a:avLst/>
          </a:prstGeom>
          <a:noFill/>
          <a:ln>
            <a:solidFill>
              <a:schemeClr val="bg1">
                <a:lumMod val="8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5473310"/>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5939963"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4. </a:t>
            </a:r>
            <a:r>
              <a:rPr lang="zh-CN" altLang="en-US" sz="2000" b="1" dirty="0" smtClean="0">
                <a:solidFill>
                  <a:schemeClr val="tx1">
                    <a:lumMod val="65000"/>
                    <a:lumOff val="35000"/>
                  </a:schemeClr>
                </a:solidFill>
                <a:latin typeface="微软雅黑" pitchFamily="34" charset="-122"/>
                <a:ea typeface="微软雅黑" pitchFamily="34" charset="-122"/>
              </a:rPr>
              <a:t>用文化</a:t>
            </a:r>
            <a:r>
              <a:rPr lang="zh-CN" altLang="en-US" sz="2000" b="1" dirty="0">
                <a:solidFill>
                  <a:schemeClr val="tx1">
                    <a:lumMod val="65000"/>
                    <a:lumOff val="35000"/>
                  </a:schemeClr>
                </a:solidFill>
                <a:latin typeface="微软雅黑" pitchFamily="34" charset="-122"/>
                <a:ea typeface="微软雅黑" pitchFamily="34" charset="-122"/>
              </a:rPr>
              <a:t>强大的引导力，引导员工的行为。</a:t>
            </a:r>
          </a:p>
        </p:txBody>
      </p:sp>
      <p:sp>
        <p:nvSpPr>
          <p:cNvPr id="5" name="TextBox 11"/>
          <p:cNvSpPr txBox="1"/>
          <p:nvPr/>
        </p:nvSpPr>
        <p:spPr>
          <a:xfrm>
            <a:off x="823301" y="1700808"/>
            <a:ext cx="10623155" cy="572464"/>
          </a:xfrm>
          <a:prstGeom prst="rect">
            <a:avLst/>
          </a:prstGeom>
          <a:noFill/>
        </p:spPr>
        <p:txBody>
          <a:bodyPr wrap="square" rtlCol="0">
            <a:spAutoFit/>
          </a:bodyPr>
          <a:lstStyle/>
          <a:p>
            <a:pPr>
              <a:lnSpc>
                <a:spcPct val="130000"/>
              </a:lnSpc>
              <a:spcBef>
                <a:spcPts val="1200"/>
              </a:spcBef>
            </a:pPr>
            <a:r>
              <a:rPr lang="zh-CN" altLang="en-US" dirty="0">
                <a:solidFill>
                  <a:schemeClr val="tx1">
                    <a:lumMod val="65000"/>
                    <a:lumOff val="35000"/>
                  </a:schemeClr>
                </a:solidFill>
                <a:latin typeface="微软雅黑" pitchFamily="34" charset="-122"/>
                <a:ea typeface="微软雅黑" pitchFamily="34" charset="-122"/>
              </a:rPr>
              <a:t>如何通过最好的方法让员工的行为符合公司的期望和要求？答案就是</a:t>
            </a:r>
            <a:r>
              <a:rPr lang="zh-CN" altLang="en-US" sz="2400" b="1" dirty="0">
                <a:solidFill>
                  <a:srgbClr val="FF8500"/>
                </a:solidFill>
                <a:latin typeface="微软雅黑" pitchFamily="34" charset="-122"/>
                <a:ea typeface="微软雅黑" pitchFamily="34" charset="-122"/>
              </a:rPr>
              <a:t>文化</a:t>
            </a:r>
            <a:r>
              <a:rPr lang="zh-CN" altLang="en-US" dirty="0">
                <a:solidFill>
                  <a:schemeClr val="tx1">
                    <a:lumMod val="65000"/>
                    <a:lumOff val="35000"/>
                  </a:schemeClr>
                </a:solidFill>
                <a:latin typeface="微软雅黑" pitchFamily="34" charset="-122"/>
                <a:ea typeface="微软雅黑" pitchFamily="34" charset="-122"/>
              </a:rPr>
              <a:t>。</a:t>
            </a:r>
          </a:p>
        </p:txBody>
      </p:sp>
      <p:sp>
        <p:nvSpPr>
          <p:cNvPr id="6" name="TextBox 6"/>
          <p:cNvSpPr txBox="1"/>
          <p:nvPr/>
        </p:nvSpPr>
        <p:spPr>
          <a:xfrm>
            <a:off x="791352" y="2568504"/>
            <a:ext cx="10623155" cy="1720471"/>
          </a:xfrm>
          <a:prstGeom prst="rect">
            <a:avLst/>
          </a:prstGeom>
          <a:noFill/>
        </p:spPr>
        <p:txBody>
          <a:bodyPr wrap="square" rtlCol="0">
            <a:spAutoFit/>
          </a:bodyPr>
          <a:lstStyle/>
          <a:p>
            <a:pPr>
              <a:lnSpc>
                <a:spcPct val="130000"/>
              </a:lnSpc>
              <a:spcBef>
                <a:spcPts val="1200"/>
              </a:spcBef>
            </a:pPr>
            <a:r>
              <a:rPr lang="zh-CN" altLang="en-US" dirty="0">
                <a:solidFill>
                  <a:schemeClr val="tx1">
                    <a:lumMod val="65000"/>
                    <a:lumOff val="35000"/>
                  </a:schemeClr>
                </a:solidFill>
                <a:latin typeface="微软雅黑" pitchFamily="34" charset="-122"/>
                <a:ea typeface="微软雅黑" pitchFamily="34" charset="-122"/>
              </a:rPr>
              <a:t>“</a:t>
            </a:r>
            <a:r>
              <a:rPr lang="zh-CN" altLang="en-US" sz="2400" b="1" dirty="0">
                <a:solidFill>
                  <a:srgbClr val="FF8500"/>
                </a:solidFill>
                <a:latin typeface="微软雅黑" pitchFamily="34" charset="-122"/>
                <a:ea typeface="微软雅黑" pitchFamily="34" charset="-122"/>
              </a:rPr>
              <a:t>文化是人们行动的指南，具有强大的引导力。</a:t>
            </a:r>
            <a:r>
              <a:rPr lang="zh-CN" altLang="en-US" dirty="0" smtClean="0">
                <a:solidFill>
                  <a:schemeClr val="tx1">
                    <a:lumMod val="65000"/>
                    <a:lumOff val="35000"/>
                  </a:schemeClr>
                </a:solidFill>
                <a:latin typeface="微软雅黑" pitchFamily="34" charset="-122"/>
                <a:ea typeface="微软雅黑" pitchFamily="34" charset="-122"/>
              </a:rPr>
              <a:t>”</a:t>
            </a:r>
            <a:endParaRPr lang="en-US" altLang="zh-CN" dirty="0" smtClean="0">
              <a:solidFill>
                <a:schemeClr val="tx1">
                  <a:lumMod val="65000"/>
                  <a:lumOff val="35000"/>
                </a:schemeClr>
              </a:solidFill>
              <a:latin typeface="微软雅黑" pitchFamily="34" charset="-122"/>
              <a:ea typeface="微软雅黑" pitchFamily="34" charset="-122"/>
            </a:endParaRPr>
          </a:p>
          <a:p>
            <a:pPr>
              <a:lnSpc>
                <a:spcPct val="130000"/>
              </a:lnSpc>
              <a:spcBef>
                <a:spcPts val="1200"/>
              </a:spcBef>
            </a:pPr>
            <a:r>
              <a:rPr lang="zh-CN" altLang="en-US" dirty="0" smtClean="0">
                <a:solidFill>
                  <a:schemeClr val="tx1">
                    <a:lumMod val="65000"/>
                    <a:lumOff val="35000"/>
                  </a:schemeClr>
                </a:solidFill>
                <a:latin typeface="微软雅黑" pitchFamily="34" charset="-122"/>
                <a:ea typeface="微软雅黑" pitchFamily="34" charset="-122"/>
              </a:rPr>
              <a:t>文化引导</a:t>
            </a:r>
            <a:r>
              <a:rPr lang="zh-CN" altLang="en-US" dirty="0">
                <a:solidFill>
                  <a:schemeClr val="tx1">
                    <a:lumMod val="65000"/>
                    <a:lumOff val="35000"/>
                  </a:schemeClr>
                </a:solidFill>
                <a:latin typeface="微软雅黑" pitchFamily="34" charset="-122"/>
                <a:ea typeface="微软雅黑" pitchFamily="34" charset="-122"/>
              </a:rPr>
              <a:t>我们去做那些符合公司文化的行为，哪怕困难重重</a:t>
            </a:r>
            <a:r>
              <a:rPr lang="zh-CN" altLang="en-US" dirty="0" smtClean="0">
                <a:solidFill>
                  <a:schemeClr val="tx1">
                    <a:lumMod val="65000"/>
                    <a:lumOff val="35000"/>
                  </a:schemeClr>
                </a:solidFill>
                <a:latin typeface="微软雅黑" pitchFamily="34" charset="-122"/>
                <a:ea typeface="微软雅黑" pitchFamily="34" charset="-122"/>
              </a:rPr>
              <a:t>；</a:t>
            </a:r>
            <a:endParaRPr lang="en-US" altLang="zh-CN" dirty="0" smtClean="0">
              <a:solidFill>
                <a:schemeClr val="tx1">
                  <a:lumMod val="65000"/>
                  <a:lumOff val="35000"/>
                </a:schemeClr>
              </a:solidFill>
              <a:latin typeface="微软雅黑" pitchFamily="34" charset="-122"/>
              <a:ea typeface="微软雅黑" pitchFamily="34" charset="-122"/>
            </a:endParaRPr>
          </a:p>
          <a:p>
            <a:pPr>
              <a:lnSpc>
                <a:spcPct val="130000"/>
              </a:lnSpc>
              <a:spcBef>
                <a:spcPts val="1200"/>
              </a:spcBef>
            </a:pPr>
            <a:r>
              <a:rPr lang="zh-CN" altLang="en-US" dirty="0" smtClean="0">
                <a:solidFill>
                  <a:schemeClr val="tx1">
                    <a:lumMod val="65000"/>
                    <a:lumOff val="35000"/>
                  </a:schemeClr>
                </a:solidFill>
                <a:latin typeface="微软雅黑" pitchFamily="34" charset="-122"/>
                <a:ea typeface="微软雅黑" pitchFamily="34" charset="-122"/>
              </a:rPr>
              <a:t>反之</a:t>
            </a:r>
            <a:r>
              <a:rPr lang="zh-CN" altLang="en-US" dirty="0">
                <a:solidFill>
                  <a:schemeClr val="tx1">
                    <a:lumMod val="65000"/>
                    <a:lumOff val="35000"/>
                  </a:schemeClr>
                </a:solidFill>
                <a:latin typeface="微软雅黑" pitchFamily="34" charset="-122"/>
                <a:ea typeface="微软雅黑" pitchFamily="34" charset="-122"/>
              </a:rPr>
              <a:t>，</a:t>
            </a:r>
            <a:r>
              <a:rPr lang="zh-CN" altLang="en-US" dirty="0" smtClean="0">
                <a:solidFill>
                  <a:schemeClr val="tx1">
                    <a:lumMod val="65000"/>
                    <a:lumOff val="35000"/>
                  </a:schemeClr>
                </a:solidFill>
                <a:latin typeface="微软雅黑" pitchFamily="34" charset="-122"/>
                <a:ea typeface="微软雅黑" pitchFamily="34" charset="-122"/>
              </a:rPr>
              <a:t>对不符合文化</a:t>
            </a:r>
            <a:r>
              <a:rPr lang="zh-CN" altLang="en-US" dirty="0">
                <a:solidFill>
                  <a:schemeClr val="tx1">
                    <a:lumMod val="65000"/>
                    <a:lumOff val="35000"/>
                  </a:schemeClr>
                </a:solidFill>
                <a:latin typeface="微软雅黑" pitchFamily="34" charset="-122"/>
                <a:ea typeface="微软雅黑" pitchFamily="34" charset="-122"/>
              </a:rPr>
              <a:t>的行为，则发挥一种“</a:t>
            </a:r>
            <a:r>
              <a:rPr lang="zh-CN" altLang="en-US" sz="2400" b="1" dirty="0">
                <a:solidFill>
                  <a:srgbClr val="FF8500"/>
                </a:solidFill>
                <a:latin typeface="微软雅黑" pitchFamily="34" charset="-122"/>
                <a:ea typeface="微软雅黑" pitchFamily="34" charset="-122"/>
              </a:rPr>
              <a:t>软约束</a:t>
            </a:r>
            <a:r>
              <a:rPr lang="zh-CN" altLang="en-US" dirty="0">
                <a:solidFill>
                  <a:schemeClr val="tx1">
                    <a:lumMod val="65000"/>
                    <a:lumOff val="35000"/>
                  </a:schemeClr>
                </a:solidFill>
                <a:latin typeface="微软雅黑" pitchFamily="34" charset="-122"/>
                <a:ea typeface="微软雅黑" pitchFamily="34" charset="-122"/>
              </a:rPr>
              <a:t>”的作用，为企业提供“</a:t>
            </a:r>
            <a:r>
              <a:rPr lang="zh-CN" altLang="en-US" sz="2400" b="1" dirty="0">
                <a:solidFill>
                  <a:srgbClr val="FF8500"/>
                </a:solidFill>
                <a:latin typeface="微软雅黑" pitchFamily="34" charset="-122"/>
                <a:ea typeface="微软雅黑" pitchFamily="34" charset="-122"/>
              </a:rPr>
              <a:t>免疫</a:t>
            </a:r>
            <a:r>
              <a:rPr lang="zh-CN" altLang="en-US" dirty="0">
                <a:solidFill>
                  <a:schemeClr val="tx1">
                    <a:lumMod val="65000"/>
                    <a:lumOff val="35000"/>
                  </a:schemeClr>
                </a:solidFill>
                <a:latin typeface="微软雅黑" pitchFamily="34" charset="-122"/>
                <a:ea typeface="微软雅黑" pitchFamily="34" charset="-122"/>
              </a:rPr>
              <a:t>”功能。</a:t>
            </a:r>
          </a:p>
        </p:txBody>
      </p:sp>
      <p:pic>
        <p:nvPicPr>
          <p:cNvPr id="7" name="Picture 2" descr="F:\360云盘\02-个人资料\！PPT图片及版面资源\05-PPT精选插图\03-人物\C36C0675438238128DA74BF55A61DDFD.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94787" y="1124744"/>
            <a:ext cx="3103563" cy="4962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6226435"/>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5939963"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5. </a:t>
            </a:r>
            <a:r>
              <a:rPr lang="zh-CN" altLang="en-US" sz="2000" b="1" dirty="0" smtClean="0">
                <a:solidFill>
                  <a:schemeClr val="tx1">
                    <a:lumMod val="65000"/>
                    <a:lumOff val="35000"/>
                  </a:schemeClr>
                </a:solidFill>
                <a:latin typeface="微软雅黑" pitchFamily="34" charset="-122"/>
                <a:ea typeface="微软雅黑" pitchFamily="34" charset="-122"/>
              </a:rPr>
              <a:t>让</a:t>
            </a:r>
            <a:r>
              <a:rPr lang="zh-CN" altLang="en-US" sz="2000" b="1" dirty="0">
                <a:solidFill>
                  <a:schemeClr val="tx1">
                    <a:lumMod val="65000"/>
                    <a:lumOff val="35000"/>
                  </a:schemeClr>
                </a:solidFill>
                <a:latin typeface="微软雅黑" pitchFamily="34" charset="-122"/>
                <a:ea typeface="微软雅黑" pitchFamily="34" charset="-122"/>
              </a:rPr>
              <a:t>企业优秀传统文化得以传承和发扬。</a:t>
            </a:r>
          </a:p>
        </p:txBody>
      </p:sp>
      <p:sp>
        <p:nvSpPr>
          <p:cNvPr id="8" name="TextBox 6"/>
          <p:cNvSpPr txBox="1"/>
          <p:nvPr/>
        </p:nvSpPr>
        <p:spPr>
          <a:xfrm>
            <a:off x="791352" y="4872701"/>
            <a:ext cx="10623155" cy="932563"/>
          </a:xfrm>
          <a:prstGeom prst="rect">
            <a:avLst/>
          </a:prstGeom>
          <a:noFill/>
        </p:spPr>
        <p:txBody>
          <a:bodyPr wrap="square" rtlCol="0">
            <a:spAutoFit/>
          </a:bodyPr>
          <a:lstStyle/>
          <a:p>
            <a:pPr>
              <a:lnSpc>
                <a:spcPct val="135000"/>
              </a:lnSpc>
              <a:spcBef>
                <a:spcPts val="1200"/>
              </a:spcBef>
            </a:pPr>
            <a:r>
              <a:rPr lang="zh-CN" altLang="en-US" dirty="0" smtClean="0">
                <a:solidFill>
                  <a:schemeClr val="tx1">
                    <a:lumMod val="65000"/>
                    <a:lumOff val="35000"/>
                  </a:schemeClr>
                </a:solidFill>
                <a:latin typeface="微软雅黑" pitchFamily="34" charset="-122"/>
                <a:ea typeface="微软雅黑" pitchFamily="34" charset="-122"/>
              </a:rPr>
              <a:t>文化会不断</a:t>
            </a:r>
            <a:r>
              <a:rPr lang="zh-CN" altLang="en-US" sz="2400" b="1" dirty="0" smtClean="0">
                <a:solidFill>
                  <a:srgbClr val="FF0000"/>
                </a:solidFill>
                <a:latin typeface="微软雅黑" pitchFamily="34" charset="-122"/>
                <a:ea typeface="微软雅黑" pitchFamily="34" charset="-122"/>
              </a:rPr>
              <a:t>稀释</a:t>
            </a:r>
            <a:r>
              <a:rPr lang="zh-CN" altLang="en-US" dirty="0" smtClean="0">
                <a:solidFill>
                  <a:schemeClr val="tx1">
                    <a:lumMod val="65000"/>
                    <a:lumOff val="35000"/>
                  </a:schemeClr>
                </a:solidFill>
                <a:latin typeface="微软雅黑" pitchFamily="34" charset="-122"/>
                <a:ea typeface="微软雅黑" pitchFamily="34" charset="-122"/>
              </a:rPr>
              <a:t>、或在传承过程中被“</a:t>
            </a:r>
            <a:r>
              <a:rPr lang="zh-CN" altLang="en-US" sz="2400" b="1" dirty="0" smtClean="0">
                <a:solidFill>
                  <a:srgbClr val="FF0000"/>
                </a:solidFill>
                <a:latin typeface="微软雅黑" pitchFamily="34" charset="-122"/>
                <a:ea typeface="微软雅黑" pitchFamily="34" charset="-122"/>
              </a:rPr>
              <a:t>打折</a:t>
            </a:r>
            <a:r>
              <a:rPr lang="zh-CN" altLang="en-US" dirty="0" smtClean="0">
                <a:solidFill>
                  <a:schemeClr val="tx1">
                    <a:lumMod val="65000"/>
                    <a:lumOff val="35000"/>
                  </a:schemeClr>
                </a:solidFill>
                <a:latin typeface="微软雅黑" pitchFamily="34" charset="-122"/>
                <a:ea typeface="微软雅黑" pitchFamily="34" charset="-122"/>
              </a:rPr>
              <a:t>”。</a:t>
            </a:r>
            <a:r>
              <a:rPr lang="zh-CN" altLang="en-US" dirty="0">
                <a:solidFill>
                  <a:schemeClr val="tx1">
                    <a:lumMod val="65000"/>
                    <a:lumOff val="35000"/>
                  </a:schemeClr>
                </a:solidFill>
                <a:latin typeface="微软雅黑" pitchFamily="34" charset="-122"/>
                <a:ea typeface="微软雅黑" pitchFamily="34" charset="-122"/>
              </a:rPr>
              <a:t>如不对以往文化进行</a:t>
            </a:r>
            <a:r>
              <a:rPr lang="zh-CN" altLang="en-US" sz="2400" b="1" dirty="0">
                <a:solidFill>
                  <a:srgbClr val="FF8500"/>
                </a:solidFill>
                <a:latin typeface="微软雅黑" pitchFamily="34" charset="-122"/>
                <a:ea typeface="微软雅黑" pitchFamily="34" charset="-122"/>
              </a:rPr>
              <a:t>抢救性发掘</a:t>
            </a:r>
            <a:r>
              <a:rPr lang="zh-CN" altLang="en-US" dirty="0">
                <a:solidFill>
                  <a:schemeClr val="tx1">
                    <a:lumMod val="65000"/>
                    <a:lumOff val="35000"/>
                  </a:schemeClr>
                </a:solidFill>
                <a:latin typeface="微软雅黑" pitchFamily="34" charset="-122"/>
                <a:ea typeface="微软雅黑" pitchFamily="34" charset="-122"/>
              </a:rPr>
              <a:t>和</a:t>
            </a:r>
            <a:r>
              <a:rPr lang="zh-CN" altLang="en-US" sz="2400" b="1" dirty="0">
                <a:solidFill>
                  <a:srgbClr val="FF8500"/>
                </a:solidFill>
                <a:latin typeface="微软雅黑" pitchFamily="34" charset="-122"/>
                <a:ea typeface="微软雅黑" pitchFamily="34" charset="-122"/>
              </a:rPr>
              <a:t>传承</a:t>
            </a:r>
            <a:r>
              <a:rPr lang="zh-CN" altLang="en-US" dirty="0">
                <a:solidFill>
                  <a:schemeClr val="tx1">
                    <a:lumMod val="65000"/>
                    <a:lumOff val="35000"/>
                  </a:schemeClr>
                </a:solidFill>
                <a:latin typeface="微软雅黑" pitchFamily="34" charset="-122"/>
                <a:ea typeface="微软雅黑" pitchFamily="34" charset="-122"/>
              </a:rPr>
              <a:t>，必然会导致企业传统文化的流失，从而给企业的发展带来后劲不足的困扰。</a:t>
            </a:r>
          </a:p>
        </p:txBody>
      </p:sp>
      <p:pic>
        <p:nvPicPr>
          <p:cNvPr id="9" name="Picture 2" descr="C:\Documents and Settings\t11318\桌面\接力棒.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6531223" y="1625602"/>
            <a:ext cx="4883284" cy="2976926"/>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58110"/>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6478433" y="2647864"/>
            <a:ext cx="4176464" cy="648072"/>
          </a:xfrm>
          <a:prstGeom prst="round2DiagRect">
            <a:avLst>
              <a:gd name="adj1" fmla="val 20943"/>
              <a:gd name="adj2" fmla="val 0"/>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6"/>
          <p:cNvSpPr txBox="1"/>
          <p:nvPr/>
        </p:nvSpPr>
        <p:spPr>
          <a:xfrm>
            <a:off x="7341973" y="2787234"/>
            <a:ext cx="3832304" cy="369332"/>
          </a:xfrm>
          <a:prstGeom prst="rect">
            <a:avLst/>
          </a:prstGeom>
          <a:noFill/>
        </p:spPr>
        <p:txBody>
          <a:bodyPr vert="horz" wrap="square" lIns="0" tIns="0" rIns="0" bIns="0" rtlCol="0" anchor="ctr">
            <a:spAutoFit/>
          </a:bodyPr>
          <a:lstStyle/>
          <a:p>
            <a:pPr algn="l"/>
            <a:r>
              <a:rPr lang="en-US" altLang="zh-CN" sz="2400" dirty="0" smtClean="0">
                <a:solidFill>
                  <a:schemeClr val="bg1"/>
                </a:solidFill>
                <a:latin typeface="Impact" pitchFamily="34" charset="0"/>
                <a:ea typeface="微软雅黑" pitchFamily="34" charset="-122"/>
              </a:rPr>
              <a:t>01    </a:t>
            </a:r>
            <a:r>
              <a:rPr lang="zh-CN" altLang="en-US" sz="2400" dirty="0">
                <a:solidFill>
                  <a:schemeClr val="bg1"/>
                </a:solidFill>
                <a:latin typeface="微软雅黑" pitchFamily="34" charset="-122"/>
                <a:ea typeface="微软雅黑" pitchFamily="34" charset="-122"/>
              </a:rPr>
              <a:t>文化</a:t>
            </a:r>
            <a:r>
              <a:rPr lang="zh-CN" altLang="en-US" sz="2400" dirty="0" smtClean="0">
                <a:solidFill>
                  <a:schemeClr val="bg1"/>
                </a:solidFill>
                <a:latin typeface="微软雅黑" pitchFamily="34" charset="-122"/>
                <a:ea typeface="微软雅黑" pitchFamily="34" charset="-122"/>
              </a:rPr>
              <a:t>知识概述</a:t>
            </a:r>
            <a:endParaRPr lang="zh-CN" altLang="en-US" sz="2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65398451"/>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5939963"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6. </a:t>
            </a:r>
            <a:r>
              <a:rPr lang="zh-CN" altLang="en-US" sz="2000" b="1" dirty="0" smtClean="0">
                <a:solidFill>
                  <a:schemeClr val="tx1">
                    <a:lumMod val="65000"/>
                    <a:lumOff val="35000"/>
                  </a:schemeClr>
                </a:solidFill>
                <a:latin typeface="微软雅黑" pitchFamily="34" charset="-122"/>
                <a:ea typeface="微软雅黑" pitchFamily="34" charset="-122"/>
              </a:rPr>
              <a:t>整体</a:t>
            </a:r>
            <a:r>
              <a:rPr lang="zh-CN" altLang="en-US" sz="2000" b="1" dirty="0">
                <a:solidFill>
                  <a:schemeClr val="tx1">
                    <a:lumMod val="65000"/>
                    <a:lumOff val="35000"/>
                  </a:schemeClr>
                </a:solidFill>
                <a:latin typeface="微软雅黑" pitchFamily="34" charset="-122"/>
                <a:ea typeface="微软雅黑" pitchFamily="34" charset="-122"/>
              </a:rPr>
              <a:t>文化弱，子文化就会成为主导。</a:t>
            </a:r>
          </a:p>
        </p:txBody>
      </p:sp>
      <p:sp>
        <p:nvSpPr>
          <p:cNvPr id="5" name="TextBox 6"/>
          <p:cNvSpPr txBox="1"/>
          <p:nvPr/>
        </p:nvSpPr>
        <p:spPr>
          <a:xfrm>
            <a:off x="791352" y="1268760"/>
            <a:ext cx="10623155" cy="881780"/>
          </a:xfrm>
          <a:prstGeom prst="rect">
            <a:avLst/>
          </a:prstGeom>
          <a:noFill/>
        </p:spPr>
        <p:txBody>
          <a:bodyPr wrap="square" rtlCol="0">
            <a:spAutoFit/>
          </a:bodyPr>
          <a:lstStyle/>
          <a:p>
            <a:pPr>
              <a:lnSpc>
                <a:spcPct val="135000"/>
              </a:lnSpc>
              <a:spcBef>
                <a:spcPts val="1200"/>
              </a:spcBef>
            </a:pPr>
            <a:r>
              <a:rPr lang="zh-CN" altLang="en-US" dirty="0">
                <a:solidFill>
                  <a:schemeClr val="tx1">
                    <a:lumMod val="65000"/>
                    <a:lumOff val="35000"/>
                  </a:schemeClr>
                </a:solidFill>
                <a:latin typeface="微软雅黑" pitchFamily="34" charset="-122"/>
                <a:ea typeface="微软雅黑" pitchFamily="34" charset="-122"/>
              </a:rPr>
              <a:t>如果公司整体的企业文化弱</a:t>
            </a:r>
            <a:r>
              <a:rPr lang="zh-CN" altLang="en-US" dirty="0" smtClean="0">
                <a:solidFill>
                  <a:schemeClr val="tx1">
                    <a:lumMod val="65000"/>
                    <a:lumOff val="35000"/>
                  </a:schemeClr>
                </a:solidFill>
                <a:latin typeface="微软雅黑" pitchFamily="34" charset="-122"/>
                <a:ea typeface="微软雅黑" pitchFamily="34" charset="-122"/>
              </a:rPr>
              <a:t>，企业内部则会</a:t>
            </a:r>
            <a:r>
              <a:rPr lang="zh-CN" altLang="en-US" dirty="0">
                <a:solidFill>
                  <a:schemeClr val="tx1">
                    <a:lumMod val="65000"/>
                    <a:lumOff val="35000"/>
                  </a:schemeClr>
                </a:solidFill>
                <a:latin typeface="微软雅黑" pitchFamily="34" charset="-122"/>
                <a:ea typeface="微软雅黑" pitchFamily="34" charset="-122"/>
              </a:rPr>
              <a:t>被各种“</a:t>
            </a:r>
            <a:r>
              <a:rPr lang="zh-CN" altLang="en-US" sz="2000" b="1" dirty="0">
                <a:solidFill>
                  <a:srgbClr val="FF8500"/>
                </a:solidFill>
                <a:latin typeface="微软雅黑" pitchFamily="34" charset="-122"/>
                <a:ea typeface="微软雅黑" pitchFamily="34" charset="-122"/>
              </a:rPr>
              <a:t>潜文化</a:t>
            </a:r>
            <a:r>
              <a:rPr lang="zh-CN" altLang="en-US" dirty="0">
                <a:solidFill>
                  <a:schemeClr val="tx1">
                    <a:lumMod val="65000"/>
                    <a:lumOff val="35000"/>
                  </a:schemeClr>
                </a:solidFill>
                <a:latin typeface="微软雅黑" pitchFamily="34" charset="-122"/>
                <a:ea typeface="微软雅黑" pitchFamily="34" charset="-122"/>
              </a:rPr>
              <a:t>”和“</a:t>
            </a:r>
            <a:r>
              <a:rPr lang="zh-CN" altLang="en-US" sz="2000" b="1" dirty="0">
                <a:solidFill>
                  <a:srgbClr val="FF8500"/>
                </a:solidFill>
                <a:latin typeface="微软雅黑" pitchFamily="34" charset="-122"/>
                <a:ea typeface="微软雅黑" pitchFamily="34" charset="-122"/>
              </a:rPr>
              <a:t>子文化</a:t>
            </a:r>
            <a:r>
              <a:rPr lang="zh-CN" altLang="en-US" dirty="0">
                <a:solidFill>
                  <a:schemeClr val="tx1">
                    <a:lumMod val="65000"/>
                    <a:lumOff val="35000"/>
                  </a:schemeClr>
                </a:solidFill>
                <a:latin typeface="微软雅黑" pitchFamily="34" charset="-122"/>
                <a:ea typeface="微软雅黑" pitchFamily="34" charset="-122"/>
              </a:rPr>
              <a:t>”所占领，</a:t>
            </a:r>
            <a:r>
              <a:rPr lang="zh-CN" altLang="en-US" b="1" dirty="0">
                <a:solidFill>
                  <a:srgbClr val="FF8500"/>
                </a:solidFill>
                <a:latin typeface="微软雅黑" pitchFamily="34" charset="-122"/>
                <a:ea typeface="微软雅黑" pitchFamily="34" charset="-122"/>
              </a:rPr>
              <a:t>上司的文化</a:t>
            </a:r>
            <a:r>
              <a:rPr lang="zh-CN" altLang="en-US" dirty="0">
                <a:solidFill>
                  <a:schemeClr val="tx1">
                    <a:lumMod val="65000"/>
                    <a:lumOff val="35000"/>
                  </a:schemeClr>
                </a:solidFill>
                <a:latin typeface="微软雅黑" pitchFamily="34" charset="-122"/>
                <a:ea typeface="微软雅黑" pitchFamily="34" charset="-122"/>
              </a:rPr>
              <a:t>往往会形成部门</a:t>
            </a:r>
            <a:r>
              <a:rPr lang="en-US" altLang="zh-CN" dirty="0">
                <a:solidFill>
                  <a:schemeClr val="tx1">
                    <a:lumMod val="65000"/>
                    <a:lumOff val="35000"/>
                  </a:schemeClr>
                </a:solidFill>
                <a:latin typeface="微软雅黑" pitchFamily="34" charset="-122"/>
                <a:ea typeface="微软雅黑" pitchFamily="34" charset="-122"/>
              </a:rPr>
              <a:t>/</a:t>
            </a:r>
            <a:r>
              <a:rPr lang="zh-CN" altLang="en-US" dirty="0">
                <a:solidFill>
                  <a:schemeClr val="tx1">
                    <a:lumMod val="65000"/>
                    <a:lumOff val="35000"/>
                  </a:schemeClr>
                </a:solidFill>
                <a:latin typeface="微软雅黑" pitchFamily="34" charset="-122"/>
                <a:ea typeface="微软雅黑" pitchFamily="34" charset="-122"/>
              </a:rPr>
              <a:t>分支的文化。</a:t>
            </a:r>
          </a:p>
        </p:txBody>
      </p:sp>
      <p:sp>
        <p:nvSpPr>
          <p:cNvPr id="6" name="TextBox 3"/>
          <p:cNvSpPr txBox="1">
            <a:spLocks noChangeArrowheads="1"/>
          </p:cNvSpPr>
          <p:nvPr/>
        </p:nvSpPr>
        <p:spPr bwMode="auto">
          <a:xfrm>
            <a:off x="791352" y="2721694"/>
            <a:ext cx="972108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500">
                <a:solidFill>
                  <a:schemeClr val="accent2"/>
                </a:solidFill>
                <a:latin typeface="华文细黑" pitchFamily="2" charset="-122"/>
                <a:ea typeface="华文细黑" pitchFamily="2" charset="-122"/>
              </a:defRPr>
            </a:lvl1pPr>
            <a:lvl2pPr marL="742950" indent="-285750" eaLnBrk="0" hangingPunct="0">
              <a:defRPr kumimoji="1" sz="1500">
                <a:solidFill>
                  <a:schemeClr val="accent2"/>
                </a:solidFill>
                <a:latin typeface="华文细黑" pitchFamily="2" charset="-122"/>
                <a:ea typeface="华文细黑" pitchFamily="2" charset="-122"/>
              </a:defRPr>
            </a:lvl2pPr>
            <a:lvl3pPr marL="1143000" indent="-228600" eaLnBrk="0" hangingPunct="0">
              <a:defRPr kumimoji="1" sz="1500">
                <a:solidFill>
                  <a:schemeClr val="accent2"/>
                </a:solidFill>
                <a:latin typeface="华文细黑" pitchFamily="2" charset="-122"/>
                <a:ea typeface="华文细黑" pitchFamily="2" charset="-122"/>
              </a:defRPr>
            </a:lvl3pPr>
            <a:lvl4pPr marL="1600200" indent="-228600" eaLnBrk="0" hangingPunct="0">
              <a:defRPr kumimoji="1" sz="1500">
                <a:solidFill>
                  <a:schemeClr val="accent2"/>
                </a:solidFill>
                <a:latin typeface="华文细黑" pitchFamily="2" charset="-122"/>
                <a:ea typeface="华文细黑" pitchFamily="2" charset="-122"/>
              </a:defRPr>
            </a:lvl4pPr>
            <a:lvl5pPr marL="2057400" indent="-228600" eaLnBrk="0" hangingPunct="0">
              <a:defRPr kumimoji="1" sz="1500">
                <a:solidFill>
                  <a:schemeClr val="accent2"/>
                </a:solidFill>
                <a:latin typeface="华文细黑" pitchFamily="2" charset="-122"/>
                <a:ea typeface="华文细黑" pitchFamily="2" charset="-122"/>
              </a:defRPr>
            </a:lvl5pPr>
            <a:lvl6pPr marL="25146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6pPr>
            <a:lvl7pPr marL="29718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7pPr>
            <a:lvl8pPr marL="34290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8pPr>
            <a:lvl9pPr marL="38862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9pPr>
          </a:lstStyle>
          <a:p>
            <a:pPr eaLnBrk="1" hangingPunct="1">
              <a:lnSpc>
                <a:spcPct val="150000"/>
              </a:lnSpc>
            </a:pPr>
            <a:r>
              <a:rPr lang="zh-CN" altLang="en-US" sz="1800" b="1" dirty="0" smtClean="0">
                <a:solidFill>
                  <a:schemeClr val="tx1">
                    <a:lumMod val="65000"/>
                    <a:lumOff val="35000"/>
                  </a:schemeClr>
                </a:solidFill>
                <a:latin typeface="微软雅黑" pitchFamily="34" charset="-122"/>
                <a:ea typeface="微软雅黑" pitchFamily="34" charset="-122"/>
                <a:cs typeface="Arial" charset="0"/>
              </a:rPr>
              <a:t>① 不是</a:t>
            </a:r>
            <a:r>
              <a:rPr lang="zh-CN" altLang="en-US" sz="1800" b="1" dirty="0">
                <a:solidFill>
                  <a:schemeClr val="tx1">
                    <a:lumMod val="65000"/>
                    <a:lumOff val="35000"/>
                  </a:schemeClr>
                </a:solidFill>
                <a:latin typeface="微软雅黑" pitchFamily="34" charset="-122"/>
                <a:ea typeface="微软雅黑" pitchFamily="34" charset="-122"/>
                <a:cs typeface="Arial" charset="0"/>
              </a:rPr>
              <a:t>每个部门都会很幸运地碰到一个能塑造好的部门文化的经理；</a:t>
            </a:r>
          </a:p>
          <a:p>
            <a:pPr eaLnBrk="1" hangingPunct="1">
              <a:lnSpc>
                <a:spcPct val="150000"/>
              </a:lnSpc>
            </a:pPr>
            <a:r>
              <a:rPr lang="zh-CN" altLang="en-US" sz="1800" b="1" dirty="0" smtClean="0">
                <a:solidFill>
                  <a:schemeClr val="tx1">
                    <a:lumMod val="65000"/>
                    <a:lumOff val="35000"/>
                  </a:schemeClr>
                </a:solidFill>
                <a:latin typeface="微软雅黑" pitchFamily="34" charset="-122"/>
                <a:ea typeface="微软雅黑" pitchFamily="34" charset="-122"/>
                <a:cs typeface="Arial" charset="0"/>
              </a:rPr>
              <a:t>② 文化</a:t>
            </a:r>
            <a:r>
              <a:rPr lang="zh-CN" altLang="en-US" sz="1800" b="1" dirty="0">
                <a:solidFill>
                  <a:schemeClr val="tx1">
                    <a:lumMod val="65000"/>
                    <a:lumOff val="35000"/>
                  </a:schemeClr>
                </a:solidFill>
                <a:latin typeface="微软雅黑" pitchFamily="34" charset="-122"/>
                <a:ea typeface="微软雅黑" pitchFamily="34" charset="-122"/>
                <a:cs typeface="Arial" charset="0"/>
              </a:rPr>
              <a:t>的山头林立，也会造成公司整体的凝聚力下降</a:t>
            </a:r>
            <a:r>
              <a:rPr lang="zh-CN" altLang="en-US" sz="1800" b="1" dirty="0" smtClean="0">
                <a:solidFill>
                  <a:schemeClr val="tx1">
                    <a:lumMod val="65000"/>
                    <a:lumOff val="35000"/>
                  </a:schemeClr>
                </a:solidFill>
                <a:latin typeface="微软雅黑" pitchFamily="34" charset="-122"/>
                <a:ea typeface="微软雅黑" pitchFamily="34" charset="-122"/>
                <a:cs typeface="Arial" charset="0"/>
              </a:rPr>
              <a:t>。</a:t>
            </a:r>
            <a:endParaRPr lang="zh-CN" altLang="en-US" sz="1800" b="1" dirty="0">
              <a:solidFill>
                <a:schemeClr val="tx1">
                  <a:lumMod val="65000"/>
                  <a:lumOff val="35000"/>
                </a:schemeClr>
              </a:solidFill>
              <a:latin typeface="微软雅黑" pitchFamily="34" charset="-122"/>
              <a:ea typeface="微软雅黑" pitchFamily="34" charset="-122"/>
              <a:cs typeface="Arial" charset="0"/>
            </a:endParaRPr>
          </a:p>
        </p:txBody>
      </p:sp>
      <p:pic>
        <p:nvPicPr>
          <p:cNvPr id="7" name="Picture 2" descr="F:\360云盘\02-个人资料\！PPT图片及版面资源\05-PPT精选插图\03-人物\34-1103231J2532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82100" y="3538612"/>
            <a:ext cx="3714866" cy="2470386"/>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
        <p:nvSpPr>
          <p:cNvPr id="10" name="圆角矩形 9"/>
          <p:cNvSpPr/>
          <p:nvPr/>
        </p:nvSpPr>
        <p:spPr>
          <a:xfrm>
            <a:off x="914599" y="2204864"/>
            <a:ext cx="1656184" cy="496389"/>
          </a:xfrm>
          <a:prstGeom prst="roundRect">
            <a:avLst>
              <a:gd name="adj" fmla="val 545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微软雅黑" pitchFamily="34" charset="-122"/>
                <a:ea typeface="微软雅黑" pitchFamily="34" charset="-122"/>
              </a:rPr>
              <a:t>存在问题</a:t>
            </a:r>
            <a:endParaRPr lang="zh-CN" altLang="en-US" sz="2400" dirty="0">
              <a:latin typeface="微软雅黑" pitchFamily="34" charset="-122"/>
              <a:ea typeface="微软雅黑" pitchFamily="34" charset="-122"/>
            </a:endParaRPr>
          </a:p>
        </p:txBody>
      </p:sp>
    </p:spTree>
    <p:extLst>
      <p:ext uri="{BB962C8B-B14F-4D97-AF65-F5344CB8AC3E}">
        <p14:creationId xmlns:p14="http://schemas.microsoft.com/office/powerpoint/2010/main" val="2285513293"/>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5939963"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7. </a:t>
            </a:r>
            <a:r>
              <a:rPr lang="zh-CN" altLang="en-US" sz="2000" b="1" dirty="0" smtClean="0">
                <a:solidFill>
                  <a:schemeClr val="tx1">
                    <a:lumMod val="65000"/>
                    <a:lumOff val="35000"/>
                  </a:schemeClr>
                </a:solidFill>
                <a:latin typeface="微软雅黑" pitchFamily="34" charset="-122"/>
                <a:ea typeface="微软雅黑" pitchFamily="34" charset="-122"/>
              </a:rPr>
              <a:t>文化</a:t>
            </a:r>
            <a:r>
              <a:rPr lang="zh-CN" altLang="en-US" sz="2000" b="1" dirty="0">
                <a:solidFill>
                  <a:schemeClr val="tx1">
                    <a:lumMod val="65000"/>
                    <a:lumOff val="35000"/>
                  </a:schemeClr>
                </a:solidFill>
                <a:latin typeface="微软雅黑" pitchFamily="34" charset="-122"/>
                <a:ea typeface="微软雅黑" pitchFamily="34" charset="-122"/>
              </a:rPr>
              <a:t>先行，为未来战略实施保驾护航</a:t>
            </a:r>
            <a:r>
              <a:rPr lang="zh-CN" altLang="en-US" sz="2000" b="1" dirty="0" smtClean="0">
                <a:solidFill>
                  <a:schemeClr val="tx1">
                    <a:lumMod val="65000"/>
                    <a:lumOff val="35000"/>
                  </a:schemeClr>
                </a:solidFill>
                <a:latin typeface="微软雅黑" pitchFamily="34" charset="-122"/>
                <a:ea typeface="微软雅黑" pitchFamily="34" charset="-122"/>
              </a:rPr>
              <a:t>。</a:t>
            </a:r>
            <a:endParaRPr lang="zh-CN" altLang="en-US" sz="2000" b="1" dirty="0">
              <a:solidFill>
                <a:schemeClr val="tx1">
                  <a:lumMod val="65000"/>
                  <a:lumOff val="35000"/>
                </a:schemeClr>
              </a:solidFill>
              <a:latin typeface="微软雅黑" pitchFamily="34" charset="-122"/>
              <a:ea typeface="微软雅黑" pitchFamily="34" charset="-122"/>
            </a:endParaRPr>
          </a:p>
        </p:txBody>
      </p:sp>
      <p:sp>
        <p:nvSpPr>
          <p:cNvPr id="8" name="TextBox 3"/>
          <p:cNvSpPr txBox="1">
            <a:spLocks noChangeArrowheads="1"/>
          </p:cNvSpPr>
          <p:nvPr/>
        </p:nvSpPr>
        <p:spPr bwMode="auto">
          <a:xfrm>
            <a:off x="791352" y="1844824"/>
            <a:ext cx="972108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500">
                <a:solidFill>
                  <a:schemeClr val="accent2"/>
                </a:solidFill>
                <a:latin typeface="华文细黑" pitchFamily="2" charset="-122"/>
                <a:ea typeface="华文细黑" pitchFamily="2" charset="-122"/>
              </a:defRPr>
            </a:lvl1pPr>
            <a:lvl2pPr marL="742950" indent="-285750" eaLnBrk="0" hangingPunct="0">
              <a:defRPr kumimoji="1" sz="1500">
                <a:solidFill>
                  <a:schemeClr val="accent2"/>
                </a:solidFill>
                <a:latin typeface="华文细黑" pitchFamily="2" charset="-122"/>
                <a:ea typeface="华文细黑" pitchFamily="2" charset="-122"/>
              </a:defRPr>
            </a:lvl2pPr>
            <a:lvl3pPr marL="1143000" indent="-228600" eaLnBrk="0" hangingPunct="0">
              <a:defRPr kumimoji="1" sz="1500">
                <a:solidFill>
                  <a:schemeClr val="accent2"/>
                </a:solidFill>
                <a:latin typeface="华文细黑" pitchFamily="2" charset="-122"/>
                <a:ea typeface="华文细黑" pitchFamily="2" charset="-122"/>
              </a:defRPr>
            </a:lvl3pPr>
            <a:lvl4pPr marL="1600200" indent="-228600" eaLnBrk="0" hangingPunct="0">
              <a:defRPr kumimoji="1" sz="1500">
                <a:solidFill>
                  <a:schemeClr val="accent2"/>
                </a:solidFill>
                <a:latin typeface="华文细黑" pitchFamily="2" charset="-122"/>
                <a:ea typeface="华文细黑" pitchFamily="2" charset="-122"/>
              </a:defRPr>
            </a:lvl4pPr>
            <a:lvl5pPr marL="2057400" indent="-228600" eaLnBrk="0" hangingPunct="0">
              <a:defRPr kumimoji="1" sz="1500">
                <a:solidFill>
                  <a:schemeClr val="accent2"/>
                </a:solidFill>
                <a:latin typeface="华文细黑" pitchFamily="2" charset="-122"/>
                <a:ea typeface="华文细黑" pitchFamily="2" charset="-122"/>
              </a:defRPr>
            </a:lvl5pPr>
            <a:lvl6pPr marL="25146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6pPr>
            <a:lvl7pPr marL="29718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7pPr>
            <a:lvl8pPr marL="34290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8pPr>
            <a:lvl9pPr marL="38862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9pPr>
          </a:lstStyle>
          <a:p>
            <a:pPr marL="285750" indent="-285750" eaLnBrk="1" hangingPunct="1">
              <a:lnSpc>
                <a:spcPct val="150000"/>
              </a:lnSpc>
              <a:buFont typeface="Wingdings" pitchFamily="2" charset="2"/>
              <a:buChar char="u"/>
            </a:pPr>
            <a:r>
              <a:rPr lang="zh-CN" altLang="en-US" sz="1800" dirty="0">
                <a:solidFill>
                  <a:schemeClr val="tx1">
                    <a:lumMod val="65000"/>
                    <a:lumOff val="35000"/>
                  </a:schemeClr>
                </a:solidFill>
                <a:latin typeface="微软雅黑" pitchFamily="34" charset="-122"/>
                <a:ea typeface="微软雅黑" pitchFamily="34" charset="-122"/>
                <a:cs typeface="Arial" charset="0"/>
              </a:rPr>
              <a:t> </a:t>
            </a:r>
            <a:r>
              <a:rPr lang="zh-CN" altLang="en-US" sz="1800" dirty="0" smtClean="0">
                <a:solidFill>
                  <a:schemeClr val="tx1">
                    <a:lumMod val="65000"/>
                    <a:lumOff val="35000"/>
                  </a:schemeClr>
                </a:solidFill>
                <a:latin typeface="微软雅黑" pitchFamily="34" charset="-122"/>
                <a:ea typeface="微软雅黑" pitchFamily="34" charset="-122"/>
                <a:cs typeface="Arial" charset="0"/>
              </a:rPr>
              <a:t>企业</a:t>
            </a:r>
            <a:r>
              <a:rPr lang="zh-CN" altLang="en-US" sz="1800" dirty="0">
                <a:solidFill>
                  <a:schemeClr val="tx1">
                    <a:lumMod val="65000"/>
                    <a:lumOff val="35000"/>
                  </a:schemeClr>
                </a:solidFill>
                <a:latin typeface="微软雅黑" pitchFamily="34" charset="-122"/>
                <a:ea typeface="微软雅黑" pitchFamily="34" charset="-122"/>
                <a:cs typeface="Arial" charset="0"/>
              </a:rPr>
              <a:t>在不同的发展阶段，适用不同特点的企业文化；</a:t>
            </a:r>
          </a:p>
          <a:p>
            <a:pPr marL="285750" indent="-285750" eaLnBrk="1" hangingPunct="1">
              <a:lnSpc>
                <a:spcPct val="150000"/>
              </a:lnSpc>
              <a:buFont typeface="Wingdings" pitchFamily="2" charset="2"/>
              <a:buChar char="u"/>
            </a:pPr>
            <a:r>
              <a:rPr lang="zh-CN" altLang="en-US" sz="1800" dirty="0" smtClean="0">
                <a:solidFill>
                  <a:schemeClr val="tx1">
                    <a:lumMod val="65000"/>
                    <a:lumOff val="35000"/>
                  </a:schemeClr>
                </a:solidFill>
                <a:latin typeface="微软雅黑" pitchFamily="34" charset="-122"/>
                <a:ea typeface="微软雅黑" pitchFamily="34" charset="-122"/>
                <a:cs typeface="Arial" charset="0"/>
              </a:rPr>
              <a:t> 我们</a:t>
            </a:r>
            <a:r>
              <a:rPr lang="zh-CN" altLang="en-US" sz="1800" dirty="0">
                <a:solidFill>
                  <a:schemeClr val="tx1">
                    <a:lumMod val="65000"/>
                    <a:lumOff val="35000"/>
                  </a:schemeClr>
                </a:solidFill>
                <a:latin typeface="微软雅黑" pitchFamily="34" charset="-122"/>
                <a:ea typeface="微软雅黑" pitchFamily="34" charset="-122"/>
                <a:cs typeface="Arial" charset="0"/>
              </a:rPr>
              <a:t>要基于公司的发展战略，来建设</a:t>
            </a:r>
            <a:r>
              <a:rPr lang="zh-CN" altLang="en-US" sz="1800" b="1" dirty="0">
                <a:solidFill>
                  <a:srgbClr val="FF8500"/>
                </a:solidFill>
                <a:latin typeface="微软雅黑" pitchFamily="34" charset="-122"/>
                <a:ea typeface="微软雅黑" pitchFamily="34" charset="-122"/>
                <a:cs typeface="Arial" charset="0"/>
              </a:rPr>
              <a:t>促进未来成功的企业文化</a:t>
            </a:r>
            <a:r>
              <a:rPr lang="zh-CN" altLang="en-US" sz="1800" b="1" dirty="0">
                <a:solidFill>
                  <a:schemeClr val="tx1">
                    <a:lumMod val="65000"/>
                    <a:lumOff val="35000"/>
                  </a:schemeClr>
                </a:solidFill>
                <a:latin typeface="微软雅黑" pitchFamily="34" charset="-122"/>
                <a:ea typeface="微软雅黑" pitchFamily="34" charset="-122"/>
                <a:cs typeface="Arial" charset="0"/>
              </a:rPr>
              <a:t>。</a:t>
            </a:r>
          </a:p>
        </p:txBody>
      </p:sp>
      <p:pic>
        <p:nvPicPr>
          <p:cNvPr id="9" name="Picture 5" descr="下国际象棋高精度图片素材"/>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6444491" y="2964315"/>
            <a:ext cx="4961012" cy="2913067"/>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8694480"/>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6745181" cy="400110"/>
          </a:xfrm>
          <a:prstGeom prst="rect">
            <a:avLst/>
          </a:prstGeom>
        </p:spPr>
        <p:txBody>
          <a:bodyPr wrap="square">
            <a:spAutoFit/>
          </a:bodyPr>
          <a:lstStyle/>
          <a:p>
            <a:r>
              <a:rPr lang="en-US" altLang="zh-CN" sz="2000" b="1" dirty="0">
                <a:solidFill>
                  <a:schemeClr val="tx1">
                    <a:lumMod val="65000"/>
                    <a:lumOff val="35000"/>
                  </a:schemeClr>
                </a:solidFill>
                <a:latin typeface="微软雅黑" pitchFamily="34" charset="-122"/>
                <a:ea typeface="微软雅黑" pitchFamily="34" charset="-122"/>
              </a:rPr>
              <a:t>8</a:t>
            </a:r>
            <a:r>
              <a:rPr lang="en-US" altLang="zh-CN" sz="2000" b="1" dirty="0" smtClean="0">
                <a:solidFill>
                  <a:schemeClr val="tx1">
                    <a:lumMod val="65000"/>
                    <a:lumOff val="35000"/>
                  </a:schemeClr>
                </a:solidFill>
                <a:latin typeface="微软雅黑" pitchFamily="34" charset="-122"/>
                <a:ea typeface="微软雅黑" pitchFamily="34" charset="-122"/>
              </a:rPr>
              <a:t>. </a:t>
            </a:r>
            <a:r>
              <a:rPr lang="zh-CN" altLang="en-US" sz="2000" b="1" dirty="0" smtClean="0">
                <a:solidFill>
                  <a:schemeClr val="tx1">
                    <a:lumMod val="65000"/>
                    <a:lumOff val="35000"/>
                  </a:schemeClr>
                </a:solidFill>
                <a:latin typeface="微软雅黑" pitchFamily="34" charset="-122"/>
                <a:ea typeface="微软雅黑" pitchFamily="34" charset="-122"/>
              </a:rPr>
              <a:t>明确</a:t>
            </a:r>
            <a:r>
              <a:rPr lang="zh-CN" altLang="en-US" sz="2000" b="1" dirty="0">
                <a:solidFill>
                  <a:schemeClr val="tx1">
                    <a:lumMod val="65000"/>
                    <a:lumOff val="35000"/>
                  </a:schemeClr>
                </a:solidFill>
                <a:latin typeface="微软雅黑" pitchFamily="34" charset="-122"/>
                <a:ea typeface="微软雅黑" pitchFamily="34" charset="-122"/>
              </a:rPr>
              <a:t>的文化有利于针对性的选人和吸引志同道合之人。</a:t>
            </a:r>
          </a:p>
        </p:txBody>
      </p:sp>
      <p:sp>
        <p:nvSpPr>
          <p:cNvPr id="5" name="TextBox 6"/>
          <p:cNvSpPr txBox="1"/>
          <p:nvPr/>
        </p:nvSpPr>
        <p:spPr>
          <a:xfrm>
            <a:off x="791352" y="1124744"/>
            <a:ext cx="10623155" cy="1265796"/>
          </a:xfrm>
          <a:prstGeom prst="rect">
            <a:avLst/>
          </a:prstGeom>
          <a:noFill/>
        </p:spPr>
        <p:txBody>
          <a:bodyPr wrap="square" rtlCol="0">
            <a:spAutoFit/>
          </a:bodyPr>
          <a:lstStyle/>
          <a:p>
            <a:pPr marL="285750" indent="-285750">
              <a:lnSpc>
                <a:spcPct val="130000"/>
              </a:lnSpc>
              <a:spcBef>
                <a:spcPts val="500"/>
              </a:spcBef>
              <a:buFont typeface="Wingdings" pitchFamily="2" charset="2"/>
              <a:buChar char="n"/>
            </a:pPr>
            <a:r>
              <a:rPr lang="zh-CN" altLang="en-US" dirty="0">
                <a:solidFill>
                  <a:srgbClr val="545454"/>
                </a:solidFill>
                <a:latin typeface="微软雅黑" panose="020B0503020204020204" pitchFamily="34" charset="-122"/>
                <a:ea typeface="微软雅黑" panose="020B0503020204020204" pitchFamily="34" charset="-122"/>
              </a:rPr>
              <a:t>我们招募的是认同企业文化的每一级的员工，而不仅仅是优秀的员工。</a:t>
            </a:r>
            <a:endParaRPr lang="en-US" altLang="zh-CN" dirty="0">
              <a:solidFill>
                <a:srgbClr val="545454"/>
              </a:solidFill>
              <a:latin typeface="微软雅黑" panose="020B0503020204020204" pitchFamily="34" charset="-122"/>
              <a:ea typeface="微软雅黑" panose="020B0503020204020204" pitchFamily="34" charset="-122"/>
            </a:endParaRPr>
          </a:p>
          <a:p>
            <a:pPr marL="285750" indent="-285750">
              <a:lnSpc>
                <a:spcPct val="130000"/>
              </a:lnSpc>
              <a:spcBef>
                <a:spcPts val="500"/>
              </a:spcBef>
              <a:buFont typeface="Wingdings" pitchFamily="2" charset="2"/>
              <a:buChar char="n"/>
            </a:pPr>
            <a:r>
              <a:rPr lang="zh-CN" altLang="en-US" dirty="0">
                <a:solidFill>
                  <a:srgbClr val="545454"/>
                </a:solidFill>
                <a:latin typeface="微软雅黑" panose="020B0503020204020204" pitchFamily="34" charset="-122"/>
                <a:ea typeface="微软雅黑" panose="020B0503020204020204" pitchFamily="34" charset="-122"/>
              </a:rPr>
              <a:t>公司若已经建设有明确的企业文化，则就有了明确的判断标准。</a:t>
            </a:r>
            <a:endParaRPr lang="en-US" altLang="zh-CN" dirty="0">
              <a:solidFill>
                <a:srgbClr val="545454"/>
              </a:solidFill>
              <a:latin typeface="微软雅黑" panose="020B0503020204020204" pitchFamily="34" charset="-122"/>
              <a:ea typeface="微软雅黑" panose="020B0503020204020204" pitchFamily="34" charset="-122"/>
            </a:endParaRPr>
          </a:p>
          <a:p>
            <a:pPr marL="285750" indent="-285750">
              <a:lnSpc>
                <a:spcPct val="130000"/>
              </a:lnSpc>
              <a:spcBef>
                <a:spcPts val="500"/>
              </a:spcBef>
              <a:buFont typeface="Wingdings" pitchFamily="2" charset="2"/>
              <a:buChar char="n"/>
            </a:pPr>
            <a:r>
              <a:rPr lang="zh-CN" altLang="en-US" dirty="0">
                <a:solidFill>
                  <a:srgbClr val="545454"/>
                </a:solidFill>
                <a:latin typeface="微软雅黑" panose="020B0503020204020204" pitchFamily="34" charset="-122"/>
                <a:ea typeface="微软雅黑" panose="020B0503020204020204" pitchFamily="34" charset="-122"/>
              </a:rPr>
              <a:t>公司有了明确的企业文化，也会吸引志同道合之人。</a:t>
            </a:r>
          </a:p>
        </p:txBody>
      </p:sp>
      <p:sp>
        <p:nvSpPr>
          <p:cNvPr id="6" name="TextBox 3"/>
          <p:cNvSpPr txBox="1">
            <a:spLocks noChangeArrowheads="1"/>
          </p:cNvSpPr>
          <p:nvPr/>
        </p:nvSpPr>
        <p:spPr bwMode="auto">
          <a:xfrm>
            <a:off x="791351" y="2420888"/>
            <a:ext cx="998834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500">
                <a:solidFill>
                  <a:schemeClr val="accent2"/>
                </a:solidFill>
                <a:latin typeface="华文细黑" pitchFamily="2" charset="-122"/>
                <a:ea typeface="华文细黑" pitchFamily="2" charset="-122"/>
              </a:defRPr>
            </a:lvl1pPr>
            <a:lvl2pPr marL="742950" indent="-285750" eaLnBrk="0" hangingPunct="0">
              <a:defRPr kumimoji="1" sz="1500">
                <a:solidFill>
                  <a:schemeClr val="accent2"/>
                </a:solidFill>
                <a:latin typeface="华文细黑" pitchFamily="2" charset="-122"/>
                <a:ea typeface="华文细黑" pitchFamily="2" charset="-122"/>
              </a:defRPr>
            </a:lvl2pPr>
            <a:lvl3pPr marL="1143000" indent="-228600" eaLnBrk="0" hangingPunct="0">
              <a:defRPr kumimoji="1" sz="1500">
                <a:solidFill>
                  <a:schemeClr val="accent2"/>
                </a:solidFill>
                <a:latin typeface="华文细黑" pitchFamily="2" charset="-122"/>
                <a:ea typeface="华文细黑" pitchFamily="2" charset="-122"/>
              </a:defRPr>
            </a:lvl3pPr>
            <a:lvl4pPr marL="1600200" indent="-228600" eaLnBrk="0" hangingPunct="0">
              <a:defRPr kumimoji="1" sz="1500">
                <a:solidFill>
                  <a:schemeClr val="accent2"/>
                </a:solidFill>
                <a:latin typeface="华文细黑" pitchFamily="2" charset="-122"/>
                <a:ea typeface="华文细黑" pitchFamily="2" charset="-122"/>
              </a:defRPr>
            </a:lvl4pPr>
            <a:lvl5pPr marL="2057400" indent="-228600" eaLnBrk="0" hangingPunct="0">
              <a:defRPr kumimoji="1" sz="1500">
                <a:solidFill>
                  <a:schemeClr val="accent2"/>
                </a:solidFill>
                <a:latin typeface="华文细黑" pitchFamily="2" charset="-122"/>
                <a:ea typeface="华文细黑" pitchFamily="2" charset="-122"/>
              </a:defRPr>
            </a:lvl5pPr>
            <a:lvl6pPr marL="25146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6pPr>
            <a:lvl7pPr marL="29718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7pPr>
            <a:lvl8pPr marL="34290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8pPr>
            <a:lvl9pPr marL="38862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9pPr>
          </a:lstStyle>
          <a:p>
            <a:pPr eaLnBrk="1" hangingPunct="1">
              <a:lnSpc>
                <a:spcPct val="150000"/>
              </a:lnSpc>
            </a:pPr>
            <a:r>
              <a:rPr lang="zh-CN" altLang="en-US" sz="2000" b="1" dirty="0" smtClean="0">
                <a:solidFill>
                  <a:schemeClr val="tx1">
                    <a:lumMod val="65000"/>
                    <a:lumOff val="35000"/>
                  </a:schemeClr>
                </a:solidFill>
                <a:latin typeface="微软雅黑" pitchFamily="34" charset="-122"/>
                <a:ea typeface="微软雅黑" pitchFamily="34" charset="-122"/>
                <a:cs typeface="Arial" charset="0"/>
              </a:rPr>
              <a:t>企业文化是“巢”，可以引来“金凤凰”</a:t>
            </a:r>
            <a:r>
              <a:rPr lang="en-US" altLang="zh-CN" sz="2000" b="1" dirty="0" smtClean="0">
                <a:solidFill>
                  <a:srgbClr val="FF8500"/>
                </a:solidFill>
                <a:latin typeface="微软雅黑" pitchFamily="34" charset="-122"/>
                <a:ea typeface="微软雅黑" pitchFamily="34" charset="-122"/>
                <a:cs typeface="Arial" charset="0"/>
              </a:rPr>
              <a:t>——“</a:t>
            </a:r>
            <a:r>
              <a:rPr lang="zh-CN" altLang="en-US" sz="2000" b="1" dirty="0" smtClean="0">
                <a:solidFill>
                  <a:srgbClr val="FF8500"/>
                </a:solidFill>
                <a:latin typeface="微软雅黑" pitchFamily="34" charset="-122"/>
                <a:ea typeface="微软雅黑" pitchFamily="34" charset="-122"/>
                <a:cs typeface="Arial" charset="0"/>
              </a:rPr>
              <a:t>因为企业文化好，所以我来应聘”。</a:t>
            </a:r>
            <a:endParaRPr lang="zh-CN" altLang="en-US" sz="1800" b="1" dirty="0">
              <a:solidFill>
                <a:srgbClr val="FF8500"/>
              </a:solidFill>
              <a:latin typeface="微软雅黑" pitchFamily="34" charset="-122"/>
              <a:ea typeface="微软雅黑" pitchFamily="34" charset="-122"/>
              <a:cs typeface="Arial" charset="0"/>
            </a:endParaRPr>
          </a:p>
        </p:txBody>
      </p:sp>
      <p:pic>
        <p:nvPicPr>
          <p:cNvPr id="7" name="Picture 2" descr="F:\360云盘\02-个人资料\！PPT图片及版面资源\05-PPT精选插图\03-人物\154486-12050913260259.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3315454" y="3140968"/>
            <a:ext cx="8099053" cy="2715957"/>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5440730"/>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870270" y="3316406"/>
            <a:ext cx="10736429" cy="2265528"/>
          </a:xfrm>
          <a:prstGeom prst="roundRect">
            <a:avLst>
              <a:gd name="adj" fmla="val 2209"/>
            </a:avLst>
          </a:prstGeom>
          <a:solidFill>
            <a:schemeClr val="bg1"/>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870270" y="544872"/>
            <a:ext cx="6745181"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9. </a:t>
            </a:r>
            <a:r>
              <a:rPr lang="zh-CN" altLang="en-US" sz="2000" b="1" dirty="0" smtClean="0">
                <a:solidFill>
                  <a:schemeClr val="tx1">
                    <a:lumMod val="65000"/>
                    <a:lumOff val="35000"/>
                  </a:schemeClr>
                </a:solidFill>
                <a:latin typeface="微软雅黑" pitchFamily="34" charset="-122"/>
                <a:ea typeface="微软雅黑" pitchFamily="34" charset="-122"/>
              </a:rPr>
              <a:t>文化</a:t>
            </a:r>
            <a:r>
              <a:rPr lang="zh-CN" altLang="en-US" sz="2000" b="1" dirty="0">
                <a:solidFill>
                  <a:schemeClr val="tx1">
                    <a:lumMod val="65000"/>
                    <a:lumOff val="35000"/>
                  </a:schemeClr>
                </a:solidFill>
                <a:latin typeface="微软雅黑" pitchFamily="34" charset="-122"/>
                <a:ea typeface="微软雅黑" pitchFamily="34" charset="-122"/>
              </a:rPr>
              <a:t>建设促进品牌价值升华。</a:t>
            </a:r>
          </a:p>
        </p:txBody>
      </p:sp>
      <p:sp>
        <p:nvSpPr>
          <p:cNvPr id="8" name="TextBox 6"/>
          <p:cNvSpPr txBox="1"/>
          <p:nvPr/>
        </p:nvSpPr>
        <p:spPr>
          <a:xfrm>
            <a:off x="791352" y="1280315"/>
            <a:ext cx="10623155" cy="852541"/>
          </a:xfrm>
          <a:prstGeom prst="rect">
            <a:avLst/>
          </a:prstGeom>
          <a:noFill/>
        </p:spPr>
        <p:txBody>
          <a:bodyPr wrap="square" rtlCol="0">
            <a:spAutoFit/>
          </a:bodyPr>
          <a:lstStyle/>
          <a:p>
            <a:pPr>
              <a:lnSpc>
                <a:spcPct val="130000"/>
              </a:lnSpc>
              <a:spcBef>
                <a:spcPts val="500"/>
              </a:spcBef>
            </a:pPr>
            <a:r>
              <a:rPr lang="zh-CN" altLang="en-US" dirty="0">
                <a:solidFill>
                  <a:srgbClr val="545454"/>
                </a:solidFill>
                <a:latin typeface="微软雅黑" panose="020B0503020204020204" pitchFamily="34" charset="-122"/>
                <a:ea typeface="微软雅黑" panose="020B0503020204020204" pitchFamily="34" charset="-122"/>
              </a:rPr>
              <a:t>优秀的企业文化，对于</a:t>
            </a:r>
            <a:r>
              <a:rPr lang="zh-CN" altLang="en-US" sz="2000" b="1" dirty="0">
                <a:solidFill>
                  <a:srgbClr val="FF8500"/>
                </a:solidFill>
                <a:latin typeface="微软雅黑" panose="020B0503020204020204" pitchFamily="34" charset="-122"/>
                <a:ea typeface="微软雅黑" panose="020B0503020204020204" pitchFamily="34" charset="-122"/>
              </a:rPr>
              <a:t>提升企业的品牌形象将发挥巨大的作用</a:t>
            </a:r>
            <a:r>
              <a:rPr lang="zh-CN" altLang="en-US" dirty="0">
                <a:solidFill>
                  <a:srgbClr val="545454"/>
                </a:solidFill>
                <a:latin typeface="微软雅黑" panose="020B0503020204020204" pitchFamily="34" charset="-122"/>
                <a:ea typeface="微软雅黑" panose="020B0503020204020204" pitchFamily="34" charset="-122"/>
              </a:rPr>
              <a:t>。无论是世界著名的跨国公司，还是国内知名的企业集团。</a:t>
            </a:r>
          </a:p>
        </p:txBody>
      </p:sp>
      <p:pic>
        <p:nvPicPr>
          <p:cNvPr id="9" name="Picture 8" descr="http://www.techdata.com/content/logos/hp_l.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271" y="3461350"/>
            <a:ext cx="1095375" cy="112395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4"/>
          <p:cNvSpPr txBox="1"/>
          <p:nvPr/>
        </p:nvSpPr>
        <p:spPr>
          <a:xfrm>
            <a:off x="924479" y="4849996"/>
            <a:ext cx="1620957" cy="523220"/>
          </a:xfrm>
          <a:prstGeom prst="rect">
            <a:avLst/>
          </a:prstGeom>
          <a:noFill/>
        </p:spPr>
        <p:txBody>
          <a:bodyPr wrap="none" rtlCol="0">
            <a:spAutoFit/>
          </a:bodyPr>
          <a:lstStyle/>
          <a:p>
            <a:r>
              <a:rPr lang="zh-CN" altLang="en-US" sz="2800" b="1" dirty="0" smtClean="0">
                <a:solidFill>
                  <a:srgbClr val="FF8500"/>
                </a:solidFill>
                <a:latin typeface="微软雅黑" pitchFamily="34" charset="-122"/>
                <a:ea typeface="微软雅黑" pitchFamily="34" charset="-122"/>
              </a:rPr>
              <a:t>尊重员工</a:t>
            </a:r>
            <a:endParaRPr lang="zh-CN" altLang="en-US" sz="2800" b="1" dirty="0">
              <a:solidFill>
                <a:srgbClr val="FF8500"/>
              </a:solidFill>
              <a:latin typeface="微软雅黑" pitchFamily="34" charset="-122"/>
              <a:ea typeface="微软雅黑" pitchFamily="34" charset="-122"/>
            </a:endParaRPr>
          </a:p>
        </p:txBody>
      </p:sp>
      <p:pic>
        <p:nvPicPr>
          <p:cNvPr id="11" name="Picture 10" descr="http://pic3.nipic.com/20090521/2544047_122024065_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316628" y="3583515"/>
            <a:ext cx="2066961" cy="879620"/>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3001021" y="4849996"/>
            <a:ext cx="2698175" cy="523220"/>
          </a:xfrm>
          <a:prstGeom prst="rect">
            <a:avLst/>
          </a:prstGeom>
        </p:spPr>
        <p:txBody>
          <a:bodyPr wrap="none">
            <a:spAutoFit/>
          </a:bodyPr>
          <a:lstStyle/>
          <a:p>
            <a:r>
              <a:rPr lang="zh-CN" altLang="en-US" sz="2800" b="1" dirty="0" smtClean="0">
                <a:solidFill>
                  <a:srgbClr val="FF8500"/>
                </a:solidFill>
                <a:latin typeface="微软雅黑" pitchFamily="34" charset="-122"/>
                <a:ea typeface="微软雅黑" pitchFamily="34" charset="-122"/>
              </a:rPr>
              <a:t>对员工关怀备至</a:t>
            </a:r>
            <a:endParaRPr lang="zh-CN" altLang="en-US" sz="2800" b="1" dirty="0">
              <a:solidFill>
                <a:srgbClr val="FF8500"/>
              </a:solidFill>
              <a:latin typeface="微软雅黑" pitchFamily="34" charset="-122"/>
              <a:ea typeface="微软雅黑" pitchFamily="34" charset="-122"/>
            </a:endParaRPr>
          </a:p>
        </p:txBody>
      </p:sp>
      <p:pic>
        <p:nvPicPr>
          <p:cNvPr id="13" name="Picture 12" descr="华为企业文化">
            <a:hlinkClick r:id="rId4" tooltip="点击查看原图"/>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56937" y="3510522"/>
            <a:ext cx="1025607" cy="1025607"/>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6100189" y="4849996"/>
            <a:ext cx="2339102" cy="523220"/>
          </a:xfrm>
          <a:prstGeom prst="rect">
            <a:avLst/>
          </a:prstGeom>
        </p:spPr>
        <p:txBody>
          <a:bodyPr wrap="none">
            <a:spAutoFit/>
          </a:bodyPr>
          <a:lstStyle/>
          <a:p>
            <a:r>
              <a:rPr lang="zh-CN" altLang="en-US" sz="2800" b="1" dirty="0" smtClean="0">
                <a:solidFill>
                  <a:srgbClr val="FF8500"/>
                </a:solidFill>
                <a:latin typeface="微软雅黑" pitchFamily="34" charset="-122"/>
                <a:ea typeface="微软雅黑" pitchFamily="34" charset="-122"/>
              </a:rPr>
              <a:t>以奋斗者为本</a:t>
            </a:r>
            <a:endParaRPr lang="zh-CN" altLang="en-US" sz="2800" b="1" dirty="0">
              <a:solidFill>
                <a:srgbClr val="FF8500"/>
              </a:solidFill>
              <a:latin typeface="微软雅黑" pitchFamily="34" charset="-122"/>
              <a:ea typeface="微软雅黑" pitchFamily="34" charset="-122"/>
            </a:endParaRPr>
          </a:p>
        </p:txBody>
      </p:sp>
      <p:sp>
        <p:nvSpPr>
          <p:cNvPr id="15" name="矩形 14"/>
          <p:cNvSpPr/>
          <p:nvPr/>
        </p:nvSpPr>
        <p:spPr>
          <a:xfrm>
            <a:off x="8908524" y="4849996"/>
            <a:ext cx="2698175" cy="523220"/>
          </a:xfrm>
          <a:prstGeom prst="rect">
            <a:avLst/>
          </a:prstGeom>
        </p:spPr>
        <p:txBody>
          <a:bodyPr wrap="none">
            <a:spAutoFit/>
          </a:bodyPr>
          <a:lstStyle/>
          <a:p>
            <a:r>
              <a:rPr lang="zh-CN" altLang="en-US" sz="2800" b="1" dirty="0" smtClean="0">
                <a:solidFill>
                  <a:srgbClr val="FF8500"/>
                </a:solidFill>
                <a:latin typeface="微软雅黑" pitchFamily="34" charset="-122"/>
                <a:ea typeface="微软雅黑" pitchFamily="34" charset="-122"/>
              </a:rPr>
              <a:t>质量是生存根本</a:t>
            </a:r>
            <a:endParaRPr lang="zh-CN" altLang="en-US" sz="2800" b="1" dirty="0">
              <a:solidFill>
                <a:srgbClr val="FF8500"/>
              </a:solidFill>
              <a:latin typeface="微软雅黑" pitchFamily="34" charset="-122"/>
              <a:ea typeface="微软雅黑" pitchFamily="34" charset="-122"/>
            </a:endParaRPr>
          </a:p>
        </p:txBody>
      </p:sp>
      <p:pic>
        <p:nvPicPr>
          <p:cNvPr id="16" name="Picture 14" descr="http://pic3.nipic.com/20090527/1179948_145632017_2.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9091878" y="3635859"/>
            <a:ext cx="2191873" cy="8276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041438"/>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对角圆角矩形 4"/>
          <p:cNvSpPr/>
          <p:nvPr/>
        </p:nvSpPr>
        <p:spPr>
          <a:xfrm>
            <a:off x="6478433" y="4880112"/>
            <a:ext cx="4176464" cy="648072"/>
          </a:xfrm>
          <a:prstGeom prst="round2DiagRect">
            <a:avLst>
              <a:gd name="adj1" fmla="val 20943"/>
              <a:gd name="adj2" fmla="val 0"/>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5"/>
          <p:cNvSpPr txBox="1"/>
          <p:nvPr/>
        </p:nvSpPr>
        <p:spPr>
          <a:xfrm>
            <a:off x="7341973" y="5019482"/>
            <a:ext cx="3832304" cy="369332"/>
          </a:xfrm>
          <a:prstGeom prst="rect">
            <a:avLst/>
          </a:prstGeom>
          <a:noFill/>
        </p:spPr>
        <p:txBody>
          <a:bodyPr vert="horz" wrap="square" lIns="0" tIns="0" rIns="0" bIns="0" rtlCol="0" anchor="ctr">
            <a:spAutoFit/>
          </a:bodyPr>
          <a:lstStyle/>
          <a:p>
            <a:pPr algn="l"/>
            <a:r>
              <a:rPr lang="en-US" altLang="zh-CN" sz="2400" dirty="0" smtClean="0">
                <a:solidFill>
                  <a:schemeClr val="bg1"/>
                </a:solidFill>
                <a:latin typeface="Impact" pitchFamily="34" charset="0"/>
                <a:ea typeface="微软雅黑" pitchFamily="34" charset="-122"/>
              </a:rPr>
              <a:t>04    </a:t>
            </a:r>
            <a:r>
              <a:rPr lang="zh-CN" altLang="en-US" sz="2400" dirty="0" smtClean="0">
                <a:solidFill>
                  <a:schemeClr val="bg1"/>
                </a:solidFill>
                <a:latin typeface="微软雅黑" pitchFamily="34" charset="-122"/>
                <a:ea typeface="微软雅黑" pitchFamily="34" charset="-122"/>
              </a:rPr>
              <a:t>需要何种文化</a:t>
            </a:r>
            <a:endParaRPr lang="zh-CN" altLang="en-US" sz="2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10600433"/>
      </p:ext>
    </p:extLst>
  </p:cSld>
  <p:clrMapOvr>
    <a:masterClrMapping/>
  </p:clrMapOvr>
  <mc:AlternateContent xmlns:mc="http://schemas.openxmlformats.org/markup-compatibility/2006">
    <mc:Choice xmlns:p14="http://schemas.microsoft.com/office/powerpoint/2010/main" Requires="p14">
      <p:transition>
        <p14:prism/>
      </p:transition>
    </mc:Choice>
    <mc:Fallback>
      <p:transition>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6745181" cy="400110"/>
          </a:xfrm>
          <a:prstGeom prst="rect">
            <a:avLst/>
          </a:prstGeom>
        </p:spPr>
        <p:txBody>
          <a:bodyPr wrap="square">
            <a:spAutoFit/>
          </a:bodyPr>
          <a:lstStyle/>
          <a:p>
            <a:r>
              <a:rPr lang="zh-CN" altLang="en-US" sz="2000" b="1" dirty="0" smtClean="0">
                <a:solidFill>
                  <a:schemeClr val="tx1">
                    <a:lumMod val="65000"/>
                    <a:lumOff val="35000"/>
                  </a:schemeClr>
                </a:solidFill>
                <a:latin typeface="微软雅黑" pitchFamily="34" charset="-122"/>
                <a:ea typeface="微软雅黑" pitchFamily="34" charset="-122"/>
              </a:rPr>
              <a:t>研究成果（参考）</a:t>
            </a:r>
            <a:endParaRPr lang="zh-CN" altLang="en-US" sz="2000" b="1" dirty="0">
              <a:solidFill>
                <a:schemeClr val="tx1">
                  <a:lumMod val="65000"/>
                  <a:lumOff val="35000"/>
                </a:schemeClr>
              </a:solidFill>
              <a:latin typeface="微软雅黑" pitchFamily="34" charset="-122"/>
              <a:ea typeface="微软雅黑" pitchFamily="34" charset="-122"/>
            </a:endParaRPr>
          </a:p>
        </p:txBody>
      </p:sp>
      <p:sp>
        <p:nvSpPr>
          <p:cNvPr id="3" name="矩形 2"/>
          <p:cNvSpPr/>
          <p:nvPr/>
        </p:nvSpPr>
        <p:spPr>
          <a:xfrm>
            <a:off x="1631468" y="2564904"/>
            <a:ext cx="3888432" cy="2952328"/>
          </a:xfrm>
          <a:prstGeom prst="rect">
            <a:avLst/>
          </a:prstGeom>
          <a:noFill/>
          <a:ln>
            <a:solidFill>
              <a:srgbClr val="FF8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6"/>
          <p:cNvSpPr txBox="1"/>
          <p:nvPr/>
        </p:nvSpPr>
        <p:spPr>
          <a:xfrm>
            <a:off x="1580229" y="3152523"/>
            <a:ext cx="3939671" cy="2205219"/>
          </a:xfrm>
          <a:prstGeom prst="rect">
            <a:avLst/>
          </a:prstGeom>
          <a:noFill/>
        </p:spPr>
        <p:txBody>
          <a:bodyPr wrap="square" rtlCol="0">
            <a:spAutoFit/>
          </a:bodyPr>
          <a:lstStyle/>
          <a:p>
            <a:pPr marL="342900" indent="-342900">
              <a:lnSpc>
                <a:spcPct val="130000"/>
              </a:lnSpc>
              <a:spcBef>
                <a:spcPts val="500"/>
              </a:spcBef>
              <a:buFont typeface="Wingdings" pitchFamily="2" charset="2"/>
              <a:buChar char="n"/>
            </a:pPr>
            <a:r>
              <a:rPr lang="zh-CN" altLang="en-US" sz="2400" dirty="0">
                <a:solidFill>
                  <a:srgbClr val="545454"/>
                </a:solidFill>
                <a:latin typeface="微软雅黑" panose="020B0503020204020204" pitchFamily="34" charset="-122"/>
                <a:ea typeface="微软雅黑" panose="020B0503020204020204" pitchFamily="34" charset="-122"/>
              </a:rPr>
              <a:t>人的价值高于物的价值</a:t>
            </a:r>
            <a:r>
              <a:rPr lang="zh-CN" altLang="en-US" sz="2400" dirty="0" smtClean="0">
                <a:solidFill>
                  <a:srgbClr val="545454"/>
                </a:solidFill>
                <a:latin typeface="微软雅黑" panose="020B0503020204020204" pitchFamily="34" charset="-122"/>
                <a:ea typeface="微软雅黑" panose="020B0503020204020204" pitchFamily="34" charset="-122"/>
              </a:rPr>
              <a:t>，</a:t>
            </a:r>
            <a:endParaRPr lang="en-US" altLang="zh-CN" sz="2400" dirty="0" smtClean="0">
              <a:solidFill>
                <a:srgbClr val="545454"/>
              </a:solidFill>
              <a:latin typeface="微软雅黑" panose="020B0503020204020204" pitchFamily="34" charset="-122"/>
              <a:ea typeface="微软雅黑" panose="020B0503020204020204" pitchFamily="34" charset="-122"/>
            </a:endParaRPr>
          </a:p>
          <a:p>
            <a:pPr marL="342900" indent="-342900">
              <a:lnSpc>
                <a:spcPct val="130000"/>
              </a:lnSpc>
              <a:spcBef>
                <a:spcPts val="500"/>
              </a:spcBef>
              <a:buFont typeface="Wingdings" pitchFamily="2" charset="2"/>
              <a:buChar char="n"/>
            </a:pPr>
            <a:r>
              <a:rPr lang="zh-CN" altLang="en-US" sz="2400" dirty="0" smtClean="0">
                <a:solidFill>
                  <a:srgbClr val="545454"/>
                </a:solidFill>
                <a:latin typeface="微软雅黑" panose="020B0503020204020204" pitchFamily="34" charset="-122"/>
                <a:ea typeface="微软雅黑" panose="020B0503020204020204" pitchFamily="34" charset="-122"/>
              </a:rPr>
              <a:t>共同</a:t>
            </a:r>
            <a:r>
              <a:rPr lang="zh-CN" altLang="en-US" sz="2400" dirty="0">
                <a:solidFill>
                  <a:srgbClr val="545454"/>
                </a:solidFill>
                <a:latin typeface="微软雅黑" panose="020B0503020204020204" pitchFamily="34" charset="-122"/>
                <a:ea typeface="微软雅黑" panose="020B0503020204020204" pitchFamily="34" charset="-122"/>
              </a:rPr>
              <a:t>价值高于个人价值</a:t>
            </a:r>
            <a:r>
              <a:rPr lang="zh-CN" altLang="en-US" sz="2400" dirty="0" smtClean="0">
                <a:solidFill>
                  <a:srgbClr val="545454"/>
                </a:solidFill>
                <a:latin typeface="微软雅黑" panose="020B0503020204020204" pitchFamily="34" charset="-122"/>
                <a:ea typeface="微软雅黑" panose="020B0503020204020204" pitchFamily="34" charset="-122"/>
              </a:rPr>
              <a:t>，</a:t>
            </a:r>
            <a:endParaRPr lang="en-US" altLang="zh-CN" sz="2400" dirty="0" smtClean="0">
              <a:solidFill>
                <a:srgbClr val="545454"/>
              </a:solidFill>
              <a:latin typeface="微软雅黑" panose="020B0503020204020204" pitchFamily="34" charset="-122"/>
              <a:ea typeface="微软雅黑" panose="020B0503020204020204" pitchFamily="34" charset="-122"/>
            </a:endParaRPr>
          </a:p>
          <a:p>
            <a:pPr marL="342900" indent="-342900">
              <a:lnSpc>
                <a:spcPct val="130000"/>
              </a:lnSpc>
              <a:spcBef>
                <a:spcPts val="500"/>
              </a:spcBef>
              <a:buFont typeface="Wingdings" pitchFamily="2" charset="2"/>
              <a:buChar char="n"/>
            </a:pPr>
            <a:r>
              <a:rPr lang="zh-CN" altLang="en-US" sz="2400" dirty="0" smtClean="0">
                <a:solidFill>
                  <a:srgbClr val="545454"/>
                </a:solidFill>
                <a:latin typeface="微软雅黑" panose="020B0503020204020204" pitchFamily="34" charset="-122"/>
                <a:ea typeface="微软雅黑" panose="020B0503020204020204" pitchFamily="34" charset="-122"/>
              </a:rPr>
              <a:t>社会价值</a:t>
            </a:r>
            <a:r>
              <a:rPr lang="zh-CN" altLang="en-US" sz="2400" dirty="0">
                <a:solidFill>
                  <a:srgbClr val="545454"/>
                </a:solidFill>
                <a:latin typeface="微软雅黑" panose="020B0503020204020204" pitchFamily="34" charset="-122"/>
                <a:ea typeface="微软雅黑" panose="020B0503020204020204" pitchFamily="34" charset="-122"/>
              </a:rPr>
              <a:t>高于利润价值</a:t>
            </a:r>
            <a:r>
              <a:rPr lang="zh-CN" altLang="en-US" sz="2400" dirty="0" smtClean="0">
                <a:solidFill>
                  <a:srgbClr val="545454"/>
                </a:solidFill>
                <a:latin typeface="微软雅黑" panose="020B0503020204020204" pitchFamily="34" charset="-122"/>
                <a:ea typeface="微软雅黑" panose="020B0503020204020204" pitchFamily="34" charset="-122"/>
              </a:rPr>
              <a:t>，</a:t>
            </a:r>
            <a:endParaRPr lang="en-US" altLang="zh-CN" sz="2400" dirty="0" smtClean="0">
              <a:solidFill>
                <a:srgbClr val="545454"/>
              </a:solidFill>
              <a:latin typeface="微软雅黑" panose="020B0503020204020204" pitchFamily="34" charset="-122"/>
              <a:ea typeface="微软雅黑" panose="020B0503020204020204" pitchFamily="34" charset="-122"/>
            </a:endParaRPr>
          </a:p>
          <a:p>
            <a:pPr marL="342900" indent="-342900">
              <a:lnSpc>
                <a:spcPct val="130000"/>
              </a:lnSpc>
              <a:spcBef>
                <a:spcPts val="500"/>
              </a:spcBef>
              <a:buFont typeface="Wingdings" pitchFamily="2" charset="2"/>
              <a:buChar char="n"/>
            </a:pPr>
            <a:r>
              <a:rPr lang="zh-CN" altLang="en-US" sz="2400" dirty="0" smtClean="0">
                <a:solidFill>
                  <a:srgbClr val="545454"/>
                </a:solidFill>
                <a:latin typeface="微软雅黑" panose="020B0503020204020204" pitchFamily="34" charset="-122"/>
                <a:ea typeface="微软雅黑" panose="020B0503020204020204" pitchFamily="34" charset="-122"/>
              </a:rPr>
              <a:t>用户</a:t>
            </a:r>
            <a:r>
              <a:rPr lang="zh-CN" altLang="en-US" sz="2400" dirty="0">
                <a:solidFill>
                  <a:srgbClr val="545454"/>
                </a:solidFill>
                <a:latin typeface="微软雅黑" panose="020B0503020204020204" pitchFamily="34" charset="-122"/>
                <a:ea typeface="微软雅黑" panose="020B0503020204020204" pitchFamily="34" charset="-122"/>
              </a:rPr>
              <a:t>价值高于生产价值。</a:t>
            </a:r>
          </a:p>
        </p:txBody>
      </p:sp>
      <p:sp>
        <p:nvSpPr>
          <p:cNvPr id="5" name="矩形 4"/>
          <p:cNvSpPr/>
          <p:nvPr/>
        </p:nvSpPr>
        <p:spPr>
          <a:xfrm>
            <a:off x="1631468" y="2564904"/>
            <a:ext cx="3888432" cy="504056"/>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itchFamily="34" charset="-122"/>
                <a:ea typeface="微软雅黑" pitchFamily="34" charset="-122"/>
              </a:rPr>
              <a:t>兰德公司 研究成果</a:t>
            </a:r>
            <a:endParaRPr lang="zh-CN" altLang="en-US" sz="2000" b="1" dirty="0">
              <a:latin typeface="微软雅黑" pitchFamily="34" charset="-122"/>
              <a:ea typeface="微软雅黑" pitchFamily="34" charset="-122"/>
            </a:endParaRPr>
          </a:p>
        </p:txBody>
      </p:sp>
      <p:pic>
        <p:nvPicPr>
          <p:cNvPr id="6" name="Picture 2" descr="http://www.elaphye.net/imgs/12-11-20-195781843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8663" y="2559355"/>
            <a:ext cx="4533145" cy="295787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7" name="矩形 6"/>
          <p:cNvSpPr/>
          <p:nvPr/>
        </p:nvSpPr>
        <p:spPr>
          <a:xfrm>
            <a:off x="842591" y="1412776"/>
            <a:ext cx="10513168" cy="461665"/>
          </a:xfrm>
          <a:prstGeom prst="rect">
            <a:avLst/>
          </a:prstGeom>
        </p:spPr>
        <p:txBody>
          <a:bodyPr wrap="square">
            <a:spAutoFit/>
          </a:bodyPr>
          <a:lstStyle/>
          <a:p>
            <a:r>
              <a:rPr lang="zh-CN" altLang="zh-CN" sz="2000" dirty="0" smtClean="0">
                <a:solidFill>
                  <a:schemeClr val="tx1">
                    <a:lumMod val="65000"/>
                    <a:lumOff val="35000"/>
                  </a:schemeClr>
                </a:solidFill>
                <a:latin typeface="微软雅黑" pitchFamily="34" charset="-122"/>
                <a:ea typeface="微软雅黑" pitchFamily="34" charset="-122"/>
              </a:rPr>
              <a:t>兰德公司</a:t>
            </a:r>
            <a:r>
              <a:rPr lang="zh-CN" altLang="zh-CN" sz="2000" dirty="0">
                <a:solidFill>
                  <a:schemeClr val="tx1">
                    <a:lumMod val="65000"/>
                    <a:lumOff val="35000"/>
                  </a:schemeClr>
                </a:solidFill>
                <a:latin typeface="微软雅黑" pitchFamily="34" charset="-122"/>
                <a:ea typeface="微软雅黑" pitchFamily="34" charset="-122"/>
              </a:rPr>
              <a:t>曾花</a:t>
            </a:r>
            <a:r>
              <a:rPr lang="en-US" altLang="zh-CN" sz="2000" dirty="0">
                <a:solidFill>
                  <a:schemeClr val="tx1">
                    <a:lumMod val="65000"/>
                    <a:lumOff val="35000"/>
                  </a:schemeClr>
                </a:solidFill>
                <a:latin typeface="微软雅黑" pitchFamily="34" charset="-122"/>
                <a:ea typeface="微软雅黑" pitchFamily="34" charset="-122"/>
              </a:rPr>
              <a:t>20</a:t>
            </a:r>
            <a:r>
              <a:rPr lang="zh-CN" altLang="zh-CN" sz="2000" dirty="0">
                <a:solidFill>
                  <a:schemeClr val="tx1">
                    <a:lumMod val="65000"/>
                    <a:lumOff val="35000"/>
                  </a:schemeClr>
                </a:solidFill>
                <a:latin typeface="微软雅黑" pitchFamily="34" charset="-122"/>
                <a:ea typeface="微软雅黑" pitchFamily="34" charset="-122"/>
              </a:rPr>
              <a:t>年时间跟踪了</a:t>
            </a:r>
            <a:r>
              <a:rPr lang="en-US" altLang="zh-CN" sz="2000" dirty="0">
                <a:solidFill>
                  <a:schemeClr val="tx1">
                    <a:lumMod val="65000"/>
                    <a:lumOff val="35000"/>
                  </a:schemeClr>
                </a:solidFill>
                <a:latin typeface="微软雅黑" pitchFamily="34" charset="-122"/>
                <a:ea typeface="微软雅黑" pitchFamily="34" charset="-122"/>
              </a:rPr>
              <a:t>500</a:t>
            </a:r>
            <a:r>
              <a:rPr lang="zh-CN" altLang="zh-CN" sz="2000" dirty="0">
                <a:solidFill>
                  <a:schemeClr val="tx1">
                    <a:lumMod val="65000"/>
                    <a:lumOff val="35000"/>
                  </a:schemeClr>
                </a:solidFill>
                <a:latin typeface="微软雅黑" pitchFamily="34" charset="-122"/>
                <a:ea typeface="微软雅黑" pitchFamily="34" charset="-122"/>
              </a:rPr>
              <a:t>家世界大公司，发现</a:t>
            </a:r>
            <a:r>
              <a:rPr lang="zh-CN" altLang="zh-CN" sz="2400" b="1" dirty="0">
                <a:solidFill>
                  <a:srgbClr val="FF8500"/>
                </a:solidFill>
                <a:latin typeface="微软雅黑" pitchFamily="34" charset="-122"/>
                <a:ea typeface="微软雅黑" pitchFamily="34" charset="-122"/>
              </a:rPr>
              <a:t>百年不衰的企业</a:t>
            </a:r>
            <a:r>
              <a:rPr lang="zh-CN" altLang="zh-CN" sz="2000" dirty="0">
                <a:solidFill>
                  <a:schemeClr val="tx1">
                    <a:lumMod val="65000"/>
                    <a:lumOff val="35000"/>
                  </a:schemeClr>
                </a:solidFill>
                <a:latin typeface="微软雅黑" pitchFamily="34" charset="-122"/>
                <a:ea typeface="微软雅黑" pitchFamily="34" charset="-122"/>
              </a:rPr>
              <a:t>都有一个共同</a:t>
            </a:r>
            <a:r>
              <a:rPr lang="zh-CN" altLang="zh-CN" sz="2000" dirty="0" smtClean="0">
                <a:solidFill>
                  <a:schemeClr val="tx1">
                    <a:lumMod val="65000"/>
                    <a:lumOff val="35000"/>
                  </a:schemeClr>
                </a:solidFill>
                <a:latin typeface="微软雅黑" pitchFamily="34" charset="-122"/>
                <a:ea typeface="微软雅黑" pitchFamily="34" charset="-122"/>
              </a:rPr>
              <a:t>特点</a:t>
            </a:r>
            <a:r>
              <a:rPr lang="zh-CN" altLang="en-US" sz="2000" dirty="0" smtClean="0">
                <a:solidFill>
                  <a:schemeClr val="tx1">
                    <a:lumMod val="65000"/>
                    <a:lumOff val="35000"/>
                  </a:schemeClr>
                </a:solidFill>
                <a:latin typeface="微软雅黑" pitchFamily="34" charset="-122"/>
                <a:ea typeface="微软雅黑" pitchFamily="34" charset="-122"/>
              </a:rPr>
              <a:t>：</a:t>
            </a:r>
            <a:endParaRPr lang="zh-CN" altLang="en-US" sz="20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09907668"/>
      </p:ext>
    </p:extLst>
  </p:cSld>
  <p:clrMapOvr>
    <a:masterClrMapping/>
  </p:clrMapOvr>
  <p:transition>
    <p:push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9843591" y="1124744"/>
            <a:ext cx="1728192" cy="624080"/>
          </a:xfrm>
          <a:prstGeom prst="roundRect">
            <a:avLst>
              <a:gd name="adj" fmla="val 4305"/>
            </a:avLst>
          </a:prstGeom>
          <a:solidFill>
            <a:srgbClr val="FF8500"/>
          </a:solidFill>
          <a:ln>
            <a:solidFill>
              <a:srgbClr val="FF85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微软雅黑" pitchFamily="34" charset="-122"/>
                <a:ea typeface="微软雅黑" pitchFamily="34" charset="-122"/>
              </a:rPr>
              <a:t>客户至上</a:t>
            </a:r>
            <a:endParaRPr lang="zh-CN" altLang="en-US" sz="2400" b="1" dirty="0">
              <a:latin typeface="微软雅黑" pitchFamily="34" charset="-122"/>
              <a:ea typeface="微软雅黑" pitchFamily="34" charset="-122"/>
            </a:endParaRPr>
          </a:p>
        </p:txBody>
      </p:sp>
      <p:sp>
        <p:nvSpPr>
          <p:cNvPr id="9" name="矩形 8"/>
          <p:cNvSpPr/>
          <p:nvPr/>
        </p:nvSpPr>
        <p:spPr>
          <a:xfrm>
            <a:off x="3002831" y="1844824"/>
            <a:ext cx="8568952" cy="572464"/>
          </a:xfrm>
          <a:prstGeom prst="rect">
            <a:avLst/>
          </a:prstGeom>
        </p:spPr>
        <p:txBody>
          <a:bodyPr wrap="square">
            <a:spAutoFit/>
          </a:bodyPr>
          <a:lstStyle/>
          <a:p>
            <a:pPr algn="r">
              <a:lnSpc>
                <a:spcPct val="130000"/>
              </a:lnSpc>
            </a:pPr>
            <a:r>
              <a:rPr lang="zh-CN" altLang="en-US" sz="2400" dirty="0" smtClean="0">
                <a:solidFill>
                  <a:schemeClr val="tx1">
                    <a:lumMod val="65000"/>
                    <a:lumOff val="35000"/>
                  </a:schemeClr>
                </a:solidFill>
                <a:latin typeface="微软雅黑" pitchFamily="34" charset="-122"/>
                <a:ea typeface="微软雅黑" pitchFamily="34" charset="-122"/>
              </a:rPr>
              <a:t>客户是衣食父母、客户是上帝</a:t>
            </a:r>
            <a:endParaRPr lang="zh-CN" altLang="en-US" sz="2400" dirty="0">
              <a:solidFill>
                <a:schemeClr val="tx1">
                  <a:lumMod val="65000"/>
                  <a:lumOff val="35000"/>
                </a:schemeClr>
              </a:solidFill>
              <a:latin typeface="微软雅黑" pitchFamily="34" charset="-122"/>
              <a:ea typeface="微软雅黑" pitchFamily="34" charset="-122"/>
            </a:endParaRPr>
          </a:p>
        </p:txBody>
      </p:sp>
      <p:sp>
        <p:nvSpPr>
          <p:cNvPr id="10" name="TextBox 3"/>
          <p:cNvSpPr txBox="1">
            <a:spLocks noChangeArrowheads="1"/>
          </p:cNvSpPr>
          <p:nvPr/>
        </p:nvSpPr>
        <p:spPr bwMode="auto">
          <a:xfrm>
            <a:off x="791351" y="3075925"/>
            <a:ext cx="10780431"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500">
                <a:solidFill>
                  <a:schemeClr val="accent2"/>
                </a:solidFill>
                <a:latin typeface="华文细黑" pitchFamily="2" charset="-122"/>
                <a:ea typeface="华文细黑" pitchFamily="2" charset="-122"/>
              </a:defRPr>
            </a:lvl1pPr>
            <a:lvl2pPr marL="742950" indent="-285750" eaLnBrk="0" hangingPunct="0">
              <a:defRPr kumimoji="1" sz="1500">
                <a:solidFill>
                  <a:schemeClr val="accent2"/>
                </a:solidFill>
                <a:latin typeface="华文细黑" pitchFamily="2" charset="-122"/>
                <a:ea typeface="华文细黑" pitchFamily="2" charset="-122"/>
              </a:defRPr>
            </a:lvl2pPr>
            <a:lvl3pPr marL="1143000" indent="-228600" eaLnBrk="0" hangingPunct="0">
              <a:defRPr kumimoji="1" sz="1500">
                <a:solidFill>
                  <a:schemeClr val="accent2"/>
                </a:solidFill>
                <a:latin typeface="华文细黑" pitchFamily="2" charset="-122"/>
                <a:ea typeface="华文细黑" pitchFamily="2" charset="-122"/>
              </a:defRPr>
            </a:lvl3pPr>
            <a:lvl4pPr marL="1600200" indent="-228600" eaLnBrk="0" hangingPunct="0">
              <a:defRPr kumimoji="1" sz="1500">
                <a:solidFill>
                  <a:schemeClr val="accent2"/>
                </a:solidFill>
                <a:latin typeface="华文细黑" pitchFamily="2" charset="-122"/>
                <a:ea typeface="华文细黑" pitchFamily="2" charset="-122"/>
              </a:defRPr>
            </a:lvl4pPr>
            <a:lvl5pPr marL="2057400" indent="-228600" eaLnBrk="0" hangingPunct="0">
              <a:defRPr kumimoji="1" sz="1500">
                <a:solidFill>
                  <a:schemeClr val="accent2"/>
                </a:solidFill>
                <a:latin typeface="华文细黑" pitchFamily="2" charset="-122"/>
                <a:ea typeface="华文细黑" pitchFamily="2" charset="-122"/>
              </a:defRPr>
            </a:lvl5pPr>
            <a:lvl6pPr marL="25146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6pPr>
            <a:lvl7pPr marL="29718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7pPr>
            <a:lvl8pPr marL="34290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8pPr>
            <a:lvl9pPr marL="38862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9pPr>
          </a:lstStyle>
          <a:p>
            <a:pPr marL="285750" indent="-285750" eaLnBrk="1" hangingPunct="1">
              <a:lnSpc>
                <a:spcPct val="150000"/>
              </a:lnSpc>
              <a:buFont typeface="Wingdings" pitchFamily="2" charset="2"/>
              <a:buChar char="p"/>
            </a:pPr>
            <a:r>
              <a:rPr lang="zh-CN" altLang="en-US" sz="1800" b="1" dirty="0" smtClean="0">
                <a:solidFill>
                  <a:schemeClr val="tx1">
                    <a:lumMod val="65000"/>
                    <a:lumOff val="35000"/>
                  </a:schemeClr>
                </a:solidFill>
                <a:latin typeface="微软雅黑" pitchFamily="34" charset="-122"/>
                <a:ea typeface="微软雅黑" pitchFamily="34" charset="-122"/>
                <a:cs typeface="Arial" charset="0"/>
              </a:rPr>
              <a:t>尊重</a:t>
            </a:r>
            <a:r>
              <a:rPr lang="zh-CN" altLang="en-US" sz="1800" b="1" dirty="0">
                <a:solidFill>
                  <a:schemeClr val="tx1">
                    <a:lumMod val="65000"/>
                    <a:lumOff val="35000"/>
                  </a:schemeClr>
                </a:solidFill>
                <a:latin typeface="微软雅黑" pitchFamily="34" charset="-122"/>
                <a:ea typeface="微软雅黑" pitchFamily="34" charset="-122"/>
                <a:cs typeface="Arial" charset="0"/>
              </a:rPr>
              <a:t>客户，理解客户，持续提供超越客户期望的产品和服务，引导积极、健康的现代生活方式。这是万科一直坚持和倡导的理念。</a:t>
            </a:r>
          </a:p>
          <a:p>
            <a:pPr marL="285750" indent="-285750" eaLnBrk="1" hangingPunct="1">
              <a:lnSpc>
                <a:spcPct val="150000"/>
              </a:lnSpc>
              <a:buFont typeface="Wingdings" pitchFamily="2" charset="2"/>
              <a:buChar char="p"/>
            </a:pPr>
            <a:r>
              <a:rPr lang="zh-CN" altLang="en-US" sz="1800" b="1" dirty="0" smtClean="0">
                <a:solidFill>
                  <a:schemeClr val="tx1">
                    <a:lumMod val="65000"/>
                    <a:lumOff val="35000"/>
                  </a:schemeClr>
                </a:solidFill>
                <a:latin typeface="微软雅黑" pitchFamily="34" charset="-122"/>
                <a:ea typeface="微软雅黑" pitchFamily="34" charset="-122"/>
                <a:cs typeface="Arial" charset="0"/>
              </a:rPr>
              <a:t>在</a:t>
            </a:r>
            <a:r>
              <a:rPr lang="zh-CN" altLang="en-US" sz="1800" b="1" dirty="0">
                <a:solidFill>
                  <a:schemeClr val="tx1">
                    <a:lumMod val="65000"/>
                    <a:lumOff val="35000"/>
                  </a:schemeClr>
                </a:solidFill>
                <a:latin typeface="微软雅黑" pitchFamily="34" charset="-122"/>
                <a:ea typeface="微软雅黑" pitchFamily="34" charset="-122"/>
                <a:cs typeface="Arial" charset="0"/>
              </a:rPr>
              <a:t>客户眼中，我们每一位员工都代表万科。</a:t>
            </a:r>
          </a:p>
          <a:p>
            <a:pPr marL="285750" indent="-285750" eaLnBrk="1" hangingPunct="1">
              <a:lnSpc>
                <a:spcPct val="150000"/>
              </a:lnSpc>
              <a:buFont typeface="Wingdings" pitchFamily="2" charset="2"/>
              <a:buChar char="p"/>
            </a:pPr>
            <a:r>
              <a:rPr lang="zh-CN" altLang="en-US" sz="1800" b="1" dirty="0" smtClean="0">
                <a:solidFill>
                  <a:schemeClr val="tx1">
                    <a:lumMod val="65000"/>
                    <a:lumOff val="35000"/>
                  </a:schemeClr>
                </a:solidFill>
                <a:latin typeface="微软雅黑" pitchFamily="34" charset="-122"/>
                <a:ea typeface="微软雅黑" pitchFamily="34" charset="-122"/>
                <a:cs typeface="Arial" charset="0"/>
              </a:rPr>
              <a:t>我们</a:t>
            </a:r>
            <a:r>
              <a:rPr lang="en-US" altLang="zh-CN" sz="1800" b="1" dirty="0">
                <a:solidFill>
                  <a:schemeClr val="tx1">
                    <a:lumMod val="65000"/>
                    <a:lumOff val="35000"/>
                  </a:schemeClr>
                </a:solidFill>
                <a:latin typeface="微软雅黑" pitchFamily="34" charset="-122"/>
                <a:ea typeface="微软雅黑" pitchFamily="34" charset="-122"/>
                <a:cs typeface="Arial" charset="0"/>
              </a:rPr>
              <a:t>1%</a:t>
            </a:r>
            <a:r>
              <a:rPr lang="zh-CN" altLang="en-US" sz="1800" b="1" dirty="0">
                <a:solidFill>
                  <a:schemeClr val="tx1">
                    <a:lumMod val="65000"/>
                    <a:lumOff val="35000"/>
                  </a:schemeClr>
                </a:solidFill>
                <a:latin typeface="微软雅黑" pitchFamily="34" charset="-122"/>
                <a:ea typeface="微软雅黑" pitchFamily="34" charset="-122"/>
                <a:cs typeface="Arial" charset="0"/>
              </a:rPr>
              <a:t>的失误，对于客户而言，就是</a:t>
            </a:r>
            <a:r>
              <a:rPr lang="en-US" altLang="zh-CN" sz="1800" b="1" dirty="0">
                <a:solidFill>
                  <a:schemeClr val="tx1">
                    <a:lumMod val="65000"/>
                    <a:lumOff val="35000"/>
                  </a:schemeClr>
                </a:solidFill>
                <a:latin typeface="微软雅黑" pitchFamily="34" charset="-122"/>
                <a:ea typeface="微软雅黑" pitchFamily="34" charset="-122"/>
                <a:cs typeface="Arial" charset="0"/>
              </a:rPr>
              <a:t>100%</a:t>
            </a:r>
            <a:r>
              <a:rPr lang="zh-CN" altLang="en-US" sz="1800" b="1" dirty="0">
                <a:solidFill>
                  <a:schemeClr val="tx1">
                    <a:lumMod val="65000"/>
                    <a:lumOff val="35000"/>
                  </a:schemeClr>
                </a:solidFill>
                <a:latin typeface="微软雅黑" pitchFamily="34" charset="-122"/>
                <a:ea typeface="微软雅黑" pitchFamily="34" charset="-122"/>
                <a:cs typeface="Arial" charset="0"/>
              </a:rPr>
              <a:t>的损失。</a:t>
            </a:r>
          </a:p>
          <a:p>
            <a:pPr marL="285750" indent="-285750" eaLnBrk="1" hangingPunct="1">
              <a:lnSpc>
                <a:spcPct val="150000"/>
              </a:lnSpc>
              <a:buFont typeface="Wingdings" pitchFamily="2" charset="2"/>
              <a:buChar char="p"/>
            </a:pPr>
            <a:r>
              <a:rPr lang="zh-CN" altLang="en-US" sz="1800" b="1" dirty="0" smtClean="0">
                <a:solidFill>
                  <a:schemeClr val="tx1">
                    <a:lumMod val="65000"/>
                    <a:lumOff val="35000"/>
                  </a:schemeClr>
                </a:solidFill>
                <a:latin typeface="微软雅黑" pitchFamily="34" charset="-122"/>
                <a:ea typeface="微软雅黑" pitchFamily="34" charset="-122"/>
                <a:cs typeface="Arial" charset="0"/>
              </a:rPr>
              <a:t>衡量</a:t>
            </a:r>
            <a:r>
              <a:rPr lang="zh-CN" altLang="en-US" sz="1800" b="1" dirty="0">
                <a:solidFill>
                  <a:schemeClr val="tx1">
                    <a:lumMod val="65000"/>
                    <a:lumOff val="35000"/>
                  </a:schemeClr>
                </a:solidFill>
                <a:latin typeface="微软雅黑" pitchFamily="34" charset="-122"/>
                <a:ea typeface="微软雅黑" pitchFamily="34" charset="-122"/>
                <a:cs typeface="Arial" charset="0"/>
              </a:rPr>
              <a:t>我们成功与否的最重要的标准，是我们让客户满意的程度。</a:t>
            </a:r>
          </a:p>
          <a:p>
            <a:pPr marL="285750" indent="-285750" eaLnBrk="1" hangingPunct="1">
              <a:lnSpc>
                <a:spcPct val="150000"/>
              </a:lnSpc>
              <a:buFont typeface="Wingdings" pitchFamily="2" charset="2"/>
              <a:buChar char="p"/>
            </a:pPr>
            <a:r>
              <a:rPr lang="zh-CN" altLang="en-US" sz="1800" b="1" dirty="0" smtClean="0">
                <a:solidFill>
                  <a:schemeClr val="tx1">
                    <a:lumMod val="65000"/>
                    <a:lumOff val="35000"/>
                  </a:schemeClr>
                </a:solidFill>
                <a:latin typeface="微软雅黑" pitchFamily="34" charset="-122"/>
                <a:ea typeface="微软雅黑" pitchFamily="34" charset="-122"/>
                <a:cs typeface="Arial" charset="0"/>
              </a:rPr>
              <a:t>与</a:t>
            </a:r>
            <a:r>
              <a:rPr lang="zh-CN" altLang="en-US" sz="1800" b="1" dirty="0">
                <a:solidFill>
                  <a:schemeClr val="tx1">
                    <a:lumMod val="65000"/>
                    <a:lumOff val="35000"/>
                  </a:schemeClr>
                </a:solidFill>
                <a:latin typeface="微软雅黑" pitchFamily="34" charset="-122"/>
                <a:ea typeface="微软雅黑" pitchFamily="34" charset="-122"/>
                <a:cs typeface="Arial" charset="0"/>
              </a:rPr>
              <a:t>客户一起成长，让万科在投诉中完美。</a:t>
            </a:r>
          </a:p>
        </p:txBody>
      </p:sp>
      <p:sp>
        <p:nvSpPr>
          <p:cNvPr id="11" name="圆角矩形 10"/>
          <p:cNvSpPr/>
          <p:nvPr/>
        </p:nvSpPr>
        <p:spPr>
          <a:xfrm>
            <a:off x="914599" y="2559095"/>
            <a:ext cx="5256584" cy="496389"/>
          </a:xfrm>
          <a:prstGeom prst="roundRect">
            <a:avLst>
              <a:gd name="adj" fmla="val 5451"/>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微软雅黑" pitchFamily="34" charset="-122"/>
                <a:ea typeface="微软雅黑" pitchFamily="34" charset="-122"/>
              </a:rPr>
              <a:t>【</a:t>
            </a:r>
            <a:r>
              <a:rPr lang="zh-CN" altLang="en-US" b="1" dirty="0">
                <a:latin typeface="微软雅黑" pitchFamily="34" charset="-122"/>
                <a:ea typeface="微软雅黑" pitchFamily="34" charset="-122"/>
              </a:rPr>
              <a:t>案例：客户是我们永远的伙伴（万科）</a:t>
            </a:r>
            <a:r>
              <a:rPr lang="en-US" altLang="zh-CN" b="1" dirty="0">
                <a:latin typeface="微软雅黑" pitchFamily="34" charset="-122"/>
                <a:ea typeface="微软雅黑" pitchFamily="34" charset="-122"/>
              </a:rPr>
              <a:t>】</a:t>
            </a:r>
            <a:endParaRPr lang="zh-CN" altLang="en-US" b="1" dirty="0">
              <a:latin typeface="微软雅黑" pitchFamily="34" charset="-122"/>
              <a:ea typeface="微软雅黑" pitchFamily="34" charset="-122"/>
            </a:endParaRPr>
          </a:p>
        </p:txBody>
      </p:sp>
      <p:sp>
        <p:nvSpPr>
          <p:cNvPr id="12" name="矩形 11"/>
          <p:cNvSpPr/>
          <p:nvPr/>
        </p:nvSpPr>
        <p:spPr>
          <a:xfrm>
            <a:off x="870270" y="544872"/>
            <a:ext cx="6745181"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1. </a:t>
            </a:r>
            <a:r>
              <a:rPr lang="zh-CN" altLang="en-US" sz="2000" b="1" dirty="0" smtClean="0">
                <a:solidFill>
                  <a:schemeClr val="tx1">
                    <a:lumMod val="65000"/>
                    <a:lumOff val="35000"/>
                  </a:schemeClr>
                </a:solidFill>
                <a:latin typeface="微软雅黑" pitchFamily="34" charset="-122"/>
                <a:ea typeface="微软雅黑" pitchFamily="34" charset="-122"/>
              </a:rPr>
              <a:t>普</a:t>
            </a:r>
            <a:r>
              <a:rPr lang="zh-CN" altLang="en-US" sz="2000" b="1" dirty="0">
                <a:solidFill>
                  <a:schemeClr val="tx1">
                    <a:lumMod val="65000"/>
                    <a:lumOff val="35000"/>
                  </a:schemeClr>
                </a:solidFill>
                <a:latin typeface="微软雅黑" pitchFamily="34" charset="-122"/>
                <a:ea typeface="微软雅黑" pitchFamily="34" charset="-122"/>
              </a:rPr>
              <a:t>世的商业价值观是根本。</a:t>
            </a:r>
          </a:p>
        </p:txBody>
      </p:sp>
    </p:spTree>
    <p:extLst>
      <p:ext uri="{BB962C8B-B14F-4D97-AF65-F5344CB8AC3E}">
        <p14:creationId xmlns:p14="http://schemas.microsoft.com/office/powerpoint/2010/main" val="2840092005"/>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870270" y="544872"/>
            <a:ext cx="6745181"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1. </a:t>
            </a:r>
            <a:r>
              <a:rPr lang="zh-CN" altLang="en-US" sz="2000" b="1" dirty="0" smtClean="0">
                <a:solidFill>
                  <a:schemeClr val="tx1">
                    <a:lumMod val="65000"/>
                    <a:lumOff val="35000"/>
                  </a:schemeClr>
                </a:solidFill>
                <a:latin typeface="微软雅黑" pitchFamily="34" charset="-122"/>
                <a:ea typeface="微软雅黑" pitchFamily="34" charset="-122"/>
              </a:rPr>
              <a:t>普</a:t>
            </a:r>
            <a:r>
              <a:rPr lang="zh-CN" altLang="en-US" sz="2000" b="1" dirty="0">
                <a:solidFill>
                  <a:schemeClr val="tx1">
                    <a:lumMod val="65000"/>
                    <a:lumOff val="35000"/>
                  </a:schemeClr>
                </a:solidFill>
                <a:latin typeface="微软雅黑" pitchFamily="34" charset="-122"/>
                <a:ea typeface="微软雅黑" pitchFamily="34" charset="-122"/>
              </a:rPr>
              <a:t>世的商业价值观是根本。</a:t>
            </a:r>
          </a:p>
        </p:txBody>
      </p:sp>
      <p:sp>
        <p:nvSpPr>
          <p:cNvPr id="7" name="圆角矩形 6"/>
          <p:cNvSpPr/>
          <p:nvPr/>
        </p:nvSpPr>
        <p:spPr>
          <a:xfrm>
            <a:off x="9843591" y="1124744"/>
            <a:ext cx="1728192" cy="624080"/>
          </a:xfrm>
          <a:prstGeom prst="roundRect">
            <a:avLst>
              <a:gd name="adj" fmla="val 4305"/>
            </a:avLst>
          </a:prstGeom>
          <a:solidFill>
            <a:srgbClr val="FF8500"/>
          </a:solidFill>
          <a:ln>
            <a:solidFill>
              <a:srgbClr val="FF85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微软雅黑" pitchFamily="34" charset="-122"/>
                <a:ea typeface="微软雅黑" pitchFamily="34" charset="-122"/>
              </a:rPr>
              <a:t>诚信</a:t>
            </a:r>
            <a:endParaRPr lang="zh-CN" altLang="en-US" sz="2400" b="1" dirty="0">
              <a:latin typeface="微软雅黑" pitchFamily="34" charset="-122"/>
              <a:ea typeface="微软雅黑" pitchFamily="34" charset="-122"/>
            </a:endParaRPr>
          </a:p>
        </p:txBody>
      </p:sp>
      <p:sp>
        <p:nvSpPr>
          <p:cNvPr id="13" name="矩形 12"/>
          <p:cNvSpPr/>
          <p:nvPr/>
        </p:nvSpPr>
        <p:spPr>
          <a:xfrm>
            <a:off x="3002831" y="1844824"/>
            <a:ext cx="8568952" cy="525657"/>
          </a:xfrm>
          <a:prstGeom prst="rect">
            <a:avLst/>
          </a:prstGeom>
        </p:spPr>
        <p:txBody>
          <a:bodyPr wrap="square">
            <a:spAutoFit/>
          </a:bodyPr>
          <a:lstStyle/>
          <a:p>
            <a:pPr algn="r">
              <a:lnSpc>
                <a:spcPct val="130000"/>
              </a:lnSpc>
            </a:pPr>
            <a:r>
              <a:rPr lang="zh-CN" altLang="en-US" sz="2400" dirty="0">
                <a:solidFill>
                  <a:schemeClr val="tx1">
                    <a:lumMod val="65000"/>
                    <a:lumOff val="35000"/>
                  </a:schemeClr>
                </a:solidFill>
                <a:latin typeface="微软雅黑" pitchFamily="34" charset="-122"/>
                <a:ea typeface="微软雅黑" pitchFamily="34" charset="-122"/>
              </a:rPr>
              <a:t>信守承诺，</a:t>
            </a:r>
            <a:r>
              <a:rPr lang="zh-CN" altLang="en-US" sz="2400" dirty="0" smtClean="0">
                <a:solidFill>
                  <a:schemeClr val="tx1">
                    <a:lumMod val="65000"/>
                    <a:lumOff val="35000"/>
                  </a:schemeClr>
                </a:solidFill>
                <a:latin typeface="微软雅黑" pitchFamily="34" charset="-122"/>
                <a:ea typeface="微软雅黑" pitchFamily="34" charset="-122"/>
              </a:rPr>
              <a:t>言而有信的</a:t>
            </a:r>
            <a:r>
              <a:rPr lang="zh-CN" altLang="en-US" sz="2400" b="1" dirty="0" smtClean="0">
                <a:solidFill>
                  <a:srgbClr val="FF8500"/>
                </a:solidFill>
                <a:latin typeface="微软雅黑" pitchFamily="34" charset="-122"/>
                <a:ea typeface="微软雅黑" pitchFamily="34" charset="-122"/>
              </a:rPr>
              <a:t>契约精神</a:t>
            </a:r>
            <a:endParaRPr lang="zh-CN" altLang="en-US" sz="2400" b="1" dirty="0">
              <a:solidFill>
                <a:srgbClr val="FF8500"/>
              </a:solidFill>
              <a:latin typeface="微软雅黑" pitchFamily="34" charset="-122"/>
              <a:ea typeface="微软雅黑" pitchFamily="34" charset="-122"/>
            </a:endParaRPr>
          </a:p>
        </p:txBody>
      </p:sp>
      <p:sp>
        <p:nvSpPr>
          <p:cNvPr id="14" name="TextBox 3"/>
          <p:cNvSpPr txBox="1">
            <a:spLocks noChangeArrowheads="1"/>
          </p:cNvSpPr>
          <p:nvPr/>
        </p:nvSpPr>
        <p:spPr bwMode="auto">
          <a:xfrm>
            <a:off x="791351" y="5274348"/>
            <a:ext cx="10780431"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500">
                <a:solidFill>
                  <a:schemeClr val="accent2"/>
                </a:solidFill>
                <a:latin typeface="华文细黑" pitchFamily="2" charset="-122"/>
                <a:ea typeface="华文细黑" pitchFamily="2" charset="-122"/>
              </a:defRPr>
            </a:lvl1pPr>
            <a:lvl2pPr marL="742950" indent="-285750" eaLnBrk="0" hangingPunct="0">
              <a:defRPr kumimoji="1" sz="1500">
                <a:solidFill>
                  <a:schemeClr val="accent2"/>
                </a:solidFill>
                <a:latin typeface="华文细黑" pitchFamily="2" charset="-122"/>
                <a:ea typeface="华文细黑" pitchFamily="2" charset="-122"/>
              </a:defRPr>
            </a:lvl2pPr>
            <a:lvl3pPr marL="1143000" indent="-228600" eaLnBrk="0" hangingPunct="0">
              <a:defRPr kumimoji="1" sz="1500">
                <a:solidFill>
                  <a:schemeClr val="accent2"/>
                </a:solidFill>
                <a:latin typeface="华文细黑" pitchFamily="2" charset="-122"/>
                <a:ea typeface="华文细黑" pitchFamily="2" charset="-122"/>
              </a:defRPr>
            </a:lvl3pPr>
            <a:lvl4pPr marL="1600200" indent="-228600" eaLnBrk="0" hangingPunct="0">
              <a:defRPr kumimoji="1" sz="1500">
                <a:solidFill>
                  <a:schemeClr val="accent2"/>
                </a:solidFill>
                <a:latin typeface="华文细黑" pitchFamily="2" charset="-122"/>
                <a:ea typeface="华文细黑" pitchFamily="2" charset="-122"/>
              </a:defRPr>
            </a:lvl4pPr>
            <a:lvl5pPr marL="2057400" indent="-228600" eaLnBrk="0" hangingPunct="0">
              <a:defRPr kumimoji="1" sz="1500">
                <a:solidFill>
                  <a:schemeClr val="accent2"/>
                </a:solidFill>
                <a:latin typeface="华文细黑" pitchFamily="2" charset="-122"/>
                <a:ea typeface="华文细黑" pitchFamily="2" charset="-122"/>
              </a:defRPr>
            </a:lvl5pPr>
            <a:lvl6pPr marL="25146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6pPr>
            <a:lvl7pPr marL="29718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7pPr>
            <a:lvl8pPr marL="34290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8pPr>
            <a:lvl9pPr marL="38862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9pPr>
          </a:lstStyle>
          <a:p>
            <a:pPr eaLnBrk="1" hangingPunct="1">
              <a:lnSpc>
                <a:spcPct val="150000"/>
              </a:lnSpc>
            </a:pPr>
            <a:r>
              <a:rPr lang="zh-CN" altLang="en-US" sz="1800" dirty="0" smtClean="0">
                <a:solidFill>
                  <a:schemeClr val="tx1">
                    <a:lumMod val="65000"/>
                    <a:lumOff val="35000"/>
                  </a:schemeClr>
                </a:solidFill>
                <a:latin typeface="微软雅黑" pitchFamily="34" charset="-122"/>
                <a:ea typeface="微软雅黑" pitchFamily="34" charset="-122"/>
                <a:cs typeface="Arial" charset="0"/>
              </a:rPr>
              <a:t>与潘石屹的合作，一次用烟盒签字、一次饭店菜单签字，两次合计</a:t>
            </a:r>
            <a:r>
              <a:rPr lang="en-US" altLang="zh-CN" sz="1800" dirty="0" smtClean="0">
                <a:solidFill>
                  <a:schemeClr val="tx1">
                    <a:lumMod val="65000"/>
                    <a:lumOff val="35000"/>
                  </a:schemeClr>
                </a:solidFill>
                <a:latin typeface="微软雅黑" pitchFamily="34" charset="-122"/>
                <a:ea typeface="微软雅黑" pitchFamily="34" charset="-122"/>
                <a:cs typeface="Arial" charset="0"/>
              </a:rPr>
              <a:t>60</a:t>
            </a:r>
            <a:r>
              <a:rPr lang="zh-CN" altLang="en-US" sz="1800" dirty="0" smtClean="0">
                <a:solidFill>
                  <a:schemeClr val="tx1">
                    <a:lumMod val="65000"/>
                    <a:lumOff val="35000"/>
                  </a:schemeClr>
                </a:solidFill>
                <a:latin typeface="微软雅黑" pitchFamily="34" charset="-122"/>
                <a:ea typeface="微软雅黑" pitchFamily="34" charset="-122"/>
                <a:cs typeface="Arial" charset="0"/>
              </a:rPr>
              <a:t>亿元的合作金额。</a:t>
            </a:r>
            <a:endParaRPr lang="zh-CN" altLang="en-US" sz="1800" dirty="0">
              <a:solidFill>
                <a:schemeClr val="tx1">
                  <a:lumMod val="65000"/>
                  <a:lumOff val="35000"/>
                </a:schemeClr>
              </a:solidFill>
              <a:latin typeface="微软雅黑" pitchFamily="34" charset="-122"/>
              <a:ea typeface="微软雅黑" pitchFamily="34" charset="-122"/>
              <a:cs typeface="Arial" charset="0"/>
            </a:endParaRPr>
          </a:p>
        </p:txBody>
      </p:sp>
      <p:sp>
        <p:nvSpPr>
          <p:cNvPr id="15" name="圆角矩形 14"/>
          <p:cNvSpPr/>
          <p:nvPr/>
        </p:nvSpPr>
        <p:spPr>
          <a:xfrm>
            <a:off x="914599" y="4757518"/>
            <a:ext cx="5256584" cy="496389"/>
          </a:xfrm>
          <a:prstGeom prst="roundRect">
            <a:avLst>
              <a:gd name="adj" fmla="val 5451"/>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微软雅黑" pitchFamily="34" charset="-122"/>
                <a:ea typeface="微软雅黑" pitchFamily="34" charset="-122"/>
              </a:rPr>
              <a:t>【</a:t>
            </a:r>
            <a:r>
              <a:rPr lang="zh-CN" altLang="en-US" b="1" dirty="0">
                <a:latin typeface="微软雅黑" pitchFamily="34" charset="-122"/>
                <a:ea typeface="微软雅黑" pitchFamily="34" charset="-122"/>
              </a:rPr>
              <a:t>任志强：有了信誉，废纸签字也值钱</a:t>
            </a:r>
            <a:r>
              <a:rPr lang="en-US" altLang="zh-CN" b="1" dirty="0">
                <a:latin typeface="微软雅黑" pitchFamily="34" charset="-122"/>
                <a:ea typeface="微软雅黑" pitchFamily="34" charset="-122"/>
              </a:rPr>
              <a:t>】</a:t>
            </a:r>
            <a:endParaRPr lang="zh-CN" altLang="en-US" b="1" dirty="0">
              <a:latin typeface="微软雅黑" pitchFamily="34" charset="-122"/>
              <a:ea typeface="微软雅黑" pitchFamily="34" charset="-122"/>
            </a:endParaRPr>
          </a:p>
        </p:txBody>
      </p:sp>
      <p:sp>
        <p:nvSpPr>
          <p:cNvPr id="16" name="TextBox 12"/>
          <p:cNvSpPr txBox="1"/>
          <p:nvPr/>
        </p:nvSpPr>
        <p:spPr>
          <a:xfrm>
            <a:off x="1202631" y="2772099"/>
            <a:ext cx="10211876" cy="492443"/>
          </a:xfrm>
          <a:prstGeom prst="rect">
            <a:avLst/>
          </a:prstGeom>
          <a:noFill/>
        </p:spPr>
        <p:txBody>
          <a:bodyPr wrap="square" rtlCol="0">
            <a:spAutoFit/>
          </a:bodyPr>
          <a:lstStyle/>
          <a:p>
            <a:pPr>
              <a:lnSpc>
                <a:spcPct val="130000"/>
              </a:lnSpc>
              <a:spcBef>
                <a:spcPts val="500"/>
              </a:spcBef>
            </a:pPr>
            <a:r>
              <a:rPr lang="zh-CN" altLang="en-US" dirty="0">
                <a:solidFill>
                  <a:srgbClr val="545454"/>
                </a:solidFill>
                <a:latin typeface="微软雅黑" panose="020B0503020204020204" pitchFamily="34" charset="-122"/>
                <a:ea typeface="微软雅黑" panose="020B0503020204020204" pitchFamily="34" charset="-122"/>
              </a:rPr>
              <a:t>要把诚信作为企业的生命加以爱护，</a:t>
            </a:r>
            <a:r>
              <a:rPr lang="zh-CN" altLang="en-US" dirty="0" smtClean="0">
                <a:solidFill>
                  <a:srgbClr val="545454"/>
                </a:solidFill>
                <a:latin typeface="微软雅黑" panose="020B0503020204020204" pitchFamily="34" charset="-122"/>
                <a:ea typeface="微软雅黑" panose="020B0503020204020204" pitchFamily="34" charset="-122"/>
              </a:rPr>
              <a:t>“</a:t>
            </a:r>
            <a:r>
              <a:rPr lang="zh-CN" altLang="en-US" sz="2000" b="1" dirty="0">
                <a:solidFill>
                  <a:srgbClr val="FF8500"/>
                </a:solidFill>
                <a:latin typeface="微软雅黑" panose="020B0503020204020204" pitchFamily="34" charset="-122"/>
                <a:ea typeface="微软雅黑" panose="020B0503020204020204" pitchFamily="34" charset="-122"/>
              </a:rPr>
              <a:t>如果没有了诚信就等于是自杀</a:t>
            </a:r>
            <a:r>
              <a:rPr lang="zh-CN" altLang="en-US" dirty="0" smtClean="0">
                <a:solidFill>
                  <a:srgbClr val="545454"/>
                </a:solidFill>
                <a:latin typeface="微软雅黑" panose="020B0503020204020204" pitchFamily="34" charset="-122"/>
                <a:ea typeface="微软雅黑" panose="020B0503020204020204" pitchFamily="34" charset="-122"/>
              </a:rPr>
              <a:t>”。</a:t>
            </a:r>
            <a:r>
              <a:rPr lang="en-US" altLang="zh-CN" dirty="0" smtClean="0">
                <a:solidFill>
                  <a:srgbClr val="545454"/>
                </a:solidFill>
                <a:latin typeface="微软雅黑" panose="020B0503020204020204" pitchFamily="34" charset="-122"/>
                <a:ea typeface="微软雅黑" panose="020B0503020204020204" pitchFamily="34" charset="-122"/>
              </a:rPr>
              <a:t> </a:t>
            </a:r>
            <a:r>
              <a:rPr lang="en-US" altLang="zh-CN" dirty="0">
                <a:solidFill>
                  <a:srgbClr val="545454"/>
                </a:solidFill>
                <a:latin typeface="微软雅黑" panose="020B0503020204020204" pitchFamily="34" charset="-122"/>
                <a:ea typeface="微软雅黑" panose="020B0503020204020204" pitchFamily="34" charset="-122"/>
              </a:rPr>
              <a:t>——</a:t>
            </a:r>
            <a:r>
              <a:rPr lang="zh-CN" altLang="en-US" dirty="0">
                <a:solidFill>
                  <a:srgbClr val="545454"/>
                </a:solidFill>
                <a:latin typeface="微软雅黑" panose="020B0503020204020204" pitchFamily="34" charset="-122"/>
                <a:ea typeface="微软雅黑" panose="020B0503020204020204" pitchFamily="34" charset="-122"/>
              </a:rPr>
              <a:t>任志</a:t>
            </a:r>
            <a:r>
              <a:rPr lang="zh-CN" altLang="en-US" dirty="0" smtClean="0">
                <a:solidFill>
                  <a:srgbClr val="545454"/>
                </a:solidFill>
                <a:latin typeface="微软雅黑" panose="020B0503020204020204" pitchFamily="34" charset="-122"/>
                <a:ea typeface="微软雅黑" panose="020B0503020204020204" pitchFamily="34" charset="-122"/>
              </a:rPr>
              <a:t>强</a:t>
            </a:r>
            <a:endParaRPr lang="zh-CN" altLang="en-US" dirty="0">
              <a:solidFill>
                <a:srgbClr val="545454"/>
              </a:solidFill>
              <a:latin typeface="微软雅黑" panose="020B0503020204020204" pitchFamily="34" charset="-122"/>
              <a:ea typeface="微软雅黑" panose="020B0503020204020204" pitchFamily="34" charset="-122"/>
            </a:endParaRPr>
          </a:p>
        </p:txBody>
      </p:sp>
      <p:sp>
        <p:nvSpPr>
          <p:cNvPr id="17" name="TextBox 13"/>
          <p:cNvSpPr txBox="1"/>
          <p:nvPr/>
        </p:nvSpPr>
        <p:spPr>
          <a:xfrm>
            <a:off x="1202631" y="3336608"/>
            <a:ext cx="10211876" cy="492443"/>
          </a:xfrm>
          <a:prstGeom prst="rect">
            <a:avLst/>
          </a:prstGeom>
          <a:noFill/>
        </p:spPr>
        <p:txBody>
          <a:bodyPr wrap="square" rtlCol="0">
            <a:spAutoFit/>
          </a:bodyPr>
          <a:lstStyle/>
          <a:p>
            <a:pPr>
              <a:lnSpc>
                <a:spcPct val="130000"/>
              </a:lnSpc>
              <a:spcBef>
                <a:spcPts val="500"/>
              </a:spcBef>
            </a:pPr>
            <a:r>
              <a:rPr lang="zh-CN" altLang="en-US" dirty="0">
                <a:solidFill>
                  <a:srgbClr val="545454"/>
                </a:solidFill>
                <a:latin typeface="微软雅黑" panose="020B0503020204020204" pitchFamily="34" charset="-122"/>
                <a:ea typeface="微软雅黑" panose="020B0503020204020204" pitchFamily="34" charset="-122"/>
              </a:rPr>
              <a:t>企业诚信，首先体现在企业提供的产品和服务方面</a:t>
            </a:r>
            <a:r>
              <a:rPr lang="zh-CN" altLang="en-US" dirty="0" smtClean="0">
                <a:solidFill>
                  <a:srgbClr val="545454"/>
                </a:solidFill>
                <a:latin typeface="微软雅黑" panose="020B0503020204020204" pitchFamily="34" charset="-122"/>
                <a:ea typeface="微软雅黑" panose="020B0503020204020204" pitchFamily="34" charset="-122"/>
              </a:rPr>
              <a:t>，特别是要</a:t>
            </a:r>
            <a:r>
              <a:rPr lang="zh-CN" altLang="en-US" dirty="0">
                <a:solidFill>
                  <a:srgbClr val="545454"/>
                </a:solidFill>
                <a:latin typeface="微软雅黑" panose="020B0503020204020204" pitchFamily="34" charset="-122"/>
                <a:ea typeface="微软雅黑" panose="020B0503020204020204" pitchFamily="34" charset="-122"/>
              </a:rPr>
              <a:t>保证</a:t>
            </a:r>
            <a:r>
              <a:rPr lang="zh-CN" altLang="en-US" sz="2000" b="1" dirty="0">
                <a:solidFill>
                  <a:srgbClr val="FF8500"/>
                </a:solidFill>
                <a:latin typeface="微软雅黑" panose="020B0503020204020204" pitchFamily="34" charset="-122"/>
                <a:ea typeface="微软雅黑" panose="020B0503020204020204" pitchFamily="34" charset="-122"/>
              </a:rPr>
              <a:t>产品品质</a:t>
            </a:r>
            <a:r>
              <a:rPr lang="zh-CN" altLang="en-US" sz="2000" b="1" dirty="0" smtClean="0">
                <a:solidFill>
                  <a:srgbClr val="FF8500"/>
                </a:solidFill>
                <a:latin typeface="微软雅黑" panose="020B0503020204020204" pitchFamily="34" charset="-122"/>
                <a:ea typeface="微软雅黑" panose="020B0503020204020204" pitchFamily="34" charset="-122"/>
              </a:rPr>
              <a:t>过硬</a:t>
            </a:r>
            <a:r>
              <a:rPr lang="zh-CN" altLang="en-US" dirty="0" smtClean="0">
                <a:solidFill>
                  <a:srgbClr val="545454"/>
                </a:solidFill>
                <a:latin typeface="微软雅黑" panose="020B0503020204020204" pitchFamily="34" charset="-122"/>
                <a:ea typeface="微软雅黑" panose="020B0503020204020204" pitchFamily="34" charset="-122"/>
              </a:rPr>
              <a:t>。 </a:t>
            </a:r>
            <a:r>
              <a:rPr lang="en-US" altLang="zh-CN" dirty="0" smtClean="0">
                <a:solidFill>
                  <a:srgbClr val="545454"/>
                </a:solidFill>
                <a:latin typeface="微软雅黑" panose="020B0503020204020204" pitchFamily="34" charset="-122"/>
                <a:ea typeface="微软雅黑" panose="020B0503020204020204" pitchFamily="34" charset="-122"/>
              </a:rPr>
              <a:t>——</a:t>
            </a:r>
            <a:r>
              <a:rPr lang="zh-CN" altLang="en-US" dirty="0" smtClean="0">
                <a:solidFill>
                  <a:srgbClr val="545454"/>
                </a:solidFill>
                <a:latin typeface="微软雅黑" panose="020B0503020204020204" pitchFamily="34" charset="-122"/>
                <a:ea typeface="微软雅黑" panose="020B0503020204020204" pitchFamily="34" charset="-122"/>
              </a:rPr>
              <a:t>茅于轼</a:t>
            </a:r>
            <a:endParaRPr lang="zh-CN" altLang="en-US" dirty="0">
              <a:solidFill>
                <a:srgbClr val="545454"/>
              </a:solidFill>
              <a:latin typeface="微软雅黑" panose="020B0503020204020204" pitchFamily="34" charset="-122"/>
              <a:ea typeface="微软雅黑" panose="020B0503020204020204" pitchFamily="34" charset="-122"/>
            </a:endParaRPr>
          </a:p>
        </p:txBody>
      </p:sp>
      <p:sp>
        <p:nvSpPr>
          <p:cNvPr id="18" name="圆角矩形 17"/>
          <p:cNvSpPr/>
          <p:nvPr/>
        </p:nvSpPr>
        <p:spPr>
          <a:xfrm>
            <a:off x="914599" y="2894747"/>
            <a:ext cx="288032" cy="288032"/>
          </a:xfrm>
          <a:prstGeom prst="round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19" name="圆角矩形 18"/>
          <p:cNvSpPr/>
          <p:nvPr/>
        </p:nvSpPr>
        <p:spPr>
          <a:xfrm>
            <a:off x="914599" y="3429000"/>
            <a:ext cx="288032" cy="288032"/>
          </a:xfrm>
          <a:prstGeom prst="round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Tree>
    <p:extLst>
      <p:ext uri="{BB962C8B-B14F-4D97-AF65-F5344CB8AC3E}">
        <p14:creationId xmlns:p14="http://schemas.microsoft.com/office/powerpoint/2010/main" val="28274621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870270" y="544872"/>
            <a:ext cx="6745181"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2. </a:t>
            </a:r>
            <a:r>
              <a:rPr lang="zh-CN" altLang="en-US" sz="2000" b="1" dirty="0" smtClean="0">
                <a:solidFill>
                  <a:schemeClr val="tx1">
                    <a:lumMod val="65000"/>
                    <a:lumOff val="35000"/>
                  </a:schemeClr>
                </a:solidFill>
                <a:latin typeface="微软雅黑" pitchFamily="34" charset="-122"/>
                <a:ea typeface="微软雅黑" pitchFamily="34" charset="-122"/>
              </a:rPr>
              <a:t>不要</a:t>
            </a:r>
            <a:r>
              <a:rPr lang="zh-CN" altLang="en-US" sz="2000" b="1" dirty="0">
                <a:solidFill>
                  <a:schemeClr val="tx1">
                    <a:lumMod val="65000"/>
                    <a:lumOff val="35000"/>
                  </a:schemeClr>
                </a:solidFill>
                <a:latin typeface="微软雅黑" pitchFamily="34" charset="-122"/>
                <a:ea typeface="微软雅黑" pitchFamily="34" charset="-122"/>
              </a:rPr>
              <a:t>忽略了“以人为本”。</a:t>
            </a:r>
          </a:p>
        </p:txBody>
      </p:sp>
      <p:sp>
        <p:nvSpPr>
          <p:cNvPr id="11" name="矩形 10"/>
          <p:cNvSpPr/>
          <p:nvPr/>
        </p:nvSpPr>
        <p:spPr>
          <a:xfrm>
            <a:off x="842591" y="1412776"/>
            <a:ext cx="10513168" cy="400110"/>
          </a:xfrm>
          <a:prstGeom prst="rect">
            <a:avLst/>
          </a:prstGeom>
        </p:spPr>
        <p:txBody>
          <a:bodyPr wrap="square">
            <a:spAutoFit/>
          </a:bodyPr>
          <a:lstStyle/>
          <a:p>
            <a:r>
              <a:rPr lang="zh-CN" altLang="en-US" sz="2000" dirty="0">
                <a:solidFill>
                  <a:schemeClr val="tx1">
                    <a:lumMod val="65000"/>
                    <a:lumOff val="35000"/>
                  </a:schemeClr>
                </a:solidFill>
                <a:latin typeface="微软雅黑" pitchFamily="34" charset="-122"/>
                <a:ea typeface="微软雅黑" pitchFamily="34" charset="-122"/>
              </a:rPr>
              <a:t>当代企业价值观一个最突出的特征就是坚持以人为本。“以人为本”可以从两个角度来</a:t>
            </a:r>
            <a:r>
              <a:rPr lang="zh-CN" altLang="en-US" sz="2000" dirty="0" smtClean="0">
                <a:solidFill>
                  <a:schemeClr val="tx1">
                    <a:lumMod val="65000"/>
                    <a:lumOff val="35000"/>
                  </a:schemeClr>
                </a:solidFill>
                <a:latin typeface="微软雅黑" pitchFamily="34" charset="-122"/>
                <a:ea typeface="微软雅黑" pitchFamily="34" charset="-122"/>
              </a:rPr>
              <a:t>考虑：</a:t>
            </a:r>
            <a:endParaRPr lang="zh-CN" altLang="en-US" sz="2000" dirty="0">
              <a:solidFill>
                <a:schemeClr val="tx1">
                  <a:lumMod val="65000"/>
                  <a:lumOff val="35000"/>
                </a:schemeClr>
              </a:solidFill>
              <a:latin typeface="微软雅黑" pitchFamily="34" charset="-122"/>
              <a:ea typeface="微软雅黑" pitchFamily="34" charset="-122"/>
            </a:endParaRPr>
          </a:p>
        </p:txBody>
      </p:sp>
      <p:sp>
        <p:nvSpPr>
          <p:cNvPr id="20" name="TextBox 12"/>
          <p:cNvSpPr txBox="1"/>
          <p:nvPr/>
        </p:nvSpPr>
        <p:spPr>
          <a:xfrm>
            <a:off x="1202631" y="2830515"/>
            <a:ext cx="10211876" cy="892552"/>
          </a:xfrm>
          <a:prstGeom prst="rect">
            <a:avLst/>
          </a:prstGeom>
          <a:noFill/>
        </p:spPr>
        <p:txBody>
          <a:bodyPr wrap="square" rtlCol="0">
            <a:spAutoFit/>
          </a:bodyPr>
          <a:lstStyle/>
          <a:p>
            <a:pPr>
              <a:lnSpc>
                <a:spcPct val="130000"/>
              </a:lnSpc>
              <a:spcBef>
                <a:spcPts val="500"/>
              </a:spcBef>
            </a:pPr>
            <a:r>
              <a:rPr lang="zh-CN" altLang="en-US" dirty="0">
                <a:solidFill>
                  <a:srgbClr val="545454"/>
                </a:solidFill>
                <a:latin typeface="微软雅黑" panose="020B0503020204020204" pitchFamily="34" charset="-122"/>
                <a:ea typeface="微软雅黑" panose="020B0503020204020204" pitchFamily="34" charset="-122"/>
              </a:rPr>
              <a:t>一是从利益分配的角度，扭转原本只注重客户利益、股东利益而忽略员工利益的情况，</a:t>
            </a:r>
            <a:r>
              <a:rPr lang="zh-CN" altLang="en-US" sz="2000" b="1" dirty="0">
                <a:solidFill>
                  <a:srgbClr val="FF8500"/>
                </a:solidFill>
                <a:latin typeface="微软雅黑" panose="020B0503020204020204" pitchFamily="34" charset="-122"/>
                <a:ea typeface="微软雅黑" panose="020B0503020204020204" pitchFamily="34" charset="-122"/>
              </a:rPr>
              <a:t>适度提升员工利益的分配额度</a:t>
            </a:r>
            <a:r>
              <a:rPr lang="zh-CN" altLang="en-US" dirty="0">
                <a:solidFill>
                  <a:srgbClr val="545454"/>
                </a:solidFill>
                <a:latin typeface="微软雅黑" panose="020B0503020204020204" pitchFamily="34" charset="-122"/>
                <a:ea typeface="微软雅黑" panose="020B0503020204020204" pitchFamily="34" charset="-122"/>
              </a:rPr>
              <a:t>，找到促进企业竞争力提升，有利于企业发展的</a:t>
            </a:r>
            <a:r>
              <a:rPr lang="zh-CN" altLang="en-US" sz="2000" b="1" dirty="0">
                <a:solidFill>
                  <a:srgbClr val="FF8500"/>
                </a:solidFill>
                <a:latin typeface="微软雅黑" panose="020B0503020204020204" pitchFamily="34" charset="-122"/>
                <a:ea typeface="微软雅黑" panose="020B0503020204020204" pitchFamily="34" charset="-122"/>
              </a:rPr>
              <a:t>最佳平衡点</a:t>
            </a:r>
            <a:r>
              <a:rPr lang="zh-CN" altLang="en-US" dirty="0">
                <a:solidFill>
                  <a:srgbClr val="545454"/>
                </a:solidFill>
                <a:latin typeface="微软雅黑" panose="020B0503020204020204" pitchFamily="34" charset="-122"/>
                <a:ea typeface="微软雅黑" panose="020B0503020204020204" pitchFamily="34" charset="-122"/>
              </a:rPr>
              <a:t>。</a:t>
            </a:r>
          </a:p>
        </p:txBody>
      </p:sp>
      <p:sp>
        <p:nvSpPr>
          <p:cNvPr id="21" name="TextBox 13"/>
          <p:cNvSpPr txBox="1"/>
          <p:nvPr/>
        </p:nvSpPr>
        <p:spPr>
          <a:xfrm>
            <a:off x="1202631" y="3947628"/>
            <a:ext cx="10211876" cy="1212640"/>
          </a:xfrm>
          <a:prstGeom prst="rect">
            <a:avLst/>
          </a:prstGeom>
          <a:noFill/>
        </p:spPr>
        <p:txBody>
          <a:bodyPr wrap="square" rtlCol="0">
            <a:spAutoFit/>
          </a:bodyPr>
          <a:lstStyle/>
          <a:p>
            <a:pPr>
              <a:lnSpc>
                <a:spcPct val="130000"/>
              </a:lnSpc>
              <a:spcBef>
                <a:spcPts val="500"/>
              </a:spcBef>
            </a:pPr>
            <a:r>
              <a:rPr lang="zh-CN" altLang="en-US" dirty="0">
                <a:solidFill>
                  <a:srgbClr val="545454"/>
                </a:solidFill>
                <a:latin typeface="微软雅黑" panose="020B0503020204020204" pitchFamily="34" charset="-122"/>
                <a:ea typeface="微软雅黑" panose="020B0503020204020204" pitchFamily="34" charset="-122"/>
              </a:rPr>
              <a:t>二是对</a:t>
            </a:r>
            <a:r>
              <a:rPr lang="zh-CN" altLang="en-US" sz="2000" b="1" dirty="0">
                <a:solidFill>
                  <a:srgbClr val="FF8500"/>
                </a:solidFill>
                <a:latin typeface="微软雅黑" panose="020B0503020204020204" pitchFamily="34" charset="-122"/>
                <a:ea typeface="微软雅黑" panose="020B0503020204020204" pitchFamily="34" charset="-122"/>
              </a:rPr>
              <a:t>人性基本规律</a:t>
            </a:r>
            <a:r>
              <a:rPr lang="zh-CN" altLang="en-US" dirty="0">
                <a:solidFill>
                  <a:srgbClr val="545454"/>
                </a:solidFill>
                <a:latin typeface="微软雅黑" panose="020B0503020204020204" pitchFamily="34" charset="-122"/>
                <a:ea typeface="微软雅黑" panose="020B0503020204020204" pitchFamily="34" charset="-122"/>
              </a:rPr>
              <a:t>和</a:t>
            </a:r>
            <a:r>
              <a:rPr lang="zh-CN" altLang="en-US" sz="2000" b="1" dirty="0">
                <a:solidFill>
                  <a:srgbClr val="FF8500"/>
                </a:solidFill>
                <a:latin typeface="微软雅黑" panose="020B0503020204020204" pitchFamily="34" charset="-122"/>
                <a:ea typeface="微软雅黑" panose="020B0503020204020204" pitchFamily="34" charset="-122"/>
              </a:rPr>
              <a:t>人的发展客观规律</a:t>
            </a:r>
            <a:r>
              <a:rPr lang="zh-CN" altLang="en-US" dirty="0">
                <a:solidFill>
                  <a:srgbClr val="545454"/>
                </a:solidFill>
                <a:latin typeface="微软雅黑" panose="020B0503020204020204" pitchFamily="34" charset="-122"/>
                <a:ea typeface="微软雅黑" panose="020B0503020204020204" pitchFamily="34" charset="-122"/>
              </a:rPr>
              <a:t>的尊重，就是俗称的人性化管理，即重视人、尊重人、关心人、理解人、信任人、发展人、激励人、成就人，注重感情投资，倡导平等沟通，鼓励民主参与，确保利益公平，营造平等、尊重、亲和、信任、合作、分享、快乐和爱的团队氛围。</a:t>
            </a:r>
          </a:p>
        </p:txBody>
      </p:sp>
      <p:sp>
        <p:nvSpPr>
          <p:cNvPr id="22" name="圆角矩形 21"/>
          <p:cNvSpPr/>
          <p:nvPr/>
        </p:nvSpPr>
        <p:spPr>
          <a:xfrm>
            <a:off x="914599" y="2953163"/>
            <a:ext cx="288032" cy="288032"/>
          </a:xfrm>
          <a:prstGeom prst="round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23" name="圆角矩形 22"/>
          <p:cNvSpPr/>
          <p:nvPr/>
        </p:nvSpPr>
        <p:spPr>
          <a:xfrm>
            <a:off x="914599" y="4040020"/>
            <a:ext cx="288032" cy="288032"/>
          </a:xfrm>
          <a:prstGeom prst="round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Tree>
    <p:extLst>
      <p:ext uri="{BB962C8B-B14F-4D97-AF65-F5344CB8AC3E}">
        <p14:creationId xmlns:p14="http://schemas.microsoft.com/office/powerpoint/2010/main" val="1752354540"/>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870270" y="544872"/>
            <a:ext cx="6745181"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3. </a:t>
            </a:r>
            <a:r>
              <a:rPr lang="zh-CN" altLang="en-US" sz="2000" b="1" dirty="0" smtClean="0">
                <a:solidFill>
                  <a:schemeClr val="tx1">
                    <a:lumMod val="65000"/>
                    <a:lumOff val="35000"/>
                  </a:schemeClr>
                </a:solidFill>
                <a:latin typeface="微软雅黑" pitchFamily="34" charset="-122"/>
                <a:ea typeface="微软雅黑" pitchFamily="34" charset="-122"/>
              </a:rPr>
              <a:t>要</a:t>
            </a:r>
            <a:r>
              <a:rPr lang="zh-CN" altLang="en-US" sz="2000" b="1" dirty="0">
                <a:solidFill>
                  <a:schemeClr val="tx1">
                    <a:lumMod val="65000"/>
                    <a:lumOff val="35000"/>
                  </a:schemeClr>
                </a:solidFill>
                <a:latin typeface="微软雅黑" pitchFamily="34" charset="-122"/>
                <a:ea typeface="微软雅黑" pitchFamily="34" charset="-122"/>
              </a:rPr>
              <a:t>促进企业竞争力的提升。</a:t>
            </a:r>
          </a:p>
        </p:txBody>
      </p:sp>
      <p:sp>
        <p:nvSpPr>
          <p:cNvPr id="8" name="矩形 7"/>
          <p:cNvSpPr/>
          <p:nvPr/>
        </p:nvSpPr>
        <p:spPr>
          <a:xfrm>
            <a:off x="842591" y="1412776"/>
            <a:ext cx="10801200" cy="954107"/>
          </a:xfrm>
          <a:prstGeom prst="rect">
            <a:avLst/>
          </a:prstGeom>
        </p:spPr>
        <p:txBody>
          <a:bodyPr wrap="square">
            <a:spAutoFit/>
          </a:bodyPr>
          <a:lstStyle/>
          <a:p>
            <a:pPr>
              <a:lnSpc>
                <a:spcPct val="140000"/>
              </a:lnSpc>
            </a:pPr>
            <a:r>
              <a:rPr lang="zh-CN" altLang="en-US" sz="2000" dirty="0">
                <a:solidFill>
                  <a:schemeClr val="tx1">
                    <a:lumMod val="65000"/>
                    <a:lumOff val="35000"/>
                  </a:schemeClr>
                </a:solidFill>
                <a:latin typeface="微软雅黑" pitchFamily="34" charset="-122"/>
                <a:ea typeface="微软雅黑" pitchFamily="34" charset="-122"/>
              </a:rPr>
              <a:t>从前面文化特性的分析中，我们了解，建设文化目的主要是为了让群体更有竞争力，因此，</a:t>
            </a:r>
            <a:r>
              <a:rPr lang="zh-CN" altLang="en-US" sz="2000" b="1" dirty="0">
                <a:solidFill>
                  <a:srgbClr val="FF8500"/>
                </a:solidFill>
                <a:latin typeface="微软雅黑" pitchFamily="34" charset="-122"/>
                <a:ea typeface="微软雅黑" pitchFamily="34" charset="-122"/>
              </a:rPr>
              <a:t>企业文化建设要围绕企业竞争力的提升来开展</a:t>
            </a:r>
            <a:r>
              <a:rPr lang="zh-CN" altLang="en-US" sz="2000" dirty="0">
                <a:solidFill>
                  <a:schemeClr val="tx1">
                    <a:lumMod val="65000"/>
                    <a:lumOff val="35000"/>
                  </a:schemeClr>
                </a:solidFill>
                <a:latin typeface="微软雅黑" pitchFamily="34" charset="-122"/>
                <a:ea typeface="微软雅黑" pitchFamily="34" charset="-122"/>
              </a:rPr>
              <a:t>。比如，前面所举赵武灵王胡服骑射的例子</a:t>
            </a:r>
            <a:r>
              <a:rPr lang="zh-CN" altLang="en-US" sz="2000" dirty="0" smtClean="0">
                <a:solidFill>
                  <a:schemeClr val="tx1">
                    <a:lumMod val="65000"/>
                    <a:lumOff val="35000"/>
                  </a:schemeClr>
                </a:solidFill>
                <a:latin typeface="微软雅黑" pitchFamily="34" charset="-122"/>
                <a:ea typeface="微软雅黑" pitchFamily="34" charset="-122"/>
              </a:rPr>
              <a:t>。</a:t>
            </a:r>
            <a:endParaRPr lang="zh-CN" altLang="en-US" sz="2000" dirty="0">
              <a:solidFill>
                <a:schemeClr val="tx1">
                  <a:lumMod val="65000"/>
                  <a:lumOff val="35000"/>
                </a:schemeClr>
              </a:solidFill>
              <a:latin typeface="微软雅黑" pitchFamily="34" charset="-122"/>
              <a:ea typeface="微软雅黑" pitchFamily="34" charset="-122"/>
            </a:endParaRPr>
          </a:p>
        </p:txBody>
      </p:sp>
      <p:sp>
        <p:nvSpPr>
          <p:cNvPr id="9" name="矩形 8"/>
          <p:cNvSpPr/>
          <p:nvPr/>
        </p:nvSpPr>
        <p:spPr>
          <a:xfrm>
            <a:off x="986607" y="3284984"/>
            <a:ext cx="8424936" cy="2520280"/>
          </a:xfrm>
          <a:prstGeom prst="rect">
            <a:avLst/>
          </a:prstGeom>
          <a:solidFill>
            <a:srgbClr val="E9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86607" y="3284984"/>
            <a:ext cx="1152128" cy="144016"/>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130623" y="3573016"/>
            <a:ext cx="8136904" cy="2108269"/>
          </a:xfrm>
          <a:prstGeom prst="rect">
            <a:avLst/>
          </a:prstGeom>
        </p:spPr>
        <p:txBody>
          <a:bodyPr wrap="square">
            <a:spAutoFit/>
          </a:bodyPr>
          <a:lstStyle/>
          <a:p>
            <a:pPr>
              <a:lnSpc>
                <a:spcPct val="140000"/>
              </a:lnSpc>
              <a:spcBef>
                <a:spcPts val="600"/>
              </a:spcBef>
            </a:pPr>
            <a:r>
              <a:rPr lang="zh-CN" altLang="en-US" dirty="0">
                <a:solidFill>
                  <a:schemeClr val="tx1">
                    <a:lumMod val="65000"/>
                    <a:lumOff val="35000"/>
                  </a:schemeClr>
                </a:solidFill>
                <a:latin typeface="微软雅黑" pitchFamily="34" charset="-122"/>
                <a:ea typeface="微软雅黑" pitchFamily="34" charset="-122"/>
              </a:rPr>
              <a:t>张瑞敏通过“砸冰箱”事件使海尔职工树立起了“</a:t>
            </a:r>
            <a:r>
              <a:rPr lang="zh-CN" altLang="en-US" b="1" dirty="0">
                <a:solidFill>
                  <a:srgbClr val="FF8500"/>
                </a:solidFill>
                <a:latin typeface="微软雅黑" pitchFamily="34" charset="-122"/>
                <a:ea typeface="微软雅黑" pitchFamily="34" charset="-122"/>
              </a:rPr>
              <a:t>有缺陷的产品就是废品</a:t>
            </a:r>
            <a:r>
              <a:rPr lang="zh-CN" altLang="en-US" dirty="0">
                <a:solidFill>
                  <a:schemeClr val="tx1">
                    <a:lumMod val="65000"/>
                    <a:lumOff val="35000"/>
                  </a:schemeClr>
                </a:solidFill>
                <a:latin typeface="微软雅黑" pitchFamily="34" charset="-122"/>
                <a:ea typeface="微软雅黑" pitchFamily="34" charset="-122"/>
              </a:rPr>
              <a:t>”的</a:t>
            </a:r>
            <a:r>
              <a:rPr lang="zh-CN" altLang="en-US" dirty="0" smtClean="0">
                <a:solidFill>
                  <a:schemeClr val="tx1">
                    <a:lumMod val="65000"/>
                    <a:lumOff val="35000"/>
                  </a:schemeClr>
                </a:solidFill>
                <a:latin typeface="微软雅黑" pitchFamily="34" charset="-122"/>
                <a:ea typeface="微软雅黑" pitchFamily="34" charset="-122"/>
              </a:rPr>
              <a:t>观念。海尔从</a:t>
            </a:r>
            <a:r>
              <a:rPr lang="zh-CN" altLang="en-US" dirty="0">
                <a:solidFill>
                  <a:schemeClr val="tx1">
                    <a:lumMod val="65000"/>
                    <a:lumOff val="35000"/>
                  </a:schemeClr>
                </a:solidFill>
                <a:latin typeface="微软雅黑" pitchFamily="34" charset="-122"/>
                <a:ea typeface="微软雅黑" pitchFamily="34" charset="-122"/>
              </a:rPr>
              <a:t>转变员工的质量观念入手，实现品牌经营。坚持“海尔创世界名牌：第一是质量、第二是质量、第三还是质量”的宗旨，走向世界</a:t>
            </a:r>
            <a:r>
              <a:rPr lang="zh-CN" altLang="en-US" dirty="0" smtClean="0">
                <a:solidFill>
                  <a:schemeClr val="tx1">
                    <a:lumMod val="65000"/>
                    <a:lumOff val="35000"/>
                  </a:schemeClr>
                </a:solidFill>
                <a:latin typeface="微软雅黑" pitchFamily="34" charset="-122"/>
                <a:ea typeface="微软雅黑" pitchFamily="34" charset="-122"/>
              </a:rPr>
              <a:t>。</a:t>
            </a:r>
            <a:endParaRPr lang="en-US" altLang="zh-CN" dirty="0" smtClean="0">
              <a:solidFill>
                <a:schemeClr val="tx1">
                  <a:lumMod val="65000"/>
                  <a:lumOff val="35000"/>
                </a:schemeClr>
              </a:solidFill>
              <a:latin typeface="微软雅黑" pitchFamily="34" charset="-122"/>
              <a:ea typeface="微软雅黑" pitchFamily="34" charset="-122"/>
            </a:endParaRPr>
          </a:p>
          <a:p>
            <a:pPr>
              <a:lnSpc>
                <a:spcPct val="140000"/>
              </a:lnSpc>
              <a:spcBef>
                <a:spcPts val="600"/>
              </a:spcBef>
            </a:pPr>
            <a:r>
              <a:rPr lang="zh-CN" altLang="en-US" dirty="0" smtClean="0">
                <a:solidFill>
                  <a:schemeClr val="tx1">
                    <a:lumMod val="65000"/>
                    <a:lumOff val="35000"/>
                  </a:schemeClr>
                </a:solidFill>
                <a:latin typeface="微软雅黑" pitchFamily="34" charset="-122"/>
                <a:ea typeface="微软雅黑" pitchFamily="34" charset="-122"/>
              </a:rPr>
              <a:t>通过</a:t>
            </a:r>
            <a:r>
              <a:rPr lang="zh-CN" altLang="en-US" dirty="0">
                <a:solidFill>
                  <a:schemeClr val="tx1">
                    <a:lumMod val="65000"/>
                    <a:lumOff val="35000"/>
                  </a:schemeClr>
                </a:solidFill>
                <a:latin typeface="微软雅黑" pitchFamily="34" charset="-122"/>
                <a:ea typeface="微软雅黑" pitchFamily="34" charset="-122"/>
              </a:rPr>
              <a:t>狠抓质量管理，海尔获得了我国电冰箱的首块质量金牌，海尔的品牌得以初步树立。</a:t>
            </a: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55560" y="2672915"/>
            <a:ext cx="2088232" cy="3132349"/>
          </a:xfrm>
          <a:prstGeom prst="rect">
            <a:avLst/>
          </a:prstGeom>
          <a:noFill/>
          <a:ln w="19050">
            <a:solidFill>
              <a:schemeClr val="bg1"/>
            </a:solidFill>
          </a:ln>
        </p:spPr>
      </p:pic>
      <p:sp>
        <p:nvSpPr>
          <p:cNvPr id="15" name="矩形 14"/>
          <p:cNvSpPr/>
          <p:nvPr/>
        </p:nvSpPr>
        <p:spPr>
          <a:xfrm>
            <a:off x="3362871" y="3096263"/>
            <a:ext cx="4378122" cy="410882"/>
          </a:xfrm>
          <a:prstGeom prst="rect">
            <a:avLst/>
          </a:prstGeom>
        </p:spPr>
        <p:txBody>
          <a:bodyPr wrap="none">
            <a:spAutoFit/>
          </a:bodyPr>
          <a:lstStyle/>
          <a:p>
            <a:pPr indent="266700" algn="just">
              <a:lnSpc>
                <a:spcPct val="115000"/>
              </a:lnSpc>
              <a:spcAft>
                <a:spcPts val="420"/>
              </a:spcAft>
            </a:pPr>
            <a:r>
              <a:rPr lang="zh-CN" altLang="zh-CN" b="1" kern="100" dirty="0">
                <a:solidFill>
                  <a:srgbClr val="FF8500"/>
                </a:solidFill>
                <a:latin typeface="微软雅黑" panose="020B0503020204020204" pitchFamily="34" charset="-122"/>
                <a:ea typeface="微软雅黑" panose="020B0503020204020204" pitchFamily="34" charset="-122"/>
              </a:rPr>
              <a:t>【案例：海尔质量文化与企业竞争力】</a:t>
            </a:r>
          </a:p>
        </p:txBody>
      </p:sp>
    </p:spTree>
    <p:extLst>
      <p:ext uri="{BB962C8B-B14F-4D97-AF65-F5344CB8AC3E}">
        <p14:creationId xmlns:p14="http://schemas.microsoft.com/office/powerpoint/2010/main" val="1447406698"/>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870270" y="544872"/>
            <a:ext cx="2973310"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1.1 </a:t>
            </a:r>
            <a:r>
              <a:rPr lang="zh-CN" altLang="en-US" sz="2000" b="1" dirty="0" smtClean="0">
                <a:solidFill>
                  <a:schemeClr val="tx1">
                    <a:lumMod val="65000"/>
                    <a:lumOff val="35000"/>
                  </a:schemeClr>
                </a:solidFill>
                <a:latin typeface="微软雅黑" pitchFamily="34" charset="-122"/>
                <a:ea typeface="微软雅黑" pitchFamily="34" charset="-122"/>
              </a:rPr>
              <a:t>如何</a:t>
            </a:r>
            <a:r>
              <a:rPr lang="zh-CN" altLang="en-US" sz="2000" b="1" dirty="0">
                <a:solidFill>
                  <a:schemeClr val="tx1">
                    <a:lumMod val="65000"/>
                    <a:lumOff val="35000"/>
                  </a:schemeClr>
                </a:solidFill>
                <a:latin typeface="微软雅黑" pitchFamily="34" charset="-122"/>
                <a:ea typeface="微软雅黑" pitchFamily="34" charset="-122"/>
              </a:rPr>
              <a:t>理解文化</a:t>
            </a:r>
            <a:endParaRPr lang="zh-CN" altLang="en-US" sz="2000" dirty="0"/>
          </a:p>
        </p:txBody>
      </p:sp>
      <p:sp>
        <p:nvSpPr>
          <p:cNvPr id="19" name="矩形 18"/>
          <p:cNvSpPr/>
          <p:nvPr/>
        </p:nvSpPr>
        <p:spPr>
          <a:xfrm>
            <a:off x="842591" y="1725860"/>
            <a:ext cx="10781138" cy="1300869"/>
          </a:xfrm>
          <a:prstGeom prst="rect">
            <a:avLst/>
          </a:prstGeom>
        </p:spPr>
        <p:txBody>
          <a:bodyPr wrap="square">
            <a:spAutoFit/>
          </a:bodyPr>
          <a:lstStyle/>
          <a:p>
            <a:pPr marL="285750" indent="-285750">
              <a:lnSpc>
                <a:spcPct val="130000"/>
              </a:lnSpc>
              <a:spcBef>
                <a:spcPts val="500"/>
              </a:spcBef>
              <a:buFont typeface="Wingdings" pitchFamily="2" charset="2"/>
              <a:buChar char="n"/>
            </a:pPr>
            <a:r>
              <a:rPr lang="zh-CN" altLang="en-US" dirty="0" smtClean="0">
                <a:solidFill>
                  <a:srgbClr val="545454"/>
                </a:solidFill>
                <a:latin typeface="微软雅黑" panose="020B0503020204020204" pitchFamily="34" charset="-122"/>
                <a:ea typeface="微软雅黑" panose="020B0503020204020204" pitchFamily="34" charset="-122"/>
              </a:rPr>
              <a:t>文化</a:t>
            </a:r>
            <a:r>
              <a:rPr lang="zh-CN" altLang="en-US" dirty="0">
                <a:solidFill>
                  <a:srgbClr val="545454"/>
                </a:solidFill>
                <a:latin typeface="微软雅黑" panose="020B0503020204020204" pitchFamily="34" charset="-122"/>
                <a:ea typeface="微软雅黑" panose="020B0503020204020204" pitchFamily="34" charset="-122"/>
              </a:rPr>
              <a:t>究竟是什么</a:t>
            </a:r>
            <a:r>
              <a:rPr lang="zh-CN" altLang="en-US" dirty="0" smtClean="0">
                <a:solidFill>
                  <a:srgbClr val="545454"/>
                </a:solidFill>
                <a:latin typeface="微软雅黑" panose="020B0503020204020204" pitchFamily="34" charset="-122"/>
                <a:ea typeface="微软雅黑" panose="020B0503020204020204" pitchFamily="34" charset="-122"/>
              </a:rPr>
              <a:t>？似乎谁</a:t>
            </a:r>
            <a:r>
              <a:rPr lang="zh-CN" altLang="en-US" dirty="0">
                <a:solidFill>
                  <a:srgbClr val="545454"/>
                </a:solidFill>
                <a:latin typeface="微软雅黑" panose="020B0503020204020204" pitchFamily="34" charset="-122"/>
                <a:ea typeface="微软雅黑" panose="020B0503020204020204" pitchFamily="34" charset="-122"/>
              </a:rPr>
              <a:t>都知道</a:t>
            </a:r>
            <a:r>
              <a:rPr lang="zh-CN" altLang="en-US" dirty="0" smtClean="0">
                <a:solidFill>
                  <a:srgbClr val="545454"/>
                </a:solidFill>
                <a:latin typeface="微软雅黑" panose="020B0503020204020204" pitchFamily="34" charset="-122"/>
                <a:ea typeface="微软雅黑" panose="020B0503020204020204" pitchFamily="34" charset="-122"/>
              </a:rPr>
              <a:t>，又似乎谁</a:t>
            </a:r>
            <a:r>
              <a:rPr lang="zh-CN" altLang="en-US" dirty="0">
                <a:solidFill>
                  <a:srgbClr val="545454"/>
                </a:solidFill>
                <a:latin typeface="微软雅黑" panose="020B0503020204020204" pitchFamily="34" charset="-122"/>
                <a:ea typeface="微软雅黑" panose="020B0503020204020204" pitchFamily="34" charset="-122"/>
              </a:rPr>
              <a:t>也说不清</a:t>
            </a:r>
            <a:r>
              <a:rPr lang="zh-CN" altLang="en-US" dirty="0" smtClean="0">
                <a:solidFill>
                  <a:srgbClr val="545454"/>
                </a:solidFill>
                <a:latin typeface="微软雅黑" panose="020B0503020204020204" pitchFamily="34" charset="-122"/>
                <a:ea typeface="微软雅黑" panose="020B0503020204020204" pitchFamily="34" charset="-122"/>
              </a:rPr>
              <a:t>楚</a:t>
            </a:r>
            <a:r>
              <a:rPr lang="en-US" altLang="zh-CN" dirty="0" smtClean="0">
                <a:solidFill>
                  <a:srgbClr val="545454"/>
                </a:solidFill>
                <a:latin typeface="微软雅黑" panose="020B0503020204020204" pitchFamily="34" charset="-122"/>
                <a:ea typeface="微软雅黑" panose="020B0503020204020204" pitchFamily="34" charset="-122"/>
              </a:rPr>
              <a:t>……</a:t>
            </a:r>
            <a:endParaRPr lang="en-US" altLang="zh-CN" dirty="0">
              <a:solidFill>
                <a:srgbClr val="545454"/>
              </a:solidFill>
              <a:latin typeface="微软雅黑" panose="020B0503020204020204" pitchFamily="34" charset="-122"/>
              <a:ea typeface="微软雅黑" panose="020B0503020204020204" pitchFamily="34" charset="-122"/>
            </a:endParaRPr>
          </a:p>
          <a:p>
            <a:pPr marL="285750" indent="-285750">
              <a:lnSpc>
                <a:spcPct val="130000"/>
              </a:lnSpc>
              <a:spcBef>
                <a:spcPts val="500"/>
              </a:spcBef>
              <a:buFont typeface="Wingdings" pitchFamily="2" charset="2"/>
              <a:buChar char="n"/>
            </a:pPr>
            <a:r>
              <a:rPr lang="zh-CN" altLang="en-US" dirty="0" smtClean="0">
                <a:solidFill>
                  <a:srgbClr val="545454"/>
                </a:solidFill>
                <a:latin typeface="微软雅黑" panose="020B0503020204020204" pitchFamily="34" charset="-122"/>
                <a:ea typeface="微软雅黑" panose="020B0503020204020204" pitchFamily="34" charset="-122"/>
              </a:rPr>
              <a:t>对“文化”</a:t>
            </a:r>
            <a:r>
              <a:rPr lang="zh-CN" altLang="en-US" dirty="0">
                <a:solidFill>
                  <a:srgbClr val="545454"/>
                </a:solidFill>
                <a:latin typeface="微软雅黑" panose="020B0503020204020204" pitchFamily="34" charset="-122"/>
                <a:ea typeface="微软雅黑" panose="020B0503020204020204" pitchFamily="34" charset="-122"/>
              </a:rPr>
              <a:t>的</a:t>
            </a:r>
            <a:r>
              <a:rPr lang="zh-CN" altLang="en-US" dirty="0" smtClean="0">
                <a:solidFill>
                  <a:srgbClr val="545454"/>
                </a:solidFill>
                <a:latin typeface="微软雅黑" panose="020B0503020204020204" pitchFamily="34" charset="-122"/>
                <a:ea typeface="微软雅黑" panose="020B0503020204020204" pitchFamily="34" charset="-122"/>
              </a:rPr>
              <a:t>定义多达</a:t>
            </a:r>
            <a:r>
              <a:rPr lang="zh-CN" altLang="en-US" dirty="0">
                <a:solidFill>
                  <a:srgbClr val="545454"/>
                </a:solidFill>
                <a:latin typeface="微软雅黑" panose="020B0503020204020204" pitchFamily="34" charset="-122"/>
                <a:ea typeface="微软雅黑" panose="020B0503020204020204" pitchFamily="34" charset="-122"/>
              </a:rPr>
              <a:t>两百</a:t>
            </a:r>
            <a:r>
              <a:rPr lang="zh-CN" altLang="en-US" dirty="0" smtClean="0">
                <a:solidFill>
                  <a:srgbClr val="545454"/>
                </a:solidFill>
                <a:latin typeface="微软雅黑" panose="020B0503020204020204" pitchFamily="34" charset="-122"/>
                <a:ea typeface="微软雅黑" panose="020B0503020204020204" pitchFamily="34" charset="-122"/>
              </a:rPr>
              <a:t>多种，但没有公认</a:t>
            </a:r>
            <a:r>
              <a:rPr lang="zh-CN" altLang="en-US" dirty="0">
                <a:solidFill>
                  <a:srgbClr val="545454"/>
                </a:solidFill>
                <a:latin typeface="微软雅黑" panose="020B0503020204020204" pitchFamily="34" charset="-122"/>
                <a:ea typeface="微软雅黑" panose="020B0503020204020204" pitchFamily="34" charset="-122"/>
              </a:rPr>
              <a:t>的、令人满意的定义</a:t>
            </a:r>
            <a:r>
              <a:rPr lang="zh-CN" altLang="en-US" dirty="0" smtClean="0">
                <a:solidFill>
                  <a:srgbClr val="545454"/>
                </a:solidFill>
                <a:latin typeface="微软雅黑" panose="020B0503020204020204" pitchFamily="34" charset="-122"/>
                <a:ea typeface="微软雅黑" panose="020B0503020204020204" pitchFamily="34" charset="-122"/>
              </a:rPr>
              <a:t>。</a:t>
            </a:r>
            <a:endParaRPr lang="en-US" altLang="zh-CN" dirty="0" smtClean="0">
              <a:solidFill>
                <a:srgbClr val="545454"/>
              </a:solidFill>
              <a:latin typeface="微软雅黑" panose="020B0503020204020204" pitchFamily="34" charset="-122"/>
              <a:ea typeface="微软雅黑" panose="020B0503020204020204" pitchFamily="34" charset="-122"/>
            </a:endParaRPr>
          </a:p>
          <a:p>
            <a:pPr marL="285750" indent="-285750">
              <a:lnSpc>
                <a:spcPct val="130000"/>
              </a:lnSpc>
              <a:spcBef>
                <a:spcPts val="500"/>
              </a:spcBef>
              <a:buFont typeface="Wingdings" pitchFamily="2" charset="2"/>
              <a:buChar char="n"/>
            </a:pPr>
            <a:r>
              <a:rPr lang="zh-CN" altLang="en-US" dirty="0" smtClean="0">
                <a:solidFill>
                  <a:srgbClr val="545454"/>
                </a:solidFill>
                <a:latin typeface="微软雅黑" panose="020B0503020204020204" pitchFamily="34" charset="-122"/>
                <a:ea typeface="微软雅黑" panose="020B0503020204020204" pitchFamily="34" charset="-122"/>
              </a:rPr>
              <a:t>多数定义：广义</a:t>
            </a:r>
            <a:r>
              <a:rPr lang="zh-CN" altLang="en-US" dirty="0">
                <a:solidFill>
                  <a:srgbClr val="545454"/>
                </a:solidFill>
                <a:latin typeface="微软雅黑" panose="020B0503020204020204" pitchFamily="34" charset="-122"/>
                <a:ea typeface="微软雅黑" panose="020B0503020204020204" pitchFamily="34" charset="-122"/>
              </a:rPr>
              <a:t>的文化是人类创造的物质财富和精神财富的</a:t>
            </a:r>
            <a:r>
              <a:rPr lang="zh-CN" altLang="en-US" dirty="0" smtClean="0">
                <a:solidFill>
                  <a:srgbClr val="545454"/>
                </a:solidFill>
                <a:latin typeface="微软雅黑" panose="020B0503020204020204" pitchFamily="34" charset="-122"/>
                <a:ea typeface="微软雅黑" panose="020B0503020204020204" pitchFamily="34" charset="-122"/>
              </a:rPr>
              <a:t>总和，狭义仅指精神财富。</a:t>
            </a:r>
            <a:endParaRPr lang="zh-CN" altLang="en-US" dirty="0">
              <a:solidFill>
                <a:srgbClr val="545454"/>
              </a:solidFill>
              <a:latin typeface="微软雅黑" panose="020B0503020204020204" pitchFamily="34" charset="-122"/>
              <a:ea typeface="微软雅黑" panose="020B0503020204020204" pitchFamily="34" charset="-122"/>
            </a:endParaRPr>
          </a:p>
        </p:txBody>
      </p:sp>
      <p:sp>
        <p:nvSpPr>
          <p:cNvPr id="20" name="矩形 19"/>
          <p:cNvSpPr/>
          <p:nvPr/>
        </p:nvSpPr>
        <p:spPr>
          <a:xfrm>
            <a:off x="842592" y="4365104"/>
            <a:ext cx="6927070" cy="1240917"/>
          </a:xfrm>
          <a:prstGeom prst="rect">
            <a:avLst/>
          </a:prstGeom>
        </p:spPr>
        <p:txBody>
          <a:bodyPr wrap="square">
            <a:spAutoFit/>
          </a:bodyPr>
          <a:lstStyle/>
          <a:p>
            <a:pPr>
              <a:lnSpc>
                <a:spcPct val="150000"/>
              </a:lnSpc>
            </a:pPr>
            <a:r>
              <a:rPr lang="zh-CN" altLang="en-US" b="1" dirty="0">
                <a:solidFill>
                  <a:schemeClr val="tx1">
                    <a:lumMod val="65000"/>
                    <a:lumOff val="35000"/>
                  </a:schemeClr>
                </a:solidFill>
                <a:latin typeface="微软雅黑" pitchFamily="34" charset="-122"/>
                <a:ea typeface="微软雅黑" pitchFamily="34" charset="-122"/>
              </a:rPr>
              <a:t>“文化”一词，似乎能够包罗万象</a:t>
            </a:r>
            <a:r>
              <a:rPr lang="zh-CN" altLang="en-US" b="1" dirty="0" smtClean="0">
                <a:solidFill>
                  <a:schemeClr val="tx1">
                    <a:lumMod val="65000"/>
                    <a:lumOff val="35000"/>
                  </a:schemeClr>
                </a:solidFill>
                <a:latin typeface="微软雅黑" pitchFamily="34" charset="-122"/>
                <a:ea typeface="微软雅黑" pitchFamily="34" charset="-122"/>
              </a:rPr>
              <a:t>，又似乎很</a:t>
            </a:r>
            <a:r>
              <a:rPr lang="zh-CN" altLang="en-US" b="1" dirty="0">
                <a:solidFill>
                  <a:schemeClr val="tx1">
                    <a:lumMod val="65000"/>
                    <a:lumOff val="35000"/>
                  </a:schemeClr>
                </a:solidFill>
                <a:latin typeface="微软雅黑" pitchFamily="34" charset="-122"/>
                <a:ea typeface="微软雅黑" pitchFamily="34" charset="-122"/>
              </a:rPr>
              <a:t>虚，虚到无法理解</a:t>
            </a:r>
            <a:r>
              <a:rPr lang="zh-CN" altLang="en-US" b="1" dirty="0" smtClean="0">
                <a:solidFill>
                  <a:schemeClr val="tx1">
                    <a:lumMod val="65000"/>
                    <a:lumOff val="35000"/>
                  </a:schemeClr>
                </a:solidFill>
                <a:latin typeface="微软雅黑" pitchFamily="34" charset="-122"/>
                <a:ea typeface="微软雅黑" pitchFamily="34" charset="-122"/>
              </a:rPr>
              <a:t>。</a:t>
            </a:r>
            <a:endParaRPr lang="en-US" altLang="zh-CN" b="1" dirty="0" smtClean="0">
              <a:solidFill>
                <a:schemeClr val="tx1">
                  <a:lumMod val="65000"/>
                  <a:lumOff val="35000"/>
                </a:schemeClr>
              </a:solidFill>
              <a:latin typeface="微软雅黑" pitchFamily="34" charset="-122"/>
              <a:ea typeface="微软雅黑" pitchFamily="34" charset="-122"/>
            </a:endParaRPr>
          </a:p>
          <a:p>
            <a:pPr>
              <a:lnSpc>
                <a:spcPct val="150000"/>
              </a:lnSpc>
            </a:pPr>
            <a:r>
              <a:rPr lang="en-US" altLang="zh-CN" b="1" dirty="0">
                <a:solidFill>
                  <a:schemeClr val="tx1">
                    <a:lumMod val="65000"/>
                    <a:lumOff val="35000"/>
                  </a:schemeClr>
                </a:solidFill>
                <a:latin typeface="微软雅黑" pitchFamily="34" charset="-122"/>
                <a:ea typeface="微软雅黑" pitchFamily="34" charset="-122"/>
              </a:rPr>
              <a:t> </a:t>
            </a:r>
            <a:r>
              <a:rPr lang="en-US" altLang="zh-CN" b="1" dirty="0" smtClean="0">
                <a:solidFill>
                  <a:schemeClr val="tx1">
                    <a:lumMod val="65000"/>
                    <a:lumOff val="35000"/>
                  </a:schemeClr>
                </a:solidFill>
                <a:latin typeface="微软雅黑" pitchFamily="34" charset="-122"/>
                <a:ea typeface="微软雅黑" pitchFamily="34" charset="-122"/>
              </a:rPr>
              <a:t>        </a:t>
            </a:r>
            <a:r>
              <a:rPr lang="zh-CN" altLang="en-US" b="1" dirty="0" smtClean="0">
                <a:solidFill>
                  <a:schemeClr val="tx1">
                    <a:lumMod val="65000"/>
                    <a:lumOff val="35000"/>
                  </a:schemeClr>
                </a:solidFill>
                <a:latin typeface="微软雅黑" pitchFamily="34" charset="-122"/>
                <a:ea typeface="微软雅黑" pitchFamily="34" charset="-122"/>
              </a:rPr>
              <a:t>            </a:t>
            </a:r>
            <a:r>
              <a:rPr lang="zh-CN" altLang="en-US" sz="3600" b="1" dirty="0" smtClean="0">
                <a:solidFill>
                  <a:srgbClr val="FF8500"/>
                </a:solidFill>
                <a:latin typeface="微软雅黑" pitchFamily="34" charset="-122"/>
                <a:ea typeface="微软雅黑" pitchFamily="34" charset="-122"/>
              </a:rPr>
              <a:t>您是如何理解文化的呢？</a:t>
            </a:r>
            <a:endParaRPr lang="zh-CN" altLang="en-US" sz="3600" b="1" dirty="0">
              <a:solidFill>
                <a:srgbClr val="FF8500"/>
              </a:solidFill>
              <a:latin typeface="微软雅黑" pitchFamily="34" charset="-122"/>
              <a:ea typeface="微软雅黑" pitchFamily="34" charset="-122"/>
            </a:endParaRPr>
          </a:p>
        </p:txBody>
      </p:sp>
      <p:pic>
        <p:nvPicPr>
          <p:cNvPr id="22" name="图片 21"/>
          <p:cNvPicPr>
            <a:picLocks noChangeAspect="1"/>
          </p:cNvPicPr>
          <p:nvPr/>
        </p:nvPicPr>
        <p:blipFill rotWithShape="1">
          <a:blip r:embed="rId2" cstate="print">
            <a:extLst>
              <a:ext uri="{28A0092B-C50C-407E-A947-70E740481C1C}">
                <a14:useLocalDpi xmlns:a14="http://schemas.microsoft.com/office/drawing/2010/main" val="0"/>
              </a:ext>
            </a:extLst>
          </a:blip>
          <a:srcRect l="7020" r="6353" b="90"/>
          <a:stretch/>
        </p:blipFill>
        <p:spPr>
          <a:xfrm>
            <a:off x="8994197" y="400139"/>
            <a:ext cx="3099661" cy="5938316"/>
          </a:xfrm>
          <a:prstGeom prst="rect">
            <a:avLst/>
          </a:prstGeom>
        </p:spPr>
      </p:pic>
      <p:sp>
        <p:nvSpPr>
          <p:cNvPr id="23" name="TextBox 1"/>
          <p:cNvSpPr txBox="1"/>
          <p:nvPr/>
        </p:nvSpPr>
        <p:spPr>
          <a:xfrm>
            <a:off x="842591" y="1246932"/>
            <a:ext cx="3312368" cy="369332"/>
          </a:xfrm>
          <a:prstGeom prst="rect">
            <a:avLst/>
          </a:prstGeom>
          <a:noFill/>
        </p:spPr>
        <p:txBody>
          <a:bodyPr wrap="square" rtlCol="0">
            <a:spAutoFit/>
          </a:bodyPr>
          <a:lstStyle/>
          <a:p>
            <a:r>
              <a:rPr lang="en-US" altLang="zh-CN" b="1" dirty="0" smtClean="0">
                <a:solidFill>
                  <a:schemeClr val="tx1">
                    <a:lumMod val="65000"/>
                    <a:lumOff val="35000"/>
                  </a:schemeClr>
                </a:solidFill>
                <a:latin typeface="微软雅黑" pitchFamily="34" charset="-122"/>
                <a:ea typeface="微软雅黑" pitchFamily="34" charset="-122"/>
              </a:rPr>
              <a:t>1</a:t>
            </a:r>
            <a:r>
              <a:rPr lang="zh-CN" altLang="en-US" b="1" dirty="0" smtClean="0">
                <a:solidFill>
                  <a:schemeClr val="tx1">
                    <a:lumMod val="65000"/>
                    <a:lumOff val="35000"/>
                  </a:schemeClr>
                </a:solidFill>
                <a:latin typeface="微软雅黑" pitchFamily="34" charset="-122"/>
                <a:ea typeface="微软雅黑" pitchFamily="34" charset="-122"/>
              </a:rPr>
              <a:t>）大家都很困惑</a:t>
            </a:r>
            <a:endParaRPr lang="zh-CN" altLang="en-US" b="1" dirty="0">
              <a:solidFill>
                <a:schemeClr val="tx1">
                  <a:lumMod val="65000"/>
                  <a:lumOff val="35000"/>
                </a:schemeClr>
              </a:solidFill>
              <a:latin typeface="微软雅黑" pitchFamily="34" charset="-122"/>
              <a:ea typeface="微软雅黑" pitchFamily="34" charset="-122"/>
            </a:endParaRPr>
          </a:p>
        </p:txBody>
      </p:sp>
      <p:grpSp>
        <p:nvGrpSpPr>
          <p:cNvPr id="30" name="组合 29"/>
          <p:cNvGrpSpPr/>
          <p:nvPr/>
        </p:nvGrpSpPr>
        <p:grpSpPr>
          <a:xfrm>
            <a:off x="842591" y="1616264"/>
            <a:ext cx="3627679" cy="72000"/>
            <a:chOff x="842591" y="1616264"/>
            <a:chExt cx="3627679" cy="72000"/>
          </a:xfrm>
        </p:grpSpPr>
        <p:cxnSp>
          <p:nvCxnSpPr>
            <p:cNvPr id="27" name="直接连接符 26"/>
            <p:cNvCxnSpPr/>
            <p:nvPr/>
          </p:nvCxnSpPr>
          <p:spPr>
            <a:xfrm>
              <a:off x="870270" y="1652264"/>
              <a:ext cx="3600000" cy="0"/>
            </a:xfrm>
            <a:prstGeom prst="line">
              <a:avLst/>
            </a:prstGeom>
            <a:ln>
              <a:solidFill>
                <a:srgbClr val="FF9300"/>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842591" y="1616264"/>
              <a:ext cx="72000" cy="72000"/>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20650059"/>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870270" y="544872"/>
            <a:ext cx="6745181"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4. </a:t>
            </a:r>
            <a:r>
              <a:rPr lang="zh-CN" altLang="en-US" sz="2000" b="1" dirty="0" smtClean="0">
                <a:solidFill>
                  <a:schemeClr val="tx1">
                    <a:lumMod val="65000"/>
                    <a:lumOff val="35000"/>
                  </a:schemeClr>
                </a:solidFill>
                <a:latin typeface="微软雅黑" pitchFamily="34" charset="-122"/>
                <a:ea typeface="微软雅黑" pitchFamily="34" charset="-122"/>
              </a:rPr>
              <a:t>要</a:t>
            </a:r>
            <a:r>
              <a:rPr lang="zh-CN" altLang="en-US" sz="2000" b="1" dirty="0">
                <a:solidFill>
                  <a:schemeClr val="tx1">
                    <a:lumMod val="65000"/>
                    <a:lumOff val="35000"/>
                  </a:schemeClr>
                </a:solidFill>
                <a:latin typeface="微软雅黑" pitchFamily="34" charset="-122"/>
                <a:ea typeface="微软雅黑" pitchFamily="34" charset="-122"/>
              </a:rPr>
              <a:t>服务于企业的发展战略。</a:t>
            </a:r>
          </a:p>
        </p:txBody>
      </p:sp>
      <p:sp>
        <p:nvSpPr>
          <p:cNvPr id="11" name="矩形 10"/>
          <p:cNvSpPr/>
          <p:nvPr/>
        </p:nvSpPr>
        <p:spPr>
          <a:xfrm>
            <a:off x="842591" y="1196752"/>
            <a:ext cx="10513168" cy="954107"/>
          </a:xfrm>
          <a:prstGeom prst="rect">
            <a:avLst/>
          </a:prstGeom>
        </p:spPr>
        <p:txBody>
          <a:bodyPr wrap="square">
            <a:spAutoFit/>
          </a:bodyPr>
          <a:lstStyle/>
          <a:p>
            <a:pPr>
              <a:lnSpc>
                <a:spcPct val="140000"/>
              </a:lnSpc>
            </a:pPr>
            <a:r>
              <a:rPr lang="zh-CN" altLang="en-US" sz="2000" dirty="0">
                <a:solidFill>
                  <a:schemeClr val="tx1">
                    <a:lumMod val="65000"/>
                    <a:lumOff val="35000"/>
                  </a:schemeClr>
                </a:solidFill>
                <a:latin typeface="微软雅黑" pitchFamily="34" charset="-122"/>
                <a:ea typeface="微软雅黑" pitchFamily="34" charset="-122"/>
              </a:rPr>
              <a:t>企业文化不可能作为单一的附加行为独立存在，它必须结合企业的发展阶段及运营水平，</a:t>
            </a:r>
            <a:r>
              <a:rPr lang="zh-CN" altLang="en-US" sz="2000" b="1" dirty="0">
                <a:solidFill>
                  <a:srgbClr val="FF8500"/>
                </a:solidFill>
                <a:latin typeface="微软雅黑" pitchFamily="34" charset="-122"/>
                <a:ea typeface="微软雅黑" pitchFamily="34" charset="-122"/>
              </a:rPr>
              <a:t>服务于企业的发展战略</a:t>
            </a:r>
            <a:r>
              <a:rPr lang="zh-CN" altLang="en-US" sz="2000" dirty="0">
                <a:solidFill>
                  <a:schemeClr val="tx1">
                    <a:lumMod val="65000"/>
                    <a:lumOff val="35000"/>
                  </a:schemeClr>
                </a:solidFill>
                <a:latin typeface="微软雅黑" pitchFamily="34" charset="-122"/>
                <a:ea typeface="微软雅黑" pitchFamily="34" charset="-122"/>
              </a:rPr>
              <a:t>。同样，不同的战略也会塑造和强化不同的文化。</a:t>
            </a:r>
          </a:p>
        </p:txBody>
      </p:sp>
      <p:sp>
        <p:nvSpPr>
          <p:cNvPr id="16" name="矩形 15"/>
          <p:cNvSpPr/>
          <p:nvPr/>
        </p:nvSpPr>
        <p:spPr>
          <a:xfrm>
            <a:off x="986607" y="2348879"/>
            <a:ext cx="10225136" cy="3562523"/>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dirty="0">
              <a:solidFill>
                <a:sysClr val="window" lastClr="FFFFFF"/>
              </a:solidFill>
              <a:latin typeface="Tahoma"/>
              <a:ea typeface="微软雅黑"/>
            </a:endParaRPr>
          </a:p>
        </p:txBody>
      </p:sp>
      <p:graphicFrame>
        <p:nvGraphicFramePr>
          <p:cNvPr id="17" name="表格 16"/>
          <p:cNvGraphicFramePr>
            <a:graphicFrameLocks noGrp="1"/>
          </p:cNvGraphicFramePr>
          <p:nvPr>
            <p:extLst>
              <p:ext uri="{D42A27DB-BD31-4B8C-83A1-F6EECF244321}">
                <p14:modId xmlns:p14="http://schemas.microsoft.com/office/powerpoint/2010/main" val="2041944798"/>
              </p:ext>
            </p:extLst>
          </p:nvPr>
        </p:nvGraphicFramePr>
        <p:xfrm>
          <a:off x="1103326" y="2441042"/>
          <a:ext cx="10009112" cy="3404429"/>
        </p:xfrm>
        <a:graphic>
          <a:graphicData uri="http://schemas.openxmlformats.org/drawingml/2006/table">
            <a:tbl>
              <a:tblPr firstRow="1" firstCol="1" bandRow="1">
                <a:tableStyleId>{21E4AEA4-8DFA-4A89-87EB-49C32662AFE0}</a:tableStyleId>
              </a:tblPr>
              <a:tblGrid>
                <a:gridCol w="1837116"/>
                <a:gridCol w="3610882"/>
                <a:gridCol w="4561114"/>
              </a:tblGrid>
              <a:tr h="486347">
                <a:tc>
                  <a:txBody>
                    <a:bodyPr/>
                    <a:lstStyle/>
                    <a:p>
                      <a:pPr algn="ctr" fontAlgn="ctr"/>
                      <a:r>
                        <a:rPr lang="zh-CN" altLang="en-US" sz="1800" u="none" strike="noStrike" dirty="0" smtClean="0">
                          <a:effectLst/>
                          <a:latin typeface="微软雅黑" panose="020B0503020204020204" pitchFamily="34" charset="-122"/>
                          <a:ea typeface="微软雅黑" panose="020B0503020204020204" pitchFamily="34" charset="-122"/>
                        </a:rPr>
                        <a:t>战略</a:t>
                      </a:r>
                      <a:endParaRPr lang="en-US" sz="1800" b="1" i="0" u="none" strike="noStrike" dirty="0">
                        <a:solidFill>
                          <a:schemeClr val="bg1"/>
                        </a:solidFill>
                        <a:effectLst/>
                        <a:latin typeface="微软雅黑" pitchFamily="34" charset="-122"/>
                        <a:ea typeface="微软雅黑" pitchFamily="34" charset="-122"/>
                      </a:endParaRPr>
                    </a:p>
                  </a:txBody>
                  <a:tcPr marL="9525" marR="9525" marT="9525" marB="0" anchor="ctr"/>
                </a:tc>
                <a:tc>
                  <a:txBody>
                    <a:bodyPr/>
                    <a:lstStyle/>
                    <a:p>
                      <a:pPr marL="0" algn="ctr" defTabSz="914400" rtl="0" eaLnBrk="1" fontAlgn="ctr" latinLnBrk="0" hangingPunct="1"/>
                      <a:r>
                        <a:rPr lang="zh-CN" altLang="en-US" sz="1800" u="none" strike="noStrike" kern="1200" dirty="0" smtClean="0">
                          <a:effectLst/>
                          <a:latin typeface="微软雅黑" panose="020B0503020204020204" pitchFamily="34" charset="-122"/>
                          <a:ea typeface="微软雅黑" panose="020B0503020204020204" pitchFamily="34" charset="-122"/>
                        </a:rPr>
                        <a:t>战略重点</a:t>
                      </a:r>
                      <a:endParaRPr lang="zh-CN" altLang="en-US" sz="1800" b="1" u="none" strike="noStrike" kern="1200" dirty="0">
                        <a:solidFill>
                          <a:schemeClr val="lt1"/>
                        </a:solidFill>
                        <a:effectLst/>
                        <a:latin typeface="微软雅黑" pitchFamily="34" charset="-122"/>
                        <a:ea typeface="微软雅黑" pitchFamily="34" charset="-122"/>
                        <a:cs typeface="+mn-cs"/>
                      </a:endParaRPr>
                    </a:p>
                  </a:txBody>
                  <a:tcPr marL="9525" marR="9525" marT="9525" marB="0" anchor="ctr"/>
                </a:tc>
                <a:tc>
                  <a:txBody>
                    <a:bodyPr/>
                    <a:lstStyle/>
                    <a:p>
                      <a:pPr marL="0" algn="ctr" defTabSz="914400" rtl="0" eaLnBrk="1" fontAlgn="ctr" latinLnBrk="0" hangingPunct="1"/>
                      <a:r>
                        <a:rPr lang="zh-CN" altLang="en-US" sz="1800" u="none" strike="noStrike" kern="1200" dirty="0" smtClean="0">
                          <a:effectLst/>
                          <a:latin typeface="微软雅黑" panose="020B0503020204020204" pitchFamily="34" charset="-122"/>
                          <a:ea typeface="微软雅黑" panose="020B0503020204020204" pitchFamily="34" charset="-122"/>
                        </a:rPr>
                        <a:t>文化特点</a:t>
                      </a:r>
                      <a:endParaRPr lang="zh-CN" altLang="en-US" sz="1800" b="1" u="none" strike="noStrike" kern="1200" dirty="0">
                        <a:solidFill>
                          <a:schemeClr val="lt1"/>
                        </a:solidFill>
                        <a:effectLst/>
                        <a:latin typeface="微软雅黑" pitchFamily="34" charset="-122"/>
                        <a:ea typeface="微软雅黑" pitchFamily="34" charset="-122"/>
                        <a:cs typeface="+mn-cs"/>
                      </a:endParaRPr>
                    </a:p>
                  </a:txBody>
                  <a:tcPr marL="9525" marR="9525" marT="9525" marB="0" anchor="ctr"/>
                </a:tc>
              </a:tr>
              <a:tr h="486347">
                <a:tc>
                  <a:txBody>
                    <a:bodyPr/>
                    <a:lstStyle/>
                    <a:p>
                      <a:pPr algn="ctr">
                        <a:lnSpc>
                          <a:spcPts val="1875"/>
                        </a:lnSpc>
                        <a:spcAft>
                          <a:spcPts val="0"/>
                        </a:spcAft>
                      </a:pPr>
                      <a:r>
                        <a:rPr lang="zh-CN" altLang="en-US" sz="1600" u="none" strike="noStrike" kern="1200" dirty="0" smtClean="0">
                          <a:effectLst/>
                          <a:latin typeface="微软雅黑" panose="020B0503020204020204" pitchFamily="34" charset="-122"/>
                          <a:ea typeface="微软雅黑" panose="020B0503020204020204" pitchFamily="34" charset="-122"/>
                        </a:rPr>
                        <a:t>领先者战略</a:t>
                      </a:r>
                      <a:endParaRPr lang="zh-CN" sz="1600" b="1" u="none" strike="noStrike" kern="1200" dirty="0">
                        <a:solidFill>
                          <a:schemeClr val="lt1"/>
                        </a:solidFill>
                        <a:effectLst/>
                        <a:latin typeface="微软雅黑" pitchFamily="34" charset="-122"/>
                        <a:ea typeface="微软雅黑" pitchFamily="34" charset="-122"/>
                        <a:cs typeface="+mn-cs"/>
                      </a:endParaRPr>
                    </a:p>
                  </a:txBody>
                  <a:tcPr marL="68580" marR="68580" marT="0" marB="0" anchor="ctr"/>
                </a:tc>
                <a:tc>
                  <a:txBody>
                    <a:bodyPr/>
                    <a:lstStyle/>
                    <a:p>
                      <a:pPr algn="ctr">
                        <a:spcAft>
                          <a:spcPts val="0"/>
                        </a:spcAft>
                      </a:pPr>
                      <a:r>
                        <a:rPr lang="zh-CN" sz="1600" kern="1200" dirty="0">
                          <a:solidFill>
                            <a:schemeClr val="tx1">
                              <a:lumMod val="65000"/>
                              <a:lumOff val="35000"/>
                            </a:schemeClr>
                          </a:solidFill>
                          <a:effectLst/>
                          <a:latin typeface="微软雅黑" panose="020B0503020204020204" pitchFamily="34" charset="-122"/>
                          <a:ea typeface="微软雅黑" panose="020B0503020204020204" pitchFamily="34" charset="-122"/>
                        </a:rPr>
                        <a:t>独创、首创</a:t>
                      </a:r>
                      <a:endParaRPr lang="zh-CN" sz="1600" b="1" kern="1200" dirty="0">
                        <a:solidFill>
                          <a:schemeClr val="tx1">
                            <a:lumMod val="65000"/>
                            <a:lumOff val="35000"/>
                          </a:schemeClr>
                        </a:solidFill>
                        <a:effectLst/>
                        <a:latin typeface="微软雅黑" pitchFamily="34" charset="-122"/>
                        <a:ea typeface="微软雅黑" pitchFamily="34" charset="-122"/>
                        <a:cs typeface="宋体"/>
                      </a:endParaRPr>
                    </a:p>
                  </a:txBody>
                  <a:tcPr marL="68580" marR="68580" marT="0" marB="0" anchor="ctr"/>
                </a:tc>
                <a:tc>
                  <a:txBody>
                    <a:bodyPr/>
                    <a:lstStyle/>
                    <a:p>
                      <a:pPr marL="0" algn="ctr" defTabSz="914400" rtl="0" eaLnBrk="1" latinLnBrk="0" hangingPunct="1">
                        <a:spcAft>
                          <a:spcPts val="0"/>
                        </a:spcAft>
                      </a:pPr>
                      <a:r>
                        <a:rPr lang="zh-CN" sz="1600" kern="1200" dirty="0">
                          <a:solidFill>
                            <a:schemeClr val="tx1">
                              <a:lumMod val="65000"/>
                              <a:lumOff val="35000"/>
                            </a:schemeClr>
                          </a:solidFill>
                          <a:effectLst/>
                          <a:latin typeface="微软雅黑" panose="020B0503020204020204" pitchFamily="34" charset="-122"/>
                          <a:ea typeface="微软雅黑" panose="020B0503020204020204" pitchFamily="34" charset="-122"/>
                        </a:rPr>
                        <a:t>冒险、开拓精神</a:t>
                      </a:r>
                      <a:endParaRPr lang="zh-CN" sz="1600" b="1" kern="1200" dirty="0">
                        <a:solidFill>
                          <a:schemeClr val="tx1">
                            <a:lumMod val="65000"/>
                            <a:lumOff val="35000"/>
                          </a:schemeClr>
                        </a:solidFill>
                        <a:effectLst/>
                        <a:latin typeface="微软雅黑" pitchFamily="34" charset="-122"/>
                        <a:ea typeface="微软雅黑" pitchFamily="34" charset="-122"/>
                        <a:cs typeface="宋体"/>
                      </a:endParaRPr>
                    </a:p>
                  </a:txBody>
                  <a:tcPr marL="68580" marR="68580" marT="0" marB="0" anchor="ctr"/>
                </a:tc>
              </a:tr>
              <a:tr h="486347">
                <a:tc>
                  <a:txBody>
                    <a:bodyPr/>
                    <a:lstStyle/>
                    <a:p>
                      <a:pPr marL="0" algn="ctr" defTabSz="914400" rtl="0" eaLnBrk="1" latinLnBrk="0" hangingPunct="1">
                        <a:lnSpc>
                          <a:spcPts val="1875"/>
                        </a:lnSpc>
                        <a:spcAft>
                          <a:spcPts val="0"/>
                        </a:spcAft>
                      </a:pPr>
                      <a:r>
                        <a:rPr lang="zh-CN" sz="1600" u="none" strike="noStrike" kern="1200">
                          <a:effectLst/>
                          <a:latin typeface="微软雅黑" panose="020B0503020204020204" pitchFamily="34" charset="-122"/>
                          <a:ea typeface="微软雅黑" panose="020B0503020204020204" pitchFamily="34" charset="-122"/>
                        </a:rPr>
                        <a:t>跟随者战略</a:t>
                      </a:r>
                      <a:endParaRPr lang="zh-CN" sz="1600" b="1" u="none" strike="noStrike" kern="1200">
                        <a:solidFill>
                          <a:schemeClr val="lt1"/>
                        </a:solidFill>
                        <a:effectLst/>
                        <a:latin typeface="微软雅黑" pitchFamily="34" charset="-122"/>
                        <a:ea typeface="微软雅黑" pitchFamily="34" charset="-122"/>
                        <a:cs typeface="+mn-cs"/>
                      </a:endParaRPr>
                    </a:p>
                  </a:txBody>
                  <a:tcPr marL="68580" marR="68580" marT="0" marB="0" anchor="ctr"/>
                </a:tc>
                <a:tc>
                  <a:txBody>
                    <a:bodyPr/>
                    <a:lstStyle/>
                    <a:p>
                      <a:pPr algn="ctr">
                        <a:spcAft>
                          <a:spcPts val="0"/>
                        </a:spcAft>
                      </a:pPr>
                      <a:r>
                        <a:rPr lang="zh-CN" sz="1600" kern="1200" dirty="0">
                          <a:solidFill>
                            <a:schemeClr val="tx1">
                              <a:lumMod val="65000"/>
                              <a:lumOff val="35000"/>
                            </a:schemeClr>
                          </a:solidFill>
                          <a:effectLst/>
                          <a:latin typeface="微软雅黑" panose="020B0503020204020204" pitchFamily="34" charset="-122"/>
                          <a:ea typeface="微软雅黑" panose="020B0503020204020204" pitchFamily="34" charset="-122"/>
                        </a:rPr>
                        <a:t>跟进和改良</a:t>
                      </a:r>
                      <a:endParaRPr lang="zh-CN" sz="1600" b="1" kern="1200" dirty="0">
                        <a:solidFill>
                          <a:schemeClr val="tx1">
                            <a:lumMod val="65000"/>
                            <a:lumOff val="35000"/>
                          </a:schemeClr>
                        </a:solidFill>
                        <a:effectLst/>
                        <a:latin typeface="微软雅黑" pitchFamily="34" charset="-122"/>
                        <a:ea typeface="微软雅黑" pitchFamily="34" charset="-122"/>
                        <a:cs typeface="宋体"/>
                      </a:endParaRPr>
                    </a:p>
                  </a:txBody>
                  <a:tcPr marL="68580" marR="68580" marT="0" marB="0" anchor="ctr"/>
                </a:tc>
                <a:tc>
                  <a:txBody>
                    <a:bodyPr/>
                    <a:lstStyle/>
                    <a:p>
                      <a:pPr marL="0" algn="ctr" defTabSz="914400" rtl="0" eaLnBrk="1" latinLnBrk="0" hangingPunct="1">
                        <a:spcAft>
                          <a:spcPts val="0"/>
                        </a:spcAft>
                      </a:pPr>
                      <a:r>
                        <a:rPr lang="zh-CN" sz="1600" kern="1200" dirty="0">
                          <a:solidFill>
                            <a:schemeClr val="tx1">
                              <a:lumMod val="65000"/>
                              <a:lumOff val="35000"/>
                            </a:schemeClr>
                          </a:solidFill>
                          <a:effectLst/>
                          <a:latin typeface="微软雅黑" panose="020B0503020204020204" pitchFamily="34" charset="-122"/>
                          <a:ea typeface="微软雅黑" panose="020B0503020204020204" pitchFamily="34" charset="-122"/>
                        </a:rPr>
                        <a:t>稳健、务实精神</a:t>
                      </a:r>
                      <a:endParaRPr lang="zh-CN" sz="1600" b="1" kern="1200" dirty="0">
                        <a:solidFill>
                          <a:schemeClr val="tx1">
                            <a:lumMod val="65000"/>
                            <a:lumOff val="35000"/>
                          </a:schemeClr>
                        </a:solidFill>
                        <a:effectLst/>
                        <a:latin typeface="微软雅黑" pitchFamily="34" charset="-122"/>
                        <a:ea typeface="微软雅黑" pitchFamily="34" charset="-122"/>
                        <a:cs typeface="宋体"/>
                      </a:endParaRPr>
                    </a:p>
                  </a:txBody>
                  <a:tcPr marL="68580" marR="68580" marT="0" marB="0" anchor="ctr"/>
                </a:tc>
              </a:tr>
              <a:tr h="486347">
                <a:tc>
                  <a:txBody>
                    <a:bodyPr/>
                    <a:lstStyle/>
                    <a:p>
                      <a:pPr marL="0" algn="ctr" defTabSz="914400" rtl="0" eaLnBrk="1" latinLnBrk="0" hangingPunct="1">
                        <a:lnSpc>
                          <a:spcPts val="1875"/>
                        </a:lnSpc>
                        <a:spcAft>
                          <a:spcPts val="0"/>
                        </a:spcAft>
                      </a:pPr>
                      <a:r>
                        <a:rPr lang="zh-CN" sz="1600" u="none" strike="noStrike" kern="1200" dirty="0">
                          <a:effectLst/>
                          <a:latin typeface="微软雅黑" panose="020B0503020204020204" pitchFamily="34" charset="-122"/>
                          <a:ea typeface="微软雅黑" panose="020B0503020204020204" pitchFamily="34" charset="-122"/>
                        </a:rPr>
                        <a:t>低成本战略</a:t>
                      </a:r>
                      <a:endParaRPr lang="zh-CN" sz="1600" b="1" u="none" strike="noStrike" kern="1200" dirty="0">
                        <a:solidFill>
                          <a:schemeClr val="lt1"/>
                        </a:solidFill>
                        <a:effectLst/>
                        <a:latin typeface="微软雅黑" pitchFamily="34" charset="-122"/>
                        <a:ea typeface="微软雅黑" pitchFamily="34" charset="-122"/>
                        <a:cs typeface="+mn-cs"/>
                      </a:endParaRPr>
                    </a:p>
                  </a:txBody>
                  <a:tcPr marL="68580" marR="68580" marT="0" marB="0" anchor="ctr"/>
                </a:tc>
                <a:tc>
                  <a:txBody>
                    <a:bodyPr/>
                    <a:lstStyle/>
                    <a:p>
                      <a:pPr algn="ctr">
                        <a:spcAft>
                          <a:spcPts val="0"/>
                        </a:spcAft>
                      </a:pPr>
                      <a:r>
                        <a:rPr lang="zh-CN" sz="1600" kern="1200" dirty="0">
                          <a:solidFill>
                            <a:schemeClr val="tx1">
                              <a:lumMod val="65000"/>
                              <a:lumOff val="35000"/>
                            </a:schemeClr>
                          </a:solidFill>
                          <a:effectLst/>
                          <a:latin typeface="微软雅黑" panose="020B0503020204020204" pitchFamily="34" charset="-122"/>
                          <a:ea typeface="微软雅黑" panose="020B0503020204020204" pitchFamily="34" charset="-122"/>
                        </a:rPr>
                        <a:t>扩大规模，降低成本</a:t>
                      </a:r>
                      <a:endParaRPr lang="zh-CN" sz="1600" b="1" kern="1200" dirty="0">
                        <a:solidFill>
                          <a:schemeClr val="tx1">
                            <a:lumMod val="65000"/>
                            <a:lumOff val="35000"/>
                          </a:schemeClr>
                        </a:solidFill>
                        <a:effectLst/>
                        <a:latin typeface="微软雅黑" pitchFamily="34" charset="-122"/>
                        <a:ea typeface="微软雅黑" pitchFamily="34" charset="-122"/>
                        <a:cs typeface="宋体"/>
                      </a:endParaRPr>
                    </a:p>
                  </a:txBody>
                  <a:tcPr marL="68580" marR="68580" marT="0" marB="0" anchor="ctr"/>
                </a:tc>
                <a:tc>
                  <a:txBody>
                    <a:bodyPr/>
                    <a:lstStyle/>
                    <a:p>
                      <a:pPr marL="0" algn="ctr" defTabSz="914400" rtl="0" eaLnBrk="1" latinLnBrk="0" hangingPunct="1">
                        <a:spcAft>
                          <a:spcPts val="0"/>
                        </a:spcAft>
                      </a:pPr>
                      <a:r>
                        <a:rPr lang="zh-CN" sz="1600" kern="1200" dirty="0">
                          <a:solidFill>
                            <a:schemeClr val="tx1">
                              <a:lumMod val="65000"/>
                              <a:lumOff val="35000"/>
                            </a:schemeClr>
                          </a:solidFill>
                          <a:effectLst/>
                          <a:latin typeface="微软雅黑" panose="020B0503020204020204" pitchFamily="34" charset="-122"/>
                          <a:ea typeface="微软雅黑" panose="020B0503020204020204" pitchFamily="34" charset="-122"/>
                        </a:rPr>
                        <a:t>成本文化</a:t>
                      </a:r>
                      <a:endParaRPr lang="zh-CN" sz="1600" b="1" kern="1200" dirty="0">
                        <a:solidFill>
                          <a:schemeClr val="tx1">
                            <a:lumMod val="65000"/>
                            <a:lumOff val="35000"/>
                          </a:schemeClr>
                        </a:solidFill>
                        <a:effectLst/>
                        <a:latin typeface="微软雅黑" pitchFamily="34" charset="-122"/>
                        <a:ea typeface="微软雅黑" pitchFamily="34" charset="-122"/>
                        <a:cs typeface="宋体"/>
                      </a:endParaRPr>
                    </a:p>
                  </a:txBody>
                  <a:tcPr marL="68580" marR="68580" marT="0" marB="0" anchor="ctr"/>
                </a:tc>
              </a:tr>
              <a:tr h="486347">
                <a:tc>
                  <a:txBody>
                    <a:bodyPr/>
                    <a:lstStyle/>
                    <a:p>
                      <a:pPr marL="0" algn="ctr" defTabSz="914400" rtl="0" eaLnBrk="1" latinLnBrk="0" hangingPunct="1">
                        <a:lnSpc>
                          <a:spcPts val="1875"/>
                        </a:lnSpc>
                        <a:spcAft>
                          <a:spcPts val="0"/>
                        </a:spcAft>
                      </a:pPr>
                      <a:r>
                        <a:rPr lang="zh-CN" sz="1600" u="none" strike="noStrike" kern="1200" dirty="0">
                          <a:effectLst/>
                          <a:latin typeface="微软雅黑" panose="020B0503020204020204" pitchFamily="34" charset="-122"/>
                          <a:ea typeface="微软雅黑" panose="020B0503020204020204" pitchFamily="34" charset="-122"/>
                        </a:rPr>
                        <a:t>差异化战略</a:t>
                      </a:r>
                      <a:endParaRPr lang="zh-CN" sz="1600" b="1" u="none" strike="noStrike" kern="1200" dirty="0">
                        <a:solidFill>
                          <a:schemeClr val="lt1"/>
                        </a:solidFill>
                        <a:effectLst/>
                        <a:latin typeface="微软雅黑" pitchFamily="34" charset="-122"/>
                        <a:ea typeface="微软雅黑" pitchFamily="34" charset="-122"/>
                        <a:cs typeface="+mn-cs"/>
                      </a:endParaRPr>
                    </a:p>
                  </a:txBody>
                  <a:tcPr marL="68580" marR="68580" marT="0" marB="0" anchor="ctr"/>
                </a:tc>
                <a:tc>
                  <a:txBody>
                    <a:bodyPr/>
                    <a:lstStyle/>
                    <a:p>
                      <a:pPr algn="ctr">
                        <a:spcAft>
                          <a:spcPts val="0"/>
                        </a:spcAft>
                      </a:pPr>
                      <a:r>
                        <a:rPr lang="zh-CN" sz="1600" kern="1200" dirty="0">
                          <a:solidFill>
                            <a:schemeClr val="tx1">
                              <a:lumMod val="65000"/>
                              <a:lumOff val="35000"/>
                            </a:schemeClr>
                          </a:solidFill>
                          <a:effectLst/>
                          <a:latin typeface="微软雅黑" panose="020B0503020204020204" pitchFamily="34" charset="-122"/>
                          <a:ea typeface="微软雅黑" panose="020B0503020204020204" pitchFamily="34" charset="-122"/>
                        </a:rPr>
                        <a:t>创新和差异</a:t>
                      </a:r>
                      <a:endParaRPr lang="zh-CN" sz="1600" b="1" kern="1200" dirty="0">
                        <a:solidFill>
                          <a:schemeClr val="tx1">
                            <a:lumMod val="65000"/>
                            <a:lumOff val="35000"/>
                          </a:schemeClr>
                        </a:solidFill>
                        <a:effectLst/>
                        <a:latin typeface="微软雅黑" pitchFamily="34" charset="-122"/>
                        <a:ea typeface="微软雅黑" pitchFamily="34" charset="-122"/>
                        <a:cs typeface="宋体"/>
                      </a:endParaRPr>
                    </a:p>
                  </a:txBody>
                  <a:tcPr marL="68580" marR="68580" marT="0" marB="0" anchor="ctr"/>
                </a:tc>
                <a:tc>
                  <a:txBody>
                    <a:bodyPr/>
                    <a:lstStyle/>
                    <a:p>
                      <a:pPr marL="0" algn="ctr" defTabSz="914400" rtl="0" eaLnBrk="1" latinLnBrk="0" hangingPunct="1">
                        <a:spcAft>
                          <a:spcPts val="0"/>
                        </a:spcAft>
                      </a:pPr>
                      <a:r>
                        <a:rPr lang="zh-CN" sz="1600" kern="1200" dirty="0">
                          <a:solidFill>
                            <a:schemeClr val="tx1">
                              <a:lumMod val="65000"/>
                              <a:lumOff val="35000"/>
                            </a:schemeClr>
                          </a:solidFill>
                          <a:effectLst/>
                          <a:latin typeface="微软雅黑" panose="020B0503020204020204" pitchFamily="34" charset="-122"/>
                          <a:ea typeface="微软雅黑" panose="020B0503020204020204" pitchFamily="34" charset="-122"/>
                        </a:rPr>
                        <a:t>创新文化</a:t>
                      </a:r>
                      <a:endParaRPr lang="zh-CN" sz="1600" b="1" kern="1200" dirty="0">
                        <a:solidFill>
                          <a:schemeClr val="tx1">
                            <a:lumMod val="65000"/>
                            <a:lumOff val="35000"/>
                          </a:schemeClr>
                        </a:solidFill>
                        <a:effectLst/>
                        <a:latin typeface="微软雅黑" pitchFamily="34" charset="-122"/>
                        <a:ea typeface="微软雅黑" pitchFamily="34" charset="-122"/>
                        <a:cs typeface="宋体"/>
                      </a:endParaRPr>
                    </a:p>
                  </a:txBody>
                  <a:tcPr marL="68580" marR="68580" marT="0" marB="0" anchor="ctr"/>
                </a:tc>
              </a:tr>
              <a:tr h="486347">
                <a:tc>
                  <a:txBody>
                    <a:bodyPr/>
                    <a:lstStyle/>
                    <a:p>
                      <a:pPr marL="0" algn="ctr" defTabSz="914400" rtl="0" eaLnBrk="1" latinLnBrk="0" hangingPunct="1">
                        <a:lnSpc>
                          <a:spcPts val="1875"/>
                        </a:lnSpc>
                        <a:spcAft>
                          <a:spcPts val="0"/>
                        </a:spcAft>
                      </a:pPr>
                      <a:r>
                        <a:rPr lang="zh-CN" sz="1600" u="none" strike="noStrike" kern="1200" dirty="0">
                          <a:effectLst/>
                          <a:latin typeface="微软雅黑" panose="020B0503020204020204" pitchFamily="34" charset="-122"/>
                          <a:ea typeface="微软雅黑" panose="020B0503020204020204" pitchFamily="34" charset="-122"/>
                        </a:rPr>
                        <a:t>专业化战略</a:t>
                      </a:r>
                      <a:endParaRPr lang="zh-CN" sz="1600" b="1" u="none" strike="noStrike" kern="1200" dirty="0">
                        <a:solidFill>
                          <a:schemeClr val="lt1"/>
                        </a:solidFill>
                        <a:effectLst/>
                        <a:latin typeface="微软雅黑" pitchFamily="34" charset="-122"/>
                        <a:ea typeface="微软雅黑" pitchFamily="34" charset="-122"/>
                        <a:cs typeface="+mn-cs"/>
                      </a:endParaRPr>
                    </a:p>
                  </a:txBody>
                  <a:tcPr marL="68580" marR="68580" marT="0" marB="0" anchor="ctr"/>
                </a:tc>
                <a:tc>
                  <a:txBody>
                    <a:bodyPr/>
                    <a:lstStyle/>
                    <a:p>
                      <a:pPr algn="ctr">
                        <a:spcAft>
                          <a:spcPts val="0"/>
                        </a:spcAft>
                      </a:pPr>
                      <a:r>
                        <a:rPr lang="zh-CN" sz="1600" kern="1200" dirty="0">
                          <a:solidFill>
                            <a:schemeClr val="tx1">
                              <a:lumMod val="65000"/>
                              <a:lumOff val="35000"/>
                            </a:schemeClr>
                          </a:solidFill>
                          <a:effectLst/>
                          <a:latin typeface="微软雅黑" panose="020B0503020204020204" pitchFamily="34" charset="-122"/>
                          <a:ea typeface="微软雅黑" panose="020B0503020204020204" pitchFamily="34" charset="-122"/>
                        </a:rPr>
                        <a:t>集中资源做擅长领域，专、细、精</a:t>
                      </a:r>
                      <a:endParaRPr lang="zh-CN" sz="1600" b="1" kern="1200" dirty="0">
                        <a:solidFill>
                          <a:schemeClr val="tx1">
                            <a:lumMod val="65000"/>
                            <a:lumOff val="35000"/>
                          </a:schemeClr>
                        </a:solidFill>
                        <a:effectLst/>
                        <a:latin typeface="微软雅黑" pitchFamily="34" charset="-122"/>
                        <a:ea typeface="微软雅黑" pitchFamily="34" charset="-122"/>
                        <a:cs typeface="宋体"/>
                      </a:endParaRPr>
                    </a:p>
                  </a:txBody>
                  <a:tcPr marL="68580" marR="68580" marT="0" marB="0" anchor="ctr"/>
                </a:tc>
                <a:tc>
                  <a:txBody>
                    <a:bodyPr/>
                    <a:lstStyle/>
                    <a:p>
                      <a:pPr marL="0" algn="ctr" defTabSz="914400" rtl="0" eaLnBrk="1" latinLnBrk="0" hangingPunct="1">
                        <a:spcAft>
                          <a:spcPts val="0"/>
                        </a:spcAft>
                      </a:pPr>
                      <a:r>
                        <a:rPr lang="zh-CN" sz="1600" kern="1200" dirty="0">
                          <a:solidFill>
                            <a:schemeClr val="tx1">
                              <a:lumMod val="65000"/>
                              <a:lumOff val="35000"/>
                            </a:schemeClr>
                          </a:solidFill>
                          <a:effectLst/>
                          <a:latin typeface="微软雅黑" panose="020B0503020204020204" pitchFamily="34" charset="-122"/>
                          <a:ea typeface="微软雅黑" panose="020B0503020204020204" pitchFamily="34" charset="-122"/>
                        </a:rPr>
                        <a:t>严谨、精益求精</a:t>
                      </a:r>
                      <a:endParaRPr lang="zh-CN" sz="1600" b="1" kern="1200" dirty="0">
                        <a:solidFill>
                          <a:schemeClr val="tx1">
                            <a:lumMod val="65000"/>
                            <a:lumOff val="35000"/>
                          </a:schemeClr>
                        </a:solidFill>
                        <a:effectLst/>
                        <a:latin typeface="微软雅黑" pitchFamily="34" charset="-122"/>
                        <a:ea typeface="微软雅黑" pitchFamily="34" charset="-122"/>
                        <a:cs typeface="宋体"/>
                      </a:endParaRPr>
                    </a:p>
                  </a:txBody>
                  <a:tcPr marL="68580" marR="68580" marT="0" marB="0" anchor="ctr"/>
                </a:tc>
              </a:tr>
              <a:tr h="486347">
                <a:tc>
                  <a:txBody>
                    <a:bodyPr/>
                    <a:lstStyle/>
                    <a:p>
                      <a:pPr marL="0" algn="ctr" defTabSz="914400" rtl="0" eaLnBrk="1" latinLnBrk="0" hangingPunct="1">
                        <a:lnSpc>
                          <a:spcPts val="1875"/>
                        </a:lnSpc>
                        <a:spcAft>
                          <a:spcPts val="0"/>
                        </a:spcAft>
                      </a:pPr>
                      <a:r>
                        <a:rPr lang="zh-CN" sz="1600" u="none" strike="noStrike" kern="1200" dirty="0">
                          <a:effectLst/>
                          <a:latin typeface="微软雅黑" panose="020B0503020204020204" pitchFamily="34" charset="-122"/>
                          <a:ea typeface="微软雅黑" panose="020B0503020204020204" pitchFamily="34" charset="-122"/>
                        </a:rPr>
                        <a:t>多元化战略</a:t>
                      </a:r>
                      <a:endParaRPr lang="zh-CN" sz="1600" b="1" u="none" strike="noStrike" kern="1200" dirty="0">
                        <a:solidFill>
                          <a:schemeClr val="lt1"/>
                        </a:solidFill>
                        <a:effectLst/>
                        <a:latin typeface="微软雅黑" pitchFamily="34" charset="-122"/>
                        <a:ea typeface="微软雅黑" pitchFamily="34" charset="-122"/>
                        <a:cs typeface="+mn-cs"/>
                      </a:endParaRPr>
                    </a:p>
                  </a:txBody>
                  <a:tcPr marL="68580" marR="68580" marT="0" marB="0" anchor="ctr"/>
                </a:tc>
                <a:tc>
                  <a:txBody>
                    <a:bodyPr/>
                    <a:lstStyle/>
                    <a:p>
                      <a:pPr algn="ctr">
                        <a:spcAft>
                          <a:spcPts val="0"/>
                        </a:spcAft>
                      </a:pPr>
                      <a:r>
                        <a:rPr lang="zh-CN" sz="1600" kern="1200" dirty="0">
                          <a:solidFill>
                            <a:schemeClr val="tx1">
                              <a:lumMod val="65000"/>
                              <a:lumOff val="35000"/>
                            </a:schemeClr>
                          </a:solidFill>
                          <a:effectLst/>
                          <a:latin typeface="微软雅黑" panose="020B0503020204020204" pitchFamily="34" charset="-122"/>
                          <a:ea typeface="微软雅黑" panose="020B0503020204020204" pitchFamily="34" charset="-122"/>
                        </a:rPr>
                        <a:t>强调开放思维，开发新领域</a:t>
                      </a:r>
                      <a:endParaRPr lang="zh-CN" sz="1600" b="1" kern="1200" dirty="0">
                        <a:solidFill>
                          <a:schemeClr val="tx1">
                            <a:lumMod val="65000"/>
                            <a:lumOff val="35000"/>
                          </a:schemeClr>
                        </a:solidFill>
                        <a:effectLst/>
                        <a:latin typeface="微软雅黑" pitchFamily="34" charset="-122"/>
                        <a:ea typeface="微软雅黑" pitchFamily="34" charset="-122"/>
                        <a:cs typeface="宋体"/>
                      </a:endParaRPr>
                    </a:p>
                  </a:txBody>
                  <a:tcPr marL="68580" marR="68580" marT="0" marB="0" anchor="ctr"/>
                </a:tc>
                <a:tc>
                  <a:txBody>
                    <a:bodyPr/>
                    <a:lstStyle/>
                    <a:p>
                      <a:pPr marL="0" algn="ctr" defTabSz="914400" rtl="0" eaLnBrk="1" latinLnBrk="0" hangingPunct="1">
                        <a:spcAft>
                          <a:spcPts val="0"/>
                        </a:spcAft>
                      </a:pPr>
                      <a:r>
                        <a:rPr lang="zh-CN" sz="1600" kern="1200" dirty="0">
                          <a:solidFill>
                            <a:schemeClr val="tx1">
                              <a:lumMod val="65000"/>
                              <a:lumOff val="35000"/>
                            </a:schemeClr>
                          </a:solidFill>
                          <a:effectLst/>
                          <a:latin typeface="微软雅黑" panose="020B0503020204020204" pitchFamily="34" charset="-122"/>
                          <a:ea typeface="微软雅黑" panose="020B0503020204020204" pitchFamily="34" charset="-122"/>
                        </a:rPr>
                        <a:t>灵活、开放，敢于尝试</a:t>
                      </a:r>
                      <a:endParaRPr lang="zh-CN" sz="1600" b="1" kern="1200" dirty="0">
                        <a:solidFill>
                          <a:schemeClr val="tx1">
                            <a:lumMod val="65000"/>
                            <a:lumOff val="35000"/>
                          </a:schemeClr>
                        </a:solidFill>
                        <a:effectLst/>
                        <a:latin typeface="微软雅黑" pitchFamily="34" charset="-122"/>
                        <a:ea typeface="微软雅黑" pitchFamily="34" charset="-122"/>
                        <a:cs typeface="宋体"/>
                      </a:endParaRPr>
                    </a:p>
                  </a:txBody>
                  <a:tcPr marL="68580" marR="68580" marT="0" marB="0" anchor="ctr"/>
                </a:tc>
              </a:tr>
            </a:tbl>
          </a:graphicData>
        </a:graphic>
      </p:graphicFrame>
    </p:spTree>
    <p:extLst>
      <p:ext uri="{BB962C8B-B14F-4D97-AF65-F5344CB8AC3E}">
        <p14:creationId xmlns:p14="http://schemas.microsoft.com/office/powerpoint/2010/main" val="2399779672"/>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870270" y="544872"/>
            <a:ext cx="6745181"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5. </a:t>
            </a:r>
            <a:r>
              <a:rPr lang="zh-CN" altLang="en-US" sz="2000" b="1" dirty="0" smtClean="0">
                <a:solidFill>
                  <a:schemeClr val="tx1">
                    <a:lumMod val="65000"/>
                    <a:lumOff val="35000"/>
                  </a:schemeClr>
                </a:solidFill>
                <a:latin typeface="微软雅黑" pitchFamily="34" charset="-122"/>
                <a:ea typeface="微软雅黑" pitchFamily="34" charset="-122"/>
              </a:rPr>
              <a:t>企业</a:t>
            </a:r>
            <a:r>
              <a:rPr lang="zh-CN" altLang="en-US" sz="2000" b="1" dirty="0">
                <a:solidFill>
                  <a:schemeClr val="tx1">
                    <a:lumMod val="65000"/>
                    <a:lumOff val="35000"/>
                  </a:schemeClr>
                </a:solidFill>
                <a:latin typeface="微软雅黑" pitchFamily="34" charset="-122"/>
                <a:ea typeface="微软雅黑" pitchFamily="34" charset="-122"/>
              </a:rPr>
              <a:t>优秀的传统文化需要挖掘和弘扬。</a:t>
            </a:r>
          </a:p>
        </p:txBody>
      </p:sp>
      <p:sp>
        <p:nvSpPr>
          <p:cNvPr id="6" name="矩形 5"/>
          <p:cNvSpPr/>
          <p:nvPr/>
        </p:nvSpPr>
        <p:spPr>
          <a:xfrm>
            <a:off x="914599" y="1124744"/>
            <a:ext cx="4824536" cy="1815882"/>
          </a:xfrm>
          <a:prstGeom prst="rect">
            <a:avLst/>
          </a:prstGeom>
        </p:spPr>
        <p:txBody>
          <a:bodyPr wrap="square">
            <a:spAutoFit/>
          </a:bodyPr>
          <a:lstStyle/>
          <a:p>
            <a:pPr>
              <a:lnSpc>
                <a:spcPct val="140000"/>
              </a:lnSpc>
            </a:pPr>
            <a:r>
              <a:rPr lang="zh-CN" altLang="en-US" sz="2000" dirty="0" smtClean="0">
                <a:solidFill>
                  <a:schemeClr val="tx1">
                    <a:lumMod val="65000"/>
                    <a:lumOff val="35000"/>
                  </a:schemeClr>
                </a:solidFill>
                <a:latin typeface="微软雅黑" pitchFamily="34" charset="-122"/>
                <a:ea typeface="微软雅黑" pitchFamily="34" charset="-122"/>
              </a:rPr>
              <a:t>企业</a:t>
            </a:r>
            <a:r>
              <a:rPr lang="zh-CN" altLang="en-US" sz="2000" dirty="0">
                <a:solidFill>
                  <a:schemeClr val="tx1">
                    <a:lumMod val="65000"/>
                    <a:lumOff val="35000"/>
                  </a:schemeClr>
                </a:solidFill>
                <a:latin typeface="微软雅黑" pitchFamily="34" charset="-122"/>
                <a:ea typeface="微软雅黑" pitchFamily="34" charset="-122"/>
              </a:rPr>
              <a:t>的</a:t>
            </a:r>
            <a:r>
              <a:rPr lang="zh-CN" altLang="en-US" sz="2000" dirty="0" smtClean="0">
                <a:solidFill>
                  <a:schemeClr val="tx1">
                    <a:lumMod val="65000"/>
                    <a:lumOff val="35000"/>
                  </a:schemeClr>
                </a:solidFill>
                <a:latin typeface="微软雅黑" pitchFamily="34" charset="-122"/>
                <a:ea typeface="微软雅黑" pitchFamily="34" charset="-122"/>
              </a:rPr>
              <a:t>传统</a:t>
            </a:r>
            <a:r>
              <a:rPr lang="zh-CN" altLang="en-US" sz="2000" dirty="0">
                <a:solidFill>
                  <a:schemeClr val="tx1">
                    <a:lumMod val="65000"/>
                    <a:lumOff val="35000"/>
                  </a:schemeClr>
                </a:solidFill>
                <a:latin typeface="微软雅黑" pitchFamily="34" charset="-122"/>
                <a:ea typeface="微软雅黑" pitchFamily="34" charset="-122"/>
              </a:rPr>
              <a:t>文化受</a:t>
            </a:r>
            <a:r>
              <a:rPr lang="zh-CN" altLang="en-US" sz="2000" b="1" dirty="0">
                <a:solidFill>
                  <a:srgbClr val="FF8500"/>
                </a:solidFill>
                <a:latin typeface="微软雅黑" pitchFamily="34" charset="-122"/>
                <a:ea typeface="微软雅黑" pitchFamily="34" charset="-122"/>
              </a:rPr>
              <a:t>企业创办者的影响是最大的</a:t>
            </a:r>
            <a:r>
              <a:rPr lang="zh-CN" altLang="en-US" sz="2000" dirty="0">
                <a:solidFill>
                  <a:schemeClr val="tx1">
                    <a:lumMod val="65000"/>
                    <a:lumOff val="35000"/>
                  </a:schemeClr>
                </a:solidFill>
                <a:latin typeface="微软雅黑" pitchFamily="34" charset="-122"/>
                <a:ea typeface="微软雅黑" pitchFamily="34" charset="-122"/>
              </a:rPr>
              <a:t>，这些都是企业过去的成功基因，是企业的</a:t>
            </a:r>
            <a:r>
              <a:rPr lang="en-US" altLang="zh-CN" sz="2000" dirty="0">
                <a:solidFill>
                  <a:schemeClr val="tx1">
                    <a:lumMod val="65000"/>
                    <a:lumOff val="35000"/>
                  </a:schemeClr>
                </a:solidFill>
                <a:latin typeface="微软雅黑" pitchFamily="34" charset="-122"/>
                <a:ea typeface="微软雅黑" pitchFamily="34" charset="-122"/>
              </a:rPr>
              <a:t>DNA</a:t>
            </a:r>
            <a:r>
              <a:rPr lang="zh-CN" altLang="en-US" sz="2000" dirty="0">
                <a:solidFill>
                  <a:schemeClr val="tx1">
                    <a:lumMod val="65000"/>
                    <a:lumOff val="35000"/>
                  </a:schemeClr>
                </a:solidFill>
                <a:latin typeface="微软雅黑" pitchFamily="34" charset="-122"/>
                <a:ea typeface="微软雅黑" pitchFamily="34" charset="-122"/>
              </a:rPr>
              <a:t>，是企业最宝贵的精神财富，是企业文化应该继承和发扬的。</a:t>
            </a:r>
          </a:p>
        </p:txBody>
      </p:sp>
      <p:sp>
        <p:nvSpPr>
          <p:cNvPr id="7" name="圆角矩形 6"/>
          <p:cNvSpPr/>
          <p:nvPr/>
        </p:nvSpPr>
        <p:spPr>
          <a:xfrm>
            <a:off x="951109" y="4221088"/>
            <a:ext cx="10620674" cy="1512169"/>
          </a:xfrm>
          <a:prstGeom prst="roundRect">
            <a:avLst>
              <a:gd name="adj" fmla="val 1280"/>
            </a:avLst>
          </a:prstGeom>
          <a:solidFill>
            <a:srgbClr val="FF8500"/>
          </a:solidFill>
          <a:ln w="9525" cap="flat" cmpd="sng" algn="ctr">
            <a:noFill/>
            <a:prstDash val="solid"/>
            <a:headEnd/>
            <a:tailEnd/>
          </a:ln>
          <a:effectLst>
            <a:outerShdw blurRad="40000" dist="23000" dir="5400000" rotWithShape="0">
              <a:srgbClr val="000000">
                <a:alpha val="35000"/>
              </a:srgbClr>
            </a:outerShdw>
          </a:effectLst>
        </p:spPr>
        <p:txBody>
          <a:bodyPr wrap="none" lIns="91429" tIns="45715" rIns="91429" bIns="45715" anchor="ctr"/>
          <a:lstStyle/>
          <a:p>
            <a:pPr algn="ctr" eaLnBrk="0" hangingPunct="0"/>
            <a:endParaRPr lang="zh-CN" altLang="en-US" sz="2400" kern="0" dirty="0">
              <a:solidFill>
                <a:sysClr val="window" lastClr="FFFFFF"/>
              </a:solidFill>
              <a:latin typeface="华康俪金黑W8(P)" panose="020B0800000000000000" pitchFamily="34" charset="-122"/>
              <a:ea typeface="华康俪金黑W8(P)" panose="020B0800000000000000" pitchFamily="34" charset="-122"/>
            </a:endParaRPr>
          </a:p>
        </p:txBody>
      </p:sp>
      <p:sp>
        <p:nvSpPr>
          <p:cNvPr id="8" name="矩形 7"/>
          <p:cNvSpPr/>
          <p:nvPr/>
        </p:nvSpPr>
        <p:spPr>
          <a:xfrm>
            <a:off x="1058615" y="4307758"/>
            <a:ext cx="10369152" cy="1338828"/>
          </a:xfrm>
          <a:prstGeom prst="rect">
            <a:avLst/>
          </a:prstGeom>
        </p:spPr>
        <p:txBody>
          <a:bodyPr wrap="square">
            <a:spAutoFit/>
          </a:bodyPr>
          <a:lstStyle/>
          <a:p>
            <a:pPr>
              <a:lnSpc>
                <a:spcPct val="150000"/>
              </a:lnSpc>
            </a:pPr>
            <a:r>
              <a:rPr lang="zh-CN" altLang="en-US" b="1" dirty="0">
                <a:solidFill>
                  <a:schemeClr val="bg1"/>
                </a:solidFill>
                <a:latin typeface="微软雅黑" pitchFamily="34" charset="-122"/>
                <a:ea typeface="微软雅黑" pitchFamily="34" charset="-122"/>
              </a:rPr>
              <a:t>美国新港新闻造船和码头公司的创办人杭亭顿曾经在</a:t>
            </a:r>
            <a:r>
              <a:rPr lang="en-US" altLang="zh-CN" b="1" dirty="0">
                <a:solidFill>
                  <a:schemeClr val="bg1"/>
                </a:solidFill>
                <a:latin typeface="微软雅黑" pitchFamily="34" charset="-122"/>
                <a:ea typeface="微软雅黑" pitchFamily="34" charset="-122"/>
              </a:rPr>
              <a:t>1866</a:t>
            </a:r>
            <a:r>
              <a:rPr lang="zh-CN" altLang="en-US" b="1" dirty="0">
                <a:solidFill>
                  <a:schemeClr val="bg1"/>
                </a:solidFill>
                <a:latin typeface="微软雅黑" pitchFamily="34" charset="-122"/>
                <a:ea typeface="微软雅黑" pitchFamily="34" charset="-122"/>
              </a:rPr>
              <a:t>年说过这样一段话：“</a:t>
            </a:r>
            <a:r>
              <a:rPr lang="zh-CN" altLang="en-US" b="1" dirty="0">
                <a:solidFill>
                  <a:srgbClr val="FFFF00"/>
                </a:solidFill>
                <a:latin typeface="微软雅黑" pitchFamily="34" charset="-122"/>
                <a:ea typeface="微软雅黑" pitchFamily="34" charset="-122"/>
              </a:rPr>
              <a:t>我们要造好船，如果可能的话，赚点钱。如果必要的话，赔点钱。但永远要造好船</a:t>
            </a:r>
            <a:r>
              <a:rPr lang="zh-CN" altLang="en-US" b="1" dirty="0">
                <a:solidFill>
                  <a:schemeClr val="bg1"/>
                </a:solidFill>
                <a:latin typeface="微软雅黑" pitchFamily="34" charset="-122"/>
                <a:ea typeface="微软雅黑" pitchFamily="34" charset="-122"/>
              </a:rPr>
              <a:t>。”直到</a:t>
            </a:r>
            <a:r>
              <a:rPr lang="en-US" altLang="zh-CN" b="1" dirty="0">
                <a:solidFill>
                  <a:schemeClr val="bg1"/>
                </a:solidFill>
                <a:latin typeface="微软雅黑" pitchFamily="34" charset="-122"/>
                <a:ea typeface="微软雅黑" pitchFamily="34" charset="-122"/>
              </a:rPr>
              <a:t>1987</a:t>
            </a:r>
            <a:r>
              <a:rPr lang="zh-CN" altLang="en-US" b="1" dirty="0">
                <a:solidFill>
                  <a:schemeClr val="bg1"/>
                </a:solidFill>
                <a:latin typeface="微软雅黑" pitchFamily="34" charset="-122"/>
                <a:ea typeface="微软雅黑" pitchFamily="34" charset="-122"/>
              </a:rPr>
              <a:t>年，他的这段话还被他的公司的副总裁引用并铭刻在公司最显眼的地方，成为公司的文化和信仰。 </a:t>
            </a:r>
            <a:endParaRPr lang="zh-CN" altLang="en-US" sz="4000" b="1" dirty="0">
              <a:solidFill>
                <a:srgbClr val="FFFF00"/>
              </a:solidFill>
              <a:latin typeface="微软雅黑" pitchFamily="34" charset="-122"/>
              <a:ea typeface="微软雅黑" pitchFamily="34" charset="-122"/>
            </a:endParaRPr>
          </a:p>
        </p:txBody>
      </p:sp>
      <p:pic>
        <p:nvPicPr>
          <p:cNvPr id="9" name="Picture 6" descr="http://media.hamptonroads.com/cache/files/images/blogs/9610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5908203" y="1145548"/>
            <a:ext cx="5616624" cy="2931524"/>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0125644"/>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870270" y="544872"/>
            <a:ext cx="6745181"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6. </a:t>
            </a:r>
            <a:r>
              <a:rPr lang="zh-CN" altLang="en-US" sz="2000" b="1" dirty="0" smtClean="0">
                <a:solidFill>
                  <a:schemeClr val="tx1">
                    <a:lumMod val="65000"/>
                    <a:lumOff val="35000"/>
                  </a:schemeClr>
                </a:solidFill>
                <a:latin typeface="微软雅黑" pitchFamily="34" charset="-122"/>
                <a:ea typeface="微软雅黑" pitchFamily="34" charset="-122"/>
              </a:rPr>
              <a:t>跟上</a:t>
            </a:r>
            <a:r>
              <a:rPr lang="zh-CN" altLang="en-US" sz="2000" b="1" dirty="0">
                <a:solidFill>
                  <a:schemeClr val="tx1">
                    <a:lumMod val="65000"/>
                    <a:lumOff val="35000"/>
                  </a:schemeClr>
                </a:solidFill>
                <a:latin typeface="微软雅黑" pitchFamily="34" charset="-122"/>
                <a:ea typeface="微软雅黑" pitchFamily="34" charset="-122"/>
              </a:rPr>
              <a:t>时代脉搏，提高认同度。</a:t>
            </a:r>
          </a:p>
        </p:txBody>
      </p:sp>
      <p:sp>
        <p:nvSpPr>
          <p:cNvPr id="10" name="矩形 9"/>
          <p:cNvSpPr/>
          <p:nvPr/>
        </p:nvSpPr>
        <p:spPr>
          <a:xfrm>
            <a:off x="842591" y="1225428"/>
            <a:ext cx="10873208" cy="476541"/>
          </a:xfrm>
          <a:prstGeom prst="rect">
            <a:avLst/>
          </a:prstGeom>
        </p:spPr>
        <p:txBody>
          <a:bodyPr wrap="square">
            <a:spAutoFit/>
          </a:bodyPr>
          <a:lstStyle/>
          <a:p>
            <a:pPr>
              <a:lnSpc>
                <a:spcPct val="140000"/>
              </a:lnSpc>
            </a:pPr>
            <a:r>
              <a:rPr lang="zh-CN" altLang="en-US" sz="2000" dirty="0">
                <a:solidFill>
                  <a:schemeClr val="tx1">
                    <a:lumMod val="65000"/>
                    <a:lumOff val="35000"/>
                  </a:schemeClr>
                </a:solidFill>
                <a:latin typeface="微软雅黑" pitchFamily="34" charset="-122"/>
                <a:ea typeface="微软雅黑" pitchFamily="34" charset="-122"/>
              </a:rPr>
              <a:t>企业文化</a:t>
            </a:r>
            <a:r>
              <a:rPr lang="zh-CN" altLang="en-US" sz="2000" dirty="0" smtClean="0">
                <a:solidFill>
                  <a:schemeClr val="tx1">
                    <a:lumMod val="65000"/>
                    <a:lumOff val="35000"/>
                  </a:schemeClr>
                </a:solidFill>
                <a:latin typeface="微软雅黑" pitchFamily="34" charset="-122"/>
                <a:ea typeface="微软雅黑" pitchFamily="34" charset="-122"/>
              </a:rPr>
              <a:t>的时代</a:t>
            </a:r>
            <a:r>
              <a:rPr lang="zh-CN" altLang="en-US" sz="2000" dirty="0" smtClean="0">
                <a:solidFill>
                  <a:schemeClr val="tx1">
                    <a:lumMod val="65000"/>
                    <a:lumOff val="35000"/>
                  </a:schemeClr>
                </a:solidFill>
                <a:latin typeface="微软雅黑" pitchFamily="34" charset="-122"/>
                <a:ea typeface="微软雅黑" pitchFamily="34" charset="-122"/>
              </a:rPr>
              <a:t>印记是非常</a:t>
            </a:r>
            <a:r>
              <a:rPr lang="zh-CN" altLang="en-US" sz="2000" dirty="0">
                <a:solidFill>
                  <a:schemeClr val="tx1">
                    <a:lumMod val="65000"/>
                    <a:lumOff val="35000"/>
                  </a:schemeClr>
                </a:solidFill>
                <a:latin typeface="微软雅黑" pitchFamily="34" charset="-122"/>
                <a:ea typeface="微软雅黑" pitchFamily="34" charset="-122"/>
              </a:rPr>
              <a:t>明显的</a:t>
            </a:r>
            <a:r>
              <a:rPr lang="zh-CN" altLang="en-US" sz="2000" dirty="0" smtClean="0">
                <a:solidFill>
                  <a:schemeClr val="tx1">
                    <a:lumMod val="65000"/>
                    <a:lumOff val="35000"/>
                  </a:schemeClr>
                </a:solidFill>
                <a:latin typeface="微软雅黑" pitchFamily="34" charset="-122"/>
                <a:ea typeface="微软雅黑" pitchFamily="34" charset="-122"/>
              </a:rPr>
              <a:t>。过去</a:t>
            </a:r>
            <a:r>
              <a:rPr lang="zh-CN" altLang="en-US" sz="2000" dirty="0">
                <a:solidFill>
                  <a:schemeClr val="tx1">
                    <a:lumMod val="65000"/>
                    <a:lumOff val="35000"/>
                  </a:schemeClr>
                </a:solidFill>
                <a:latin typeface="微软雅黑" pitchFamily="34" charset="-122"/>
                <a:ea typeface="微软雅黑" pitchFamily="34" charset="-122"/>
              </a:rPr>
              <a:t>耳熟能详的口号，是否真的</a:t>
            </a:r>
            <a:r>
              <a:rPr lang="zh-CN" altLang="en-US" sz="2000" dirty="0" smtClean="0">
                <a:solidFill>
                  <a:schemeClr val="tx1">
                    <a:lumMod val="65000"/>
                    <a:lumOff val="35000"/>
                  </a:schemeClr>
                </a:solidFill>
                <a:latin typeface="微软雅黑" pitchFamily="34" charset="-122"/>
                <a:ea typeface="微软雅黑" pitchFamily="34" charset="-122"/>
              </a:rPr>
              <a:t>就是得到</a:t>
            </a:r>
            <a:r>
              <a:rPr lang="zh-CN" altLang="en-US" sz="2000" dirty="0">
                <a:solidFill>
                  <a:schemeClr val="tx1">
                    <a:lumMod val="65000"/>
                    <a:lumOff val="35000"/>
                  </a:schemeClr>
                </a:solidFill>
                <a:latin typeface="微软雅黑" pitchFamily="34" charset="-122"/>
                <a:ea typeface="微软雅黑" pitchFamily="34" charset="-122"/>
              </a:rPr>
              <a:t>员工的认同？</a:t>
            </a:r>
          </a:p>
        </p:txBody>
      </p:sp>
      <p:sp>
        <p:nvSpPr>
          <p:cNvPr id="11" name="TextBox 6"/>
          <p:cNvSpPr txBox="1"/>
          <p:nvPr/>
        </p:nvSpPr>
        <p:spPr>
          <a:xfrm>
            <a:off x="791352" y="4931362"/>
            <a:ext cx="10623155" cy="956672"/>
          </a:xfrm>
          <a:prstGeom prst="rect">
            <a:avLst/>
          </a:prstGeom>
          <a:noFill/>
        </p:spPr>
        <p:txBody>
          <a:bodyPr wrap="square" rtlCol="0">
            <a:spAutoFit/>
          </a:bodyPr>
          <a:lstStyle/>
          <a:p>
            <a:pPr marL="285750" indent="-285750">
              <a:lnSpc>
                <a:spcPct val="130000"/>
              </a:lnSpc>
              <a:spcBef>
                <a:spcPts val="500"/>
              </a:spcBef>
              <a:buFont typeface="Wingdings" pitchFamily="2" charset="2"/>
              <a:buChar char="n"/>
            </a:pPr>
            <a:r>
              <a:rPr lang="zh-CN" altLang="en-US" dirty="0" smtClean="0">
                <a:solidFill>
                  <a:srgbClr val="545454"/>
                </a:solidFill>
                <a:latin typeface="微软雅黑" panose="020B0503020204020204" pitchFamily="34" charset="-122"/>
                <a:ea typeface="微软雅黑" panose="020B0503020204020204" pitchFamily="34" charset="-122"/>
              </a:rPr>
              <a:t>讲</a:t>
            </a:r>
            <a:r>
              <a:rPr lang="zh-CN" altLang="en-US" dirty="0">
                <a:solidFill>
                  <a:srgbClr val="545454"/>
                </a:solidFill>
                <a:latin typeface="微软雅黑" panose="020B0503020204020204" pitchFamily="34" charset="-122"/>
                <a:ea typeface="微软雅黑" panose="020B0503020204020204" pitchFamily="34" charset="-122"/>
              </a:rPr>
              <a:t>奉献，不如</a:t>
            </a:r>
            <a:r>
              <a:rPr lang="zh-CN" altLang="en-US" dirty="0" smtClean="0">
                <a:solidFill>
                  <a:srgbClr val="545454"/>
                </a:solidFill>
                <a:latin typeface="微软雅黑" panose="020B0503020204020204" pitchFamily="34" charset="-122"/>
                <a:ea typeface="微软雅黑" panose="020B0503020204020204" pitchFamily="34" charset="-122"/>
              </a:rPr>
              <a:t>讲有</a:t>
            </a:r>
            <a:r>
              <a:rPr lang="zh-CN" altLang="en-US" sz="2000" b="1" dirty="0">
                <a:solidFill>
                  <a:srgbClr val="FF8500"/>
                </a:solidFill>
                <a:latin typeface="微软雅黑" panose="020B0503020204020204" pitchFamily="34" charset="-122"/>
                <a:ea typeface="微软雅黑" panose="020B0503020204020204" pitchFamily="34" charset="-122"/>
              </a:rPr>
              <a:t>付出才有收获</a:t>
            </a:r>
            <a:r>
              <a:rPr lang="zh-CN" altLang="en-US" dirty="0" smtClean="0">
                <a:solidFill>
                  <a:srgbClr val="545454"/>
                </a:solidFill>
                <a:latin typeface="微软雅黑" panose="020B0503020204020204" pitchFamily="34" charset="-122"/>
                <a:ea typeface="微软雅黑" panose="020B0503020204020204" pitchFamily="34" charset="-122"/>
              </a:rPr>
              <a:t>；</a:t>
            </a:r>
            <a:endParaRPr lang="en-US" altLang="zh-CN" dirty="0" smtClean="0">
              <a:solidFill>
                <a:srgbClr val="545454"/>
              </a:solidFill>
              <a:latin typeface="微软雅黑" panose="020B0503020204020204" pitchFamily="34" charset="-122"/>
              <a:ea typeface="微软雅黑" panose="020B0503020204020204" pitchFamily="34" charset="-122"/>
            </a:endParaRPr>
          </a:p>
          <a:p>
            <a:pPr marL="285750" indent="-285750">
              <a:lnSpc>
                <a:spcPct val="130000"/>
              </a:lnSpc>
              <a:spcBef>
                <a:spcPts val="500"/>
              </a:spcBef>
              <a:buFont typeface="Wingdings" pitchFamily="2" charset="2"/>
              <a:buChar char="n"/>
            </a:pPr>
            <a:r>
              <a:rPr lang="zh-CN" altLang="en-US" dirty="0" smtClean="0">
                <a:solidFill>
                  <a:srgbClr val="545454"/>
                </a:solidFill>
                <a:latin typeface="微软雅黑" panose="020B0503020204020204" pitchFamily="34" charset="-122"/>
                <a:ea typeface="微软雅黑" panose="020B0503020204020204" pitchFamily="34" charset="-122"/>
              </a:rPr>
              <a:t>讲</a:t>
            </a:r>
            <a:r>
              <a:rPr lang="zh-CN" altLang="en-US" dirty="0">
                <a:solidFill>
                  <a:srgbClr val="545454"/>
                </a:solidFill>
                <a:latin typeface="微软雅黑" panose="020B0503020204020204" pitchFamily="34" charset="-122"/>
                <a:ea typeface="微软雅黑" panose="020B0503020204020204" pitchFamily="34" charset="-122"/>
              </a:rPr>
              <a:t>敬业，更要强调</a:t>
            </a:r>
            <a:r>
              <a:rPr lang="zh-CN" altLang="en-US" sz="2000" b="1" dirty="0">
                <a:solidFill>
                  <a:srgbClr val="FF8500"/>
                </a:solidFill>
                <a:latin typeface="微软雅黑" panose="020B0503020204020204" pitchFamily="34" charset="-122"/>
                <a:ea typeface="微软雅黑" panose="020B0503020204020204" pitchFamily="34" charset="-122"/>
              </a:rPr>
              <a:t>职业道德、个人品牌</a:t>
            </a:r>
            <a:r>
              <a:rPr lang="zh-CN" altLang="en-US" dirty="0">
                <a:solidFill>
                  <a:srgbClr val="545454"/>
                </a:solidFill>
                <a:latin typeface="微软雅黑" panose="020B0503020204020204" pitchFamily="34" charset="-122"/>
                <a:ea typeface="微软雅黑" panose="020B0503020204020204" pitchFamily="34" charset="-122"/>
              </a:rPr>
              <a:t>。</a:t>
            </a:r>
          </a:p>
        </p:txBody>
      </p:sp>
      <p:sp>
        <p:nvSpPr>
          <p:cNvPr id="2" name="矩形 1"/>
          <p:cNvSpPr/>
          <p:nvPr/>
        </p:nvSpPr>
        <p:spPr>
          <a:xfrm>
            <a:off x="870270" y="1901211"/>
            <a:ext cx="10662088" cy="993092"/>
          </a:xfrm>
          <a:prstGeom prst="rect">
            <a:avLst/>
          </a:prstGeom>
        </p:spPr>
        <p:txBody>
          <a:bodyPr wrap="square">
            <a:spAutoFit/>
          </a:bodyPr>
          <a:lstStyle/>
          <a:p>
            <a:pPr algn="just">
              <a:lnSpc>
                <a:spcPct val="115000"/>
              </a:lnSpc>
              <a:spcAft>
                <a:spcPts val="420"/>
              </a:spcAft>
            </a:pPr>
            <a:r>
              <a:rPr lang="zh-CN" altLang="zh-CN" sz="2400" b="1" kern="100" dirty="0">
                <a:solidFill>
                  <a:schemeClr val="tx1">
                    <a:lumMod val="65000"/>
                    <a:lumOff val="35000"/>
                  </a:schemeClr>
                </a:solidFill>
                <a:latin typeface="微软雅黑" panose="020B0503020204020204" pitchFamily="34" charset="-122"/>
                <a:ea typeface="微软雅黑" panose="020B0503020204020204" pitchFamily="34" charset="-122"/>
                <a:cs typeface="宋体-18030"/>
              </a:rPr>
              <a:t>艰苦奋斗</a:t>
            </a:r>
            <a:r>
              <a:rPr lang="zh-CN" altLang="zh-CN" sz="2400" b="1" kern="100" dirty="0">
                <a:solidFill>
                  <a:srgbClr val="FF9300"/>
                </a:solidFill>
                <a:latin typeface="微软雅黑" panose="020B0503020204020204" pitchFamily="34" charset="-122"/>
                <a:ea typeface="微软雅黑" panose="020B0503020204020204" pitchFamily="34" charset="-122"/>
                <a:cs typeface="宋体-18030"/>
              </a:rPr>
              <a:t>，为什么一定要艰苦？为什么就不能是快乐的奋斗呢？</a:t>
            </a:r>
            <a:endParaRPr lang="zh-CN" altLang="zh-CN" sz="2400" b="1" kern="100" dirty="0">
              <a:solidFill>
                <a:srgbClr val="FF9300"/>
              </a:solidFill>
              <a:latin typeface="微软雅黑" panose="020B0503020204020204" pitchFamily="34" charset="-122"/>
              <a:ea typeface="微软雅黑" panose="020B0503020204020204" pitchFamily="34" charset="-122"/>
            </a:endParaRPr>
          </a:p>
          <a:p>
            <a:pPr algn="just">
              <a:lnSpc>
                <a:spcPct val="115000"/>
              </a:lnSpc>
              <a:spcAft>
                <a:spcPts val="420"/>
              </a:spcAft>
            </a:pPr>
            <a:r>
              <a:rPr lang="zh-CN" altLang="zh-CN" sz="2400" b="1" kern="100" dirty="0">
                <a:solidFill>
                  <a:schemeClr val="tx1">
                    <a:lumMod val="65000"/>
                    <a:lumOff val="35000"/>
                  </a:schemeClr>
                </a:solidFill>
                <a:latin typeface="微软雅黑" panose="020B0503020204020204" pitchFamily="34" charset="-122"/>
                <a:ea typeface="微软雅黑" panose="020B0503020204020204" pitchFamily="34" charset="-122"/>
                <a:cs typeface="宋体-18030"/>
              </a:rPr>
              <a:t>无私奉献</a:t>
            </a:r>
            <a:r>
              <a:rPr lang="zh-CN" altLang="zh-CN" sz="2400" b="1" kern="100" dirty="0">
                <a:solidFill>
                  <a:srgbClr val="FF9300"/>
                </a:solidFill>
                <a:latin typeface="微软雅黑" panose="020B0503020204020204" pitchFamily="34" charset="-122"/>
                <a:ea typeface="微软雅黑" panose="020B0503020204020204" pitchFamily="34" charset="-122"/>
                <a:cs typeface="宋体-18030"/>
              </a:rPr>
              <a:t>，我们还要不要吃饭？要不要养家？不如不要工资算了！</a:t>
            </a:r>
            <a:endParaRPr lang="zh-CN" altLang="zh-CN" sz="2400" b="1" kern="100" dirty="0">
              <a:solidFill>
                <a:srgbClr val="FF9300"/>
              </a:solidFill>
              <a:latin typeface="微软雅黑" panose="020B0503020204020204" pitchFamily="34" charset="-122"/>
              <a:ea typeface="微软雅黑" panose="020B0503020204020204" pitchFamily="34" charset="-122"/>
            </a:endParaRPr>
          </a:p>
        </p:txBody>
      </p:sp>
      <p:sp>
        <p:nvSpPr>
          <p:cNvPr id="14" name="TextBox 9"/>
          <p:cNvSpPr txBox="1"/>
          <p:nvPr/>
        </p:nvSpPr>
        <p:spPr>
          <a:xfrm>
            <a:off x="862895" y="3121086"/>
            <a:ext cx="4752526" cy="435504"/>
          </a:xfrm>
          <a:prstGeom prst="rect">
            <a:avLst/>
          </a:prstGeom>
          <a:noFill/>
        </p:spPr>
        <p:txBody>
          <a:bodyPr wrap="square" rtlCol="0">
            <a:spAutoFit/>
          </a:bodyPr>
          <a:lstStyle/>
          <a:p>
            <a:pPr>
              <a:lnSpc>
                <a:spcPct val="130000"/>
              </a:lnSpc>
            </a:pPr>
            <a:r>
              <a:rPr lang="zh-CN" altLang="en-US" sz="2000" dirty="0">
                <a:solidFill>
                  <a:srgbClr val="5F5E5C"/>
                </a:solidFill>
                <a:latin typeface="华康俪金黑W8(P)" panose="020B0800000000000000" pitchFamily="34" charset="-122"/>
                <a:ea typeface="华康俪金黑W8(P)" panose="020B0800000000000000" pitchFamily="34" charset="-122"/>
              </a:rPr>
              <a:t>→ </a:t>
            </a:r>
            <a:r>
              <a:rPr lang="zh-CN" altLang="en-US" sz="2000" dirty="0" smtClean="0">
                <a:solidFill>
                  <a:srgbClr val="5F5E5C"/>
                </a:solidFill>
                <a:latin typeface="华康俪金黑W8(P)" panose="020B0800000000000000" pitchFamily="34" charset="-122"/>
                <a:ea typeface="华康俪金黑W8(P)" panose="020B0800000000000000" pitchFamily="34" charset="-122"/>
              </a:rPr>
              <a:t>肖知兴</a:t>
            </a:r>
            <a:r>
              <a:rPr lang="zh-CN" altLang="en-US" sz="2000" dirty="0">
                <a:solidFill>
                  <a:srgbClr val="5F5E5C"/>
                </a:solidFill>
                <a:latin typeface="华康俪金黑W8(P)" panose="020B0800000000000000" pitchFamily="34" charset="-122"/>
                <a:ea typeface="华康俪金黑W8(P)" panose="020B0800000000000000" pitchFamily="34" charset="-122"/>
              </a:rPr>
              <a:t>博士</a:t>
            </a:r>
          </a:p>
        </p:txBody>
      </p:sp>
      <p:grpSp>
        <p:nvGrpSpPr>
          <p:cNvPr id="15" name="组合 14"/>
          <p:cNvGrpSpPr/>
          <p:nvPr/>
        </p:nvGrpSpPr>
        <p:grpSpPr>
          <a:xfrm>
            <a:off x="862895" y="3610029"/>
            <a:ext cx="10852904" cy="1095233"/>
            <a:chOff x="-155055" y="2770631"/>
            <a:chExt cx="10852904" cy="1095233"/>
          </a:xfrm>
        </p:grpSpPr>
        <p:sp>
          <p:nvSpPr>
            <p:cNvPr id="16" name="圆角矩形 15"/>
            <p:cNvSpPr/>
            <p:nvPr/>
          </p:nvSpPr>
          <p:spPr>
            <a:xfrm>
              <a:off x="-155055" y="2922830"/>
              <a:ext cx="10852904" cy="943034"/>
            </a:xfrm>
            <a:prstGeom prst="roundRect">
              <a:avLst>
                <a:gd name="adj" fmla="val 4375"/>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16"/>
            <p:cNvSpPr/>
            <p:nvPr/>
          </p:nvSpPr>
          <p:spPr>
            <a:xfrm flipH="1">
              <a:off x="-48110" y="2770631"/>
              <a:ext cx="288032" cy="171464"/>
            </a:xfrm>
            <a:prstGeom prst="triangle">
              <a:avLst>
                <a:gd name="adj" fmla="val 0"/>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TextBox 6"/>
            <p:cNvSpPr txBox="1"/>
            <p:nvPr/>
          </p:nvSpPr>
          <p:spPr>
            <a:xfrm>
              <a:off x="-95099" y="2986655"/>
              <a:ext cx="10648932" cy="732508"/>
            </a:xfrm>
            <a:prstGeom prst="rect">
              <a:avLst/>
            </a:prstGeom>
            <a:noFill/>
          </p:spPr>
          <p:txBody>
            <a:bodyPr wrap="square" rtlCol="0">
              <a:spAutoFit/>
            </a:bodyPr>
            <a:lstStyle/>
            <a:p>
              <a:pPr>
                <a:lnSpc>
                  <a:spcPct val="130000"/>
                </a:lnSpc>
              </a:pPr>
              <a:r>
                <a:rPr lang="zh-CN" altLang="en-US" sz="3200" b="1" dirty="0">
                  <a:solidFill>
                    <a:prstClr val="white"/>
                  </a:solidFill>
                  <a:latin typeface="微软雅黑" pitchFamily="34" charset="-122"/>
                  <a:ea typeface="微软雅黑" pitchFamily="34" charset="-122"/>
                </a:rPr>
                <a:t>大家都是利益最大化的经济人，甭给我来无私奉献那一套。</a:t>
              </a:r>
              <a:endParaRPr lang="zh-CN" altLang="zh-CN" sz="3200" b="1"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247252257"/>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 presetClass="entr" presetSubtype="4" decel="10000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90405" y="3735731"/>
            <a:ext cx="2880366" cy="2880366"/>
          </a:xfrm>
          <a:prstGeom prst="rect">
            <a:avLst/>
          </a:prstGeom>
        </p:spPr>
      </p:pic>
      <p:sp>
        <p:nvSpPr>
          <p:cNvPr id="2" name="矩形 1"/>
          <p:cNvSpPr/>
          <p:nvPr/>
        </p:nvSpPr>
        <p:spPr>
          <a:xfrm>
            <a:off x="870270" y="544872"/>
            <a:ext cx="6745181"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7. </a:t>
            </a:r>
            <a:r>
              <a:rPr lang="zh-CN" altLang="en-US" sz="2000" b="1" dirty="0" smtClean="0">
                <a:solidFill>
                  <a:schemeClr val="tx1">
                    <a:lumMod val="65000"/>
                    <a:lumOff val="35000"/>
                  </a:schemeClr>
                </a:solidFill>
                <a:latin typeface="微软雅黑" pitchFamily="34" charset="-122"/>
                <a:ea typeface="微软雅黑" pitchFamily="34" charset="-122"/>
              </a:rPr>
              <a:t>企业</a:t>
            </a:r>
            <a:r>
              <a:rPr lang="zh-CN" altLang="en-US" sz="2000" b="1" dirty="0">
                <a:solidFill>
                  <a:schemeClr val="tx1">
                    <a:lumMod val="65000"/>
                    <a:lumOff val="35000"/>
                  </a:schemeClr>
                </a:solidFill>
                <a:latin typeface="微软雅黑" pitchFamily="34" charset="-122"/>
                <a:ea typeface="微软雅黑" pitchFamily="34" charset="-122"/>
              </a:rPr>
              <a:t>价值观和员工价值观和谐统一。</a:t>
            </a:r>
          </a:p>
        </p:txBody>
      </p:sp>
      <p:sp>
        <p:nvSpPr>
          <p:cNvPr id="3" name="矩形 2"/>
          <p:cNvSpPr/>
          <p:nvPr/>
        </p:nvSpPr>
        <p:spPr>
          <a:xfrm>
            <a:off x="842591" y="1225428"/>
            <a:ext cx="10873208" cy="954107"/>
          </a:xfrm>
          <a:prstGeom prst="rect">
            <a:avLst/>
          </a:prstGeom>
        </p:spPr>
        <p:txBody>
          <a:bodyPr wrap="square">
            <a:spAutoFit/>
          </a:bodyPr>
          <a:lstStyle/>
          <a:p>
            <a:pPr>
              <a:lnSpc>
                <a:spcPct val="140000"/>
              </a:lnSpc>
            </a:pPr>
            <a:r>
              <a:rPr lang="zh-CN" altLang="en-US" sz="2000" dirty="0">
                <a:solidFill>
                  <a:schemeClr val="tx1">
                    <a:lumMod val="65000"/>
                    <a:lumOff val="35000"/>
                  </a:schemeClr>
                </a:solidFill>
                <a:latin typeface="微软雅黑" pitchFamily="34" charset="-122"/>
                <a:ea typeface="微软雅黑" pitchFamily="34" charset="-122"/>
              </a:rPr>
              <a:t>对于任何一个企业而言，只有当企业内绝大部分员工的个人价值观趋同时，整个企业的价值观才可能形成，而企业价值观是企业全体或多数员工一致赞同的共同理念。这</a:t>
            </a:r>
            <a:r>
              <a:rPr lang="zh-CN" altLang="en-US" sz="2000" dirty="0" smtClean="0">
                <a:solidFill>
                  <a:schemeClr val="tx1">
                    <a:lumMod val="65000"/>
                    <a:lumOff val="35000"/>
                  </a:schemeClr>
                </a:solidFill>
                <a:latin typeface="微软雅黑" pitchFamily="34" charset="-122"/>
                <a:ea typeface="微软雅黑" pitchFamily="34" charset="-122"/>
              </a:rPr>
              <a:t>也就是说：</a:t>
            </a:r>
            <a:endParaRPr lang="zh-CN" altLang="en-US" sz="2000" dirty="0">
              <a:solidFill>
                <a:schemeClr val="tx1">
                  <a:lumMod val="65000"/>
                  <a:lumOff val="35000"/>
                </a:schemeClr>
              </a:solidFill>
              <a:latin typeface="微软雅黑" pitchFamily="34" charset="-122"/>
              <a:ea typeface="微软雅黑" pitchFamily="34" charset="-122"/>
            </a:endParaRPr>
          </a:p>
        </p:txBody>
      </p:sp>
      <p:sp>
        <p:nvSpPr>
          <p:cNvPr id="4" name="圆角矩形 3"/>
          <p:cNvSpPr/>
          <p:nvPr/>
        </p:nvSpPr>
        <p:spPr>
          <a:xfrm>
            <a:off x="842591" y="2459981"/>
            <a:ext cx="10620674" cy="1512169"/>
          </a:xfrm>
          <a:prstGeom prst="roundRect">
            <a:avLst>
              <a:gd name="adj" fmla="val 1280"/>
            </a:avLst>
          </a:prstGeom>
          <a:solidFill>
            <a:srgbClr val="FF8500"/>
          </a:solidFill>
          <a:ln w="9525" cap="flat" cmpd="sng" algn="ctr">
            <a:noFill/>
            <a:prstDash val="solid"/>
            <a:headEnd/>
            <a:tailEnd/>
          </a:ln>
          <a:effectLst>
            <a:outerShdw blurRad="40000" dist="23000" dir="5400000" rotWithShape="0">
              <a:srgbClr val="000000">
                <a:alpha val="35000"/>
              </a:srgbClr>
            </a:outerShdw>
          </a:effectLst>
        </p:spPr>
        <p:txBody>
          <a:bodyPr wrap="none" lIns="91429" tIns="45715" rIns="91429" bIns="45715" anchor="ctr"/>
          <a:lstStyle/>
          <a:p>
            <a:pPr algn="ctr" eaLnBrk="0" hangingPunct="0"/>
            <a:endParaRPr lang="zh-CN" altLang="en-US" sz="2400" kern="0" dirty="0">
              <a:solidFill>
                <a:sysClr val="window" lastClr="FFFFFF"/>
              </a:solidFill>
              <a:latin typeface="华康俪金黑W8(P)" panose="020B0800000000000000" pitchFamily="34" charset="-122"/>
              <a:ea typeface="华康俪金黑W8(P)" panose="020B0800000000000000" pitchFamily="34" charset="-122"/>
            </a:endParaRPr>
          </a:p>
        </p:txBody>
      </p:sp>
      <p:sp>
        <p:nvSpPr>
          <p:cNvPr id="5" name="矩形 4"/>
          <p:cNvSpPr/>
          <p:nvPr/>
        </p:nvSpPr>
        <p:spPr>
          <a:xfrm>
            <a:off x="950097" y="2546651"/>
            <a:ext cx="10369152" cy="1308884"/>
          </a:xfrm>
          <a:prstGeom prst="rect">
            <a:avLst/>
          </a:prstGeom>
        </p:spPr>
        <p:txBody>
          <a:bodyPr wrap="square">
            <a:spAutoFit/>
          </a:bodyPr>
          <a:lstStyle/>
          <a:p>
            <a:pPr>
              <a:lnSpc>
                <a:spcPct val="150000"/>
              </a:lnSpc>
            </a:pPr>
            <a:r>
              <a:rPr lang="zh-CN" altLang="en-US" sz="2800" b="1" dirty="0">
                <a:solidFill>
                  <a:schemeClr val="bg1"/>
                </a:solidFill>
                <a:latin typeface="微软雅黑" pitchFamily="34" charset="-122"/>
                <a:ea typeface="微软雅黑" pitchFamily="34" charset="-122"/>
              </a:rPr>
              <a:t>企业价值观和与员工个人价值观是和谐统一的，不能是背道而驰的，否则企业何来向心力？</a:t>
            </a:r>
            <a:endParaRPr lang="zh-CN" altLang="en-US" sz="5400" b="1" dirty="0">
              <a:solidFill>
                <a:srgbClr val="FFFF00"/>
              </a:solidFill>
              <a:latin typeface="微软雅黑" pitchFamily="34" charset="-122"/>
              <a:ea typeface="微软雅黑" pitchFamily="34" charset="-122"/>
            </a:endParaRPr>
          </a:p>
        </p:txBody>
      </p:sp>
      <p:sp>
        <p:nvSpPr>
          <p:cNvPr id="6" name="等腰三角形 5"/>
          <p:cNvSpPr/>
          <p:nvPr/>
        </p:nvSpPr>
        <p:spPr>
          <a:xfrm>
            <a:off x="10986452" y="2266205"/>
            <a:ext cx="178271" cy="193776"/>
          </a:xfrm>
          <a:prstGeom prst="triangle">
            <a:avLst>
              <a:gd name="adj" fmla="val 0"/>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243512769"/>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8815504"/>
      </p:ext>
    </p:extLst>
  </p:cSld>
  <p:clrMapOvr>
    <a:masterClrMapping/>
  </p:clrMapOvr>
  <p:transition>
    <p:cove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5812057"/>
      </p:ext>
    </p:extLst>
  </p:cSld>
  <p:clrMapOvr>
    <a:masterClrMapping/>
  </p:clrMapOvr>
  <p:transition>
    <p:comb/>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870270" y="544872"/>
            <a:ext cx="2973310"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1.1 </a:t>
            </a:r>
            <a:r>
              <a:rPr lang="zh-CN" altLang="en-US" sz="2000" b="1" dirty="0" smtClean="0">
                <a:solidFill>
                  <a:schemeClr val="tx1">
                    <a:lumMod val="65000"/>
                    <a:lumOff val="35000"/>
                  </a:schemeClr>
                </a:solidFill>
                <a:latin typeface="微软雅黑" pitchFamily="34" charset="-122"/>
                <a:ea typeface="微软雅黑" pitchFamily="34" charset="-122"/>
              </a:rPr>
              <a:t>如何</a:t>
            </a:r>
            <a:r>
              <a:rPr lang="zh-CN" altLang="en-US" sz="2000" b="1" dirty="0">
                <a:solidFill>
                  <a:schemeClr val="tx1">
                    <a:lumMod val="65000"/>
                    <a:lumOff val="35000"/>
                  </a:schemeClr>
                </a:solidFill>
                <a:latin typeface="微软雅黑" pitchFamily="34" charset="-122"/>
                <a:ea typeface="微软雅黑" pitchFamily="34" charset="-122"/>
              </a:rPr>
              <a:t>理解文化</a:t>
            </a:r>
            <a:endParaRPr lang="zh-CN" altLang="en-US" sz="2000" dirty="0"/>
          </a:p>
        </p:txBody>
      </p:sp>
      <p:sp>
        <p:nvSpPr>
          <p:cNvPr id="19" name="矩形 18"/>
          <p:cNvSpPr/>
          <p:nvPr/>
        </p:nvSpPr>
        <p:spPr>
          <a:xfrm>
            <a:off x="842591" y="1725860"/>
            <a:ext cx="10781138" cy="1625894"/>
          </a:xfrm>
          <a:prstGeom prst="rect">
            <a:avLst/>
          </a:prstGeom>
        </p:spPr>
        <p:txBody>
          <a:bodyPr wrap="square">
            <a:spAutoFit/>
          </a:bodyPr>
          <a:lstStyle/>
          <a:p>
            <a:pPr marL="285750" indent="-285750">
              <a:lnSpc>
                <a:spcPct val="130000"/>
              </a:lnSpc>
              <a:spcBef>
                <a:spcPts val="500"/>
              </a:spcBef>
              <a:buFont typeface="Wingdings" pitchFamily="2" charset="2"/>
              <a:buChar char="n"/>
            </a:pPr>
            <a:r>
              <a:rPr lang="zh-CN" altLang="en-US" dirty="0">
                <a:solidFill>
                  <a:srgbClr val="545454"/>
                </a:solidFill>
                <a:latin typeface="微软雅黑" panose="020B0503020204020204" pitchFamily="34" charset="-122"/>
                <a:ea typeface="微软雅黑" panose="020B0503020204020204" pitchFamily="34" charset="-122"/>
              </a:rPr>
              <a:t>“观乎天文，以察时变；观乎人文，以化成天下”</a:t>
            </a:r>
            <a:r>
              <a:rPr lang="en-US" altLang="zh-CN" dirty="0">
                <a:solidFill>
                  <a:srgbClr val="545454"/>
                </a:solidFill>
                <a:latin typeface="微软雅黑" panose="020B0503020204020204" pitchFamily="34" charset="-122"/>
                <a:ea typeface="微软雅黑" panose="020B0503020204020204" pitchFamily="34" charset="-122"/>
              </a:rPr>
              <a:t>——《</a:t>
            </a:r>
            <a:r>
              <a:rPr lang="zh-CN" altLang="en-US" dirty="0">
                <a:solidFill>
                  <a:srgbClr val="545454"/>
                </a:solidFill>
                <a:latin typeface="微软雅黑" panose="020B0503020204020204" pitchFamily="34" charset="-122"/>
                <a:ea typeface="微软雅黑" panose="020B0503020204020204" pitchFamily="34" charset="-122"/>
              </a:rPr>
              <a:t>易传</a:t>
            </a:r>
            <a:r>
              <a:rPr lang="en-US" altLang="zh-CN" dirty="0">
                <a:solidFill>
                  <a:srgbClr val="545454"/>
                </a:solidFill>
                <a:latin typeface="微软雅黑" panose="020B0503020204020204" pitchFamily="34" charset="-122"/>
                <a:ea typeface="微软雅黑" panose="020B0503020204020204" pitchFamily="34" charset="-122"/>
              </a:rPr>
              <a:t>》</a:t>
            </a:r>
          </a:p>
          <a:p>
            <a:pPr marL="285750" indent="-285750">
              <a:lnSpc>
                <a:spcPct val="130000"/>
              </a:lnSpc>
              <a:spcBef>
                <a:spcPts val="500"/>
              </a:spcBef>
              <a:buFont typeface="Wingdings" pitchFamily="2" charset="2"/>
              <a:buChar char="n"/>
            </a:pPr>
            <a:r>
              <a:rPr lang="en-US" altLang="zh-CN" dirty="0">
                <a:solidFill>
                  <a:srgbClr val="545454"/>
                </a:solidFill>
                <a:latin typeface="微软雅黑" panose="020B0503020204020204" pitchFamily="34" charset="-122"/>
                <a:ea typeface="微软雅黑" panose="020B0503020204020204" pitchFamily="34" charset="-122"/>
              </a:rPr>
              <a:t>“</a:t>
            </a:r>
            <a:r>
              <a:rPr lang="zh-CN" altLang="en-US" dirty="0">
                <a:solidFill>
                  <a:srgbClr val="545454"/>
                </a:solidFill>
                <a:latin typeface="微软雅黑" panose="020B0503020204020204" pitchFamily="34" charset="-122"/>
                <a:ea typeface="微软雅黑" panose="020B0503020204020204" pitchFamily="34" charset="-122"/>
              </a:rPr>
              <a:t>圣人之治天下也，先文德而后武力。凡武之兴，为不服也。文化不改，然后加诛”</a:t>
            </a:r>
            <a:r>
              <a:rPr lang="en-US" altLang="zh-CN" dirty="0">
                <a:solidFill>
                  <a:srgbClr val="545454"/>
                </a:solidFill>
                <a:latin typeface="微软雅黑" panose="020B0503020204020204" pitchFamily="34" charset="-122"/>
                <a:ea typeface="微软雅黑" panose="020B0503020204020204" pitchFamily="34" charset="-122"/>
              </a:rPr>
              <a:t>——《</a:t>
            </a:r>
            <a:r>
              <a:rPr lang="zh-CN" altLang="en-US" dirty="0">
                <a:solidFill>
                  <a:srgbClr val="545454"/>
                </a:solidFill>
                <a:latin typeface="微软雅黑" panose="020B0503020204020204" pitchFamily="34" charset="-122"/>
                <a:ea typeface="微软雅黑" panose="020B0503020204020204" pitchFamily="34" charset="-122"/>
              </a:rPr>
              <a:t>说苑</a:t>
            </a:r>
            <a:r>
              <a:rPr lang="en-US" altLang="zh-CN" dirty="0">
                <a:solidFill>
                  <a:srgbClr val="545454"/>
                </a:solidFill>
                <a:latin typeface="微软雅黑" panose="020B0503020204020204" pitchFamily="34" charset="-122"/>
                <a:ea typeface="微软雅黑" panose="020B0503020204020204" pitchFamily="34" charset="-122"/>
              </a:rPr>
              <a:t>》</a:t>
            </a:r>
          </a:p>
          <a:p>
            <a:pPr marL="285750" indent="-285750">
              <a:lnSpc>
                <a:spcPct val="130000"/>
              </a:lnSpc>
              <a:spcBef>
                <a:spcPts val="500"/>
              </a:spcBef>
              <a:buFont typeface="Wingdings" pitchFamily="2" charset="2"/>
              <a:buChar char="n"/>
            </a:pPr>
            <a:r>
              <a:rPr lang="en-US" altLang="zh-CN" dirty="0">
                <a:solidFill>
                  <a:srgbClr val="545454"/>
                </a:solidFill>
                <a:latin typeface="微软雅黑" panose="020B0503020204020204" pitchFamily="34" charset="-122"/>
                <a:ea typeface="微软雅黑" panose="020B0503020204020204" pitchFamily="34" charset="-122"/>
              </a:rPr>
              <a:t>“</a:t>
            </a:r>
            <a:r>
              <a:rPr lang="zh-CN" altLang="en-US" dirty="0">
                <a:solidFill>
                  <a:srgbClr val="545454"/>
                </a:solidFill>
                <a:latin typeface="微软雅黑" panose="020B0503020204020204" pitchFamily="34" charset="-122"/>
                <a:ea typeface="微软雅黑" panose="020B0503020204020204" pitchFamily="34" charset="-122"/>
              </a:rPr>
              <a:t>文化”的本义是“以文教化”，它表示对人知识的学习、性情的陶冶、品德的教养等，比如，“没文化，真可怕”，“他是文化人”等语境中含义。</a:t>
            </a:r>
          </a:p>
        </p:txBody>
      </p:sp>
      <p:sp>
        <p:nvSpPr>
          <p:cNvPr id="23" name="TextBox 1"/>
          <p:cNvSpPr txBox="1"/>
          <p:nvPr/>
        </p:nvSpPr>
        <p:spPr>
          <a:xfrm>
            <a:off x="842591" y="1246932"/>
            <a:ext cx="3312368" cy="369332"/>
          </a:xfrm>
          <a:prstGeom prst="rect">
            <a:avLst/>
          </a:prstGeom>
          <a:noFill/>
        </p:spPr>
        <p:txBody>
          <a:bodyPr wrap="square" rtlCol="0">
            <a:spAutoFit/>
          </a:bodyPr>
          <a:lstStyle/>
          <a:p>
            <a:r>
              <a:rPr lang="en-US" altLang="zh-CN" b="1" dirty="0" smtClean="0">
                <a:solidFill>
                  <a:schemeClr val="tx1">
                    <a:lumMod val="65000"/>
                    <a:lumOff val="35000"/>
                  </a:schemeClr>
                </a:solidFill>
                <a:latin typeface="微软雅黑" pitchFamily="34" charset="-122"/>
                <a:ea typeface="微软雅黑" pitchFamily="34" charset="-122"/>
              </a:rPr>
              <a:t>2</a:t>
            </a:r>
            <a:r>
              <a:rPr lang="zh-CN" altLang="en-US" b="1" dirty="0" smtClean="0">
                <a:solidFill>
                  <a:schemeClr val="tx1">
                    <a:lumMod val="65000"/>
                    <a:lumOff val="35000"/>
                  </a:schemeClr>
                </a:solidFill>
                <a:latin typeface="微软雅黑" pitchFamily="34" charset="-122"/>
                <a:ea typeface="微软雅黑" pitchFamily="34" charset="-122"/>
              </a:rPr>
              <a:t>）</a:t>
            </a:r>
            <a:r>
              <a:rPr lang="zh-CN" altLang="en-US" b="1" dirty="0">
                <a:solidFill>
                  <a:schemeClr val="tx1">
                    <a:lumMod val="65000"/>
                    <a:lumOff val="35000"/>
                  </a:schemeClr>
                </a:solidFill>
                <a:latin typeface="微软雅黑" pitchFamily="34" charset="-122"/>
                <a:ea typeface="微软雅黑" pitchFamily="34" charset="-122"/>
              </a:rPr>
              <a:t>探寻“文化”起源</a:t>
            </a:r>
          </a:p>
        </p:txBody>
      </p:sp>
      <p:grpSp>
        <p:nvGrpSpPr>
          <p:cNvPr id="30" name="组合 29"/>
          <p:cNvGrpSpPr/>
          <p:nvPr/>
        </p:nvGrpSpPr>
        <p:grpSpPr>
          <a:xfrm>
            <a:off x="842591" y="1616264"/>
            <a:ext cx="3627679" cy="72000"/>
            <a:chOff x="842591" y="1616264"/>
            <a:chExt cx="3627679" cy="72000"/>
          </a:xfrm>
        </p:grpSpPr>
        <p:cxnSp>
          <p:nvCxnSpPr>
            <p:cNvPr id="27" name="直接连接符 26"/>
            <p:cNvCxnSpPr/>
            <p:nvPr/>
          </p:nvCxnSpPr>
          <p:spPr>
            <a:xfrm>
              <a:off x="870270" y="1652264"/>
              <a:ext cx="3600000" cy="0"/>
            </a:xfrm>
            <a:prstGeom prst="line">
              <a:avLst/>
            </a:prstGeom>
            <a:ln>
              <a:solidFill>
                <a:srgbClr val="FF9300"/>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842591" y="1616264"/>
              <a:ext cx="72000" cy="72000"/>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p:nvSpPr>
        <p:spPr>
          <a:xfrm>
            <a:off x="842592" y="4365104"/>
            <a:ext cx="7920879" cy="969496"/>
          </a:xfrm>
          <a:prstGeom prst="rect">
            <a:avLst/>
          </a:prstGeom>
        </p:spPr>
        <p:txBody>
          <a:bodyPr wrap="square">
            <a:spAutoFit/>
          </a:bodyPr>
          <a:lstStyle/>
          <a:p>
            <a:pPr>
              <a:lnSpc>
                <a:spcPct val="150000"/>
              </a:lnSpc>
            </a:pPr>
            <a:r>
              <a:rPr lang="zh-CN" altLang="en-US" b="1" dirty="0">
                <a:solidFill>
                  <a:schemeClr val="tx1">
                    <a:lumMod val="65000"/>
                    <a:lumOff val="35000"/>
                  </a:schemeClr>
                </a:solidFill>
                <a:latin typeface="微软雅黑" pitchFamily="34" charset="-122"/>
                <a:ea typeface="微软雅黑" pitchFamily="34" charset="-122"/>
              </a:rPr>
              <a:t>现在“文化”已成为一个内涵丰富、外延宽广的多维概念</a:t>
            </a:r>
            <a:r>
              <a:rPr lang="zh-CN" altLang="en-US" b="1" dirty="0" smtClean="0">
                <a:solidFill>
                  <a:schemeClr val="tx1">
                    <a:lumMod val="65000"/>
                    <a:lumOff val="35000"/>
                  </a:schemeClr>
                </a:solidFill>
                <a:latin typeface="微软雅黑" pitchFamily="34" charset="-122"/>
                <a:ea typeface="微软雅黑" pitchFamily="34" charset="-122"/>
              </a:rPr>
              <a:t>。</a:t>
            </a:r>
            <a:endParaRPr lang="en-US" altLang="zh-CN" b="1" dirty="0" smtClean="0">
              <a:solidFill>
                <a:schemeClr val="tx1">
                  <a:lumMod val="65000"/>
                  <a:lumOff val="35000"/>
                </a:schemeClr>
              </a:solidFill>
              <a:latin typeface="微软雅黑" pitchFamily="34" charset="-122"/>
              <a:ea typeface="微软雅黑" pitchFamily="34" charset="-122"/>
            </a:endParaRPr>
          </a:p>
          <a:p>
            <a:pPr>
              <a:lnSpc>
                <a:spcPct val="150000"/>
              </a:lnSpc>
            </a:pPr>
            <a:r>
              <a:rPr lang="zh-CN" altLang="en-US" b="1" dirty="0" smtClean="0">
                <a:solidFill>
                  <a:schemeClr val="tx1">
                    <a:lumMod val="65000"/>
                    <a:lumOff val="35000"/>
                  </a:schemeClr>
                </a:solidFill>
                <a:latin typeface="微软雅黑" pitchFamily="34" charset="-122"/>
                <a:ea typeface="微软雅黑" pitchFamily="34" charset="-122"/>
              </a:rPr>
              <a:t>比如</a:t>
            </a:r>
            <a:r>
              <a:rPr lang="zh-CN" altLang="en-US" b="1" dirty="0">
                <a:solidFill>
                  <a:schemeClr val="tx1">
                    <a:lumMod val="65000"/>
                    <a:lumOff val="35000"/>
                  </a:schemeClr>
                </a:solidFill>
                <a:latin typeface="微软雅黑" pitchFamily="34" charset="-122"/>
                <a:ea typeface="微软雅黑" pitchFamily="34" charset="-122"/>
              </a:rPr>
              <a:t>，</a:t>
            </a:r>
            <a:r>
              <a:rPr lang="zh-CN" altLang="en-US" sz="2000" b="1" dirty="0">
                <a:solidFill>
                  <a:srgbClr val="FF8500"/>
                </a:solidFill>
                <a:latin typeface="微软雅黑" pitchFamily="34" charset="-122"/>
                <a:ea typeface="微软雅黑" pitchFamily="34" charset="-122"/>
              </a:rPr>
              <a:t>服装文化、酒文化、茶文化、饮食文化</a:t>
            </a:r>
            <a:r>
              <a:rPr lang="zh-CN" altLang="en-US" sz="2000" b="1" dirty="0" smtClean="0">
                <a:solidFill>
                  <a:srgbClr val="FF8500"/>
                </a:solidFill>
                <a:latin typeface="微软雅黑" pitchFamily="34" charset="-122"/>
                <a:ea typeface="微软雅黑" pitchFamily="34" charset="-122"/>
              </a:rPr>
              <a:t>，企业文化</a:t>
            </a:r>
            <a:r>
              <a:rPr lang="zh-CN" altLang="en-US" b="1" dirty="0">
                <a:solidFill>
                  <a:schemeClr val="tx1">
                    <a:lumMod val="65000"/>
                    <a:lumOff val="35000"/>
                  </a:schemeClr>
                </a:solidFill>
                <a:latin typeface="微软雅黑" pitchFamily="34" charset="-122"/>
                <a:ea typeface="微软雅黑" pitchFamily="34" charset="-122"/>
              </a:rPr>
              <a:t>等。</a:t>
            </a:r>
            <a:endParaRPr lang="zh-CN" altLang="en-US" sz="3600" b="1" dirty="0">
              <a:solidFill>
                <a:srgbClr val="FF8500"/>
              </a:solidFill>
              <a:latin typeface="微软雅黑" pitchFamily="34" charset="-122"/>
              <a:ea typeface="微软雅黑"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4929" y="3348789"/>
            <a:ext cx="2813086" cy="2813086"/>
          </a:xfrm>
          <a:prstGeom prst="rect">
            <a:avLst/>
          </a:prstGeom>
        </p:spPr>
      </p:pic>
    </p:spTree>
    <p:extLst>
      <p:ext uri="{BB962C8B-B14F-4D97-AF65-F5344CB8AC3E}">
        <p14:creationId xmlns:p14="http://schemas.microsoft.com/office/powerpoint/2010/main" val="40251678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870270" y="544872"/>
            <a:ext cx="2973310"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1.1 </a:t>
            </a:r>
            <a:r>
              <a:rPr lang="zh-CN" altLang="en-US" sz="2000" b="1" dirty="0" smtClean="0">
                <a:solidFill>
                  <a:schemeClr val="tx1">
                    <a:lumMod val="65000"/>
                    <a:lumOff val="35000"/>
                  </a:schemeClr>
                </a:solidFill>
                <a:latin typeface="微软雅黑" pitchFamily="34" charset="-122"/>
                <a:ea typeface="微软雅黑" pitchFamily="34" charset="-122"/>
              </a:rPr>
              <a:t>如何</a:t>
            </a:r>
            <a:r>
              <a:rPr lang="zh-CN" altLang="en-US" sz="2000" b="1" dirty="0">
                <a:solidFill>
                  <a:schemeClr val="tx1">
                    <a:lumMod val="65000"/>
                    <a:lumOff val="35000"/>
                  </a:schemeClr>
                </a:solidFill>
                <a:latin typeface="微软雅黑" pitchFamily="34" charset="-122"/>
                <a:ea typeface="微软雅黑" pitchFamily="34" charset="-122"/>
              </a:rPr>
              <a:t>理解文化</a:t>
            </a:r>
            <a:endParaRPr lang="zh-CN" altLang="en-US" sz="2000" dirty="0"/>
          </a:p>
        </p:txBody>
      </p:sp>
      <p:sp>
        <p:nvSpPr>
          <p:cNvPr id="19" name="矩形 18"/>
          <p:cNvSpPr/>
          <p:nvPr/>
        </p:nvSpPr>
        <p:spPr>
          <a:xfrm>
            <a:off x="842591" y="1725860"/>
            <a:ext cx="10781138" cy="1625894"/>
          </a:xfrm>
          <a:prstGeom prst="rect">
            <a:avLst/>
          </a:prstGeom>
        </p:spPr>
        <p:txBody>
          <a:bodyPr wrap="square">
            <a:spAutoFit/>
          </a:bodyPr>
          <a:lstStyle/>
          <a:p>
            <a:pPr marL="285750" indent="-285750">
              <a:lnSpc>
                <a:spcPct val="130000"/>
              </a:lnSpc>
              <a:spcBef>
                <a:spcPts val="500"/>
              </a:spcBef>
              <a:buFont typeface="Wingdings" pitchFamily="2" charset="2"/>
              <a:buChar char="n"/>
            </a:pPr>
            <a:r>
              <a:rPr lang="zh-CN" altLang="en-US" dirty="0">
                <a:solidFill>
                  <a:srgbClr val="545454"/>
                </a:solidFill>
                <a:latin typeface="微软雅黑" panose="020B0503020204020204" pitchFamily="34" charset="-122"/>
                <a:ea typeface="微软雅黑" panose="020B0503020204020204" pitchFamily="34" charset="-122"/>
              </a:rPr>
              <a:t>文化是无形的，就像电一样，通过负载在物体上，我们才能感知它。</a:t>
            </a:r>
          </a:p>
          <a:p>
            <a:pPr marL="285750" indent="-285750">
              <a:lnSpc>
                <a:spcPct val="130000"/>
              </a:lnSpc>
              <a:spcBef>
                <a:spcPts val="500"/>
              </a:spcBef>
              <a:buFont typeface="Wingdings" pitchFamily="2" charset="2"/>
              <a:buChar char="n"/>
            </a:pPr>
            <a:r>
              <a:rPr lang="zh-CN" altLang="en-US" dirty="0">
                <a:solidFill>
                  <a:srgbClr val="545454"/>
                </a:solidFill>
                <a:latin typeface="微软雅黑" panose="020B0503020204020204" pitchFamily="34" charset="-122"/>
                <a:ea typeface="微软雅黑" panose="020B0503020204020204" pitchFamily="34" charset="-122"/>
              </a:rPr>
              <a:t>我们可以通过一些“文化”的用词语境，来理解文化的含义。</a:t>
            </a:r>
          </a:p>
          <a:p>
            <a:pPr marL="285750" indent="-285750">
              <a:lnSpc>
                <a:spcPct val="130000"/>
              </a:lnSpc>
              <a:spcBef>
                <a:spcPts val="500"/>
              </a:spcBef>
              <a:buFont typeface="Wingdings" pitchFamily="2" charset="2"/>
              <a:buChar char="n"/>
            </a:pPr>
            <a:r>
              <a:rPr lang="zh-CN" altLang="en-US" dirty="0">
                <a:solidFill>
                  <a:srgbClr val="545454"/>
                </a:solidFill>
                <a:latin typeface="微软雅黑" panose="020B0503020204020204" pitchFamily="34" charset="-122"/>
                <a:ea typeface="微软雅黑" panose="020B0503020204020204" pitchFamily="34" charset="-122"/>
              </a:rPr>
              <a:t>结合语境，服装文化、饮食文化、酒文化、茶文化、节日文化等，就可以理解为是穿衣习惯、饮食习惯、喝酒习惯、节日风俗等。</a:t>
            </a:r>
          </a:p>
        </p:txBody>
      </p:sp>
      <p:sp>
        <p:nvSpPr>
          <p:cNvPr id="23" name="TextBox 1"/>
          <p:cNvSpPr txBox="1"/>
          <p:nvPr/>
        </p:nvSpPr>
        <p:spPr>
          <a:xfrm>
            <a:off x="842590" y="1246932"/>
            <a:ext cx="3849725" cy="369332"/>
          </a:xfrm>
          <a:prstGeom prst="rect">
            <a:avLst/>
          </a:prstGeom>
          <a:noFill/>
        </p:spPr>
        <p:txBody>
          <a:bodyPr wrap="square" rtlCol="0">
            <a:spAutoFit/>
          </a:bodyPr>
          <a:lstStyle/>
          <a:p>
            <a:r>
              <a:rPr lang="en-US" altLang="zh-CN" b="1" dirty="0" smtClean="0">
                <a:solidFill>
                  <a:schemeClr val="tx1">
                    <a:lumMod val="65000"/>
                    <a:lumOff val="35000"/>
                  </a:schemeClr>
                </a:solidFill>
                <a:latin typeface="微软雅黑" pitchFamily="34" charset="-122"/>
                <a:ea typeface="微软雅黑" pitchFamily="34" charset="-122"/>
              </a:rPr>
              <a:t>3</a:t>
            </a:r>
            <a:r>
              <a:rPr lang="zh-CN" altLang="en-US" b="1" dirty="0" smtClean="0">
                <a:solidFill>
                  <a:schemeClr val="tx1">
                    <a:lumMod val="65000"/>
                    <a:lumOff val="35000"/>
                  </a:schemeClr>
                </a:solidFill>
                <a:latin typeface="微软雅黑" pitchFamily="34" charset="-122"/>
                <a:ea typeface="微软雅黑" pitchFamily="34" charset="-122"/>
              </a:rPr>
              <a:t>）</a:t>
            </a:r>
            <a:r>
              <a:rPr lang="zh-CN" altLang="en-US" b="1" dirty="0">
                <a:solidFill>
                  <a:schemeClr val="tx1">
                    <a:lumMod val="65000"/>
                    <a:lumOff val="35000"/>
                  </a:schemeClr>
                </a:solidFill>
                <a:latin typeface="微软雅黑" pitchFamily="34" charset="-122"/>
                <a:ea typeface="微软雅黑" pitchFamily="34" charset="-122"/>
              </a:rPr>
              <a:t>从用词环境分析“文化”含义</a:t>
            </a:r>
          </a:p>
        </p:txBody>
      </p:sp>
      <p:grpSp>
        <p:nvGrpSpPr>
          <p:cNvPr id="30" name="组合 29"/>
          <p:cNvGrpSpPr/>
          <p:nvPr/>
        </p:nvGrpSpPr>
        <p:grpSpPr>
          <a:xfrm>
            <a:off x="842591" y="1616264"/>
            <a:ext cx="3627679" cy="72000"/>
            <a:chOff x="842591" y="1616264"/>
            <a:chExt cx="3627679" cy="72000"/>
          </a:xfrm>
        </p:grpSpPr>
        <p:cxnSp>
          <p:nvCxnSpPr>
            <p:cNvPr id="27" name="直接连接符 26"/>
            <p:cNvCxnSpPr/>
            <p:nvPr/>
          </p:nvCxnSpPr>
          <p:spPr>
            <a:xfrm>
              <a:off x="870270" y="1652264"/>
              <a:ext cx="3600000" cy="0"/>
            </a:xfrm>
            <a:prstGeom prst="line">
              <a:avLst/>
            </a:prstGeom>
            <a:ln>
              <a:solidFill>
                <a:srgbClr val="FF9300"/>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842591" y="1616264"/>
              <a:ext cx="72000" cy="72000"/>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圆角矩形 9"/>
          <p:cNvSpPr/>
          <p:nvPr/>
        </p:nvSpPr>
        <p:spPr>
          <a:xfrm>
            <a:off x="951109" y="4263481"/>
            <a:ext cx="9756577" cy="1469776"/>
          </a:xfrm>
          <a:prstGeom prst="roundRect">
            <a:avLst>
              <a:gd name="adj" fmla="val 1280"/>
            </a:avLst>
          </a:prstGeom>
          <a:solidFill>
            <a:srgbClr val="FF8500"/>
          </a:solidFill>
          <a:ln w="9525" cap="flat" cmpd="sng" algn="ctr">
            <a:noFill/>
            <a:prstDash val="solid"/>
            <a:headEnd/>
            <a:tailEnd/>
          </a:ln>
          <a:effectLst>
            <a:outerShdw blurRad="40000" dist="23000" dir="5400000" rotWithShape="0">
              <a:srgbClr val="000000">
                <a:alpha val="35000"/>
              </a:srgbClr>
            </a:outerShdw>
          </a:effectLst>
        </p:spPr>
        <p:txBody>
          <a:bodyPr wrap="none" lIns="91429" tIns="45715" rIns="91429" bIns="45715" anchor="ctr"/>
          <a:lstStyle/>
          <a:p>
            <a:pPr algn="ctr" eaLnBrk="0" hangingPunct="0"/>
            <a:endParaRPr lang="zh-CN" altLang="en-US" sz="2400" kern="0" dirty="0">
              <a:solidFill>
                <a:sysClr val="window" lastClr="FFFFFF"/>
              </a:solidFill>
              <a:latin typeface="华康俪金黑W8(P)" panose="020B0800000000000000" pitchFamily="34" charset="-122"/>
              <a:ea typeface="华康俪金黑W8(P)" panose="020B0800000000000000" pitchFamily="34" charset="-122"/>
            </a:endParaRPr>
          </a:p>
        </p:txBody>
      </p:sp>
      <p:sp>
        <p:nvSpPr>
          <p:cNvPr id="12" name="矩形 11"/>
          <p:cNvSpPr/>
          <p:nvPr/>
        </p:nvSpPr>
        <p:spPr>
          <a:xfrm>
            <a:off x="1058615" y="4437112"/>
            <a:ext cx="9577063" cy="1246495"/>
          </a:xfrm>
          <a:prstGeom prst="rect">
            <a:avLst/>
          </a:prstGeom>
        </p:spPr>
        <p:txBody>
          <a:bodyPr wrap="square">
            <a:spAutoFit/>
          </a:bodyPr>
          <a:lstStyle/>
          <a:p>
            <a:pPr>
              <a:lnSpc>
                <a:spcPct val="150000"/>
              </a:lnSpc>
            </a:pPr>
            <a:r>
              <a:rPr lang="zh-CN" altLang="en-US" b="1" dirty="0">
                <a:solidFill>
                  <a:schemeClr val="bg1"/>
                </a:solidFill>
                <a:latin typeface="微软雅黑" pitchFamily="34" charset="-122"/>
                <a:ea typeface="微软雅黑" pitchFamily="34" charset="-122"/>
              </a:rPr>
              <a:t>从语境中来理解，文化实际上就可以理解为</a:t>
            </a:r>
            <a:r>
              <a:rPr lang="zh-CN" altLang="en-US" b="1" dirty="0" smtClean="0">
                <a:solidFill>
                  <a:schemeClr val="bg1"/>
                </a:solidFill>
                <a:latin typeface="微软雅黑" pitchFamily="34" charset="-122"/>
                <a:ea typeface="微软雅黑" pitchFamily="34" charset="-122"/>
              </a:rPr>
              <a:t>是</a:t>
            </a:r>
            <a:endParaRPr lang="en-US" altLang="zh-CN" b="1" dirty="0" smtClean="0">
              <a:solidFill>
                <a:schemeClr val="bg1"/>
              </a:solidFill>
              <a:latin typeface="微软雅黑" pitchFamily="34" charset="-122"/>
              <a:ea typeface="微软雅黑" pitchFamily="34" charset="-122"/>
            </a:endParaRPr>
          </a:p>
          <a:p>
            <a:pPr>
              <a:lnSpc>
                <a:spcPct val="150000"/>
              </a:lnSpc>
            </a:pPr>
            <a:r>
              <a:rPr lang="zh-CN" altLang="en-US" sz="3200" b="1" dirty="0" smtClean="0">
                <a:solidFill>
                  <a:srgbClr val="FFFF00"/>
                </a:solidFill>
                <a:latin typeface="微软雅黑" pitchFamily="34" charset="-122"/>
                <a:ea typeface="微软雅黑" pitchFamily="34" charset="-122"/>
              </a:rPr>
              <a:t>做事</a:t>
            </a:r>
            <a:r>
              <a:rPr lang="zh-CN" altLang="en-US" sz="3200" b="1" dirty="0">
                <a:solidFill>
                  <a:srgbClr val="FFFF00"/>
                </a:solidFill>
                <a:latin typeface="微软雅黑" pitchFamily="34" charset="-122"/>
                <a:ea typeface="微软雅黑" pitchFamily="34" charset="-122"/>
              </a:rPr>
              <a:t>的习惯方式，习惯做法，就是习惯怎么做。</a:t>
            </a:r>
            <a:endParaRPr lang="zh-CN" altLang="en-US" sz="4000" b="1" dirty="0">
              <a:solidFill>
                <a:srgbClr val="FFFF00"/>
              </a:solidFill>
              <a:latin typeface="微软雅黑" pitchFamily="34" charset="-122"/>
              <a:ea typeface="微软雅黑" pitchFamily="34" charset="-122"/>
            </a:endParaRPr>
          </a:p>
        </p:txBody>
      </p:sp>
    </p:spTree>
    <p:extLst>
      <p:ext uri="{BB962C8B-B14F-4D97-AF65-F5344CB8AC3E}">
        <p14:creationId xmlns:p14="http://schemas.microsoft.com/office/powerpoint/2010/main" val="2867904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589544" y="1479884"/>
            <a:ext cx="7200000" cy="432944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p:cNvSpPr/>
          <p:nvPr/>
        </p:nvSpPr>
        <p:spPr>
          <a:xfrm>
            <a:off x="870270" y="544872"/>
            <a:ext cx="2973310"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1.2 </a:t>
            </a:r>
            <a:r>
              <a:rPr lang="zh-CN" altLang="en-US" sz="2000" b="1" dirty="0" smtClean="0">
                <a:solidFill>
                  <a:schemeClr val="tx1">
                    <a:lumMod val="65000"/>
                    <a:lumOff val="35000"/>
                  </a:schemeClr>
                </a:solidFill>
                <a:latin typeface="微软雅黑" pitchFamily="34" charset="-122"/>
                <a:ea typeface="微软雅黑" pitchFamily="34" charset="-122"/>
              </a:rPr>
              <a:t>文化的特性</a:t>
            </a:r>
            <a:endParaRPr lang="zh-CN" altLang="en-US" sz="2000" dirty="0"/>
          </a:p>
        </p:txBody>
      </p:sp>
      <p:sp>
        <p:nvSpPr>
          <p:cNvPr id="3" name="矩形 2"/>
          <p:cNvSpPr/>
          <p:nvPr/>
        </p:nvSpPr>
        <p:spPr>
          <a:xfrm>
            <a:off x="589546" y="1479884"/>
            <a:ext cx="7200000" cy="108285"/>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589545" y="1588169"/>
            <a:ext cx="7200000" cy="735989"/>
          </a:xfrm>
          <a:custGeom>
            <a:avLst/>
            <a:gdLst>
              <a:gd name="connsiteX0" fmla="*/ 0 w 7200000"/>
              <a:gd name="connsiteY0" fmla="*/ 0 h 735989"/>
              <a:gd name="connsiteX1" fmla="*/ 7200000 w 7200000"/>
              <a:gd name="connsiteY1" fmla="*/ 0 h 735989"/>
              <a:gd name="connsiteX2" fmla="*/ 7200000 w 7200000"/>
              <a:gd name="connsiteY2" fmla="*/ 553452 h 735989"/>
              <a:gd name="connsiteX3" fmla="*/ 6878559 w 7200000"/>
              <a:gd name="connsiteY3" fmla="*/ 553452 h 735989"/>
              <a:gd name="connsiteX4" fmla="*/ 6725655 w 7200000"/>
              <a:gd name="connsiteY4" fmla="*/ 735989 h 735989"/>
              <a:gd name="connsiteX5" fmla="*/ 6725655 w 7200000"/>
              <a:gd name="connsiteY5" fmla="*/ 553452 h 735989"/>
              <a:gd name="connsiteX6" fmla="*/ 0 w 7200000"/>
              <a:gd name="connsiteY6" fmla="*/ 553452 h 735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Picture 2" descr="http://www.28ms.cn/uploads/allimg/121118/177025.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8209181" y="1479884"/>
            <a:ext cx="3433486" cy="4329441"/>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
        <p:nvSpPr>
          <p:cNvPr id="4" name="文本框 3"/>
          <p:cNvSpPr txBox="1"/>
          <p:nvPr/>
        </p:nvSpPr>
        <p:spPr>
          <a:xfrm>
            <a:off x="746455" y="1704001"/>
            <a:ext cx="4943982" cy="369332"/>
          </a:xfrm>
          <a:prstGeom prst="rect">
            <a:avLst/>
          </a:prstGeom>
          <a:noFill/>
        </p:spPr>
        <p:txBody>
          <a:bodyPr wrap="none" rtlCol="0">
            <a:spAutoFit/>
          </a:bodyPr>
          <a:lstStyle/>
          <a:p>
            <a:r>
              <a:rPr lang="en-US" altLang="zh-CN" b="1" kern="0" dirty="0">
                <a:solidFill>
                  <a:schemeClr val="tx1">
                    <a:lumMod val="75000"/>
                    <a:lumOff val="25000"/>
                  </a:schemeClr>
                </a:solidFill>
                <a:latin typeface="微软雅黑" pitchFamily="34" charset="-122"/>
                <a:ea typeface="微软雅黑" pitchFamily="34" charset="-122"/>
              </a:rPr>
              <a:t>1</a:t>
            </a:r>
            <a:r>
              <a:rPr lang="zh-CN" altLang="en-US" b="1" kern="0" dirty="0">
                <a:solidFill>
                  <a:schemeClr val="tx1">
                    <a:lumMod val="75000"/>
                    <a:lumOff val="25000"/>
                  </a:schemeClr>
                </a:solidFill>
                <a:latin typeface="微软雅黑" pitchFamily="34" charset="-122"/>
                <a:ea typeface="微软雅黑" pitchFamily="34" charset="-122"/>
              </a:rPr>
              <a:t>）文化是传统，是习惯，而非一时一刻的</a:t>
            </a:r>
            <a:r>
              <a:rPr lang="zh-CN" altLang="en-US" b="1" kern="0" dirty="0" smtClean="0">
                <a:solidFill>
                  <a:schemeClr val="tx1">
                    <a:lumMod val="75000"/>
                    <a:lumOff val="25000"/>
                  </a:schemeClr>
                </a:solidFill>
                <a:latin typeface="微软雅黑" pitchFamily="34" charset="-122"/>
                <a:ea typeface="微软雅黑" pitchFamily="34" charset="-122"/>
              </a:rPr>
              <a:t>做法</a:t>
            </a:r>
            <a:endParaRPr lang="zh-CN" altLang="en-US" b="1" kern="0" dirty="0">
              <a:solidFill>
                <a:schemeClr val="tx1">
                  <a:lumMod val="75000"/>
                  <a:lumOff val="25000"/>
                </a:schemeClr>
              </a:solidFill>
              <a:latin typeface="微软雅黑" pitchFamily="34" charset="-122"/>
              <a:ea typeface="微软雅黑" pitchFamily="34" charset="-122"/>
            </a:endParaRPr>
          </a:p>
        </p:txBody>
      </p:sp>
      <p:sp>
        <p:nvSpPr>
          <p:cNvPr id="22" name="矩形 21"/>
          <p:cNvSpPr/>
          <p:nvPr/>
        </p:nvSpPr>
        <p:spPr>
          <a:xfrm>
            <a:off x="708460" y="2305219"/>
            <a:ext cx="6902883" cy="1200329"/>
          </a:xfrm>
          <a:prstGeom prst="rect">
            <a:avLst/>
          </a:prstGeom>
        </p:spPr>
        <p:txBody>
          <a:bodyPr wrap="square">
            <a:spAutoFit/>
          </a:bodyPr>
          <a:lstStyle/>
          <a:p>
            <a:pPr marL="342900" indent="-342900">
              <a:lnSpc>
                <a:spcPct val="120000"/>
              </a:lnSpc>
              <a:spcBef>
                <a:spcPts val="600"/>
              </a:spcBef>
              <a:spcAft>
                <a:spcPts val="600"/>
              </a:spcAft>
              <a:buFont typeface="Wingdings" pitchFamily="2" charset="2"/>
              <a:buChar char="p"/>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文化是长时间形成、积淀并传承下来的习惯做法，风俗等。比如，过年吃饺子，放鞭炮是我们的祖先在很久以前就形成的风俗。</a:t>
            </a:r>
          </a:p>
        </p:txBody>
      </p:sp>
    </p:spTree>
    <p:extLst>
      <p:ext uri="{BB962C8B-B14F-4D97-AF65-F5344CB8AC3E}">
        <p14:creationId xmlns:p14="http://schemas.microsoft.com/office/powerpoint/2010/main" val="2908208741"/>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900" decel="100000" fill="hold"/>
                                        <p:tgtEl>
                                          <p:spTgt spid="2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589544" y="1479884"/>
            <a:ext cx="7200000" cy="432944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p:cNvSpPr/>
          <p:nvPr/>
        </p:nvSpPr>
        <p:spPr>
          <a:xfrm>
            <a:off x="870270" y="544872"/>
            <a:ext cx="2973310"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1.2 </a:t>
            </a:r>
            <a:r>
              <a:rPr lang="zh-CN" altLang="en-US" sz="2000" b="1" dirty="0" smtClean="0">
                <a:solidFill>
                  <a:schemeClr val="tx1">
                    <a:lumMod val="65000"/>
                    <a:lumOff val="35000"/>
                  </a:schemeClr>
                </a:solidFill>
                <a:latin typeface="微软雅黑" pitchFamily="34" charset="-122"/>
                <a:ea typeface="微软雅黑" pitchFamily="34" charset="-122"/>
              </a:rPr>
              <a:t>文化的特性</a:t>
            </a:r>
            <a:endParaRPr lang="zh-CN" altLang="en-US" sz="2000" dirty="0"/>
          </a:p>
        </p:txBody>
      </p:sp>
      <p:sp>
        <p:nvSpPr>
          <p:cNvPr id="3" name="矩形 2"/>
          <p:cNvSpPr/>
          <p:nvPr/>
        </p:nvSpPr>
        <p:spPr>
          <a:xfrm>
            <a:off x="589546" y="1479884"/>
            <a:ext cx="7200000" cy="108285"/>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589545" y="1588169"/>
            <a:ext cx="7200000" cy="735989"/>
          </a:xfrm>
          <a:custGeom>
            <a:avLst/>
            <a:gdLst>
              <a:gd name="connsiteX0" fmla="*/ 0 w 7200000"/>
              <a:gd name="connsiteY0" fmla="*/ 0 h 735989"/>
              <a:gd name="connsiteX1" fmla="*/ 7200000 w 7200000"/>
              <a:gd name="connsiteY1" fmla="*/ 0 h 735989"/>
              <a:gd name="connsiteX2" fmla="*/ 7200000 w 7200000"/>
              <a:gd name="connsiteY2" fmla="*/ 553452 h 735989"/>
              <a:gd name="connsiteX3" fmla="*/ 6878559 w 7200000"/>
              <a:gd name="connsiteY3" fmla="*/ 553452 h 735989"/>
              <a:gd name="connsiteX4" fmla="*/ 6725655 w 7200000"/>
              <a:gd name="connsiteY4" fmla="*/ 735989 h 735989"/>
              <a:gd name="connsiteX5" fmla="*/ 6725655 w 7200000"/>
              <a:gd name="connsiteY5" fmla="*/ 553452 h 735989"/>
              <a:gd name="connsiteX6" fmla="*/ 0 w 7200000"/>
              <a:gd name="connsiteY6" fmla="*/ 553452 h 735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46455" y="1704001"/>
            <a:ext cx="5867312" cy="369332"/>
          </a:xfrm>
          <a:prstGeom prst="rect">
            <a:avLst/>
          </a:prstGeom>
          <a:noFill/>
        </p:spPr>
        <p:txBody>
          <a:bodyPr wrap="none" rtlCol="0">
            <a:spAutoFit/>
          </a:bodyPr>
          <a:lstStyle/>
          <a:p>
            <a:r>
              <a:rPr lang="en-US" altLang="zh-CN" b="1" kern="0" dirty="0">
                <a:solidFill>
                  <a:schemeClr val="tx1">
                    <a:lumMod val="75000"/>
                    <a:lumOff val="25000"/>
                  </a:schemeClr>
                </a:solidFill>
                <a:latin typeface="微软雅黑" pitchFamily="34" charset="-122"/>
                <a:ea typeface="微软雅黑" pitchFamily="34" charset="-122"/>
              </a:rPr>
              <a:t>2</a:t>
            </a:r>
            <a:r>
              <a:rPr lang="zh-CN" altLang="en-US" b="1" kern="0" dirty="0">
                <a:solidFill>
                  <a:schemeClr val="tx1">
                    <a:lumMod val="75000"/>
                    <a:lumOff val="25000"/>
                  </a:schemeClr>
                </a:solidFill>
                <a:latin typeface="微软雅黑" pitchFamily="34" charset="-122"/>
                <a:ea typeface="微软雅黑" pitchFamily="34" charset="-122"/>
              </a:rPr>
              <a:t>）文化之间是有差异的，差异的实质就是习惯做法不同</a:t>
            </a:r>
          </a:p>
        </p:txBody>
      </p:sp>
      <p:sp>
        <p:nvSpPr>
          <p:cNvPr id="22" name="矩形 21"/>
          <p:cNvSpPr/>
          <p:nvPr/>
        </p:nvSpPr>
        <p:spPr>
          <a:xfrm>
            <a:off x="708460" y="2305219"/>
            <a:ext cx="6902883" cy="2800254"/>
          </a:xfrm>
          <a:prstGeom prst="rect">
            <a:avLst/>
          </a:prstGeom>
        </p:spPr>
        <p:txBody>
          <a:bodyPr wrap="square">
            <a:spAutoFit/>
          </a:bodyPr>
          <a:lstStyle/>
          <a:p>
            <a:pPr marL="342900" indent="-342900">
              <a:lnSpc>
                <a:spcPct val="120000"/>
              </a:lnSpc>
              <a:spcBef>
                <a:spcPts val="600"/>
              </a:spcBef>
              <a:spcAft>
                <a:spcPts val="600"/>
              </a:spcAft>
              <a:buFont typeface="Wingdings" pitchFamily="2" charset="2"/>
              <a:buChar char="p"/>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首先是，由于不同群体所处环境不同和面临需要解决的问题不同，解决问题的做法也必须不同。例如处在热带的人需要减暑，而处在寒带的人需要保温，他们的服装文化就会出现极大的差异；</a:t>
            </a:r>
          </a:p>
          <a:p>
            <a:pPr marL="342900" indent="-342900">
              <a:lnSpc>
                <a:spcPct val="120000"/>
              </a:lnSpc>
              <a:spcBef>
                <a:spcPts val="600"/>
              </a:spcBef>
              <a:spcAft>
                <a:spcPts val="600"/>
              </a:spcAft>
              <a:buFont typeface="Wingdings" pitchFamily="2" charset="2"/>
              <a:buChar char="p"/>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其次是，对于同一个问题也可以有多种多样的解决方法。以婚礼仪式为例，不同民族、不同国家的做法差异就很大，所以文化一定是多元的。</a:t>
            </a:r>
          </a:p>
        </p:txBody>
      </p:sp>
      <p:pic>
        <p:nvPicPr>
          <p:cNvPr id="10" name="Picture 2" descr="C:\Documents and Settings\hp1\桌面\揭开.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32471" y="1068624"/>
            <a:ext cx="3862703" cy="5269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58244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900" decel="100000" fill="hold"/>
                                        <p:tgtEl>
                                          <p:spTgt spid="2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589544" y="1479884"/>
            <a:ext cx="7200000" cy="432944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p:cNvSpPr/>
          <p:nvPr/>
        </p:nvSpPr>
        <p:spPr>
          <a:xfrm>
            <a:off x="870270" y="544872"/>
            <a:ext cx="2973310" cy="400110"/>
          </a:xfrm>
          <a:prstGeom prst="rect">
            <a:avLst/>
          </a:prstGeom>
        </p:spPr>
        <p:txBody>
          <a:bodyPr wrap="square">
            <a:spAutoFit/>
          </a:bodyPr>
          <a:lstStyle/>
          <a:p>
            <a:r>
              <a:rPr lang="en-US" altLang="zh-CN" sz="2000" b="1" dirty="0" smtClean="0">
                <a:solidFill>
                  <a:schemeClr val="tx1">
                    <a:lumMod val="65000"/>
                    <a:lumOff val="35000"/>
                  </a:schemeClr>
                </a:solidFill>
                <a:latin typeface="微软雅黑" pitchFamily="34" charset="-122"/>
                <a:ea typeface="微软雅黑" pitchFamily="34" charset="-122"/>
              </a:rPr>
              <a:t>1.2 </a:t>
            </a:r>
            <a:r>
              <a:rPr lang="zh-CN" altLang="en-US" sz="2000" b="1" dirty="0" smtClean="0">
                <a:solidFill>
                  <a:schemeClr val="tx1">
                    <a:lumMod val="65000"/>
                    <a:lumOff val="35000"/>
                  </a:schemeClr>
                </a:solidFill>
                <a:latin typeface="微软雅黑" pitchFamily="34" charset="-122"/>
                <a:ea typeface="微软雅黑" pitchFamily="34" charset="-122"/>
              </a:rPr>
              <a:t>文化的特性</a:t>
            </a:r>
            <a:endParaRPr lang="zh-CN" altLang="en-US" sz="2000" dirty="0"/>
          </a:p>
        </p:txBody>
      </p:sp>
      <p:sp>
        <p:nvSpPr>
          <p:cNvPr id="3" name="矩形 2"/>
          <p:cNvSpPr/>
          <p:nvPr/>
        </p:nvSpPr>
        <p:spPr>
          <a:xfrm>
            <a:off x="589546" y="1479884"/>
            <a:ext cx="7200000" cy="108285"/>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589545" y="1588169"/>
            <a:ext cx="7200000" cy="735989"/>
          </a:xfrm>
          <a:custGeom>
            <a:avLst/>
            <a:gdLst>
              <a:gd name="connsiteX0" fmla="*/ 0 w 7200000"/>
              <a:gd name="connsiteY0" fmla="*/ 0 h 735989"/>
              <a:gd name="connsiteX1" fmla="*/ 7200000 w 7200000"/>
              <a:gd name="connsiteY1" fmla="*/ 0 h 735989"/>
              <a:gd name="connsiteX2" fmla="*/ 7200000 w 7200000"/>
              <a:gd name="connsiteY2" fmla="*/ 553452 h 735989"/>
              <a:gd name="connsiteX3" fmla="*/ 6878559 w 7200000"/>
              <a:gd name="connsiteY3" fmla="*/ 553452 h 735989"/>
              <a:gd name="connsiteX4" fmla="*/ 6725655 w 7200000"/>
              <a:gd name="connsiteY4" fmla="*/ 735989 h 735989"/>
              <a:gd name="connsiteX5" fmla="*/ 6725655 w 7200000"/>
              <a:gd name="connsiteY5" fmla="*/ 553452 h 735989"/>
              <a:gd name="connsiteX6" fmla="*/ 0 w 7200000"/>
              <a:gd name="connsiteY6" fmla="*/ 553452 h 735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46455" y="1704001"/>
            <a:ext cx="3789820" cy="369332"/>
          </a:xfrm>
          <a:prstGeom prst="rect">
            <a:avLst/>
          </a:prstGeom>
          <a:noFill/>
        </p:spPr>
        <p:txBody>
          <a:bodyPr wrap="none" rtlCol="0">
            <a:spAutoFit/>
          </a:bodyPr>
          <a:lstStyle/>
          <a:p>
            <a:r>
              <a:rPr lang="en-US" altLang="zh-CN" b="1" kern="0" dirty="0">
                <a:solidFill>
                  <a:schemeClr val="tx1">
                    <a:lumMod val="75000"/>
                    <a:lumOff val="25000"/>
                  </a:schemeClr>
                </a:solidFill>
                <a:latin typeface="微软雅黑" pitchFamily="34" charset="-122"/>
                <a:ea typeface="微软雅黑" pitchFamily="34" charset="-122"/>
              </a:rPr>
              <a:t>3</a:t>
            </a:r>
            <a:r>
              <a:rPr lang="zh-CN" altLang="en-US" b="1" kern="0" dirty="0">
                <a:solidFill>
                  <a:schemeClr val="tx1">
                    <a:lumMod val="75000"/>
                    <a:lumOff val="25000"/>
                  </a:schemeClr>
                </a:solidFill>
                <a:latin typeface="微软雅黑" pitchFamily="34" charset="-122"/>
                <a:ea typeface="微软雅黑" pitchFamily="34" charset="-122"/>
              </a:rPr>
              <a:t>）文化是习以为常的，是不自觉的</a:t>
            </a:r>
          </a:p>
        </p:txBody>
      </p:sp>
      <p:sp>
        <p:nvSpPr>
          <p:cNvPr id="22" name="矩形 21"/>
          <p:cNvSpPr/>
          <p:nvPr/>
        </p:nvSpPr>
        <p:spPr>
          <a:xfrm>
            <a:off x="708460" y="2305219"/>
            <a:ext cx="6902883" cy="1169038"/>
          </a:xfrm>
          <a:prstGeom prst="rect">
            <a:avLst/>
          </a:prstGeom>
        </p:spPr>
        <p:txBody>
          <a:bodyPr wrap="square">
            <a:spAutoFit/>
          </a:bodyPr>
          <a:lstStyle/>
          <a:p>
            <a:pPr marL="342900" indent="-342900">
              <a:lnSpc>
                <a:spcPct val="120000"/>
              </a:lnSpc>
              <a:spcBef>
                <a:spcPts val="600"/>
              </a:spcBef>
              <a:spcAft>
                <a:spcPts val="600"/>
              </a:spcAft>
              <a:buFont typeface="Wingdings" pitchFamily="2" charset="2"/>
              <a:buChar char="p"/>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如同人呼吸氧气一样，只有在人们缺氧时，才会突然感到氧气的重要。我们对于自己的文化的许多方面都视为当然，只是在与异文化接触时，才会感到自己文化的独特之处。</a:t>
            </a:r>
          </a:p>
        </p:txBody>
      </p:sp>
      <p:pic>
        <p:nvPicPr>
          <p:cNvPr id="9" name="Picture 2" descr="C:\Documents and Settings\hp1\桌面\未标题-1 拷贝.png"/>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6649767" y="1479884"/>
            <a:ext cx="5545408" cy="4541404"/>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1058616" y="4437112"/>
            <a:ext cx="5184575" cy="1015663"/>
          </a:xfrm>
          <a:prstGeom prst="rect">
            <a:avLst/>
          </a:prstGeom>
        </p:spPr>
        <p:txBody>
          <a:bodyPr wrap="square">
            <a:spAutoFit/>
          </a:bodyPr>
          <a:lstStyle/>
          <a:p>
            <a:pPr>
              <a:lnSpc>
                <a:spcPct val="150000"/>
              </a:lnSpc>
            </a:pPr>
            <a:r>
              <a:rPr lang="zh-CN" altLang="en-US" sz="2000" b="1" dirty="0">
                <a:solidFill>
                  <a:schemeClr val="tx1">
                    <a:lumMod val="65000"/>
                    <a:lumOff val="35000"/>
                  </a:schemeClr>
                </a:solidFill>
                <a:latin typeface="微软雅黑" pitchFamily="34" charset="-122"/>
                <a:ea typeface="微软雅黑" pitchFamily="34" charset="-122"/>
              </a:rPr>
              <a:t>文化就是一种不需要思考就能表现出来的思维模式和行为模式。</a:t>
            </a:r>
            <a:r>
              <a:rPr lang="en-US" altLang="zh-CN" sz="2000" b="1" dirty="0">
                <a:solidFill>
                  <a:srgbClr val="FF9300"/>
                </a:solidFill>
                <a:latin typeface="微软雅黑" pitchFamily="34" charset="-122"/>
                <a:ea typeface="微软雅黑" pitchFamily="34" charset="-122"/>
              </a:rPr>
              <a:t>——《</a:t>
            </a:r>
            <a:r>
              <a:rPr lang="zh-CN" altLang="en-US" sz="2000" b="1" dirty="0">
                <a:solidFill>
                  <a:srgbClr val="FF9300"/>
                </a:solidFill>
                <a:latin typeface="微软雅黑" pitchFamily="34" charset="-122"/>
                <a:ea typeface="微软雅黑" pitchFamily="34" charset="-122"/>
              </a:rPr>
              <a:t>美国传统词典</a:t>
            </a:r>
            <a:r>
              <a:rPr lang="en-US" altLang="zh-CN" sz="2000" b="1" dirty="0">
                <a:solidFill>
                  <a:srgbClr val="FF9300"/>
                </a:solidFill>
                <a:latin typeface="微软雅黑" pitchFamily="34" charset="-122"/>
                <a:ea typeface="微软雅黑" pitchFamily="34" charset="-122"/>
              </a:rPr>
              <a:t>》</a:t>
            </a:r>
            <a:endParaRPr lang="zh-CN" altLang="en-US" sz="2800" b="1" dirty="0">
              <a:solidFill>
                <a:srgbClr val="FF9300"/>
              </a:solidFill>
              <a:latin typeface="微软雅黑" pitchFamily="34" charset="-122"/>
              <a:ea typeface="微软雅黑" pitchFamily="34" charset="-122"/>
            </a:endParaRPr>
          </a:p>
        </p:txBody>
      </p:sp>
    </p:spTree>
    <p:extLst>
      <p:ext uri="{BB962C8B-B14F-4D97-AF65-F5344CB8AC3E}">
        <p14:creationId xmlns:p14="http://schemas.microsoft.com/office/powerpoint/2010/main" val="38556333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900" decel="100000" fill="hold"/>
                                        <p:tgtEl>
                                          <p:spTgt spid="2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par>
                          <p:cTn id="11" fill="hold">
                            <p:stCondLst>
                              <p:cond delay="1150"/>
                            </p:stCondLst>
                            <p:childTnLst>
                              <p:par>
                                <p:cTn id="12" presetID="2" presetClass="entr" presetSubtype="1" decel="10000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fill="hold"/>
                                        <p:tgtEl>
                                          <p:spTgt spid="11"/>
                                        </p:tgtEl>
                                        <p:attrNameLst>
                                          <p:attrName>ppt_x</p:attrName>
                                        </p:attrNameLst>
                                      </p:cBhvr>
                                      <p:tavLst>
                                        <p:tav tm="0">
                                          <p:val>
                                            <p:strVal val="#ppt_x"/>
                                          </p:val>
                                        </p:tav>
                                        <p:tav tm="100000">
                                          <p:val>
                                            <p:strVal val="#ppt_x"/>
                                          </p:val>
                                        </p:tav>
                                      </p:tavLst>
                                    </p:anim>
                                    <p:anim calcmode="lin" valueType="num">
                                      <p:cBhvr additive="base">
                                        <p:cTn id="15"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698</TotalTime>
  <Words>3590</Words>
  <Application>Microsoft Office PowerPoint</Application>
  <PresentationFormat>宽屏</PresentationFormat>
  <Paragraphs>241</Paragraphs>
  <Slides>45</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45</vt:i4>
      </vt:variant>
    </vt:vector>
  </HeadingPairs>
  <TitlesOfParts>
    <vt:vector size="60" baseType="lpstr">
      <vt:lpstr>Arial Unicode MS</vt:lpstr>
      <vt:lpstr>华康俪金黑W8(P)</vt:lpstr>
      <vt:lpstr>经典繁仿黑</vt:lpstr>
      <vt:lpstr>楷体</vt:lpstr>
      <vt:lpstr>宋体</vt:lpstr>
      <vt:lpstr>宋体-18030</vt:lpstr>
      <vt:lpstr>微软雅黑</vt:lpstr>
      <vt:lpstr>专业字体设计服务/WWW.ZTSGC.COM/</vt:lpstr>
      <vt:lpstr>Arial</vt:lpstr>
      <vt:lpstr>Broadway</vt:lpstr>
      <vt:lpstr>Calibri</vt:lpstr>
      <vt:lpstr>Impact</vt:lpstr>
      <vt:lpstr>Tahoma</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@teliss</dc:creator>
  <cp:lastModifiedBy>@teliss</cp:lastModifiedBy>
  <cp:revision>159</cp:revision>
  <dcterms:created xsi:type="dcterms:W3CDTF">2013-10-18T12:56:42Z</dcterms:created>
  <dcterms:modified xsi:type="dcterms:W3CDTF">2013-11-09T13:12:16Z</dcterms:modified>
</cp:coreProperties>
</file>