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44"/>
  </p:notesMasterIdLst>
  <p:sldIdLst>
    <p:sldId id="297" r:id="rId6"/>
    <p:sldId id="258" r:id="rId7"/>
    <p:sldId id="259" r:id="rId8"/>
    <p:sldId id="260" r:id="rId9"/>
    <p:sldId id="261" r:id="rId10"/>
    <p:sldId id="262" r:id="rId11"/>
    <p:sldId id="263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4" r:id="rId31"/>
    <p:sldId id="286" r:id="rId32"/>
    <p:sldId id="285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9" r:id="rId42"/>
    <p:sldId id="300" r:id="rId4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45"/>
      <p:bold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Broadway BT" panose="02010600030101010101"/>
      <p:regular r:id="rId49"/>
    </p:embeddedFont>
    <p:embeddedFont>
      <p:font typeface="Meiryo" panose="020B0604030504040204" pitchFamily="34" charset="-128"/>
      <p:regular r:id="rId50"/>
      <p:bold r:id="rId51"/>
      <p:italic r:id="rId52"/>
      <p:boldItalic r:id="rId53"/>
    </p:embeddedFont>
    <p:embeddedFont>
      <p:font typeface="方正硬笔楷书简体" panose="02010600030101010101" charset="-122"/>
      <p:regular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4139"/>
    <a:srgbClr val="FFFFFF"/>
    <a:srgbClr val="9A2524"/>
    <a:srgbClr val="475565"/>
    <a:srgbClr val="A39663"/>
    <a:srgbClr val="EA345C"/>
    <a:srgbClr val="81A7D8"/>
    <a:srgbClr val="C08951"/>
    <a:srgbClr val="4D9C32"/>
    <a:srgbClr val="C3D6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86" autoAdjust="0"/>
    <p:restoredTop sz="94660"/>
  </p:normalViewPr>
  <p:slideViewPr>
    <p:cSldViewPr>
      <p:cViewPr varScale="1">
        <p:scale>
          <a:sx n="118" d="100"/>
          <a:sy n="118" d="100"/>
        </p:scale>
        <p:origin x="20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font" Target="fonts/font10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61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8" Type="http://schemas.openxmlformats.org/officeDocument/2006/relationships/slide" Target="slides/slide3.xml"/><Relationship Id="rId51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font" Target="fonts/font2.fntdata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D7ABA-4B78-4C89-AAA7-2AE79C89E58B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926F6-5F8B-47C4-9EF7-83354A3BBF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2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926F6-5F8B-47C4-9EF7-83354A3BBF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87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926F6-5F8B-47C4-9EF7-83354A3BBF3A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187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926F6-5F8B-47C4-9EF7-83354A3BBF3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212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926F6-5F8B-47C4-9EF7-83354A3BBF3A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187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59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5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812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475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958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743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732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46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05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8888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299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686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86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250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4903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0658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909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5293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93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9409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2277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79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032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0071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9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425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0236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0930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7641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110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4386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25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65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3922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0471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827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961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0026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4481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16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3666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6090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9465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3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8443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5175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839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868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5958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426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70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366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129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3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09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9A0F4-1691-46F4-A28C-52C688D48DEC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1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7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9A0F4-1691-46F4-A28C-52C688D48D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11707-E24C-4EEE-803C-A3B392468D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26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406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358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62068" y="1997427"/>
            <a:ext cx="360868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475565"/>
                </a:solidFill>
                <a:latin typeface="+mj-ea"/>
                <a:ea typeface="+mj-ea"/>
              </a:rPr>
              <a:t>记忆力</a:t>
            </a:r>
            <a:r>
              <a:rPr lang="en-US" altLang="zh-CN" sz="3600" b="1" dirty="0">
                <a:solidFill>
                  <a:srgbClr val="475565"/>
                </a:solidFill>
                <a:ea typeface="+mj-ea"/>
              </a:rPr>
              <a:t>3</a:t>
            </a:r>
            <a:r>
              <a:rPr lang="en-US" altLang="zh-CN" sz="3600" b="1" dirty="0" smtClean="0">
                <a:solidFill>
                  <a:srgbClr val="475565"/>
                </a:solidFill>
                <a:ea typeface="+mj-ea"/>
              </a:rPr>
              <a:t>0</a:t>
            </a:r>
            <a:r>
              <a:rPr lang="zh-CN" altLang="en-US" sz="3600" b="1" dirty="0" smtClean="0">
                <a:solidFill>
                  <a:srgbClr val="475565"/>
                </a:solidFill>
                <a:latin typeface="+mj-ea"/>
                <a:ea typeface="+mj-ea"/>
              </a:rPr>
              <a:t>种方法</a:t>
            </a:r>
            <a:endParaRPr lang="en-US" altLang="zh-CN" sz="3600" b="1" dirty="0" smtClean="0">
              <a:solidFill>
                <a:srgbClr val="475565"/>
              </a:solidFill>
              <a:latin typeface="+mj-ea"/>
              <a:ea typeface="+mj-ea"/>
            </a:endParaRPr>
          </a:p>
          <a:p>
            <a:pPr lvl="0"/>
            <a:endParaRPr lang="en-US" altLang="zh-CN" sz="3600" b="1" dirty="0" smtClean="0">
              <a:solidFill>
                <a:srgbClr val="475565"/>
              </a:solidFill>
              <a:latin typeface="+mj-ea"/>
              <a:ea typeface="+mj-ea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475565"/>
                </a:solidFill>
                <a:latin typeface="+mj-ea"/>
                <a:ea typeface="+mj-ea"/>
              </a:rPr>
              <a:t>制作者：</a:t>
            </a:r>
            <a:r>
              <a:rPr lang="en-US" altLang="zh-CN" sz="2000" b="1" dirty="0" smtClean="0">
                <a:solidFill>
                  <a:srgbClr val="475565"/>
                </a:solidFill>
                <a:ea typeface="+mj-ea"/>
              </a:rPr>
              <a:t>JOYCE</a:t>
            </a:r>
          </a:p>
          <a:p>
            <a:pPr lvl="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475565"/>
                </a:solidFill>
                <a:latin typeface="+mj-ea"/>
                <a:ea typeface="+mj-ea"/>
              </a:rPr>
              <a:t>@</a:t>
            </a:r>
            <a:r>
              <a:rPr lang="zh-CN" altLang="en-US" sz="2000" b="1" dirty="0" smtClean="0">
                <a:solidFill>
                  <a:srgbClr val="475565"/>
                </a:solidFill>
                <a:latin typeface="+mj-ea"/>
                <a:ea typeface="+mj-ea"/>
              </a:rPr>
              <a:t>应芳萍的</a:t>
            </a:r>
            <a:r>
              <a:rPr lang="en-US" altLang="zh-CN" sz="2000" b="1" dirty="0" smtClean="0">
                <a:solidFill>
                  <a:srgbClr val="475565"/>
                </a:solidFill>
                <a:ea typeface="+mj-ea"/>
              </a:rPr>
              <a:t>P</a:t>
            </a:r>
            <a:r>
              <a:rPr lang="zh-CN" altLang="en-US" sz="2000" b="1" dirty="0" smtClean="0">
                <a:solidFill>
                  <a:srgbClr val="475565"/>
                </a:solidFill>
                <a:latin typeface="+mj-ea"/>
                <a:ea typeface="+mj-ea"/>
              </a:rPr>
              <a:t>生活</a:t>
            </a:r>
            <a:endParaRPr lang="en-US" altLang="zh-CN" sz="2000" b="1" dirty="0" smtClean="0">
              <a:solidFill>
                <a:srgbClr val="475565"/>
              </a:solidFill>
              <a:latin typeface="+mj-ea"/>
              <a:ea typeface="+mj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475565"/>
                </a:solidFill>
                <a:ea typeface="+mj-ea"/>
              </a:rPr>
              <a:t>2012 – 11 - 02</a:t>
            </a:r>
            <a:endParaRPr lang="zh-CN" altLang="en-US" sz="2000" b="1" dirty="0">
              <a:solidFill>
                <a:srgbClr val="475565"/>
              </a:solidFill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347614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6600" b="1" dirty="0" smtClean="0">
                <a:solidFill>
                  <a:srgbClr val="9A2524"/>
                </a:solidFill>
                <a:latin typeface="微软雅黑"/>
              </a:rPr>
              <a:t>提升</a:t>
            </a:r>
            <a:endParaRPr lang="zh-CN" altLang="en-US" sz="4400" b="1" dirty="0">
              <a:solidFill>
                <a:srgbClr val="9A2524"/>
              </a:solidFill>
              <a:latin typeface="方正硬笔楷书简体"/>
              <a:ea typeface="方正硬笔楷书简体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62068" y="1871329"/>
            <a:ext cx="3564000" cy="0"/>
          </a:xfrm>
          <a:prstGeom prst="line">
            <a:avLst/>
          </a:prstGeom>
          <a:ln w="111125">
            <a:solidFill>
              <a:srgbClr val="9A2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540000" y="3485784"/>
            <a:ext cx="2772000" cy="0"/>
          </a:xfrm>
          <a:prstGeom prst="line">
            <a:avLst/>
          </a:prstGeom>
          <a:ln w="117475">
            <a:solidFill>
              <a:srgbClr val="9A2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62068" y="1491630"/>
            <a:ext cx="3608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</a:rPr>
              <a:t>解放你的大脑创造更多的可能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2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84368" y="195486"/>
            <a:ext cx="907603" cy="8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644008" y="2185863"/>
            <a:ext cx="232627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dirty="0" smtClean="0">
                <a:solidFill>
                  <a:srgbClr val="401309"/>
                </a:solidFill>
              </a:rPr>
              <a:t>7</a:t>
            </a:r>
            <a:endParaRPr lang="zh-CN" altLang="en-US" sz="9600" dirty="0">
              <a:solidFill>
                <a:srgbClr val="401309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7770454">
            <a:off x="4150970" y="3845867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点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没吃过的菜</a:t>
            </a:r>
          </a:p>
        </p:txBody>
      </p:sp>
    </p:spTree>
    <p:extLst>
      <p:ext uri="{BB962C8B-B14F-4D97-AF65-F5344CB8AC3E}">
        <p14:creationId xmlns:p14="http://schemas.microsoft.com/office/powerpoint/2010/main" val="13336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oshiba\Pictures\新建文件夹\4e2388744b7959334f00002d\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611560" y="0"/>
            <a:ext cx="8541635" cy="514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07504" y="-550441"/>
            <a:ext cx="232627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dirty="0" smtClean="0">
                <a:solidFill>
                  <a:srgbClr val="401309"/>
                </a:solidFill>
              </a:rPr>
              <a:t>8</a:t>
            </a:r>
            <a:endParaRPr lang="zh-CN" altLang="en-US" sz="9600" dirty="0">
              <a:solidFill>
                <a:srgbClr val="401309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761018">
            <a:off x="492870" y="1067830"/>
            <a:ext cx="1682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掉自己的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 rot="1675241">
            <a:off x="1221783" y="3845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601922"/>
                </a:solidFill>
              </a:rPr>
              <a:t>花</a:t>
            </a:r>
            <a:endParaRPr lang="zh-CN" altLang="en-US" sz="2800" b="1" dirty="0">
              <a:solidFill>
                <a:srgbClr val="60192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1675241">
            <a:off x="636053" y="17786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601922"/>
                </a:solidFill>
              </a:rPr>
              <a:t>钱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275795">
            <a:off x="7884367" y="4227934"/>
            <a:ext cx="907603" cy="8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31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1995686"/>
            <a:ext cx="232627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dirty="0" smtClean="0">
                <a:solidFill>
                  <a:srgbClr val="401309"/>
                </a:solidFill>
              </a:rPr>
              <a:t>9</a:t>
            </a:r>
            <a:endParaRPr lang="zh-CN" altLang="en-US" sz="9600" dirty="0">
              <a:solidFill>
                <a:srgbClr val="40130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5400000">
            <a:off x="-110954" y="3024401"/>
            <a:ext cx="2016225" cy="1686987"/>
          </a:xfrm>
          <a:prstGeom prst="rect">
            <a:avLst/>
          </a:prstGeom>
        </p:spPr>
        <p:txBody>
          <a:bodyPr wrap="square">
            <a:prstTxWarp prst="textArchUp">
              <a:avLst>
                <a:gd name="adj" fmla="val 12691709"/>
              </a:avLst>
            </a:prstTxWarp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专门绕远路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5529" y="3147814"/>
            <a:ext cx="907603" cy="8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639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BB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C6C5C3"/>
              </a:clrFrom>
              <a:clrTo>
                <a:srgbClr val="C6C5C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74273"/>
            <a:ext cx="3252327" cy="49852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5400000">
            <a:off x="539552" y="815380"/>
            <a:ext cx="4467890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dirty="0" smtClean="0">
                <a:solidFill>
                  <a:srgbClr val="401309"/>
                </a:solidFill>
              </a:rPr>
              <a:t>10</a:t>
            </a:r>
            <a:endParaRPr lang="zh-CN" altLang="en-US" sz="9600" dirty="0">
              <a:solidFill>
                <a:srgbClr val="401309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8599" y="1563638"/>
            <a:ext cx="1682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用左手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8599" y="3199795"/>
            <a:ext cx="16826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端茶杯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6113" y="3781594"/>
            <a:ext cx="907603" cy="8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322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toshiba\Pictures\新建文件夹\4d5b39264b7959545800001d\Girl in headphones 02.jpg"/>
          <p:cNvPicPr>
            <a:picLocks noChangeAspect="1" noChangeArrowheads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65774" y="13572"/>
            <a:ext cx="3378226" cy="512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19563" y="4371950"/>
            <a:ext cx="907603" cy="8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123" y="13572"/>
            <a:ext cx="3429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5536" y="0"/>
            <a:ext cx="4467890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dirty="0" smtClean="0">
                <a:solidFill>
                  <a:srgbClr val="401309"/>
                </a:solidFill>
              </a:rPr>
              <a:t>11</a:t>
            </a:r>
            <a:endParaRPr lang="zh-CN" altLang="en-US" sz="9600" dirty="0">
              <a:solidFill>
                <a:srgbClr val="401309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03640" y="4620280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听不同类型的音乐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9300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toshiba\Pictures\新建文件夹\4daf893a4b79594d59000112\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-540568" y="2185863"/>
            <a:ext cx="4467890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dirty="0" smtClean="0">
                <a:solidFill>
                  <a:srgbClr val="401309"/>
                </a:solidFill>
              </a:rPr>
              <a:t>12</a:t>
            </a:r>
            <a:endParaRPr lang="zh-CN" altLang="en-US" sz="9600" dirty="0">
              <a:solidFill>
                <a:srgbClr val="401309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18138835">
            <a:off x="1480125" y="3977817"/>
            <a:ext cx="2709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睡足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6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小时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天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4070994"/>
            <a:ext cx="907603" cy="840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33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09511" y="1779662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24139"/>
                </a:solidFill>
                <a:latin typeface="方正硬笔楷书简体"/>
                <a:ea typeface="方正硬笔楷书简体"/>
              </a:rPr>
              <a:t>第三部分：</a:t>
            </a:r>
            <a:r>
              <a:rPr lang="zh-CN" altLang="en-US" sz="5400" b="1" dirty="0" smtClean="0">
                <a:solidFill>
                  <a:srgbClr val="C24139"/>
                </a:solidFill>
                <a:latin typeface="微软雅黑"/>
              </a:rPr>
              <a:t>锻炼</a:t>
            </a:r>
            <a:endParaRPr lang="zh-CN" altLang="en-US" sz="3600" b="1" dirty="0">
              <a:solidFill>
                <a:srgbClr val="C24139"/>
              </a:solidFill>
              <a:latin typeface="方正硬笔楷书简体"/>
              <a:ea typeface="方正硬笔楷书简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7798" y="2580462"/>
            <a:ext cx="23885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ea typeface="方正硬笔楷书简体"/>
              </a:rPr>
              <a:t>Left </a:t>
            </a:r>
            <a:r>
              <a:rPr lang="en-US" altLang="zh-CN" sz="1600" b="1" dirty="0" smtClean="0">
                <a:solidFill>
                  <a:schemeClr val="bg1">
                    <a:lumMod val="65000"/>
                  </a:schemeClr>
                </a:solidFill>
                <a:ea typeface="方正硬笔楷书简体"/>
              </a:rPr>
              <a:t>&amp;Right Brain</a:t>
            </a:r>
            <a:endParaRPr lang="zh-CN" altLang="en-US" sz="1600" b="1" dirty="0">
              <a:solidFill>
                <a:schemeClr val="bg1">
                  <a:lumMod val="65000"/>
                </a:schemeClr>
              </a:solidFill>
              <a:ea typeface="方正硬笔楷书简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3265" y="224132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方正硬笔楷书简体"/>
                <a:ea typeface="方正硬笔楷书简体"/>
              </a:rPr>
              <a:t>左右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方正硬笔楷书简体"/>
                <a:ea typeface="方正硬笔楷书简体"/>
              </a:rPr>
              <a:t>脑</a:t>
            </a:r>
            <a:endParaRPr lang="zh-CN" altLang="en-US" sz="2400" b="1" dirty="0">
              <a:solidFill>
                <a:schemeClr val="bg1">
                  <a:lumMod val="65000"/>
                </a:schemeClr>
              </a:solidFill>
              <a:latin typeface="方正硬笔楷书简体"/>
              <a:ea typeface="方正硬笔楷书简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859" y="2467620"/>
            <a:ext cx="3904373" cy="285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88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85056" y="4320480"/>
            <a:ext cx="4451040" cy="771550"/>
          </a:xfrm>
          <a:prstGeom prst="roundRect">
            <a:avLst/>
          </a:prstGeom>
          <a:noFill/>
          <a:ln>
            <a:solidFill>
              <a:srgbClr val="C24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zh-CN" altLang="en-US" sz="2800" b="1" dirty="0" smtClean="0">
                <a:solidFill>
                  <a:prstClr val="white"/>
                </a:solidFill>
                <a:latin typeface="微软雅黑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/>
              </a:rPr>
              <a:t>到陌生的地方散步</a:t>
            </a:r>
            <a:endParaRPr lang="zh-CN" altLang="en-US" sz="2800" b="1" dirty="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2070" y="4152257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600" b="1" dirty="0" smtClean="0">
                <a:solidFill>
                  <a:srgbClr val="C24139"/>
                </a:solidFill>
              </a:rPr>
              <a:t>13</a:t>
            </a:r>
            <a:endParaRPr lang="zh-CN" altLang="en-US" sz="4000" dirty="0">
              <a:solidFill>
                <a:srgbClr val="C24139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316381"/>
            <a:ext cx="1187624" cy="120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9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50" y="331086"/>
            <a:ext cx="3901278" cy="48124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42722" y="331086"/>
            <a:ext cx="3901278" cy="4812414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280730" y="3650036"/>
            <a:ext cx="4523518" cy="1055913"/>
          </a:xfrm>
          <a:prstGeom prst="roundRect">
            <a:avLst/>
          </a:prstGeom>
          <a:noFill/>
          <a:ln>
            <a:solidFill>
              <a:srgbClr val="C24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zh-CN" altLang="en-US" sz="2800" b="1" dirty="0" smtClean="0">
                <a:solidFill>
                  <a:schemeClr val="tx1"/>
                </a:solidFill>
                <a:latin typeface="微软雅黑"/>
              </a:rPr>
              <a:t>       判断自己是</a:t>
            </a:r>
            <a:endParaRPr lang="en-US" altLang="zh-CN" sz="2800" b="1" dirty="0" smtClean="0">
              <a:solidFill>
                <a:schemeClr val="tx1"/>
              </a:solidFill>
              <a:latin typeface="微软雅黑"/>
            </a:endParaRPr>
          </a:p>
          <a:p>
            <a:pPr lvl="0" algn="r"/>
            <a:r>
              <a:rPr lang="zh-CN" altLang="en-US" sz="2800" b="1" dirty="0" smtClean="0">
                <a:solidFill>
                  <a:schemeClr val="tx1"/>
                </a:solidFill>
                <a:latin typeface="微软雅黑"/>
              </a:rPr>
              <a:t>左脑型</a:t>
            </a:r>
            <a:r>
              <a:rPr lang="en-US" altLang="zh-CN" sz="2800" b="1" dirty="0" err="1" smtClean="0">
                <a:solidFill>
                  <a:schemeClr val="tx1"/>
                </a:solidFill>
              </a:rPr>
              <a:t>vs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/>
              </a:rPr>
              <a:t>右脑型</a:t>
            </a:r>
            <a:endParaRPr lang="zh-CN" altLang="en-US" sz="2800" b="1" dirty="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3623994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600" b="1" dirty="0" smtClean="0">
                <a:solidFill>
                  <a:srgbClr val="C24139"/>
                </a:solidFill>
              </a:rPr>
              <a:t>14</a:t>
            </a:r>
            <a:endParaRPr lang="zh-CN" altLang="en-US" sz="4000" dirty="0">
              <a:solidFill>
                <a:srgbClr val="C24139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926" y="1203598"/>
            <a:ext cx="112712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892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233058" y="4202578"/>
            <a:ext cx="3816424" cy="771550"/>
          </a:xfrm>
          <a:prstGeom prst="roundRect">
            <a:avLst/>
          </a:prstGeom>
          <a:noFill/>
          <a:ln>
            <a:solidFill>
              <a:srgbClr val="C24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zh-CN" altLang="en-US" sz="2800" b="1" dirty="0" smtClean="0">
                <a:solidFill>
                  <a:prstClr val="white"/>
                </a:solidFill>
                <a:latin typeface="微软雅黑"/>
              </a:rPr>
              <a:t>      用直觉做判断</a:t>
            </a:r>
            <a:endParaRPr lang="zh-CN" altLang="en-US" sz="2800" b="1" dirty="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0072" y="4034355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600" b="1" dirty="0" smtClean="0">
                <a:solidFill>
                  <a:srgbClr val="C24139"/>
                </a:solidFill>
              </a:rPr>
              <a:t>15</a:t>
            </a:r>
            <a:endParaRPr lang="zh-CN" altLang="en-US" sz="4000" dirty="0">
              <a:solidFill>
                <a:srgbClr val="C24139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947" y="1707654"/>
            <a:ext cx="112712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16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81518"/>
            <a:ext cx="2627784" cy="1682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31840" y="2614691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E1112E"/>
                </a:solidFill>
                <a:latin typeface="+mj-ea"/>
                <a:ea typeface="+mj-ea"/>
              </a:rPr>
              <a:t>第一部分：</a:t>
            </a:r>
            <a:r>
              <a:rPr lang="zh-CN" altLang="en-US" sz="5400" b="1" dirty="0" smtClean="0">
                <a:solidFill>
                  <a:srgbClr val="E1112E"/>
                </a:solidFill>
                <a:latin typeface="+mn-ea"/>
              </a:rPr>
              <a:t>叫醒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4232" y="3415491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方正硬笔楷书简体"/>
              </a:rPr>
              <a:t>Your Body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方正硬笔楷书简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1408" y="307635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硬笔楷书简体"/>
                <a:ea typeface="方正硬笔楷书简体"/>
              </a:rPr>
              <a:t>你的身体</a:t>
            </a:r>
          </a:p>
        </p:txBody>
      </p:sp>
    </p:spTree>
    <p:extLst>
      <p:ext uri="{BB962C8B-B14F-4D97-AF65-F5344CB8AC3E}">
        <p14:creationId xmlns:p14="http://schemas.microsoft.com/office/powerpoint/2010/main" val="285767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20490" y="402576"/>
            <a:ext cx="4248472" cy="771550"/>
          </a:xfrm>
          <a:prstGeom prst="roundRect">
            <a:avLst/>
          </a:prstGeom>
          <a:solidFill>
            <a:schemeClr val="tx1"/>
          </a:solidFill>
          <a:ln>
            <a:solidFill>
              <a:srgbClr val="C24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zh-CN" altLang="en-US" sz="2800" b="1" dirty="0" smtClean="0">
                <a:solidFill>
                  <a:prstClr val="white"/>
                </a:solidFill>
                <a:latin typeface="微软雅黑"/>
              </a:rPr>
              <a:t>      每天快走</a:t>
            </a:r>
            <a:r>
              <a:rPr lang="en-US" altLang="zh-CN" sz="2800" b="1" dirty="0" smtClean="0">
                <a:solidFill>
                  <a:prstClr val="white"/>
                </a:solidFill>
              </a:rPr>
              <a:t>20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分钟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234353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600" b="1" dirty="0" smtClean="0">
                <a:solidFill>
                  <a:srgbClr val="C24139"/>
                </a:solidFill>
              </a:rPr>
              <a:t>16</a:t>
            </a:r>
            <a:endParaRPr lang="zh-CN" altLang="en-US" sz="4000" dirty="0">
              <a:solidFill>
                <a:srgbClr val="C24139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9862"/>
            <a:ext cx="112712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989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801010" y="339502"/>
            <a:ext cx="4163478" cy="771550"/>
          </a:xfrm>
          <a:prstGeom prst="roundRect">
            <a:avLst/>
          </a:prstGeom>
          <a:noFill/>
          <a:ln>
            <a:solidFill>
              <a:srgbClr val="C24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zh-CN" altLang="en-US" sz="2800" b="1" dirty="0" smtClean="0">
                <a:solidFill>
                  <a:prstClr val="white"/>
                </a:solidFill>
                <a:latin typeface="微软雅黑"/>
              </a:rPr>
              <a:t>      多做“手指操”</a:t>
            </a:r>
            <a:endParaRPr lang="zh-CN" altLang="en-US" sz="2800" b="1" dirty="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88024" y="171279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600" b="1" dirty="0" smtClean="0">
                <a:solidFill>
                  <a:srgbClr val="C24139"/>
                </a:solidFill>
              </a:rPr>
              <a:t>17</a:t>
            </a:r>
            <a:endParaRPr lang="zh-CN" altLang="en-US" sz="4000" dirty="0">
              <a:solidFill>
                <a:srgbClr val="C24139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083" y="3363838"/>
            <a:ext cx="112712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7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860032" y="1851670"/>
            <a:ext cx="4104456" cy="771550"/>
          </a:xfrm>
          <a:prstGeom prst="roundRect">
            <a:avLst/>
          </a:prstGeom>
          <a:noFill/>
          <a:ln>
            <a:solidFill>
              <a:srgbClr val="C24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zh-CN" altLang="en-US" sz="2800" b="1" dirty="0" smtClean="0">
                <a:solidFill>
                  <a:prstClr val="white"/>
                </a:solidFill>
                <a:latin typeface="微软雅黑"/>
              </a:rPr>
              <a:t>      尝试全新的运动</a:t>
            </a:r>
            <a:endParaRPr lang="zh-CN" altLang="en-US" sz="2800" b="1" dirty="0">
              <a:solidFill>
                <a:schemeClr val="tx1"/>
              </a:solidFill>
              <a:latin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47046" y="1683447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600" b="1" dirty="0" smtClean="0">
                <a:solidFill>
                  <a:srgbClr val="C24139"/>
                </a:solidFill>
              </a:rPr>
              <a:t>18</a:t>
            </a:r>
            <a:endParaRPr lang="zh-CN" altLang="en-US" sz="4000" dirty="0">
              <a:solidFill>
                <a:srgbClr val="C24139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61879"/>
            <a:ext cx="1127125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47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09511" y="1779662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4D9C32"/>
                </a:solidFill>
                <a:latin typeface="方正硬笔楷书简体"/>
                <a:ea typeface="方正硬笔楷书简体"/>
              </a:rPr>
              <a:t>第四部分：</a:t>
            </a:r>
            <a:r>
              <a:rPr lang="zh-CN" altLang="en-US" sz="5400" b="1" dirty="0" smtClean="0">
                <a:solidFill>
                  <a:srgbClr val="4D9C32"/>
                </a:solidFill>
                <a:latin typeface="微软雅黑"/>
              </a:rPr>
              <a:t>补充</a:t>
            </a:r>
            <a:endParaRPr lang="zh-CN" altLang="en-US" sz="3600" b="1" dirty="0">
              <a:solidFill>
                <a:srgbClr val="4D9C32"/>
              </a:solidFill>
              <a:latin typeface="方正硬笔楷书简体"/>
              <a:ea typeface="方正硬笔楷书简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7798" y="2580462"/>
            <a:ext cx="23885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方正硬笔楷书简体"/>
              </a:rPr>
              <a:t>Brain</a:t>
            </a:r>
            <a:r>
              <a:rPr lang="zh-CN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方正硬笔楷书简体"/>
              </a:rPr>
              <a:t>‘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ea typeface="方正硬笔楷书简体"/>
              </a:rPr>
              <a:t>s Nutrition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ea typeface="方正硬笔楷书简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3264" y="224132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硬笔楷书简体"/>
                <a:ea typeface="方正硬笔楷书简体"/>
              </a:rPr>
              <a:t>脑营养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方正硬笔楷书简体"/>
              <a:ea typeface="方正硬笔楷书简体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98" y="2014888"/>
            <a:ext cx="3221158" cy="322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0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44408" y="3568433"/>
            <a:ext cx="698849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6948499" y="3623994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6600" dirty="0">
                <a:solidFill>
                  <a:srgbClr val="4D9C32"/>
                </a:solidFill>
              </a:rPr>
              <a:t>19</a:t>
            </a:r>
          </a:p>
        </p:txBody>
      </p:sp>
      <p:sp>
        <p:nvSpPr>
          <p:cNvPr id="11" name="矩形 10"/>
          <p:cNvSpPr/>
          <p:nvPr/>
        </p:nvSpPr>
        <p:spPr>
          <a:xfrm>
            <a:off x="6012160" y="4515966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C08951"/>
                </a:solidFill>
              </a:rPr>
              <a:t>甜食让</a:t>
            </a:r>
            <a:r>
              <a:rPr lang="zh-CN" altLang="en-US" sz="2800" b="1" dirty="0">
                <a:solidFill>
                  <a:srgbClr val="C08951"/>
                </a:solidFill>
              </a:rPr>
              <a:t>你变聪明</a:t>
            </a:r>
          </a:p>
        </p:txBody>
      </p:sp>
    </p:spTree>
    <p:extLst>
      <p:ext uri="{BB962C8B-B14F-4D97-AF65-F5344CB8AC3E}">
        <p14:creationId xmlns:p14="http://schemas.microsoft.com/office/powerpoint/2010/main" val="417470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429" y="3291830"/>
            <a:ext cx="698849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3347391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6600" dirty="0" smtClean="0">
                <a:solidFill>
                  <a:srgbClr val="4D9C32"/>
                </a:solidFill>
              </a:rPr>
              <a:t>20</a:t>
            </a:r>
            <a:endParaRPr lang="en-US" altLang="zh-CN" sz="6600" dirty="0">
              <a:solidFill>
                <a:srgbClr val="4D9C32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1520" y="4358870"/>
            <a:ext cx="3240360" cy="578882"/>
          </a:xfrm>
          <a:prstGeom prst="round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81A7D8"/>
                </a:solidFill>
              </a:rPr>
              <a:t>吃早餐能活化大脑</a:t>
            </a:r>
          </a:p>
        </p:txBody>
      </p:sp>
    </p:spTree>
    <p:extLst>
      <p:ext uri="{BB962C8B-B14F-4D97-AF65-F5344CB8AC3E}">
        <p14:creationId xmlns:p14="http://schemas.microsoft.com/office/powerpoint/2010/main" val="245345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40117" y="3093840"/>
            <a:ext cx="698849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444208" y="3047930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6600" dirty="0" smtClean="0">
                <a:solidFill>
                  <a:srgbClr val="4D9C32"/>
                </a:solidFill>
              </a:rPr>
              <a:t>21</a:t>
            </a:r>
            <a:endParaRPr lang="en-US" altLang="zh-CN" sz="6600" dirty="0">
              <a:solidFill>
                <a:srgbClr val="4D9C3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16200000">
            <a:off x="5799635" y="1482048"/>
            <a:ext cx="3240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EA345C"/>
                </a:solidFill>
              </a:rPr>
              <a:t>多咀嚼提高脑动力</a:t>
            </a:r>
            <a:endParaRPr lang="zh-CN" altLang="en-US" sz="2800" b="1" dirty="0">
              <a:solidFill>
                <a:srgbClr val="EA34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2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5856" y="1779662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A39663"/>
                </a:solidFill>
                <a:latin typeface="方正硬笔楷书简体"/>
                <a:ea typeface="方正硬笔楷书简体"/>
              </a:rPr>
              <a:t>第五部分：</a:t>
            </a:r>
            <a:r>
              <a:rPr lang="zh-CN" altLang="en-US" sz="5400" b="1" dirty="0" smtClean="0">
                <a:solidFill>
                  <a:srgbClr val="A39663"/>
                </a:solidFill>
                <a:latin typeface="微软雅黑"/>
              </a:rPr>
              <a:t>激发</a:t>
            </a:r>
            <a:endParaRPr lang="zh-CN" altLang="en-US" sz="3600" b="1" dirty="0">
              <a:solidFill>
                <a:srgbClr val="A39663"/>
              </a:solidFill>
              <a:latin typeface="方正硬笔楷书简体"/>
              <a:ea typeface="方正硬笔楷书简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8145" y="2580462"/>
            <a:ext cx="2862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prstClr val="black">
                    <a:lumMod val="50000"/>
                    <a:lumOff val="50000"/>
                  </a:prstClr>
                </a:solidFill>
                <a:ea typeface="方正硬笔楷书简体"/>
              </a:rPr>
              <a:t>Your Inspiration</a:t>
            </a:r>
            <a:endParaRPr lang="zh-CN" altLang="en-US" sz="1600" b="1" dirty="0">
              <a:solidFill>
                <a:prstClr val="black">
                  <a:lumMod val="50000"/>
                  <a:lumOff val="50000"/>
                </a:prstClr>
              </a:solidFill>
              <a:ea typeface="方正硬笔楷书简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8304" y="224132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方正硬笔楷书简体"/>
                <a:ea typeface="方正硬笔楷书简体"/>
              </a:rPr>
              <a:t>你的灵感</a:t>
            </a:r>
            <a:endParaRPr lang="zh-CN" altLang="en-US" sz="2400" b="1" dirty="0">
              <a:solidFill>
                <a:prstClr val="black">
                  <a:lumMod val="50000"/>
                  <a:lumOff val="50000"/>
                </a:prstClr>
              </a:solidFill>
              <a:latin typeface="方正硬笔楷书简体"/>
              <a:ea typeface="方正硬笔楷书简体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31899"/>
            <a:ext cx="3275856" cy="301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51520" y="339502"/>
            <a:ext cx="3240360" cy="324036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77" r="29211"/>
          <a:stretch/>
        </p:blipFill>
        <p:spPr bwMode="auto">
          <a:xfrm rot="20499910">
            <a:off x="7884368" y="1929617"/>
            <a:ext cx="637558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187859" y="748846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6600" b="1" dirty="0" smtClean="0">
                <a:solidFill>
                  <a:srgbClr val="A39663"/>
                </a:solidFill>
              </a:rPr>
              <a:t>22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540" y="1905675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b="1" dirty="0">
                <a:solidFill>
                  <a:prstClr val="black"/>
                </a:solidFill>
              </a:rPr>
              <a:t>记住</a:t>
            </a:r>
            <a:endParaRPr lang="en-US" altLang="zh-CN" sz="2800" b="1" dirty="0">
              <a:solidFill>
                <a:prstClr val="black"/>
              </a:solidFill>
            </a:endParaRPr>
          </a:p>
          <a:p>
            <a:pPr lvl="0" algn="ctr"/>
            <a:r>
              <a:rPr lang="zh-CN" altLang="zh-CN" sz="2800" b="1" dirty="0">
                <a:solidFill>
                  <a:prstClr val="black"/>
                </a:solidFill>
              </a:rPr>
              <a:t>每次成功的感觉 </a:t>
            </a:r>
          </a:p>
        </p:txBody>
      </p:sp>
    </p:spTree>
    <p:extLst>
      <p:ext uri="{BB962C8B-B14F-4D97-AF65-F5344CB8AC3E}">
        <p14:creationId xmlns:p14="http://schemas.microsoft.com/office/powerpoint/2010/main" val="324912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4124" y="8855"/>
            <a:ext cx="3697261" cy="513464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77" r="29211"/>
          <a:stretch/>
        </p:blipFill>
        <p:spPr bwMode="auto">
          <a:xfrm>
            <a:off x="6933827" y="1378104"/>
            <a:ext cx="637558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4"/>
          <p:cNvSpPr/>
          <p:nvPr/>
        </p:nvSpPr>
        <p:spPr>
          <a:xfrm>
            <a:off x="251520" y="339502"/>
            <a:ext cx="3240360" cy="324036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859" y="748846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6600" b="1" dirty="0" smtClean="0">
                <a:solidFill>
                  <a:srgbClr val="A39663"/>
                </a:solidFill>
              </a:rPr>
              <a:t>23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540" y="1905675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对自己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说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“肯定能行”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9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7761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E1112E"/>
                </a:solidFill>
              </a:rPr>
              <a:t>1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239575" y="339502"/>
            <a:ext cx="3036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闭着眼睛吃饭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67544" y="843558"/>
            <a:ext cx="2520000" cy="0"/>
          </a:xfrm>
          <a:prstGeom prst="line">
            <a:avLst/>
          </a:prstGeom>
          <a:ln>
            <a:solidFill>
              <a:srgbClr val="E11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00392" y="189119"/>
            <a:ext cx="899011" cy="85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82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77" r="29211"/>
          <a:stretch/>
        </p:blipFill>
        <p:spPr bwMode="auto">
          <a:xfrm>
            <a:off x="6660232" y="3118780"/>
            <a:ext cx="637558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1043608" y="2571750"/>
            <a:ext cx="3240360" cy="324036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947" y="2981094"/>
            <a:ext cx="1367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600" b="1" dirty="0" smtClean="0">
                <a:solidFill>
                  <a:srgbClr val="A39663"/>
                </a:solidFill>
              </a:rPr>
              <a:t>24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3628" y="4137923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写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100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种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自己喜欢的东西 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68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0358" y="2442153"/>
            <a:ext cx="422812" cy="711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6310414" y="3086028"/>
            <a:ext cx="3014114" cy="3014114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16000" y="3551986"/>
            <a:ext cx="1560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600" b="1" dirty="0" smtClean="0">
                <a:solidFill>
                  <a:srgbClr val="A39663"/>
                </a:solidFill>
              </a:rPr>
              <a:t>25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5296" y="4605342"/>
            <a:ext cx="2679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变换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视角看问题 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0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43608" y="1203598"/>
            <a:ext cx="3240360" cy="324036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77" r="29211"/>
          <a:stretch/>
        </p:blipFill>
        <p:spPr bwMode="auto">
          <a:xfrm>
            <a:off x="1702194" y="1995686"/>
            <a:ext cx="637558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223628" y="1983754"/>
            <a:ext cx="2880320" cy="1680049"/>
            <a:chOff x="863588" y="1036878"/>
            <a:chExt cx="2880320" cy="1680049"/>
          </a:xfrm>
        </p:grpSpPr>
        <p:sp>
          <p:nvSpPr>
            <p:cNvPr id="5" name="矩形 4"/>
            <p:cNvSpPr/>
            <p:nvPr/>
          </p:nvSpPr>
          <p:spPr>
            <a:xfrm>
              <a:off x="1980182" y="1036878"/>
              <a:ext cx="1367682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600" b="1" dirty="0" smtClean="0">
                  <a:solidFill>
                    <a:srgbClr val="A39663"/>
                  </a:solidFill>
                </a:rPr>
                <a:t>26</a:t>
              </a:r>
              <a:endParaRPr lang="zh-CN" altLang="en-US" sz="4000" dirty="0">
                <a:solidFill>
                  <a:srgbClr val="A39663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63588" y="2193707"/>
              <a:ext cx="288032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>
                  <a:solidFill>
                    <a:prstClr val="black"/>
                  </a:solidFill>
                </a:rPr>
                <a:t>一想到就说出来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477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77" r="29211"/>
          <a:stretch/>
        </p:blipFill>
        <p:spPr bwMode="auto">
          <a:xfrm>
            <a:off x="5940152" y="618626"/>
            <a:ext cx="637558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3131840" y="2129386"/>
            <a:ext cx="3014114" cy="3014114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7426" y="2595344"/>
            <a:ext cx="1560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600" b="1" dirty="0" smtClean="0">
                <a:solidFill>
                  <a:srgbClr val="A39663"/>
                </a:solidFill>
              </a:rPr>
              <a:t>27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722" y="3648700"/>
            <a:ext cx="26792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让脑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偶尔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zh-CN" altLang="en-US" sz="2800" b="1" dirty="0" smtClean="0">
                <a:solidFill>
                  <a:prstClr val="black"/>
                </a:solidFill>
              </a:rPr>
              <a:t>无聊</a:t>
            </a:r>
            <a:r>
              <a:rPr lang="zh-CN" altLang="en-US" sz="2800" b="1" dirty="0">
                <a:solidFill>
                  <a:prstClr val="black"/>
                </a:solidFill>
              </a:rPr>
              <a:t>一下 </a:t>
            </a:r>
            <a:endParaRPr lang="zh-CN" altLang="zh-CN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78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1209" y="1068253"/>
            <a:ext cx="427799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3119271" y="2196283"/>
            <a:ext cx="3014114" cy="3014114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4857" y="2662241"/>
            <a:ext cx="1560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600" b="1" dirty="0" smtClean="0">
                <a:solidFill>
                  <a:srgbClr val="A39663"/>
                </a:solidFill>
              </a:rPr>
              <a:t>28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4153" y="3715597"/>
            <a:ext cx="26792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看从来不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看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zh-CN" altLang="en-US" sz="2800" b="1" dirty="0" smtClean="0">
                <a:solidFill>
                  <a:prstClr val="black"/>
                </a:solidFill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</a:rPr>
              <a:t>电视节目 </a:t>
            </a:r>
          </a:p>
        </p:txBody>
      </p:sp>
    </p:spTree>
    <p:extLst>
      <p:ext uri="{BB962C8B-B14F-4D97-AF65-F5344CB8AC3E}">
        <p14:creationId xmlns:p14="http://schemas.microsoft.com/office/powerpoint/2010/main" val="417760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510958">
            <a:off x="3332462" y="4485887"/>
            <a:ext cx="426972" cy="71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5973379" y="843558"/>
            <a:ext cx="3240360" cy="324036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13332" y="1203598"/>
            <a:ext cx="1560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600" b="1" dirty="0" smtClean="0">
                <a:solidFill>
                  <a:srgbClr val="A39663"/>
                </a:solidFill>
              </a:rPr>
              <a:t>29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64778" y="2283718"/>
            <a:ext cx="30575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prstClr val="black"/>
                </a:solidFill>
              </a:rPr>
              <a:t>亲身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体验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zh-CN" altLang="en-US" sz="2800" b="1" dirty="0" smtClean="0">
                <a:solidFill>
                  <a:prstClr val="black"/>
                </a:solidFill>
              </a:rPr>
              <a:t>是脑</a:t>
            </a:r>
            <a:r>
              <a:rPr lang="zh-CN" altLang="en-US" sz="2800" b="1" dirty="0">
                <a:solidFill>
                  <a:prstClr val="black"/>
                </a:solidFill>
              </a:rPr>
              <a:t>最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宝贵的财富 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80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577" r="29211"/>
          <a:stretch/>
        </p:blipFill>
        <p:spPr bwMode="auto">
          <a:xfrm>
            <a:off x="179512" y="4070350"/>
            <a:ext cx="637558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6156176" y="2614499"/>
            <a:ext cx="3240360" cy="3240360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solidFill>
              <a:srgbClr val="A39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zh-CN" sz="2800" dirty="0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96129" y="2974539"/>
            <a:ext cx="1560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6600" b="1" dirty="0" smtClean="0">
                <a:solidFill>
                  <a:srgbClr val="A39663"/>
                </a:solidFill>
              </a:rPr>
              <a:t>30</a:t>
            </a:r>
            <a:endParaRPr lang="zh-CN" altLang="en-US" sz="4000" dirty="0">
              <a:solidFill>
                <a:srgbClr val="A39663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7575" y="4054659"/>
            <a:ext cx="30575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b="1" dirty="0">
                <a:solidFill>
                  <a:prstClr val="black"/>
                </a:solidFill>
              </a:rPr>
              <a:t>做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个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lvl="0" algn="ctr"/>
            <a:r>
              <a:rPr lang="zh-CN" altLang="en-US" sz="2800" b="1" dirty="0" smtClean="0">
                <a:solidFill>
                  <a:prstClr val="black"/>
                </a:solidFill>
              </a:rPr>
              <a:t>科学的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倾听者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61" y="2"/>
            <a:ext cx="9151200" cy="32223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99794" y="3435846"/>
            <a:ext cx="2088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应芳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萍的</a:t>
            </a:r>
            <a:r>
              <a:rPr lang="en-US" altLang="zh-CN" b="1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方正硬笔楷书简体" pitchFamily="65" charset="-122"/>
              </a:rPr>
              <a:t>P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生活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55976" y="3498563"/>
            <a:ext cx="4897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F497D">
                    <a:lumMod val="60000"/>
                    <a:lumOff val="40000"/>
                  </a:srgbClr>
                </a:solidFill>
              </a:rPr>
              <a:t>http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://blog.sina.com.cn/joyceppt</a:t>
            </a:r>
            <a:endParaRPr lang="zh-CN" altLang="en-US" sz="1400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3869636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方正硬笔楷书简体" pitchFamily="65" charset="-122"/>
                <a:ea typeface="方正硬笔楷书简体" pitchFamily="65" charset="-122"/>
              </a:rPr>
              <a:t>女     浙江杭州</a:t>
            </a:r>
            <a:endParaRPr lang="zh-CN" altLang="en-US" sz="1400" dirty="0">
              <a:solidFill>
                <a:prstClr val="black"/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09"/>
          <a:stretch/>
        </p:blipFill>
        <p:spPr>
          <a:xfrm>
            <a:off x="251520" y="226224"/>
            <a:ext cx="2487615" cy="13849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00300" y="4228806"/>
            <a:ext cx="4175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/>
                </a:solidFill>
                <a:latin typeface="方正硬笔楷书简体" pitchFamily="65" charset="-122"/>
                <a:ea typeface="方正硬笔楷书简体" pitchFamily="65" charset="-122"/>
              </a:rPr>
              <a:t>标签：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职场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方正硬笔楷书简体" pitchFamily="65" charset="-122"/>
              </a:rPr>
              <a:t>PPT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  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视觉呈现  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方正硬笔楷书简体" pitchFamily="65" charset="-122"/>
              </a:rPr>
              <a:t>MBTI</a:t>
            </a:r>
            <a:r>
              <a:rPr lang="en-US" altLang="zh-CN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  </a:t>
            </a:r>
            <a:r>
              <a:rPr lang="zh-CN" altLang="en-US" sz="14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爱好</a:t>
            </a:r>
            <a:r>
              <a:rPr lang="zh-CN" altLang="en-US" sz="1400" dirty="0">
                <a:solidFill>
                  <a:srgbClr val="1F497D">
                    <a:lumMod val="60000"/>
                    <a:lumOff val="40000"/>
                  </a:srgbClr>
                </a:solidFill>
                <a:latin typeface="方正硬笔楷书简体" pitchFamily="65" charset="-122"/>
                <a:ea typeface="方正硬笔楷书简体" pitchFamily="65" charset="-122"/>
              </a:rPr>
              <a:t>分享者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99792" y="4587975"/>
            <a:ext cx="6696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方正硬笔楷书简体" pitchFamily="65" charset="-122"/>
                <a:ea typeface="方正硬笔楷书简体" pitchFamily="65" charset="-122"/>
              </a:rPr>
              <a:t>简介：一个为爱、为笑而生的人，心大以至体大。一个快乐做燕雀的女人。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40827" y="735847"/>
            <a:ext cx="1728000" cy="2676675"/>
            <a:chOff x="251520" y="2206707"/>
            <a:chExt cx="1728000" cy="2676675"/>
          </a:xfrm>
        </p:grpSpPr>
        <p:sp>
          <p:nvSpPr>
            <p:cNvPr id="9" name="矩形 8"/>
            <p:cNvSpPr/>
            <p:nvPr/>
          </p:nvSpPr>
          <p:spPr>
            <a:xfrm>
              <a:off x="251520" y="2206707"/>
              <a:ext cx="1728000" cy="26693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3529" y="2283719"/>
              <a:ext cx="1595033" cy="1872208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467544" y="4163185"/>
              <a:ext cx="1296144" cy="72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1F497D">
                      <a:lumMod val="60000"/>
                      <a:lumOff val="40000"/>
                    </a:srgbClr>
                  </a:solidFill>
                </a:rPr>
                <a:t>Joyce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PPT 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系列</a:t>
              </a:r>
              <a:endPara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61" y="2993092"/>
            <a:ext cx="2060864" cy="206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52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005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0" y="2283718"/>
            <a:ext cx="7761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E1112E"/>
                </a:solidFill>
              </a:rPr>
              <a:t>2</a:t>
            </a:r>
            <a:endParaRPr lang="zh-CN" altLang="en-US" sz="40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5031440" y="3118892"/>
            <a:ext cx="3060000" cy="0"/>
          </a:xfrm>
          <a:prstGeom prst="line">
            <a:avLst/>
          </a:prstGeom>
          <a:ln>
            <a:solidFill>
              <a:srgbClr val="E11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352143" y="2608603"/>
            <a:ext cx="3036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用手指分辨硬币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0303" y="4287540"/>
            <a:ext cx="899011" cy="85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604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457" y="3831041"/>
            <a:ext cx="7761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E1112E"/>
                </a:solidFill>
              </a:rPr>
              <a:t>3</a:t>
            </a:r>
            <a:endParaRPr lang="zh-CN" altLang="en-US" sz="40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650897" y="4666215"/>
            <a:ext cx="3060000" cy="0"/>
          </a:xfrm>
          <a:prstGeom prst="line">
            <a:avLst/>
          </a:prstGeom>
          <a:ln>
            <a:solidFill>
              <a:srgbClr val="E11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71600" y="4155926"/>
            <a:ext cx="3036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带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着耳机上下楼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4371950"/>
            <a:ext cx="903283" cy="86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57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23705" y="1238753"/>
            <a:ext cx="7761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E1112E"/>
                </a:solidFill>
              </a:rPr>
              <a:t>4</a:t>
            </a:r>
            <a:endParaRPr lang="zh-CN" altLang="en-US" sz="40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2883145" y="2073927"/>
            <a:ext cx="3060000" cy="0"/>
          </a:xfrm>
          <a:prstGeom prst="line">
            <a:avLst/>
          </a:prstGeom>
          <a:ln>
            <a:solidFill>
              <a:srgbClr val="E11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203848" y="1563638"/>
            <a:ext cx="3036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捏着鼻子喝咖啡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3723878"/>
            <a:ext cx="899011" cy="85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4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5254" y="6712"/>
            <a:ext cx="4078746" cy="5164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78746" cy="516459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5400000">
            <a:off x="2420322" y="1743224"/>
            <a:ext cx="3915440" cy="1107996"/>
            <a:chOff x="2423705" y="1238753"/>
            <a:chExt cx="3915440" cy="1107996"/>
          </a:xfrm>
        </p:grpSpPr>
        <p:sp>
          <p:nvSpPr>
            <p:cNvPr id="4" name="矩形 3"/>
            <p:cNvSpPr/>
            <p:nvPr/>
          </p:nvSpPr>
          <p:spPr>
            <a:xfrm>
              <a:off x="2423705" y="1238753"/>
              <a:ext cx="776175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 smtClean="0">
                  <a:solidFill>
                    <a:srgbClr val="E1112E"/>
                  </a:solidFill>
                </a:rPr>
                <a:t>5</a:t>
              </a:r>
              <a:endParaRPr lang="zh-CN" altLang="en-US" sz="4000" dirty="0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883145" y="2073927"/>
              <a:ext cx="3456000" cy="0"/>
            </a:xfrm>
            <a:prstGeom prst="line">
              <a:avLst/>
            </a:prstGeom>
            <a:ln>
              <a:solidFill>
                <a:srgbClr val="E111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3203848" y="1563638"/>
              <a:ext cx="30362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放开嗓子大声朗读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4308078"/>
            <a:ext cx="899011" cy="85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93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370"/>
            <a:ext cx="9144000" cy="5143500"/>
          </a:xfrm>
          <a:prstGeom prst="rect">
            <a:avLst/>
          </a:prstGeom>
        </p:spPr>
      </p:pic>
      <p:sp>
        <p:nvSpPr>
          <p:cNvPr id="22" name="矩形 7"/>
          <p:cNvSpPr/>
          <p:nvPr/>
        </p:nvSpPr>
        <p:spPr>
          <a:xfrm>
            <a:off x="0" y="1275606"/>
            <a:ext cx="9144000" cy="3881264"/>
          </a:xfrm>
          <a:custGeom>
            <a:avLst/>
            <a:gdLst/>
            <a:ahLst/>
            <a:cxnLst/>
            <a:rect l="l" t="t" r="r" b="b"/>
            <a:pathLst>
              <a:path w="9144000" h="3881264">
                <a:moveTo>
                  <a:pt x="4793997" y="2021109"/>
                </a:moveTo>
                <a:cubicBezTo>
                  <a:pt x="4081455" y="2021109"/>
                  <a:pt x="3503825" y="2229570"/>
                  <a:pt x="3503825" y="2486719"/>
                </a:cubicBezTo>
                <a:cubicBezTo>
                  <a:pt x="3503825" y="2743868"/>
                  <a:pt x="4081455" y="2952329"/>
                  <a:pt x="4793997" y="2952329"/>
                </a:cubicBezTo>
                <a:cubicBezTo>
                  <a:pt x="5506539" y="2952329"/>
                  <a:pt x="6084169" y="2743868"/>
                  <a:pt x="6084169" y="2486719"/>
                </a:cubicBezTo>
                <a:cubicBezTo>
                  <a:pt x="6084169" y="2229570"/>
                  <a:pt x="5506539" y="2021109"/>
                  <a:pt x="4793997" y="2021109"/>
                </a:cubicBezTo>
                <a:close/>
                <a:moveTo>
                  <a:pt x="2171677" y="1108780"/>
                </a:moveTo>
                <a:cubicBezTo>
                  <a:pt x="1435952" y="1108780"/>
                  <a:pt x="839529" y="1650429"/>
                  <a:pt x="839529" y="2318586"/>
                </a:cubicBezTo>
                <a:cubicBezTo>
                  <a:pt x="839529" y="2986743"/>
                  <a:pt x="1435952" y="3528392"/>
                  <a:pt x="2171677" y="3528392"/>
                </a:cubicBezTo>
                <a:cubicBezTo>
                  <a:pt x="2907402" y="3528392"/>
                  <a:pt x="3503825" y="2986743"/>
                  <a:pt x="3503825" y="2318586"/>
                </a:cubicBezTo>
                <a:cubicBezTo>
                  <a:pt x="3503825" y="1650429"/>
                  <a:pt x="2907402" y="1108780"/>
                  <a:pt x="2171677" y="1108780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881264"/>
                </a:lnTo>
                <a:lnTo>
                  <a:pt x="0" y="3881264"/>
                </a:lnTo>
                <a:close/>
              </a:path>
            </a:pathLst>
          </a:cu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8007633">
            <a:off x="2501850" y="3207542"/>
            <a:ext cx="7761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</a:rPr>
              <a:t>6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59832" y="3075806"/>
            <a:ext cx="3528392" cy="1995686"/>
          </a:xfrm>
          <a:prstGeom prst="rect">
            <a:avLst/>
          </a:prstGeom>
        </p:spPr>
        <p:txBody>
          <a:bodyPr wrap="square">
            <a:prstTxWarp prst="textArchUp">
              <a:avLst>
                <a:gd name="adj" fmla="val 10818333"/>
              </a:avLst>
            </a:prstTxWarp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E1112E"/>
                </a:solidFill>
                <a:latin typeface="+mn-ea"/>
              </a:rPr>
              <a:t>闻着咖啡看鱼的图片</a:t>
            </a:r>
            <a:endParaRPr lang="zh-CN" altLang="en-US" sz="2800" b="1" dirty="0">
              <a:solidFill>
                <a:srgbClr val="E1112E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127560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/>
          <p:cNvSpPr/>
          <p:nvPr/>
        </p:nvSpPr>
        <p:spPr>
          <a:xfrm>
            <a:off x="3131840" y="3219822"/>
            <a:ext cx="3312368" cy="1728192"/>
          </a:xfrm>
          <a:prstGeom prst="arc">
            <a:avLst>
              <a:gd name="adj1" fmla="val 11315222"/>
              <a:gd name="adj2" fmla="val 20636325"/>
            </a:avLst>
          </a:prstGeom>
          <a:ln>
            <a:solidFill>
              <a:srgbClr val="E111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2989" y="267494"/>
            <a:ext cx="899011" cy="85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2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E8E6E9"/>
              </a:clrFrom>
              <a:clrTo>
                <a:srgbClr val="E8E6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4761" y="3188246"/>
            <a:ext cx="2279239" cy="16877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1585" y="3435846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401309"/>
                </a:solidFill>
                <a:latin typeface="方正硬笔楷书简体"/>
                <a:ea typeface="方正硬笔楷书简体"/>
              </a:rPr>
              <a:t>第二部分：</a:t>
            </a:r>
            <a:r>
              <a:rPr lang="zh-CN" altLang="en-US" sz="5400" b="1" dirty="0" smtClean="0">
                <a:solidFill>
                  <a:srgbClr val="401309"/>
                </a:solidFill>
                <a:latin typeface="微软雅黑"/>
              </a:rPr>
              <a:t>刺激</a:t>
            </a:r>
            <a:endParaRPr lang="zh-CN" altLang="en-US" sz="3600" b="1" dirty="0">
              <a:solidFill>
                <a:srgbClr val="401309"/>
              </a:solidFill>
              <a:latin typeface="方正硬笔楷书简体"/>
              <a:ea typeface="方正硬笔楷书简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6306" y="4236646"/>
            <a:ext cx="1471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方正硬笔楷书简体"/>
              </a:rPr>
              <a:t>Your Brain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ea typeface="方正硬笔楷书简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1153" y="3897511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硬笔楷书简体"/>
                <a:ea typeface="方正硬笔楷书简体"/>
              </a:rPr>
              <a:t>你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硬笔楷书简体"/>
                <a:ea typeface="方正硬笔楷书简体"/>
              </a:rPr>
              <a:t>的大脑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方正硬笔楷书简体"/>
              <a:ea typeface="方正硬笔楷书简体"/>
            </a:endParaRPr>
          </a:p>
        </p:txBody>
      </p:sp>
    </p:spTree>
    <p:extLst>
      <p:ext uri="{BB962C8B-B14F-4D97-AF65-F5344CB8AC3E}">
        <p14:creationId xmlns:p14="http://schemas.microsoft.com/office/powerpoint/2010/main" val="27120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方正硬笔楷书简体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方正硬笔楷书简体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方正硬笔楷书简体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joy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Broadway BT"/>
        <a:ea typeface="微软雅黑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521</Words>
  <Application>Microsoft Office PowerPoint</Application>
  <PresentationFormat>全屏显示(16:9)</PresentationFormat>
  <Paragraphs>111</Paragraphs>
  <Slides>38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幼圆</vt:lpstr>
      <vt:lpstr>微软雅黑</vt:lpstr>
      <vt:lpstr>Calibri Light</vt:lpstr>
      <vt:lpstr>Broadway BT</vt:lpstr>
      <vt:lpstr>Meiryo</vt:lpstr>
      <vt:lpstr>宋体</vt:lpstr>
      <vt:lpstr>方正硬笔楷书简体</vt:lpstr>
      <vt:lpstr>Calibri</vt:lpstr>
      <vt:lpstr>Arial</vt:lpstr>
      <vt:lpstr>Office 主题​​</vt:lpstr>
      <vt:lpstr>1_Office 主题​​</vt:lpstr>
      <vt:lpstr>2_Office 主题​​</vt:lpstr>
      <vt:lpstr>joyce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toshiba</dc:creator>
  <cp:lastModifiedBy>Administrator</cp:lastModifiedBy>
  <cp:revision>58</cp:revision>
  <dcterms:created xsi:type="dcterms:W3CDTF">2012-11-01T07:52:26Z</dcterms:created>
  <dcterms:modified xsi:type="dcterms:W3CDTF">2015-06-18T10:33:42Z</dcterms:modified>
</cp:coreProperties>
</file>