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0" r:id="rId2"/>
    <p:sldId id="265" r:id="rId3"/>
    <p:sldId id="266" r:id="rId4"/>
    <p:sldId id="262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63" r:id="rId22"/>
    <p:sldId id="283" r:id="rId23"/>
    <p:sldId id="264" r:id="rId24"/>
    <p:sldId id="284" r:id="rId25"/>
    <p:sldId id="285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8F2524"/>
    <a:srgbClr val="993A39"/>
    <a:srgbClr val="204568"/>
    <a:srgbClr val="FF8C00"/>
    <a:srgbClr val="936B1A"/>
    <a:srgbClr val="264B35"/>
    <a:srgbClr val="000000"/>
    <a:srgbClr val="F2F2F2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110" d="100"/>
          <a:sy n="110" d="100"/>
        </p:scale>
        <p:origin x="55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117EF-5F1C-4F0A-8346-6D435E4785FF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4FFE9-518A-4BCE-B31E-9D8B06023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44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4FFE9-518A-4BCE-B31E-9D8B06023D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057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对于价格的说法，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4FFE9-518A-4BCE-B31E-9D8B06023D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74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altLang="zh-CN" dirty="0" smtClean="0"/>
              <a:t>---</a:t>
            </a:r>
            <a:fld id="{0C913308-F349-4B6D-A68A-DD1791B4A57B}" type="slidenum">
              <a:rPr lang="zh-CN" altLang="en-US" smtClean="0"/>
              <a:pPr/>
              <a:t>‹#›</a:t>
            </a:fld>
            <a:r>
              <a:rPr lang="en-US" altLang="zh-CN" dirty="0" smtClean="0"/>
              <a:t>---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74" t="9955" r="11508"/>
          <a:stretch/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89" t="53449" r="271" b="6141"/>
          <a:stretch/>
        </p:blipFill>
        <p:spPr>
          <a:xfrm>
            <a:off x="0" y="1"/>
            <a:ext cx="12192000" cy="6885384"/>
          </a:xfrm>
          <a:prstGeom prst="rect">
            <a:avLst/>
          </a:prstGeom>
        </p:spPr>
      </p:pic>
      <p:sp>
        <p:nvSpPr>
          <p:cNvPr id="11" name="椭圆 10"/>
          <p:cNvSpPr/>
          <p:nvPr userDrawn="1"/>
        </p:nvSpPr>
        <p:spPr>
          <a:xfrm>
            <a:off x="11174923" y="6366866"/>
            <a:ext cx="499341" cy="374502"/>
          </a:xfrm>
          <a:prstGeom prst="ellipse">
            <a:avLst/>
          </a:prstGeom>
          <a:solidFill>
            <a:srgbClr val="828282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6"/>
          <p:cNvSpPr txBox="1">
            <a:spLocks/>
          </p:cNvSpPr>
          <p:nvPr userDrawn="1"/>
        </p:nvSpPr>
        <p:spPr>
          <a:xfrm>
            <a:off x="10896534" y="6371555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1800" smtClean="0">
                <a:solidFill>
                  <a:srgbClr val="F48712"/>
                </a:solidFill>
                <a:latin typeface="Broadway" panose="04040905080B02020502" pitchFamily="82" charset="0"/>
              </a:rPr>
              <a:pPr algn="ctr"/>
              <a:t>‹#›</a:t>
            </a:fld>
            <a:endParaRPr lang="zh-CN" altLang="en-US" sz="1800" dirty="0">
              <a:solidFill>
                <a:srgbClr val="F48712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0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93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F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9048328" y="6437101"/>
            <a:ext cx="28448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---</a:t>
            </a:r>
            <a:fld id="{0C913308-F349-4B6D-A68A-DD1791B4A57B}" type="slidenum">
              <a:rPr lang="zh-CN" altLang="en-US" smtClean="0"/>
              <a:pPr/>
              <a:t>‹#›</a:t>
            </a:fld>
            <a:r>
              <a:rPr lang="en-US" altLang="zh-CN" dirty="0" smtClean="0"/>
              <a:t>---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2858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72" y="0"/>
            <a:ext cx="12195381" cy="6858000"/>
          </a:xfrm>
          <a:prstGeom prst="rect">
            <a:avLst/>
          </a:prstGeom>
          <a:solidFill>
            <a:srgbClr val="264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9048328" y="6437101"/>
            <a:ext cx="28448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---</a:t>
            </a:r>
            <a:fld id="{0C913308-F349-4B6D-A68A-DD1791B4A57B}" type="slidenum">
              <a:rPr lang="zh-CN" altLang="en-US" smtClean="0"/>
              <a:pPr/>
              <a:t>‹#›</a:t>
            </a:fld>
            <a:r>
              <a:rPr lang="en-US" altLang="zh-CN" dirty="0" smtClean="0"/>
              <a:t>---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166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4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9048328" y="6437101"/>
            <a:ext cx="28448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---</a:t>
            </a:r>
            <a:fld id="{0C913308-F349-4B6D-A68A-DD1791B4A57B}" type="slidenum">
              <a:rPr lang="zh-CN" altLang="en-US" smtClean="0"/>
              <a:pPr/>
              <a:t>‹#›</a:t>
            </a:fld>
            <a:r>
              <a:rPr lang="en-US" altLang="zh-CN" dirty="0" smtClean="0"/>
              <a:t>---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901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6280" y="5761039"/>
            <a:ext cx="2844800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8257735" y="3559126"/>
            <a:ext cx="3938954" cy="3305908"/>
          </a:xfrm>
          <a:custGeom>
            <a:avLst/>
            <a:gdLst>
              <a:gd name="connsiteX0" fmla="*/ 0 w 3938954"/>
              <a:gd name="connsiteY0" fmla="*/ 0 h 3305908"/>
              <a:gd name="connsiteX1" fmla="*/ 0 w 3938954"/>
              <a:gd name="connsiteY1" fmla="*/ 0 h 3305908"/>
              <a:gd name="connsiteX2" fmla="*/ 3938954 w 3938954"/>
              <a:gd name="connsiteY2" fmla="*/ 3291840 h 3305908"/>
              <a:gd name="connsiteX3" fmla="*/ 0 w 3938954"/>
              <a:gd name="connsiteY3" fmla="*/ 3305908 h 3305908"/>
              <a:gd name="connsiteX4" fmla="*/ 0 w 3938954"/>
              <a:gd name="connsiteY4" fmla="*/ 0 h 330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8954" h="3305908">
                <a:moveTo>
                  <a:pt x="0" y="0"/>
                </a:moveTo>
                <a:lnTo>
                  <a:pt x="0" y="0"/>
                </a:lnTo>
                <a:lnTo>
                  <a:pt x="3938954" y="3291840"/>
                </a:lnTo>
                <a:lnTo>
                  <a:pt x="0" y="3305908"/>
                </a:lnTo>
                <a:lnTo>
                  <a:pt x="0" y="0"/>
                </a:lnTo>
                <a:close/>
              </a:path>
            </a:pathLst>
          </a:custGeom>
          <a:solidFill>
            <a:srgbClr val="E5AB5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0" y="32657"/>
            <a:ext cx="2927649" cy="7105634"/>
          </a:xfrm>
          <a:custGeom>
            <a:avLst/>
            <a:gdLst>
              <a:gd name="connsiteX0" fmla="*/ 3497943 w 3497943"/>
              <a:gd name="connsiteY0" fmla="*/ 3309258 h 6647543"/>
              <a:gd name="connsiteX1" fmla="*/ 3497943 w 3497943"/>
              <a:gd name="connsiteY1" fmla="*/ 6647543 h 6647543"/>
              <a:gd name="connsiteX2" fmla="*/ 0 w 3497943"/>
              <a:gd name="connsiteY2" fmla="*/ 2322286 h 6647543"/>
              <a:gd name="connsiteX3" fmla="*/ 0 w 3497943"/>
              <a:gd name="connsiteY3" fmla="*/ 0 h 6647543"/>
              <a:gd name="connsiteX4" fmla="*/ 3497943 w 3497943"/>
              <a:gd name="connsiteY4" fmla="*/ 3309258 h 664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7943" h="6647543">
                <a:moveTo>
                  <a:pt x="3497943" y="3309258"/>
                </a:moveTo>
                <a:lnTo>
                  <a:pt x="3497943" y="6647543"/>
                </a:lnTo>
                <a:lnTo>
                  <a:pt x="0" y="2322286"/>
                </a:lnTo>
                <a:lnTo>
                  <a:pt x="0" y="0"/>
                </a:lnTo>
                <a:lnTo>
                  <a:pt x="3497943" y="3309258"/>
                </a:lnTo>
                <a:close/>
              </a:path>
            </a:pathLst>
          </a:custGeom>
          <a:solidFill>
            <a:srgbClr val="E5AB5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49" y="3563550"/>
            <a:ext cx="5328592" cy="331190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2755811" y="1052736"/>
            <a:ext cx="549701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64B35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马克华菲 型格</a:t>
            </a:r>
            <a:endParaRPr lang="en-US" altLang="zh-CN" sz="6600" dirty="0" smtClean="0">
              <a:solidFill>
                <a:srgbClr val="264B35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zh-CN" altLang="en-US" sz="10200" b="1" dirty="0" smtClean="0">
                <a:solidFill>
                  <a:srgbClr val="8F2524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实习总结</a:t>
            </a:r>
            <a:endParaRPr lang="zh-CN" altLang="en-US" sz="10200" b="1" dirty="0">
              <a:solidFill>
                <a:srgbClr val="8F2524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3003" y="5629646"/>
            <a:ext cx="27238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实习地点：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实习品牌：马克华菲型格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2013.9.24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04512" y="476672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747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068960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02968" y="1591900"/>
            <a:ext cx="2880320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货架整理</a:t>
            </a:r>
          </a:p>
        </p:txBody>
      </p:sp>
      <p:sp>
        <p:nvSpPr>
          <p:cNvPr id="22" name="矩形 21"/>
          <p:cNvSpPr/>
          <p:nvPr/>
        </p:nvSpPr>
        <p:spPr>
          <a:xfrm>
            <a:off x="5927304" y="1591900"/>
            <a:ext cx="2836246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衣服搭配</a:t>
            </a:r>
          </a:p>
        </p:txBody>
      </p:sp>
      <p:sp>
        <p:nvSpPr>
          <p:cNvPr id="23" name="矩形 22"/>
          <p:cNvSpPr/>
          <p:nvPr/>
        </p:nvSpPr>
        <p:spPr>
          <a:xfrm>
            <a:off x="9317733" y="2707657"/>
            <a:ext cx="2648562" cy="3529656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看似简单的模特换衣却蕴含大学问</a:t>
            </a:r>
          </a:p>
        </p:txBody>
      </p:sp>
      <p:sp>
        <p:nvSpPr>
          <p:cNvPr id="24" name="矩形 23"/>
          <p:cNvSpPr/>
          <p:nvPr/>
        </p:nvSpPr>
        <p:spPr>
          <a:xfrm>
            <a:off x="8989255" y="1591900"/>
            <a:ext cx="2977040" cy="973004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模特换衣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3191" y="2687799"/>
            <a:ext cx="1993861" cy="35495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2893" y="2707656"/>
            <a:ext cx="1990823" cy="35441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967" y="2687800"/>
            <a:ext cx="1993861" cy="354951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323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679433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039339" y="2253139"/>
            <a:ext cx="1889309" cy="398417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仓库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8S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编号，归类，整齐摆放，便于查找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53971" y="1702549"/>
            <a:ext cx="2927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）编号归类摆放 </a:t>
            </a:r>
            <a:endParaRPr lang="zh-CN" altLang="en-US" sz="24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48" y="2312649"/>
            <a:ext cx="6967675" cy="391394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016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679433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87621" y="2253139"/>
            <a:ext cx="2378674" cy="398417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）扫描枪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扫描（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）数据传入电脑</a:t>
            </a: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）对盘点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（有专门的软件）</a:t>
            </a: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账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）多了充公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少了员工赔</a:t>
            </a:r>
          </a:p>
        </p:txBody>
      </p:sp>
      <p:sp>
        <p:nvSpPr>
          <p:cNvPr id="2" name="矩形 1"/>
          <p:cNvSpPr/>
          <p:nvPr/>
        </p:nvSpPr>
        <p:spPr>
          <a:xfrm>
            <a:off x="3092170" y="1702549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）盘点</a:t>
            </a:r>
            <a:endParaRPr lang="zh-CN" altLang="en-US" sz="24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06116" y="2256198"/>
            <a:ext cx="1437489" cy="1460836"/>
          </a:xfrm>
          <a:prstGeom prst="rect">
            <a:avLst/>
          </a:prstGeom>
          <a:solidFill>
            <a:srgbClr val="828282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扫描枪</a:t>
            </a:r>
          </a:p>
        </p:txBody>
      </p:sp>
      <p:pic>
        <p:nvPicPr>
          <p:cNvPr id="21" name="图片 4" descr="WP_20130917_0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4540" y="2253139"/>
            <a:ext cx="2527353" cy="145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6" descr="WP_20130917_0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8870" y="3861048"/>
            <a:ext cx="4084735" cy="231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3764" y="2233528"/>
            <a:ext cx="2211090" cy="393622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181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679433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87621" y="2253139"/>
            <a:ext cx="2378674" cy="398417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一次性入库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件左右，入库不需填写单据；一次性调货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件，自动加班完成任务，出库需要填写退货申请单并需当值楼层经理签字。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1935" y="1702549"/>
            <a:ext cx="2836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）调拨与出入库</a:t>
            </a:r>
            <a:endParaRPr lang="zh-CN" altLang="en-US" sz="24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C:\Users\zsq\AppData\Local\Microsoft\Windows\Temporary Internet Files\Content.Word\WP_20130916_039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3064767" y="2253139"/>
            <a:ext cx="6415609" cy="398417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6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424522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2968" y="1591899"/>
            <a:ext cx="744760" cy="4645413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接待八步曲</a:t>
            </a:r>
          </a:p>
        </p:txBody>
      </p:sp>
      <p:sp>
        <p:nvSpPr>
          <p:cNvPr id="9" name="矩形 8"/>
          <p:cNvSpPr/>
          <p:nvPr/>
        </p:nvSpPr>
        <p:spPr>
          <a:xfrm>
            <a:off x="3773552" y="1916832"/>
            <a:ext cx="808308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迎宾</a:t>
            </a:r>
            <a:r>
              <a:rPr lang="en-US" altLang="zh-CN" sz="2800" b="1" kern="100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hello</a:t>
            </a:r>
            <a:r>
              <a:rPr lang="zh-CN" altLang="en-US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shake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进来挑选一下。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2.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开场</a:t>
            </a: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 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（消除隔阂）</a:t>
            </a:r>
            <a:endParaRPr lang="en-US" altLang="zh-CN" kern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）赞美</a:t>
            </a: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）自我介绍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）以促销活动开场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3.</a:t>
            </a:r>
            <a:r>
              <a:rPr lang="zh-CN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询问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先生您想要上衣还是裤子”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4.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产品</a:t>
            </a:r>
            <a:r>
              <a:rPr lang="zh-CN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介绍</a:t>
            </a:r>
            <a:r>
              <a:rPr lang="en-US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 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这是我们的最新款”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5.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鼓励</a:t>
            </a:r>
            <a:r>
              <a:rPr lang="zh-CN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试穿 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我拿一件您试穿一下吧”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6.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异议处理，连带</a:t>
            </a:r>
            <a:r>
              <a:rPr lang="zh-CN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销售</a:t>
            </a:r>
            <a:r>
              <a:rPr lang="en-US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 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在试上衣时：“我给您拿条裤子，您看下搭配效果”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7.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结束</a:t>
            </a:r>
            <a:r>
              <a:rPr lang="zh-CN" altLang="zh-CN" sz="2800" b="1" dirty="0" smtClean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销售</a:t>
            </a:r>
            <a:r>
              <a:rPr lang="en-US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单、收</a:t>
            </a:r>
            <a:r>
              <a:rPr lang="zh-CN" altLang="zh-CN" kern="1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票</a:t>
            </a:r>
            <a:endParaRPr lang="zh-CN" altLang="zh-CN" kern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8.</a:t>
            </a:r>
            <a:r>
              <a:rPr lang="zh-CN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送宾 </a:t>
            </a:r>
            <a:r>
              <a:rPr lang="en-US" altLang="zh-CN" sz="2800" b="1" dirty="0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 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慢走，欢迎再来马克华菲”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716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424522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2968" y="1591899"/>
            <a:ext cx="744760" cy="4645413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开单</a:t>
            </a:r>
            <a:r>
              <a:rPr lang="en-US" altLang="zh-CN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调账</a:t>
            </a:r>
          </a:p>
        </p:txBody>
      </p:sp>
      <p:pic>
        <p:nvPicPr>
          <p:cNvPr id="16" name="图片 15" descr="C:\Users\zsq\AppData\Local\Microsoft\Windows\Temporary Internet Files\Content.Word\WP_20130916_045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3784034" y="1591898"/>
            <a:ext cx="7186443" cy="46454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矩形 16"/>
          <p:cNvSpPr/>
          <p:nvPr/>
        </p:nvSpPr>
        <p:spPr>
          <a:xfrm>
            <a:off x="11114493" y="1591897"/>
            <a:ext cx="905325" cy="4645414"/>
          </a:xfrm>
          <a:prstGeom prst="rect">
            <a:avLst/>
          </a:prstGeom>
          <a:solidFill>
            <a:srgbClr val="8282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包括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正价、打折、活动、退换货等情况开单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623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424522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2968" y="1591899"/>
            <a:ext cx="744760" cy="4645413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卡的填写</a:t>
            </a:r>
          </a:p>
        </p:txBody>
      </p:sp>
      <p:sp>
        <p:nvSpPr>
          <p:cNvPr id="17" name="矩形 16"/>
          <p:cNvSpPr/>
          <p:nvPr/>
        </p:nvSpPr>
        <p:spPr>
          <a:xfrm>
            <a:off x="7120723" y="1591899"/>
            <a:ext cx="4899096" cy="4645412"/>
          </a:xfrm>
          <a:prstGeom prst="rect">
            <a:avLst/>
          </a:prstGeom>
          <a:solidFill>
            <a:srgbClr val="8282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销售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卡包含内容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：销售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目标、销售额、销售完成率、月销售进度、每日进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出货、新款库存和总库存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可利用销售卡进行初步的分析。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039888" y="2300494"/>
            <a:ext cx="4645413" cy="322822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592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424522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2968" y="1591899"/>
            <a:ext cx="744760" cy="4645413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专柜折扣活动编码</a:t>
            </a:r>
          </a:p>
        </p:txBody>
      </p:sp>
      <p:sp>
        <p:nvSpPr>
          <p:cNvPr id="17" name="矩形 16"/>
          <p:cNvSpPr/>
          <p:nvPr/>
        </p:nvSpPr>
        <p:spPr>
          <a:xfrm>
            <a:off x="3791744" y="1591899"/>
            <a:ext cx="8228075" cy="4645412"/>
          </a:xfrm>
          <a:prstGeom prst="rect">
            <a:avLst/>
          </a:prstGeom>
          <a:solidFill>
            <a:srgbClr val="8282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一般专柜包括两套编码：日常编码（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7002470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）和特殊活动编码（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7002472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特殊活动编码申请，专柜若有自己公司的活动，需要做特殊活动的需要向欢乐颂申请特殊活动编码。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85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</a:p>
        </p:txBody>
      </p:sp>
      <p:sp>
        <p:nvSpPr>
          <p:cNvPr id="7" name="燕尾形 6"/>
          <p:cNvSpPr/>
          <p:nvPr/>
        </p:nvSpPr>
        <p:spPr>
          <a:xfrm>
            <a:off x="-312712" y="4869160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Picture 3" descr="E:\PPT背景\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7608" y="2757269"/>
            <a:ext cx="9673144" cy="38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9309225" y="2348880"/>
            <a:ext cx="2275149" cy="3073971"/>
            <a:chOff x="9309225" y="2348880"/>
            <a:chExt cx="2275149" cy="3073971"/>
          </a:xfrm>
        </p:grpSpPr>
        <p:pic>
          <p:nvPicPr>
            <p:cNvPr id="21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841888">
              <a:off x="9309225" y="2348880"/>
              <a:ext cx="2275149" cy="307397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3"/>
            <p:cNvSpPr txBox="1"/>
            <p:nvPr/>
          </p:nvSpPr>
          <p:spPr>
            <a:xfrm rot="1137444">
              <a:off x="9620465" y="3609624"/>
              <a:ext cx="1815077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全场巡视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75265" y="2360638"/>
            <a:ext cx="2275149" cy="3073971"/>
            <a:chOff x="3875265" y="2360638"/>
            <a:chExt cx="2275149" cy="3073971"/>
          </a:xfrm>
        </p:grpSpPr>
        <p:pic>
          <p:nvPicPr>
            <p:cNvPr id="19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17347">
              <a:off x="3875265" y="2360638"/>
              <a:ext cx="2275149" cy="307397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4"/>
            <p:cNvSpPr txBox="1"/>
            <p:nvPr/>
          </p:nvSpPr>
          <p:spPr>
            <a:xfrm rot="1496620">
              <a:off x="4143939" y="3570840"/>
              <a:ext cx="1815077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列席晨会与晚会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70975" y="2540071"/>
            <a:ext cx="2275149" cy="3073971"/>
            <a:chOff x="6570975" y="2540071"/>
            <a:chExt cx="2275149" cy="3073971"/>
          </a:xfrm>
        </p:grpSpPr>
        <p:pic>
          <p:nvPicPr>
            <p:cNvPr id="20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1018681">
              <a:off x="6570975" y="2540071"/>
              <a:ext cx="2275149" cy="307397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5"/>
            <p:cNvSpPr txBox="1"/>
            <p:nvPr/>
          </p:nvSpPr>
          <p:spPr>
            <a:xfrm rot="21091745">
              <a:off x="6801010" y="3870456"/>
              <a:ext cx="1815077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帮助登记信息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94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7" t="1984" r="8" b="3785"/>
          <a:stretch/>
        </p:blipFill>
        <p:spPr>
          <a:xfrm>
            <a:off x="-24681" y="-27385"/>
            <a:ext cx="12241361" cy="6840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5662" y="4557221"/>
            <a:ext cx="2242906" cy="9865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问题与疑惑</a:t>
            </a:r>
          </a:p>
        </p:txBody>
      </p:sp>
      <p:sp>
        <p:nvSpPr>
          <p:cNvPr id="5" name="矩形 4"/>
          <p:cNvSpPr/>
          <p:nvPr/>
        </p:nvSpPr>
        <p:spPr>
          <a:xfrm>
            <a:off x="1379430" y="4557221"/>
            <a:ext cx="2197422" cy="9865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5138030" y="4557221"/>
            <a:ext cx="2242906" cy="986531"/>
          </a:xfrm>
          <a:prstGeom prst="rect">
            <a:avLst/>
          </a:prstGeom>
          <a:solidFill>
            <a:srgbClr val="264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与不足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306" y="4599231"/>
            <a:ext cx="915380" cy="9180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/>
          <p:cNvSpPr/>
          <p:nvPr/>
        </p:nvSpPr>
        <p:spPr>
          <a:xfrm>
            <a:off x="4182454" y="4599231"/>
            <a:ext cx="915380" cy="918001"/>
          </a:xfrm>
          <a:prstGeom prst="rect">
            <a:avLst/>
          </a:prstGeom>
          <a:solidFill>
            <a:srgbClr val="264B3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/>
          <p:cNvSpPr/>
          <p:nvPr/>
        </p:nvSpPr>
        <p:spPr>
          <a:xfrm>
            <a:off x="7986538" y="4599231"/>
            <a:ext cx="915380" cy="9180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5543752"/>
            <a:ext cx="12192000" cy="1314248"/>
          </a:xfrm>
          <a:prstGeom prst="rect">
            <a:avLst/>
          </a:prstGeom>
          <a:solidFill>
            <a:srgbClr val="264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8030" y="5661248"/>
            <a:ext cx="2438326" cy="82663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1.</a:t>
            </a:r>
            <a:r>
              <a:rPr lang="zh-CN" altLang="en-US" dirty="0" smtClean="0"/>
              <a:t>收获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不足</a:t>
            </a:r>
          </a:p>
        </p:txBody>
      </p:sp>
    </p:spTree>
    <p:extLst>
      <p:ext uri="{BB962C8B-B14F-4D97-AF65-F5344CB8AC3E}">
        <p14:creationId xmlns:p14="http://schemas.microsoft.com/office/powerpoint/2010/main" val="5004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7" t="1984" r="8" b="3785"/>
          <a:stretch/>
        </p:blipFill>
        <p:spPr>
          <a:xfrm>
            <a:off x="-24681" y="-27385"/>
            <a:ext cx="12241361" cy="6840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5662" y="4557221"/>
            <a:ext cx="2242906" cy="986531"/>
          </a:xfrm>
          <a:prstGeom prst="rect">
            <a:avLst/>
          </a:prstGeom>
          <a:solidFill>
            <a:srgbClr val="204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疑惑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3946" y="4557221"/>
            <a:ext cx="2242906" cy="986531"/>
          </a:xfrm>
          <a:prstGeom prst="rect">
            <a:avLst/>
          </a:prstGeom>
          <a:solidFill>
            <a:srgbClr val="8F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5138030" y="4557221"/>
            <a:ext cx="2242906" cy="986531"/>
          </a:xfrm>
          <a:prstGeom prst="rect">
            <a:avLst/>
          </a:prstGeom>
          <a:solidFill>
            <a:srgbClr val="264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与不足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306" y="4599231"/>
            <a:ext cx="915380" cy="918001"/>
          </a:xfrm>
          <a:prstGeom prst="rect">
            <a:avLst/>
          </a:prstGeom>
          <a:solidFill>
            <a:srgbClr val="8F252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2454" y="4599231"/>
            <a:ext cx="915380" cy="918001"/>
          </a:xfrm>
          <a:prstGeom prst="rect">
            <a:avLst/>
          </a:prstGeom>
          <a:solidFill>
            <a:srgbClr val="264B3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/>
          <p:cNvSpPr/>
          <p:nvPr/>
        </p:nvSpPr>
        <p:spPr>
          <a:xfrm>
            <a:off x="7986538" y="4599231"/>
            <a:ext cx="915380" cy="918001"/>
          </a:xfrm>
          <a:prstGeom prst="rect">
            <a:avLst/>
          </a:prstGeom>
          <a:solidFill>
            <a:srgbClr val="20456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5543752"/>
            <a:ext cx="12192000" cy="1314248"/>
          </a:xfrm>
          <a:prstGeom prst="rect">
            <a:avLst/>
          </a:prstGeom>
          <a:solidFill>
            <a:srgbClr val="8F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35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10" grpId="0" animBg="1"/>
      <p:bldP spid="11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8331" y="332656"/>
            <a:ext cx="5329860" cy="6192688"/>
          </a:xfrm>
          <a:prstGeom prst="rect">
            <a:avLst/>
          </a:prstGeom>
          <a:ln w="76200">
            <a:solidFill>
              <a:srgbClr val="FF8C00">
                <a:alpha val="50196"/>
              </a:srgb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836508" y="196260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endParaRPr lang="en-US" altLang="zh-CN" sz="9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405388"/>
            <a:ext cx="1191445" cy="1151404"/>
            <a:chOff x="0" y="405388"/>
            <a:chExt cx="1572265" cy="1519426"/>
          </a:xfrm>
        </p:grpSpPr>
        <p:sp>
          <p:nvSpPr>
            <p:cNvPr id="6" name="燕尾形 5"/>
            <p:cNvSpPr/>
            <p:nvPr/>
          </p:nvSpPr>
          <p:spPr>
            <a:xfrm>
              <a:off x="0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503040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948873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07769" y="405389"/>
            <a:ext cx="2513682" cy="1151404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spc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7397" y="1932746"/>
            <a:ext cx="5766635" cy="4592598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知品牌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有效沟通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厚脸皮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平常心和不甘心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信心来源于专业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初探营运</a:t>
            </a:r>
          </a:p>
        </p:txBody>
      </p:sp>
    </p:spTree>
    <p:extLst>
      <p:ext uri="{BB962C8B-B14F-4D97-AF65-F5344CB8AC3E}">
        <p14:creationId xmlns:p14="http://schemas.microsoft.com/office/powerpoint/2010/main" val="42764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5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5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5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 animBg="1"/>
      <p:bldP spid="10" grpId="1" animBg="1"/>
      <p:bldP spid="11" grpId="0" animBg="1"/>
      <p:bldP spid="1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00" y="405388"/>
            <a:ext cx="5329860" cy="6119956"/>
          </a:xfrm>
          <a:prstGeom prst="rect">
            <a:avLst/>
          </a:prstGeom>
          <a:ln w="76200">
            <a:solidFill>
              <a:srgbClr val="FF8C00">
                <a:alpha val="50196"/>
              </a:srgbClr>
            </a:solidFill>
          </a:ln>
        </p:spPr>
      </p:pic>
      <p:sp>
        <p:nvSpPr>
          <p:cNvPr id="7" name="矩形 6"/>
          <p:cNvSpPr/>
          <p:nvPr/>
        </p:nvSpPr>
        <p:spPr>
          <a:xfrm>
            <a:off x="6384032" y="196260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endParaRPr lang="en-US" altLang="zh-CN" sz="9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1964" y="405388"/>
            <a:ext cx="1191445" cy="1151404"/>
            <a:chOff x="0" y="405388"/>
            <a:chExt cx="1572265" cy="1519426"/>
          </a:xfrm>
        </p:grpSpPr>
        <p:sp>
          <p:nvSpPr>
            <p:cNvPr id="9" name="燕尾形 8"/>
            <p:cNvSpPr/>
            <p:nvPr/>
          </p:nvSpPr>
          <p:spPr>
            <a:xfrm>
              <a:off x="0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503040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948873" y="405388"/>
              <a:ext cx="623392" cy="1519426"/>
            </a:xfrm>
            <a:prstGeom prst="chevron">
              <a:avLst/>
            </a:prstGeom>
            <a:solidFill>
              <a:srgbClr val="FF8C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678318" y="405389"/>
            <a:ext cx="2513682" cy="1151404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spc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7327" y="1932746"/>
            <a:ext cx="5766635" cy="4592598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信心丢失于未熟记商品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态度方向有偏差、未重销售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分析没有深入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5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5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5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7" t="1984" r="8" b="3785"/>
          <a:stretch/>
        </p:blipFill>
        <p:spPr>
          <a:xfrm>
            <a:off x="-24681" y="-27385"/>
            <a:ext cx="12241361" cy="6840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5662" y="4557221"/>
            <a:ext cx="2242906" cy="986531"/>
          </a:xfrm>
          <a:prstGeom prst="rect">
            <a:avLst/>
          </a:prstGeom>
          <a:solidFill>
            <a:srgbClr val="204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疑惑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3946" y="4557221"/>
            <a:ext cx="2242906" cy="9865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5138030" y="4557221"/>
            <a:ext cx="2242906" cy="9865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收获与不足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306" y="4599231"/>
            <a:ext cx="915380" cy="9180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/>
          <p:cNvSpPr/>
          <p:nvPr/>
        </p:nvSpPr>
        <p:spPr>
          <a:xfrm>
            <a:off x="4182454" y="4599231"/>
            <a:ext cx="915380" cy="9180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/>
          <p:cNvSpPr/>
          <p:nvPr/>
        </p:nvSpPr>
        <p:spPr>
          <a:xfrm>
            <a:off x="7986538" y="4599231"/>
            <a:ext cx="915380" cy="918001"/>
          </a:xfrm>
          <a:prstGeom prst="rect">
            <a:avLst/>
          </a:prstGeom>
          <a:solidFill>
            <a:srgbClr val="20456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5543752"/>
            <a:ext cx="12192000" cy="1314248"/>
          </a:xfrm>
          <a:prstGeom prst="rect">
            <a:avLst/>
          </a:prstGeom>
          <a:solidFill>
            <a:srgbClr val="204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14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34826" y="1700808"/>
            <a:ext cx="10075329" cy="4608512"/>
            <a:chOff x="1134826" y="1700808"/>
            <a:chExt cx="10075329" cy="3371851"/>
          </a:xfrm>
        </p:grpSpPr>
        <p:sp>
          <p:nvSpPr>
            <p:cNvPr id="3" name="Title Tile"/>
            <p:cNvSpPr/>
            <p:nvPr/>
          </p:nvSpPr>
          <p:spPr bwMode="auto">
            <a:xfrm>
              <a:off x="3211477" y="2955305"/>
              <a:ext cx="7998678" cy="2117354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Arrow Bar"/>
            <p:cNvSpPr/>
            <p:nvPr/>
          </p:nvSpPr>
          <p:spPr bwMode="auto">
            <a:xfrm>
              <a:off x="3211477" y="1700808"/>
              <a:ext cx="7998678" cy="1124712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Text Placeholder 6"/>
            <p:cNvSpPr txBox="1">
              <a:spLocks/>
            </p:cNvSpPr>
            <p:nvPr/>
          </p:nvSpPr>
          <p:spPr>
            <a:xfrm>
              <a:off x="3361283" y="1754892"/>
              <a:ext cx="4328016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en-US" altLang="zh-CN" sz="3600" dirty="0" smtClean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</a:t>
              </a:r>
              <a:endParaRPr lang="zh-CN" altLang="en-US" sz="3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chEd Tile"/>
            <p:cNvSpPr/>
            <p:nvPr/>
          </p:nvSpPr>
          <p:spPr bwMode="auto">
            <a:xfrm>
              <a:off x="1134826" y="1700808"/>
              <a:ext cx="1866418" cy="112471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3433290" y="2996952"/>
              <a:ext cx="5105716" cy="1909281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</a:bodyPr>
            <a:lstStyle>
              <a:lvl1pPr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000" b="1" kern="1200" cap="none" spc="-75" baseline="0" dirty="0">
                  <a:ln w="3175">
                    <a:noFill/>
                  </a:ln>
                  <a:solidFill>
                    <a:schemeClr val="accent5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lvl="0" indent="457200">
                <a:lnSpc>
                  <a:spcPct val="130000"/>
                </a:lnSpc>
              </a:pPr>
              <a:r>
                <a:rPr lang="en-US" altLang="zh-CN" sz="1800" noProof="0" dirty="0" smtClean="0">
                  <a:solidFill>
                    <a:schemeClr val="tx1">
                      <a:lumMod val="75000"/>
                      <a:lumOff val="25000"/>
                      <a:alpha val="99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XXXXXXXXXXXXXXXXXXXXXXXXXXXXXXXXXXXXXXXXXXXXXXXXXXXXXXXXXXXXXXXXXXXXXXXXXXXXXXXXXXXXXXXXXXXXXXXXXXXXXXXXXXXXXX</a:t>
              </a:r>
              <a:endParaRPr kumimoji="0" lang="en-US" sz="1800" i="0" u="none" strike="noStrike" kern="1200" cap="none" spc="-75" normalizeH="0" baseline="0" noProof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  <a:alpha val="99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9"/>
            <p:cNvSpPr/>
            <p:nvPr/>
          </p:nvSpPr>
          <p:spPr bwMode="auto">
            <a:xfrm>
              <a:off x="1134826" y="2952220"/>
              <a:ext cx="1866418" cy="2120439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Text Placeholder 6"/>
            <p:cNvSpPr txBox="1">
              <a:spLocks/>
            </p:cNvSpPr>
            <p:nvPr/>
          </p:nvSpPr>
          <p:spPr>
            <a:xfrm>
              <a:off x="1345059" y="1767887"/>
              <a:ext cx="1539815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48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Pct val="90000"/>
                <a:buFont typeface="Arial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-75" normalizeH="0" baseline="0" noProof="0" dirty="0" smtClean="0">
                  <a:ln w="3175">
                    <a:noFill/>
                  </a:ln>
                  <a:solidFill>
                    <a:srgbClr val="7FBA00">
                      <a:alpha val="99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en-US" sz="3600" b="1" i="0" u="none" strike="noStrike" kern="1200" cap="none" spc="-75" normalizeH="0" baseline="0" noProof="0" dirty="0" smtClean="0">
                <a:ln w="3175">
                  <a:noFill/>
                </a:ln>
                <a:solidFill>
                  <a:srgbClr val="7FBA00">
                    <a:alpha val="99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2"/>
            <p:cNvSpPr>
              <a:spLocks noEditPoints="1"/>
            </p:cNvSpPr>
            <p:nvPr/>
          </p:nvSpPr>
          <p:spPr bwMode="black">
            <a:xfrm>
              <a:off x="1322966" y="3374453"/>
              <a:ext cx="1584000" cy="1154278"/>
            </a:xfrm>
            <a:custGeom>
              <a:avLst/>
              <a:gdLst>
                <a:gd name="T0" fmla="*/ 300 w 300"/>
                <a:gd name="T1" fmla="*/ 141 h 300"/>
                <a:gd name="T2" fmla="*/ 285 w 300"/>
                <a:gd name="T3" fmla="*/ 141 h 300"/>
                <a:gd name="T4" fmla="*/ 159 w 300"/>
                <a:gd name="T5" fmla="*/ 15 h 300"/>
                <a:gd name="T6" fmla="*/ 159 w 300"/>
                <a:gd name="T7" fmla="*/ 0 h 300"/>
                <a:gd name="T8" fmla="*/ 141 w 300"/>
                <a:gd name="T9" fmla="*/ 0 h 300"/>
                <a:gd name="T10" fmla="*/ 141 w 300"/>
                <a:gd name="T11" fmla="*/ 15 h 300"/>
                <a:gd name="T12" fmla="*/ 15 w 300"/>
                <a:gd name="T13" fmla="*/ 141 h 300"/>
                <a:gd name="T14" fmla="*/ 0 w 300"/>
                <a:gd name="T15" fmla="*/ 141 h 300"/>
                <a:gd name="T16" fmla="*/ 0 w 300"/>
                <a:gd name="T17" fmla="*/ 159 h 300"/>
                <a:gd name="T18" fmla="*/ 15 w 300"/>
                <a:gd name="T19" fmla="*/ 159 h 300"/>
                <a:gd name="T20" fmla="*/ 141 w 300"/>
                <a:gd name="T21" fmla="*/ 285 h 300"/>
                <a:gd name="T22" fmla="*/ 141 w 300"/>
                <a:gd name="T23" fmla="*/ 300 h 300"/>
                <a:gd name="T24" fmla="*/ 159 w 300"/>
                <a:gd name="T25" fmla="*/ 300 h 300"/>
                <a:gd name="T26" fmla="*/ 159 w 300"/>
                <a:gd name="T27" fmla="*/ 285 h 300"/>
                <a:gd name="T28" fmla="*/ 285 w 300"/>
                <a:gd name="T29" fmla="*/ 159 h 300"/>
                <a:gd name="T30" fmla="*/ 300 w 300"/>
                <a:gd name="T31" fmla="*/ 159 h 300"/>
                <a:gd name="T32" fmla="*/ 300 w 300"/>
                <a:gd name="T33" fmla="*/ 141 h 300"/>
                <a:gd name="T34" fmla="*/ 258 w 300"/>
                <a:gd name="T35" fmla="*/ 141 h 300"/>
                <a:gd name="T36" fmla="*/ 230 w 300"/>
                <a:gd name="T37" fmla="*/ 141 h 300"/>
                <a:gd name="T38" fmla="*/ 159 w 300"/>
                <a:gd name="T39" fmla="*/ 70 h 300"/>
                <a:gd name="T40" fmla="*/ 159 w 300"/>
                <a:gd name="T41" fmla="*/ 42 h 300"/>
                <a:gd name="T42" fmla="*/ 258 w 300"/>
                <a:gd name="T43" fmla="*/ 141 h 300"/>
                <a:gd name="T44" fmla="*/ 141 w 300"/>
                <a:gd name="T45" fmla="*/ 125 h 300"/>
                <a:gd name="T46" fmla="*/ 125 w 300"/>
                <a:gd name="T47" fmla="*/ 141 h 300"/>
                <a:gd name="T48" fmla="*/ 97 w 300"/>
                <a:gd name="T49" fmla="*/ 141 h 300"/>
                <a:gd name="T50" fmla="*/ 141 w 300"/>
                <a:gd name="T51" fmla="*/ 97 h 300"/>
                <a:gd name="T52" fmla="*/ 141 w 300"/>
                <a:gd name="T53" fmla="*/ 125 h 300"/>
                <a:gd name="T54" fmla="*/ 125 w 300"/>
                <a:gd name="T55" fmla="*/ 159 h 300"/>
                <a:gd name="T56" fmla="*/ 141 w 300"/>
                <a:gd name="T57" fmla="*/ 175 h 300"/>
                <a:gd name="T58" fmla="*/ 141 w 300"/>
                <a:gd name="T59" fmla="*/ 203 h 300"/>
                <a:gd name="T60" fmla="*/ 97 w 300"/>
                <a:gd name="T61" fmla="*/ 159 h 300"/>
                <a:gd name="T62" fmla="*/ 125 w 300"/>
                <a:gd name="T63" fmla="*/ 159 h 300"/>
                <a:gd name="T64" fmla="*/ 159 w 300"/>
                <a:gd name="T65" fmla="*/ 175 h 300"/>
                <a:gd name="T66" fmla="*/ 175 w 300"/>
                <a:gd name="T67" fmla="*/ 159 h 300"/>
                <a:gd name="T68" fmla="*/ 203 w 300"/>
                <a:gd name="T69" fmla="*/ 159 h 300"/>
                <a:gd name="T70" fmla="*/ 159 w 300"/>
                <a:gd name="T71" fmla="*/ 203 h 300"/>
                <a:gd name="T72" fmla="*/ 159 w 300"/>
                <a:gd name="T73" fmla="*/ 175 h 300"/>
                <a:gd name="T74" fmla="*/ 175 w 300"/>
                <a:gd name="T75" fmla="*/ 141 h 300"/>
                <a:gd name="T76" fmla="*/ 159 w 300"/>
                <a:gd name="T77" fmla="*/ 125 h 300"/>
                <a:gd name="T78" fmla="*/ 159 w 300"/>
                <a:gd name="T79" fmla="*/ 97 h 300"/>
                <a:gd name="T80" fmla="*/ 203 w 300"/>
                <a:gd name="T81" fmla="*/ 141 h 300"/>
                <a:gd name="T82" fmla="*/ 175 w 300"/>
                <a:gd name="T83" fmla="*/ 141 h 300"/>
                <a:gd name="T84" fmla="*/ 141 w 300"/>
                <a:gd name="T85" fmla="*/ 42 h 300"/>
                <a:gd name="T86" fmla="*/ 141 w 300"/>
                <a:gd name="T87" fmla="*/ 70 h 300"/>
                <a:gd name="T88" fmla="*/ 70 w 300"/>
                <a:gd name="T89" fmla="*/ 141 h 300"/>
                <a:gd name="T90" fmla="*/ 42 w 300"/>
                <a:gd name="T91" fmla="*/ 141 h 300"/>
                <a:gd name="T92" fmla="*/ 141 w 300"/>
                <a:gd name="T93" fmla="*/ 42 h 300"/>
                <a:gd name="T94" fmla="*/ 42 w 300"/>
                <a:gd name="T95" fmla="*/ 159 h 300"/>
                <a:gd name="T96" fmla="*/ 70 w 300"/>
                <a:gd name="T97" fmla="*/ 159 h 300"/>
                <a:gd name="T98" fmla="*/ 141 w 300"/>
                <a:gd name="T99" fmla="*/ 230 h 300"/>
                <a:gd name="T100" fmla="*/ 141 w 300"/>
                <a:gd name="T101" fmla="*/ 258 h 300"/>
                <a:gd name="T102" fmla="*/ 42 w 300"/>
                <a:gd name="T103" fmla="*/ 159 h 300"/>
                <a:gd name="T104" fmla="*/ 159 w 300"/>
                <a:gd name="T105" fmla="*/ 258 h 300"/>
                <a:gd name="T106" fmla="*/ 159 w 300"/>
                <a:gd name="T107" fmla="*/ 230 h 300"/>
                <a:gd name="T108" fmla="*/ 230 w 300"/>
                <a:gd name="T109" fmla="*/ 159 h 300"/>
                <a:gd name="T110" fmla="*/ 258 w 300"/>
                <a:gd name="T111" fmla="*/ 159 h 300"/>
                <a:gd name="T112" fmla="*/ 159 w 300"/>
                <a:gd name="T113" fmla="*/ 25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0" h="300">
                  <a:moveTo>
                    <a:pt x="300" y="141"/>
                  </a:moveTo>
                  <a:cubicBezTo>
                    <a:pt x="285" y="141"/>
                    <a:pt x="285" y="141"/>
                    <a:pt x="285" y="141"/>
                  </a:cubicBezTo>
                  <a:cubicBezTo>
                    <a:pt x="280" y="74"/>
                    <a:pt x="226" y="20"/>
                    <a:pt x="159" y="15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74" y="20"/>
                    <a:pt x="20" y="74"/>
                    <a:pt x="15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20" y="226"/>
                    <a:pt x="74" y="280"/>
                    <a:pt x="141" y="285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59" y="300"/>
                    <a:pt x="159" y="300"/>
                    <a:pt x="159" y="300"/>
                  </a:cubicBezTo>
                  <a:cubicBezTo>
                    <a:pt x="159" y="285"/>
                    <a:pt x="159" y="285"/>
                    <a:pt x="159" y="285"/>
                  </a:cubicBezTo>
                  <a:cubicBezTo>
                    <a:pt x="226" y="280"/>
                    <a:pt x="280" y="226"/>
                    <a:pt x="285" y="159"/>
                  </a:cubicBezTo>
                  <a:cubicBezTo>
                    <a:pt x="300" y="159"/>
                    <a:pt x="300" y="159"/>
                    <a:pt x="300" y="159"/>
                  </a:cubicBezTo>
                  <a:lnTo>
                    <a:pt x="300" y="141"/>
                  </a:lnTo>
                  <a:close/>
                  <a:moveTo>
                    <a:pt x="258" y="141"/>
                  </a:moveTo>
                  <a:cubicBezTo>
                    <a:pt x="230" y="141"/>
                    <a:pt x="230" y="141"/>
                    <a:pt x="230" y="141"/>
                  </a:cubicBezTo>
                  <a:cubicBezTo>
                    <a:pt x="226" y="103"/>
                    <a:pt x="197" y="74"/>
                    <a:pt x="159" y="70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11" y="47"/>
                    <a:pt x="253" y="89"/>
                    <a:pt x="258" y="141"/>
                  </a:cubicBezTo>
                  <a:close/>
                  <a:moveTo>
                    <a:pt x="141" y="125"/>
                  </a:moveTo>
                  <a:cubicBezTo>
                    <a:pt x="133" y="127"/>
                    <a:pt x="127" y="133"/>
                    <a:pt x="125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1" y="118"/>
                    <a:pt x="118" y="101"/>
                    <a:pt x="141" y="97"/>
                  </a:cubicBezTo>
                  <a:lnTo>
                    <a:pt x="141" y="125"/>
                  </a:lnTo>
                  <a:close/>
                  <a:moveTo>
                    <a:pt x="125" y="159"/>
                  </a:moveTo>
                  <a:cubicBezTo>
                    <a:pt x="127" y="167"/>
                    <a:pt x="133" y="173"/>
                    <a:pt x="141" y="175"/>
                  </a:cubicBezTo>
                  <a:cubicBezTo>
                    <a:pt x="141" y="203"/>
                    <a:pt x="141" y="203"/>
                    <a:pt x="141" y="203"/>
                  </a:cubicBezTo>
                  <a:cubicBezTo>
                    <a:pt x="118" y="199"/>
                    <a:pt x="101" y="182"/>
                    <a:pt x="97" y="159"/>
                  </a:cubicBezTo>
                  <a:lnTo>
                    <a:pt x="125" y="159"/>
                  </a:lnTo>
                  <a:close/>
                  <a:moveTo>
                    <a:pt x="159" y="175"/>
                  </a:moveTo>
                  <a:cubicBezTo>
                    <a:pt x="167" y="173"/>
                    <a:pt x="173" y="167"/>
                    <a:pt x="175" y="159"/>
                  </a:cubicBezTo>
                  <a:cubicBezTo>
                    <a:pt x="203" y="159"/>
                    <a:pt x="203" y="159"/>
                    <a:pt x="203" y="159"/>
                  </a:cubicBezTo>
                  <a:cubicBezTo>
                    <a:pt x="199" y="182"/>
                    <a:pt x="182" y="199"/>
                    <a:pt x="159" y="203"/>
                  </a:cubicBezTo>
                  <a:lnTo>
                    <a:pt x="159" y="175"/>
                  </a:lnTo>
                  <a:close/>
                  <a:moveTo>
                    <a:pt x="175" y="141"/>
                  </a:moveTo>
                  <a:cubicBezTo>
                    <a:pt x="173" y="133"/>
                    <a:pt x="167" y="127"/>
                    <a:pt x="159" y="125"/>
                  </a:cubicBezTo>
                  <a:cubicBezTo>
                    <a:pt x="159" y="97"/>
                    <a:pt x="159" y="97"/>
                    <a:pt x="159" y="97"/>
                  </a:cubicBezTo>
                  <a:cubicBezTo>
                    <a:pt x="182" y="101"/>
                    <a:pt x="199" y="118"/>
                    <a:pt x="203" y="141"/>
                  </a:cubicBezTo>
                  <a:lnTo>
                    <a:pt x="175" y="141"/>
                  </a:lnTo>
                  <a:close/>
                  <a:moveTo>
                    <a:pt x="141" y="42"/>
                  </a:moveTo>
                  <a:cubicBezTo>
                    <a:pt x="141" y="70"/>
                    <a:pt x="141" y="70"/>
                    <a:pt x="141" y="70"/>
                  </a:cubicBezTo>
                  <a:cubicBezTo>
                    <a:pt x="103" y="74"/>
                    <a:pt x="74" y="103"/>
                    <a:pt x="70" y="141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7" y="89"/>
                    <a:pt x="89" y="47"/>
                    <a:pt x="141" y="42"/>
                  </a:cubicBezTo>
                  <a:close/>
                  <a:moveTo>
                    <a:pt x="42" y="159"/>
                  </a:moveTo>
                  <a:cubicBezTo>
                    <a:pt x="70" y="159"/>
                    <a:pt x="70" y="159"/>
                    <a:pt x="70" y="159"/>
                  </a:cubicBezTo>
                  <a:cubicBezTo>
                    <a:pt x="74" y="197"/>
                    <a:pt x="103" y="226"/>
                    <a:pt x="141" y="230"/>
                  </a:cubicBezTo>
                  <a:cubicBezTo>
                    <a:pt x="141" y="258"/>
                    <a:pt x="141" y="258"/>
                    <a:pt x="141" y="258"/>
                  </a:cubicBezTo>
                  <a:cubicBezTo>
                    <a:pt x="89" y="253"/>
                    <a:pt x="47" y="211"/>
                    <a:pt x="42" y="159"/>
                  </a:cubicBezTo>
                  <a:close/>
                  <a:moveTo>
                    <a:pt x="159" y="258"/>
                  </a:moveTo>
                  <a:cubicBezTo>
                    <a:pt x="159" y="230"/>
                    <a:pt x="159" y="230"/>
                    <a:pt x="159" y="230"/>
                  </a:cubicBezTo>
                  <a:cubicBezTo>
                    <a:pt x="197" y="226"/>
                    <a:pt x="226" y="197"/>
                    <a:pt x="230" y="159"/>
                  </a:cubicBezTo>
                  <a:cubicBezTo>
                    <a:pt x="258" y="159"/>
                    <a:pt x="258" y="159"/>
                    <a:pt x="258" y="159"/>
                  </a:cubicBezTo>
                  <a:cubicBezTo>
                    <a:pt x="253" y="211"/>
                    <a:pt x="211" y="253"/>
                    <a:pt x="159" y="2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006" y="1216241"/>
            <a:ext cx="3332651" cy="566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34826" y="1700808"/>
            <a:ext cx="10075329" cy="4608512"/>
            <a:chOff x="1134826" y="1700808"/>
            <a:chExt cx="10075329" cy="3371851"/>
          </a:xfrm>
        </p:grpSpPr>
        <p:sp>
          <p:nvSpPr>
            <p:cNvPr id="3" name="Title Tile"/>
            <p:cNvSpPr/>
            <p:nvPr/>
          </p:nvSpPr>
          <p:spPr bwMode="auto">
            <a:xfrm>
              <a:off x="3211477" y="2955305"/>
              <a:ext cx="7998678" cy="2117354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Arrow Bar"/>
            <p:cNvSpPr/>
            <p:nvPr/>
          </p:nvSpPr>
          <p:spPr bwMode="auto">
            <a:xfrm>
              <a:off x="3211477" y="1700808"/>
              <a:ext cx="7998678" cy="1124712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Text Placeholder 6"/>
            <p:cNvSpPr txBox="1">
              <a:spLocks/>
            </p:cNvSpPr>
            <p:nvPr/>
          </p:nvSpPr>
          <p:spPr>
            <a:xfrm>
              <a:off x="3361283" y="1754892"/>
              <a:ext cx="4328016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en-US" altLang="zh-CN" sz="3600" dirty="0" smtClean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XXXXXXXXXXXXX</a:t>
              </a:r>
              <a:endParaRPr lang="zh-CN" altLang="en-US" sz="3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chEd Tile"/>
            <p:cNvSpPr/>
            <p:nvPr/>
          </p:nvSpPr>
          <p:spPr bwMode="auto">
            <a:xfrm>
              <a:off x="1134826" y="1700808"/>
              <a:ext cx="1866418" cy="112471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3433290" y="2996952"/>
              <a:ext cx="5105716" cy="1909281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</a:bodyPr>
            <a:lstStyle>
              <a:lvl1pPr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000" b="1" kern="1200" cap="none" spc="-75" baseline="0" dirty="0">
                  <a:ln w="3175">
                    <a:noFill/>
                  </a:ln>
                  <a:solidFill>
                    <a:schemeClr val="accent5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lvl="0" indent="457200">
                <a:lnSpc>
                  <a:spcPct val="130000"/>
                </a:lnSpc>
              </a:pPr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  <a:alpha val="99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XXXXXXXXXXXXXXXXX</a:t>
              </a:r>
              <a:endParaRPr kumimoji="0" lang="en-US" sz="1800" i="0" u="none" strike="noStrike" kern="1200" cap="none" spc="-75" normalizeH="0" baseline="0" noProof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  <a:alpha val="99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9"/>
            <p:cNvSpPr/>
            <p:nvPr/>
          </p:nvSpPr>
          <p:spPr bwMode="auto">
            <a:xfrm>
              <a:off x="1134826" y="2952220"/>
              <a:ext cx="1866418" cy="2120439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Text Placeholder 6"/>
            <p:cNvSpPr txBox="1">
              <a:spLocks/>
            </p:cNvSpPr>
            <p:nvPr/>
          </p:nvSpPr>
          <p:spPr>
            <a:xfrm>
              <a:off x="1345059" y="1767887"/>
              <a:ext cx="1539815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48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Pct val="90000"/>
                <a:buFont typeface="Arial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-75" normalizeH="0" baseline="0" noProof="0" dirty="0" smtClean="0">
                  <a:ln w="3175">
                    <a:noFill/>
                  </a:ln>
                  <a:solidFill>
                    <a:srgbClr val="7FBA00">
                      <a:alpha val="99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en-US" sz="3600" b="1" i="0" u="none" strike="noStrike" kern="1200" cap="none" spc="-75" normalizeH="0" baseline="0" noProof="0" dirty="0" smtClean="0">
                <a:ln w="3175">
                  <a:noFill/>
                </a:ln>
                <a:solidFill>
                  <a:srgbClr val="7FBA00">
                    <a:alpha val="99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4728" y="3524196"/>
              <a:ext cx="1438573" cy="97648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006" y="1196752"/>
            <a:ext cx="3332651" cy="566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9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34826" y="1700808"/>
            <a:ext cx="10075329" cy="4608512"/>
            <a:chOff x="1134826" y="1700808"/>
            <a:chExt cx="10075329" cy="3371851"/>
          </a:xfrm>
        </p:grpSpPr>
        <p:sp>
          <p:nvSpPr>
            <p:cNvPr id="3" name="Title Tile"/>
            <p:cNvSpPr/>
            <p:nvPr/>
          </p:nvSpPr>
          <p:spPr bwMode="auto">
            <a:xfrm>
              <a:off x="3211477" y="2955305"/>
              <a:ext cx="7998678" cy="2117354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" name="Arrow Bar"/>
            <p:cNvSpPr/>
            <p:nvPr/>
          </p:nvSpPr>
          <p:spPr bwMode="auto">
            <a:xfrm>
              <a:off x="3211477" y="1700808"/>
              <a:ext cx="7998678" cy="1124712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" name="Text Placeholder 6"/>
            <p:cNvSpPr txBox="1">
              <a:spLocks/>
            </p:cNvSpPr>
            <p:nvPr/>
          </p:nvSpPr>
          <p:spPr>
            <a:xfrm>
              <a:off x="3361283" y="1754892"/>
              <a:ext cx="4328016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en-US" altLang="zh-CN" sz="3600" dirty="0" smtClean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</a:t>
              </a:r>
              <a:endParaRPr lang="zh-CN" altLang="en-US" sz="3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chEd Tile"/>
            <p:cNvSpPr/>
            <p:nvPr/>
          </p:nvSpPr>
          <p:spPr bwMode="auto">
            <a:xfrm>
              <a:off x="1134826" y="1700808"/>
              <a:ext cx="1866418" cy="1124712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47" tIns="34274" rIns="68547" bIns="34274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3433290" y="2996952"/>
              <a:ext cx="5105716" cy="1909281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</a:bodyPr>
            <a:lstStyle>
              <a:lvl1pPr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000" b="1" kern="1200" cap="none" spc="-75" baseline="0" dirty="0">
                  <a:ln w="3175">
                    <a:noFill/>
                  </a:ln>
                  <a:solidFill>
                    <a:schemeClr val="accent5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</a:lstStyle>
            <a:p>
              <a:pPr lvl="0" indent="457200">
                <a:lnSpc>
                  <a:spcPct val="130000"/>
                </a:lnSpc>
              </a:pPr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  <a:alpha val="99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XXXXXXXXXXXXXXXXXXXXXXXXXXXXXXXXXXXXXXXXXXXXXXXXXXXXXXXXXXXXXXXXXX</a:t>
              </a:r>
              <a:endParaRPr kumimoji="0" lang="en-US" sz="1800" i="0" u="none" strike="noStrike" kern="1200" cap="none" spc="-75" normalizeH="0" baseline="0" noProof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  <a:alpha val="99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9"/>
            <p:cNvSpPr/>
            <p:nvPr/>
          </p:nvSpPr>
          <p:spPr bwMode="auto">
            <a:xfrm>
              <a:off x="1134826" y="2952220"/>
              <a:ext cx="1866418" cy="2120439"/>
            </a:xfrm>
            <a:prstGeom prst="rect">
              <a:avLst/>
            </a:prstGeom>
            <a:solidFill>
              <a:srgbClr val="7FBA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2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20000"/>
                    <a:lumOff val="80000"/>
                    <a:alpha val="99000"/>
                  </a:srgb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Text Placeholder 6"/>
            <p:cNvSpPr txBox="1">
              <a:spLocks/>
            </p:cNvSpPr>
            <p:nvPr/>
          </p:nvSpPr>
          <p:spPr>
            <a:xfrm>
              <a:off x="1345059" y="1767887"/>
              <a:ext cx="1539815" cy="1033983"/>
            </a:xfrm>
            <a:prstGeom prst="rect">
              <a:avLst/>
            </a:prstGeom>
          </p:spPr>
          <p:txBody>
            <a:bodyPr vert="horz" wrap="square" lIns="0" tIns="0" rIns="0" bIns="0" rtlCol="0" anchor="ctr" anchorCtr="0">
              <a:noAutofit/>
              <a:scene3d>
                <a:camera prst="orthographicFront"/>
                <a:lightRig rig="flat" dir="t"/>
              </a:scene3d>
              <a:sp3d>
                <a:contourClr>
                  <a:schemeClr val="tx2"/>
                </a:contourClr>
              </a:sp3d>
            </a:bodyPr>
            <a:lstStyle>
              <a:lvl1pPr marL="0" indent="0" algn="l" defTabSz="685487" rtl="0" eaLnBrk="1" latinLnBrk="0" hangingPunct="1">
                <a:lnSpc>
                  <a:spcPct val="90000"/>
                </a:lnSpc>
                <a:spcBef>
                  <a:spcPct val="0"/>
                </a:spcBef>
                <a:buSzPct val="90000"/>
                <a:buFont typeface="Arial" pitchFamily="34" charset="0"/>
                <a:buNone/>
                <a:defRPr lang="en-US" sz="4100" b="1" kern="1200" cap="none" spc="-75" baseline="0" dirty="0" smtClean="0">
                  <a:ln w="3175">
                    <a:noFill/>
                  </a:ln>
                  <a:solidFill>
                    <a:schemeClr val="tx1">
                      <a:alpha val="99000"/>
                    </a:schemeClr>
                  </a:solidFill>
                  <a:effectLst/>
                  <a:latin typeface="Segoe UI" pitchFamily="34" charset="0"/>
                  <a:ea typeface="Segoe UI" pitchFamily="34" charset="0"/>
                  <a:cs typeface="Segoe UI" pitchFamily="34" charset="0"/>
                </a:defRPr>
              </a:lvl1pPr>
              <a:lvl2pPr marL="641477" indent="-2963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21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43776" indent="-302299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03221" indent="-259446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455535" indent="-252308" algn="l" defTabSz="685487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2"/>
                </a:buBlip>
                <a:defRPr sz="15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1885094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7831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0576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3319" indent="-171373" algn="l" defTabSz="68548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48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Pct val="90000"/>
                <a:buFont typeface="Arial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-75" normalizeH="0" baseline="0" noProof="0" dirty="0" smtClean="0">
                  <a:ln w="3175">
                    <a:noFill/>
                  </a:ln>
                  <a:solidFill>
                    <a:srgbClr val="7FBA00">
                      <a:alpha val="99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en-US" sz="3600" b="1" i="0" u="none" strike="noStrike" kern="1200" cap="none" spc="-75" normalizeH="0" baseline="0" noProof="0" dirty="0" smtClean="0">
                <a:ln w="3175">
                  <a:noFill/>
                </a:ln>
                <a:solidFill>
                  <a:srgbClr val="7FBA00">
                    <a:alpha val="99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5679" y="3544313"/>
              <a:ext cx="1438573" cy="936252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006" y="1194250"/>
            <a:ext cx="3332651" cy="566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363153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" y="2996952"/>
            <a:ext cx="12363153" cy="1569660"/>
          </a:xfrm>
          <a:prstGeom prst="rect">
            <a:avLst/>
          </a:prstGeom>
          <a:solidFill>
            <a:srgbClr val="8F252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谢谢大家！</a:t>
            </a:r>
            <a:endParaRPr lang="en-US" altLang="zh-CN" sz="4800" dirty="0" smtClean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敬请领导批评指导！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000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 thruBlk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67" t="1984" r="8" b="3785"/>
          <a:stretch/>
        </p:blipFill>
        <p:spPr>
          <a:xfrm>
            <a:off x="-24681" y="-27385"/>
            <a:ext cx="12241361" cy="6840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5662" y="4557221"/>
            <a:ext cx="2242906" cy="986531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3946" y="4557221"/>
            <a:ext cx="2242906" cy="986531"/>
          </a:xfrm>
          <a:prstGeom prst="rect">
            <a:avLst/>
          </a:prstGeom>
          <a:solidFill>
            <a:srgbClr val="8F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5138030" y="4557221"/>
            <a:ext cx="2242906" cy="986531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endParaRPr lang="en-US" altLang="zh-CN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306" y="4599231"/>
            <a:ext cx="915380" cy="918001"/>
          </a:xfrm>
          <a:prstGeom prst="rect">
            <a:avLst/>
          </a:prstGeom>
          <a:solidFill>
            <a:srgbClr val="8F252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2454" y="4599231"/>
            <a:ext cx="915380" cy="918001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/>
          <p:cNvSpPr/>
          <p:nvPr/>
        </p:nvSpPr>
        <p:spPr>
          <a:xfrm>
            <a:off x="7986538" y="4599231"/>
            <a:ext cx="915380" cy="918001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/>
          <p:nvPr/>
        </p:nvSpPr>
        <p:spPr>
          <a:xfrm>
            <a:off x="-24681" y="5543752"/>
            <a:ext cx="12241361" cy="1314248"/>
          </a:xfrm>
          <a:prstGeom prst="rect">
            <a:avLst/>
          </a:prstGeom>
          <a:solidFill>
            <a:srgbClr val="8F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3472" y="5589240"/>
            <a:ext cx="5160852" cy="163121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en-US" altLang="zh-CN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700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999656" y="2780928"/>
            <a:ext cx="8879595" cy="3341839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马克华菲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是一家注重原创设计的中国时装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公司。成立于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延伸发展出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个不同风格不同定位品牌和一家潮流概念集合店，其中包括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马克华菲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新绅士男装（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Mark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Fairwhale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马克华菲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JEANS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男装（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FAIRWHALE JEANS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马克华菲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创意都市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女装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型格（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Fairwhale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SHAKE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25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M-Idea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Forever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MF ART+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 smtClean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249289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8589" y="0"/>
            <a:ext cx="1299663" cy="1060814"/>
            <a:chOff x="1128589" y="0"/>
            <a:chExt cx="1299663" cy="1060814"/>
          </a:xfrm>
        </p:grpSpPr>
        <p:sp>
          <p:nvSpPr>
            <p:cNvPr id="8" name="Rectangle 8"/>
            <p:cNvSpPr/>
            <p:nvPr/>
          </p:nvSpPr>
          <p:spPr bwMode="auto">
            <a:xfrm>
              <a:off x="1128589" y="0"/>
              <a:ext cx="1295002" cy="1060814"/>
            </a:xfrm>
            <a:prstGeom prst="rect">
              <a:avLst/>
            </a:prstGeom>
            <a:solidFill>
              <a:srgbClr val="FF8C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" name="TextBox 3"/>
            <p:cNvSpPr txBox="1"/>
            <p:nvPr/>
          </p:nvSpPr>
          <p:spPr>
            <a:xfrm>
              <a:off x="1133249" y="221179"/>
              <a:ext cx="12950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56" y="1628800"/>
            <a:ext cx="3361765" cy="86409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456040" y="1628800"/>
            <a:ext cx="5328592" cy="864096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品牌介绍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627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6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15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8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5" grpId="0" animBg="1"/>
      <p:bldP spid="3" grpId="0"/>
      <p:bldP spid="4" grpId="0"/>
      <p:bldP spid="7" grpId="0" animBg="1"/>
      <p:bldP spid="1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999656" y="2780928"/>
            <a:ext cx="8879595" cy="3341839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格针对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young men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，以“乐趣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我制造”为品牌核心，传达年轻人热爱改变，潮尚乐趣，型格并重的精神，勾勒专属于年轻特性的崇尚日常造型搭配的男装品牌。</a:t>
            </a: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适合人群：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17-25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岁之间，生活在都市和城镇中，独立、自信、并乐于拥有独特个性的现代年轻男性。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（但是来购买的顾客相当一部分超过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 smtClean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249289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56" y="1628800"/>
            <a:ext cx="3361765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5404" y="1625036"/>
            <a:ext cx="1828799" cy="86409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438219" y="1628800"/>
            <a:ext cx="3441032" cy="864096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SHAKE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661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 smtClean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249289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56" y="1628800"/>
            <a:ext cx="3361765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5404" y="1625036"/>
            <a:ext cx="1828799" cy="86409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438219" y="1628800"/>
            <a:ext cx="3441032" cy="864096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发展趋势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1537" y="3390237"/>
            <a:ext cx="23977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）产品系列加强 </a:t>
            </a:r>
            <a:endParaRPr lang="en-US" altLang="zh-CN" sz="2000" dirty="0" smtClean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）电子商务</a:t>
            </a:r>
            <a:endParaRPr lang="en-US" altLang="zh-CN" sz="2000" dirty="0" smtClean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在天猫 、京东、亚马逊、银泰、王府井、库巴等拥有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家直营店；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家分销店；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家授权店。</a:t>
            </a:r>
            <a:endParaRPr lang="en-US" altLang="zh-CN" sz="16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）回归自然设计</a:t>
            </a:r>
            <a:endParaRPr lang="en-US" altLang="zh-CN" sz="2000" dirty="0" smtClean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）国际化路线</a:t>
            </a:r>
            <a:endParaRPr lang="en-US" altLang="zh-CN" sz="2000" dirty="0" smtClean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56" y="2581664"/>
            <a:ext cx="6480720" cy="367089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693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 smtClean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 smtClean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2492896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656" y="1628800"/>
            <a:ext cx="3361765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5404" y="1625036"/>
            <a:ext cx="1828799" cy="86409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438219" y="1628800"/>
            <a:ext cx="3441032" cy="864096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流行趋势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9656" y="3007786"/>
            <a:ext cx="4953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颜色：酒红色 卡其色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99656" y="412854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风格：复古风格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892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068960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0576" y="581201"/>
            <a:ext cx="739242" cy="46681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902968" y="1591900"/>
            <a:ext cx="2880320" cy="973004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货架整理</a:t>
            </a:r>
          </a:p>
        </p:txBody>
      </p:sp>
      <p:sp>
        <p:nvSpPr>
          <p:cNvPr id="22" name="矩形 21"/>
          <p:cNvSpPr/>
          <p:nvPr/>
        </p:nvSpPr>
        <p:spPr>
          <a:xfrm>
            <a:off x="5927304" y="1591900"/>
            <a:ext cx="2836246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 smtClean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衣服搭配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967" y="2706365"/>
            <a:ext cx="4527729" cy="25433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8565" y="2696814"/>
            <a:ext cx="4527730" cy="254335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902968" y="5381630"/>
            <a:ext cx="9063327" cy="855682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袖口的特殊处理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颜色间隔 由浅至深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同种布料陈列一起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休闲和学院风分开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熨衣服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其他原则</a:t>
            </a:r>
          </a:p>
        </p:txBody>
      </p:sp>
      <p:sp>
        <p:nvSpPr>
          <p:cNvPr id="24" name="矩形 23"/>
          <p:cNvSpPr/>
          <p:nvPr/>
        </p:nvSpPr>
        <p:spPr>
          <a:xfrm>
            <a:off x="8989255" y="1591900"/>
            <a:ext cx="2977040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 smtClean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模特换衣</a:t>
            </a:r>
          </a:p>
        </p:txBody>
      </p:sp>
    </p:spTree>
    <p:extLst>
      <p:ext uri="{BB962C8B-B14F-4D97-AF65-F5344CB8AC3E}">
        <p14:creationId xmlns:p14="http://schemas.microsoft.com/office/powerpoint/2010/main" val="6153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7608" y="1340768"/>
            <a:ext cx="96243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1340768"/>
            <a:ext cx="2423592" cy="5040560"/>
          </a:xfrm>
          <a:prstGeom prst="rect">
            <a:avLst/>
          </a:prstGeom>
          <a:solidFill>
            <a:srgbClr val="F2F2F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1594" y="4168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9376" y="2348880"/>
            <a:ext cx="1822935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600" b="1" dirty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品牌知识</a:t>
            </a:r>
            <a:endParaRPr lang="en-US" altLang="zh-CN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600" b="1" dirty="0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店铺陈列</a:t>
            </a:r>
            <a:endParaRPr lang="en-US" altLang="zh-CN" sz="2600" b="1" dirty="0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仓库管理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600" b="1" dirty="0" smtClean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600" b="1" dirty="0" smtClean="0">
                <a:solidFill>
                  <a:srgbClr val="8F25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营运管理</a:t>
            </a:r>
            <a:endParaRPr lang="zh-CN" altLang="en-US" sz="2600" b="1" dirty="0">
              <a:solidFill>
                <a:srgbClr val="8F25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-312712" y="3068960"/>
            <a:ext cx="864096" cy="432048"/>
          </a:xfrm>
          <a:prstGeom prst="chevron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8"/>
          <p:cNvSpPr/>
          <p:nvPr/>
        </p:nvSpPr>
        <p:spPr bwMode="auto">
          <a:xfrm>
            <a:off x="1128589" y="0"/>
            <a:ext cx="1295002" cy="1060814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133249" y="221179"/>
            <a:ext cx="1295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8589" y="1149618"/>
            <a:ext cx="11066140" cy="98618"/>
          </a:xfrm>
          <a:prstGeom prst="rect">
            <a:avLst/>
          </a:prstGeom>
          <a:solidFill>
            <a:srgbClr val="FF8C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914099" fontAlgn="base">
              <a:spcBef>
                <a:spcPct val="0"/>
              </a:spcBef>
              <a:spcAft>
                <a:spcPct val="0"/>
              </a:spcAft>
            </a:pPr>
            <a:endParaRPr lang="zh-CN" altLang="en-US" sz="2200" noProof="0" smtClean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02968" y="1591900"/>
            <a:ext cx="2880320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货架整理</a:t>
            </a:r>
          </a:p>
        </p:txBody>
      </p:sp>
      <p:sp>
        <p:nvSpPr>
          <p:cNvPr id="22" name="矩形 21"/>
          <p:cNvSpPr/>
          <p:nvPr/>
        </p:nvSpPr>
        <p:spPr>
          <a:xfrm>
            <a:off x="5927304" y="1591900"/>
            <a:ext cx="2836246" cy="973004"/>
          </a:xfrm>
          <a:prstGeom prst="rect">
            <a:avLst/>
          </a:prstGeom>
          <a:solidFill>
            <a:srgbClr val="FF8C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衣服搭配</a:t>
            </a:r>
          </a:p>
        </p:txBody>
      </p:sp>
      <p:sp>
        <p:nvSpPr>
          <p:cNvPr id="23" name="矩形 22"/>
          <p:cNvSpPr/>
          <p:nvPr/>
        </p:nvSpPr>
        <p:spPr>
          <a:xfrm>
            <a:off x="9317733" y="4286787"/>
            <a:ext cx="2648562" cy="1950525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马克华菲型格的衣服注重成套搭配，以利于展示美观和连带销售。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989255" y="1591900"/>
            <a:ext cx="2977040" cy="973004"/>
          </a:xfrm>
          <a:prstGeom prst="rect">
            <a:avLst/>
          </a:prstGeom>
          <a:solidFill>
            <a:srgbClr val="FF8C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 dirty="0" smtClean="0">
                <a:solidFill>
                  <a:srgbClr val="993A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模特换衣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674" y="2672423"/>
            <a:ext cx="2002499" cy="3564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158" y="2659847"/>
            <a:ext cx="2009563" cy="35774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7733" y="2659847"/>
            <a:ext cx="2648561" cy="14877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155" y="2659847"/>
            <a:ext cx="2009563" cy="35774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0704512" y="601524"/>
            <a:ext cx="1166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LOGO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103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8C00">
            <a:alpha val="50196"/>
          </a:srgbClr>
        </a:solidFill>
        <a:ln>
          <a:noFill/>
        </a:ln>
      </a:spPr>
      <a:bodyPr rtlCol="0" anchor="ctr"/>
      <a:lstStyle>
        <a:defPPr>
          <a:defRPr sz="3600"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1663</Words>
  <Application>Microsoft Office PowerPoint</Application>
  <PresentationFormat>宽屏</PresentationFormat>
  <Paragraphs>248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Broadway</vt:lpstr>
      <vt:lpstr>Kozuka Mincho Pro H</vt:lpstr>
      <vt:lpstr>方正综艺简体</vt:lpstr>
      <vt:lpstr>宋体</vt:lpstr>
      <vt:lpstr>微软雅黑</vt:lpstr>
      <vt:lpstr>Arial</vt:lpstr>
      <vt:lpstr>Calibri</vt:lpstr>
      <vt:lpstr>Segoe UI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zsq</dc:creator>
  <cp:lastModifiedBy>kan</cp:lastModifiedBy>
  <cp:revision>53</cp:revision>
  <dcterms:created xsi:type="dcterms:W3CDTF">2013-09-22T16:21:49Z</dcterms:created>
  <dcterms:modified xsi:type="dcterms:W3CDTF">2015-04-11T16:54:20Z</dcterms:modified>
</cp:coreProperties>
</file>