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56" r:id="rId3"/>
    <p:sldId id="259" r:id="rId4"/>
    <p:sldId id="257" r:id="rId5"/>
    <p:sldId id="258" r:id="rId6"/>
    <p:sldId id="264" r:id="rId7"/>
    <p:sldId id="269" r:id="rId8"/>
    <p:sldId id="270" r:id="rId9"/>
    <p:sldId id="283" r:id="rId10"/>
    <p:sldId id="271" r:id="rId11"/>
    <p:sldId id="260" r:id="rId12"/>
    <p:sldId id="272" r:id="rId13"/>
    <p:sldId id="273" r:id="rId14"/>
    <p:sldId id="261" r:id="rId15"/>
    <p:sldId id="278" r:id="rId16"/>
    <p:sldId id="279" r:id="rId17"/>
    <p:sldId id="280" r:id="rId18"/>
    <p:sldId id="281" r:id="rId19"/>
    <p:sldId id="282" r:id="rId20"/>
    <p:sldId id="285" r:id="rId21"/>
    <p:sldId id="262" r:id="rId22"/>
    <p:sldId id="284" r:id="rId23"/>
    <p:sldId id="286" r:id="rId24"/>
    <p:sldId id="287" r:id="rId25"/>
    <p:sldId id="263" r:id="rId26"/>
    <p:sldId id="274" r:id="rId27"/>
    <p:sldId id="276" r:id="rId28"/>
    <p:sldId id="277" r:id="rId29"/>
    <p:sldId id="275" r:id="rId30"/>
    <p:sldId id="289" r:id="rId31"/>
    <p:sldId id="290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B90D"/>
    <a:srgbClr val="97D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CE81C6EB-D104-420E-8F3B-79082699870B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112E718-E2A5-415F-97BA-AA45E5C1C9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210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B40ADB0-7E60-4847-ADD9-95827184601F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30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71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BF55-1B14-41FA-B920-B40F41FF25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70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B9E6B-40C0-4A48-A065-E052A19356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55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36A5F-C65B-44A3-BF5B-A72CD5E867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498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E138A4-C172-4847-B58A-5CFD7988A95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B85655-7F1B-4126-BE3E-EE6B3F0CBF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470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69CAF-1100-4F97-8799-89F662EAB51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F3D8E9-DD9B-46D1-99D7-E9DE67997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73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9BD634A-3406-42E1-BA59-94E0F37DF99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898A84B-0625-4FD1-BDE0-B5A3B5FAE5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518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4A813DA-F9D9-484A-8193-8AB27E5D3126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8067DA-EF32-42CB-81BB-7F7C94C229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5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2A7FC84-923D-44DD-B087-52675BFADB5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CD68BD-0616-4410-A927-05B94D85C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877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C4A54B2-0270-4DC5-9B78-CAE584C7550C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508F402-4009-4C38-A1EF-69D6F8EEC7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160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AE863F-E988-46D7-8421-D8A15253F422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C60652D-0DF9-40C1-A344-E8C0649C70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95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BC6E3E-9663-42E1-8CE9-CB5D24EACC1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CA6560-347B-46F3-806C-2498BD690B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77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1D46A-21F3-4427-B2C2-A01E8F026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25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2B9CC7E-3B08-4E74-B129-7BB1B6AB418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14872C-3092-4516-B718-534BB4340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31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ED1340-2D7D-45F1-A251-BC8A329D6D8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DCE99D8-3CDE-43BF-9561-BC9C8723D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51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41EF34-74EA-444A-8A9A-463523CBC80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0B133AF-80D9-4BAE-8DD0-BD79D87BD0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113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CDB53-C1DF-41B3-A631-719D948D2E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55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4B2C8-13B8-47F5-9611-5AC2B07866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93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2F1C-CE65-4350-86D7-9E1C24B26F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9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E8086-C13F-4329-831A-B10487895E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056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BF8A-519F-4093-A165-A8F14502D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55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1809B-5D10-45B1-BDE0-7E3CDA8785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8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C7918-EB19-48F1-A127-C4C510AF0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260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27216B-9C22-446D-AD99-456C760EA9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938AD809-8075-41D0-8E0D-933DE0D8D166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C5CCE059-5967-40C3-AAD7-9DBDD47C01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6.jpe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4.jpeg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xpic10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1"/>
          <a:stretch>
            <a:fillRect/>
          </a:stretch>
        </p:blipFill>
        <p:spPr bwMode="auto">
          <a:xfrm>
            <a:off x="7075488" y="0"/>
            <a:ext cx="5114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74825" y="2349500"/>
            <a:ext cx="2787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食物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143250" y="2349500"/>
            <a:ext cx="2232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搭配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928938" y="3214688"/>
            <a:ext cx="2620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Food matching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xpic57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2133600"/>
            <a:ext cx="6038850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063750" y="1987550"/>
            <a:ext cx="24304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水果类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575050" y="2708275"/>
            <a:ext cx="1060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Fruit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1919288" y="909638"/>
            <a:ext cx="2354262" cy="4598987"/>
            <a:chOff x="0" y="0"/>
            <a:chExt cx="2354262" cy="4598987"/>
          </a:xfrm>
        </p:grpSpPr>
        <p:pic>
          <p:nvPicPr>
            <p:cNvPr id="25611" name="Picture 4" descr="2457331_001837113000_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502"/>
            <a:stretch>
              <a:fillRect/>
            </a:stretch>
          </p:blipFill>
          <p:spPr bwMode="auto">
            <a:xfrm>
              <a:off x="144462" y="2808287"/>
              <a:ext cx="2060575" cy="179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2" name="Picture 7" descr="u=1424104368,2705633507&amp;fm=21&amp;gp=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63"/>
            <a:stretch>
              <a:fillRect/>
            </a:stretch>
          </p:blipFill>
          <p:spPr bwMode="auto">
            <a:xfrm>
              <a:off x="0" y="0"/>
              <a:ext cx="2354262" cy="141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AutoShape 8"/>
            <p:cNvSpPr>
              <a:spLocks noChangeArrowheads="1"/>
            </p:cNvSpPr>
            <p:nvPr/>
          </p:nvSpPr>
          <p:spPr bwMode="auto">
            <a:xfrm>
              <a:off x="936625" y="1800225"/>
              <a:ext cx="647700" cy="647700"/>
            </a:xfrm>
            <a:prstGeom prst="plus">
              <a:avLst>
                <a:gd name="adj" fmla="val 35046"/>
              </a:avLst>
            </a:prstGeom>
            <a:solidFill>
              <a:srgbClr val="62B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4872038" y="836613"/>
            <a:ext cx="2517775" cy="4433887"/>
            <a:chOff x="0" y="0"/>
            <a:chExt cx="2517775" cy="4433887"/>
          </a:xfrm>
        </p:grpSpPr>
        <p:pic>
          <p:nvPicPr>
            <p:cNvPr id="25608" name="Picture 2" descr="1369025_003433854000_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19"/>
            <a:stretch>
              <a:fillRect/>
            </a:stretch>
          </p:blipFill>
          <p:spPr bwMode="auto">
            <a:xfrm>
              <a:off x="0" y="0"/>
              <a:ext cx="2517775" cy="143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5" descr="7485157_070918903000_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28"/>
            <a:stretch>
              <a:fillRect/>
            </a:stretch>
          </p:blipFill>
          <p:spPr bwMode="auto">
            <a:xfrm>
              <a:off x="144462" y="3168650"/>
              <a:ext cx="1889125" cy="1265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0" name="AutoShape 9"/>
            <p:cNvSpPr>
              <a:spLocks noChangeArrowheads="1"/>
            </p:cNvSpPr>
            <p:nvPr/>
          </p:nvSpPr>
          <p:spPr bwMode="auto">
            <a:xfrm>
              <a:off x="720725" y="1873250"/>
              <a:ext cx="647700" cy="647700"/>
            </a:xfrm>
            <a:prstGeom prst="plus">
              <a:avLst>
                <a:gd name="adj" fmla="val 35046"/>
              </a:avLst>
            </a:prstGeom>
            <a:solidFill>
              <a:srgbClr val="62B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7464425" y="836613"/>
            <a:ext cx="2609850" cy="4686300"/>
            <a:chOff x="0" y="0"/>
            <a:chExt cx="2609850" cy="4686300"/>
          </a:xfrm>
        </p:grpSpPr>
        <p:pic>
          <p:nvPicPr>
            <p:cNvPr id="25605" name="Picture 3" descr="1369025_024614236000_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45"/>
            <a:stretch>
              <a:fillRect/>
            </a:stretch>
          </p:blipFill>
          <p:spPr bwMode="auto">
            <a:xfrm>
              <a:off x="0" y="0"/>
              <a:ext cx="2597150" cy="160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6" name="Picture 6" descr="2011101412285969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8" y="2592387"/>
              <a:ext cx="2538412" cy="209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AutoShape 10"/>
            <p:cNvSpPr>
              <a:spLocks noChangeArrowheads="1"/>
            </p:cNvSpPr>
            <p:nvPr/>
          </p:nvSpPr>
          <p:spPr bwMode="auto">
            <a:xfrm>
              <a:off x="1368425" y="1800225"/>
              <a:ext cx="647700" cy="647700"/>
            </a:xfrm>
            <a:prstGeom prst="plus">
              <a:avLst>
                <a:gd name="adj" fmla="val 35046"/>
              </a:avLst>
            </a:prstGeom>
            <a:solidFill>
              <a:srgbClr val="62B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3293270_012321172548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"/>
          <a:stretch>
            <a:fillRect/>
          </a:stretch>
        </p:blipFill>
        <p:spPr bwMode="auto">
          <a:xfrm>
            <a:off x="6311900" y="2211388"/>
            <a:ext cx="4752975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847850" y="981075"/>
            <a:ext cx="49688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水果与萝卜同食：容易得甲状腺肿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杏仁与栗子同食：引起胃疼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草莓与樱桃同食：上火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桔子与柠檬同食：会导致消化道溃疡穿孔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哈蜜瓜与香蕉同食：使肾衰病人,关节炎病人；病症加重。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指导意见：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请注意这些水果之间不能同时食用，要吃的话那就隔一到两个小进再吃</a:t>
            </a:r>
            <a:endParaRPr lang="zh-CN" altLang="zh-CN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847850" y="1987550"/>
            <a:ext cx="24304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乳制品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855913" y="2708275"/>
            <a:ext cx="2360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dairy product</a:t>
            </a:r>
          </a:p>
        </p:txBody>
      </p:sp>
      <p:pic>
        <p:nvPicPr>
          <p:cNvPr id="27652" name="Picture 4" descr="apic1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2"/>
          <a:stretch>
            <a:fillRect/>
          </a:stretch>
        </p:blipFill>
        <p:spPr bwMode="auto">
          <a:xfrm>
            <a:off x="5967413" y="188913"/>
            <a:ext cx="4016375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5f9e93b11e24fc43092302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1484313"/>
            <a:ext cx="33845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 descr="3b292df5e0fe992586a7017d36a85edf8db171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404813"/>
            <a:ext cx="1655762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3" descr="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2205038"/>
            <a:ext cx="2124075" cy="15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4" descr="60414-12032114563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19"/>
          <a:stretch>
            <a:fillRect/>
          </a:stretch>
        </p:blipFill>
        <p:spPr bwMode="auto">
          <a:xfrm>
            <a:off x="982663" y="-166688"/>
            <a:ext cx="2540000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5" descr="5183444_123837382000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4"/>
          <a:stretch>
            <a:fillRect/>
          </a:stretch>
        </p:blipFill>
        <p:spPr bwMode="auto">
          <a:xfrm>
            <a:off x="3575050" y="3789363"/>
            <a:ext cx="2233613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6" descr="11789085_221251705000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9"/>
          <a:stretch>
            <a:fillRect/>
          </a:stretch>
        </p:blipFill>
        <p:spPr bwMode="auto">
          <a:xfrm>
            <a:off x="1158875" y="5013325"/>
            <a:ext cx="22320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7" descr="2011101412285969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3789363"/>
            <a:ext cx="1655763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8" descr="u=596704614,1162742025&amp;fm=21&amp;gp=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1916113"/>
            <a:ext cx="1714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201108250917321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4"/>
          <a:stretch>
            <a:fillRect/>
          </a:stretch>
        </p:blipFill>
        <p:spPr bwMode="auto">
          <a:xfrm>
            <a:off x="1588" y="1885950"/>
            <a:ext cx="52387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5916613" y="620713"/>
            <a:ext cx="457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早餐喝牛奶的时候千万不要空腹，而是应该在早饭后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小时后喝牛奶，胃中有食物防止了空腹喝牛奶的缺点。并且在喝牛奶的时候还应该注意一点，那就是喝牛奶之前的食物应该选择一些含淀粉较多的食物，比如馒头、米饭等，这样可以让牛奶在人胃中停留时间较长，牛奶与胃液能够充分发生酶解作用，使蛋白质能够很好的消化吸收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 descr="3320946_04264596715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"/>
          <a:stretch>
            <a:fillRect/>
          </a:stretch>
        </p:blipFill>
        <p:spPr bwMode="auto">
          <a:xfrm>
            <a:off x="5648325" y="619125"/>
            <a:ext cx="6569075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1" descr="1356576428_35503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341563"/>
            <a:ext cx="4506912" cy="46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矩形 3"/>
          <p:cNvSpPr>
            <a:spLocks noChangeArrowheads="1"/>
          </p:cNvSpPr>
          <p:nvPr/>
        </p:nvSpPr>
        <p:spPr bwMode="auto">
          <a:xfrm>
            <a:off x="5159375" y="1125538"/>
            <a:ext cx="2665413" cy="2087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30725" name="矩形 4"/>
          <p:cNvSpPr>
            <a:spLocks noChangeArrowheads="1"/>
          </p:cNvSpPr>
          <p:nvPr/>
        </p:nvSpPr>
        <p:spPr bwMode="auto">
          <a:xfrm>
            <a:off x="4295775" y="333375"/>
            <a:ext cx="2447925" cy="172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2063750" y="476250"/>
            <a:ext cx="30956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44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豆浆与咖啡</a:t>
            </a:r>
          </a:p>
        </p:txBody>
      </p:sp>
      <p:sp>
        <p:nvSpPr>
          <p:cNvPr id="30727" name="矩形 6"/>
          <p:cNvSpPr>
            <a:spLocks noChangeArrowheads="1"/>
          </p:cNvSpPr>
          <p:nvPr/>
        </p:nvSpPr>
        <p:spPr bwMode="auto">
          <a:xfrm>
            <a:off x="3503613" y="1268413"/>
            <a:ext cx="2913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7D80A"/>
                </a:solidFill>
                <a:latin typeface="Monotype Corsiva" panose="03010101010201010101" pitchFamily="66" charset="0"/>
              </a:rPr>
              <a:t>Soybean Milk and Coffee</a:t>
            </a:r>
            <a:endParaRPr lang="zh-CN" altLang="en-US" sz="2400">
              <a:solidFill>
                <a:srgbClr val="97D80A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2531170_11132341290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"/>
          <a:stretch>
            <a:fillRect/>
          </a:stretch>
        </p:blipFill>
        <p:spPr bwMode="auto">
          <a:xfrm>
            <a:off x="6100763" y="0"/>
            <a:ext cx="45672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2135188" y="2476500"/>
            <a:ext cx="34559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咖啡和海藻、茶、黑木耳、红酒同食会降低人体对铁的吸收。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6" descr="u=1797637507,1584376343&amp;fm=90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66"/>
          <a:stretch>
            <a:fillRect/>
          </a:stretch>
        </p:blipFill>
        <p:spPr bwMode="auto">
          <a:xfrm>
            <a:off x="-25400" y="3328988"/>
            <a:ext cx="5954713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27"/>
          <p:cNvSpPr>
            <a:spLocks noChangeArrowheads="1"/>
          </p:cNvSpPr>
          <p:nvPr/>
        </p:nvSpPr>
        <p:spPr bwMode="auto">
          <a:xfrm>
            <a:off x="2208213" y="549275"/>
            <a:ext cx="60277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豆浆不能和鸡蛋一起吃？</a:t>
            </a:r>
            <a:endParaRPr lang="en-US" altLang="zh-CN" b="1">
              <a:solidFill>
                <a:srgbClr val="62B9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</a:t>
            </a:r>
            <a:r>
              <a:rPr lang="zh-CN" altLang="en-US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你被骗了多久？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>
              <a:solidFill>
                <a:srgbClr val="62B9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矩形 28"/>
          <p:cNvSpPr>
            <a:spLocks noChangeArrowheads="1"/>
          </p:cNvSpPr>
          <p:nvPr/>
        </p:nvSpPr>
        <p:spPr bwMode="auto">
          <a:xfrm>
            <a:off x="5519738" y="1916113"/>
            <a:ext cx="5040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“豆浆不能与鸡蛋同吃” 是指豆浆中有胰蛋白酶抑制物，能够抑制蛋白质的消化，降低营养价值。</a:t>
            </a:r>
          </a:p>
        </p:txBody>
      </p:sp>
      <p:sp>
        <p:nvSpPr>
          <p:cNvPr id="20485" name="矩形 29"/>
          <p:cNvSpPr>
            <a:spLocks noChangeArrowheads="1"/>
          </p:cNvSpPr>
          <p:nvPr/>
        </p:nvSpPr>
        <p:spPr bwMode="auto">
          <a:xfrm>
            <a:off x="5519738" y="2924175"/>
            <a:ext cx="54006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豆浆当中虽然有胰蛋白酶抑制剂，但只要把豆浆煮沸了，这个物质被破坏了。专家指出，它的根本问题不是豆浆能不能跟鸡蛋搭配的问题，而是豆浆一定要煮开喝，如果喝生豆浆，不管怎么配，或者单独喝它，喝进去都不舒服，甚至会导致食物中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 descr="yidu20130812-1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3352800"/>
            <a:ext cx="9151937" cy="658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2782888" y="2060575"/>
            <a:ext cx="66262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在暨南大学附属第一医院医学博士陈祖辉看来，任何一种食物都含有上千种营养素，而食物间营养素的相互影响是客观存在的，这种影响通过平衡膳食可以进行弥补，但不能简单将其归为“相克”。</a:t>
            </a:r>
          </a:p>
        </p:txBody>
      </p:sp>
      <p:sp>
        <p:nvSpPr>
          <p:cNvPr id="33796" name="矩形 1"/>
          <p:cNvSpPr>
            <a:spLocks noChangeArrowheads="1"/>
          </p:cNvSpPr>
          <p:nvPr/>
        </p:nvSpPr>
        <p:spPr bwMode="auto">
          <a:xfrm>
            <a:off x="2782888" y="549275"/>
            <a:ext cx="669766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专家指出，食物之间的相克并不像人们所想象的那么可怕，饮食的顺序、烹调的方法、个体差异等一系列因素都会导致进食后产生一些不良反应，如果只是片面地将某两种或几种食物定义为“相克食品”是不科学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xpic10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1"/>
          <a:stretch>
            <a:fillRect/>
          </a:stretch>
        </p:blipFill>
        <p:spPr bwMode="auto">
          <a:xfrm>
            <a:off x="7075488" y="0"/>
            <a:ext cx="5114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351088" y="1844675"/>
            <a:ext cx="32400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>
                <a:latin typeface="Arial" panose="020B0604020202020204" pitchFamily="34" charset="0"/>
                <a:ea typeface="微软雅黑" panose="020B0503020204020204" pitchFamily="34" charset="-122"/>
              </a:rPr>
              <a:t>营养学专家认为：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>
                <a:latin typeface="Arial" panose="020B0604020202020204" pitchFamily="34" charset="0"/>
                <a:ea typeface="微软雅黑" panose="020B0503020204020204" pitchFamily="34" charset="-122"/>
              </a:rPr>
              <a:t>有些食物相辅相成，使人体更有效地吸收营养。相反地，有些食物同时食用，相互排斥，减弱了吸收营养的效能。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5056611_122259142000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70"/>
          <a:stretch>
            <a:fillRect/>
          </a:stretch>
        </p:blipFill>
        <p:spPr bwMode="auto">
          <a:xfrm>
            <a:off x="3889375" y="1701800"/>
            <a:ext cx="8415338" cy="53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066925" y="2060575"/>
            <a:ext cx="2432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鱼肉类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290888" y="2781300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Fish meat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ceQO9TtAXgRs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603250"/>
            <a:ext cx="2843213" cy="4265613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23555" name="图片 2" descr="s_282319_15492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620713"/>
            <a:ext cx="2808288" cy="4248150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2351088" y="5373688"/>
            <a:ext cx="28813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鲫鱼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 木耳：补充核酸抗化</a:t>
            </a: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6816725" y="5229225"/>
            <a:ext cx="2879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鲫鱼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 豆腐 ：清心润肺健脾利胃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5232400" y="908050"/>
            <a:ext cx="358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牛肉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 土豆：保护胃黏膜</a:t>
            </a: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5448300" y="4437063"/>
            <a:ext cx="3363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牛肉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 芋头 ：养血补血</a:t>
            </a:r>
          </a:p>
        </p:txBody>
      </p:sp>
      <p:pic>
        <p:nvPicPr>
          <p:cNvPr id="24580" name="图片 3" descr="37d12f2eb9389b50ecdd34e88535e5dde7116e6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407988"/>
            <a:ext cx="2743200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4" descr="3476066_00023896474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365500"/>
            <a:ext cx="2786063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2457331_09544217580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"/>
          <a:stretch>
            <a:fillRect/>
          </a:stretch>
        </p:blipFill>
        <p:spPr bwMode="auto">
          <a:xfrm>
            <a:off x="3143250" y="3860800"/>
            <a:ext cx="548957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4" descr="2457331_15515607047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r="10626" b="7497"/>
          <a:stretch>
            <a:fillRect/>
          </a:stretch>
        </p:blipFill>
        <p:spPr bwMode="auto">
          <a:xfrm>
            <a:off x="4295775" y="188913"/>
            <a:ext cx="32099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5" descr="5248034_125726713336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9"/>
          <a:stretch>
            <a:fillRect/>
          </a:stretch>
        </p:blipFill>
        <p:spPr bwMode="auto">
          <a:xfrm>
            <a:off x="7824788" y="2133600"/>
            <a:ext cx="25177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7" descr="6807100_122404660101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"/>
          <a:stretch>
            <a:fillRect/>
          </a:stretch>
        </p:blipFill>
        <p:spPr bwMode="auto">
          <a:xfrm>
            <a:off x="1524000" y="2276475"/>
            <a:ext cx="25447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AutoShape 9"/>
          <p:cNvSpPr>
            <a:spLocks noChangeArrowheads="1"/>
          </p:cNvSpPr>
          <p:nvPr/>
        </p:nvSpPr>
        <p:spPr bwMode="auto">
          <a:xfrm rot="2389156">
            <a:off x="1870075" y="2624138"/>
            <a:ext cx="1697038" cy="1693862"/>
          </a:xfrm>
          <a:prstGeom prst="plus">
            <a:avLst>
              <a:gd name="adj" fmla="val 3893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25607" name="AutoShape 9"/>
          <p:cNvSpPr>
            <a:spLocks noChangeArrowheads="1"/>
          </p:cNvSpPr>
          <p:nvPr/>
        </p:nvSpPr>
        <p:spPr bwMode="auto">
          <a:xfrm rot="2389156">
            <a:off x="5145088" y="750888"/>
            <a:ext cx="1697037" cy="1695450"/>
          </a:xfrm>
          <a:prstGeom prst="plus">
            <a:avLst>
              <a:gd name="adj" fmla="val 3893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25608" name="AutoShape 9"/>
          <p:cNvSpPr>
            <a:spLocks noChangeArrowheads="1"/>
          </p:cNvSpPr>
          <p:nvPr/>
        </p:nvSpPr>
        <p:spPr bwMode="auto">
          <a:xfrm rot="2389156">
            <a:off x="8313738" y="2263775"/>
            <a:ext cx="1697037" cy="1693863"/>
          </a:xfrm>
          <a:prstGeom prst="plus">
            <a:avLst>
              <a:gd name="adj" fmla="val 3893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25609" name="矩形 10"/>
          <p:cNvSpPr>
            <a:spLocks noChangeArrowheads="1"/>
          </p:cNvSpPr>
          <p:nvPr/>
        </p:nvSpPr>
        <p:spPr bwMode="auto">
          <a:xfrm>
            <a:off x="1774825" y="1125538"/>
            <a:ext cx="21971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鸡肉与芝麻相克：同食严重会导致死亡</a:t>
            </a:r>
          </a:p>
        </p:txBody>
      </p:sp>
      <p:sp>
        <p:nvSpPr>
          <p:cNvPr id="25610" name="矩形 11"/>
          <p:cNvSpPr>
            <a:spLocks noChangeArrowheads="1"/>
          </p:cNvSpPr>
          <p:nvPr/>
        </p:nvSpPr>
        <p:spPr bwMode="auto">
          <a:xfrm>
            <a:off x="8256588" y="1044575"/>
            <a:ext cx="19097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鸡肉与糯米相克：同食会引起身体不适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 autoUpdateAnimBg="0"/>
      <p:bldP spid="25607" grpId="0" animBg="1" autoUpdateAnimBg="0"/>
      <p:bldP spid="25608" grpId="0" animBg="1" autoUpdateAnimBg="0"/>
      <p:bldP spid="25609" grpId="0" autoUpdateAnimBg="0"/>
      <p:bldP spid="2561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457331_192430345731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1" b="5690"/>
          <a:stretch>
            <a:fillRect/>
          </a:stretch>
        </p:blipFill>
        <p:spPr bwMode="auto">
          <a:xfrm>
            <a:off x="4972050" y="44450"/>
            <a:ext cx="7199313" cy="68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584700" y="333375"/>
            <a:ext cx="1800225" cy="2447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071813" y="2708275"/>
            <a:ext cx="1965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staple food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063750" y="1987550"/>
            <a:ext cx="24304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主食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xpic88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-19050"/>
            <a:ext cx="4672013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 descr="145234_123115027117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8"/>
          <a:stretch>
            <a:fillRect/>
          </a:stretch>
        </p:blipFill>
        <p:spPr bwMode="auto">
          <a:xfrm>
            <a:off x="6096000" y="-19050"/>
            <a:ext cx="4575175" cy="694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495425" y="5445125"/>
            <a:ext cx="9172575" cy="1584325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米饭+ 蜂蜜 ：影响消化吸收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xpic102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438" y="1085850"/>
            <a:ext cx="4011612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1774825" y="981075"/>
            <a:ext cx="4105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米饭和肉类</a:t>
            </a:r>
            <a:endParaRPr lang="en-US" altLang="zh-CN" sz="3200" b="1">
              <a:solidFill>
                <a:srgbClr val="62B9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32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不能一起吃</a:t>
            </a:r>
            <a:r>
              <a:rPr lang="en-US" altLang="zh-CN" sz="3200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1">
              <a:solidFill>
                <a:srgbClr val="62B9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1919288" y="2420938"/>
            <a:ext cx="360045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胃癌是一种常见的消化道恶性肿瘤，男性比女性容易患上这种癌症。专家指出，消化系统的毛病，主要是因为吃太多动物性食物和加工食品（所谓“加工食品”就是去除纤维、矿物质、维他命的食品，白糖、白米和白面包等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3"/>
          <p:cNvSpPr>
            <a:spLocks noChangeArrowheads="1"/>
          </p:cNvSpPr>
          <p:nvPr/>
        </p:nvSpPr>
        <p:spPr bwMode="auto">
          <a:xfrm>
            <a:off x="1487488" y="404813"/>
            <a:ext cx="61928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人的消化系统其实与草食动物比较接近，是比较适合消化高纤维食物的。</a:t>
            </a:r>
            <a:b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因此，专家认为，保健的第一原则是多吃高纤维的植物食品，也就是素食。</a:t>
            </a:r>
          </a:p>
        </p:txBody>
      </p:sp>
      <p:sp>
        <p:nvSpPr>
          <p:cNvPr id="41987" name="矩形 4"/>
          <p:cNvSpPr>
            <a:spLocks noChangeArrowheads="1"/>
          </p:cNvSpPr>
          <p:nvPr/>
        </p:nvSpPr>
        <p:spPr bwMode="auto">
          <a:xfrm>
            <a:off x="1487488" y="1628775"/>
            <a:ext cx="611981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如果无法放弃肉食，饮食也应以清淡为主，每餐的食物种类不要太多。吃的食物太复杂，对胃部和整个消化系统都是负担。</a:t>
            </a:r>
            <a:b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8" name="图片 6" descr="20087311128445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2"/>
          <a:stretch>
            <a:fillRect/>
          </a:stretch>
        </p:blipFill>
        <p:spPr bwMode="auto">
          <a:xfrm>
            <a:off x="6159500" y="3573463"/>
            <a:ext cx="4760913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矩形 5"/>
          <p:cNvSpPr>
            <a:spLocks noChangeArrowheads="1"/>
          </p:cNvSpPr>
          <p:nvPr/>
        </p:nvSpPr>
        <p:spPr bwMode="auto">
          <a:xfrm>
            <a:off x="1487488" y="2565400"/>
            <a:ext cx="611981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蔬菜可和碳水化合物或豆类配搭，但水果则宜单独吃。</a:t>
            </a:r>
            <a:b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每餐最好进食一些新鲜、没有烹煮过的水果、蔬菜和芽菜。它们的维他命对预防胃癌有帮助。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" descr="xpic97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矩形 5"/>
          <p:cNvSpPr>
            <a:spLocks noChangeArrowheads="1"/>
          </p:cNvSpPr>
          <p:nvPr/>
        </p:nvSpPr>
        <p:spPr bwMode="auto">
          <a:xfrm>
            <a:off x="2603500" y="2624138"/>
            <a:ext cx="7993063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（１）食物多样　谷类为主 （５）经常运动　进食适度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（２）多吃蔬菜　果薯相辅 （６）清淡少盐　少吃肥肉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（３）奶类豆品　常备左右 （７）如若饮酒　应当限量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（４）适量常吃　鱼禽蛋肉 （８）饮食卫生　防病益寿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2" name="矩形 6"/>
          <p:cNvSpPr>
            <a:spLocks noChangeArrowheads="1"/>
          </p:cNvSpPr>
          <p:nvPr/>
        </p:nvSpPr>
        <p:spPr bwMode="auto">
          <a:xfrm>
            <a:off x="5016500" y="1628775"/>
            <a:ext cx="29511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b="1">
              <a:solidFill>
                <a:srgbClr val="62B9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62B9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平衡膳食８句话：</a:t>
            </a:r>
            <a:endParaRPr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" descr="xpic97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4763"/>
            <a:ext cx="121840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Box 9"/>
          <p:cNvSpPr txBox="1">
            <a:spLocks noChangeArrowheads="1"/>
          </p:cNvSpPr>
          <p:nvPr/>
        </p:nvSpPr>
        <p:spPr bwMode="auto">
          <a:xfrm>
            <a:off x="4440238" y="2565400"/>
            <a:ext cx="504031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latin typeface="Monotype Corsiva" panose="03010101010201010101" pitchFamily="66" charset="0"/>
              </a:rPr>
              <a:t>Thank   you!</a:t>
            </a:r>
            <a:endParaRPr lang="zh-CN" altLang="en-US" sz="6000" b="1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xpic60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3" y="117475"/>
            <a:ext cx="6462712" cy="646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AutoShape 3"/>
          <p:cNvSpPr>
            <a:spLocks/>
          </p:cNvSpPr>
          <p:nvPr/>
        </p:nvSpPr>
        <p:spPr bwMode="auto">
          <a:xfrm>
            <a:off x="8761413" y="549275"/>
            <a:ext cx="1295400" cy="504825"/>
          </a:xfrm>
          <a:prstGeom prst="borderCallout2">
            <a:avLst>
              <a:gd name="adj1" fmla="val 22671"/>
              <a:gd name="adj2" fmla="val -5875"/>
              <a:gd name="adj3" fmla="val 22671"/>
              <a:gd name="adj4" fmla="val -44713"/>
              <a:gd name="adj5" fmla="val 139671"/>
              <a:gd name="adj6" fmla="val -83449"/>
            </a:avLst>
          </a:prstGeom>
          <a:solidFill>
            <a:srgbClr val="97D80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水果</a:t>
            </a:r>
          </a:p>
        </p:txBody>
      </p:sp>
      <p:sp>
        <p:nvSpPr>
          <p:cNvPr id="5124" name="AutoShape 4"/>
          <p:cNvSpPr>
            <a:spLocks/>
          </p:cNvSpPr>
          <p:nvPr/>
        </p:nvSpPr>
        <p:spPr bwMode="auto">
          <a:xfrm>
            <a:off x="9478963" y="3070225"/>
            <a:ext cx="1081087" cy="431800"/>
          </a:xfrm>
          <a:prstGeom prst="borderCallout2">
            <a:avLst>
              <a:gd name="adj1" fmla="val 26472"/>
              <a:gd name="adj2" fmla="val -7051"/>
              <a:gd name="adj3" fmla="val 26472"/>
              <a:gd name="adj4" fmla="val -53644"/>
              <a:gd name="adj5" fmla="val 129852"/>
              <a:gd name="adj6" fmla="val -100116"/>
            </a:avLst>
          </a:prstGeom>
          <a:solidFill>
            <a:srgbClr val="97D80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蔬菜</a:t>
            </a:r>
          </a:p>
        </p:txBody>
      </p:sp>
      <p:sp>
        <p:nvSpPr>
          <p:cNvPr id="5125" name="AutoShape 5"/>
          <p:cNvSpPr>
            <a:spLocks/>
          </p:cNvSpPr>
          <p:nvPr/>
        </p:nvSpPr>
        <p:spPr bwMode="auto">
          <a:xfrm rot="60000">
            <a:off x="1631950" y="908050"/>
            <a:ext cx="1130300" cy="506413"/>
          </a:xfrm>
          <a:prstGeom prst="borderCallout2">
            <a:avLst>
              <a:gd name="adj1" fmla="val 20352"/>
              <a:gd name="adj2" fmla="val 106519"/>
              <a:gd name="adj3" fmla="val 17449"/>
              <a:gd name="adj4" fmla="val 181056"/>
              <a:gd name="adj5" fmla="val 142551"/>
              <a:gd name="adj6" fmla="val 235245"/>
            </a:avLst>
          </a:prstGeom>
          <a:solidFill>
            <a:srgbClr val="97D80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面包</a:t>
            </a:r>
          </a:p>
        </p:txBody>
      </p:sp>
      <p:sp>
        <p:nvSpPr>
          <p:cNvPr id="5126" name="AutoShape 6"/>
          <p:cNvSpPr>
            <a:spLocks/>
          </p:cNvSpPr>
          <p:nvPr/>
        </p:nvSpPr>
        <p:spPr bwMode="auto">
          <a:xfrm>
            <a:off x="8615363" y="5302250"/>
            <a:ext cx="1512887" cy="503238"/>
          </a:xfrm>
          <a:prstGeom prst="borderCallout2">
            <a:avLst>
              <a:gd name="adj1" fmla="val 22671"/>
              <a:gd name="adj2" fmla="val -5037"/>
              <a:gd name="adj3" fmla="val 22671"/>
              <a:gd name="adj4" fmla="val -40009"/>
              <a:gd name="adj5" fmla="val 69269"/>
              <a:gd name="adj6" fmla="val -71537"/>
            </a:avLst>
          </a:prstGeom>
          <a:solidFill>
            <a:srgbClr val="97D80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奶制品</a:t>
            </a:r>
          </a:p>
        </p:txBody>
      </p:sp>
      <p:sp>
        <p:nvSpPr>
          <p:cNvPr id="5127" name="AutoShape 7"/>
          <p:cNvSpPr>
            <a:spLocks/>
          </p:cNvSpPr>
          <p:nvPr/>
        </p:nvSpPr>
        <p:spPr bwMode="auto">
          <a:xfrm rot="-60000">
            <a:off x="1774825" y="4441825"/>
            <a:ext cx="1366838" cy="506413"/>
          </a:xfrm>
          <a:prstGeom prst="borderCallout2">
            <a:avLst>
              <a:gd name="adj1" fmla="val 19944"/>
              <a:gd name="adj2" fmla="val 105389"/>
              <a:gd name="adj3" fmla="val 17810"/>
              <a:gd name="adj4" fmla="val 150782"/>
              <a:gd name="adj5" fmla="val 142574"/>
              <a:gd name="adj6" fmla="val 184079"/>
            </a:avLst>
          </a:prstGeom>
          <a:solidFill>
            <a:srgbClr val="97D80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鱼肉类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  <p:bldP spid="5124" grpId="0" animBg="1" autoUpdateAnimBg="0"/>
      <p:bldP spid="5125" grpId="0" animBg="1" autoUpdateAnimBg="0"/>
      <p:bldP spid="5126" grpId="0" animBg="1" autoUpdateAnimBg="0"/>
      <p:bldP spid="5127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6725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813"/>
            <a:ext cx="9309100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0688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863" y="3921125"/>
            <a:ext cx="6904037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xpic82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333375"/>
            <a:ext cx="6697663" cy="654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063750" y="1987550"/>
            <a:ext cx="24304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蔬菜类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071813" y="2708275"/>
            <a:ext cx="2174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7D80A"/>
                </a:solidFill>
                <a:latin typeface="Monotype Corsiva" panose="03010101010201010101" pitchFamily="66" charset="0"/>
              </a:rPr>
              <a:t>greengrocery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560513" y="476250"/>
            <a:ext cx="2447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 b="1">
                <a:solidFill>
                  <a:srgbClr val="62B9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猜猜看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416050" y="1270000"/>
            <a:ext cx="3906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1.红公鸡，绿尾巴，脑袋埋在地底下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416050" y="1844675"/>
            <a:ext cx="6445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2.瘦长的身材，翠绿的皮肤，全身是疙瘩，丑了自己美了别人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1487488" y="2420938"/>
            <a:ext cx="3144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3.红嘴绿鹦哥，吃了营养多。</a:t>
            </a:r>
          </a:p>
        </p:txBody>
      </p:sp>
      <p:pic>
        <p:nvPicPr>
          <p:cNvPr id="7174" name="Picture 6" descr="xpic69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3213100"/>
            <a:ext cx="2563813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20091913555661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3" r="2222" b="19429"/>
          <a:stretch>
            <a:fillRect/>
          </a:stretch>
        </p:blipFill>
        <p:spPr bwMode="auto">
          <a:xfrm rot="-2640000">
            <a:off x="7459663" y="5156200"/>
            <a:ext cx="29083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3b292df5e0fe992586a7017d36a85edf8db171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75" y="2349500"/>
            <a:ext cx="25527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1926572_122638478359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4"/>
          <a:stretch>
            <a:fillRect/>
          </a:stretch>
        </p:blipFill>
        <p:spPr bwMode="auto">
          <a:xfrm>
            <a:off x="3792538" y="3933825"/>
            <a:ext cx="22510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20091913555661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3" r="2222" b="19429"/>
          <a:stretch>
            <a:fillRect/>
          </a:stretch>
        </p:blipFill>
        <p:spPr bwMode="auto">
          <a:xfrm rot="-3120000">
            <a:off x="1635125" y="1584325"/>
            <a:ext cx="2787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802188" y="476250"/>
            <a:ext cx="4606925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>
                <a:solidFill>
                  <a:srgbClr val="62B90D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黄瓜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别名：胡瓜，王瓜，刺瓜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禁忌人群：脾胃虚弱、腹痛腹泻、肺寒咳嗽者；肝病、心血管病、肠胃病患者慎食。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适宜人群：一般人群均可食用。尤适宜热病患者、肥胖、高血压、高血脂、水肿、癌症、嗜酒者、糖尿病人。</a:t>
            </a:r>
          </a:p>
        </p:txBody>
      </p:sp>
      <p:pic>
        <p:nvPicPr>
          <p:cNvPr id="8197" name="Picture 5" descr="pic56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3933825"/>
            <a:ext cx="21590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60414-12032114563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83"/>
          <a:stretch>
            <a:fillRect/>
          </a:stretch>
        </p:blipFill>
        <p:spPr bwMode="auto">
          <a:xfrm>
            <a:off x="6096000" y="3717925"/>
            <a:ext cx="230028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4195661_201909884615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8"/>
          <a:stretch>
            <a:fillRect/>
          </a:stretch>
        </p:blipFill>
        <p:spPr bwMode="auto">
          <a:xfrm>
            <a:off x="8818563" y="4365625"/>
            <a:ext cx="2024062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557338" y="6021388"/>
            <a:ext cx="5840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不宜和维生素c含量高的蔬菜如西红柿、辣椒等同烹调。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816975" y="5949950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Arial" panose="020B0604020202020204" pitchFamily="34" charset="0"/>
                <a:ea typeface="微软雅黑" panose="020B0503020204020204" pitchFamily="34" charset="-122"/>
              </a:rPr>
              <a:t>一起吃易导致腹泻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utoUpdateAnimBg="0"/>
      <p:bldP spid="820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3b292df5e0fe992586a7017d36a85edf8db171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190500"/>
            <a:ext cx="25527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368800" y="333375"/>
            <a:ext cx="597693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>
                <a:solidFill>
                  <a:srgbClr val="62B90D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菠菜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别名：菠棱菜，赤根菜，波斯草，鹦鹉菜，鼠根菜，角菜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禁忌人群：肾炎、肾结石患者、胃肠虚汗、腹泻者忌食。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Arial" panose="020B0604020202020204" pitchFamily="34" charset="0"/>
                <a:ea typeface="微软雅黑" panose="020B0503020204020204" pitchFamily="34" charset="-122"/>
              </a:rPr>
              <a:t>适宜人群：一般人群均可食用。</a:t>
            </a:r>
          </a:p>
        </p:txBody>
      </p:sp>
      <p:pic>
        <p:nvPicPr>
          <p:cNvPr id="9220" name="Picture 4" descr="6284327_15162046511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2"/>
          <a:stretch>
            <a:fillRect/>
          </a:stretch>
        </p:blipFill>
        <p:spPr bwMode="auto">
          <a:xfrm>
            <a:off x="4511675" y="3070225"/>
            <a:ext cx="31400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u=596704614,1162742025&amp;fm=21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3141663"/>
            <a:ext cx="214630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3573463"/>
            <a:ext cx="26035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 descr="20110511851402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61"/>
          <a:stretch>
            <a:fillRect/>
          </a:stretch>
        </p:blipFill>
        <p:spPr bwMode="auto">
          <a:xfrm>
            <a:off x="1524000" y="1773238"/>
            <a:ext cx="91440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1524000" y="549275"/>
            <a:ext cx="89646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菠菜和豆腐不能一起吃，因为菠菜中所含的草酸和豆腐中含有的钙结合后会产生草酸钙，会对人体产生副作用。但事实上这两种食物共食只是会影响钙的吸收，并不是两种食物相克。要解决这个问题也很简单，因为菠菜中含有的草酸溶于水，只要把菠菜过热水焯一下再和豆腐炖着吃就不存在任何问题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xpic69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60350"/>
            <a:ext cx="256381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584700" y="476250"/>
            <a:ext cx="5056188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胡萝卜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Arial" panose="020B0604020202020204" pitchFamily="34" charset="0"/>
                <a:ea typeface="微软雅黑" panose="020B0503020204020204" pitchFamily="34" charset="-122"/>
              </a:rPr>
              <a:t>别名：胡萝菔，黄萝卜，金笋，丁香萝卜，红芦菔，甘笋，黄根，卜香菜，药萝卜，赤珊瑚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Arial" panose="020B0604020202020204" pitchFamily="34" charset="0"/>
                <a:ea typeface="微软雅黑" panose="020B0503020204020204" pitchFamily="34" charset="-122"/>
              </a:rPr>
              <a:t>禁忌人群：脾胃虚寒者忌食。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latin typeface="Arial" panose="020B0604020202020204" pitchFamily="34" charset="0"/>
                <a:ea typeface="微软雅黑" panose="020B0503020204020204" pitchFamily="34" charset="-122"/>
              </a:rPr>
              <a:t>适宜人群：一般人群均可食用。更适宜癌症、高血压、夜盲症、干眼症患者、营养不良、食欲不振者、皮肤粗糙者。</a:t>
            </a:r>
          </a:p>
        </p:txBody>
      </p:sp>
      <p:pic>
        <p:nvPicPr>
          <p:cNvPr id="11268" name="Picture 4" descr="u=2913918859,2975973313&amp;fm=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3213100"/>
            <a:ext cx="3009900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12052700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9" r="21165"/>
          <a:stretch>
            <a:fillRect/>
          </a:stretch>
        </p:blipFill>
        <p:spPr bwMode="auto">
          <a:xfrm>
            <a:off x="5232400" y="2781300"/>
            <a:ext cx="1674813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013000003693681277041879014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6" r="24326"/>
          <a:stretch>
            <a:fillRect/>
          </a:stretch>
        </p:blipFill>
        <p:spPr bwMode="auto">
          <a:xfrm>
            <a:off x="7761288" y="2711450"/>
            <a:ext cx="1989137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Pages>0</Pages>
  <Words>1627</Words>
  <Characters>0</Characters>
  <Application>Microsoft Office PowerPoint</Application>
  <DocSecurity>0</DocSecurity>
  <PresentationFormat>宽屏</PresentationFormat>
  <Lines>0</Lines>
  <Paragraphs>82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Calibri Light</vt:lpstr>
      <vt:lpstr>Calibri</vt:lpstr>
      <vt:lpstr>微软雅黑</vt:lpstr>
      <vt:lpstr>Monotype Corsiva</vt:lpstr>
      <vt:lpstr>华文琥珀</vt:lpstr>
      <vt:lpstr>Meiryo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21</cp:revision>
  <dcterms:created xsi:type="dcterms:W3CDTF">2012-06-06T01:30:27Z</dcterms:created>
  <dcterms:modified xsi:type="dcterms:W3CDTF">2018-05-27T07:15:21Z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2052-9.1.0.4994</vt:lpwstr>
  </property>
</Properties>
</file>