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8" r:id="rId3"/>
    <p:sldId id="259" r:id="rId4"/>
    <p:sldId id="268" r:id="rId5"/>
    <p:sldId id="260" r:id="rId6"/>
    <p:sldId id="270" r:id="rId7"/>
    <p:sldId id="269" r:id="rId8"/>
    <p:sldId id="271" r:id="rId9"/>
    <p:sldId id="262" r:id="rId10"/>
    <p:sldId id="263" r:id="rId11"/>
    <p:sldId id="273" r:id="rId12"/>
    <p:sldId id="274" r:id="rId13"/>
    <p:sldId id="275" r:id="rId14"/>
    <p:sldId id="276" r:id="rId15"/>
    <p:sldId id="266" r:id="rId16"/>
    <p:sldId id="265" r:id="rId17"/>
    <p:sldId id="272" r:id="rId18"/>
    <p:sldId id="277" r:id="rId19"/>
    <p:sldId id="278" r:id="rId20"/>
    <p:sldId id="279" r:id="rId21"/>
    <p:sldId id="281" r:id="rId22"/>
    <p:sldId id="282" r:id="rId23"/>
    <p:sldId id="264" r:id="rId24"/>
    <p:sldId id="267" r:id="rId25"/>
    <p:sldId id="283" r:id="rId26"/>
    <p:sldId id="284" r:id="rId27"/>
    <p:sldId id="285" r:id="rId28"/>
    <p:sldId id="286" r:id="rId29"/>
    <p:sldId id="287" r:id="rId30"/>
    <p:sldId id="288" r:id="rId31"/>
    <p:sldId id="257" r:id="rId32"/>
    <p:sldId id="2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99D000"/>
    <a:srgbClr val="FF2323"/>
    <a:srgbClr val="FF3737"/>
    <a:srgbClr val="FF2D2D"/>
    <a:srgbClr val="FF0066"/>
    <a:srgbClr val="FF33CC"/>
    <a:srgbClr val="FC7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AA029C-D872-47D8-80DB-06F38053B70C}" type="doc">
      <dgm:prSet loTypeId="urn:microsoft.com/office/officeart/2005/8/layout/radial6" loCatId="cycle" qsTypeId="urn:microsoft.com/office/officeart/2005/8/quickstyle/simple2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92C218DF-7632-4E82-9709-5D7BE8D25429}">
      <dgm:prSet phldrT="[文本]" custT="1"/>
      <dgm:spPr>
        <a:xfrm>
          <a:off x="1893685" y="1237635"/>
          <a:ext cx="1356220" cy="1356220"/>
        </a:xfrm>
        <a:prstGeom prst="ellipse">
          <a:avLst/>
        </a:prstGeom>
        <a:solidFill>
          <a:srgbClr val="F79646">
            <a:alpha val="8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时间特性</a:t>
          </a:r>
          <a:endParaRPr lang="zh-CN" altLang="en-US" sz="24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3830AC9-E7E4-4C3F-A861-36E665407267}" type="par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8B2AD5E-B181-4887-87FB-47ED41DB4D09}" type="sib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AD64D44-0B4B-4523-A501-A56A4F6BB222}">
      <dgm:prSet phldrT="[文本]" custT="1"/>
      <dgm:spPr>
        <a:xfrm>
          <a:off x="2097118" y="404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无法开源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DCC6B2CE-DDDB-43FA-8811-DB847E68A3C0}" type="parTrans" cxnId="{C5C1F877-FD1D-44AF-95B0-4F1521573342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5F22889C-AA0C-4F9B-8690-D53AF5A117BD}" type="sibTrans" cxnId="{C5C1F877-FD1D-44AF-95B0-4F1521573342}">
      <dgm:prSet/>
      <dgm:spPr>
        <a:xfrm>
          <a:off x="1096954" y="440904"/>
          <a:ext cx="2949682" cy="2949682"/>
        </a:xfrm>
        <a:prstGeom prst="blockArc">
          <a:avLst>
            <a:gd name="adj1" fmla="val 16200000"/>
            <a:gd name="adj2" fmla="val 0"/>
            <a:gd name="adj3" fmla="val 4635"/>
          </a:avLst>
        </a:prstGeom>
        <a:solidFill>
          <a:srgbClr val="F79646">
            <a:shade val="9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5529210-683C-4B2A-A4B1-38D3C5B3D359}">
      <dgm:prSet phldrT="[文本]" custT="1"/>
      <dgm:spPr>
        <a:xfrm>
          <a:off x="3537782" y="1441068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13333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无法节流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D89FB73E-C905-4AF1-BC38-4BB2374A7FC7}" type="parTrans" cxnId="{EDC7AEF1-FEFF-4FA6-8C33-5D1A0D6AE03A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5D535F2-D6CC-494E-B0B1-B426CBE97611}" type="sibTrans" cxnId="{EDC7AEF1-FEFF-4FA6-8C33-5D1A0D6AE03A}">
      <dgm:prSet/>
      <dgm:spPr>
        <a:xfrm>
          <a:off x="1096954" y="440904"/>
          <a:ext cx="2949682" cy="2949682"/>
        </a:xfrm>
        <a:prstGeom prst="blockArc">
          <a:avLst>
            <a:gd name="adj1" fmla="val 0"/>
            <a:gd name="adj2" fmla="val 5400000"/>
            <a:gd name="adj3" fmla="val 4635"/>
          </a:avLst>
        </a:prstGeom>
        <a:solidFill>
          <a:srgbClr val="F79646">
            <a:shade val="90000"/>
            <a:hueOff val="-160908"/>
            <a:satOff val="2188"/>
            <a:lumOff val="924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49858D6-D3FA-4C21-9B28-75F5778EC854}">
      <dgm:prSet phldrT="[文本]" custT="1"/>
      <dgm:spPr>
        <a:xfrm>
          <a:off x="2097118" y="2881732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26667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不可取代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4493D09-119A-45C8-AF2B-F46A66FEFBA6}" type="parTrans" cxnId="{4F09D540-7975-4F05-8D29-B5CF604E71B4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A31B525-0133-48ED-9E09-F97272792B6F}" type="sibTrans" cxnId="{4F09D540-7975-4F05-8D29-B5CF604E71B4}">
      <dgm:prSet/>
      <dgm:spPr>
        <a:xfrm>
          <a:off x="1096954" y="440904"/>
          <a:ext cx="2949682" cy="2949682"/>
        </a:xfrm>
        <a:prstGeom prst="blockArc">
          <a:avLst>
            <a:gd name="adj1" fmla="val 5400000"/>
            <a:gd name="adj2" fmla="val 10800000"/>
            <a:gd name="adj3" fmla="val 4635"/>
          </a:avLst>
        </a:prstGeom>
        <a:solidFill>
          <a:srgbClr val="F79646">
            <a:shade val="90000"/>
            <a:hueOff val="-321816"/>
            <a:satOff val="4375"/>
            <a:lumOff val="1848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5DA1B71-0CF5-47DB-BCB3-FC616714F326}">
      <dgm:prSet phldrT="[文本]" custT="1"/>
      <dgm:spPr>
        <a:xfrm>
          <a:off x="656454" y="1441068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4000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不可再生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517BB28-BEEE-4556-9C5C-C08B03191C2C}" type="parTrans" cxnId="{982E6541-FFC6-499F-963A-64A85E91F7BB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E6C347BE-BF0B-4669-A070-44FCC2CD14A7}" type="sibTrans" cxnId="{982E6541-FFC6-499F-963A-64A85E91F7BB}">
      <dgm:prSet/>
      <dgm:spPr>
        <a:xfrm>
          <a:off x="1096954" y="440904"/>
          <a:ext cx="2949682" cy="2949682"/>
        </a:xfrm>
        <a:prstGeom prst="blockArc">
          <a:avLst>
            <a:gd name="adj1" fmla="val 10800000"/>
            <a:gd name="adj2" fmla="val 16200000"/>
            <a:gd name="adj3" fmla="val 4635"/>
          </a:avLst>
        </a:prstGeom>
        <a:solidFill>
          <a:srgbClr val="F79646">
            <a:shade val="90000"/>
            <a:hueOff val="-482724"/>
            <a:satOff val="6563"/>
            <a:lumOff val="27732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84E98827-1250-492A-A3F2-19384097829E}" type="pres">
      <dgm:prSet presAssocID="{5CAA029C-D872-47D8-80DB-06F38053B70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0EAF79C-5684-4DCF-B4E0-7DB6B154DD14}" type="pres">
      <dgm:prSet presAssocID="{92C218DF-7632-4E82-9709-5D7BE8D254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BE2EB3C0-372D-4996-BDAC-4F3B85C985E7}" type="pres">
      <dgm:prSet presAssocID="{AAD64D44-0B4B-4523-A501-A56A4F6BB2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3715BC-5832-4D23-8CE7-8BEB2495B243}" type="pres">
      <dgm:prSet presAssocID="{AAD64D44-0B4B-4523-A501-A56A4F6BB222}" presName="dummy" presStyleCnt="0"/>
      <dgm:spPr/>
    </dgm:pt>
    <dgm:pt modelId="{D2CFAEA3-FE9E-42DC-AFE9-CA60280B9741}" type="pres">
      <dgm:prSet presAssocID="{5F22889C-AA0C-4F9B-8690-D53AF5A117BD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A34AEC28-AAFD-4690-A9F5-7FBB13E86479}" type="pres">
      <dgm:prSet presAssocID="{A5529210-683C-4B2A-A4B1-38D3C5B3D35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729BDD-6C03-406F-A0AC-B03D2C173AF9}" type="pres">
      <dgm:prSet presAssocID="{A5529210-683C-4B2A-A4B1-38D3C5B3D359}" presName="dummy" presStyleCnt="0"/>
      <dgm:spPr/>
    </dgm:pt>
    <dgm:pt modelId="{BDB2352E-8A93-41A9-8E36-2812BE876725}" type="pres">
      <dgm:prSet presAssocID="{D5D535F2-D6CC-494E-B0B1-B426CBE97611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8ED874A5-2B06-4E82-8ED3-04A677060BBF}" type="pres">
      <dgm:prSet presAssocID="{D49858D6-D3FA-4C21-9B28-75F5778EC85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F89C09-6738-4EBC-8194-87B7DB519E5A}" type="pres">
      <dgm:prSet presAssocID="{D49858D6-D3FA-4C21-9B28-75F5778EC854}" presName="dummy" presStyleCnt="0"/>
      <dgm:spPr/>
    </dgm:pt>
    <dgm:pt modelId="{4D025E76-BA53-45CF-B538-D1B886758947}" type="pres">
      <dgm:prSet presAssocID="{FA31B525-0133-48ED-9E09-F97272792B6F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A1A2048-D817-4140-AE7D-85E9B96F9343}" type="pres">
      <dgm:prSet presAssocID="{F5DA1B71-0CF5-47DB-BCB3-FC616714F32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6AB641-4485-442F-8839-F2E01BE91F22}" type="pres">
      <dgm:prSet presAssocID="{F5DA1B71-0CF5-47DB-BCB3-FC616714F326}" presName="dummy" presStyleCnt="0"/>
      <dgm:spPr/>
    </dgm:pt>
    <dgm:pt modelId="{7BCAAB43-56D6-4DE2-8C86-83241226A949}" type="pres">
      <dgm:prSet presAssocID="{E6C347BE-BF0B-4669-A070-44FCC2CD14A7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4F09D540-7975-4F05-8D29-B5CF604E71B4}" srcId="{92C218DF-7632-4E82-9709-5D7BE8D25429}" destId="{D49858D6-D3FA-4C21-9B28-75F5778EC854}" srcOrd="2" destOrd="0" parTransId="{44493D09-119A-45C8-AF2B-F46A66FEFBA6}" sibTransId="{FA31B525-0133-48ED-9E09-F97272792B6F}"/>
    <dgm:cxn modelId="{EDC7AEF1-FEFF-4FA6-8C33-5D1A0D6AE03A}" srcId="{92C218DF-7632-4E82-9709-5D7BE8D25429}" destId="{A5529210-683C-4B2A-A4B1-38D3C5B3D359}" srcOrd="1" destOrd="0" parTransId="{D89FB73E-C905-4AF1-BC38-4BB2374A7FC7}" sibTransId="{D5D535F2-D6CC-494E-B0B1-B426CBE97611}"/>
    <dgm:cxn modelId="{C5C1F877-FD1D-44AF-95B0-4F1521573342}" srcId="{92C218DF-7632-4E82-9709-5D7BE8D25429}" destId="{AAD64D44-0B4B-4523-A501-A56A4F6BB222}" srcOrd="0" destOrd="0" parTransId="{DCC6B2CE-DDDB-43FA-8811-DB847E68A3C0}" sibTransId="{5F22889C-AA0C-4F9B-8690-D53AF5A117BD}"/>
    <dgm:cxn modelId="{81812C71-FB66-49BB-BB19-42CDAF099526}" type="presOf" srcId="{D5D535F2-D6CC-494E-B0B1-B426CBE97611}" destId="{BDB2352E-8A93-41A9-8E36-2812BE876725}" srcOrd="0" destOrd="0" presId="urn:microsoft.com/office/officeart/2005/8/layout/radial6"/>
    <dgm:cxn modelId="{7D03D40B-45E2-4BDA-ACC4-23E1DBBE8F92}" type="presOf" srcId="{5F22889C-AA0C-4F9B-8690-D53AF5A117BD}" destId="{D2CFAEA3-FE9E-42DC-AFE9-CA60280B9741}" srcOrd="0" destOrd="0" presId="urn:microsoft.com/office/officeart/2005/8/layout/radial6"/>
    <dgm:cxn modelId="{1BDA98F3-1DD1-41F8-91B3-6E1FA194AE81}" type="presOf" srcId="{A5529210-683C-4B2A-A4B1-38D3C5B3D359}" destId="{A34AEC28-AAFD-4690-A9F5-7FBB13E86479}" srcOrd="0" destOrd="0" presId="urn:microsoft.com/office/officeart/2005/8/layout/radial6"/>
    <dgm:cxn modelId="{20C09131-CAF1-4D23-8BB6-6298E7DC3812}" type="presOf" srcId="{92C218DF-7632-4E82-9709-5D7BE8D25429}" destId="{10EAF79C-5684-4DCF-B4E0-7DB6B154DD14}" srcOrd="0" destOrd="0" presId="urn:microsoft.com/office/officeart/2005/8/layout/radial6"/>
    <dgm:cxn modelId="{C90F9A1C-2BF2-4747-882E-DDFA16FA97F0}" type="presOf" srcId="{FA31B525-0133-48ED-9E09-F97272792B6F}" destId="{4D025E76-BA53-45CF-B538-D1B886758947}" srcOrd="0" destOrd="0" presId="urn:microsoft.com/office/officeart/2005/8/layout/radial6"/>
    <dgm:cxn modelId="{B9850600-7F44-4C45-960E-2A57FDF7D481}" srcId="{5CAA029C-D872-47D8-80DB-06F38053B70C}" destId="{92C218DF-7632-4E82-9709-5D7BE8D25429}" srcOrd="0" destOrd="0" parTransId="{63830AC9-E7E4-4C3F-A861-36E665407267}" sibTransId="{D8B2AD5E-B181-4887-87FB-47ED41DB4D09}"/>
    <dgm:cxn modelId="{982E6541-FFC6-499F-963A-64A85E91F7BB}" srcId="{92C218DF-7632-4E82-9709-5D7BE8D25429}" destId="{F5DA1B71-0CF5-47DB-BCB3-FC616714F326}" srcOrd="3" destOrd="0" parTransId="{E517BB28-BEEE-4556-9C5C-C08B03191C2C}" sibTransId="{E6C347BE-BF0B-4669-A070-44FCC2CD14A7}"/>
    <dgm:cxn modelId="{C706C67A-F1C7-400A-A4C8-0A1053698ED9}" type="presOf" srcId="{AAD64D44-0B4B-4523-A501-A56A4F6BB222}" destId="{BE2EB3C0-372D-4996-BDAC-4F3B85C985E7}" srcOrd="0" destOrd="0" presId="urn:microsoft.com/office/officeart/2005/8/layout/radial6"/>
    <dgm:cxn modelId="{0EDECF0C-8465-408E-B459-FD2BA0325B05}" type="presOf" srcId="{E6C347BE-BF0B-4669-A070-44FCC2CD14A7}" destId="{7BCAAB43-56D6-4DE2-8C86-83241226A949}" srcOrd="0" destOrd="0" presId="urn:microsoft.com/office/officeart/2005/8/layout/radial6"/>
    <dgm:cxn modelId="{80A3C708-A7A3-4709-9CCD-E33E0ACA6CC8}" type="presOf" srcId="{F5DA1B71-0CF5-47DB-BCB3-FC616714F326}" destId="{3A1A2048-D817-4140-AE7D-85E9B96F9343}" srcOrd="0" destOrd="0" presId="urn:microsoft.com/office/officeart/2005/8/layout/radial6"/>
    <dgm:cxn modelId="{52D95804-BCC0-4ACB-95C8-F87FD1C41603}" type="presOf" srcId="{D49858D6-D3FA-4C21-9B28-75F5778EC854}" destId="{8ED874A5-2B06-4E82-8ED3-04A677060BBF}" srcOrd="0" destOrd="0" presId="urn:microsoft.com/office/officeart/2005/8/layout/radial6"/>
    <dgm:cxn modelId="{F0033A13-90C2-466A-8E29-95171810F682}" type="presOf" srcId="{5CAA029C-D872-47D8-80DB-06F38053B70C}" destId="{84E98827-1250-492A-A3F2-19384097829E}" srcOrd="0" destOrd="0" presId="urn:microsoft.com/office/officeart/2005/8/layout/radial6"/>
    <dgm:cxn modelId="{A39FEE6A-03A4-42A8-86B5-7C6132E72A26}" type="presParOf" srcId="{84E98827-1250-492A-A3F2-19384097829E}" destId="{10EAF79C-5684-4DCF-B4E0-7DB6B154DD14}" srcOrd="0" destOrd="0" presId="urn:microsoft.com/office/officeart/2005/8/layout/radial6"/>
    <dgm:cxn modelId="{2637109D-D0B2-45CE-85A7-CE40A9CF6E54}" type="presParOf" srcId="{84E98827-1250-492A-A3F2-19384097829E}" destId="{BE2EB3C0-372D-4996-BDAC-4F3B85C985E7}" srcOrd="1" destOrd="0" presId="urn:microsoft.com/office/officeart/2005/8/layout/radial6"/>
    <dgm:cxn modelId="{09BF23B9-35E4-48D7-B7B8-7CDD74D8D417}" type="presParOf" srcId="{84E98827-1250-492A-A3F2-19384097829E}" destId="{623715BC-5832-4D23-8CE7-8BEB2495B243}" srcOrd="2" destOrd="0" presId="urn:microsoft.com/office/officeart/2005/8/layout/radial6"/>
    <dgm:cxn modelId="{47378892-5052-4E2E-ADAB-21E90951D6AC}" type="presParOf" srcId="{84E98827-1250-492A-A3F2-19384097829E}" destId="{D2CFAEA3-FE9E-42DC-AFE9-CA60280B9741}" srcOrd="3" destOrd="0" presId="urn:microsoft.com/office/officeart/2005/8/layout/radial6"/>
    <dgm:cxn modelId="{7BC3CDA7-CD81-490E-A03C-4576390DAA27}" type="presParOf" srcId="{84E98827-1250-492A-A3F2-19384097829E}" destId="{A34AEC28-AAFD-4690-A9F5-7FBB13E86479}" srcOrd="4" destOrd="0" presId="urn:microsoft.com/office/officeart/2005/8/layout/radial6"/>
    <dgm:cxn modelId="{0AB6BDCA-9452-4B67-B298-E635365E356F}" type="presParOf" srcId="{84E98827-1250-492A-A3F2-19384097829E}" destId="{D8729BDD-6C03-406F-A0AC-B03D2C173AF9}" srcOrd="5" destOrd="0" presId="urn:microsoft.com/office/officeart/2005/8/layout/radial6"/>
    <dgm:cxn modelId="{A820FE4B-2D42-40BE-9CE4-CB91914A5943}" type="presParOf" srcId="{84E98827-1250-492A-A3F2-19384097829E}" destId="{BDB2352E-8A93-41A9-8E36-2812BE876725}" srcOrd="6" destOrd="0" presId="urn:microsoft.com/office/officeart/2005/8/layout/radial6"/>
    <dgm:cxn modelId="{252C79D9-F1A5-4DE6-BB47-AA392577D906}" type="presParOf" srcId="{84E98827-1250-492A-A3F2-19384097829E}" destId="{8ED874A5-2B06-4E82-8ED3-04A677060BBF}" srcOrd="7" destOrd="0" presId="urn:microsoft.com/office/officeart/2005/8/layout/radial6"/>
    <dgm:cxn modelId="{C33CE465-F45B-4CDF-8E7D-590902443174}" type="presParOf" srcId="{84E98827-1250-492A-A3F2-19384097829E}" destId="{80F89C09-6738-4EBC-8194-87B7DB519E5A}" srcOrd="8" destOrd="0" presId="urn:microsoft.com/office/officeart/2005/8/layout/radial6"/>
    <dgm:cxn modelId="{4878ADF4-19CD-4771-8568-2D6B01916022}" type="presParOf" srcId="{84E98827-1250-492A-A3F2-19384097829E}" destId="{4D025E76-BA53-45CF-B538-D1B886758947}" srcOrd="9" destOrd="0" presId="urn:microsoft.com/office/officeart/2005/8/layout/radial6"/>
    <dgm:cxn modelId="{72ABC4BC-78C7-47E6-A1BF-A798E9CC67A1}" type="presParOf" srcId="{84E98827-1250-492A-A3F2-19384097829E}" destId="{3A1A2048-D817-4140-AE7D-85E9B96F9343}" srcOrd="10" destOrd="0" presId="urn:microsoft.com/office/officeart/2005/8/layout/radial6"/>
    <dgm:cxn modelId="{ED0DA228-54EA-4960-BD94-3C65503631AD}" type="presParOf" srcId="{84E98827-1250-492A-A3F2-19384097829E}" destId="{736AB641-4485-442F-8839-F2E01BE91F22}" srcOrd="11" destOrd="0" presId="urn:microsoft.com/office/officeart/2005/8/layout/radial6"/>
    <dgm:cxn modelId="{CF3889B1-D027-41E2-9A6B-9C79D9F20FF7}" type="presParOf" srcId="{84E98827-1250-492A-A3F2-19384097829E}" destId="{7BCAAB43-56D6-4DE2-8C86-83241226A949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效能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8064A2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xfrm>
          <a:off x="2817584" y="2200588"/>
          <a:ext cx="968050" cy="968050"/>
        </a:xfrm>
        <a:prstGeom prst="ellipse">
          <a:avLst/>
        </a:prstGeom>
        <a:solidFill>
          <a:srgbClr val="8064A2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勤恳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xfrm>
          <a:off x="277835" y="2200588"/>
          <a:ext cx="968050" cy="968050"/>
        </a:xfrm>
        <a:prstGeom prst="ellipse">
          <a:avLst/>
        </a:prstGeom>
        <a:solidFill>
          <a:srgbClr val="9BBB5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效率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C0504D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ADA0533C-97A3-46C3-B4C0-746EC1A85045}" type="presOf" srcId="{C94F739D-4C17-44A3-9702-E2C62D263678}" destId="{76496D41-1582-4ECE-83A3-F102A9BA9433}" srcOrd="0" destOrd="0" presId="urn:microsoft.com/office/officeart/2005/8/layout/radial6"/>
    <dgm:cxn modelId="{252DC689-3647-4520-85EA-17D5EF4FC783}" type="presOf" srcId="{4EED4D61-6F9B-4F2B-8B62-2E8F0581ECF3}" destId="{07F8D06B-6BDF-4A43-ADCE-AD0B753A9564}" srcOrd="0" destOrd="0" presId="urn:microsoft.com/office/officeart/2005/8/layout/radial6"/>
    <dgm:cxn modelId="{9D39043E-8D5D-4AEC-9C09-5091C02D692F}" type="presOf" srcId="{65AD1578-BE51-478E-83CC-9F50256424F8}" destId="{1B35B9BE-A7E4-43E5-930E-5C292A3A14AC}" srcOrd="0" destOrd="0" presId="urn:microsoft.com/office/officeart/2005/8/layout/radial6"/>
    <dgm:cxn modelId="{55E2CA70-6AF5-484A-B7D3-8B55ABF4E65C}" type="presOf" srcId="{A683F16F-2E4A-4D69-A782-A42B018D6F79}" destId="{C095F6F4-F850-49B8-AF78-8208E37F416D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5F6808DB-F923-4BCA-BC16-392E66AF4909}" type="presOf" srcId="{248F7F0F-156D-404D-8676-9586B853AA29}" destId="{C5952035-C34B-487D-94B1-BD0AA3508552}" srcOrd="0" destOrd="0" presId="urn:microsoft.com/office/officeart/2005/8/layout/radial6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E1E33F12-42AA-4168-9D6F-A6712761CA95}" type="presOf" srcId="{4C928756-997F-4C8F-A45F-C461F9BCA09E}" destId="{E71BF8E9-3D3C-4A54-836D-B63AE41C5935}" srcOrd="0" destOrd="0" presId="urn:microsoft.com/office/officeart/2005/8/layout/radial6"/>
    <dgm:cxn modelId="{FBC29C1D-20F7-4B76-9587-E8BEA822DD47}" type="presOf" srcId="{F63018DB-838D-4EF2-A9F3-07D471DF1666}" destId="{F15BDF0B-345D-40A9-BAD3-E43E58B47B10}" srcOrd="0" destOrd="0" presId="urn:microsoft.com/office/officeart/2005/8/layout/radial6"/>
    <dgm:cxn modelId="{8C7EA018-FF8C-4390-AC70-931C05BC48DA}" type="presOf" srcId="{42595D52-200B-4C31-8F50-93EFBCD0D2DF}" destId="{4D1278F0-F1CA-4868-885D-9FBCE8B1EF6D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0416BAC6-D919-4BFB-9D69-24B834616A76}" type="presParOf" srcId="{76496D41-1582-4ECE-83A3-F102A9BA9433}" destId="{C5952035-C34B-487D-94B1-BD0AA3508552}" srcOrd="0" destOrd="0" presId="urn:microsoft.com/office/officeart/2005/8/layout/radial6"/>
    <dgm:cxn modelId="{A04B90DE-D302-432A-BEFF-4061F78DFB1B}" type="presParOf" srcId="{76496D41-1582-4ECE-83A3-F102A9BA9433}" destId="{C095F6F4-F850-49B8-AF78-8208E37F416D}" srcOrd="1" destOrd="0" presId="urn:microsoft.com/office/officeart/2005/8/layout/radial6"/>
    <dgm:cxn modelId="{B8BAD76A-CA8A-4462-A99E-0ABEF954197F}" type="presParOf" srcId="{76496D41-1582-4ECE-83A3-F102A9BA9433}" destId="{74A277E5-E818-4DF5-97EF-CE36CF31767D}" srcOrd="2" destOrd="0" presId="urn:microsoft.com/office/officeart/2005/8/layout/radial6"/>
    <dgm:cxn modelId="{F3CC850B-6284-4B44-B130-C9C795D683B5}" type="presParOf" srcId="{76496D41-1582-4ECE-83A3-F102A9BA9433}" destId="{1B35B9BE-A7E4-43E5-930E-5C292A3A14AC}" srcOrd="3" destOrd="0" presId="urn:microsoft.com/office/officeart/2005/8/layout/radial6"/>
    <dgm:cxn modelId="{C148F463-E656-4601-9254-F3C9C3782500}" type="presParOf" srcId="{76496D41-1582-4ECE-83A3-F102A9BA9433}" destId="{07F8D06B-6BDF-4A43-ADCE-AD0B753A9564}" srcOrd="4" destOrd="0" presId="urn:microsoft.com/office/officeart/2005/8/layout/radial6"/>
    <dgm:cxn modelId="{11258CF3-CE28-478F-BBC6-38EFA6526234}" type="presParOf" srcId="{76496D41-1582-4ECE-83A3-F102A9BA9433}" destId="{992E4C73-C331-4844-B7AD-29E6836A4798}" srcOrd="5" destOrd="0" presId="urn:microsoft.com/office/officeart/2005/8/layout/radial6"/>
    <dgm:cxn modelId="{CC316AAC-9715-4A81-93D3-AFD2F803E971}" type="presParOf" srcId="{76496D41-1582-4ECE-83A3-F102A9BA9433}" destId="{F15BDF0B-345D-40A9-BAD3-E43E58B47B10}" srcOrd="6" destOrd="0" presId="urn:microsoft.com/office/officeart/2005/8/layout/radial6"/>
    <dgm:cxn modelId="{04713580-FE87-492B-A996-46E4FAE068F4}" type="presParOf" srcId="{76496D41-1582-4ECE-83A3-F102A9BA9433}" destId="{E71BF8E9-3D3C-4A54-836D-B63AE41C5935}" srcOrd="7" destOrd="0" presId="urn:microsoft.com/office/officeart/2005/8/layout/radial6"/>
    <dgm:cxn modelId="{523D0991-2F9B-497B-ACF9-16AFA848F08D}" type="presParOf" srcId="{76496D41-1582-4ECE-83A3-F102A9BA9433}" destId="{A93ACDB8-5293-4D90-A3D6-FF6E1AA19ED4}" srcOrd="8" destOrd="0" presId="urn:microsoft.com/office/officeart/2005/8/layout/radial6"/>
    <dgm:cxn modelId="{F41B16E4-FA04-43F6-894F-E1961DCEA996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在刀刃上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/>
      <dgm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/>
      <dgm:spPr>
        <a:xfrm>
          <a:off x="2817584" y="2200588"/>
          <a:ext cx="968050" cy="968050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便宜实惠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/>
      <dgm:spPr>
        <a:xfrm>
          <a:off x="277835" y="2200588"/>
          <a:ext cx="968050" cy="968050"/>
        </a:xfrm>
        <a:prstGeom prst="ellips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把钱花完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/>
      <dgm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7BC7461D-F7CB-44E5-BD38-60F687BFE90F}" type="presOf" srcId="{4EED4D61-6F9B-4F2B-8B62-2E8F0581ECF3}" destId="{07F8D06B-6BDF-4A43-ADCE-AD0B753A9564}" srcOrd="0" destOrd="0" presId="urn:microsoft.com/office/officeart/2005/8/layout/radial6"/>
    <dgm:cxn modelId="{82F4A80F-CADE-41C3-B18D-4F4E0E5DF049}" type="presOf" srcId="{4C928756-997F-4C8F-A45F-C461F9BCA09E}" destId="{E71BF8E9-3D3C-4A54-836D-B63AE41C5935}" srcOrd="0" destOrd="0" presId="urn:microsoft.com/office/officeart/2005/8/layout/radial6"/>
    <dgm:cxn modelId="{87C5B5E7-7E47-48BB-87F4-E26ABCBBF36F}" type="presOf" srcId="{C94F739D-4C17-44A3-9702-E2C62D263678}" destId="{76496D41-1582-4ECE-83A3-F102A9BA9433}" srcOrd="0" destOrd="0" presId="urn:microsoft.com/office/officeart/2005/8/layout/radial6"/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50B15195-A0FB-4FFC-BF0F-AB6BD0C6EAE9}" type="presOf" srcId="{A683F16F-2E4A-4D69-A782-A42B018D6F79}" destId="{C095F6F4-F850-49B8-AF78-8208E37F416D}" srcOrd="0" destOrd="0" presId="urn:microsoft.com/office/officeart/2005/8/layout/radial6"/>
    <dgm:cxn modelId="{E341337B-8014-4B5B-8897-20B09044C244}" type="presOf" srcId="{248F7F0F-156D-404D-8676-9586B853AA29}" destId="{C5952035-C34B-487D-94B1-BD0AA3508552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3E9DA6E3-3FCB-427A-85DF-1F3A181C303C}" type="presOf" srcId="{65AD1578-BE51-478E-83CC-9F50256424F8}" destId="{1B35B9BE-A7E4-43E5-930E-5C292A3A14AC}" srcOrd="0" destOrd="0" presId="urn:microsoft.com/office/officeart/2005/8/layout/radial6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CC79426C-C45A-4FBF-8A4B-5698C80BB937}" type="presOf" srcId="{42595D52-200B-4C31-8F50-93EFBCD0D2DF}" destId="{4D1278F0-F1CA-4868-885D-9FBCE8B1EF6D}" srcOrd="0" destOrd="0" presId="urn:microsoft.com/office/officeart/2005/8/layout/radial6"/>
    <dgm:cxn modelId="{A650076D-4B4C-4A2F-B80A-AEBB537B33C8}" type="presOf" srcId="{F63018DB-838D-4EF2-A9F3-07D471DF1666}" destId="{F15BDF0B-345D-40A9-BAD3-E43E58B47B10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66C28AFF-E165-4453-AEE9-92C797D2BFE1}" type="presParOf" srcId="{76496D41-1582-4ECE-83A3-F102A9BA9433}" destId="{C5952035-C34B-487D-94B1-BD0AA3508552}" srcOrd="0" destOrd="0" presId="urn:microsoft.com/office/officeart/2005/8/layout/radial6"/>
    <dgm:cxn modelId="{58189330-175A-4A2C-A1AE-B783DCFD4067}" type="presParOf" srcId="{76496D41-1582-4ECE-83A3-F102A9BA9433}" destId="{C095F6F4-F850-49B8-AF78-8208E37F416D}" srcOrd="1" destOrd="0" presId="urn:microsoft.com/office/officeart/2005/8/layout/radial6"/>
    <dgm:cxn modelId="{4BDFB86B-A2AF-4ADB-BCD3-48DBE0A99AB0}" type="presParOf" srcId="{76496D41-1582-4ECE-83A3-F102A9BA9433}" destId="{74A277E5-E818-4DF5-97EF-CE36CF31767D}" srcOrd="2" destOrd="0" presId="urn:microsoft.com/office/officeart/2005/8/layout/radial6"/>
    <dgm:cxn modelId="{80AEEAAF-916F-4F28-B570-1271D7016131}" type="presParOf" srcId="{76496D41-1582-4ECE-83A3-F102A9BA9433}" destId="{1B35B9BE-A7E4-43E5-930E-5C292A3A14AC}" srcOrd="3" destOrd="0" presId="urn:microsoft.com/office/officeart/2005/8/layout/radial6"/>
    <dgm:cxn modelId="{87D4EE52-0888-46FB-A201-14243E5A4829}" type="presParOf" srcId="{76496D41-1582-4ECE-83A3-F102A9BA9433}" destId="{07F8D06B-6BDF-4A43-ADCE-AD0B753A9564}" srcOrd="4" destOrd="0" presId="urn:microsoft.com/office/officeart/2005/8/layout/radial6"/>
    <dgm:cxn modelId="{0E93C1E2-7FBF-4833-8B13-F193EDAC8976}" type="presParOf" srcId="{76496D41-1582-4ECE-83A3-F102A9BA9433}" destId="{992E4C73-C331-4844-B7AD-29E6836A4798}" srcOrd="5" destOrd="0" presId="urn:microsoft.com/office/officeart/2005/8/layout/radial6"/>
    <dgm:cxn modelId="{846F2E5C-C27A-477C-8992-647C0576DDA6}" type="presParOf" srcId="{76496D41-1582-4ECE-83A3-F102A9BA9433}" destId="{F15BDF0B-345D-40A9-BAD3-E43E58B47B10}" srcOrd="6" destOrd="0" presId="urn:microsoft.com/office/officeart/2005/8/layout/radial6"/>
    <dgm:cxn modelId="{659F304F-4D2E-4A17-B0E1-851F0658D823}" type="presParOf" srcId="{76496D41-1582-4ECE-83A3-F102A9BA9433}" destId="{E71BF8E9-3D3C-4A54-836D-B63AE41C5935}" srcOrd="7" destOrd="0" presId="urn:microsoft.com/office/officeart/2005/8/layout/radial6"/>
    <dgm:cxn modelId="{76078B27-A948-46E3-BC18-9963767ABF29}" type="presParOf" srcId="{76496D41-1582-4ECE-83A3-F102A9BA9433}" destId="{A93ACDB8-5293-4D90-A3D6-FF6E1AA19ED4}" srcOrd="8" destOrd="0" presId="urn:microsoft.com/office/officeart/2005/8/layout/radial6"/>
    <dgm:cxn modelId="{139C5C71-9AAE-44E6-BA62-B3AFB97D5B05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4287543" y="3571618"/>
          <a:ext cx="2177373" cy="2177373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zh-CN" altLang="en-US" sz="36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如何提高效率</a:t>
          </a:r>
          <a:endParaRPr lang="zh-CN" altLang="en-US" sz="36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461160" y="4050641"/>
          <a:ext cx="1524161" cy="1219328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最佳状态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全心专注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1223240" y="4350029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872435" y="2248726"/>
          <a:ext cx="1524161" cy="1219328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事不宜迟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速度制胜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342857">
          <a:off x="1491130" y="3176328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2024802" y="803703"/>
          <a:ext cx="1524161" cy="1219328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立即去做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一次成功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3885714">
          <a:off x="2241740" y="2235092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3690022" y="1775"/>
          <a:ext cx="1524161" cy="1219328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统筹安排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平行作业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5428571">
          <a:off x="3326404" y="1712746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5538276" y="1775"/>
          <a:ext cx="1524161" cy="1219328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充分利用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碎块时间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6971429">
          <a:off x="4530289" y="1712746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7203495" y="803703"/>
          <a:ext cx="1524161" cy="1219328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优化流程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简化操作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8514286">
          <a:off x="5614953" y="2235092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0F91DC15-B7BD-41B1-8CE0-40229B3BA46B}">
      <dgm:prSet phldrT="[文本]" custT="1"/>
      <dgm:spPr>
        <a:xfrm>
          <a:off x="8767138" y="4050641"/>
          <a:ext cx="1524161" cy="1219328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选择效率更高的工具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1D67941-9891-4450-A7C9-3C6E04EF415B}" type="parTrans" cxnId="{10F1CA6D-193F-4B87-8AC4-61E850FB492C}">
      <dgm:prSet/>
      <dgm:spPr>
        <a:xfrm>
          <a:off x="6633453" y="4350029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743F8683-F474-4B51-8C15-1E1C1CFE2BCD}" type="sibTrans" cxnId="{10F1CA6D-193F-4B87-8AC4-61E850FB492C}">
      <dgm:prSet/>
      <dgm:spPr/>
      <dgm:t>
        <a:bodyPr/>
        <a:lstStyle/>
        <a:p>
          <a:endParaRPr lang="zh-CN" altLang="en-US"/>
        </a:p>
      </dgm:t>
    </dgm:pt>
    <dgm:pt modelId="{6BA9ECFD-3A31-409A-B64E-976FAB6E8DDD}">
      <dgm:prSet phldrT="[文本]" custT="1"/>
      <dgm:spPr>
        <a:xfrm>
          <a:off x="8355863" y="2248726"/>
          <a:ext cx="1524161" cy="1219328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整理整顿</a:t>
          </a:r>
          <a:endParaRPr lang="en-US" altLang="zh-CN" sz="20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快速定位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B782A30-5012-43AE-ACBE-CAC959A86484}" type="parTrans" cxnId="{4CF4FC31-99B1-46BB-9B53-D69C8D5C2A59}">
      <dgm:prSet/>
      <dgm:spPr>
        <a:xfrm rot="20057143">
          <a:off x="6365563" y="3176328"/>
          <a:ext cx="2895765" cy="620551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93AE4285-2C89-41D6-A0BB-A2C406658AE6}" type="sibTrans" cxnId="{4CF4FC31-99B1-46BB-9B53-D69C8D5C2A59}">
      <dgm:prSet/>
      <dgm:spPr/>
      <dgm:t>
        <a:bodyPr/>
        <a:lstStyle/>
        <a:p>
          <a:endParaRPr lang="zh-CN" altLang="en-US"/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8"/>
      <dgm:spPr/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8"/>
      <dgm:spPr/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8"/>
      <dgm:spPr/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8"/>
      <dgm:spPr/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8"/>
      <dgm:spPr/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8"/>
      <dgm:spPr/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D14ABA-C6A7-4C72-895A-5398F91A15CE}" type="pres">
      <dgm:prSet presAssocID="{4B782A30-5012-43AE-ACBE-CAC959A86484}" presName="parTrans" presStyleLbl="bgSibTrans2D1" presStyleIdx="6" presStyleCnt="8"/>
      <dgm:spPr/>
      <dgm:t>
        <a:bodyPr/>
        <a:lstStyle/>
        <a:p>
          <a:endParaRPr lang="zh-CN" altLang="en-US"/>
        </a:p>
      </dgm:t>
    </dgm:pt>
    <dgm:pt modelId="{7059276C-84E7-417F-B1C0-484D914CFA5A}" type="pres">
      <dgm:prSet presAssocID="{6BA9ECFD-3A31-409A-B64E-976FAB6E8DDD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6E6840-BE36-4547-A538-5369AB0439EA}" type="pres">
      <dgm:prSet presAssocID="{11D67941-9891-4450-A7C9-3C6E04EF415B}" presName="parTrans" presStyleLbl="bgSibTrans2D1" presStyleIdx="7" presStyleCnt="8"/>
      <dgm:spPr/>
      <dgm:t>
        <a:bodyPr/>
        <a:lstStyle/>
        <a:p>
          <a:endParaRPr lang="zh-CN" altLang="en-US"/>
        </a:p>
      </dgm:t>
    </dgm:pt>
    <dgm:pt modelId="{18C439A7-FBF3-4DAF-BA81-8DC890955250}" type="pres">
      <dgm:prSet presAssocID="{0F91DC15-B7BD-41B1-8CE0-40229B3BA46B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04D93E-5257-40D9-AC79-F41E1398F676}" type="presOf" srcId="{7E068F0E-254F-40F4-A231-D37CBF57E78A}" destId="{C549750B-92ED-4D1D-91DB-0A2C32D383DA}" srcOrd="0" destOrd="0" presId="urn:microsoft.com/office/officeart/2005/8/layout/radial4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55FA330E-D6FD-4531-9867-C0E939FF7906}" type="presOf" srcId="{937729A4-D9E1-4B75-BD1D-AA9E3A881D51}" destId="{9B23686A-3BF8-4FDA-A103-ABBA6D193203}" srcOrd="0" destOrd="0" presId="urn:microsoft.com/office/officeart/2005/8/layout/radial4"/>
    <dgm:cxn modelId="{10F1CA6D-193F-4B87-8AC4-61E850FB492C}" srcId="{27379669-F41C-4CF4-ADAD-8FCB965FC9F0}" destId="{0F91DC15-B7BD-41B1-8CE0-40229B3BA46B}" srcOrd="7" destOrd="0" parTransId="{11D67941-9891-4450-A7C9-3C6E04EF415B}" sibTransId="{743F8683-F474-4B51-8C15-1E1C1CFE2BCD}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E3F6EA76-D470-4641-A243-7CA263114A5A}" type="presOf" srcId="{A1CF58AE-5921-4717-B0E4-C83637C04AA1}" destId="{ED9E1B14-34B9-4592-9B46-0CF68A1D65FB}" srcOrd="0" destOrd="0" presId="urn:microsoft.com/office/officeart/2005/8/layout/radial4"/>
    <dgm:cxn modelId="{61E9890C-C639-4647-82F4-945F0AD024BD}" type="presOf" srcId="{9B0667CF-2554-4C70-9686-877CC0BE64CE}" destId="{2614F0A8-7B7B-4637-B2B4-8E9FB8059081}" srcOrd="0" destOrd="0" presId="urn:microsoft.com/office/officeart/2005/8/layout/radial4"/>
    <dgm:cxn modelId="{5564E118-5902-4CA5-9255-D26B1A8D74B8}" type="presOf" srcId="{A15219F7-4AFF-4DAC-B683-9FD64231403A}" destId="{BC37E36B-B6EB-4BA8-AFB4-1ECACD3F3DCD}" srcOrd="0" destOrd="0" presId="urn:microsoft.com/office/officeart/2005/8/layout/radial4"/>
    <dgm:cxn modelId="{1677EFB4-BA6A-4C69-A3D1-3050A230F0D9}" type="presOf" srcId="{27379669-F41C-4CF4-ADAD-8FCB965FC9F0}" destId="{AA0FD9EF-9B77-44D7-94E1-5720F79BD140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A331E639-D54A-4B84-AC77-2247DA23B323}" type="presOf" srcId="{4B782A30-5012-43AE-ACBE-CAC959A86484}" destId="{B8D14ABA-C6A7-4C72-895A-5398F91A15CE}" srcOrd="0" destOrd="0" presId="urn:microsoft.com/office/officeart/2005/8/layout/radial4"/>
    <dgm:cxn modelId="{C91C92B6-77C6-4B75-B49E-F48D42E9E240}" type="presOf" srcId="{6BA9ECFD-3A31-409A-B64E-976FAB6E8DDD}" destId="{7059276C-84E7-417F-B1C0-484D914CFA5A}" srcOrd="0" destOrd="0" presId="urn:microsoft.com/office/officeart/2005/8/layout/radial4"/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1756AEBA-C8CB-4C58-A8C8-0C4576B47861}" type="presOf" srcId="{9F2859CF-DA95-474F-AE0E-9B0426CC8D7F}" destId="{089DB7C1-6666-4573-BA47-281CC4662F09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CCC2B4C4-C668-4DAC-BCC9-AB2619D94E9E}" type="presOf" srcId="{EDD2F7E7-7163-45F6-89AB-B962891A0814}" destId="{9F58775A-813D-4C50-B0B1-A7EF7AB9C39A}" srcOrd="0" destOrd="0" presId="urn:microsoft.com/office/officeart/2005/8/layout/radial4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D4AB24F5-8AA2-437C-9B8B-0C95F8A1E578}" type="presOf" srcId="{11D67941-9891-4450-A7C9-3C6E04EF415B}" destId="{0A6E6840-BE36-4547-A538-5369AB0439EA}" srcOrd="0" destOrd="0" presId="urn:microsoft.com/office/officeart/2005/8/layout/radial4"/>
    <dgm:cxn modelId="{4CF4FC31-99B1-46BB-9B53-D69C8D5C2A59}" srcId="{27379669-F41C-4CF4-ADAD-8FCB965FC9F0}" destId="{6BA9ECFD-3A31-409A-B64E-976FAB6E8DDD}" srcOrd="6" destOrd="0" parTransId="{4B782A30-5012-43AE-ACBE-CAC959A86484}" sibTransId="{93AE4285-2C89-41D6-A0BB-A2C406658AE6}"/>
    <dgm:cxn modelId="{BFBE262E-3377-4E34-A87B-549E8A72A0A2}" type="presOf" srcId="{4271616D-DE52-4049-AE48-3E4614EDAC86}" destId="{B65A2054-D081-4950-8B4F-48CE0BD67EBF}" srcOrd="0" destOrd="0" presId="urn:microsoft.com/office/officeart/2005/8/layout/radial4"/>
    <dgm:cxn modelId="{EE7B6283-36B6-432D-8E59-BB07498E46E0}" type="presOf" srcId="{0F91DC15-B7BD-41B1-8CE0-40229B3BA46B}" destId="{18C439A7-FBF3-4DAF-BA81-8DC890955250}" srcOrd="0" destOrd="0" presId="urn:microsoft.com/office/officeart/2005/8/layout/radial4"/>
    <dgm:cxn modelId="{EA57F3C8-9DAE-45A2-BB44-4919FA37BE10}" type="presOf" srcId="{E504B8C8-D572-4C18-9C42-E37366153547}" destId="{B88D02EC-3284-4240-AD75-7C88AF8BBD4F}" srcOrd="0" destOrd="0" presId="urn:microsoft.com/office/officeart/2005/8/layout/radial4"/>
    <dgm:cxn modelId="{EAFAA1BB-3B65-45B6-B290-B00F9C443D3C}" type="presOf" srcId="{C4FFF673-9D2E-49FB-B8CD-159AA7C56908}" destId="{8C8BA28D-AEA5-46C9-925E-77B64DA18980}" srcOrd="0" destOrd="0" presId="urn:microsoft.com/office/officeart/2005/8/layout/radial4"/>
    <dgm:cxn modelId="{54DF8985-9397-4A00-82CA-E92F5D1ED0B3}" type="presOf" srcId="{818CAD1A-13E0-4F3F-87BD-A82DBACD1CE1}" destId="{C5F9E084-3AE6-4A1C-93C2-3DA157303DDB}" srcOrd="0" destOrd="0" presId="urn:microsoft.com/office/officeart/2005/8/layout/radial4"/>
    <dgm:cxn modelId="{7730108B-3CB2-4D54-8803-E0F7088F6AF5}" type="presOf" srcId="{F0E4F97F-3E89-4570-B0CF-148B6A06D215}" destId="{63143155-2B4F-478C-B11D-02827E9B730E}" srcOrd="0" destOrd="0" presId="urn:microsoft.com/office/officeart/2005/8/layout/radial4"/>
    <dgm:cxn modelId="{B03F986A-58B3-486E-9288-C662A96D8310}" type="presOf" srcId="{3C54D111-3B81-4703-A783-267AEF41F3AA}" destId="{F4044308-19DB-4175-9494-FADEA42A82DB}" srcOrd="0" destOrd="0" presId="urn:microsoft.com/office/officeart/2005/8/layout/radial4"/>
    <dgm:cxn modelId="{C296A239-DC34-4D4B-AB80-F6C23A662E42}" type="presParOf" srcId="{C5F9E084-3AE6-4A1C-93C2-3DA157303DDB}" destId="{AA0FD9EF-9B77-44D7-94E1-5720F79BD140}" srcOrd="0" destOrd="0" presId="urn:microsoft.com/office/officeart/2005/8/layout/radial4"/>
    <dgm:cxn modelId="{F453BBA1-0A0B-46F8-9D8A-91DDF88FB6CA}" type="presParOf" srcId="{C5F9E084-3AE6-4A1C-93C2-3DA157303DDB}" destId="{9B23686A-3BF8-4FDA-A103-ABBA6D193203}" srcOrd="1" destOrd="0" presId="urn:microsoft.com/office/officeart/2005/8/layout/radial4"/>
    <dgm:cxn modelId="{556D38D7-B0E3-4FC4-8EE2-1FAE9D1A83C1}" type="presParOf" srcId="{C5F9E084-3AE6-4A1C-93C2-3DA157303DDB}" destId="{F4044308-19DB-4175-9494-FADEA42A82DB}" srcOrd="2" destOrd="0" presId="urn:microsoft.com/office/officeart/2005/8/layout/radial4"/>
    <dgm:cxn modelId="{090F6F9C-0AAB-4F87-B3AD-3A7A4F04BC7E}" type="presParOf" srcId="{C5F9E084-3AE6-4A1C-93C2-3DA157303DDB}" destId="{8C8BA28D-AEA5-46C9-925E-77B64DA18980}" srcOrd="3" destOrd="0" presId="urn:microsoft.com/office/officeart/2005/8/layout/radial4"/>
    <dgm:cxn modelId="{B15AB782-C494-4818-BB6C-BE4E818683D0}" type="presParOf" srcId="{C5F9E084-3AE6-4A1C-93C2-3DA157303DDB}" destId="{B88D02EC-3284-4240-AD75-7C88AF8BBD4F}" srcOrd="4" destOrd="0" presId="urn:microsoft.com/office/officeart/2005/8/layout/radial4"/>
    <dgm:cxn modelId="{05B753FB-EE59-44E4-86AD-63346A3CA17B}" type="presParOf" srcId="{C5F9E084-3AE6-4A1C-93C2-3DA157303DDB}" destId="{B65A2054-D081-4950-8B4F-48CE0BD67EBF}" srcOrd="5" destOrd="0" presId="urn:microsoft.com/office/officeart/2005/8/layout/radial4"/>
    <dgm:cxn modelId="{00BDEBF2-F604-475E-AD43-216B3B695E48}" type="presParOf" srcId="{C5F9E084-3AE6-4A1C-93C2-3DA157303DDB}" destId="{63143155-2B4F-478C-B11D-02827E9B730E}" srcOrd="6" destOrd="0" presId="urn:microsoft.com/office/officeart/2005/8/layout/radial4"/>
    <dgm:cxn modelId="{89DA4FE6-1AD2-4DF9-97DC-7AB5C26595FA}" type="presParOf" srcId="{C5F9E084-3AE6-4A1C-93C2-3DA157303DDB}" destId="{BC37E36B-B6EB-4BA8-AFB4-1ECACD3F3DCD}" srcOrd="7" destOrd="0" presId="urn:microsoft.com/office/officeart/2005/8/layout/radial4"/>
    <dgm:cxn modelId="{B14F2A3D-4ABB-490D-BA91-15E79ABB05A9}" type="presParOf" srcId="{C5F9E084-3AE6-4A1C-93C2-3DA157303DDB}" destId="{089DB7C1-6666-4573-BA47-281CC4662F09}" srcOrd="8" destOrd="0" presId="urn:microsoft.com/office/officeart/2005/8/layout/radial4"/>
    <dgm:cxn modelId="{5197E227-0692-4FAF-93FD-4E3AE9F86BD4}" type="presParOf" srcId="{C5F9E084-3AE6-4A1C-93C2-3DA157303DDB}" destId="{9F58775A-813D-4C50-B0B1-A7EF7AB9C39A}" srcOrd="9" destOrd="0" presId="urn:microsoft.com/office/officeart/2005/8/layout/radial4"/>
    <dgm:cxn modelId="{E107F0FD-85E3-497D-9078-ACE96738C950}" type="presParOf" srcId="{C5F9E084-3AE6-4A1C-93C2-3DA157303DDB}" destId="{C549750B-92ED-4D1D-91DB-0A2C32D383DA}" srcOrd="10" destOrd="0" presId="urn:microsoft.com/office/officeart/2005/8/layout/radial4"/>
    <dgm:cxn modelId="{93279EAF-21FC-4343-BD2D-EA2EFD4FD10D}" type="presParOf" srcId="{C5F9E084-3AE6-4A1C-93C2-3DA157303DDB}" destId="{ED9E1B14-34B9-4592-9B46-0CF68A1D65FB}" srcOrd="11" destOrd="0" presId="urn:microsoft.com/office/officeart/2005/8/layout/radial4"/>
    <dgm:cxn modelId="{B2EF7524-CEBF-4EE7-9785-286267FC4FA8}" type="presParOf" srcId="{C5F9E084-3AE6-4A1C-93C2-3DA157303DDB}" destId="{2614F0A8-7B7B-4637-B2B4-8E9FB8059081}" srcOrd="12" destOrd="0" presId="urn:microsoft.com/office/officeart/2005/8/layout/radial4"/>
    <dgm:cxn modelId="{14266AB3-C8A7-486E-861E-73C9ACD59EFF}" type="presParOf" srcId="{C5F9E084-3AE6-4A1C-93C2-3DA157303DDB}" destId="{B8D14ABA-C6A7-4C72-895A-5398F91A15CE}" srcOrd="13" destOrd="0" presId="urn:microsoft.com/office/officeart/2005/8/layout/radial4"/>
    <dgm:cxn modelId="{D51F7466-E842-4915-B108-5BC1C5D88868}" type="presParOf" srcId="{C5F9E084-3AE6-4A1C-93C2-3DA157303DDB}" destId="{7059276C-84E7-417F-B1C0-484D914CFA5A}" srcOrd="14" destOrd="0" presId="urn:microsoft.com/office/officeart/2005/8/layout/radial4"/>
    <dgm:cxn modelId="{409DBDA9-B9D6-467D-BF75-DCFD0A2DD33B}" type="presParOf" srcId="{C5F9E084-3AE6-4A1C-93C2-3DA157303DDB}" destId="{0A6E6840-BE36-4547-A538-5369AB0439EA}" srcOrd="15" destOrd="0" presId="urn:microsoft.com/office/officeart/2005/8/layout/radial4"/>
    <dgm:cxn modelId="{0B5C8BEE-DFBC-48B5-B2E8-84B4918408DF}" type="presParOf" srcId="{C5F9E084-3AE6-4A1C-93C2-3DA157303DDB}" destId="{18C439A7-FBF3-4DAF-BA81-8DC890955250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915EA970-11B8-4028-B349-50319F92AC36}" type="datetimeFigureOut">
              <a:rPr lang="zh-CN" altLang="en-US" smtClean="0"/>
              <a:pPr/>
              <a:t>2018/5/28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D9D8CC0-EF3B-455B-9246-C6F6E6CD30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172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jpeg"/><Relationship Id="rId7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eyefulpresentations.co.uk/" TargetMode="External"/><Relationship Id="rId11" Type="http://schemas.openxmlformats.org/officeDocument/2006/relationships/image" Target="../media/image27.jpeg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26.png"/><Relationship Id="rId4" Type="http://schemas.openxmlformats.org/officeDocument/2006/relationships/image" Target="../media/image22.jpeg"/><Relationship Id="rId9" Type="http://schemas.openxmlformats.org/officeDocument/2006/relationships/image" Target="../media/image2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4360967" y="3622433"/>
            <a:ext cx="5794343" cy="49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39" tIns="54419" rIns="108839" bIns="54419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 smtClean="0">
                <a:solidFill>
                  <a:srgbClr val="00B0F0"/>
                </a:solidFill>
                <a:latin typeface="Broadway" pitchFamily="82" charset="0"/>
                <a:ea typeface="微软雅黑" pitchFamily="34" charset="-122"/>
              </a:rPr>
              <a:t>Good Skill of </a:t>
            </a:r>
            <a:r>
              <a:rPr lang="en-US" altLang="zh-CN" sz="2500" dirty="0">
                <a:solidFill>
                  <a:srgbClr val="00B0F0"/>
                </a:solidFill>
                <a:latin typeface="Broadway" pitchFamily="82" charset="0"/>
                <a:ea typeface="微软雅黑" pitchFamily="34" charset="-122"/>
              </a:rPr>
              <a:t>Time Management </a:t>
            </a:r>
            <a:endParaRPr lang="zh-CN" altLang="en-US" sz="2500" dirty="0">
              <a:solidFill>
                <a:srgbClr val="00B0F0"/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 userDrawn="1"/>
        </p:nvSpPr>
        <p:spPr bwMode="auto">
          <a:xfrm>
            <a:off x="4314984" y="2388863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4345201" y="1740791"/>
            <a:ext cx="585787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00" dirty="0" smtClean="0">
                <a:solidFill>
                  <a:srgbClr val="FC711C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700" dirty="0">
              <a:solidFill>
                <a:srgbClr val="FC711C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14" name="Text Box 62"/>
          <p:cNvSpPr txBox="1">
            <a:spLocks noChangeArrowheads="1"/>
          </p:cNvSpPr>
          <p:nvPr userDrawn="1"/>
        </p:nvSpPr>
        <p:spPr bwMode="auto">
          <a:xfrm>
            <a:off x="10271143" y="6108781"/>
            <a:ext cx="151140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布衣公子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6322" y="6030301"/>
            <a:ext cx="495514" cy="49551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 userDrawn="1"/>
        </p:nvGrpSpPr>
        <p:grpSpPr>
          <a:xfrm>
            <a:off x="8753455" y="2380748"/>
            <a:ext cx="511552" cy="360000"/>
            <a:chOff x="6410291" y="4692368"/>
            <a:chExt cx="511552" cy="360000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grpSpPr>
        <p:sp>
          <p:nvSpPr>
            <p:cNvPr id="17" name="二十四角星 16"/>
            <p:cNvSpPr/>
            <p:nvPr/>
          </p:nvSpPr>
          <p:spPr>
            <a:xfrm>
              <a:off x="6411097" y="4692368"/>
              <a:ext cx="360000" cy="360000"/>
            </a:xfrm>
            <a:prstGeom prst="star24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 dirty="0">
                <a:solidFill>
                  <a:prstClr val="white"/>
                </a:solidFill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0430396">
              <a:off x="6410291" y="4727585"/>
              <a:ext cx="51155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prstClr val="white"/>
                  </a:solidFill>
                  <a:ea typeface="微软雅黑" pitchFamily="34" charset="-122"/>
                </a:rPr>
                <a:t>V2</a:t>
              </a:r>
              <a:endParaRPr lang="zh-CN" altLang="en-US" sz="1050" dirty="0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975" y="3468983"/>
            <a:ext cx="5904000" cy="14370"/>
          </a:xfrm>
          <a:prstGeom prst="rect">
            <a:avLst/>
          </a:prstGeom>
        </p:spPr>
      </p:pic>
      <p:grpSp>
        <p:nvGrpSpPr>
          <p:cNvPr id="20" name="组合 19"/>
          <p:cNvGrpSpPr>
            <a:grpSpLocks/>
          </p:cNvGrpSpPr>
          <p:nvPr userDrawn="1"/>
        </p:nvGrpSpPr>
        <p:grpSpPr bwMode="auto">
          <a:xfrm>
            <a:off x="5157842" y="1529554"/>
            <a:ext cx="2803525" cy="2803525"/>
            <a:chOff x="3170321" y="673768"/>
            <a:chExt cx="2803358" cy="2803358"/>
          </a:xfrm>
        </p:grpSpPr>
        <p:grpSp>
          <p:nvGrpSpPr>
            <p:cNvPr id="21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ea typeface="微软雅黑" pitchFamily="34" charset="-122"/>
                </a:endParaRPr>
              </a:p>
            </p:txBody>
          </p:sp>
          <p:grpSp>
            <p:nvGrpSpPr>
              <p:cNvPr id="29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33" name="图片 6" descr="1.png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图片 8" descr="1.png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30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31" name="图片 11" descr="1.png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图片 12" descr="1.png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22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26" name="图片 7" descr="1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图片 14" descr="1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24" name="图片 17" descr="1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图片 18" descr="1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5" name="组合 22"/>
          <p:cNvGrpSpPr>
            <a:grpSpLocks/>
          </p:cNvGrpSpPr>
          <p:nvPr userDrawn="1"/>
        </p:nvGrpSpPr>
        <p:grpSpPr bwMode="auto">
          <a:xfrm>
            <a:off x="6523092" y="2035967"/>
            <a:ext cx="73025" cy="1882775"/>
            <a:chOff x="4535905" y="1179094"/>
            <a:chExt cx="72190" cy="1883444"/>
          </a:xfrm>
        </p:grpSpPr>
        <p:sp>
          <p:nvSpPr>
            <p:cNvPr id="36" name="圆角矩形 35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8" name="组合 23"/>
          <p:cNvGrpSpPr>
            <a:grpSpLocks/>
          </p:cNvGrpSpPr>
          <p:nvPr userDrawn="1"/>
        </p:nvGrpSpPr>
        <p:grpSpPr bwMode="auto">
          <a:xfrm rot="5400000">
            <a:off x="6523886" y="2384423"/>
            <a:ext cx="71437" cy="1171575"/>
            <a:chOff x="4535905" y="1179094"/>
            <a:chExt cx="72190" cy="1883444"/>
          </a:xfrm>
        </p:grpSpPr>
        <p:sp>
          <p:nvSpPr>
            <p:cNvPr id="39" name="圆角矩形 38"/>
            <p:cNvSpPr/>
            <p:nvPr/>
          </p:nvSpPr>
          <p:spPr>
            <a:xfrm>
              <a:off x="4535905" y="1179094"/>
              <a:ext cx="72190" cy="944274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41" name="矩形 40"/>
          <p:cNvSpPr>
            <a:spLocks noChangeArrowheads="1"/>
          </p:cNvSpPr>
          <p:nvPr userDrawn="1"/>
        </p:nvSpPr>
        <p:spPr bwMode="auto">
          <a:xfrm>
            <a:off x="4314984" y="2388863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2" name="Picture 2" descr="PPECLOGO-eff-0-1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7754" y="2314608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PPECLOGO-eff-0-2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91303" y="2186264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PPECLOGO-eff-0-3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292" y="875778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PPECLOGO-eff-0-1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8277" y="3199070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PPECLOGO-eff-0-1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7181" y="2332245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PPECLOGO-eff-0-2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658" y="2002148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 descr="PPECLOGO-eff-5-4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2783" y="2634627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 descr="PPECLOGO-eff-5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3245" y="2874013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1" descr="PPECLOGO-eff-5-4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46943" y="2153337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2" descr="PPECLOGO-eff-0-1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3641" y="3052919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15721" y="1792999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 descr="PPECLOGO-eff2-1-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5278" y="2223893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5" descr="PPECLOGO-eff2-1-3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4467" y="2213814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6" descr="PPECLOGO-eff2-1-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0181" y="2753060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7" descr="PPECLOGO-eff2-1-3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99849" y="2337284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8" descr="PPECLOGO-eff2-1-3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5831" y="2874012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7" descr="PPECLOGO-eff-0-1" hidden="1"/>
          <p:cNvPicPr>
            <a:picLocks noChangeAspect="1" noChangeArrowheads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499" y="2416636"/>
            <a:ext cx="197556" cy="1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08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148" dur="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150" dur="1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"/>
                            </p:stCondLst>
                            <p:childTnLst>
                              <p:par>
                                <p:cTn id="15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771E-6 -1.46161E-6 L -0.35143 -1.46161E-6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771E-6 1.78538E-6 L -0.35143 1.78538E-6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849E-6 -1.87789E-6 L -0.3513 -1.87789E-6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800"/>
                            </p:stCondLst>
                            <p:childTnLst>
                              <p:par>
                                <p:cTn id="15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250"/>
                            </p:stCondLst>
                            <p:childTnLst>
                              <p:par>
                                <p:cTn id="166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25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750"/>
                            </p:stCondLst>
                            <p:childTnLst>
                              <p:par>
                                <p:cTn id="1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750"/>
                            </p:stCondLst>
                            <p:childTnLst>
                              <p:par>
                                <p:cTn id="1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750"/>
                            </p:stCondLst>
                            <p:childTnLst>
                              <p:par>
                                <p:cTn id="19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4" grpId="0"/>
      <p:bldP spid="41" grpId="0"/>
      <p:bldP spid="4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>
            <a:spLocks/>
          </p:cNvSpPr>
          <p:nvPr userDrawn="1"/>
        </p:nvSpPr>
        <p:spPr bwMode="auto">
          <a:xfrm>
            <a:off x="4763417" y="3213168"/>
            <a:ext cx="3168650" cy="359833"/>
          </a:xfrm>
          <a:custGeom>
            <a:avLst/>
            <a:gdLst>
              <a:gd name="T0" fmla="*/ 0 w 1996"/>
              <a:gd name="T1" fmla="*/ 0 h 272"/>
              <a:gd name="T2" fmla="*/ 998 w 1996"/>
              <a:gd name="T3" fmla="*/ 0 h 272"/>
              <a:gd name="T4" fmla="*/ 1134 w 1996"/>
              <a:gd name="T5" fmla="*/ 91 h 272"/>
              <a:gd name="T6" fmla="*/ 1996 w 1996"/>
              <a:gd name="T7" fmla="*/ 91 h 272"/>
              <a:gd name="T8" fmla="*/ 1996 w 1996"/>
              <a:gd name="T9" fmla="*/ 272 h 272"/>
              <a:gd name="T10" fmla="*/ 0 w 1996"/>
              <a:gd name="T11" fmla="*/ 272 h 272"/>
              <a:gd name="T12" fmla="*/ 0 w 1996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6" h="272">
                <a:moveTo>
                  <a:pt x="0" y="0"/>
                </a:moveTo>
                <a:lnTo>
                  <a:pt x="998" y="0"/>
                </a:lnTo>
                <a:lnTo>
                  <a:pt x="1134" y="91"/>
                </a:lnTo>
                <a:lnTo>
                  <a:pt x="1996" y="91"/>
                </a:lnTo>
                <a:lnTo>
                  <a:pt x="1996" y="272"/>
                </a:lnTo>
                <a:lnTo>
                  <a:pt x="0" y="27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3000"/>
            </a:sysClr>
          </a:solidFill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3" name="Freeform 11"/>
          <p:cNvSpPr>
            <a:spLocks/>
          </p:cNvSpPr>
          <p:nvPr userDrawn="1"/>
        </p:nvSpPr>
        <p:spPr bwMode="auto">
          <a:xfrm>
            <a:off x="4763417" y="3189354"/>
            <a:ext cx="3168650" cy="359833"/>
          </a:xfrm>
          <a:custGeom>
            <a:avLst/>
            <a:gdLst>
              <a:gd name="T0" fmla="*/ 0 w 1996"/>
              <a:gd name="T1" fmla="*/ 0 h 272"/>
              <a:gd name="T2" fmla="*/ 998 w 1996"/>
              <a:gd name="T3" fmla="*/ 0 h 272"/>
              <a:gd name="T4" fmla="*/ 1134 w 1996"/>
              <a:gd name="T5" fmla="*/ 91 h 272"/>
              <a:gd name="T6" fmla="*/ 1996 w 1996"/>
              <a:gd name="T7" fmla="*/ 91 h 272"/>
              <a:gd name="T8" fmla="*/ 1996 w 1996"/>
              <a:gd name="T9" fmla="*/ 272 h 272"/>
              <a:gd name="T10" fmla="*/ 0 w 1996"/>
              <a:gd name="T11" fmla="*/ 272 h 272"/>
              <a:gd name="T12" fmla="*/ 0 w 1996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6" h="272">
                <a:moveTo>
                  <a:pt x="0" y="0"/>
                </a:moveTo>
                <a:lnTo>
                  <a:pt x="998" y="0"/>
                </a:lnTo>
                <a:lnTo>
                  <a:pt x="1134" y="91"/>
                </a:lnTo>
                <a:lnTo>
                  <a:pt x="1996" y="91"/>
                </a:lnTo>
                <a:lnTo>
                  <a:pt x="1996" y="272"/>
                </a:lnTo>
                <a:lnTo>
                  <a:pt x="0" y="27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999"/>
            </a:sysClr>
          </a:solidFill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4" name="Rectangle 23"/>
          <p:cNvSpPr>
            <a:spLocks noChangeArrowheads="1"/>
          </p:cNvSpPr>
          <p:nvPr userDrawn="1"/>
        </p:nvSpPr>
        <p:spPr bwMode="auto">
          <a:xfrm>
            <a:off x="6347745" y="0"/>
            <a:ext cx="45719" cy="6859588"/>
          </a:xfrm>
          <a:prstGeom prst="rect">
            <a:avLst/>
          </a:prstGeom>
          <a:gradFill rotWithShape="1">
            <a:gsLst>
              <a:gs pos="0">
                <a:srgbClr val="EEECE1"/>
              </a:gs>
              <a:gs pos="50000">
                <a:srgbClr val="EEECE1">
                  <a:gamma/>
                  <a:tint val="0"/>
                  <a:invGamma/>
                </a:srgbClr>
              </a:gs>
              <a:gs pos="100000">
                <a:srgbClr val="EEECE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" name="Rectangle 24"/>
          <p:cNvSpPr>
            <a:spLocks noChangeArrowheads="1"/>
          </p:cNvSpPr>
          <p:nvPr userDrawn="1"/>
        </p:nvSpPr>
        <p:spPr bwMode="auto">
          <a:xfrm>
            <a:off x="6311230" y="0"/>
            <a:ext cx="45719" cy="6859588"/>
          </a:xfrm>
          <a:prstGeom prst="rect">
            <a:avLst/>
          </a:prstGeom>
          <a:gradFill rotWithShape="1">
            <a:gsLst>
              <a:gs pos="0">
                <a:srgbClr val="EEECE1"/>
              </a:gs>
              <a:gs pos="50000">
                <a:srgbClr val="EEECE1">
                  <a:gamma/>
                  <a:tint val="0"/>
                  <a:invGamma/>
                </a:srgbClr>
              </a:gs>
              <a:gs pos="100000">
                <a:srgbClr val="EEECE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6" name="Line 25"/>
          <p:cNvSpPr>
            <a:spLocks noChangeShapeType="1"/>
          </p:cNvSpPr>
          <p:nvPr userDrawn="1"/>
        </p:nvSpPr>
        <p:spPr bwMode="auto">
          <a:xfrm>
            <a:off x="-1" y="3213167"/>
            <a:ext cx="12190413" cy="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Line 26"/>
          <p:cNvSpPr>
            <a:spLocks noChangeShapeType="1"/>
          </p:cNvSpPr>
          <p:nvPr userDrawn="1"/>
        </p:nvSpPr>
        <p:spPr bwMode="auto">
          <a:xfrm>
            <a:off x="0" y="3573000"/>
            <a:ext cx="12190412" cy="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grpSp>
        <p:nvGrpSpPr>
          <p:cNvPr id="8" name="Group 27"/>
          <p:cNvGrpSpPr>
            <a:grpSpLocks/>
          </p:cNvGrpSpPr>
          <p:nvPr userDrawn="1"/>
        </p:nvGrpSpPr>
        <p:grpSpPr bwMode="auto">
          <a:xfrm>
            <a:off x="4979317" y="3329583"/>
            <a:ext cx="2857500" cy="198438"/>
            <a:chOff x="1987" y="2010"/>
            <a:chExt cx="1800" cy="150"/>
          </a:xfrm>
        </p:grpSpPr>
        <p:sp>
          <p:nvSpPr>
            <p:cNvPr id="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987" y="2010"/>
              <a:ext cx="862" cy="1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8892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4000" kern="10" dirty="0" smtClean="0">
                  <a:solidFill>
                    <a:srgbClr val="FFFFFF"/>
                  </a:solidFill>
                  <a:latin typeface="Arial Black"/>
                  <a:ea typeface="微软雅黑" pitchFamily="34" charset="-122"/>
                </a:rPr>
                <a:t>THANKS</a:t>
              </a:r>
              <a:endParaRPr kumimoji="1" lang="zh-CN" altLang="en-US" sz="4000" kern="10" dirty="0" smtClean="0">
                <a:solidFill>
                  <a:srgbClr val="FFFFFF"/>
                </a:solidFill>
                <a:latin typeface="Arial Black"/>
                <a:ea typeface="微软雅黑" pitchFamily="34" charset="-122"/>
              </a:endParaRPr>
            </a:p>
          </p:txBody>
        </p:sp>
        <p:sp>
          <p:nvSpPr>
            <p:cNvPr id="10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901" y="2024"/>
              <a:ext cx="886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8892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4000" i="1" kern="10" dirty="0" smtClean="0">
                  <a:solidFill>
                    <a:srgbClr val="FFFFFF"/>
                  </a:solidFill>
                  <a:latin typeface="돋움"/>
                  <a:ea typeface="돋움"/>
                </a:rPr>
                <a:t>for your time</a:t>
              </a:r>
              <a:endParaRPr kumimoji="1" lang="zh-CN" altLang="en-US" sz="4000" i="1" kern="10" dirty="0" smtClean="0">
                <a:solidFill>
                  <a:srgbClr val="FFFFFF"/>
                </a:solidFill>
                <a:latin typeface="돋움"/>
                <a:ea typeface="돋움"/>
              </a:endParaRPr>
            </a:p>
          </p:txBody>
        </p:sp>
      </p:grpSp>
      <p:sp>
        <p:nvSpPr>
          <p:cNvPr id="11" name="AutoShape 30"/>
          <p:cNvSpPr>
            <a:spLocks noChangeArrowheads="1"/>
          </p:cNvSpPr>
          <p:nvPr userDrawn="1"/>
        </p:nvSpPr>
        <p:spPr bwMode="auto">
          <a:xfrm>
            <a:off x="4676105" y="3285928"/>
            <a:ext cx="552450" cy="459053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AutoShape 31"/>
          <p:cNvSpPr>
            <a:spLocks noChangeArrowheads="1"/>
          </p:cNvSpPr>
          <p:nvPr userDrawn="1"/>
        </p:nvSpPr>
        <p:spPr bwMode="auto">
          <a:xfrm>
            <a:off x="4552280" y="3198614"/>
            <a:ext cx="792162" cy="636323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AutoShape 32"/>
          <p:cNvSpPr>
            <a:spLocks noChangeArrowheads="1"/>
          </p:cNvSpPr>
          <p:nvPr userDrawn="1"/>
        </p:nvSpPr>
        <p:spPr bwMode="auto">
          <a:xfrm rot="-2690537">
            <a:off x="4458620" y="3133792"/>
            <a:ext cx="981075" cy="787135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4" name="Line 33"/>
          <p:cNvSpPr>
            <a:spLocks noChangeShapeType="1"/>
          </p:cNvSpPr>
          <p:nvPr userDrawn="1"/>
        </p:nvSpPr>
        <p:spPr bwMode="auto">
          <a:xfrm flipV="1">
            <a:off x="4763417" y="0"/>
            <a:ext cx="0" cy="6859588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Line 34"/>
          <p:cNvSpPr>
            <a:spLocks noChangeShapeType="1"/>
          </p:cNvSpPr>
          <p:nvPr userDrawn="1"/>
        </p:nvSpPr>
        <p:spPr bwMode="auto">
          <a:xfrm flipV="1">
            <a:off x="7932067" y="0"/>
            <a:ext cx="0" cy="6859588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AutoShape 35"/>
          <p:cNvSpPr>
            <a:spLocks noChangeArrowheads="1"/>
          </p:cNvSpPr>
          <p:nvPr userDrawn="1"/>
        </p:nvSpPr>
        <p:spPr bwMode="auto">
          <a:xfrm flipH="1">
            <a:off x="7465345" y="3240947"/>
            <a:ext cx="758825" cy="609865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AutoShape 36"/>
          <p:cNvSpPr>
            <a:spLocks noChangeArrowheads="1"/>
          </p:cNvSpPr>
          <p:nvPr userDrawn="1"/>
        </p:nvSpPr>
        <p:spPr bwMode="auto">
          <a:xfrm rot="18909463" flipV="1">
            <a:off x="7533608" y="3284604"/>
            <a:ext cx="625475" cy="502708"/>
          </a:xfrm>
          <a:prstGeom prst="star4">
            <a:avLst>
              <a:gd name="adj" fmla="val 5481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pic>
        <p:nvPicPr>
          <p:cNvPr id="18" name="Picture 2" descr="C:\Documents and Settings\tdz\桌面\新建文件夹\为高手鼓掌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Documents and Settings\tdz\桌面\新建文件夹\20121281732304920306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739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Documents and Settings\tdz\桌面\新建文件夹\201251185537155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576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6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5967477" y="2757243"/>
            <a:ext cx="44401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00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" name="Oval 61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79439" y="3565675"/>
            <a:ext cx="420086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00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" name="矩形​​ 5"/>
          <p:cNvSpPr>
            <a:spLocks noChangeArrowheads="1"/>
          </p:cNvSpPr>
          <p:nvPr userDrawn="1"/>
        </p:nvSpPr>
        <p:spPr bwMode="auto">
          <a:xfrm>
            <a:off x="1" y="405460"/>
            <a:ext cx="12190412" cy="4079229"/>
          </a:xfrm>
          <a:prstGeom prst="rect">
            <a:avLst/>
          </a:prstGeom>
          <a:solidFill>
            <a:srgbClr val="00ADDC"/>
          </a:solidFill>
          <a:ln w="9525" cmpd="sng">
            <a:noFill/>
            <a:miter lim="800000"/>
            <a:headEnd/>
            <a:tailEnd/>
          </a:ln>
        </p:spPr>
        <p:txBody>
          <a:bodyPr lIns="287926" tIns="45708" rIns="91417" bIns="45708" anchor="b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 userDrawn="1"/>
        </p:nvSpPr>
        <p:spPr bwMode="auto">
          <a:xfrm>
            <a:off x="6804028" y="4219330"/>
            <a:ext cx="184684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8" rIns="91417" bIns="45708">
            <a:spAutoFit/>
          </a:bodyPr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" name="Line 33"/>
          <p:cNvSpPr>
            <a:spLocks noChangeShapeType="1"/>
          </p:cNvSpPr>
          <p:nvPr userDrawn="1"/>
        </p:nvSpPr>
        <p:spPr bwMode="auto">
          <a:xfrm flipV="1">
            <a:off x="6187893" y="1671390"/>
            <a:ext cx="1587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6" name="Line 5"/>
          <p:cNvSpPr>
            <a:spLocks noChangeShapeType="1"/>
          </p:cNvSpPr>
          <p:nvPr userDrawn="1"/>
        </p:nvSpPr>
        <p:spPr bwMode="auto">
          <a:xfrm>
            <a:off x="0" y="3913340"/>
            <a:ext cx="192298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7" name="Freeform 18"/>
          <p:cNvSpPr>
            <a:spLocks/>
          </p:cNvSpPr>
          <p:nvPr userDrawn="1"/>
        </p:nvSpPr>
        <p:spPr bwMode="auto">
          <a:xfrm>
            <a:off x="1915042" y="2767957"/>
            <a:ext cx="201612" cy="1279922"/>
          </a:xfrm>
          <a:custGeom>
            <a:avLst/>
            <a:gdLst>
              <a:gd name="T0" fmla="*/ 127 w 127"/>
              <a:gd name="T1" fmla="*/ 0 h 1075"/>
              <a:gd name="T2" fmla="*/ 0 w 127"/>
              <a:gd name="T3" fmla="*/ 1075 h 1075"/>
              <a:gd name="T4" fmla="*/ 127 w 127"/>
              <a:gd name="T5" fmla="*/ 0 h 1075"/>
              <a:gd name="T6" fmla="*/ 0 60000 65536"/>
              <a:gd name="T7" fmla="*/ 0 60000 65536"/>
              <a:gd name="T8" fmla="*/ 0 60000 65536"/>
              <a:gd name="T9" fmla="*/ 0 w 127"/>
              <a:gd name="T10" fmla="*/ 0 h 1075"/>
              <a:gd name="T11" fmla="*/ 127 w 127"/>
              <a:gd name="T12" fmla="*/ 1075 h 1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" h="1075">
                <a:moveTo>
                  <a:pt x="127" y="0"/>
                </a:moveTo>
                <a:lnTo>
                  <a:pt x="0" y="1075"/>
                </a:lnTo>
                <a:lnTo>
                  <a:pt x="12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8" name="Line 19"/>
          <p:cNvSpPr>
            <a:spLocks noChangeShapeType="1"/>
          </p:cNvSpPr>
          <p:nvPr userDrawn="1"/>
        </p:nvSpPr>
        <p:spPr bwMode="auto">
          <a:xfrm flipH="1">
            <a:off x="1922979" y="2740573"/>
            <a:ext cx="200025" cy="1188244"/>
          </a:xfrm>
          <a:prstGeom prst="line">
            <a:avLst/>
          </a:prstGeom>
          <a:noFill/>
          <a:ln w="33338">
            <a:solidFill>
              <a:sysClr val="window" lastClr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9" name="Freeform 20"/>
          <p:cNvSpPr>
            <a:spLocks/>
          </p:cNvSpPr>
          <p:nvPr userDrawn="1"/>
        </p:nvSpPr>
        <p:spPr bwMode="auto">
          <a:xfrm>
            <a:off x="3266002" y="2561978"/>
            <a:ext cx="7938" cy="1806178"/>
          </a:xfrm>
          <a:custGeom>
            <a:avLst/>
            <a:gdLst>
              <a:gd name="T0" fmla="*/ 0 w 5"/>
              <a:gd name="T1" fmla="*/ 0 h 1517"/>
              <a:gd name="T2" fmla="*/ 5 w 5"/>
              <a:gd name="T3" fmla="*/ 1517 h 1517"/>
              <a:gd name="T4" fmla="*/ 0 w 5"/>
              <a:gd name="T5" fmla="*/ 0 h 1517"/>
              <a:gd name="T6" fmla="*/ 0 60000 65536"/>
              <a:gd name="T7" fmla="*/ 0 60000 65536"/>
              <a:gd name="T8" fmla="*/ 0 60000 65536"/>
              <a:gd name="T9" fmla="*/ 0 w 5"/>
              <a:gd name="T10" fmla="*/ 0 h 1517"/>
              <a:gd name="T11" fmla="*/ 5 w 5"/>
              <a:gd name="T12" fmla="*/ 1517 h 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" h="1517">
                <a:moveTo>
                  <a:pt x="0" y="0"/>
                </a:moveTo>
                <a:lnTo>
                  <a:pt x="5" y="15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0" name="Line 21"/>
          <p:cNvSpPr>
            <a:spLocks noChangeShapeType="1"/>
          </p:cNvSpPr>
          <p:nvPr userDrawn="1"/>
        </p:nvSpPr>
        <p:spPr bwMode="auto">
          <a:xfrm>
            <a:off x="3135827" y="2561978"/>
            <a:ext cx="7938" cy="1806178"/>
          </a:xfrm>
          <a:prstGeom prst="line">
            <a:avLst/>
          </a:prstGeom>
          <a:noFill/>
          <a:ln w="33338">
            <a:solidFill>
              <a:sysClr val="window" lastClr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31" name="Oval 22"/>
          <p:cNvSpPr>
            <a:spLocks noChangeArrowheads="1"/>
          </p:cNvSpPr>
          <p:nvPr userDrawn="1"/>
        </p:nvSpPr>
        <p:spPr bwMode="auto">
          <a:xfrm>
            <a:off x="5679445" y="692696"/>
            <a:ext cx="1008109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32" name="Group 55"/>
          <p:cNvGrpSpPr>
            <a:grpSpLocks/>
          </p:cNvGrpSpPr>
          <p:nvPr userDrawn="1"/>
        </p:nvGrpSpPr>
        <p:grpSpPr bwMode="auto">
          <a:xfrm>
            <a:off x="5907429" y="1965479"/>
            <a:ext cx="564102" cy="523876"/>
            <a:chOff x="3202" y="1887"/>
            <a:chExt cx="554" cy="556"/>
          </a:xfrm>
        </p:grpSpPr>
        <p:sp>
          <p:nvSpPr>
            <p:cNvPr id="33" name="Oval 25"/>
            <p:cNvSpPr>
              <a:spLocks noChangeArrowheads="1"/>
            </p:cNvSpPr>
            <p:nvPr/>
          </p:nvSpPr>
          <p:spPr bwMode="auto">
            <a:xfrm>
              <a:off x="3202" y="1887"/>
              <a:ext cx="554" cy="556"/>
            </a:xfrm>
            <a:prstGeom prst="ellipse">
              <a:avLst/>
            </a:prstGeom>
            <a:solidFill>
              <a:srgbClr val="4F81BD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3414" y="1973"/>
              <a:ext cx="132" cy="382"/>
            </a:xfrm>
            <a:custGeom>
              <a:avLst/>
              <a:gdLst>
                <a:gd name="T0" fmla="*/ 73 w 74"/>
                <a:gd name="T1" fmla="*/ 185 h 213"/>
                <a:gd name="T2" fmla="*/ 67 w 74"/>
                <a:gd name="T3" fmla="*/ 176 h 213"/>
                <a:gd name="T4" fmla="*/ 53 w 74"/>
                <a:gd name="T5" fmla="*/ 162 h 213"/>
                <a:gd name="T6" fmla="*/ 44 w 74"/>
                <a:gd name="T7" fmla="*/ 156 h 213"/>
                <a:gd name="T8" fmla="*/ 41 w 74"/>
                <a:gd name="T9" fmla="*/ 157 h 213"/>
                <a:gd name="T10" fmla="*/ 41 w 74"/>
                <a:gd name="T11" fmla="*/ 146 h 213"/>
                <a:gd name="T12" fmla="*/ 41 w 74"/>
                <a:gd name="T13" fmla="*/ 77 h 213"/>
                <a:gd name="T14" fmla="*/ 43 w 74"/>
                <a:gd name="T15" fmla="*/ 63 h 213"/>
                <a:gd name="T16" fmla="*/ 48 w 74"/>
                <a:gd name="T17" fmla="*/ 61 h 213"/>
                <a:gd name="T18" fmla="*/ 56 w 74"/>
                <a:gd name="T19" fmla="*/ 54 h 213"/>
                <a:gd name="T20" fmla="*/ 68 w 74"/>
                <a:gd name="T21" fmla="*/ 33 h 213"/>
                <a:gd name="T22" fmla="*/ 70 w 74"/>
                <a:gd name="T23" fmla="*/ 23 h 213"/>
                <a:gd name="T24" fmla="*/ 68 w 74"/>
                <a:gd name="T25" fmla="*/ 19 h 213"/>
                <a:gd name="T26" fmla="*/ 60 w 74"/>
                <a:gd name="T27" fmla="*/ 13 h 213"/>
                <a:gd name="T28" fmla="*/ 43 w 74"/>
                <a:gd name="T29" fmla="*/ 3 h 213"/>
                <a:gd name="T30" fmla="*/ 29 w 74"/>
                <a:gd name="T31" fmla="*/ 7 h 213"/>
                <a:gd name="T32" fmla="*/ 5 w 74"/>
                <a:gd name="T33" fmla="*/ 48 h 213"/>
                <a:gd name="T34" fmla="*/ 0 w 74"/>
                <a:gd name="T35" fmla="*/ 57 h 213"/>
                <a:gd name="T36" fmla="*/ 0 w 74"/>
                <a:gd name="T37" fmla="*/ 68 h 213"/>
                <a:gd name="T38" fmla="*/ 0 w 74"/>
                <a:gd name="T39" fmla="*/ 160 h 213"/>
                <a:gd name="T40" fmla="*/ 0 w 74"/>
                <a:gd name="T41" fmla="*/ 171 h 213"/>
                <a:gd name="T42" fmla="*/ 8 w 74"/>
                <a:gd name="T43" fmla="*/ 178 h 213"/>
                <a:gd name="T44" fmla="*/ 39 w 74"/>
                <a:gd name="T45" fmla="*/ 209 h 213"/>
                <a:gd name="T46" fmla="*/ 54 w 74"/>
                <a:gd name="T47" fmla="*/ 209 h 213"/>
                <a:gd name="T48" fmla="*/ 66 w 74"/>
                <a:gd name="T49" fmla="*/ 197 h 213"/>
                <a:gd name="T50" fmla="*/ 72 w 74"/>
                <a:gd name="T51" fmla="*/ 188 h 213"/>
                <a:gd name="T52" fmla="*/ 73 w 74"/>
                <a:gd name="T53" fmla="*/ 185 h 2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"/>
                <a:gd name="T82" fmla="*/ 0 h 213"/>
                <a:gd name="T83" fmla="*/ 74 w 74"/>
                <a:gd name="T84" fmla="*/ 213 h 21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" h="213">
                  <a:moveTo>
                    <a:pt x="73" y="185"/>
                  </a:moveTo>
                  <a:cubicBezTo>
                    <a:pt x="74" y="184"/>
                    <a:pt x="72" y="180"/>
                    <a:pt x="67" y="176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49" y="158"/>
                    <a:pt x="45" y="155"/>
                    <a:pt x="44" y="156"/>
                  </a:cubicBezTo>
                  <a:cubicBezTo>
                    <a:pt x="43" y="157"/>
                    <a:pt x="42" y="158"/>
                    <a:pt x="41" y="157"/>
                  </a:cubicBezTo>
                  <a:cubicBezTo>
                    <a:pt x="41" y="157"/>
                    <a:pt x="41" y="152"/>
                    <a:pt x="41" y="146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2"/>
                    <a:pt x="42" y="65"/>
                    <a:pt x="43" y="63"/>
                  </a:cubicBezTo>
                  <a:cubicBezTo>
                    <a:pt x="44" y="61"/>
                    <a:pt x="46" y="60"/>
                    <a:pt x="48" y="61"/>
                  </a:cubicBezTo>
                  <a:cubicBezTo>
                    <a:pt x="50" y="62"/>
                    <a:pt x="53" y="59"/>
                    <a:pt x="56" y="54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1" y="28"/>
                    <a:pt x="72" y="23"/>
                    <a:pt x="70" y="23"/>
                  </a:cubicBezTo>
                  <a:cubicBezTo>
                    <a:pt x="68" y="22"/>
                    <a:pt x="67" y="20"/>
                    <a:pt x="68" y="19"/>
                  </a:cubicBezTo>
                  <a:cubicBezTo>
                    <a:pt x="68" y="19"/>
                    <a:pt x="65" y="16"/>
                    <a:pt x="60" y="1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0"/>
                    <a:pt x="31" y="2"/>
                    <a:pt x="29" y="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53"/>
                    <a:pt x="0" y="57"/>
                    <a:pt x="0" y="57"/>
                  </a:cubicBezTo>
                  <a:cubicBezTo>
                    <a:pt x="0" y="57"/>
                    <a:pt x="0" y="62"/>
                    <a:pt x="0" y="6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6"/>
                    <a:pt x="0" y="171"/>
                    <a:pt x="0" y="171"/>
                  </a:cubicBezTo>
                  <a:cubicBezTo>
                    <a:pt x="0" y="171"/>
                    <a:pt x="4" y="174"/>
                    <a:pt x="8" y="178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3" y="213"/>
                    <a:pt x="50" y="213"/>
                    <a:pt x="54" y="209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70" y="193"/>
                    <a:pt x="73" y="189"/>
                    <a:pt x="72" y="188"/>
                  </a:cubicBezTo>
                  <a:cubicBezTo>
                    <a:pt x="72" y="188"/>
                    <a:pt x="72" y="186"/>
                    <a:pt x="73" y="185"/>
                  </a:cubicBezTo>
                  <a:close/>
                </a:path>
              </a:pathLst>
            </a:custGeom>
            <a:solidFill>
              <a:srgbClr val="FFFFFF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35" name="Group 63"/>
          <p:cNvGrpSpPr>
            <a:grpSpLocks/>
          </p:cNvGrpSpPr>
          <p:nvPr userDrawn="1"/>
        </p:nvGrpSpPr>
        <p:grpSpPr bwMode="auto">
          <a:xfrm>
            <a:off x="5907430" y="2757243"/>
            <a:ext cx="564100" cy="523875"/>
            <a:chOff x="3073" y="2610"/>
            <a:chExt cx="438" cy="440"/>
          </a:xfrm>
        </p:grpSpPr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38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rgbClr val="4F81BD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</p:grpSp>
      <p:grpSp>
        <p:nvGrpSpPr>
          <p:cNvPr id="39" name="Group 64"/>
          <p:cNvGrpSpPr>
            <a:grpSpLocks/>
          </p:cNvGrpSpPr>
          <p:nvPr userDrawn="1"/>
        </p:nvGrpSpPr>
        <p:grpSpPr bwMode="auto">
          <a:xfrm>
            <a:off x="5907430" y="3565675"/>
            <a:ext cx="564100" cy="521494"/>
            <a:chOff x="3073" y="3289"/>
            <a:chExt cx="438" cy="438"/>
          </a:xfrm>
        </p:grpSpPr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ysClr val="window" lastClr="FFFFFF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41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rgbClr val="4F81BD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1218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</p:grpSp>
      <p:sp>
        <p:nvSpPr>
          <p:cNvPr id="42" name="Line 43"/>
          <p:cNvSpPr>
            <a:spLocks noChangeShapeType="1"/>
          </p:cNvSpPr>
          <p:nvPr userDrawn="1"/>
        </p:nvSpPr>
        <p:spPr bwMode="auto">
          <a:xfrm>
            <a:off x="1322902" y="2878687"/>
            <a:ext cx="1588" cy="119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43" name="Line 45"/>
          <p:cNvSpPr>
            <a:spLocks noChangeShapeType="1"/>
          </p:cNvSpPr>
          <p:nvPr userDrawn="1"/>
        </p:nvSpPr>
        <p:spPr bwMode="auto">
          <a:xfrm>
            <a:off x="4289943" y="910581"/>
            <a:ext cx="1587" cy="1191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44" name="Freeform 11"/>
          <p:cNvSpPr>
            <a:spLocks/>
          </p:cNvSpPr>
          <p:nvPr userDrawn="1"/>
        </p:nvSpPr>
        <p:spPr bwMode="auto">
          <a:xfrm>
            <a:off x="1154632" y="2738190"/>
            <a:ext cx="981075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ysClr val="window" lastClr="FFFFFF"/>
          </a:solidFill>
          <a:ln w="11113" cap="flat">
            <a:solidFill>
              <a:sysClr val="window" lastClr="FFFFFF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45" name="Freeform 13"/>
          <p:cNvSpPr>
            <a:spLocks/>
          </p:cNvSpPr>
          <p:nvPr userDrawn="1"/>
        </p:nvSpPr>
        <p:spPr bwMode="auto">
          <a:xfrm>
            <a:off x="2103952" y="2459586"/>
            <a:ext cx="1566863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ysClr val="window" lastClr="FFFFFF"/>
          </a:solidFill>
          <a:ln w="11113" cap="flat" cmpd="sng">
            <a:solidFill>
              <a:sysClr val="window" lastClr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46" name="Freeform 15"/>
          <p:cNvSpPr>
            <a:spLocks/>
          </p:cNvSpPr>
          <p:nvPr userDrawn="1"/>
        </p:nvSpPr>
        <p:spPr bwMode="auto">
          <a:xfrm>
            <a:off x="1260995" y="946300"/>
            <a:ext cx="2541587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ysClr val="window" lastClr="FFFFFF"/>
          </a:solidFill>
          <a:ln w="11113" cap="flat" cmpd="sng">
            <a:solidFill>
              <a:sysClr val="window" lastClr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47" name="Freeform 16"/>
          <p:cNvSpPr>
            <a:spLocks/>
          </p:cNvSpPr>
          <p:nvPr userDrawn="1"/>
        </p:nvSpPr>
        <p:spPr bwMode="auto">
          <a:xfrm>
            <a:off x="938727" y="1778549"/>
            <a:ext cx="325438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ysClr val="window" lastClr="FFFFFF"/>
          </a:solidFill>
          <a:ln w="11113" cap="flat">
            <a:solidFill>
              <a:sysClr val="window" lastClr="FFFFFF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48" name="Freeform 17"/>
          <p:cNvSpPr>
            <a:spLocks/>
          </p:cNvSpPr>
          <p:nvPr userDrawn="1"/>
        </p:nvSpPr>
        <p:spPr bwMode="auto">
          <a:xfrm>
            <a:off x="3673990" y="952253"/>
            <a:ext cx="130810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ysClr val="window" lastClr="FFFFFF"/>
          </a:solidFill>
          <a:ln w="11113" cap="flat" cmpd="sng">
            <a:solidFill>
              <a:sysClr val="window" lastClr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marL="0" marR="0" lvl="0" indent="0" defTabSz="121889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49" name="Line 51"/>
          <p:cNvSpPr>
            <a:spLocks noChangeShapeType="1"/>
          </p:cNvSpPr>
          <p:nvPr userDrawn="1"/>
        </p:nvSpPr>
        <p:spPr bwMode="auto">
          <a:xfrm>
            <a:off x="3129479" y="4365776"/>
            <a:ext cx="30712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50" name="Text Box 52"/>
          <p:cNvSpPr txBox="1">
            <a:spLocks noChangeArrowheads="1"/>
          </p:cNvSpPr>
          <p:nvPr userDrawn="1"/>
        </p:nvSpPr>
        <p:spPr bwMode="auto">
          <a:xfrm>
            <a:off x="6787424" y="2060709"/>
            <a:ext cx="4619550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defTabSz="121889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user.qzone.qq.com/11020228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1" name="Text Box 54"/>
          <p:cNvSpPr txBox="1">
            <a:spLocks noChangeArrowheads="1"/>
          </p:cNvSpPr>
          <p:nvPr userDrawn="1"/>
        </p:nvSpPr>
        <p:spPr bwMode="auto">
          <a:xfrm>
            <a:off x="6715417" y="2845942"/>
            <a:ext cx="4475534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defTabSz="121889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11020228@qq.com</a:t>
            </a:r>
          </a:p>
        </p:txBody>
      </p:sp>
      <p:sp>
        <p:nvSpPr>
          <p:cNvPr id="52" name="Text Box 59"/>
          <p:cNvSpPr txBox="1">
            <a:spLocks noChangeArrowheads="1"/>
          </p:cNvSpPr>
          <p:nvPr userDrawn="1"/>
        </p:nvSpPr>
        <p:spPr bwMode="auto">
          <a:xfrm>
            <a:off x="6787424" y="3662448"/>
            <a:ext cx="4996414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defTabSz="121889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www.weibo.com/teliss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3" name="Text Box 62"/>
          <p:cNvSpPr txBox="1">
            <a:spLocks noChangeArrowheads="1"/>
          </p:cNvSpPr>
          <p:nvPr userDrawn="1"/>
        </p:nvSpPr>
        <p:spPr bwMode="auto">
          <a:xfrm>
            <a:off x="6787424" y="882557"/>
            <a:ext cx="4763566" cy="5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defTabSz="1218892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 userDrawn="1"/>
        </p:nvSpPr>
        <p:spPr>
          <a:xfrm rot="20445248">
            <a:off x="1391032" y="1491918"/>
            <a:ext cx="2954609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defTabSz="121889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55" name="Picture 3" descr="C:\Documents and Settings\tdz\桌面\QQzone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7477" y="2022994"/>
            <a:ext cx="450416" cy="42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110" y="3632352"/>
            <a:ext cx="45714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502" y="2814376"/>
            <a:ext cx="360363" cy="40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186" y="728321"/>
            <a:ext cx="853334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C:\Documents and Settings\tdz\桌面\新建文件夹\欢迎02.jp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4135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07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7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7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8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8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10800000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8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300"/>
                            </p:stCondLst>
                            <p:childTnLst>
                              <p:par>
                                <p:cTn id="1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2800"/>
                            </p:stCondLst>
                            <p:childTnLst>
                              <p:par>
                                <p:cTn id="1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300"/>
                            </p:stCondLst>
                            <p:childTnLst>
                              <p:par>
                                <p:cTn id="1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800"/>
                            </p:stCondLst>
                            <p:childTnLst>
                              <p:par>
                                <p:cTn id="1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43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800"/>
                            </p:stCondLst>
                            <p:childTnLst>
                              <p:par>
                                <p:cTn id="2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300"/>
                            </p:stCondLst>
                            <p:childTnLst>
                              <p:par>
                                <p:cTn id="2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800"/>
                            </p:stCondLst>
                            <p:childTnLst>
                              <p:par>
                                <p:cTn id="2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630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6800"/>
                            </p:stCondLst>
                            <p:childTnLst>
                              <p:par>
                                <p:cTn id="2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7300"/>
                            </p:stCondLst>
                            <p:childTnLst>
                              <p:par>
                                <p:cTn id="2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800"/>
                            </p:stCondLst>
                            <p:childTnLst>
                              <p:par>
                                <p:cTn id="2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83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800"/>
                            </p:stCondLst>
                            <p:childTnLst>
                              <p:par>
                                <p:cTn id="24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930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980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3" grpId="0" animBg="1"/>
      <p:bldP spid="23" grpId="1" animBg="1"/>
      <p:bldP spid="25" grpId="0" animBg="1"/>
      <p:bldP spid="26" grpId="0" animBg="1"/>
      <p:bldP spid="28" grpId="0" animBg="1"/>
      <p:bldP spid="30" grpId="0" animBg="1"/>
      <p:bldP spid="31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 60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63" name="组合 62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64" name="矩形 63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5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66" name="矩形 65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67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19"/>
          <p:cNvSpPr txBox="1"/>
          <p:nvPr userDrawn="1"/>
        </p:nvSpPr>
        <p:spPr>
          <a:xfrm>
            <a:off x="6816378" y="2492896"/>
            <a:ext cx="4895452" cy="213556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white">
                  <a:lumMod val="8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white">
                  <a:lumMod val="8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70" name="矩形 69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7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3" name="文本框 72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93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6" grpId="0"/>
      <p:bldP spid="68" grpId="0"/>
      <p:bldP spid="6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8541" y="107650"/>
            <a:ext cx="360000" cy="3600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95288" y="433879"/>
            <a:ext cx="165600" cy="1656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574" y="1304859"/>
            <a:ext cx="2520000" cy="3779945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Documents and Settings\tdz\桌面\xpic5216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8902" y="1304836"/>
            <a:ext cx="2520000" cy="3778156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11230" y="1304859"/>
            <a:ext cx="2520000" cy="3778110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Documents and Settings\tdz\桌面\01.jp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3558" y="1303145"/>
            <a:ext cx="2520000" cy="3781538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 userDrawn="1"/>
        </p:nvGrpSpPr>
        <p:grpSpPr>
          <a:xfrm>
            <a:off x="406574" y="5374011"/>
            <a:ext cx="2520000" cy="576063"/>
            <a:chOff x="406574" y="5374011"/>
            <a:chExt cx="2520000" cy="576063"/>
          </a:xfrm>
        </p:grpSpPr>
        <p:sp>
          <p:nvSpPr>
            <p:cNvPr id="30" name="TextBox 29">
              <a:hlinkClick r:id="" action="ppaction://hlinkshowjump?jump=nextslide"/>
            </p:cNvPr>
            <p:cNvSpPr txBox="1"/>
            <p:nvPr/>
          </p:nvSpPr>
          <p:spPr>
            <a:xfrm>
              <a:off x="406574" y="5479481"/>
              <a:ext cx="2520000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为什么需要时间管理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419041" y="5374011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 flipV="1">
              <a:off x="406574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33" name="组合 32"/>
          <p:cNvGrpSpPr/>
          <p:nvPr userDrawn="1"/>
        </p:nvGrpSpPr>
        <p:grpSpPr>
          <a:xfrm>
            <a:off x="3358902" y="5374010"/>
            <a:ext cx="2520280" cy="576064"/>
            <a:chOff x="3358902" y="5374010"/>
            <a:chExt cx="2520280" cy="576064"/>
          </a:xfrm>
        </p:grpSpPr>
        <p:sp>
          <p:nvSpPr>
            <p:cNvPr id="34" name="TextBox 33">
              <a:hlinkClick r:id="" action="ppaction://hlinkshowjump?jump=nextslide"/>
            </p:cNvPr>
            <p:cNvSpPr txBox="1"/>
            <p:nvPr/>
          </p:nvSpPr>
          <p:spPr>
            <a:xfrm>
              <a:off x="3358902" y="5479481"/>
              <a:ext cx="2520000" cy="3540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时间与时间管理概述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V="1">
              <a:off x="3371649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 flipV="1">
              <a:off x="3359182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37" name="组合 36"/>
          <p:cNvGrpSpPr/>
          <p:nvPr userDrawn="1"/>
        </p:nvGrpSpPr>
        <p:grpSpPr>
          <a:xfrm>
            <a:off x="6282770" y="5374010"/>
            <a:ext cx="2548460" cy="576064"/>
            <a:chOff x="6282770" y="5374010"/>
            <a:chExt cx="2548460" cy="576064"/>
          </a:xfrm>
        </p:grpSpPr>
        <p:sp>
          <p:nvSpPr>
            <p:cNvPr id="38" name="TextBox 37">
              <a:hlinkClick r:id="" action="ppaction://hlinkshowjump?jump=nextslide"/>
            </p:cNvPr>
            <p:cNvSpPr txBox="1"/>
            <p:nvPr/>
          </p:nvSpPr>
          <p:spPr>
            <a:xfrm>
              <a:off x="6282770" y="5479551"/>
              <a:ext cx="2548460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时间管理的基本原理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V="1">
              <a:off x="6323697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40" name="直接连接符 39"/>
            <p:cNvCxnSpPr/>
            <p:nvPr/>
          </p:nvCxnSpPr>
          <p:spPr>
            <a:xfrm flipV="1">
              <a:off x="6311230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41" name="组合 40"/>
          <p:cNvGrpSpPr/>
          <p:nvPr userDrawn="1"/>
        </p:nvGrpSpPr>
        <p:grpSpPr>
          <a:xfrm>
            <a:off x="9263558" y="5374010"/>
            <a:ext cx="2520001" cy="576064"/>
            <a:chOff x="9263558" y="5374010"/>
            <a:chExt cx="2520001" cy="576064"/>
          </a:xfrm>
        </p:grpSpPr>
        <p:sp>
          <p:nvSpPr>
            <p:cNvPr id="42" name="TextBox 41">
              <a:hlinkClick r:id="" action="ppaction://hlinkshowjump?jump=nextslide"/>
            </p:cNvPr>
            <p:cNvSpPr txBox="1"/>
            <p:nvPr/>
          </p:nvSpPr>
          <p:spPr>
            <a:xfrm>
              <a:off x="9263558" y="5479480"/>
              <a:ext cx="2520001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时间管理的具体实施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9276025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 flipV="1">
              <a:off x="9263558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sp>
        <p:nvSpPr>
          <p:cNvPr id="45" name="矩形 44"/>
          <p:cNvSpPr/>
          <p:nvPr userDrawn="1"/>
        </p:nvSpPr>
        <p:spPr>
          <a:xfrm>
            <a:off x="10888587" y="302672"/>
            <a:ext cx="1093568" cy="369332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rgbClr val="92D050"/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rgbClr val="92D050"/>
                </a:solidFill>
              </a:rPr>
              <a:t>  </a:t>
            </a: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cxnSp>
        <p:nvCxnSpPr>
          <p:cNvPr id="46" name="直接连接符 45"/>
          <p:cNvCxnSpPr/>
          <p:nvPr userDrawn="1"/>
        </p:nvCxnSpPr>
        <p:spPr>
          <a:xfrm flipH="1">
            <a:off x="10888587" y="672004"/>
            <a:ext cx="1303413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14928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8541" y="107650"/>
            <a:ext cx="360000" cy="3600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95288" y="433879"/>
            <a:ext cx="165600" cy="1656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888587" y="302672"/>
            <a:ext cx="1093568" cy="369332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rgbClr val="92D050"/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rgbClr val="92D050"/>
                </a:solidFill>
              </a:rPr>
              <a:t>  </a:t>
            </a: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10888587" y="672004"/>
            <a:ext cx="1303413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128724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10543862" y="876211"/>
            <a:ext cx="2119911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 </a:t>
            </a:r>
            <a:r>
              <a:rPr lang="en-US" altLang="zh-CN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1403762" y="138649"/>
            <a:ext cx="400110" cy="181172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为什么需要时间管理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770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 userDrawn="1"/>
        </p:nvSpPr>
        <p:spPr>
          <a:xfrm rot="5400000">
            <a:off x="10543862" y="876211"/>
            <a:ext cx="2119911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11403762" y="138649"/>
            <a:ext cx="400110" cy="181172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时间与时间管理概述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 </a:t>
            </a:r>
            <a:r>
              <a:rPr lang="en-US" altLang="zh-CN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801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 userDrawn="1"/>
        </p:nvSpPr>
        <p:spPr>
          <a:xfrm rot="5400000">
            <a:off x="10543862" y="876211"/>
            <a:ext cx="2119911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11403762" y="138649"/>
            <a:ext cx="400110" cy="181172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时间管理的基本原理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 </a:t>
            </a:r>
            <a:r>
              <a:rPr lang="en-US" altLang="zh-CN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 4"/>
          <p:cNvSpPr/>
          <p:nvPr userDrawn="1"/>
        </p:nvSpPr>
        <p:spPr>
          <a:xfrm rot="5400000">
            <a:off x="10847733" y="262693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522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 userDrawn="1"/>
        </p:nvSpPr>
        <p:spPr>
          <a:xfrm rot="5400000">
            <a:off x="10543862" y="876211"/>
            <a:ext cx="2119911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1403762" y="138649"/>
            <a:ext cx="400110" cy="181172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时间管理的具体实施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 </a:t>
            </a:r>
            <a:r>
              <a:rPr lang="en-US" altLang="zh-CN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燕尾形 5"/>
          <p:cNvSpPr/>
          <p:nvPr userDrawn="1"/>
        </p:nvSpPr>
        <p:spPr>
          <a:xfrm rot="5400000">
            <a:off x="10847733" y="262693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670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8541" y="107650"/>
            <a:ext cx="360000" cy="3600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395288" y="433879"/>
            <a:ext cx="165600" cy="165600"/>
          </a:xfrm>
          <a:prstGeom prst="rect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397021" y="6120216"/>
            <a:ext cx="1235174" cy="43088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defTabSz="1218892"/>
            <a:r>
              <a:rPr lang="en-US" altLang="zh-CN" sz="2200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200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0" y="6526138"/>
            <a:ext cx="101996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 userDrawn="1"/>
        </p:nvCxnSpPr>
        <p:spPr>
          <a:xfrm flipV="1">
            <a:off x="10199662" y="6094090"/>
            <a:ext cx="0" cy="431800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1" name="直接连接符 20"/>
          <p:cNvCxnSpPr/>
          <p:nvPr userDrawn="1"/>
        </p:nvCxnSpPr>
        <p:spPr>
          <a:xfrm flipV="1">
            <a:off x="10283799" y="6236965"/>
            <a:ext cx="0" cy="288925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</a:ln>
          <a:effectLst/>
        </p:spPr>
      </p:cxnSp>
      <p:sp>
        <p:nvSpPr>
          <p:cNvPr id="22" name="矩形 21"/>
          <p:cNvSpPr/>
          <p:nvPr userDrawn="1"/>
        </p:nvSpPr>
        <p:spPr>
          <a:xfrm>
            <a:off x="457164" y="6180027"/>
            <a:ext cx="1093568" cy="369332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rgbClr val="92D050"/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rgbClr val="92D050"/>
                </a:solidFill>
              </a:rPr>
              <a:t>  </a:t>
            </a:r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43109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5" r:id="rId7"/>
    <p:sldLayoutId id="2147483657" r:id="rId8"/>
    <p:sldLayoutId id="2147483659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56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5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4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5" Type="http://schemas.openxmlformats.org/officeDocument/2006/relationships/image" Target="../media/image36.jpe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60638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4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58702" y="1924766"/>
            <a:ext cx="4391337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上哪样东西最长又是最短的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最快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又是最慢的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能分割又是最广大的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不受重视又是最值得惋惜的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它，什么事情都做不成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使一切渺小的东西归于消灭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使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一切伟大的东西生命不绝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7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什么是时间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→ 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谜语</a:t>
              </a:r>
              <a:endPara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197" y="2502492"/>
            <a:ext cx="4659196" cy="295195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48040" y="5225375"/>
            <a:ext cx="14542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892">
              <a:lnSpc>
                <a:spcPct val="130000"/>
              </a:lnSpc>
            </a:pPr>
            <a:r>
              <a:rPr lang="en-US" altLang="zh-CN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伏尔泰</a:t>
            </a:r>
          </a:p>
        </p:txBody>
      </p:sp>
    </p:spTree>
    <p:extLst>
      <p:ext uri="{BB962C8B-B14F-4D97-AF65-F5344CB8AC3E}">
        <p14:creationId xmlns:p14="http://schemas.microsoft.com/office/powerpoint/2010/main" val="30955442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15"/>
          <p:cNvSpPr txBox="1"/>
          <p:nvPr/>
        </p:nvSpPr>
        <p:spPr>
          <a:xfrm>
            <a:off x="1795989" y="2986888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en-US" sz="13800" b="1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10"/>
          <p:cNvGrpSpPr>
            <a:grpSpLocks/>
          </p:cNvGrpSpPr>
          <p:nvPr/>
        </p:nvGrpSpPr>
        <p:grpSpPr bwMode="auto">
          <a:xfrm>
            <a:off x="6671373" y="1773714"/>
            <a:ext cx="1008000" cy="1008000"/>
            <a:chOff x="2963207" y="-125557"/>
            <a:chExt cx="1268905" cy="1286160"/>
          </a:xfrm>
          <a:solidFill>
            <a:srgbClr val="FFC000"/>
          </a:solidFill>
        </p:grpSpPr>
        <p:sp>
          <p:nvSpPr>
            <p:cNvPr id="59" name="椭圆 58"/>
            <p:cNvSpPr/>
            <p:nvPr/>
          </p:nvSpPr>
          <p:spPr>
            <a:xfrm>
              <a:off x="2963207" y="-125557"/>
              <a:ext cx="1268905" cy="1286160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60" name="椭圆 4"/>
            <p:cNvSpPr/>
            <p:nvPr/>
          </p:nvSpPr>
          <p:spPr>
            <a:xfrm>
              <a:off x="3187042" y="102577"/>
              <a:ext cx="863790" cy="874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160" tIns="10160" rIns="10160" bIns="10160" spcCol="1270" anchor="ctr"/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生命</a:t>
              </a:r>
            </a:p>
          </p:txBody>
        </p:sp>
      </p:grpSp>
      <p:grpSp>
        <p:nvGrpSpPr>
          <p:cNvPr id="61" name="组合 13"/>
          <p:cNvGrpSpPr>
            <a:grpSpLocks/>
          </p:cNvGrpSpPr>
          <p:nvPr/>
        </p:nvGrpSpPr>
        <p:grpSpPr bwMode="auto">
          <a:xfrm>
            <a:off x="7593605" y="2565811"/>
            <a:ext cx="1008000" cy="1007999"/>
            <a:chOff x="3669612" y="963716"/>
            <a:chExt cx="1008221" cy="1007500"/>
          </a:xfrm>
          <a:solidFill>
            <a:srgbClr val="92D050"/>
          </a:solidFill>
        </p:grpSpPr>
        <p:sp>
          <p:nvSpPr>
            <p:cNvPr id="62" name="椭圆 61"/>
            <p:cNvSpPr/>
            <p:nvPr/>
          </p:nvSpPr>
          <p:spPr>
            <a:xfrm>
              <a:off x="3669612" y="963716"/>
              <a:ext cx="1008221" cy="1007500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63" name="椭圆 4"/>
            <p:cNvSpPr/>
            <p:nvPr/>
          </p:nvSpPr>
          <p:spPr>
            <a:xfrm>
              <a:off x="3755408" y="997694"/>
              <a:ext cx="863789" cy="874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160" tIns="10160" rIns="10160" bIns="10160" spcCol="1270" anchor="ctr"/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金钱</a:t>
              </a:r>
            </a:p>
          </p:txBody>
        </p:sp>
      </p:grpSp>
      <p:grpSp>
        <p:nvGrpSpPr>
          <p:cNvPr id="64" name="组合 16"/>
          <p:cNvGrpSpPr>
            <a:grpSpLocks/>
          </p:cNvGrpSpPr>
          <p:nvPr/>
        </p:nvGrpSpPr>
        <p:grpSpPr bwMode="auto">
          <a:xfrm>
            <a:off x="8522293" y="3553483"/>
            <a:ext cx="1008000" cy="1008000"/>
            <a:chOff x="3946616" y="2248602"/>
            <a:chExt cx="1008221" cy="1007501"/>
          </a:xfrm>
          <a:solidFill>
            <a:srgbClr val="00B0F0"/>
          </a:solidFill>
        </p:grpSpPr>
        <p:sp>
          <p:nvSpPr>
            <p:cNvPr id="65" name="椭圆 64"/>
            <p:cNvSpPr/>
            <p:nvPr/>
          </p:nvSpPr>
          <p:spPr>
            <a:xfrm>
              <a:off x="3946616" y="2248602"/>
              <a:ext cx="1008221" cy="1007501"/>
            </a:xfrm>
            <a:prstGeom prst="ellipse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66" name="椭圆 4"/>
            <p:cNvSpPr/>
            <p:nvPr/>
          </p:nvSpPr>
          <p:spPr>
            <a:xfrm>
              <a:off x="4040326" y="2340892"/>
              <a:ext cx="863789" cy="874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160" tIns="10160" rIns="10160" bIns="10160" spcCol="1270" anchor="ctr"/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资源</a:t>
              </a:r>
            </a:p>
          </p:txBody>
        </p:sp>
      </p:grpSp>
      <p:grpSp>
        <p:nvGrpSpPr>
          <p:cNvPr id="67" name="组合 19"/>
          <p:cNvGrpSpPr>
            <a:grpSpLocks/>
          </p:cNvGrpSpPr>
          <p:nvPr/>
        </p:nvGrpSpPr>
        <p:grpSpPr bwMode="auto">
          <a:xfrm>
            <a:off x="6671382" y="5102883"/>
            <a:ext cx="1008000" cy="1007999"/>
            <a:chOff x="3691037" y="3533490"/>
            <a:chExt cx="1008221" cy="1007501"/>
          </a:xfrm>
          <a:solidFill>
            <a:srgbClr val="FF99FF"/>
          </a:solidFill>
        </p:grpSpPr>
        <p:sp>
          <p:nvSpPr>
            <p:cNvPr id="68" name="椭圆 67"/>
            <p:cNvSpPr/>
            <p:nvPr/>
          </p:nvSpPr>
          <p:spPr>
            <a:xfrm>
              <a:off x="3691037" y="3533490"/>
              <a:ext cx="1008221" cy="1007501"/>
            </a:xfrm>
            <a:prstGeom prst="ellipse">
              <a:avLst/>
            </a:prstGeom>
            <a:gradFill rotWithShape="1">
              <a:gsLst>
                <a:gs pos="0">
                  <a:srgbClr val="8064A2">
                    <a:shade val="51000"/>
                    <a:satMod val="130000"/>
                  </a:srgbClr>
                </a:gs>
                <a:gs pos="80000">
                  <a:srgbClr val="8064A2">
                    <a:shade val="93000"/>
                    <a:satMod val="130000"/>
                  </a:srgbClr>
                </a:gs>
                <a:gs pos="100000">
                  <a:srgbClr val="8064A2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064A2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69" name="椭圆 4"/>
            <p:cNvSpPr/>
            <p:nvPr/>
          </p:nvSpPr>
          <p:spPr>
            <a:xfrm>
              <a:off x="3773606" y="3649928"/>
              <a:ext cx="863789" cy="874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160" tIns="10160" rIns="10160" bIns="10160" spcCol="1270" anchor="ctr"/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财富</a:t>
              </a:r>
            </a:p>
          </p:txBody>
        </p:sp>
      </p:grpSp>
      <p:grpSp>
        <p:nvGrpSpPr>
          <p:cNvPr id="70" name="组合 22"/>
          <p:cNvGrpSpPr>
            <a:grpSpLocks/>
          </p:cNvGrpSpPr>
          <p:nvPr/>
        </p:nvGrpSpPr>
        <p:grpSpPr bwMode="auto">
          <a:xfrm>
            <a:off x="8039533" y="4725938"/>
            <a:ext cx="1008001" cy="1007999"/>
            <a:chOff x="2963207" y="4622762"/>
            <a:chExt cx="1008221" cy="1007501"/>
          </a:xfrm>
          <a:solidFill>
            <a:srgbClr val="FF6600"/>
          </a:solidFill>
        </p:grpSpPr>
        <p:sp>
          <p:nvSpPr>
            <p:cNvPr id="71" name="椭圆 70"/>
            <p:cNvSpPr/>
            <p:nvPr/>
          </p:nvSpPr>
          <p:spPr>
            <a:xfrm>
              <a:off x="2963207" y="4622762"/>
              <a:ext cx="1008221" cy="1007501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72" name="椭圆 4"/>
            <p:cNvSpPr/>
            <p:nvPr/>
          </p:nvSpPr>
          <p:spPr>
            <a:xfrm>
              <a:off x="3051853" y="4675561"/>
              <a:ext cx="863789" cy="874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160" tIns="10160" rIns="10160" bIns="10160" spcCol="1270" anchor="ctr"/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债务</a:t>
              </a:r>
            </a:p>
          </p:txBody>
        </p:sp>
      </p:grpSp>
      <p:grpSp>
        <p:nvGrpSpPr>
          <p:cNvPr id="73" name="组合 31"/>
          <p:cNvGrpSpPr>
            <a:grpSpLocks/>
          </p:cNvGrpSpPr>
          <p:nvPr/>
        </p:nvGrpSpPr>
        <p:grpSpPr bwMode="auto">
          <a:xfrm>
            <a:off x="7495603" y="1560134"/>
            <a:ext cx="3226966" cy="1525371"/>
            <a:chOff x="301455" y="-413652"/>
            <a:chExt cx="5509508" cy="1524145"/>
          </a:xfrm>
        </p:grpSpPr>
        <p:sp>
          <p:nvSpPr>
            <p:cNvPr id="74" name="矩形 73"/>
            <p:cNvSpPr/>
            <p:nvPr/>
          </p:nvSpPr>
          <p:spPr>
            <a:xfrm>
              <a:off x="3981451" y="-125176"/>
              <a:ext cx="1829512" cy="1235669"/>
            </a:xfrm>
            <a:prstGeom prst="rect">
              <a:avLst/>
            </a:prstGeom>
            <a:noFill/>
            <a:ln>
              <a:noFill/>
            </a:ln>
            <a:effectLst/>
          </p:spPr>
        </p:sp>
        <p:sp>
          <p:nvSpPr>
            <p:cNvPr id="75" name="矩形 74"/>
            <p:cNvSpPr/>
            <p:nvPr/>
          </p:nvSpPr>
          <p:spPr>
            <a:xfrm rot="20895506">
              <a:off x="301455" y="-413652"/>
              <a:ext cx="2778151" cy="9936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spcCol="1270" anchor="ctr"/>
            <a:lstStyle/>
            <a:p>
              <a:pPr marL="171450" marR="0" lvl="1" indent="-17145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活着的人</a:t>
              </a:r>
            </a:p>
          </p:txBody>
        </p:sp>
      </p:grpSp>
      <p:sp>
        <p:nvSpPr>
          <p:cNvPr id="76" name="矩形 75"/>
          <p:cNvSpPr/>
          <p:nvPr/>
        </p:nvSpPr>
        <p:spPr>
          <a:xfrm rot="21269975">
            <a:off x="8515037" y="2326811"/>
            <a:ext cx="1071562" cy="96051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spcCol="1270" anchor="ctr"/>
          <a:lstStyle/>
          <a:p>
            <a:pPr marL="171450" marR="0" lvl="1" indent="-171450" algn="ctr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商人</a:t>
            </a:r>
          </a:p>
        </p:txBody>
      </p:sp>
      <p:sp>
        <p:nvSpPr>
          <p:cNvPr id="77" name="矩形 76"/>
          <p:cNvSpPr/>
          <p:nvPr/>
        </p:nvSpPr>
        <p:spPr>
          <a:xfrm>
            <a:off x="9623598" y="3645818"/>
            <a:ext cx="1741041" cy="72379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spcCol="1270" anchor="ctr"/>
          <a:lstStyle/>
          <a:p>
            <a:pPr marL="171450" marR="0" lvl="1" indent="-171450" algn="ctr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做学问的人</a:t>
            </a:r>
          </a:p>
        </p:txBody>
      </p:sp>
      <p:sp>
        <p:nvSpPr>
          <p:cNvPr id="78" name="矩形 77"/>
          <p:cNvSpPr/>
          <p:nvPr/>
        </p:nvSpPr>
        <p:spPr>
          <a:xfrm rot="173226">
            <a:off x="9101653" y="4919152"/>
            <a:ext cx="1450975" cy="83047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spcCol="1270" anchor="ctr"/>
          <a:lstStyle/>
          <a:p>
            <a:pPr marL="171450" marR="0" lvl="1" indent="-171450" algn="ctr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无聊的人</a:t>
            </a:r>
          </a:p>
        </p:txBody>
      </p:sp>
      <p:sp>
        <p:nvSpPr>
          <p:cNvPr id="79" name="矩形 78"/>
          <p:cNvSpPr/>
          <p:nvPr/>
        </p:nvSpPr>
        <p:spPr>
          <a:xfrm rot="303718">
            <a:off x="7520662" y="5749458"/>
            <a:ext cx="2008187" cy="60424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spcCol="1270" anchor="ctr"/>
          <a:lstStyle/>
          <a:p>
            <a:pPr marL="171450" marR="0" lvl="1" indent="-171450" algn="ctr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绝大多数的人</a:t>
            </a:r>
          </a:p>
        </p:txBody>
      </p:sp>
      <p:pic>
        <p:nvPicPr>
          <p:cNvPr id="80" name="Picture 4" descr="D:\Teliss_Tong\Copy\定期备份\工作备份\！PPT图片及版面资源\06-PPT精选插图\04-图标\B27A6FB87E516110BBD758E9783952C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7633" y="3515383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直接连接符 80"/>
          <p:cNvCxnSpPr/>
          <p:nvPr/>
        </p:nvCxnSpPr>
        <p:spPr>
          <a:xfrm>
            <a:off x="7175373" y="4057483"/>
            <a:ext cx="1346920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直接连接符 81"/>
          <p:cNvCxnSpPr>
            <a:endCxn id="59" idx="3"/>
          </p:cNvCxnSpPr>
          <p:nvPr/>
        </p:nvCxnSpPr>
        <p:spPr>
          <a:xfrm flipV="1">
            <a:off x="6671373" y="2634096"/>
            <a:ext cx="147618" cy="734306"/>
          </a:xfrm>
          <a:prstGeom prst="line">
            <a:avLst/>
          </a:prstGeom>
          <a:noFill/>
          <a:ln w="25400" cap="flat" cmpd="sng" algn="ctr">
            <a:solidFill>
              <a:srgbClr val="9BBB59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直接连接符 82"/>
          <p:cNvCxnSpPr>
            <a:stCxn id="62" idx="3"/>
          </p:cNvCxnSpPr>
          <p:nvPr/>
        </p:nvCxnSpPr>
        <p:spPr>
          <a:xfrm flipH="1">
            <a:off x="7035912" y="3426192"/>
            <a:ext cx="705311" cy="325743"/>
          </a:xfrm>
          <a:prstGeom prst="line">
            <a:avLst/>
          </a:prstGeom>
          <a:noFill/>
          <a:ln w="25400" cap="flat" cmpd="sng" algn="ctr">
            <a:solidFill>
              <a:srgbClr val="F7964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4" name="直接连接符 83"/>
          <p:cNvCxnSpPr>
            <a:stCxn id="68" idx="0"/>
          </p:cNvCxnSpPr>
          <p:nvPr/>
        </p:nvCxnSpPr>
        <p:spPr>
          <a:xfrm flipH="1" flipV="1">
            <a:off x="6903801" y="4646597"/>
            <a:ext cx="271581" cy="456286"/>
          </a:xfrm>
          <a:prstGeom prst="line">
            <a:avLst/>
          </a:prstGeom>
          <a:noFill/>
          <a:ln w="25400" cap="flat" cmpd="sng" algn="ctr">
            <a:solidFill>
              <a:srgbClr val="8064A2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5" name="直接连接符 84"/>
          <p:cNvCxnSpPr>
            <a:stCxn id="71" idx="1"/>
          </p:cNvCxnSpPr>
          <p:nvPr/>
        </p:nvCxnSpPr>
        <p:spPr>
          <a:xfrm flipH="1" flipV="1">
            <a:off x="7175373" y="4417957"/>
            <a:ext cx="1011778" cy="455599"/>
          </a:xfrm>
          <a:prstGeom prst="lin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6" name="直接连接符 85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87" name="组合 8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88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1218892"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什么是时间</a:t>
              </a:r>
              <a:r>
                <a:rPr lang="zh-CN" altLang="en-US" sz="2400" kern="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 </a:t>
              </a:r>
              <a:r>
                <a:rPr lang="zh-CN" altLang="en-US" sz="2000" kern="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时间意味着什么</a:t>
              </a:r>
              <a:endParaRPr lang="en-US" altLang="zh-CN" sz="2000" kern="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92" name="TextBox 15"/>
          <p:cNvSpPr txBox="1"/>
          <p:nvPr/>
        </p:nvSpPr>
        <p:spPr>
          <a:xfrm>
            <a:off x="1746621" y="293752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en-US" sz="13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556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直接连接符 85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1630711" y="2245207"/>
            <a:ext cx="6552728" cy="331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想要体会“一年”有多少价值，可以去问一个失败重修的学生；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想要体会“一月”有多少价值，可以去问一个不幸早产的母亲；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想要体会“一周”有多少价值，可以去问一个定期周刊的编辑；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想要体会“一天”有多少价值，可以去问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闭一睁”的小沈阳；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想要体会“一小时”有多少价值，可以去问一对等待相聚的恋人；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想要体会“一分钟”有多少价值，可以去问一个错过火车的旅人；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想要体会“一秒钟”有多少价值，可以去问一个死里逃生的幸运儿；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想要体会“一毫秒”有多少价值，可以去问一个错失金牌的运动员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" name="图片 4" descr="图片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9557" y="3877530"/>
            <a:ext cx="2751997" cy="201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8759502" y="1917626"/>
            <a:ext cx="1997119" cy="2257425"/>
            <a:chOff x="8759502" y="1917626"/>
            <a:chExt cx="1997119" cy="2257425"/>
          </a:xfrm>
        </p:grpSpPr>
        <p:pic>
          <p:nvPicPr>
            <p:cNvPr id="38" name="Picture 3" descr="E:\仝德志文件，勿删！\03-参考文档\！PPT图片及版面资源\06-PPT精选插图\04-图标\ED82A00EE6AD1E273AC63925E4D762E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9502" y="1917626"/>
              <a:ext cx="1990725" cy="2257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1"/>
            <p:cNvSpPr txBox="1"/>
            <p:nvPr/>
          </p:nvSpPr>
          <p:spPr>
            <a:xfrm>
              <a:off x="8975526" y="2320644"/>
              <a:ext cx="1781095" cy="1109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80000">
                <a:lnSpc>
                  <a:spcPct val="120000"/>
                </a:lnSpc>
                <a:spcAft>
                  <a:spcPts val="3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眼睛一闭一睁，一天就过去了 嚎</a:t>
              </a:r>
              <a:r>
                <a:rPr lang="en-US" altLang="zh-CN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</a:p>
            <a:p>
              <a:pPr indent="180000">
                <a:lnSpc>
                  <a:spcPct val="120000"/>
                </a:lnSpc>
                <a:spcAft>
                  <a:spcPts val="3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眼睛一闭不睁，这辈子就过去了 嚎</a:t>
              </a:r>
              <a:r>
                <a:rPr lang="en-US" altLang="zh-CN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1218892"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什么是时间</a:t>
              </a:r>
              <a:r>
                <a:rPr lang="zh-CN" altLang="en-US" sz="2400" kern="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 </a:t>
              </a:r>
              <a:r>
                <a:rPr lang="zh-CN" altLang="en-US" sz="2000" kern="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体会时间</a:t>
              </a:r>
              <a:endParaRPr lang="en-US" altLang="zh-CN" sz="2000" kern="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2462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130"/>
          <p:cNvSpPr>
            <a:spLocks noChangeShapeType="1"/>
          </p:cNvSpPr>
          <p:nvPr/>
        </p:nvSpPr>
        <p:spPr bwMode="auto">
          <a:xfrm>
            <a:off x="1032711" y="1886387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TextBox 50"/>
          <p:cNvSpPr txBox="1"/>
          <p:nvPr/>
        </p:nvSpPr>
        <p:spPr>
          <a:xfrm>
            <a:off x="910630" y="2628533"/>
            <a:ext cx="3528391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时间</a:t>
            </a:r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的供给量是固定不变</a:t>
            </a:r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的。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10630" y="3179827"/>
            <a:ext cx="3402398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aphicFrame>
        <p:nvGraphicFramePr>
          <p:cNvPr id="31" name="图示 30"/>
          <p:cNvGraphicFramePr/>
          <p:nvPr>
            <p:extLst>
              <p:ext uri="{D42A27DB-BD31-4B8C-83A1-F6EECF244321}">
                <p14:modId xmlns:p14="http://schemas.microsoft.com/office/powerpoint/2010/main" val="951060471"/>
              </p:ext>
            </p:extLst>
          </p:nvPr>
        </p:nvGraphicFramePr>
        <p:xfrm>
          <a:off x="3543903" y="1868616"/>
          <a:ext cx="5143591" cy="3831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2" name="肘形连接符 31"/>
          <p:cNvCxnSpPr/>
          <p:nvPr/>
        </p:nvCxnSpPr>
        <p:spPr>
          <a:xfrm flipV="1">
            <a:off x="4439022" y="2343587"/>
            <a:ext cx="990090" cy="836240"/>
          </a:xfrm>
          <a:prstGeom prst="bentConnector3">
            <a:avLst>
              <a:gd name="adj1" fmla="val 14161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3" name="肘形连接符 32"/>
          <p:cNvCxnSpPr/>
          <p:nvPr/>
        </p:nvCxnSpPr>
        <p:spPr>
          <a:xfrm rot="5400000" flipH="1" flipV="1">
            <a:off x="3812666" y="4917031"/>
            <a:ext cx="1355447" cy="354722"/>
          </a:xfrm>
          <a:prstGeom prst="bentConnector3">
            <a:avLst>
              <a:gd name="adj1" fmla="val -1142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5" name="直接连接符 34"/>
          <p:cNvCxnSpPr/>
          <p:nvPr/>
        </p:nvCxnSpPr>
        <p:spPr>
          <a:xfrm>
            <a:off x="910630" y="5628099"/>
            <a:ext cx="3402398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2" name="TextBox 88"/>
          <p:cNvSpPr txBox="1"/>
          <p:nvPr/>
        </p:nvSpPr>
        <p:spPr>
          <a:xfrm>
            <a:off x="910630" y="4738528"/>
            <a:ext cx="3402398" cy="853567"/>
          </a:xfrm>
          <a:prstGeom prst="rect">
            <a:avLst/>
          </a:prstGeom>
          <a:noFill/>
          <a:ln w="19050" cap="flat" cmpd="sng" algn="ctr">
            <a:noFill/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天可补，海可填，南山可移。日月既往，不可复追</a:t>
            </a:r>
          </a:p>
        </p:txBody>
      </p:sp>
      <p:cxnSp>
        <p:nvCxnSpPr>
          <p:cNvPr id="43" name="肘形连接符 42"/>
          <p:cNvCxnSpPr/>
          <p:nvPr/>
        </p:nvCxnSpPr>
        <p:spPr>
          <a:xfrm flipV="1">
            <a:off x="7697404" y="3035811"/>
            <a:ext cx="270010" cy="18816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4" name="直接连接符 43"/>
          <p:cNvCxnSpPr/>
          <p:nvPr/>
        </p:nvCxnSpPr>
        <p:spPr>
          <a:xfrm>
            <a:off x="7967414" y="3166179"/>
            <a:ext cx="3258380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5" name="TextBox 93"/>
          <p:cNvSpPr txBox="1"/>
          <p:nvPr/>
        </p:nvSpPr>
        <p:spPr>
          <a:xfrm>
            <a:off x="8039422" y="2228424"/>
            <a:ext cx="3240360" cy="8925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不论愿不愿意，我们都必须消费时间。</a:t>
            </a:r>
          </a:p>
        </p:txBody>
      </p:sp>
      <p:cxnSp>
        <p:nvCxnSpPr>
          <p:cNvPr id="46" name="肘形连接符 45"/>
          <p:cNvCxnSpPr/>
          <p:nvPr/>
        </p:nvCxnSpPr>
        <p:spPr>
          <a:xfrm flipV="1">
            <a:off x="6095206" y="5628099"/>
            <a:ext cx="1737203" cy="21602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7" name="直接连接符 46"/>
          <p:cNvCxnSpPr/>
          <p:nvPr/>
        </p:nvCxnSpPr>
        <p:spPr>
          <a:xfrm>
            <a:off x="8021402" y="5628099"/>
            <a:ext cx="3258380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8" name="TextBox 105"/>
          <p:cNvSpPr txBox="1"/>
          <p:nvPr/>
        </p:nvSpPr>
        <p:spPr>
          <a:xfrm>
            <a:off x="8039422" y="4719035"/>
            <a:ext cx="3240360" cy="8925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任何一项活动都有赖于时间的堆砌。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19" name="组合 18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20" name="TextBox 19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1218892"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时间有哪些特性</a:t>
              </a:r>
              <a:endParaRPr lang="en-US" altLang="zh-CN" sz="2000" kern="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129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5" name="组合 4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6" name="TextBox 5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1218892"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如何理解时间管理</a:t>
              </a:r>
              <a:endParaRPr lang="en-US" altLang="zh-CN" sz="2000" kern="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pic>
        <p:nvPicPr>
          <p:cNvPr id="9" name="Picture 2" descr="C:\Documents and Settings\tdz\桌面\77c6a7efce1b9d161aed0823f3deb48f8c54644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1818" y="1864644"/>
            <a:ext cx="4561439" cy="1599850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661014" y="1864644"/>
            <a:ext cx="5402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海上生明月，天涯共此时</a:t>
            </a:r>
            <a:endParaRPr lang="zh-CN" altLang="en-US" sz="3600" dirty="0">
              <a:solidFill>
                <a:srgbClr val="FF9900"/>
              </a:solidFill>
            </a:endParaRPr>
          </a:p>
        </p:txBody>
      </p:sp>
      <p:sp>
        <p:nvSpPr>
          <p:cNvPr id="12" name="TextBox 50"/>
          <p:cNvSpPr txBox="1"/>
          <p:nvPr/>
        </p:nvSpPr>
        <p:spPr>
          <a:xfrm>
            <a:off x="5661014" y="2601548"/>
            <a:ext cx="5402742" cy="8925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时间如水，静静流泻</a:t>
            </a:r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，它对</a:t>
            </a:r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任何人都是公平</a:t>
            </a:r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rPr>
              <a:t>的，时间本身没有任何问题。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1818" y="3616541"/>
            <a:ext cx="101319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的对象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不是时间，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而是每一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个使用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时间的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其本质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zh-CN" altLang="en-US" sz="60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自我管理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931818" y="5248498"/>
            <a:ext cx="101319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其目的是：</a:t>
            </a:r>
            <a:r>
              <a:rPr lang="zh-CN" altLang="en-US" sz="2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2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我们追求幸福生活，实现人生</a:t>
            </a:r>
            <a:r>
              <a:rPr lang="zh-CN" altLang="en-US" sz="2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梦想！</a:t>
            </a:r>
            <a:endParaRPr lang="zh-CN" altLang="en-US" sz="28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429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54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</p:cxnSp>
        <p:sp>
          <p:nvSpPr>
            <p:cNvPr id="5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400050" lvl="0" indent="-40005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基本原理</a:t>
              </a:r>
            </a:p>
            <a:p>
              <a:pPr marL="400050" lvl="0" indent="-40005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效能（</a:t>
              </a:r>
              <a:r>
                <a:rPr lang="en-US" altLang="zh-CN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EFFECTIVENESS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）</a:t>
              </a:r>
            </a:p>
            <a:p>
              <a:pPr marL="400050" lvl="0" indent="-40005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效率（</a:t>
              </a:r>
              <a:r>
                <a:rPr lang="en-US" altLang="zh-CN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EFFICIENCY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）</a:t>
              </a:r>
            </a:p>
            <a:p>
              <a:pPr marL="400050" lvl="0" indent="-40005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勤恳</a:t>
              </a:r>
              <a:r>
                <a:rPr lang="en-US" altLang="zh-CN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/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勤奋（</a:t>
              </a:r>
              <a:r>
                <a:rPr lang="en-US" altLang="zh-CN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DILIGENCE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）</a:t>
              </a:r>
              <a:endPara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6574" y="1303218"/>
            <a:ext cx="2520000" cy="4646856"/>
            <a:chOff x="406574" y="1303218"/>
            <a:chExt cx="2520000" cy="4646856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303218"/>
              <a:ext cx="2520000" cy="3781779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9" name="组合 28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0" name="TextBox 29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3" name="组合 32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34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5" name="组合 34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36" name="TextBox 35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9" name="组合 38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0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组合 40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2" name="TextBox 41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时间管理的具体实施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45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6283050" y="1301851"/>
            <a:ext cx="2548460" cy="4648223"/>
            <a:chOff x="6282770" y="1301851"/>
            <a:chExt cx="2548460" cy="4648223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0" y="1301851"/>
              <a:ext cx="2520000" cy="377811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" name="组合 47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9" name="TextBox 48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时间管理的基本原理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2" name="s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508" y="364838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3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17663E-6 -4.6161E-6 L 0.86349 0.3910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5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L -0.48893 -0.0037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53" y="-18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47409 0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02E-6 -2.67898E-6 L -0.77729 -2.67898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71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89852" y="4664002"/>
            <a:ext cx="9019902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kern="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我们将怎样面对这样的一</a:t>
            </a:r>
            <a:r>
              <a:rPr lang="zh-CN" altLang="en-US" sz="2800" kern="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笔时间财富</a:t>
            </a:r>
            <a:r>
              <a:rPr lang="zh-CN" altLang="en-US" sz="2800" kern="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呢？</a:t>
            </a:r>
            <a:endParaRPr lang="zh-CN" altLang="en-US" sz="2800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E:\仝德志文件，勿删！\03-参考文档\！PPT图片及版面资源\06-PPT精选插图\04-图标\BAB60EF727855B50C4885422B36308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6568" y="160027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02421" y="1489881"/>
            <a:ext cx="18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一天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6537" y="1659159"/>
            <a:ext cx="4104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40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6537" y="2539970"/>
            <a:ext cx="4104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40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1440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</a:p>
        </p:txBody>
      </p:sp>
      <p:sp>
        <p:nvSpPr>
          <p:cNvPr id="8" name="矩形 7"/>
          <p:cNvSpPr/>
          <p:nvPr/>
        </p:nvSpPr>
        <p:spPr>
          <a:xfrm>
            <a:off x="5866537" y="3420781"/>
            <a:ext cx="4104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40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86400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03762" y="2084681"/>
            <a:ext cx="400110" cy="13535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基本原理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5690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E:\仝德志文件，勿删！\03-参考文档\！PPT图片及版面资源\PPT精美插图\头像\呵呵头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6297" y="4482024"/>
            <a:ext cx="1026509" cy="102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89852" y="4664002"/>
            <a:ext cx="901990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kern="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请问</a:t>
            </a:r>
            <a:r>
              <a:rPr lang="zh-CN" altLang="en-US" sz="2800" kern="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：您如何</a:t>
            </a:r>
            <a:r>
              <a:rPr lang="zh-CN" altLang="en-US" sz="2800" kern="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用这笔钱？</a:t>
            </a:r>
          </a:p>
        </p:txBody>
      </p:sp>
      <p:pic>
        <p:nvPicPr>
          <p:cNvPr id="7" name="Picture 2" descr="F:\360云盘\02-个人资料\！PPT图片及版面资源\05-PPT精选插图\04-图标\154124059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9973" y="1352462"/>
            <a:ext cx="32512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784942" y="1415931"/>
            <a:ext cx="5649239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银行向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你的帐号拨款</a:t>
            </a:r>
            <a:r>
              <a:rPr lang="en-US" altLang="zh-CN" sz="44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8.64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只能当天消费，不可以储蓄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投资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送人；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可以随便花，随意购买东西；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6142" y="598409"/>
            <a:ext cx="24701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如果 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有一天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369501" y="1365827"/>
            <a:ext cx="1969114" cy="0"/>
          </a:xfrm>
          <a:prstGeom prst="straightConnector1">
            <a:avLst/>
          </a:prstGeom>
          <a:ln>
            <a:solidFill>
              <a:srgbClr val="99D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403762" y="2084681"/>
            <a:ext cx="400110" cy="13535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基本原理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1702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1244982"/>
            <a:ext cx="2232248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4222" y="708101"/>
            <a:ext cx="144008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类比分析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174283429"/>
              </p:ext>
            </p:extLst>
          </p:nvPr>
        </p:nvGraphicFramePr>
        <p:xfrm>
          <a:off x="2350790" y="2349674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4039263868"/>
              </p:ext>
            </p:extLst>
          </p:nvPr>
        </p:nvGraphicFramePr>
        <p:xfrm>
          <a:off x="6064183" y="2349674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5" descr="E:\仝德志文件，勿删！\03-参考文档\！PPT图片及版面资源\06-PPT精选插图\04-图标\131846CD7C60C4618C061A8D8DAE74CD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5366" y="3722763"/>
            <a:ext cx="1219199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8942" y="3654501"/>
            <a:ext cx="1287461" cy="128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8754565" y="2781722"/>
            <a:ext cx="2412000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9770657" y="4941962"/>
            <a:ext cx="230121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同样的钱，买的最多</a:t>
            </a:r>
            <a:endParaRPr lang="zh-CN" altLang="en-US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844458" y="2303066"/>
            <a:ext cx="2157197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买最</a:t>
            </a:r>
            <a:r>
              <a:rPr lang="zh-CN" altLang="en-US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该买</a:t>
            </a: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的东西</a:t>
            </a:r>
            <a:endParaRPr lang="zh-CN" altLang="en-US" b="1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923056" y="5403627"/>
            <a:ext cx="2004798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>
            <a:off x="6527254" y="2011699"/>
            <a:ext cx="2808389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530297" y="1510978"/>
            <a:ext cx="2157197" cy="45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一分钱也不剩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14886" y="2011699"/>
            <a:ext cx="2736304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3430910" y="1510978"/>
            <a:ext cx="25972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充分利用时间，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不浪费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17661" y="2767865"/>
            <a:ext cx="3173289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07554" y="2303066"/>
            <a:ext cx="27233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做最该做的事，要事第一</a:t>
            </a:r>
            <a:endParaRPr lang="zh-CN" altLang="en-US" b="1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371044" y="4941962"/>
            <a:ext cx="2301213" cy="45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同样时间，成果更多</a:t>
            </a:r>
            <a:endParaRPr lang="zh-CN" altLang="en-US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58973" y="5403627"/>
            <a:ext cx="2004798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1" name="直接连接符 20"/>
          <p:cNvCxnSpPr/>
          <p:nvPr/>
        </p:nvCxnSpPr>
        <p:spPr>
          <a:xfrm flipV="1">
            <a:off x="5951190" y="2084681"/>
            <a:ext cx="0" cy="2425233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2" name="直接连接符 21"/>
          <p:cNvCxnSpPr/>
          <p:nvPr/>
        </p:nvCxnSpPr>
        <p:spPr>
          <a:xfrm flipV="1">
            <a:off x="6527254" y="2084680"/>
            <a:ext cx="0" cy="2425233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4" name="TextBox 23"/>
          <p:cNvSpPr txBox="1"/>
          <p:nvPr/>
        </p:nvSpPr>
        <p:spPr>
          <a:xfrm>
            <a:off x="11403762" y="2084681"/>
            <a:ext cx="400110" cy="13535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基本原理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2433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P spid="10" grpId="0"/>
      <p:bldP spid="11" grpId="0"/>
      <p:bldP spid="14" grpId="0"/>
      <p:bldP spid="16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1244982"/>
            <a:ext cx="2232248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4222" y="708101"/>
            <a:ext cx="144008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原理图示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417123" y="1535487"/>
            <a:ext cx="7379755" cy="1080000"/>
            <a:chOff x="550550" y="2211893"/>
            <a:chExt cx="7379755" cy="1080000"/>
          </a:xfrm>
        </p:grpSpPr>
        <p:sp>
          <p:nvSpPr>
            <p:cNvPr id="44" name="任意多边形 43"/>
            <p:cNvSpPr/>
            <p:nvPr/>
          </p:nvSpPr>
          <p:spPr>
            <a:xfrm>
              <a:off x="550550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4F81BD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效益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782833" y="2481893"/>
              <a:ext cx="540000" cy="540000"/>
            </a:xfrm>
            <a:custGeom>
              <a:avLst/>
              <a:gdLst>
                <a:gd name="connsiteX0" fmla="*/ 96902 w 731063"/>
                <a:gd name="connsiteY0" fmla="*/ 150599 h 731063"/>
                <a:gd name="connsiteX1" fmla="*/ 634161 w 731063"/>
                <a:gd name="connsiteY1" fmla="*/ 150599 h 731063"/>
                <a:gd name="connsiteX2" fmla="*/ 634161 w 731063"/>
                <a:gd name="connsiteY2" fmla="*/ 322545 h 731063"/>
                <a:gd name="connsiteX3" fmla="*/ 96902 w 731063"/>
                <a:gd name="connsiteY3" fmla="*/ 322545 h 731063"/>
                <a:gd name="connsiteX4" fmla="*/ 96902 w 731063"/>
                <a:gd name="connsiteY4" fmla="*/ 150599 h 731063"/>
                <a:gd name="connsiteX5" fmla="*/ 96902 w 731063"/>
                <a:gd name="connsiteY5" fmla="*/ 408518 h 731063"/>
                <a:gd name="connsiteX6" fmla="*/ 634161 w 731063"/>
                <a:gd name="connsiteY6" fmla="*/ 408518 h 731063"/>
                <a:gd name="connsiteX7" fmla="*/ 634161 w 731063"/>
                <a:gd name="connsiteY7" fmla="*/ 580464 h 731063"/>
                <a:gd name="connsiteX8" fmla="*/ 96902 w 731063"/>
                <a:gd name="connsiteY8" fmla="*/ 580464 h 731063"/>
                <a:gd name="connsiteX9" fmla="*/ 96902 w 731063"/>
                <a:gd name="connsiteY9" fmla="*/ 408518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063" h="731063">
                  <a:moveTo>
                    <a:pt x="96902" y="150599"/>
                  </a:moveTo>
                  <a:lnTo>
                    <a:pt x="634161" y="150599"/>
                  </a:lnTo>
                  <a:lnTo>
                    <a:pt x="634161" y="322545"/>
                  </a:lnTo>
                  <a:lnTo>
                    <a:pt x="96902" y="322545"/>
                  </a:lnTo>
                  <a:lnTo>
                    <a:pt x="96902" y="150599"/>
                  </a:lnTo>
                  <a:close/>
                  <a:moveTo>
                    <a:pt x="96902" y="408518"/>
                  </a:moveTo>
                  <a:lnTo>
                    <a:pt x="634161" y="408518"/>
                  </a:lnTo>
                  <a:lnTo>
                    <a:pt x="634161" y="580464"/>
                  </a:lnTo>
                  <a:lnTo>
                    <a:pt x="96902" y="580464"/>
                  </a:lnTo>
                  <a:lnTo>
                    <a:pt x="96902" y="408518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96902" tIns="150599" rIns="96902" bIns="150599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600541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C0504D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效能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931348" y="2481893"/>
              <a:ext cx="540000" cy="540000"/>
            </a:xfrm>
            <a:custGeom>
              <a:avLst/>
              <a:gdLst>
                <a:gd name="connsiteX0" fmla="*/ 114791 w 731063"/>
                <a:gd name="connsiteY0" fmla="*/ 236375 h 731063"/>
                <a:gd name="connsiteX1" fmla="*/ 236375 w 731063"/>
                <a:gd name="connsiteY1" fmla="*/ 114791 h 731063"/>
                <a:gd name="connsiteX2" fmla="*/ 365532 w 731063"/>
                <a:gd name="connsiteY2" fmla="*/ 243947 h 731063"/>
                <a:gd name="connsiteX3" fmla="*/ 494688 w 731063"/>
                <a:gd name="connsiteY3" fmla="*/ 114791 h 731063"/>
                <a:gd name="connsiteX4" fmla="*/ 616272 w 731063"/>
                <a:gd name="connsiteY4" fmla="*/ 236375 h 731063"/>
                <a:gd name="connsiteX5" fmla="*/ 487116 w 731063"/>
                <a:gd name="connsiteY5" fmla="*/ 365532 h 731063"/>
                <a:gd name="connsiteX6" fmla="*/ 616272 w 731063"/>
                <a:gd name="connsiteY6" fmla="*/ 494688 h 731063"/>
                <a:gd name="connsiteX7" fmla="*/ 494688 w 731063"/>
                <a:gd name="connsiteY7" fmla="*/ 616272 h 731063"/>
                <a:gd name="connsiteX8" fmla="*/ 365532 w 731063"/>
                <a:gd name="connsiteY8" fmla="*/ 487116 h 731063"/>
                <a:gd name="connsiteX9" fmla="*/ 236375 w 731063"/>
                <a:gd name="connsiteY9" fmla="*/ 616272 h 731063"/>
                <a:gd name="connsiteX10" fmla="*/ 114791 w 731063"/>
                <a:gd name="connsiteY10" fmla="*/ 494688 h 731063"/>
                <a:gd name="connsiteX11" fmla="*/ 243947 w 731063"/>
                <a:gd name="connsiteY11" fmla="*/ 365532 h 731063"/>
                <a:gd name="connsiteX12" fmla="*/ 114791 w 731063"/>
                <a:gd name="connsiteY12" fmla="*/ 236375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marL="0" marR="0" lvl="0" indent="0" algn="ctr" defTabSz="1689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760781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9BBB59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效率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053226" y="2481893"/>
              <a:ext cx="540000" cy="540000"/>
            </a:xfrm>
            <a:custGeom>
              <a:avLst/>
              <a:gdLst>
                <a:gd name="connsiteX0" fmla="*/ 114791 w 731063"/>
                <a:gd name="connsiteY0" fmla="*/ 236375 h 731063"/>
                <a:gd name="connsiteX1" fmla="*/ 236375 w 731063"/>
                <a:gd name="connsiteY1" fmla="*/ 114791 h 731063"/>
                <a:gd name="connsiteX2" fmla="*/ 365532 w 731063"/>
                <a:gd name="connsiteY2" fmla="*/ 243947 h 731063"/>
                <a:gd name="connsiteX3" fmla="*/ 494688 w 731063"/>
                <a:gd name="connsiteY3" fmla="*/ 114791 h 731063"/>
                <a:gd name="connsiteX4" fmla="*/ 616272 w 731063"/>
                <a:gd name="connsiteY4" fmla="*/ 236375 h 731063"/>
                <a:gd name="connsiteX5" fmla="*/ 487116 w 731063"/>
                <a:gd name="connsiteY5" fmla="*/ 365532 h 731063"/>
                <a:gd name="connsiteX6" fmla="*/ 616272 w 731063"/>
                <a:gd name="connsiteY6" fmla="*/ 494688 h 731063"/>
                <a:gd name="connsiteX7" fmla="*/ 494688 w 731063"/>
                <a:gd name="connsiteY7" fmla="*/ 616272 h 731063"/>
                <a:gd name="connsiteX8" fmla="*/ 365532 w 731063"/>
                <a:gd name="connsiteY8" fmla="*/ 487116 h 731063"/>
                <a:gd name="connsiteX9" fmla="*/ 236375 w 731063"/>
                <a:gd name="connsiteY9" fmla="*/ 616272 h 731063"/>
                <a:gd name="connsiteX10" fmla="*/ 114791 w 731063"/>
                <a:gd name="connsiteY10" fmla="*/ 494688 h 731063"/>
                <a:gd name="connsiteX11" fmla="*/ 243947 w 731063"/>
                <a:gd name="connsiteY11" fmla="*/ 365532 h 731063"/>
                <a:gd name="connsiteX12" fmla="*/ 114791 w 731063"/>
                <a:gd name="connsiteY12" fmla="*/ 236375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marL="0" marR="0" lvl="0" indent="0" algn="ctr" defTabSz="1689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850305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8064A2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勤恳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057123" y="2825397"/>
            <a:ext cx="1800000" cy="1728191"/>
            <a:chOff x="190550" y="3501803"/>
            <a:chExt cx="1800000" cy="1728191"/>
          </a:xfrm>
        </p:grpSpPr>
        <p:sp>
          <p:nvSpPr>
            <p:cNvPr id="52" name="下箭头 51"/>
            <p:cNvSpPr/>
            <p:nvPr/>
          </p:nvSpPr>
          <p:spPr bwMode="auto">
            <a:xfrm>
              <a:off x="856550" y="3501803"/>
              <a:ext cx="468000" cy="468000"/>
            </a:xfrm>
            <a:prstGeom prst="downArrow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spcFirstLastPara="0" vert="horz" wrap="square" lIns="96902" tIns="150599" rIns="96902" bIns="150599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90550" y="4149994"/>
              <a:ext cx="1800000" cy="1080000"/>
            </a:xfrm>
            <a:prstGeom prst="rect">
              <a:avLst/>
            </a:prstGeom>
            <a:solidFill>
              <a:srgbClr val="4F81BD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效益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（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Benefit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）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效果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与利益，是最终追求的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结果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79361" y="2804778"/>
            <a:ext cx="1800000" cy="1748810"/>
            <a:chOff x="2212788" y="3481184"/>
            <a:chExt cx="1800000" cy="1748810"/>
          </a:xfrm>
        </p:grpSpPr>
        <p:sp>
          <p:nvSpPr>
            <p:cNvPr id="55" name="下箭头 54"/>
            <p:cNvSpPr/>
            <p:nvPr/>
          </p:nvSpPr>
          <p:spPr bwMode="auto">
            <a:xfrm>
              <a:off x="2906541" y="3481184"/>
              <a:ext cx="468000" cy="468000"/>
            </a:xfrm>
            <a:prstGeom prst="downArrow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marL="0" marR="0" lvl="0" indent="0" algn="ctr" defTabSz="1689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212788" y="4149994"/>
              <a:ext cx="1800000" cy="1080000"/>
            </a:xfrm>
            <a:prstGeom prst="rect">
              <a:avLst/>
            </a:prstGeom>
            <a:solidFill>
              <a:srgbClr val="C0504D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效能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（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Effectiveness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）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强调目的正确、效果有利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39601" y="2834187"/>
            <a:ext cx="1800000" cy="1719401"/>
            <a:chOff x="4373028" y="3510593"/>
            <a:chExt cx="1800000" cy="1719401"/>
          </a:xfrm>
        </p:grpSpPr>
        <p:sp>
          <p:nvSpPr>
            <p:cNvPr id="58" name="下箭头 57"/>
            <p:cNvSpPr/>
            <p:nvPr/>
          </p:nvSpPr>
          <p:spPr bwMode="auto">
            <a:xfrm>
              <a:off x="5066781" y="3510593"/>
              <a:ext cx="468000" cy="468000"/>
            </a:xfrm>
            <a:prstGeom prst="downArrow">
              <a:avLst/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marL="0" marR="0" lvl="0" indent="0" algn="ctr" defTabSz="1689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73028" y="4149994"/>
              <a:ext cx="1800000" cy="1080000"/>
            </a:xfrm>
            <a:prstGeom prst="rect">
              <a:avLst/>
            </a:prstGeom>
            <a:solidFill>
              <a:srgbClr val="9BBB59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效率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（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Efficiency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）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是指在单位时间里完成的工作量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29125" y="2834187"/>
            <a:ext cx="1800000" cy="1719401"/>
            <a:chOff x="6462552" y="3510593"/>
            <a:chExt cx="1800000" cy="1719401"/>
          </a:xfrm>
        </p:grpSpPr>
        <p:sp>
          <p:nvSpPr>
            <p:cNvPr id="61" name="下箭头 60"/>
            <p:cNvSpPr/>
            <p:nvPr/>
          </p:nvSpPr>
          <p:spPr bwMode="auto">
            <a:xfrm>
              <a:off x="7156305" y="3510593"/>
              <a:ext cx="468000" cy="468000"/>
            </a:xfrm>
            <a:prstGeom prst="downArrow">
              <a:avLst/>
            </a:prstGeom>
            <a:gradFill rotWithShape="1">
              <a:gsLst>
                <a:gs pos="0">
                  <a:srgbClr val="8064A2">
                    <a:shade val="51000"/>
                    <a:satMod val="130000"/>
                  </a:srgbClr>
                </a:gs>
                <a:gs pos="80000">
                  <a:srgbClr val="8064A2">
                    <a:shade val="93000"/>
                    <a:satMod val="130000"/>
                  </a:srgbClr>
                </a:gs>
                <a:gs pos="100000">
                  <a:srgbClr val="8064A2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FFFFFF"/>
              </a:solidFill>
              <a:prstDash val="solid"/>
              <a:headEnd type="oval" w="med" len="med"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462552" y="4149994"/>
              <a:ext cx="1800000" cy="1080000"/>
            </a:xfrm>
            <a:prstGeom prst="rect">
              <a:avLst/>
            </a:prstGeom>
            <a:solidFill>
              <a:srgbClr val="8064A2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勤恳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（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Diligence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）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充分利用时间，不浪费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2019581" y="4997978"/>
            <a:ext cx="54168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效能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最为重要，</a:t>
            </a:r>
            <a:r>
              <a:rPr lang="zh-CN" altLang="zh-CN" sz="2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次之，</a:t>
            </a:r>
            <a:r>
              <a:rPr lang="zh-CN" altLang="zh-CN" sz="2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再次之。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403762" y="2084681"/>
            <a:ext cx="400110" cy="13535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基本原理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382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865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27"/>
          <p:cNvSpPr>
            <a:spLocks/>
          </p:cNvSpPr>
          <p:nvPr/>
        </p:nvSpPr>
        <p:spPr bwMode="auto">
          <a:xfrm rot="10800000" flipH="1" flipV="1">
            <a:off x="7441418" y="1516322"/>
            <a:ext cx="970504" cy="19943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② 效能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97388" y="1253946"/>
            <a:ext cx="4402963" cy="4392248"/>
            <a:chOff x="3934966" y="1053530"/>
            <a:chExt cx="4402963" cy="4392248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 flipH="1" flipV="1">
              <a:off x="6167454" y="3285778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 flipV="1">
              <a:off x="3934966" y="3285778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6177929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934966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Line 10"/>
          <p:cNvSpPr>
            <a:spLocks noChangeShapeType="1"/>
          </p:cNvSpPr>
          <p:nvPr/>
        </p:nvSpPr>
        <p:spPr bwMode="auto">
          <a:xfrm rot="5400000" flipH="1" flipV="1">
            <a:off x="6119316" y="49872"/>
            <a:ext cx="0" cy="6810821"/>
          </a:xfrm>
          <a:prstGeom prst="line">
            <a:avLst/>
          </a:prstGeom>
          <a:noFill/>
          <a:ln w="38100" cap="flat" cmpd="sng" algn="ctr">
            <a:solidFill>
              <a:srgbClr val="F79646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anchor="ctr"/>
          <a:lstStyle/>
          <a:p>
            <a:pPr marL="0" marR="0" lvl="0" indent="0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8376485" y="3041620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8892"/>
            <a:r>
              <a:rPr kumimoji="1" lang="zh-CN" altLang="en-US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紧急</a:t>
            </a:r>
            <a:endParaRPr kumimoji="1" lang="zh-CN" altLang="en-US" b="1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5422012" y="856328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8892"/>
            <a:r>
              <a:rPr lang="zh-CN" altLang="en-US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重要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3897388" y="3550737"/>
            <a:ext cx="2059497" cy="112646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等待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闲聊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闲逛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看热闹无谓的会议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应酬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嗜好沉迷（游戏）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新闻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微博</a:t>
            </a:r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6199476" y="3550737"/>
            <a:ext cx="2052822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任何非预约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事项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干扰电话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/QQ/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微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下属请示与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报告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日常文件批阅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别人求帮忙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3969396" y="1902018"/>
            <a:ext cx="2059497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各种沟通（角色）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培训工作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培养下属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en-US" altLang="zh-CN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技能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防患未然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（锻炼、防火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6199476" y="2419083"/>
            <a:ext cx="2052822" cy="86793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二象限转过来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燃眉之急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（看病、救火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V="1">
            <a:off x="6102340" y="749890"/>
            <a:ext cx="0" cy="54036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Freeform 27"/>
          <p:cNvSpPr>
            <a:spLocks/>
          </p:cNvSpPr>
          <p:nvPr/>
        </p:nvSpPr>
        <p:spPr bwMode="auto">
          <a:xfrm rot="10800000" flipV="1">
            <a:off x="3715764" y="1479263"/>
            <a:ext cx="893814" cy="273553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1114817" y="1084099"/>
            <a:ext cx="245693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定出时间待会</a:t>
            </a: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algn="r" eaLnBrk="1" hangingPunct="1">
              <a:lnSpc>
                <a:spcPct val="120000"/>
              </a:lnSpc>
              <a:defRPr/>
            </a:pPr>
            <a:r>
              <a:rPr lang="zh-CN" altLang="en-US" sz="4000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淡定从容</a:t>
            </a:r>
            <a:endParaRPr lang="en-US" altLang="ko-KR" sz="4000" b="1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715764" y="1175010"/>
            <a:ext cx="0" cy="88205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2" name="Freeform 27"/>
          <p:cNvSpPr>
            <a:spLocks/>
          </p:cNvSpPr>
          <p:nvPr/>
        </p:nvSpPr>
        <p:spPr bwMode="auto">
          <a:xfrm rot="10800000">
            <a:off x="3698221" y="5003284"/>
            <a:ext cx="775227" cy="29295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 Box 28"/>
          <p:cNvSpPr txBox="1">
            <a:spLocks noChangeArrowheads="1"/>
          </p:cNvSpPr>
          <p:nvPr/>
        </p:nvSpPr>
        <p:spPr bwMode="auto">
          <a:xfrm>
            <a:off x="1114817" y="4521210"/>
            <a:ext cx="2439394" cy="11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打发时间时做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4000" b="1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浪费</a:t>
            </a:r>
            <a:r>
              <a:rPr lang="zh-CN" altLang="en-US" sz="4000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生命</a:t>
            </a:r>
            <a:endParaRPr lang="en-US" altLang="ko-KR" sz="4000" b="1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698225" y="4702251"/>
            <a:ext cx="0" cy="93931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68" name="Text Box 28"/>
          <p:cNvSpPr txBox="1">
            <a:spLocks noChangeArrowheads="1"/>
          </p:cNvSpPr>
          <p:nvPr/>
        </p:nvSpPr>
        <p:spPr bwMode="auto">
          <a:xfrm>
            <a:off x="8539077" y="1048704"/>
            <a:ext cx="2446250" cy="11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立即去做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压力山大</a:t>
            </a:r>
            <a:endParaRPr lang="en-US" altLang="ko-KR" sz="4000" b="1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8449530" y="1096133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0" name="Freeform 27"/>
          <p:cNvSpPr>
            <a:spLocks/>
          </p:cNvSpPr>
          <p:nvPr/>
        </p:nvSpPr>
        <p:spPr bwMode="auto">
          <a:xfrm rot="10800000" flipH="1">
            <a:off x="7713811" y="4962105"/>
            <a:ext cx="825265" cy="33413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 Box 28"/>
          <p:cNvSpPr txBox="1">
            <a:spLocks noChangeArrowheads="1"/>
          </p:cNvSpPr>
          <p:nvPr/>
        </p:nvSpPr>
        <p:spPr bwMode="auto">
          <a:xfrm>
            <a:off x="8674598" y="4521210"/>
            <a:ext cx="2574748" cy="11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授权或另约时间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忙且盲目</a:t>
            </a:r>
            <a:endParaRPr lang="en-US" altLang="ko-KR" sz="4000" b="1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584138" y="4652147"/>
            <a:ext cx="0" cy="102392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4" name="Text Box 28"/>
          <p:cNvSpPr txBox="1">
            <a:spLocks noChangeArrowheads="1"/>
          </p:cNvSpPr>
          <p:nvPr/>
        </p:nvSpPr>
        <p:spPr bwMode="auto">
          <a:xfrm>
            <a:off x="4786493" y="4743884"/>
            <a:ext cx="2439394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4000" b="1" kern="0" dirty="0" smtClean="0">
                <a:solidFill>
                  <a:srgbClr val="FF2323"/>
                </a:solidFill>
                <a:latin typeface="微软雅黑"/>
                <a:ea typeface="微软雅黑"/>
              </a:rPr>
              <a:t>时间杀手</a:t>
            </a:r>
            <a:endParaRPr lang="en-US" altLang="ko-KR" sz="4000" b="1" kern="0" dirty="0">
              <a:solidFill>
                <a:srgbClr val="FF232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113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4" grpId="0"/>
      <p:bldP spid="35" grpId="0"/>
      <p:bldP spid="36" grpId="0"/>
      <p:bldP spid="37" grpId="0"/>
      <p:bldP spid="39" grpId="0" animBg="1"/>
      <p:bldP spid="40" grpId="0"/>
      <p:bldP spid="42" grpId="0" animBg="1"/>
      <p:bldP spid="65" grpId="0"/>
      <p:bldP spid="68" grpId="0"/>
      <p:bldP spid="70" grpId="0" animBg="1"/>
      <p:bldP spid="71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③ 效率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graphicFrame>
        <p:nvGraphicFramePr>
          <p:cNvPr id="44" name="图示 43"/>
          <p:cNvGraphicFramePr/>
          <p:nvPr>
            <p:extLst>
              <p:ext uri="{D42A27DB-BD31-4B8C-83A1-F6EECF244321}">
                <p14:modId xmlns:p14="http://schemas.microsoft.com/office/powerpoint/2010/main" val="1733927387"/>
              </p:ext>
            </p:extLst>
          </p:nvPr>
        </p:nvGraphicFramePr>
        <p:xfrm>
          <a:off x="406574" y="487338"/>
          <a:ext cx="10752460" cy="575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600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④ 勤奋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83151" y="1014794"/>
            <a:ext cx="4596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故事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田边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的青蛙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路边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的青蛙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http://www.meigong5.com/uploads/png/frog_dog/frog_dog_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9150" y="581230"/>
            <a:ext cx="2304000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992499" y="1538319"/>
            <a:ext cx="4487621" cy="10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原来，掌握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命运的方法很简单，</a:t>
            </a:r>
            <a:r>
              <a:rPr lang="zh-CN" altLang="en-US" sz="2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远离懒惰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就可以了。</a:t>
            </a:r>
          </a:p>
        </p:txBody>
      </p:sp>
      <p:pic>
        <p:nvPicPr>
          <p:cNvPr id="2055" name="Picture 7" descr="F:\360云盘\02-个人资料\！PPT图片及版面资源\05-PPT精选插图\15-PNG\frog_dog_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0630" y="581230"/>
            <a:ext cx="2304000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748839" y="3085646"/>
            <a:ext cx="0" cy="2889269"/>
          </a:xfrm>
          <a:prstGeom prst="line">
            <a:avLst/>
          </a:prstGeom>
          <a:ln>
            <a:solidFill>
              <a:srgbClr val="99D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5"/>
          <p:cNvSpPr txBox="1"/>
          <p:nvPr/>
        </p:nvSpPr>
        <p:spPr>
          <a:xfrm>
            <a:off x="2875449" y="3317833"/>
            <a:ext cx="2646878" cy="2424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96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9600" b="1" dirty="0" smtClean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的牵引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5975351" y="3317833"/>
            <a:ext cx="3877985" cy="2478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600" b="1" dirty="0" smtClean="0">
                <a:solidFill>
                  <a:srgbClr val="FF3737"/>
                </a:solidFill>
                <a:latin typeface="微软雅黑" pitchFamily="34" charset="-122"/>
                <a:ea typeface="微软雅黑" pitchFamily="34" charset="-122"/>
              </a:rPr>
              <a:t>危机感</a:t>
            </a:r>
            <a:endParaRPr lang="en-US" altLang="zh-CN" sz="9600" b="1" dirty="0" smtClean="0">
              <a:solidFill>
                <a:srgbClr val="FF373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的推促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449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55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</p:cxnSp>
        <p:sp>
          <p:nvSpPr>
            <p:cNvPr id="57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第一步 事项清单</a:t>
              </a:r>
            </a:p>
            <a:p>
              <a:pPr lvl="0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第二步 优先排序</a:t>
              </a:r>
            </a:p>
            <a:p>
              <a:pPr lvl="0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第三步 时间安排及具体实施</a:t>
              </a:r>
            </a:p>
            <a:p>
              <a:pPr lvl="0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第四步 每晚回顾</a:t>
              </a:r>
              <a:endPara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6574" y="1303218"/>
            <a:ext cx="2520000" cy="4646856"/>
            <a:chOff x="406574" y="1303218"/>
            <a:chExt cx="2520000" cy="4646856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303218"/>
              <a:ext cx="2520000" cy="3781779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1" name="TextBox 3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4" name="组合 33"/>
          <p:cNvGrpSpPr/>
          <p:nvPr/>
        </p:nvGrpSpPr>
        <p:grpSpPr>
          <a:xfrm>
            <a:off x="6282770" y="1301851"/>
            <a:ext cx="2548460" cy="4648223"/>
            <a:chOff x="6282770" y="1301851"/>
            <a:chExt cx="2548460" cy="4648223"/>
          </a:xfrm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0" y="1301851"/>
              <a:ext cx="2520000" cy="377811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" name="组合 35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37" name="TextBox 36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时间管理的基本原理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40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42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44" name="TextBox 43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9263558" y="1269554"/>
            <a:ext cx="2520001" cy="4645634"/>
            <a:chOff x="9263558" y="1304440"/>
            <a:chExt cx="2520001" cy="4645634"/>
          </a:xfrm>
        </p:grpSpPr>
        <p:pic>
          <p:nvPicPr>
            <p:cNvPr id="48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时间管理的具体实施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3" name="s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7927" y="364838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0957E-6 4.66235E-6 L -0.72229 4.66235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21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-0.02243 L -0.72672 -0.02243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02E-6 -2.67898E-6 L -0.77729 -2.67898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71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事项清单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9767" y="2542132"/>
            <a:ext cx="7189939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周目标的分解或计划的安排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临时插单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紧急任务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已经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预约的安排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未完成事项（历史累积）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情感等琐事或安排</a:t>
            </a:r>
          </a:p>
        </p:txBody>
      </p:sp>
      <p:sp>
        <p:nvSpPr>
          <p:cNvPr id="4" name="矩形 3"/>
          <p:cNvSpPr/>
          <p:nvPr/>
        </p:nvSpPr>
        <p:spPr>
          <a:xfrm>
            <a:off x="964508" y="4771521"/>
            <a:ext cx="73151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Notebook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、记事本、公司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OA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44982"/>
            <a:ext cx="3056351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0938" y="708101"/>
            <a:ext cx="260541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、事项清单的来源</a:t>
            </a:r>
          </a:p>
        </p:txBody>
      </p:sp>
      <p:pic>
        <p:nvPicPr>
          <p:cNvPr id="6146" name="Picture 2" descr="http://www.icosky.com/icon/png/Object/NoteBooks/Red%20NoteBoo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9706" y="3179704"/>
            <a:ext cx="2553602" cy="255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488668" y="1282921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每天上班</a:t>
            </a:r>
            <a:r>
              <a:rPr lang="zh-CN" altLang="zh-CN" sz="2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第一件事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，罗列“</a:t>
            </a:r>
            <a:r>
              <a:rPr lang="zh-CN" altLang="zh-CN" sz="2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待完成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”事项清单。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713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① 事项清单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9767" y="2922254"/>
            <a:ext cx="7189939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随时记录，避免事项的遗漏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预约事项安排到对应的日历日期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临时插单（一般都很重要）根据缓急程度安排</a:t>
            </a:r>
          </a:p>
          <a:p>
            <a:pPr marL="342900" indent="-342900">
              <a:spcBef>
                <a:spcPts val="700"/>
              </a:spcBef>
              <a:buFont typeface="Wingdings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所有新增事项汇总到“待完成”事项清单</a:t>
            </a:r>
          </a:p>
        </p:txBody>
      </p:sp>
      <p:sp>
        <p:nvSpPr>
          <p:cNvPr id="4" name="矩形 3"/>
          <p:cNvSpPr/>
          <p:nvPr/>
        </p:nvSpPr>
        <p:spPr>
          <a:xfrm>
            <a:off x="964508" y="4796573"/>
            <a:ext cx="74655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台历或手机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电脑日历、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Notebook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、记事本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44982"/>
            <a:ext cx="4684736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0939" y="708101"/>
            <a:ext cx="4233797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、临时插单或预约的处理和提醒</a:t>
            </a:r>
          </a:p>
        </p:txBody>
      </p:sp>
      <p:pic>
        <p:nvPicPr>
          <p:cNvPr id="8194" name="Picture 2" descr="http://www.iconpng.com/png/office2/calendar-selection-da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0087" y="71144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0808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5972" y="1275664"/>
            <a:ext cx="6048000" cy="3963321"/>
          </a:xfrm>
          <a:prstGeom prst="rect">
            <a:avLst/>
          </a:prstGeom>
          <a:noFill/>
          <a:ln>
            <a:noFill/>
          </a:ln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03762" y="2200761"/>
            <a:ext cx="400110" cy="123742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②</a:t>
            </a:r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 优先排序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47013" y="2409452"/>
            <a:ext cx="4751294" cy="1807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“待完成”清单中与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Deadline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最接近的事项取出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“四象限”模型进行排序和安排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归入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每日事项安排表</a:t>
            </a:r>
          </a:p>
        </p:txBody>
      </p:sp>
      <p:sp>
        <p:nvSpPr>
          <p:cNvPr id="4" name="矩形 3"/>
          <p:cNvSpPr/>
          <p:nvPr/>
        </p:nvSpPr>
        <p:spPr>
          <a:xfrm>
            <a:off x="6347013" y="4537210"/>
            <a:ext cx="475129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每日事项安排表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0286" y="5829732"/>
            <a:ext cx="70070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这一步骤是</a:t>
            </a:r>
            <a:r>
              <a:rPr lang="zh-CN" altLang="en-US" sz="32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，但很多人</a:t>
            </a:r>
            <a:r>
              <a:rPr lang="zh-CN" altLang="en-US" sz="24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</a:t>
            </a:r>
            <a:r>
              <a:rPr lang="zh-CN" altLang="en-US" sz="2400" b="1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  <a:r>
              <a:rPr lang="zh-CN" altLang="en-US" sz="24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</a:t>
            </a:r>
            <a:r>
              <a:rPr lang="zh-CN" altLang="en-US" sz="2400" b="1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4972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097025"/>
            <a:ext cx="400110" cy="145084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③</a:t>
            </a:r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 安排与实施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7863" y="4812014"/>
            <a:ext cx="88832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已经排序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的事项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，进行时间分配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（即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Deadline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统筹安排的事项，尽可能统筹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安排；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2604" y="5771933"/>
            <a:ext cx="74655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每日事项安排表（同上）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244982"/>
            <a:ext cx="2511552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680" y="708101"/>
            <a:ext cx="202387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、时间安排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0" name="Picture 4" descr="http://upload.wikimedia.org/wikipedia/commons/0/02/Current_event_mark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3760" y="327502"/>
            <a:ext cx="6144767" cy="439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850098" y="3135418"/>
            <a:ext cx="1606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2323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Deadline</a:t>
            </a:r>
            <a:endParaRPr lang="zh-CN" altLang="en-US" sz="2800" b="1" dirty="0">
              <a:solidFill>
                <a:srgbClr val="FF2323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19517" y="6145307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102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097025"/>
            <a:ext cx="400110" cy="145084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③</a:t>
            </a:r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 安排与实施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2604" y="5771933"/>
            <a:ext cx="74655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智能机读书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视频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音频软件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记事本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244982"/>
            <a:ext cx="2511552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680" y="708101"/>
            <a:ext cx="202387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、具体实施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863" y="4812014"/>
            <a:ext cx="88832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每天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挑战自己，提高效率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增加生命的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宽度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（亚历山大、李小龙）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琐碎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等待时间，充分利用（学习、沟通、思考、休息）</a:t>
            </a:r>
          </a:p>
        </p:txBody>
      </p:sp>
      <p:pic>
        <p:nvPicPr>
          <p:cNvPr id="10242" name="Picture 2" descr="http://i9.hexunimg.cn/2011-10-11/134082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815" y="298704"/>
            <a:ext cx="7686675" cy="4133850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6769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097025"/>
            <a:ext cx="400110" cy="145084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④</a:t>
            </a:r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 </a:t>
            </a:r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每</a:t>
            </a:r>
            <a:r>
              <a:rPr lang="zh-CN" altLang="en-US" sz="1400" spc="50" dirty="0">
                <a:solidFill>
                  <a:schemeClr val="bg1"/>
                </a:solidFill>
                <a:ea typeface="微软雅黑" pitchFamily="34" charset="-122"/>
              </a:rPr>
              <a:t>晚回顾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9616" y="3622754"/>
            <a:ext cx="88832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当天工作按照效能四象限归类；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检视自己的时间管理状况，及时调整；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不断进步，直到形成习惯；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4357" y="4777745"/>
            <a:ext cx="74655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A4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白板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标签纸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244982"/>
            <a:ext cx="2511552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680" y="708101"/>
            <a:ext cx="202387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、效果检视</a:t>
            </a:r>
          </a:p>
        </p:txBody>
      </p:sp>
      <p:grpSp>
        <p:nvGrpSpPr>
          <p:cNvPr id="13" name="Groupe 8"/>
          <p:cNvGrpSpPr/>
          <p:nvPr/>
        </p:nvGrpSpPr>
        <p:grpSpPr>
          <a:xfrm>
            <a:off x="6601158" y="1137059"/>
            <a:ext cx="3538631" cy="3120162"/>
            <a:chOff x="911151" y="2262448"/>
            <a:chExt cx="3261912" cy="2876166"/>
          </a:xfrm>
          <a:solidFill>
            <a:srgbClr val="F0EE97"/>
          </a:solidFill>
        </p:grpSpPr>
        <p:sp>
          <p:nvSpPr>
            <p:cNvPr id="14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15" name="Groupe 13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  <a:grpFill/>
          </p:grpSpPr>
          <p:sp>
            <p:nvSpPr>
              <p:cNvPr id="16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7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0000"/>
                    </a:schemeClr>
                  </a:gs>
                  <a:gs pos="50000">
                    <a:schemeClr val="accent6">
                      <a:lumMod val="75000"/>
                    </a:schemeClr>
                  </a:gs>
                  <a:gs pos="100000">
                    <a:schemeClr val="accent4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18" name="Rectangle 21"/>
          <p:cNvSpPr/>
          <p:nvPr/>
        </p:nvSpPr>
        <p:spPr>
          <a:xfrm rot="18900000">
            <a:off x="5875985" y="1502850"/>
            <a:ext cx="1693536" cy="314200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7BC5D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22"/>
          <p:cNvSpPr/>
          <p:nvPr/>
        </p:nvSpPr>
        <p:spPr>
          <a:xfrm rot="2149474">
            <a:off x="8514724" y="1110619"/>
            <a:ext cx="1759249" cy="314199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7BC5D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矩形 19"/>
          <p:cNvSpPr/>
          <p:nvPr/>
        </p:nvSpPr>
        <p:spPr>
          <a:xfrm>
            <a:off x="1732604" y="5771504"/>
            <a:ext cx="828922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理想状态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时间→ </a:t>
            </a:r>
            <a:r>
              <a:rPr lang="zh-CN" altLang="en-US" sz="2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重要且不紧急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的事情</a:t>
            </a:r>
            <a:endParaRPr lang="zh-CN" altLang="en-US" sz="20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0934920">
            <a:off x="7035640" y="1833789"/>
            <a:ext cx="2339102" cy="1565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且不紧急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19517" y="6145307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75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40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</p:cxnSp>
        <p:sp>
          <p:nvSpPr>
            <p:cNvPr id="55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342900" lvl="0" indent="-342900" defTabSz="914400" eaLnBrk="1" hangingPunct="1">
                <a:lnSpc>
                  <a:spcPct val="150000"/>
                </a:lnSpc>
                <a:buFont typeface="+mj-lt"/>
                <a:buAutoNum type="arabicPeriod"/>
                <a:defRPr/>
              </a:pP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时间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是我们唯一对每个人都公平的</a:t>
              </a: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资源</a:t>
              </a:r>
              <a:endParaRPr lang="en-US" altLang="zh-CN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marL="342900" lvl="0" indent="-342900" defTabSz="914400" eaLnBrk="1" hangingPunct="1">
                <a:lnSpc>
                  <a:spcPct val="150000"/>
                </a:lnSpc>
                <a:buFont typeface="+mj-lt"/>
                <a:buAutoNum type="arabicPeriod"/>
                <a:defRPr/>
              </a:pP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做好</a:t>
              </a: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时间管理，不再因虚度光阴而</a:t>
              </a: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悔恨</a:t>
              </a:r>
              <a:endParaRPr lang="en-US" altLang="zh-CN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marL="342900" lvl="0" indent="-342900" defTabSz="914400" eaLnBrk="1" hangingPunct="1">
                <a:lnSpc>
                  <a:spcPct val="150000"/>
                </a:lnSpc>
                <a:buFont typeface="+mj-lt"/>
                <a:buAutoNum type="arabic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做好时间管理，也是一个人能力的</a:t>
              </a: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体现</a:t>
              </a:r>
              <a:endParaRPr lang="en-US" altLang="zh-CN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marL="342900" lvl="0" indent="-342900" eaLnBrk="1" hangingPunct="1">
                <a:lnSpc>
                  <a:spcPct val="150000"/>
                </a:lnSpc>
                <a:buFont typeface="+mj-lt"/>
                <a:buAutoNum type="arabicPeriod"/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做好时间管理，是实现人生规划的保证</a:t>
              </a:r>
              <a:endPara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6574" y="1303218"/>
            <a:ext cx="2520000" cy="4646856"/>
            <a:chOff x="406574" y="1303218"/>
            <a:chExt cx="2520000" cy="4646856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303218"/>
              <a:ext cx="2520000" cy="3781779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1" name="TextBox 3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4" name="组合 33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35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" name="组合 35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37" name="TextBox 3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1" name="组合 40"/>
          <p:cNvGrpSpPr/>
          <p:nvPr/>
        </p:nvGrpSpPr>
        <p:grpSpPr>
          <a:xfrm>
            <a:off x="6282770" y="1301851"/>
            <a:ext cx="2548460" cy="4648223"/>
            <a:chOff x="6282770" y="1301851"/>
            <a:chExt cx="2548460" cy="4648223"/>
          </a:xfrm>
        </p:grpSpPr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0" y="1301851"/>
              <a:ext cx="2520000" cy="377811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4" name="TextBox 4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700" kern="0" noProof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时间管理的基本原理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8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时间管理的具体实施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3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0465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02E-6 -2.67898E-6 L -0.77729 -2.67898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71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3762" y="2097025"/>
            <a:ext cx="400110" cy="145084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④</a:t>
            </a:r>
            <a:r>
              <a:rPr lang="zh-CN" altLang="en-US" sz="1400" spc="50" baseline="0" dirty="0" smtClean="0">
                <a:solidFill>
                  <a:schemeClr val="bg1"/>
                </a:solidFill>
                <a:ea typeface="微软雅黑" pitchFamily="34" charset="-122"/>
              </a:rPr>
              <a:t> </a:t>
            </a:r>
            <a:r>
              <a:rPr lang="zh-CN" altLang="en-US" sz="1400" spc="50" dirty="0" smtClean="0">
                <a:solidFill>
                  <a:schemeClr val="bg1"/>
                </a:solidFill>
                <a:ea typeface="微软雅黑" pitchFamily="34" charset="-122"/>
              </a:rPr>
              <a:t>每</a:t>
            </a:r>
            <a:r>
              <a:rPr lang="zh-CN" altLang="en-US" sz="1400" spc="50" dirty="0">
                <a:solidFill>
                  <a:schemeClr val="bg1"/>
                </a:solidFill>
                <a:ea typeface="微软雅黑" pitchFamily="34" charset="-122"/>
              </a:rPr>
              <a:t>晚回顾</a:t>
            </a:r>
            <a:endParaRPr lang="zh-CN" altLang="en-US" sz="1400" spc="50" baseline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244982"/>
            <a:ext cx="2511552" cy="0"/>
          </a:xfrm>
          <a:prstGeom prst="line">
            <a:avLst/>
          </a:prstGeom>
          <a:noFill/>
          <a:ln w="9525" cap="flat" cmpd="sng">
            <a:solidFill>
              <a:srgbClr val="99D000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680" y="708101"/>
            <a:ext cx="2023872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、清单整理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75" name="Picture 11" descr="http://www.pennoni.com/images/uploads/awards/li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1576" y="107462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499616" y="3013154"/>
            <a:ext cx="8883289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每天晚上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每周结束时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整理；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的工作划掉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删除（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OA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系统中保留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新增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工作加入待完成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清单；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明确日期的事项，放入对应的日历项；</a:t>
            </a:r>
          </a:p>
        </p:txBody>
      </p:sp>
      <p:sp>
        <p:nvSpPr>
          <p:cNvPr id="23" name="矩形 22"/>
          <p:cNvSpPr/>
          <p:nvPr/>
        </p:nvSpPr>
        <p:spPr>
          <a:xfrm>
            <a:off x="1374357" y="4826513"/>
            <a:ext cx="74655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en-US" altLang="zh-CN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 Notebook</a:t>
            </a:r>
            <a:r>
              <a:rPr lang="zh-CN" altLang="en-US" sz="24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、记事本、各种日历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8292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41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861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仝德志文件，勿删！\03-参考文档\！PPT图片及版面资源\06-PPT精选插图\02-商务\同一起跑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1437" y="1986779"/>
            <a:ext cx="5582319" cy="3600400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558702" y="2349767"/>
            <a:ext cx="3672408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我们，多数人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不是富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二代，也不是官二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代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如何比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得过白富美和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高富帅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万千的不公平中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还有这唯一公平的资源：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en-US" altLang="zh-CN" sz="20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好好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把你的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时间加以管理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以弥补并创造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出其他的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C4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时间是我们唯一对每个人都公平的资源</a:t>
              </a:r>
              <a:endPara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C4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6045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1032711" y="2646404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/>
              <a:r>
                <a:rPr lang="zh-CN" altLang="en-US" sz="24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做好时间管理，不再因虚度光阴而悔恨</a:t>
              </a: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30710" y="2139033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孔子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30710" y="4119517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庄子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321628" y="2268944"/>
            <a:ext cx="0" cy="1186729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4321628" y="4249428"/>
            <a:ext cx="0" cy="1186729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</a:ln>
          <a:effectLst/>
        </p:spPr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601028" y="2293691"/>
            <a:ext cx="6462727" cy="113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逝者如斯夫，</a:t>
            </a:r>
            <a:r>
              <a:rPr lang="zh-CN" altLang="en-US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不舍昼夜</a:t>
            </a:r>
            <a:endParaRPr lang="en-US" altLang="zh-CN" sz="28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892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时间一去不复返，年华似水不回头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。人生无法重新来过。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601029" y="4274175"/>
            <a:ext cx="6462727" cy="113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人生若白驹之过隙，忽然</a:t>
            </a:r>
            <a:r>
              <a:rPr lang="zh-CN" altLang="en-US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而已</a:t>
            </a:r>
            <a:endParaRPr lang="en-US" altLang="zh-CN" sz="28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892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浪费时间就是浪费生命。光阴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虚度，徒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留悔恨和嗟叹！</a:t>
            </a:r>
          </a:p>
        </p:txBody>
      </p:sp>
    </p:spTree>
    <p:extLst>
      <p:ext uri="{BB962C8B-B14F-4D97-AF65-F5344CB8AC3E}">
        <p14:creationId xmlns:p14="http://schemas.microsoft.com/office/powerpoint/2010/main" val="32925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/>
              <a:r>
                <a:rPr lang="zh-CN" altLang="en-US" sz="24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做好时间管理，不再因虚度光阴而悔恨</a:t>
              </a: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" name="Line 130"/>
          <p:cNvSpPr>
            <a:spLocks noChangeShapeType="1"/>
          </p:cNvSpPr>
          <p:nvPr/>
        </p:nvSpPr>
        <p:spPr bwMode="auto">
          <a:xfrm>
            <a:off x="1990750" y="2349674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630712" y="1841759"/>
            <a:ext cx="94330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那么，怎样才能判断自己是否虚度了光阴？李开复的这一段话可给我们以参考。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69944" y="2433494"/>
            <a:ext cx="7975904" cy="2802278"/>
            <a:chOff x="3176212" y="2433494"/>
            <a:chExt cx="7975904" cy="2802278"/>
          </a:xfrm>
        </p:grpSpPr>
        <p:grpSp>
          <p:nvGrpSpPr>
            <p:cNvPr id="9" name="组合 23"/>
            <p:cNvGrpSpPr/>
            <p:nvPr/>
          </p:nvGrpSpPr>
          <p:grpSpPr>
            <a:xfrm>
              <a:off x="3176212" y="2433494"/>
              <a:ext cx="753054" cy="1572364"/>
              <a:chOff x="1002380" y="5658664"/>
              <a:chExt cx="753054" cy="157236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002380" y="5658664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prstClr val="white">
                      <a:lumMod val="85000"/>
                    </a:prstClr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29328" y="5661368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00B0F0"/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3785249" y="3133145"/>
              <a:ext cx="6774453" cy="210262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b="1" dirty="0">
                  <a:ln w="17780" cmpd="sng">
                    <a:noFill/>
                    <a:prstDash val="solid"/>
                    <a:miter lim="800000"/>
                  </a:ln>
                  <a:solidFill>
                    <a:srgbClr val="FF9900"/>
                  </a:solidFill>
                  <a:latin typeface="微软雅黑" pitchFamily="34" charset="-122"/>
                  <a:ea typeface="微软雅黑" pitchFamily="34" charset="-122"/>
                </a:rPr>
                <a:t>人的一生两个最大的财富是：你的才华和你的时间。才华越来越多，但是时间越来越少，我们的一生可以说是用时间来换取才华。如果一天天过去了，我们的时间少了，而才华没有增加，那就是虚度了时光。所以，我们必须节省时间，有效率地使用时间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FF9900"/>
                  </a:solidFill>
                  <a:latin typeface="微软雅黑" pitchFamily="34" charset="-122"/>
                  <a:ea typeface="微软雅黑" pitchFamily="34" charset="-122"/>
                </a:rPr>
                <a:t>。 </a:t>
              </a:r>
              <a:endParaRPr lang="zh-CN" altLang="en-US" sz="2000" b="1" dirty="0">
                <a:ln w="17780" cmpd="sng">
                  <a:noFill/>
                  <a:prstDash val="solid"/>
                  <a:miter lim="800000"/>
                </a:ln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" name="组合 24"/>
            <p:cNvGrpSpPr/>
            <p:nvPr/>
          </p:nvGrpSpPr>
          <p:grpSpPr>
            <a:xfrm rot="10800000">
              <a:off x="10409986" y="3660333"/>
              <a:ext cx="742130" cy="1569660"/>
              <a:chOff x="908322" y="5479116"/>
              <a:chExt cx="742130" cy="156966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4346" y="5479116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00B0F0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8322" y="5479116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prstClr val="white">
                      <a:lumMod val="85000"/>
                    </a:prst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3294" y="3128901"/>
            <a:ext cx="2133600" cy="1706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630712" y="5806058"/>
            <a:ext cx="8424934" cy="45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这里的才华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，也可以是</a:t>
            </a:r>
            <a:r>
              <a:rPr lang="zh-CN" altLang="en-US" sz="1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财富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可以是</a:t>
            </a:r>
            <a:r>
              <a:rPr lang="zh-CN" altLang="en-US" sz="1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可以是</a:t>
            </a:r>
            <a:r>
              <a:rPr lang="zh-CN" altLang="en-US" sz="1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人生目标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，也可以是</a:t>
            </a:r>
            <a:r>
              <a:rPr lang="zh-CN" altLang="en-US" sz="18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工作业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绩。</a:t>
            </a:r>
          </a:p>
        </p:txBody>
      </p:sp>
    </p:spTree>
    <p:extLst>
      <p:ext uri="{BB962C8B-B14F-4D97-AF65-F5344CB8AC3E}">
        <p14:creationId xmlns:p14="http://schemas.microsoft.com/office/powerpoint/2010/main" val="3311182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/>
              <a:r>
                <a:rPr lang="zh-CN" altLang="en-US" sz="24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做好时间管理，也是一个人能力的体现</a:t>
              </a: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1" name="矩形 10"/>
          <p:cNvSpPr/>
          <p:nvPr/>
        </p:nvSpPr>
        <p:spPr>
          <a:xfrm>
            <a:off x="5357610" y="2021463"/>
            <a:ext cx="5706145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892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4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是最高贵而有限的资源，不能管理时间，便什么都不能</a:t>
            </a:r>
            <a:r>
              <a:rPr lang="zh-CN" altLang="en-US" sz="24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管理。</a:t>
            </a:r>
            <a:endParaRPr lang="en-US" altLang="zh-CN" sz="2400" b="1" dirty="0" smtClean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1218892">
              <a:lnSpc>
                <a:spcPct val="130000"/>
              </a:lnSpc>
            </a:pPr>
            <a:r>
              <a:rPr lang="en-US" altLang="zh-CN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德鲁克</a:t>
            </a:r>
            <a:endParaRPr lang="zh-CN" altLang="en-US" sz="2000" b="1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357610" y="4509914"/>
            <a:ext cx="5706146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能不能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做好时间管理，往往也是一个人能力的体现。事业有成的人，可能成功原因有很多种，但是，他们的共同之处就是，他们往往都是时间管理的专家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2" descr="C:\Documents and Settings\tdz\桌面\2008422102136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0710" y="1948429"/>
            <a:ext cx="3343275" cy="4145661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24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/>
              <a:r>
                <a:rPr lang="zh-CN" altLang="en-US" sz="24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做好时间管理，是实现人生规划的保证</a:t>
              </a: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4943078" y="1989634"/>
            <a:ext cx="6120678" cy="16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都有自己的梦想，或者都有自己理想中的生活目标。用专业一点的话说，就是有自己的人生规划。所谓人生规划，无外乎就是你希望能够</a:t>
            </a:r>
            <a:r>
              <a:rPr lang="zh-CN" altLang="en-US" sz="20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做自己想做的事情，成为自己想成为的人，达到自己预设的目标</a:t>
            </a:r>
            <a:r>
              <a:rPr lang="zh-CN" altLang="en-US" sz="20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Picture 3" descr="E:\仝德志文件，勿删！\03-参考文档\！PPT图片及版面资源\06-PPT精选插图\01-高清\风景-高清\扶梯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7709" y="1924851"/>
            <a:ext cx="2806322" cy="4207429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943078" y="4236398"/>
            <a:ext cx="6120678" cy="193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是多么诱人的前景啊。我们最终真能实现这样的目标吗？</a:t>
            </a:r>
            <a:r>
              <a:rPr lang="zh-CN" altLang="en-US" sz="2000" b="1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这全靠我们是否可以做好自己的时间管理。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因为，只有我们妥善安排并利用好时间，通过实现人生旅途中一个个小目标，才能最终实现自己的人生大目标，实现规划中的理想生活。</a:t>
            </a:r>
          </a:p>
        </p:txBody>
      </p:sp>
    </p:spTree>
    <p:extLst>
      <p:ext uri="{BB962C8B-B14F-4D97-AF65-F5344CB8AC3E}">
        <p14:creationId xmlns:p14="http://schemas.microsoft.com/office/powerpoint/2010/main" val="303790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55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03118" y="1413570"/>
              <a:ext cx="0" cy="993337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</p:cxnSp>
        <p:sp>
          <p:nvSpPr>
            <p:cNvPr id="57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400050" lvl="0" indent="-400050" defTabSz="91440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什么是时间？</a:t>
              </a:r>
              <a:endParaRPr lang="en-US" altLang="zh-CN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marL="400050" lvl="0" indent="-400050" defTabSz="91440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时间有哪些特性？</a:t>
              </a:r>
              <a:endParaRPr lang="en-US" altLang="zh-CN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marL="400050" lvl="0" indent="-400050" defTabSz="914400" eaLnBrk="1" hangingPunct="1">
                <a:lnSpc>
                  <a:spcPct val="150000"/>
                </a:lnSpc>
                <a:buFont typeface="+mj-ea"/>
                <a:buAutoNum type="ea1JpnChsDbPeriod"/>
                <a:defRPr/>
              </a:pPr>
              <a:r>
                <a:rPr lang="zh-CN" altLang="en-US" sz="16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如何理解时间管理？</a:t>
              </a:r>
              <a:endPara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6574" y="1303218"/>
            <a:ext cx="2520000" cy="4646856"/>
            <a:chOff x="406574" y="1303218"/>
            <a:chExt cx="2520000" cy="4646856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303218"/>
              <a:ext cx="2520000" cy="3781779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1" name="TextBox 3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4" name="组合 33"/>
          <p:cNvGrpSpPr/>
          <p:nvPr/>
        </p:nvGrpSpPr>
        <p:grpSpPr>
          <a:xfrm>
            <a:off x="6282770" y="1301851"/>
            <a:ext cx="2548460" cy="4648223"/>
            <a:chOff x="6282770" y="1301851"/>
            <a:chExt cx="2548460" cy="4648223"/>
          </a:xfrm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0" y="1301851"/>
              <a:ext cx="2520000" cy="377811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" name="组合 35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37" name="TextBox 36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时间管理的基本原理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0" name="组合 39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1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2" name="组合 41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3" name="TextBox 42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时间管理的具体实施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5" name="直接连接符 44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46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48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28582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3" name="s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3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02E-6 -2.67898E-6 L -0.77729 -2.67898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71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533</TotalTime>
  <Words>2885</Words>
  <Application>Microsoft Office PowerPoint</Application>
  <PresentationFormat>宽屏</PresentationFormat>
  <Paragraphs>265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 Unicode MS</vt:lpstr>
      <vt:lpstr>돋움</vt:lpstr>
      <vt:lpstr>经典繁仿黑</vt:lpstr>
      <vt:lpstr>楷体</vt:lpstr>
      <vt:lpstr>宋体</vt:lpstr>
      <vt:lpstr>微软雅黑</vt:lpstr>
      <vt:lpstr>专业字体设计服务/WWW.ZTSGC.COM/</vt:lpstr>
      <vt:lpstr>Arial</vt:lpstr>
      <vt:lpstr>Arial Black</vt:lpstr>
      <vt:lpstr>Broadway</vt:lpstr>
      <vt:lpstr>Calibri</vt:lpstr>
      <vt:lpstr>Lao UI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263</cp:revision>
  <dcterms:created xsi:type="dcterms:W3CDTF">2013-07-16T06:18:55Z</dcterms:created>
  <dcterms:modified xsi:type="dcterms:W3CDTF">2018-05-28T06:03:15Z</dcterms:modified>
</cp:coreProperties>
</file>