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7"/>
  </p:notesMasterIdLst>
  <p:sldIdLst>
    <p:sldId id="256" r:id="rId3"/>
    <p:sldId id="258" r:id="rId4"/>
    <p:sldId id="312" r:id="rId5"/>
    <p:sldId id="288" r:id="rId6"/>
    <p:sldId id="289" r:id="rId7"/>
    <p:sldId id="290" r:id="rId8"/>
    <p:sldId id="291" r:id="rId9"/>
    <p:sldId id="292" r:id="rId10"/>
    <p:sldId id="259" r:id="rId11"/>
    <p:sldId id="293" r:id="rId12"/>
    <p:sldId id="294" r:id="rId13"/>
    <p:sldId id="260" r:id="rId14"/>
    <p:sldId id="295" r:id="rId15"/>
    <p:sldId id="296" r:id="rId16"/>
    <p:sldId id="297" r:id="rId17"/>
    <p:sldId id="298" r:id="rId18"/>
    <p:sldId id="261" r:id="rId19"/>
    <p:sldId id="299" r:id="rId20"/>
    <p:sldId id="300" r:id="rId21"/>
    <p:sldId id="262" r:id="rId22"/>
    <p:sldId id="301" r:id="rId23"/>
    <p:sldId id="302" r:id="rId24"/>
    <p:sldId id="303" r:id="rId25"/>
    <p:sldId id="263" r:id="rId26"/>
    <p:sldId id="304" r:id="rId27"/>
    <p:sldId id="305" r:id="rId28"/>
    <p:sldId id="306" r:id="rId29"/>
    <p:sldId id="307" r:id="rId30"/>
    <p:sldId id="264" r:id="rId31"/>
    <p:sldId id="308" r:id="rId32"/>
    <p:sldId id="309" r:id="rId33"/>
    <p:sldId id="310" r:id="rId34"/>
    <p:sldId id="311" r:id="rId35"/>
    <p:sldId id="313" r:id="rId3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7673" userDrawn="1">
          <p15:clr>
            <a:srgbClr val="A4A3A4"/>
          </p15:clr>
        </p15:guide>
        <p15:guide id="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244BB"/>
    <a:srgbClr val="31B7C0"/>
    <a:srgbClr val="5DB6F2"/>
    <a:srgbClr val="1199D0"/>
    <a:srgbClr val="0BDAF7"/>
    <a:srgbClr val="55BEC4"/>
    <a:srgbClr val="60A3C6"/>
    <a:srgbClr val="6CA0EB"/>
    <a:srgbClr val="1D9091"/>
    <a:srgbClr val="DDADD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721" autoAdjust="0"/>
    <p:restoredTop sz="94660"/>
  </p:normalViewPr>
  <p:slideViewPr>
    <p:cSldViewPr snapToGrid="0" showGuides="1">
      <p:cViewPr varScale="1">
        <p:scale>
          <a:sx n="114" d="100"/>
          <a:sy n="114" d="100"/>
        </p:scale>
        <p:origin x="642" y="108"/>
      </p:cViewPr>
      <p:guideLst>
        <p:guide orient="horz" pos="2160"/>
        <p:guide pos="7673"/>
        <p:guide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viewProps" Target="viewProps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C3F404-B388-44F9-8A0B-4D38DF88A7BB}" type="datetimeFigureOut">
              <a:rPr lang="zh-CN" altLang="en-US" smtClean="0"/>
              <a:t>2017/2/19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9A93B6-00EF-491F-A64D-A2F0921DB9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77876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951351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BFF2B-6ADC-4B92-8A64-56C174CC36F0}" type="datetimeFigureOut">
              <a:rPr lang="zh-CN" altLang="en-US" smtClean="0"/>
              <a:t>2017/2/19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2BD25-4A88-4335-9D65-5602478B70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16963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BFF2B-6ADC-4B92-8A64-56C174CC36F0}" type="datetimeFigureOut">
              <a:rPr lang="zh-CN" altLang="en-US" smtClean="0"/>
              <a:t>2017/2/19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2BD25-4A88-4335-9D65-5602478B70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9480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BFF2B-6ADC-4B92-8A64-56C174CC36F0}" type="datetimeFigureOut">
              <a:rPr lang="zh-CN" altLang="en-US" smtClean="0"/>
              <a:t>2017/2/19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2BD25-4A88-4335-9D65-5602478B70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78451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086" indent="0" algn="ctr">
              <a:buNone/>
              <a:defRPr sz="2000"/>
            </a:lvl2pPr>
            <a:lvl3pPr marL="914172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74204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02607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2852737"/>
          </a:xfrm>
        </p:spPr>
        <p:txBody>
          <a:bodyPr anchor="b"/>
          <a:lstStyle>
            <a:lvl1pPr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56759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32210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6" indent="0">
              <a:buNone/>
              <a:defRPr sz="2000" b="1"/>
            </a:lvl2pPr>
            <a:lvl3pPr marL="914172" indent="0">
              <a:buNone/>
              <a:defRPr sz="1800" b="1"/>
            </a:lvl3pPr>
            <a:lvl4pPr marL="1371257" indent="0">
              <a:buNone/>
              <a:defRPr sz="1600" b="1"/>
            </a:lvl4pPr>
            <a:lvl5pPr marL="1828343" indent="0">
              <a:buNone/>
              <a:defRPr sz="1600" b="1"/>
            </a:lvl5pPr>
            <a:lvl6pPr marL="2285429" indent="0">
              <a:buNone/>
              <a:defRPr sz="1600" b="1"/>
            </a:lvl6pPr>
            <a:lvl7pPr marL="2742514" indent="0">
              <a:buNone/>
              <a:defRPr sz="1600" b="1"/>
            </a:lvl7pPr>
            <a:lvl8pPr marL="3199600" indent="0">
              <a:buNone/>
              <a:defRPr sz="1600" b="1"/>
            </a:lvl8pPr>
            <a:lvl9pPr marL="3656686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6" indent="0">
              <a:buNone/>
              <a:defRPr sz="2000" b="1"/>
            </a:lvl2pPr>
            <a:lvl3pPr marL="914172" indent="0">
              <a:buNone/>
              <a:defRPr sz="1800" b="1"/>
            </a:lvl3pPr>
            <a:lvl4pPr marL="1371257" indent="0">
              <a:buNone/>
              <a:defRPr sz="1600" b="1"/>
            </a:lvl4pPr>
            <a:lvl5pPr marL="1828343" indent="0">
              <a:buNone/>
              <a:defRPr sz="1600" b="1"/>
            </a:lvl5pPr>
            <a:lvl6pPr marL="2285429" indent="0">
              <a:buNone/>
              <a:defRPr sz="1600" b="1"/>
            </a:lvl6pPr>
            <a:lvl7pPr marL="2742514" indent="0">
              <a:buNone/>
              <a:defRPr sz="1600" b="1"/>
            </a:lvl7pPr>
            <a:lvl8pPr marL="3199600" indent="0">
              <a:buNone/>
              <a:defRPr sz="1600" b="1"/>
            </a:lvl8pPr>
            <a:lvl9pPr marL="3656686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38782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285871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19783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199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86" indent="0">
              <a:buNone/>
              <a:defRPr sz="1400"/>
            </a:lvl2pPr>
            <a:lvl3pPr marL="914172" indent="0">
              <a:buNone/>
              <a:defRPr sz="1200"/>
            </a:lvl3pPr>
            <a:lvl4pPr marL="1371257" indent="0">
              <a:buNone/>
              <a:defRPr sz="1000"/>
            </a:lvl4pPr>
            <a:lvl5pPr marL="1828343" indent="0">
              <a:buNone/>
              <a:defRPr sz="1000"/>
            </a:lvl5pPr>
            <a:lvl6pPr marL="2285429" indent="0">
              <a:buNone/>
              <a:defRPr sz="1000"/>
            </a:lvl6pPr>
            <a:lvl7pPr marL="2742514" indent="0">
              <a:buNone/>
              <a:defRPr sz="1000"/>
            </a:lvl7pPr>
            <a:lvl8pPr marL="3199600" indent="0">
              <a:buNone/>
              <a:defRPr sz="1000"/>
            </a:lvl8pPr>
            <a:lvl9pPr marL="3656686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78322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BFF2B-6ADC-4B92-8A64-56C174CC36F0}" type="datetimeFigureOut">
              <a:rPr lang="zh-CN" altLang="en-US" smtClean="0"/>
              <a:t>2017/2/19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2BD25-4A88-4335-9D65-5602478B70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22531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199"/>
            </a:lvl1pPr>
            <a:lvl2pPr marL="457086" indent="0">
              <a:buNone/>
              <a:defRPr sz="2800"/>
            </a:lvl2pPr>
            <a:lvl3pPr marL="914172" indent="0">
              <a:buNone/>
              <a:defRPr sz="2400"/>
            </a:lvl3pPr>
            <a:lvl4pPr marL="1371257" indent="0">
              <a:buNone/>
              <a:defRPr sz="2000"/>
            </a:lvl4pPr>
            <a:lvl5pPr marL="1828343" indent="0">
              <a:buNone/>
              <a:defRPr sz="2000"/>
            </a:lvl5pPr>
            <a:lvl6pPr marL="2285429" indent="0">
              <a:buNone/>
              <a:defRPr sz="2000"/>
            </a:lvl6pPr>
            <a:lvl7pPr marL="2742514" indent="0">
              <a:buNone/>
              <a:defRPr sz="2000"/>
            </a:lvl7pPr>
            <a:lvl8pPr marL="3199600" indent="0">
              <a:buNone/>
              <a:defRPr sz="2000"/>
            </a:lvl8pPr>
            <a:lvl9pPr marL="3656686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86" indent="0">
              <a:buNone/>
              <a:defRPr sz="1400"/>
            </a:lvl2pPr>
            <a:lvl3pPr marL="914172" indent="0">
              <a:buNone/>
              <a:defRPr sz="1200"/>
            </a:lvl3pPr>
            <a:lvl4pPr marL="1371257" indent="0">
              <a:buNone/>
              <a:defRPr sz="1000"/>
            </a:lvl4pPr>
            <a:lvl5pPr marL="1828343" indent="0">
              <a:buNone/>
              <a:defRPr sz="1000"/>
            </a:lvl5pPr>
            <a:lvl6pPr marL="2285429" indent="0">
              <a:buNone/>
              <a:defRPr sz="1000"/>
            </a:lvl6pPr>
            <a:lvl7pPr marL="2742514" indent="0">
              <a:buNone/>
              <a:defRPr sz="1000"/>
            </a:lvl7pPr>
            <a:lvl8pPr marL="3199600" indent="0">
              <a:buNone/>
              <a:defRPr sz="1000"/>
            </a:lvl8pPr>
            <a:lvl9pPr marL="3656686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839782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497184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73503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BFF2B-6ADC-4B92-8A64-56C174CC36F0}" type="datetimeFigureOut">
              <a:rPr lang="zh-CN" altLang="en-US" smtClean="0"/>
              <a:t>2017/2/19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2BD25-4A88-4335-9D65-5602478B70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71605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BFF2B-6ADC-4B92-8A64-56C174CC36F0}" type="datetimeFigureOut">
              <a:rPr lang="zh-CN" altLang="en-US" smtClean="0"/>
              <a:t>2017/2/19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2BD25-4A88-4335-9D65-5602478B70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4402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BFF2B-6ADC-4B92-8A64-56C174CC36F0}" type="datetimeFigureOut">
              <a:rPr lang="zh-CN" altLang="en-US" smtClean="0"/>
              <a:t>2017/2/19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2BD25-4A88-4335-9D65-5602478B70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81710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BFF2B-6ADC-4B92-8A64-56C174CC36F0}" type="datetimeFigureOut">
              <a:rPr lang="zh-CN" altLang="en-US" smtClean="0"/>
              <a:t>2017/2/19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2BD25-4A88-4335-9D65-5602478B70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98303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BFF2B-6ADC-4B92-8A64-56C174CC36F0}" type="datetimeFigureOut">
              <a:rPr lang="zh-CN" altLang="en-US" smtClean="0"/>
              <a:t>2017/2/19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2BD25-4A88-4335-9D65-5602478B70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99100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BFF2B-6ADC-4B92-8A64-56C174CC36F0}" type="datetimeFigureOut">
              <a:rPr lang="zh-CN" altLang="en-US" smtClean="0"/>
              <a:t>2017/2/19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2BD25-4A88-4335-9D65-5602478B70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82934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BFF2B-6ADC-4B92-8A64-56C174CC36F0}" type="datetimeFigureOut">
              <a:rPr lang="zh-CN" altLang="en-US" smtClean="0"/>
              <a:t>2017/2/19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2BD25-4A88-4335-9D65-5602478B70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84744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BBFF2B-6ADC-4B92-8A64-56C174CC36F0}" type="datetimeFigureOut">
              <a:rPr lang="zh-CN" altLang="en-US" smtClean="0"/>
              <a:t>2017/2/19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B2BD25-4A88-4335-9D65-5602478B70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51363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72"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72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15059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172" rtl="0" eaLnBrk="1" latinLnBrk="0" hangingPunct="1">
        <a:lnSpc>
          <a:spcPct val="90000"/>
        </a:lnSpc>
        <a:spcBef>
          <a:spcPct val="0"/>
        </a:spcBef>
        <a:buNone/>
        <a:defRPr sz="43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43" indent="-228543" algn="l" defTabSz="914172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629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15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00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886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72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057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143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229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86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72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57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43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29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14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600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686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microsoft.com/office/2007/relationships/hdphoto" Target="../media/hdphoto13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microsoft.com/office/2007/relationships/hdphoto" Target="../media/hdphoto14.wdp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microsoft.com/office/2007/relationships/hdphoto" Target="../media/hdphoto15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2734569"/>
            <a:ext cx="12191999" cy="2584406"/>
          </a:xfrm>
          <a:prstGeom prst="rect">
            <a:avLst/>
          </a:prstGeom>
          <a:solidFill>
            <a:srgbClr val="0244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5677440" y="3200871"/>
            <a:ext cx="586891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没事别随便思考人生</a:t>
            </a:r>
            <a:endParaRPr lang="zh-CN" altLang="en-US" sz="4800" b="1" dirty="0">
              <a:solidFill>
                <a:schemeClr val="bg1"/>
              </a:solidFill>
              <a:latin typeface="造字工房悦黑演示版常规体" pitchFamily="50" charset="-122"/>
              <a:ea typeface="造字工房悦黑演示版常规体" pitchFamily="5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726845" y="4141080"/>
            <a:ext cx="17267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鬼脚七</a:t>
            </a:r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著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116" y="499582"/>
            <a:ext cx="4299284" cy="586314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232847" y="4664300"/>
            <a:ext cx="32207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枫子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同学</a:t>
            </a:r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  </a:t>
            </a:r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56842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Edges trans="100000"/>
                    </a14:imgEffect>
                    <a14:imgEffect>
                      <a14:sharpenSoften amount="100000"/>
                    </a14:imgEffect>
                    <a14:imgEffect>
                      <a14:saturation sat="0"/>
                    </a14:imgEffect>
                    <a14:imgEffect>
                      <a14:brightnessContrast bright="-5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4078" y="0"/>
            <a:ext cx="10281979" cy="6858000"/>
          </a:xfrm>
          <a:prstGeom prst="rect">
            <a:avLst/>
          </a:prstGeom>
          <a:solidFill>
            <a:srgbClr val="0244BB"/>
          </a:solidFill>
        </p:spPr>
      </p:pic>
      <p:sp>
        <p:nvSpPr>
          <p:cNvPr id="8" name="矩形 7"/>
          <p:cNvSpPr/>
          <p:nvPr/>
        </p:nvSpPr>
        <p:spPr>
          <a:xfrm>
            <a:off x="2104590" y="2434513"/>
            <a:ext cx="3518976" cy="29546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40000"/>
              </a:lnSpc>
            </a:pPr>
            <a:r>
              <a:rPr lang="zh-CN" altLang="en-US" sz="2800" dirty="0">
                <a:solidFill>
                  <a:srgbClr val="0244BB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没有</a:t>
            </a:r>
            <a:r>
              <a:rPr lang="zh-CN" altLang="en-US" sz="6000" dirty="0">
                <a:solidFill>
                  <a:srgbClr val="0244BB"/>
                </a:solidFill>
                <a:latin typeface="文鼎习字体" panose="020B0602010101010101" pitchFamily="33" charset="-122"/>
                <a:ea typeface="文鼎习字体" panose="020B0602010101010101" pitchFamily="33" charset="-122"/>
              </a:rPr>
              <a:t>期望</a:t>
            </a:r>
            <a:r>
              <a:rPr lang="zh-CN" altLang="en-US" sz="2800" dirty="0" smtClean="0">
                <a:solidFill>
                  <a:srgbClr val="0244BB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，</a:t>
            </a:r>
            <a:endParaRPr lang="en-US" altLang="zh-CN" sz="2800" dirty="0" smtClean="0">
              <a:solidFill>
                <a:srgbClr val="0244BB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  <a:p>
            <a:pPr lvl="0" algn="r">
              <a:lnSpc>
                <a:spcPct val="140000"/>
              </a:lnSpc>
            </a:pPr>
            <a:r>
              <a:rPr lang="zh-CN" altLang="en-US" sz="2800" dirty="0">
                <a:solidFill>
                  <a:srgbClr val="0244BB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一切都是</a:t>
            </a:r>
            <a:r>
              <a:rPr lang="zh-CN" altLang="en-US" sz="6000" dirty="0">
                <a:solidFill>
                  <a:srgbClr val="0244BB"/>
                </a:solidFill>
                <a:latin typeface="文鼎习字体" panose="020B0602010101010101" pitchFamily="33" charset="-122"/>
                <a:ea typeface="文鼎习字体" panose="020B0602010101010101" pitchFamily="33" charset="-122"/>
              </a:rPr>
              <a:t>惊喜</a:t>
            </a:r>
            <a:r>
              <a:rPr lang="zh-CN" altLang="en-US" sz="2800" dirty="0">
                <a:solidFill>
                  <a:srgbClr val="0244BB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！</a:t>
            </a:r>
          </a:p>
          <a:p>
            <a:pPr algn="r"/>
            <a:endParaRPr lang="zh-CN" altLang="en-US" dirty="0">
              <a:solidFill>
                <a:srgbClr val="0244BB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2831690" y="589935"/>
            <a:ext cx="3893575" cy="137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6930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5415115" y="2460545"/>
            <a:ext cx="5057795" cy="32316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800" dirty="0" smtClean="0">
                <a:solidFill>
                  <a:srgbClr val="0244BB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在这个世界上，</a:t>
            </a:r>
            <a:endParaRPr lang="en-US" altLang="zh-CN" sz="2800" dirty="0" smtClean="0">
              <a:solidFill>
                <a:srgbClr val="0244BB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  <a:p>
            <a:pPr algn="r"/>
            <a:r>
              <a:rPr lang="zh-CN" altLang="en-US" sz="2800" dirty="0" smtClean="0">
                <a:solidFill>
                  <a:srgbClr val="0244BB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每个人都</a:t>
            </a:r>
            <a:r>
              <a:rPr lang="zh-CN" altLang="en-US" sz="6000" dirty="0" smtClean="0">
                <a:solidFill>
                  <a:srgbClr val="0244BB"/>
                </a:solidFill>
                <a:latin typeface="文鼎习字体" panose="020B0602010101010101" pitchFamily="33" charset="-122"/>
                <a:ea typeface="文鼎习字体" panose="020B0602010101010101" pitchFamily="33" charset="-122"/>
              </a:rPr>
              <a:t>独一无二</a:t>
            </a:r>
            <a:r>
              <a:rPr lang="zh-CN" altLang="en-US" sz="2800" dirty="0" smtClean="0">
                <a:solidFill>
                  <a:srgbClr val="0244BB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。</a:t>
            </a:r>
            <a:endParaRPr lang="en-US" altLang="zh-CN" sz="2800" dirty="0" smtClean="0">
              <a:solidFill>
                <a:srgbClr val="0244BB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  <a:p>
            <a:pPr lvl="0" algn="r"/>
            <a:r>
              <a:rPr lang="zh-CN" altLang="en-US" sz="2800" dirty="0">
                <a:solidFill>
                  <a:srgbClr val="0244BB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真实地</a:t>
            </a:r>
            <a:r>
              <a:rPr lang="zh-CN" altLang="en-US" sz="6000" dirty="0">
                <a:solidFill>
                  <a:srgbClr val="0244BB"/>
                </a:solidFill>
                <a:latin typeface="文鼎习字体" panose="020B0602010101010101" pitchFamily="33" charset="-122"/>
                <a:ea typeface="文鼎习字体" panose="020B0602010101010101" pitchFamily="33" charset="-122"/>
              </a:rPr>
              <a:t>做自己</a:t>
            </a:r>
            <a:r>
              <a:rPr lang="zh-CN" altLang="en-US" sz="2800" dirty="0" smtClean="0">
                <a:solidFill>
                  <a:srgbClr val="0244BB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，</a:t>
            </a:r>
            <a:endParaRPr lang="en-US" altLang="zh-CN" sz="2800" dirty="0" smtClean="0">
              <a:solidFill>
                <a:srgbClr val="0244BB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  <a:p>
            <a:pPr lvl="0" algn="r"/>
            <a:r>
              <a:rPr lang="zh-CN" altLang="en-US" sz="2800" dirty="0" smtClean="0">
                <a:solidFill>
                  <a:srgbClr val="0244BB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找到</a:t>
            </a:r>
            <a:r>
              <a:rPr lang="zh-CN" altLang="en-US" sz="2800" dirty="0">
                <a:solidFill>
                  <a:srgbClr val="0244BB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自己</a:t>
            </a:r>
            <a:r>
              <a:rPr lang="zh-CN" altLang="en-US" sz="2800" dirty="0" smtClean="0">
                <a:solidFill>
                  <a:srgbClr val="0244BB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，</a:t>
            </a:r>
            <a:endParaRPr lang="en-US" altLang="zh-CN" sz="2800" dirty="0" smtClean="0">
              <a:solidFill>
                <a:srgbClr val="0244BB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  <a:p>
            <a:pPr lvl="0" algn="r"/>
            <a:r>
              <a:rPr lang="zh-CN" altLang="en-US" sz="2800" dirty="0" smtClean="0">
                <a:solidFill>
                  <a:srgbClr val="0244BB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世界</a:t>
            </a:r>
            <a:r>
              <a:rPr lang="zh-CN" altLang="en-US" sz="2800" dirty="0">
                <a:solidFill>
                  <a:srgbClr val="0244BB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就会找到你</a:t>
            </a:r>
            <a:r>
              <a:rPr lang="zh-CN" altLang="en-US" sz="2800" dirty="0" smtClean="0">
                <a:solidFill>
                  <a:srgbClr val="0244BB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。</a:t>
            </a:r>
            <a:endParaRPr lang="zh-CN" altLang="en-US" sz="2800" dirty="0">
              <a:solidFill>
                <a:srgbClr val="0244BB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69368" y="-376084"/>
            <a:ext cx="4822723" cy="7234084"/>
          </a:xfrm>
          <a:prstGeom prst="rect">
            <a:avLst/>
          </a:prstGeom>
          <a:solidFill>
            <a:srgbClr val="0244BB"/>
          </a:solidFill>
        </p:spPr>
      </p:pic>
    </p:spTree>
    <p:extLst>
      <p:ext uri="{BB962C8B-B14F-4D97-AF65-F5344CB8AC3E}">
        <p14:creationId xmlns:p14="http://schemas.microsoft.com/office/powerpoint/2010/main" val="3208341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16070" y="2542010"/>
            <a:ext cx="2031325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srgbClr val="0244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生活就像</a:t>
            </a:r>
            <a:endParaRPr lang="en-US" altLang="zh-CN" sz="3600" dirty="0" smtClean="0">
              <a:solidFill>
                <a:srgbClr val="0244B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>
                <a:solidFill>
                  <a:srgbClr val="0244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任人</a:t>
            </a:r>
            <a:r>
              <a:rPr lang="zh-CN" altLang="en-US" sz="3600" dirty="0" smtClean="0">
                <a:solidFill>
                  <a:srgbClr val="0244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打扮</a:t>
            </a:r>
            <a:endParaRPr lang="en-US" altLang="zh-CN" sz="3600" dirty="0" smtClean="0">
              <a:solidFill>
                <a:srgbClr val="0244B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>
                <a:solidFill>
                  <a:srgbClr val="0244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3600" dirty="0" smtClean="0">
                <a:solidFill>
                  <a:srgbClr val="0244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小姑娘</a:t>
            </a:r>
            <a:endParaRPr lang="en-US" altLang="zh-CN" sz="3600" dirty="0" smtClean="0">
              <a:solidFill>
                <a:srgbClr val="0244B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16070" y="866274"/>
            <a:ext cx="738664" cy="147732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0244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第三章</a:t>
            </a:r>
            <a:endParaRPr lang="zh-CN" altLang="en-US" sz="3600" b="1" dirty="0">
              <a:solidFill>
                <a:srgbClr val="0244B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15828" y="2687201"/>
            <a:ext cx="5953772" cy="3008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lnSpc>
                <a:spcPct val="120000"/>
              </a:lnSpc>
              <a:spcBef>
                <a:spcPts val="500"/>
              </a:spcBef>
              <a:spcAft>
                <a:spcPts val="500"/>
              </a:spcAft>
              <a:buFont typeface="Wingdings" panose="05000000000000000000" pitchFamily="2" charset="2"/>
              <a:buChar char="l"/>
            </a:pPr>
            <a:r>
              <a:rPr lang="zh-CN" altLang="en-US" sz="2400" dirty="0" smtClean="0">
                <a:solidFill>
                  <a:srgbClr val="0244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我们不用羡慕别人，别人过得也没那么开心。</a:t>
            </a:r>
            <a:endParaRPr lang="en-US" altLang="zh-CN" sz="2400" dirty="0" smtClean="0">
              <a:solidFill>
                <a:srgbClr val="0244B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just">
              <a:lnSpc>
                <a:spcPct val="120000"/>
              </a:lnSpc>
              <a:spcBef>
                <a:spcPts val="500"/>
              </a:spcBef>
              <a:spcAft>
                <a:spcPts val="500"/>
              </a:spcAft>
              <a:buFont typeface="Wingdings" panose="05000000000000000000" pitchFamily="2" charset="2"/>
              <a:buChar char="l"/>
            </a:pPr>
            <a:r>
              <a:rPr lang="zh-CN" altLang="en-US" sz="2400" dirty="0" smtClean="0">
                <a:solidFill>
                  <a:srgbClr val="0244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不要管结果，结果已经在那里了，只是现在你不知道。</a:t>
            </a:r>
            <a:endParaRPr lang="en-US" altLang="zh-CN" sz="2400" dirty="0" smtClean="0">
              <a:solidFill>
                <a:srgbClr val="0244B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just">
              <a:lnSpc>
                <a:spcPct val="120000"/>
              </a:lnSpc>
              <a:spcBef>
                <a:spcPts val="500"/>
              </a:spcBef>
              <a:spcAft>
                <a:spcPts val="500"/>
              </a:spcAft>
              <a:buFont typeface="Wingdings" panose="05000000000000000000" pitchFamily="2" charset="2"/>
              <a:buChar char="l"/>
            </a:pPr>
            <a:r>
              <a:rPr lang="zh-CN" altLang="en-US" sz="2400" dirty="0" smtClean="0">
                <a:solidFill>
                  <a:srgbClr val="0244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你已经习惯了被套，一旦没有这些束缚，你反而觉得很危险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4518794" y="2801501"/>
            <a:ext cx="0" cy="2748399"/>
          </a:xfrm>
          <a:prstGeom prst="line">
            <a:avLst/>
          </a:prstGeom>
          <a:ln w="38100">
            <a:solidFill>
              <a:srgbClr val="0244B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0" y="929238"/>
            <a:ext cx="1270000" cy="3246462"/>
            <a:chOff x="0" y="929238"/>
            <a:chExt cx="1270000" cy="3246462"/>
          </a:xfrm>
        </p:grpSpPr>
        <p:sp>
          <p:nvSpPr>
            <p:cNvPr id="9" name="矩形 8"/>
            <p:cNvSpPr/>
            <p:nvPr/>
          </p:nvSpPr>
          <p:spPr>
            <a:xfrm>
              <a:off x="0" y="929238"/>
              <a:ext cx="1270000" cy="3246462"/>
            </a:xfrm>
            <a:prstGeom prst="rect">
              <a:avLst/>
            </a:prstGeom>
            <a:solidFill>
              <a:srgbClr val="0244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03925" y="1163082"/>
              <a:ext cx="1062150" cy="27787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Be</a:t>
              </a:r>
            </a:p>
            <a:p>
              <a:pPr>
                <a:lnSpc>
                  <a:spcPct val="200000"/>
                </a:lnSpc>
              </a:pP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Yourself</a:t>
              </a:r>
            </a:p>
            <a:p>
              <a:pPr>
                <a:lnSpc>
                  <a:spcPct val="200000"/>
                </a:lnSpc>
              </a:pP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Enjoy</a:t>
              </a:r>
            </a:p>
            <a:p>
              <a:pPr>
                <a:lnSpc>
                  <a:spcPct val="200000"/>
                </a:lnSpc>
              </a:pP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</a:t>
              </a:r>
            </a:p>
            <a:p>
              <a:pPr>
                <a:lnSpc>
                  <a:spcPct val="200000"/>
                </a:lnSpc>
              </a:pP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Life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37612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Edges trans="100000"/>
                    </a14:imgEffect>
                    <a14:imgEffect>
                      <a14:sharpenSoften amount="100000"/>
                    </a14:imgEffect>
                    <a14:imgEffect>
                      <a14:saturation sat="0"/>
                    </a14:imgEffect>
                    <a14:imgEffect>
                      <a14:brightnessContrast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0310" y="-12108"/>
            <a:ext cx="10300130" cy="6870108"/>
          </a:xfrm>
          <a:prstGeom prst="rect">
            <a:avLst/>
          </a:prstGeom>
          <a:solidFill>
            <a:srgbClr val="0244BB"/>
          </a:solidFill>
        </p:spPr>
      </p:pic>
      <p:sp>
        <p:nvSpPr>
          <p:cNvPr id="6" name="梯形 5"/>
          <p:cNvSpPr/>
          <p:nvPr/>
        </p:nvSpPr>
        <p:spPr>
          <a:xfrm>
            <a:off x="-2330244" y="0"/>
            <a:ext cx="7649634" cy="6858000"/>
          </a:xfrm>
          <a:prstGeom prst="trapezoid">
            <a:avLst/>
          </a:prstGeom>
          <a:solidFill>
            <a:srgbClr val="0244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70931" y="2353034"/>
            <a:ext cx="4339650" cy="319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lnSpc>
                <a:spcPct val="140000"/>
              </a:lnSpc>
            </a:pPr>
            <a:r>
              <a:rPr lang="zh-CN" altLang="en-US" sz="6000" dirty="0" smtClean="0">
                <a:solidFill>
                  <a:schemeClr val="bg1"/>
                </a:solidFill>
                <a:latin typeface="文鼎习字体" panose="020B0602010101010101" pitchFamily="33" charset="-122"/>
                <a:ea typeface="文鼎习字体" panose="020B0602010101010101" pitchFamily="33" charset="-122"/>
              </a:rPr>
              <a:t>快乐</a:t>
            </a:r>
            <a:r>
              <a:rPr lang="zh-CN" altLang="en-US" sz="2800" dirty="0" smtClean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就是</a:t>
            </a:r>
            <a:r>
              <a:rPr lang="zh-CN" altLang="en-US" sz="6000" dirty="0">
                <a:solidFill>
                  <a:schemeClr val="bg1"/>
                </a:solidFill>
                <a:latin typeface="文鼎习字体" panose="020B0602010101010101" pitchFamily="33" charset="-122"/>
                <a:ea typeface="文鼎习字体" panose="020B0602010101010101" pitchFamily="33" charset="-122"/>
              </a:rPr>
              <a:t>忧伤</a:t>
            </a:r>
            <a:r>
              <a:rPr lang="zh-CN" altLang="en-US" sz="2800" dirty="0" smtClean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，</a:t>
            </a:r>
            <a:endParaRPr lang="en-US" altLang="zh-CN" sz="2800" dirty="0" smtClean="0">
              <a:solidFill>
                <a:schemeClr val="bg1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  <a:p>
            <a:pPr lvl="0">
              <a:lnSpc>
                <a:spcPct val="14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只是面具不一样。</a:t>
            </a:r>
            <a:endParaRPr lang="en-US" altLang="zh-CN" sz="2800" dirty="0" smtClean="0">
              <a:solidFill>
                <a:schemeClr val="bg1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  <a:p>
            <a:pPr lvl="0">
              <a:lnSpc>
                <a:spcPct val="14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如果</a:t>
            </a:r>
            <a:r>
              <a:rPr lang="zh-CN" altLang="en-US" sz="2800" dirty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没有了忧伤</a:t>
            </a:r>
            <a:r>
              <a:rPr lang="zh-CN" altLang="en-US" sz="2800" dirty="0" smtClean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，</a:t>
            </a:r>
            <a:endParaRPr lang="en-US" altLang="zh-CN" sz="2800" dirty="0" smtClean="0">
              <a:solidFill>
                <a:schemeClr val="bg1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  <a:p>
            <a:pPr lvl="0">
              <a:lnSpc>
                <a:spcPct val="14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一定</a:t>
            </a:r>
            <a:r>
              <a:rPr lang="zh-CN" altLang="en-US" sz="2800" dirty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也不会有快乐</a:t>
            </a:r>
            <a:r>
              <a:rPr lang="zh-CN" altLang="en-US" sz="2800" dirty="0" smtClean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。</a:t>
            </a:r>
            <a:endParaRPr lang="zh-CN" altLang="en-US" sz="2800" dirty="0">
              <a:solidFill>
                <a:schemeClr val="bg1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77600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-1253200"/>
            <a:ext cx="6072335" cy="8096447"/>
          </a:xfrm>
          <a:prstGeom prst="rect">
            <a:avLst/>
          </a:prstGeom>
          <a:solidFill>
            <a:srgbClr val="0244BB"/>
          </a:solidFill>
        </p:spPr>
      </p:pic>
      <p:sp>
        <p:nvSpPr>
          <p:cNvPr id="5" name="梯形 4"/>
          <p:cNvSpPr/>
          <p:nvPr/>
        </p:nvSpPr>
        <p:spPr>
          <a:xfrm>
            <a:off x="5324168" y="0"/>
            <a:ext cx="8603295" cy="6858000"/>
          </a:xfrm>
          <a:prstGeom prst="trapezoid">
            <a:avLst/>
          </a:prstGeom>
          <a:solidFill>
            <a:srgbClr val="0244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191483" y="2480565"/>
            <a:ext cx="8815877" cy="319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2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我们没有必要羡慕别人，</a:t>
            </a:r>
            <a:endParaRPr lang="en-US" altLang="zh-CN" sz="2800" dirty="0">
              <a:solidFill>
                <a:schemeClr val="bg1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  <a:p>
            <a:pPr lvl="0" algn="r">
              <a:lnSpc>
                <a:spcPct val="12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也不用同情心泛滥。</a:t>
            </a:r>
            <a:endParaRPr lang="en-US" altLang="zh-CN" sz="2800" dirty="0">
              <a:solidFill>
                <a:schemeClr val="bg1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  <a:p>
            <a:pPr lvl="0" algn="r">
              <a:lnSpc>
                <a:spcPct val="12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我们</a:t>
            </a:r>
            <a:r>
              <a:rPr lang="zh-CN" altLang="en-US" sz="2800" dirty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看见别人的幸福</a:t>
            </a:r>
            <a:r>
              <a:rPr lang="zh-CN" altLang="en-US" sz="2800" dirty="0" smtClean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，</a:t>
            </a:r>
            <a:endParaRPr lang="en-US" altLang="zh-CN" sz="2800" dirty="0" smtClean="0">
              <a:solidFill>
                <a:schemeClr val="bg1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  <a:p>
            <a:pPr lvl="0" algn="r">
              <a:lnSpc>
                <a:spcPct val="12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只是</a:t>
            </a:r>
            <a:r>
              <a:rPr lang="zh-CN" altLang="en-US" sz="2800" dirty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别人想要我们看见的幸福</a:t>
            </a:r>
            <a:r>
              <a:rPr lang="zh-CN" altLang="en-US" sz="2800" dirty="0" smtClean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；</a:t>
            </a:r>
          </a:p>
          <a:p>
            <a:pPr lvl="0" algn="r">
              <a:lnSpc>
                <a:spcPct val="12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看见别人的不幸，</a:t>
            </a:r>
            <a:endParaRPr lang="en-US" altLang="zh-CN" sz="2800" dirty="0" smtClean="0">
              <a:solidFill>
                <a:schemeClr val="bg1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  <a:p>
            <a:pPr lvl="0" algn="r">
              <a:lnSpc>
                <a:spcPct val="12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也只是别人想让我们看见的不幸。</a:t>
            </a:r>
            <a:endParaRPr lang="zh-CN" altLang="en-US" sz="2800" dirty="0">
              <a:solidFill>
                <a:schemeClr val="bg1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52426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3905" y="0"/>
            <a:ext cx="10632558" cy="6858000"/>
          </a:xfrm>
          <a:prstGeom prst="rect">
            <a:avLst/>
          </a:prstGeom>
          <a:solidFill>
            <a:srgbClr val="0244BB"/>
          </a:solidFill>
        </p:spPr>
      </p:pic>
      <p:sp>
        <p:nvSpPr>
          <p:cNvPr id="5" name="梯形 4"/>
          <p:cNvSpPr/>
          <p:nvPr/>
        </p:nvSpPr>
        <p:spPr>
          <a:xfrm>
            <a:off x="-2330244" y="0"/>
            <a:ext cx="7649634" cy="6858000"/>
          </a:xfrm>
          <a:prstGeom prst="trapezoid">
            <a:avLst/>
          </a:prstGeom>
          <a:solidFill>
            <a:srgbClr val="0244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4773" y="2806271"/>
            <a:ext cx="3877985" cy="17173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既然</a:t>
            </a:r>
            <a:r>
              <a:rPr lang="zh-CN" altLang="en-US" sz="6000" dirty="0">
                <a:solidFill>
                  <a:schemeClr val="bg1"/>
                </a:solidFill>
                <a:latin typeface="文鼎习字体" panose="020B0602010101010101" pitchFamily="33" charset="-122"/>
                <a:ea typeface="文鼎习字体" panose="020B0602010101010101" pitchFamily="33" charset="-122"/>
              </a:rPr>
              <a:t>喜欢</a:t>
            </a:r>
            <a:r>
              <a:rPr lang="zh-CN" altLang="en-US" sz="2800" dirty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就去吧，</a:t>
            </a:r>
          </a:p>
          <a:p>
            <a:pPr lvl="0">
              <a:lnSpc>
                <a:spcPct val="12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现在</a:t>
            </a:r>
            <a:r>
              <a:rPr lang="zh-CN" altLang="en-US" sz="2800" dirty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再晚也比未来早。</a:t>
            </a:r>
          </a:p>
        </p:txBody>
      </p:sp>
    </p:spTree>
    <p:extLst>
      <p:ext uri="{BB962C8B-B14F-4D97-AF65-F5344CB8AC3E}">
        <p14:creationId xmlns:p14="http://schemas.microsoft.com/office/powerpoint/2010/main" val="1057125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19832"/>
            <a:ext cx="7749049" cy="7477832"/>
          </a:xfrm>
          <a:prstGeom prst="rect">
            <a:avLst/>
          </a:prstGeom>
          <a:solidFill>
            <a:srgbClr val="0244BB"/>
          </a:solidFill>
        </p:spPr>
      </p:pic>
      <p:sp>
        <p:nvSpPr>
          <p:cNvPr id="6" name="梯形 5"/>
          <p:cNvSpPr/>
          <p:nvPr/>
        </p:nvSpPr>
        <p:spPr>
          <a:xfrm>
            <a:off x="5324168" y="0"/>
            <a:ext cx="8603295" cy="6858000"/>
          </a:xfrm>
          <a:prstGeom prst="trapezoid">
            <a:avLst/>
          </a:prstGeom>
          <a:solidFill>
            <a:srgbClr val="0244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541322" y="1593139"/>
            <a:ext cx="7405882" cy="4733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生活中的苦，</a:t>
            </a:r>
            <a:endParaRPr lang="en-US" altLang="zh-CN" sz="2800" dirty="0" smtClean="0">
              <a:solidFill>
                <a:schemeClr val="bg1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都只有</a:t>
            </a:r>
            <a:r>
              <a:rPr lang="zh-CN" altLang="en-US" sz="6000" dirty="0" smtClean="0">
                <a:solidFill>
                  <a:schemeClr val="bg1"/>
                </a:solidFill>
                <a:latin typeface="文鼎习字体" panose="020B0602010101010101" pitchFamily="33" charset="-122"/>
                <a:ea typeface="文鼎习字体" panose="020B0602010101010101" pitchFamily="33" charset="-122"/>
              </a:rPr>
              <a:t>自己</a:t>
            </a:r>
            <a:r>
              <a:rPr lang="zh-CN" altLang="en-US" sz="2800" dirty="0" smtClean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去承受。</a:t>
            </a:r>
            <a:endParaRPr lang="en-US" altLang="zh-CN" sz="2800" dirty="0" smtClean="0">
              <a:solidFill>
                <a:schemeClr val="bg1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无论</a:t>
            </a:r>
            <a:r>
              <a:rPr lang="zh-CN" altLang="en-US" sz="2800" dirty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是成功还是痛苦</a:t>
            </a:r>
            <a:r>
              <a:rPr lang="zh-CN" altLang="en-US" sz="2800" dirty="0" smtClean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，</a:t>
            </a:r>
            <a:endParaRPr lang="en-US" altLang="zh-CN" sz="2800" dirty="0" smtClean="0">
              <a:solidFill>
                <a:schemeClr val="bg1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生活</a:t>
            </a:r>
            <a:r>
              <a:rPr lang="zh-CN" altLang="en-US" sz="2800" dirty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都在继续，</a:t>
            </a:r>
            <a:endParaRPr lang="en-US" altLang="zh-CN" sz="2800" dirty="0">
              <a:solidFill>
                <a:schemeClr val="bg1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就像列车一样</a:t>
            </a:r>
            <a:r>
              <a:rPr lang="zh-CN" altLang="en-US" sz="2800" dirty="0" smtClean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，</a:t>
            </a:r>
            <a:endParaRPr lang="en-US" altLang="zh-CN" sz="2800" dirty="0" smtClean="0">
              <a:solidFill>
                <a:schemeClr val="bg1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无论</a:t>
            </a:r>
            <a:r>
              <a:rPr lang="zh-CN" altLang="en-US" sz="2800" dirty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风景好坏</a:t>
            </a:r>
            <a:r>
              <a:rPr lang="zh-CN" altLang="en-US" sz="2800" dirty="0" smtClean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，</a:t>
            </a:r>
            <a:endParaRPr lang="en-US" altLang="zh-CN" sz="2800" dirty="0" smtClean="0">
              <a:solidFill>
                <a:schemeClr val="bg1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还是</a:t>
            </a:r>
            <a:r>
              <a:rPr lang="zh-CN" altLang="en-US" sz="2800" dirty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继续向前。</a:t>
            </a:r>
          </a:p>
          <a:p>
            <a:endParaRPr lang="zh-CN" altLang="en-US" sz="2800" dirty="0">
              <a:solidFill>
                <a:schemeClr val="bg1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0774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16070" y="2542010"/>
            <a:ext cx="1569660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srgbClr val="0244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人人</a:t>
            </a:r>
            <a:endParaRPr lang="en-US" altLang="zh-CN" sz="3600" dirty="0" smtClean="0">
              <a:solidFill>
                <a:srgbClr val="0244B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>
                <a:solidFill>
                  <a:srgbClr val="0244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都当</a:t>
            </a:r>
            <a:r>
              <a:rPr lang="zh-CN" altLang="en-US" sz="3600" dirty="0" smtClean="0">
                <a:solidFill>
                  <a:srgbClr val="0244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</a:t>
            </a:r>
            <a:endParaRPr lang="en-US" altLang="zh-CN" sz="3600" dirty="0" smtClean="0">
              <a:solidFill>
                <a:srgbClr val="0244B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>
                <a:solidFill>
                  <a:srgbClr val="0244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小乌龟</a:t>
            </a:r>
            <a:endParaRPr lang="en-US" altLang="zh-CN" sz="3600" dirty="0" smtClean="0">
              <a:solidFill>
                <a:srgbClr val="0244B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16070" y="866274"/>
            <a:ext cx="738664" cy="147732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0244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第四章</a:t>
            </a:r>
            <a:endParaRPr lang="zh-CN" altLang="en-US" sz="3600" b="1" dirty="0">
              <a:solidFill>
                <a:srgbClr val="0244B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15828" y="2687201"/>
            <a:ext cx="6436372" cy="2564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lnSpc>
                <a:spcPct val="120000"/>
              </a:lnSpc>
              <a:spcBef>
                <a:spcPts val="500"/>
              </a:spcBef>
              <a:spcAft>
                <a:spcPts val="500"/>
              </a:spcAft>
              <a:buFont typeface="Wingdings" panose="05000000000000000000" pitchFamily="2" charset="2"/>
              <a:buChar char="l"/>
            </a:pPr>
            <a:r>
              <a:rPr lang="zh-CN" altLang="en-US" sz="2400" dirty="0" smtClean="0">
                <a:solidFill>
                  <a:srgbClr val="0244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人生只有两件事情是公平的，一件是死亡，另一件是时间。</a:t>
            </a:r>
            <a:endParaRPr lang="en-US" altLang="zh-CN" sz="2400" dirty="0" smtClean="0">
              <a:solidFill>
                <a:srgbClr val="0244B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just">
              <a:lnSpc>
                <a:spcPct val="120000"/>
              </a:lnSpc>
              <a:spcBef>
                <a:spcPts val="500"/>
              </a:spcBef>
              <a:spcAft>
                <a:spcPts val="500"/>
              </a:spcAft>
              <a:buFont typeface="Wingdings" panose="05000000000000000000" pitchFamily="2" charset="2"/>
              <a:buChar char="l"/>
            </a:pPr>
            <a:r>
              <a:rPr lang="zh-CN" altLang="en-US" sz="2400" dirty="0">
                <a:solidFill>
                  <a:srgbClr val="0244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我们羡慕</a:t>
            </a:r>
            <a:r>
              <a:rPr lang="zh-CN" altLang="en-US" sz="2400" dirty="0" smtClean="0">
                <a:solidFill>
                  <a:srgbClr val="0244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别人的，都是我们缺少的。</a:t>
            </a:r>
            <a:endParaRPr lang="en-US" altLang="zh-CN" sz="2400" dirty="0" smtClean="0">
              <a:solidFill>
                <a:srgbClr val="0244B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just">
              <a:lnSpc>
                <a:spcPct val="120000"/>
              </a:lnSpc>
              <a:spcBef>
                <a:spcPts val="500"/>
              </a:spcBef>
              <a:spcAft>
                <a:spcPts val="500"/>
              </a:spcAft>
              <a:buFont typeface="Wingdings" panose="05000000000000000000" pitchFamily="2" charset="2"/>
              <a:buChar char="l"/>
            </a:pPr>
            <a:r>
              <a:rPr lang="zh-CN" altLang="en-US" sz="2400" dirty="0" smtClean="0">
                <a:solidFill>
                  <a:srgbClr val="0244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若选对了一个行业，行业的发展速度会给你带来很大的助力。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4518794" y="2801501"/>
            <a:ext cx="0" cy="2748399"/>
          </a:xfrm>
          <a:prstGeom prst="line">
            <a:avLst/>
          </a:prstGeom>
          <a:ln w="38100">
            <a:solidFill>
              <a:srgbClr val="0244B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/>
        </p:nvGrpSpPr>
        <p:grpSpPr>
          <a:xfrm>
            <a:off x="0" y="929238"/>
            <a:ext cx="1270000" cy="3246462"/>
            <a:chOff x="0" y="929238"/>
            <a:chExt cx="1270000" cy="3246462"/>
          </a:xfrm>
        </p:grpSpPr>
        <p:sp>
          <p:nvSpPr>
            <p:cNvPr id="3" name="矩形 2"/>
            <p:cNvSpPr/>
            <p:nvPr/>
          </p:nvSpPr>
          <p:spPr>
            <a:xfrm>
              <a:off x="0" y="929238"/>
              <a:ext cx="1270000" cy="3246462"/>
            </a:xfrm>
            <a:prstGeom prst="rect">
              <a:avLst/>
            </a:prstGeom>
            <a:solidFill>
              <a:srgbClr val="0244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03925" y="1163082"/>
              <a:ext cx="1062150" cy="27787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Be</a:t>
              </a:r>
            </a:p>
            <a:p>
              <a:pPr>
                <a:lnSpc>
                  <a:spcPct val="200000"/>
                </a:lnSpc>
              </a:pP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Yourself</a:t>
              </a:r>
            </a:p>
            <a:p>
              <a:pPr>
                <a:lnSpc>
                  <a:spcPct val="200000"/>
                </a:lnSpc>
              </a:pP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Enjoy</a:t>
              </a:r>
            </a:p>
            <a:p>
              <a:pPr>
                <a:lnSpc>
                  <a:spcPct val="200000"/>
                </a:lnSpc>
              </a:pP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</a:t>
              </a:r>
            </a:p>
            <a:p>
              <a:pPr>
                <a:lnSpc>
                  <a:spcPct val="200000"/>
                </a:lnSpc>
              </a:pP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Life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06165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Edges trans="100000"/>
                    </a14:imgEffect>
                    <a14:imgEffect>
                      <a14:sharpenSoften amount="100000"/>
                    </a14:imgEffect>
                    <a14:imgEffect>
                      <a14:saturation sat="0"/>
                    </a14:imgEffect>
                    <a14:imgEffect>
                      <a14:brightnessContrast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445"/>
          <a:stretch/>
        </p:blipFill>
        <p:spPr>
          <a:xfrm>
            <a:off x="1431789" y="0"/>
            <a:ext cx="10760212" cy="6858000"/>
          </a:xfrm>
          <a:prstGeom prst="rect">
            <a:avLst/>
          </a:prstGeom>
          <a:solidFill>
            <a:srgbClr val="0244BB"/>
          </a:solidFill>
        </p:spPr>
      </p:pic>
      <p:sp>
        <p:nvSpPr>
          <p:cNvPr id="5" name="梯形 4"/>
          <p:cNvSpPr/>
          <p:nvPr/>
        </p:nvSpPr>
        <p:spPr>
          <a:xfrm>
            <a:off x="-2330244" y="0"/>
            <a:ext cx="7649634" cy="6858000"/>
          </a:xfrm>
          <a:prstGeom prst="trapezoid">
            <a:avLst/>
          </a:prstGeom>
          <a:solidFill>
            <a:srgbClr val="0244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57200" y="3429000"/>
            <a:ext cx="4237057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sz="2800" dirty="0" smtClean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发生了就让它</a:t>
            </a:r>
            <a:r>
              <a:rPr lang="zh-CN" altLang="en-US" sz="6000" dirty="0">
                <a:solidFill>
                  <a:schemeClr val="bg1"/>
                </a:solidFill>
                <a:latin typeface="文鼎习字体" panose="020B0602010101010101" pitchFamily="33" charset="-122"/>
                <a:ea typeface="文鼎习字体" panose="020B0602010101010101" pitchFamily="33" charset="-122"/>
              </a:rPr>
              <a:t>发生</a:t>
            </a:r>
            <a:r>
              <a:rPr lang="zh-CN" altLang="en-US" sz="2800" dirty="0" smtClean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，</a:t>
            </a:r>
            <a:endParaRPr lang="en-US" altLang="zh-CN" sz="2800" dirty="0" smtClean="0">
              <a:solidFill>
                <a:schemeClr val="bg1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  <a:p>
            <a:pPr lvl="0"/>
            <a:r>
              <a:rPr lang="zh-CN" altLang="en-US" sz="2800" dirty="0" smtClean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过去</a:t>
            </a:r>
            <a:r>
              <a:rPr lang="zh-CN" altLang="en-US" sz="2800" dirty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了就让它</a:t>
            </a:r>
            <a:r>
              <a:rPr lang="zh-CN" altLang="en-US" sz="6000" dirty="0">
                <a:solidFill>
                  <a:schemeClr val="bg1"/>
                </a:solidFill>
                <a:latin typeface="文鼎习字体" panose="020B0602010101010101" pitchFamily="33" charset="-122"/>
                <a:ea typeface="文鼎习字体" panose="020B0602010101010101" pitchFamily="33" charset="-122"/>
              </a:rPr>
              <a:t>过去</a:t>
            </a:r>
            <a:r>
              <a:rPr lang="zh-CN" altLang="en-US" sz="2800" dirty="0" smtClean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。</a:t>
            </a:r>
            <a:endParaRPr lang="zh-CN" altLang="en-US" sz="2800" dirty="0">
              <a:solidFill>
                <a:schemeClr val="bg1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08276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Edges trans="100000"/>
                    </a14:imgEffect>
                    <a14:imgEffect>
                      <a14:sharpenSoften amount="100000"/>
                    </a14:imgEffect>
                    <a14:imgEffect>
                      <a14:saturation sat="0"/>
                    </a14:imgEffect>
                    <a14:imgEffect>
                      <a14:brightnessContrast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0312176" cy="6858000"/>
          </a:xfrm>
          <a:prstGeom prst="rect">
            <a:avLst/>
          </a:prstGeom>
          <a:solidFill>
            <a:srgbClr val="0244BB"/>
          </a:solidFill>
        </p:spPr>
      </p:pic>
      <p:sp>
        <p:nvSpPr>
          <p:cNvPr id="4" name="梯形 3"/>
          <p:cNvSpPr/>
          <p:nvPr/>
        </p:nvSpPr>
        <p:spPr>
          <a:xfrm>
            <a:off x="5324168" y="0"/>
            <a:ext cx="8603295" cy="6858000"/>
          </a:xfrm>
          <a:prstGeom prst="trapezoi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6685649" y="3071049"/>
            <a:ext cx="3877985" cy="32730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2800" dirty="0">
                <a:solidFill>
                  <a:srgbClr val="0244BB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我们羡慕别人的</a:t>
            </a:r>
            <a:r>
              <a:rPr lang="zh-CN" altLang="en-US" sz="2800" dirty="0" smtClean="0">
                <a:solidFill>
                  <a:srgbClr val="0244BB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，</a:t>
            </a:r>
            <a:endParaRPr lang="en-US" altLang="zh-CN" sz="2800" dirty="0" smtClean="0">
              <a:solidFill>
                <a:srgbClr val="0244BB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800" dirty="0" smtClean="0">
                <a:solidFill>
                  <a:srgbClr val="0244BB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都是</a:t>
            </a:r>
            <a:r>
              <a:rPr lang="zh-CN" altLang="en-US" sz="2800" dirty="0">
                <a:solidFill>
                  <a:srgbClr val="0244BB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我们</a:t>
            </a:r>
            <a:r>
              <a:rPr lang="zh-CN" altLang="en-US" sz="6000" dirty="0">
                <a:solidFill>
                  <a:srgbClr val="0244BB"/>
                </a:solidFill>
                <a:latin typeface="文鼎习字体" panose="020B0602010101010101" pitchFamily="33" charset="-122"/>
                <a:ea typeface="文鼎习字体" panose="020B0602010101010101" pitchFamily="33" charset="-122"/>
              </a:rPr>
              <a:t>缺少</a:t>
            </a:r>
            <a:r>
              <a:rPr lang="zh-CN" altLang="en-US" sz="2800" dirty="0">
                <a:solidFill>
                  <a:srgbClr val="0244BB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的；</a:t>
            </a:r>
          </a:p>
          <a:p>
            <a:pPr lvl="0">
              <a:lnSpc>
                <a:spcPct val="120000"/>
              </a:lnSpc>
            </a:pPr>
            <a:r>
              <a:rPr lang="zh-CN" altLang="en-US" sz="2800" dirty="0" smtClean="0">
                <a:solidFill>
                  <a:srgbClr val="0244BB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我们</a:t>
            </a:r>
            <a:r>
              <a:rPr lang="zh-CN" altLang="en-US" sz="2800" dirty="0">
                <a:solidFill>
                  <a:srgbClr val="0244BB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不在意的</a:t>
            </a:r>
            <a:r>
              <a:rPr lang="zh-CN" altLang="en-US" sz="2800" dirty="0" smtClean="0">
                <a:solidFill>
                  <a:srgbClr val="0244BB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，</a:t>
            </a:r>
            <a:endParaRPr lang="en-US" altLang="zh-CN" sz="2800" dirty="0" smtClean="0">
              <a:solidFill>
                <a:srgbClr val="0244BB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800" dirty="0" smtClean="0">
                <a:solidFill>
                  <a:srgbClr val="0244BB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都是</a:t>
            </a:r>
            <a:r>
              <a:rPr lang="zh-CN" altLang="en-US" sz="2800" dirty="0">
                <a:solidFill>
                  <a:srgbClr val="0244BB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自己</a:t>
            </a:r>
            <a:r>
              <a:rPr lang="zh-CN" altLang="en-US" sz="6000" dirty="0">
                <a:solidFill>
                  <a:srgbClr val="0244BB"/>
                </a:solidFill>
                <a:latin typeface="文鼎习字体" panose="020B0602010101010101" pitchFamily="33" charset="-122"/>
                <a:ea typeface="文鼎习字体" panose="020B0602010101010101" pitchFamily="33" charset="-122"/>
              </a:rPr>
              <a:t>拥有</a:t>
            </a:r>
            <a:r>
              <a:rPr lang="zh-CN" altLang="en-US" sz="2800" dirty="0">
                <a:solidFill>
                  <a:srgbClr val="0244BB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的。</a:t>
            </a:r>
          </a:p>
        </p:txBody>
      </p:sp>
    </p:spTree>
    <p:extLst>
      <p:ext uri="{BB962C8B-B14F-4D97-AF65-F5344CB8AC3E}">
        <p14:creationId xmlns:p14="http://schemas.microsoft.com/office/powerpoint/2010/main" val="322578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16070" y="2542010"/>
            <a:ext cx="2031325" cy="24874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srgbClr val="0244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世界</a:t>
            </a:r>
            <a:endParaRPr lang="en-US" altLang="zh-CN" sz="3600" dirty="0" smtClean="0">
              <a:solidFill>
                <a:srgbClr val="0244B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>
                <a:solidFill>
                  <a:srgbClr val="0244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跟我想</a:t>
            </a:r>
            <a:r>
              <a:rPr lang="zh-CN" altLang="en-US" sz="3600" dirty="0" smtClean="0">
                <a:solidFill>
                  <a:srgbClr val="0244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endParaRPr lang="en-US" altLang="zh-CN" sz="3600" dirty="0" smtClean="0">
              <a:solidFill>
                <a:srgbClr val="0244B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>
                <a:solidFill>
                  <a:srgbClr val="0244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不一样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716070" y="866274"/>
            <a:ext cx="738664" cy="147732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0244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第一章</a:t>
            </a:r>
            <a:endParaRPr lang="zh-CN" altLang="en-US" sz="3600" b="1" dirty="0">
              <a:solidFill>
                <a:srgbClr val="0244B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15828" y="2687201"/>
            <a:ext cx="6347472" cy="2564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lnSpc>
                <a:spcPct val="120000"/>
              </a:lnSpc>
              <a:spcBef>
                <a:spcPts val="500"/>
              </a:spcBef>
              <a:spcAft>
                <a:spcPts val="500"/>
              </a:spcAft>
              <a:buFont typeface="Wingdings" panose="05000000000000000000" pitchFamily="2" charset="2"/>
              <a:buChar char="l"/>
            </a:pPr>
            <a:r>
              <a:rPr lang="zh-CN" altLang="en-US" sz="2400" dirty="0" smtClean="0">
                <a:solidFill>
                  <a:srgbClr val="0244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我们忙着追赶越来越快的世界，却发现自己想慢都慢不下来了。</a:t>
            </a:r>
            <a:endParaRPr lang="en-US" altLang="zh-CN" sz="2400" dirty="0" smtClean="0">
              <a:solidFill>
                <a:srgbClr val="0244B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just">
              <a:lnSpc>
                <a:spcPct val="120000"/>
              </a:lnSpc>
              <a:spcBef>
                <a:spcPts val="500"/>
              </a:spcBef>
              <a:spcAft>
                <a:spcPts val="500"/>
              </a:spcAft>
              <a:buFont typeface="Wingdings" panose="05000000000000000000" pitchFamily="2" charset="2"/>
              <a:buChar char="l"/>
            </a:pPr>
            <a:r>
              <a:rPr lang="zh-CN" altLang="en-US" sz="2400" dirty="0" smtClean="0">
                <a:solidFill>
                  <a:srgbClr val="0244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其实，知识多了也没什么用。</a:t>
            </a:r>
            <a:endParaRPr lang="en-US" altLang="zh-CN" sz="2400" dirty="0" smtClean="0">
              <a:solidFill>
                <a:srgbClr val="0244B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just">
              <a:lnSpc>
                <a:spcPct val="120000"/>
              </a:lnSpc>
              <a:spcBef>
                <a:spcPts val="500"/>
              </a:spcBef>
              <a:spcAft>
                <a:spcPts val="500"/>
              </a:spcAft>
              <a:buFont typeface="Wingdings" panose="05000000000000000000" pitchFamily="2" charset="2"/>
              <a:buChar char="l"/>
            </a:pPr>
            <a:r>
              <a:rPr lang="zh-CN" altLang="en-US" sz="2400" dirty="0" smtClean="0">
                <a:solidFill>
                  <a:srgbClr val="0244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真正让你失望和绝望的，并不是你的希望，而是你对希望的执着。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4518794" y="2801501"/>
            <a:ext cx="0" cy="2748399"/>
          </a:xfrm>
          <a:prstGeom prst="line">
            <a:avLst/>
          </a:prstGeom>
          <a:ln w="38100">
            <a:solidFill>
              <a:srgbClr val="0244B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0" y="929238"/>
            <a:ext cx="1270000" cy="3246462"/>
            <a:chOff x="0" y="929238"/>
            <a:chExt cx="1270000" cy="3246462"/>
          </a:xfrm>
        </p:grpSpPr>
        <p:sp>
          <p:nvSpPr>
            <p:cNvPr id="9" name="矩形 8"/>
            <p:cNvSpPr/>
            <p:nvPr/>
          </p:nvSpPr>
          <p:spPr>
            <a:xfrm>
              <a:off x="0" y="929238"/>
              <a:ext cx="1270000" cy="3246462"/>
            </a:xfrm>
            <a:prstGeom prst="rect">
              <a:avLst/>
            </a:prstGeom>
            <a:solidFill>
              <a:srgbClr val="0244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03925" y="1163082"/>
              <a:ext cx="1062150" cy="27787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Be</a:t>
              </a:r>
            </a:p>
            <a:p>
              <a:pPr>
                <a:lnSpc>
                  <a:spcPct val="200000"/>
                </a:lnSpc>
              </a:pP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Yourself</a:t>
              </a:r>
            </a:p>
            <a:p>
              <a:pPr>
                <a:lnSpc>
                  <a:spcPct val="200000"/>
                </a:lnSpc>
              </a:pP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Enjoy</a:t>
              </a:r>
            </a:p>
            <a:p>
              <a:pPr>
                <a:lnSpc>
                  <a:spcPct val="200000"/>
                </a:lnSpc>
              </a:pP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</a:t>
              </a:r>
            </a:p>
            <a:p>
              <a:pPr>
                <a:lnSpc>
                  <a:spcPct val="200000"/>
                </a:lnSpc>
              </a:pP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Life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56889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16070" y="2542010"/>
            <a:ext cx="1569660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srgbClr val="0244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情绪</a:t>
            </a:r>
            <a:endParaRPr lang="en-US" altLang="zh-CN" sz="3600" dirty="0" smtClean="0">
              <a:solidFill>
                <a:srgbClr val="0244B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srgbClr val="0244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endParaRPr lang="en-US" altLang="zh-CN" sz="3600" dirty="0" smtClean="0">
              <a:solidFill>
                <a:srgbClr val="0244B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>
                <a:solidFill>
                  <a:srgbClr val="0244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一条河</a:t>
            </a:r>
            <a:endParaRPr lang="en-US" altLang="zh-CN" sz="3600" dirty="0" smtClean="0">
              <a:solidFill>
                <a:srgbClr val="0244B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16070" y="866274"/>
            <a:ext cx="738664" cy="147732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0244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第五章</a:t>
            </a:r>
            <a:endParaRPr lang="zh-CN" altLang="en-US" sz="3600" b="1" dirty="0">
              <a:solidFill>
                <a:srgbClr val="0244B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15828" y="2687201"/>
            <a:ext cx="6053941" cy="21216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lnSpc>
                <a:spcPct val="120000"/>
              </a:lnSpc>
              <a:spcBef>
                <a:spcPts val="500"/>
              </a:spcBef>
              <a:spcAft>
                <a:spcPts val="500"/>
              </a:spcAft>
              <a:buFont typeface="Wingdings" panose="05000000000000000000" pitchFamily="2" charset="2"/>
              <a:buChar char="l"/>
            </a:pPr>
            <a:r>
              <a:rPr lang="zh-CN" altLang="en-US" sz="2400" dirty="0" smtClean="0">
                <a:solidFill>
                  <a:srgbClr val="0244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当我们批评和指责别人的时候，我们觉得有优越感，觉得自己更加强大。</a:t>
            </a:r>
            <a:endParaRPr lang="en-US" altLang="zh-CN" sz="2400" dirty="0" smtClean="0">
              <a:solidFill>
                <a:srgbClr val="0244B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just">
              <a:lnSpc>
                <a:spcPct val="120000"/>
              </a:lnSpc>
              <a:spcBef>
                <a:spcPts val="500"/>
              </a:spcBef>
              <a:spcAft>
                <a:spcPts val="500"/>
              </a:spcAft>
              <a:buFont typeface="Wingdings" panose="05000000000000000000" pitchFamily="2" charset="2"/>
              <a:buChar char="l"/>
            </a:pPr>
            <a:r>
              <a:rPr lang="zh-CN" altLang="en-US" sz="2400" dirty="0">
                <a:solidFill>
                  <a:srgbClr val="0244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2400" dirty="0" smtClean="0">
                <a:solidFill>
                  <a:srgbClr val="0244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情绪并不可怕，可怕的是被情绪控制。</a:t>
            </a:r>
            <a:endParaRPr lang="en-US" altLang="zh-CN" sz="2400" dirty="0" smtClean="0">
              <a:solidFill>
                <a:srgbClr val="0244B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just">
              <a:lnSpc>
                <a:spcPct val="120000"/>
              </a:lnSpc>
              <a:spcBef>
                <a:spcPts val="500"/>
              </a:spcBef>
              <a:spcAft>
                <a:spcPts val="500"/>
              </a:spcAft>
              <a:buFont typeface="Wingdings" panose="05000000000000000000" pitchFamily="2" charset="2"/>
              <a:buChar char="l"/>
            </a:pPr>
            <a:r>
              <a:rPr lang="zh-CN" altLang="en-US" sz="2400" dirty="0">
                <a:solidFill>
                  <a:srgbClr val="0244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你看见</a:t>
            </a:r>
            <a:r>
              <a:rPr lang="zh-CN" altLang="en-US" sz="2400" dirty="0" smtClean="0">
                <a:solidFill>
                  <a:srgbClr val="0244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的所有问题，都来自你的内心。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4518794" y="2801501"/>
            <a:ext cx="0" cy="2748399"/>
          </a:xfrm>
          <a:prstGeom prst="line">
            <a:avLst/>
          </a:prstGeom>
          <a:ln w="38100">
            <a:solidFill>
              <a:srgbClr val="0244B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0" y="929238"/>
            <a:ext cx="1270000" cy="3246462"/>
            <a:chOff x="0" y="929238"/>
            <a:chExt cx="1270000" cy="3246462"/>
          </a:xfrm>
        </p:grpSpPr>
        <p:sp>
          <p:nvSpPr>
            <p:cNvPr id="9" name="矩形 8"/>
            <p:cNvSpPr/>
            <p:nvPr/>
          </p:nvSpPr>
          <p:spPr>
            <a:xfrm>
              <a:off x="0" y="929238"/>
              <a:ext cx="1270000" cy="3246462"/>
            </a:xfrm>
            <a:prstGeom prst="rect">
              <a:avLst/>
            </a:prstGeom>
            <a:solidFill>
              <a:srgbClr val="0244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03925" y="1163082"/>
              <a:ext cx="1062150" cy="27787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Be</a:t>
              </a:r>
            </a:p>
            <a:p>
              <a:pPr>
                <a:lnSpc>
                  <a:spcPct val="200000"/>
                </a:lnSpc>
              </a:pP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Yourself</a:t>
              </a:r>
            </a:p>
            <a:p>
              <a:pPr>
                <a:lnSpc>
                  <a:spcPct val="200000"/>
                </a:lnSpc>
              </a:pP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Enjoy</a:t>
              </a:r>
            </a:p>
            <a:p>
              <a:pPr>
                <a:lnSpc>
                  <a:spcPct val="200000"/>
                </a:lnSpc>
              </a:pP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</a:t>
              </a:r>
            </a:p>
            <a:p>
              <a:pPr>
                <a:lnSpc>
                  <a:spcPct val="200000"/>
                </a:lnSpc>
              </a:pP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Life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17918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Edges trans="100000"/>
                    </a14:imgEffect>
                    <a14:imgEffect>
                      <a14:sharpenSoften amount="100000"/>
                    </a14:imgEffect>
                    <a14:imgEffect>
                      <a14:saturation sat="0"/>
                    </a14:imgEffect>
                    <a14:imgEffect>
                      <a14:brightnessContrast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1964"/>
          <a:stretch/>
        </p:blipFill>
        <p:spPr>
          <a:xfrm>
            <a:off x="5822312" y="-191728"/>
            <a:ext cx="6200264" cy="7049728"/>
          </a:xfrm>
          <a:prstGeom prst="rect">
            <a:avLst/>
          </a:prstGeom>
          <a:solidFill>
            <a:srgbClr val="0244BB"/>
          </a:solidFill>
        </p:spPr>
      </p:pic>
      <p:sp>
        <p:nvSpPr>
          <p:cNvPr id="3" name="矩形 2"/>
          <p:cNvSpPr/>
          <p:nvPr/>
        </p:nvSpPr>
        <p:spPr>
          <a:xfrm>
            <a:off x="627614" y="3583738"/>
            <a:ext cx="7616699" cy="2682145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2800" dirty="0">
                <a:solidFill>
                  <a:srgbClr val="0244BB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我们是否有涵养</a:t>
            </a:r>
            <a:r>
              <a:rPr lang="zh-CN" altLang="en-US" sz="2800" dirty="0" smtClean="0">
                <a:solidFill>
                  <a:srgbClr val="0244BB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，</a:t>
            </a:r>
            <a:endParaRPr lang="en-US" altLang="zh-CN" sz="2800" dirty="0" smtClean="0">
              <a:solidFill>
                <a:srgbClr val="0244BB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800" dirty="0" smtClean="0">
                <a:solidFill>
                  <a:srgbClr val="0244BB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是否</a:t>
            </a:r>
            <a:r>
              <a:rPr lang="zh-CN" altLang="en-US" sz="2800" dirty="0">
                <a:solidFill>
                  <a:srgbClr val="0244BB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足够大度</a:t>
            </a:r>
            <a:r>
              <a:rPr lang="zh-CN" altLang="en-US" sz="2800" dirty="0" smtClean="0">
                <a:solidFill>
                  <a:srgbClr val="0244BB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，</a:t>
            </a:r>
            <a:endParaRPr lang="en-US" altLang="zh-CN" sz="2800" dirty="0" smtClean="0">
              <a:solidFill>
                <a:srgbClr val="0244BB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800" dirty="0" smtClean="0">
                <a:solidFill>
                  <a:srgbClr val="0244BB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不</a:t>
            </a:r>
            <a:r>
              <a:rPr lang="zh-CN" altLang="en-US" sz="2800" dirty="0">
                <a:solidFill>
                  <a:srgbClr val="0244BB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在于我们的忍耐力如何</a:t>
            </a:r>
            <a:r>
              <a:rPr lang="zh-CN" altLang="en-US" sz="2800" dirty="0" smtClean="0">
                <a:solidFill>
                  <a:srgbClr val="0244BB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，</a:t>
            </a:r>
            <a:endParaRPr lang="en-US" altLang="zh-CN" sz="2800" dirty="0" smtClean="0">
              <a:solidFill>
                <a:srgbClr val="0244BB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800" dirty="0" smtClean="0">
                <a:solidFill>
                  <a:srgbClr val="0244BB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而</a:t>
            </a:r>
            <a:r>
              <a:rPr lang="zh-CN" altLang="en-US" sz="2800" dirty="0">
                <a:solidFill>
                  <a:srgbClr val="0244BB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在于我们头脑中是否存在那些</a:t>
            </a:r>
            <a:r>
              <a:rPr lang="zh-CN" altLang="en-US" sz="6000" dirty="0">
                <a:solidFill>
                  <a:srgbClr val="0244BB"/>
                </a:solidFill>
                <a:latin typeface="文鼎习字体" panose="020B0602010101010101" pitchFamily="33" charset="-122"/>
                <a:ea typeface="文鼎习字体" panose="020B0602010101010101" pitchFamily="33" charset="-122"/>
              </a:rPr>
              <a:t>触发点</a:t>
            </a:r>
            <a:r>
              <a:rPr lang="zh-CN" altLang="en-US" sz="2800" dirty="0">
                <a:solidFill>
                  <a:srgbClr val="0244BB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735070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Edges trans="100000"/>
                    </a14:imgEffect>
                    <a14:imgEffect>
                      <a14:sharpenSoften amount="100000"/>
                    </a14:imgEffect>
                    <a14:imgEffect>
                      <a14:saturation sat="0"/>
                    </a14:imgEffect>
                    <a14:imgEffect>
                      <a14:brightnessContrast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301"/>
          <a:stretch/>
        </p:blipFill>
        <p:spPr>
          <a:xfrm flipH="1">
            <a:off x="-1401093" y="0"/>
            <a:ext cx="10744092" cy="6858000"/>
          </a:xfrm>
          <a:prstGeom prst="rect">
            <a:avLst/>
          </a:prstGeom>
          <a:solidFill>
            <a:srgbClr val="0244BB"/>
          </a:solidFill>
        </p:spPr>
      </p:pic>
      <p:sp>
        <p:nvSpPr>
          <p:cNvPr id="5" name="梯形 4"/>
          <p:cNvSpPr/>
          <p:nvPr/>
        </p:nvSpPr>
        <p:spPr>
          <a:xfrm>
            <a:off x="5589638" y="-1082"/>
            <a:ext cx="8598309" cy="6858000"/>
          </a:xfrm>
          <a:prstGeom prst="trapezoid">
            <a:avLst/>
          </a:prstGeom>
          <a:solidFill>
            <a:srgbClr val="0244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6730180" y="2679694"/>
            <a:ext cx="7039897" cy="3342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学会看见</a:t>
            </a:r>
            <a:r>
              <a:rPr lang="zh-CN" altLang="en-US" sz="2800" dirty="0" smtClean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，</a:t>
            </a:r>
            <a:endParaRPr lang="en-US" altLang="zh-CN" sz="2800" dirty="0" smtClean="0">
              <a:solidFill>
                <a:schemeClr val="bg1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当</a:t>
            </a:r>
            <a:r>
              <a:rPr lang="zh-CN" altLang="en-US" sz="2800" dirty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你能</a:t>
            </a:r>
            <a:r>
              <a:rPr lang="zh-CN" altLang="en-US" sz="6000" dirty="0">
                <a:solidFill>
                  <a:schemeClr val="bg1"/>
                </a:solidFill>
                <a:latin typeface="文鼎习字体" panose="020B0602010101010101" pitchFamily="33" charset="-122"/>
                <a:ea typeface="文鼎习字体" panose="020B0602010101010101" pitchFamily="33" charset="-122"/>
              </a:rPr>
              <a:t>看见</a:t>
            </a:r>
            <a:r>
              <a:rPr lang="zh-CN" altLang="en-US" sz="2800" dirty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自己情绪的变化，</a:t>
            </a:r>
            <a:endParaRPr lang="en-US" altLang="zh-CN" sz="2800" dirty="0">
              <a:solidFill>
                <a:schemeClr val="bg1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看见</a:t>
            </a:r>
            <a:r>
              <a:rPr lang="zh-CN" altLang="en-US" sz="2800" dirty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自己的情绪触发点</a:t>
            </a:r>
            <a:r>
              <a:rPr lang="zh-CN" altLang="en-US" sz="2800" dirty="0" smtClean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，</a:t>
            </a:r>
            <a:endParaRPr lang="en-US" altLang="zh-CN" sz="2800" dirty="0" smtClean="0">
              <a:solidFill>
                <a:schemeClr val="bg1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这</a:t>
            </a:r>
            <a:r>
              <a:rPr lang="zh-CN" altLang="en-US" sz="2800" dirty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就是</a:t>
            </a:r>
            <a:r>
              <a:rPr lang="zh-CN" altLang="en-US" sz="6000" dirty="0">
                <a:solidFill>
                  <a:schemeClr val="bg1"/>
                </a:solidFill>
                <a:latin typeface="文鼎习字体" panose="020B0602010101010101" pitchFamily="33" charset="-122"/>
                <a:ea typeface="文鼎习字体" panose="020B0602010101010101" pitchFamily="33" charset="-122"/>
              </a:rPr>
              <a:t>修行</a:t>
            </a:r>
            <a:r>
              <a:rPr lang="zh-CN" altLang="en-US" sz="2800" dirty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！</a:t>
            </a:r>
          </a:p>
        </p:txBody>
      </p:sp>
    </p:spTree>
    <p:extLst>
      <p:ext uri="{BB962C8B-B14F-4D97-AF65-F5344CB8AC3E}">
        <p14:creationId xmlns:p14="http://schemas.microsoft.com/office/powerpoint/2010/main" val="703188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Edges trans="100000"/>
                    </a14:imgEffect>
                    <a14:imgEffect>
                      <a14:sharpenSoften amount="100000"/>
                    </a14:imgEffect>
                    <a14:imgEffect>
                      <a14:saturation sat="0"/>
                    </a14:imgEffect>
                    <a14:imgEffect>
                      <a14:brightnessContrast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562"/>
          <a:stretch/>
        </p:blipFill>
        <p:spPr>
          <a:xfrm>
            <a:off x="3152859" y="0"/>
            <a:ext cx="10773476" cy="6858000"/>
          </a:xfrm>
          <a:prstGeom prst="rect">
            <a:avLst/>
          </a:prstGeom>
          <a:solidFill>
            <a:srgbClr val="0244BB"/>
          </a:solidFill>
        </p:spPr>
      </p:pic>
      <p:sp>
        <p:nvSpPr>
          <p:cNvPr id="6" name="梯形 5"/>
          <p:cNvSpPr/>
          <p:nvPr/>
        </p:nvSpPr>
        <p:spPr>
          <a:xfrm>
            <a:off x="-2330244" y="0"/>
            <a:ext cx="7649634" cy="6858000"/>
          </a:xfrm>
          <a:prstGeom prst="trapezoid">
            <a:avLst/>
          </a:prstGeom>
          <a:solidFill>
            <a:srgbClr val="0244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76385" y="3429000"/>
            <a:ext cx="3570208" cy="22344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所有发生的事情</a:t>
            </a:r>
            <a:r>
              <a:rPr lang="zh-CN" altLang="en-US" sz="2800" dirty="0" smtClean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，</a:t>
            </a:r>
            <a:endParaRPr lang="en-US" altLang="zh-CN" sz="2800" dirty="0" smtClean="0">
              <a:solidFill>
                <a:schemeClr val="bg1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没有</a:t>
            </a:r>
            <a:r>
              <a:rPr lang="zh-CN" altLang="en-US" sz="2800" dirty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对和错，</a:t>
            </a:r>
          </a:p>
          <a:p>
            <a:pPr lvl="0">
              <a:lnSpc>
                <a:spcPct val="12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只有</a:t>
            </a:r>
            <a:r>
              <a:rPr lang="zh-CN" altLang="en-US" sz="6000" dirty="0">
                <a:solidFill>
                  <a:schemeClr val="bg1"/>
                </a:solidFill>
                <a:latin typeface="文鼎习字体" panose="020B0602010101010101" pitchFamily="33" charset="-122"/>
                <a:ea typeface="文鼎习字体" panose="020B0602010101010101" pitchFamily="33" charset="-122"/>
              </a:rPr>
              <a:t>因和果</a:t>
            </a:r>
            <a:r>
              <a:rPr lang="zh-CN" altLang="en-US" sz="2800" dirty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714807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16070" y="2542010"/>
            <a:ext cx="1569660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srgbClr val="0244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每个人</a:t>
            </a:r>
            <a:endParaRPr lang="en-US" altLang="zh-CN" sz="3600" dirty="0" smtClean="0">
              <a:solidFill>
                <a:srgbClr val="0244B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srgbClr val="0244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endParaRPr lang="en-US" altLang="zh-CN" sz="3600" dirty="0" smtClean="0">
              <a:solidFill>
                <a:srgbClr val="0244B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>
                <a:solidFill>
                  <a:srgbClr val="0244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另一面</a:t>
            </a:r>
            <a:endParaRPr lang="en-US" altLang="zh-CN" sz="3600" dirty="0" smtClean="0">
              <a:solidFill>
                <a:srgbClr val="0244B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16070" y="866274"/>
            <a:ext cx="738664" cy="147732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0244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第六章</a:t>
            </a:r>
            <a:endParaRPr lang="zh-CN" altLang="en-US" sz="3600" b="1" dirty="0">
              <a:solidFill>
                <a:srgbClr val="0244B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15828" y="2687201"/>
            <a:ext cx="6436372" cy="2436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lnSpc>
                <a:spcPct val="120000"/>
              </a:lnSpc>
              <a:spcBef>
                <a:spcPts val="500"/>
              </a:spcBef>
              <a:spcAft>
                <a:spcPts val="500"/>
              </a:spcAft>
              <a:buFont typeface="Wingdings" panose="05000000000000000000" pitchFamily="2" charset="2"/>
              <a:buChar char="l"/>
            </a:pPr>
            <a:r>
              <a:rPr lang="zh-CN" altLang="en-US" sz="2400" dirty="0" smtClean="0">
                <a:solidFill>
                  <a:srgbClr val="0244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不是做最好的自己，也不是做更棒的自己，而是做自己。</a:t>
            </a:r>
            <a:endParaRPr lang="en-US" altLang="zh-CN" sz="2400" dirty="0" smtClean="0">
              <a:solidFill>
                <a:srgbClr val="0244B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just">
              <a:lnSpc>
                <a:spcPct val="120000"/>
              </a:lnSpc>
              <a:spcBef>
                <a:spcPts val="500"/>
              </a:spcBef>
              <a:spcAft>
                <a:spcPts val="500"/>
              </a:spcAft>
              <a:buFont typeface="Wingdings" panose="05000000000000000000" pitchFamily="2" charset="2"/>
              <a:buChar char="l"/>
            </a:pPr>
            <a:r>
              <a:rPr lang="zh-CN" altLang="en-US" sz="2400" dirty="0">
                <a:solidFill>
                  <a:srgbClr val="0244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任何人</a:t>
            </a:r>
            <a:r>
              <a:rPr lang="zh-CN" altLang="en-US" sz="2400" dirty="0" smtClean="0">
                <a:solidFill>
                  <a:srgbClr val="0244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的决定，都是当下最适合他的决定。如果我们觉得他的决定错了，一定是我们不了解他的另外一面。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4518794" y="2801501"/>
            <a:ext cx="0" cy="2748399"/>
          </a:xfrm>
          <a:prstGeom prst="line">
            <a:avLst/>
          </a:prstGeom>
          <a:ln w="38100">
            <a:solidFill>
              <a:srgbClr val="0244B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0" y="929238"/>
            <a:ext cx="1270000" cy="3246462"/>
            <a:chOff x="0" y="929238"/>
            <a:chExt cx="1270000" cy="3246462"/>
          </a:xfrm>
        </p:grpSpPr>
        <p:sp>
          <p:nvSpPr>
            <p:cNvPr id="9" name="矩形 8"/>
            <p:cNvSpPr/>
            <p:nvPr/>
          </p:nvSpPr>
          <p:spPr>
            <a:xfrm>
              <a:off x="0" y="929238"/>
              <a:ext cx="1270000" cy="3246462"/>
            </a:xfrm>
            <a:prstGeom prst="rect">
              <a:avLst/>
            </a:prstGeom>
            <a:solidFill>
              <a:srgbClr val="0244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03925" y="1163082"/>
              <a:ext cx="1062150" cy="27787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Be</a:t>
              </a:r>
            </a:p>
            <a:p>
              <a:pPr>
                <a:lnSpc>
                  <a:spcPct val="200000"/>
                </a:lnSpc>
              </a:pP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Yourself</a:t>
              </a:r>
            </a:p>
            <a:p>
              <a:pPr>
                <a:lnSpc>
                  <a:spcPct val="200000"/>
                </a:lnSpc>
              </a:pP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Enjoy</a:t>
              </a:r>
            </a:p>
            <a:p>
              <a:pPr>
                <a:lnSpc>
                  <a:spcPct val="200000"/>
                </a:lnSpc>
              </a:pP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</a:t>
              </a:r>
            </a:p>
            <a:p>
              <a:pPr>
                <a:lnSpc>
                  <a:spcPct val="200000"/>
                </a:lnSpc>
              </a:pP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Life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91564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Edges trans="100000"/>
                    </a14:imgEffect>
                    <a14:imgEffect>
                      <a14:sharpenSoften amount="100000"/>
                    </a14:imgEffect>
                    <a14:imgEffect>
                      <a14:saturation sat="0"/>
                    </a14:imgEffect>
                    <a14:imgEffect>
                      <a14:brightnessContrast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722791" y="0"/>
            <a:ext cx="10281980" cy="6858000"/>
          </a:xfrm>
          <a:prstGeom prst="rect">
            <a:avLst/>
          </a:prstGeom>
          <a:solidFill>
            <a:srgbClr val="0244BB"/>
          </a:solidFill>
        </p:spPr>
      </p:pic>
      <p:sp>
        <p:nvSpPr>
          <p:cNvPr id="2" name="矩形 1"/>
          <p:cNvSpPr/>
          <p:nvPr/>
        </p:nvSpPr>
        <p:spPr>
          <a:xfrm>
            <a:off x="6380805" y="2898058"/>
            <a:ext cx="6032421" cy="27560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2800" dirty="0">
                <a:solidFill>
                  <a:srgbClr val="0244BB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当一个人开始</a:t>
            </a:r>
            <a:r>
              <a:rPr lang="zh-CN" altLang="en-US" sz="6000" dirty="0">
                <a:solidFill>
                  <a:srgbClr val="0244BB"/>
                </a:solidFill>
                <a:latin typeface="文鼎习字体" panose="020B0602010101010101" pitchFamily="33" charset="-122"/>
                <a:ea typeface="文鼎习字体" panose="020B0602010101010101" pitchFamily="33" charset="-122"/>
              </a:rPr>
              <a:t>接受</a:t>
            </a:r>
            <a:r>
              <a:rPr lang="zh-CN" altLang="en-US" sz="2800" dirty="0">
                <a:solidFill>
                  <a:srgbClr val="0244BB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自己的缺点</a:t>
            </a:r>
            <a:r>
              <a:rPr lang="zh-CN" altLang="en-US" sz="2800" dirty="0" smtClean="0">
                <a:solidFill>
                  <a:srgbClr val="0244BB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，</a:t>
            </a:r>
            <a:endParaRPr lang="en-US" altLang="zh-CN" sz="2800" dirty="0" smtClean="0">
              <a:solidFill>
                <a:srgbClr val="0244BB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800" dirty="0" smtClean="0">
                <a:solidFill>
                  <a:srgbClr val="0244BB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接受</a:t>
            </a:r>
            <a:r>
              <a:rPr lang="zh-CN" altLang="en-US" sz="2800" dirty="0">
                <a:solidFill>
                  <a:srgbClr val="0244BB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所有问题的时候，</a:t>
            </a:r>
          </a:p>
          <a:p>
            <a:pPr lvl="0">
              <a:lnSpc>
                <a:spcPct val="120000"/>
              </a:lnSpc>
            </a:pPr>
            <a:r>
              <a:rPr lang="zh-CN" altLang="en-US" sz="6000" dirty="0" smtClean="0">
                <a:solidFill>
                  <a:srgbClr val="0244BB"/>
                </a:solidFill>
                <a:latin typeface="文鼎习字体" panose="020B0602010101010101" pitchFamily="33" charset="-122"/>
                <a:ea typeface="文鼎习字体" panose="020B0602010101010101" pitchFamily="33" charset="-122"/>
              </a:rPr>
              <a:t>改变</a:t>
            </a:r>
            <a:r>
              <a:rPr lang="zh-CN" altLang="en-US" sz="2800" dirty="0">
                <a:solidFill>
                  <a:srgbClr val="0244BB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才会真正开始。</a:t>
            </a:r>
          </a:p>
        </p:txBody>
      </p:sp>
    </p:spTree>
    <p:extLst>
      <p:ext uri="{BB962C8B-B14F-4D97-AF65-F5344CB8AC3E}">
        <p14:creationId xmlns:p14="http://schemas.microsoft.com/office/powerpoint/2010/main" val="3244700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Edges trans="100000"/>
                    </a14:imgEffect>
                    <a14:imgEffect>
                      <a14:sharpenSoften amount="100000"/>
                    </a14:imgEffect>
                    <a14:imgEffect>
                      <a14:saturation sat="0"/>
                    </a14:imgEffect>
                    <a14:imgEffect>
                      <a14:brightnessContrast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6872" y="0"/>
            <a:ext cx="6851302" cy="6858000"/>
          </a:xfrm>
          <a:prstGeom prst="rect">
            <a:avLst/>
          </a:prstGeom>
          <a:solidFill>
            <a:srgbClr val="0244BB"/>
          </a:solidFill>
        </p:spPr>
      </p:pic>
      <p:sp>
        <p:nvSpPr>
          <p:cNvPr id="3" name="矩形 2"/>
          <p:cNvSpPr/>
          <p:nvPr/>
        </p:nvSpPr>
        <p:spPr>
          <a:xfrm>
            <a:off x="1813144" y="3429000"/>
            <a:ext cx="4596130" cy="16480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2800" dirty="0">
                <a:solidFill>
                  <a:srgbClr val="0244BB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我们看见的世界，</a:t>
            </a:r>
          </a:p>
          <a:p>
            <a:pPr>
              <a:lnSpc>
                <a:spcPct val="120000"/>
              </a:lnSpc>
            </a:pPr>
            <a:r>
              <a:rPr lang="zh-CN" altLang="en-US" sz="2800" dirty="0" smtClean="0">
                <a:solidFill>
                  <a:srgbClr val="0244BB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都是</a:t>
            </a:r>
            <a:r>
              <a:rPr lang="zh-CN" altLang="en-US" sz="2800" dirty="0">
                <a:solidFill>
                  <a:srgbClr val="0244BB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自己</a:t>
            </a:r>
            <a:r>
              <a:rPr lang="zh-CN" altLang="en-US" sz="6000" dirty="0">
                <a:solidFill>
                  <a:srgbClr val="0244BB"/>
                </a:solidFill>
                <a:latin typeface="文鼎习字体" panose="020B0602010101010101" pitchFamily="33" charset="-122"/>
                <a:ea typeface="文鼎习字体" panose="020B0602010101010101" pitchFamily="33" charset="-122"/>
              </a:rPr>
              <a:t>内心</a:t>
            </a:r>
            <a:r>
              <a:rPr lang="zh-CN" altLang="en-US" sz="2800" dirty="0">
                <a:solidFill>
                  <a:srgbClr val="0244BB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的世界。</a:t>
            </a:r>
            <a:endParaRPr lang="zh-CN" altLang="en-US" dirty="0">
              <a:solidFill>
                <a:srgbClr val="0244B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2789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1" cy="6858000"/>
          </a:xfrm>
          <a:prstGeom prst="rect">
            <a:avLst/>
          </a:prstGeom>
          <a:solidFill>
            <a:srgbClr val="0244BB"/>
          </a:solidFill>
        </p:spPr>
      </p:pic>
      <p:sp>
        <p:nvSpPr>
          <p:cNvPr id="5" name="梯形 4"/>
          <p:cNvSpPr/>
          <p:nvPr/>
        </p:nvSpPr>
        <p:spPr>
          <a:xfrm>
            <a:off x="6592530" y="0"/>
            <a:ext cx="8603295" cy="6858000"/>
          </a:xfrm>
          <a:prstGeom prst="trapezoid">
            <a:avLst/>
          </a:prstGeom>
          <a:solidFill>
            <a:srgbClr val="0244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7432574" y="3605980"/>
            <a:ext cx="5006499" cy="17173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人生是只能出发一次的旅行，</a:t>
            </a:r>
          </a:p>
          <a:p>
            <a:pPr lvl="0">
              <a:lnSpc>
                <a:spcPct val="12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我们</a:t>
            </a:r>
            <a:r>
              <a:rPr lang="zh-CN" altLang="en-US" sz="2800" dirty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其实一直</a:t>
            </a:r>
            <a:r>
              <a:rPr lang="zh-CN" altLang="en-US" sz="6000" dirty="0">
                <a:solidFill>
                  <a:schemeClr val="bg1"/>
                </a:solidFill>
                <a:latin typeface="文鼎习字体" panose="020B0602010101010101" pitchFamily="33" charset="-122"/>
                <a:ea typeface="文鼎习字体" panose="020B0602010101010101" pitchFamily="33" charset="-122"/>
              </a:rPr>
              <a:t>在路上</a:t>
            </a:r>
            <a:r>
              <a:rPr lang="zh-CN" altLang="en-US" sz="2800" dirty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66246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Edges trans="100000"/>
                    </a14:imgEffect>
                    <a14:imgEffect>
                      <a14:sharpenSoften amount="100000"/>
                    </a14:imgEffect>
                    <a14:imgEffect>
                      <a14:saturation sat="0"/>
                    </a14:imgEffect>
                    <a14:imgEffect>
                      <a14:brightnessContrast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871"/>
          <a:stretch/>
        </p:blipFill>
        <p:spPr>
          <a:xfrm flipH="1">
            <a:off x="1691887" y="117990"/>
            <a:ext cx="10489001" cy="6725265"/>
          </a:xfrm>
          <a:prstGeom prst="rect">
            <a:avLst/>
          </a:prstGeom>
          <a:solidFill>
            <a:srgbClr val="0244BB"/>
          </a:solidFill>
        </p:spPr>
      </p:pic>
      <p:sp>
        <p:nvSpPr>
          <p:cNvPr id="6" name="梯形 5"/>
          <p:cNvSpPr/>
          <p:nvPr/>
        </p:nvSpPr>
        <p:spPr>
          <a:xfrm>
            <a:off x="-1725556" y="0"/>
            <a:ext cx="8878524" cy="6858000"/>
          </a:xfrm>
          <a:prstGeom prst="trapezoid">
            <a:avLst/>
          </a:prstGeom>
          <a:solidFill>
            <a:srgbClr val="0244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90895" y="2916989"/>
            <a:ext cx="7697056" cy="2160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当你做一件事情半途而废</a:t>
            </a:r>
            <a:r>
              <a:rPr lang="zh-CN" altLang="en-US" sz="2800" dirty="0" smtClean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，</a:t>
            </a:r>
            <a:endParaRPr lang="en-US" altLang="zh-CN" sz="2800" dirty="0" smtClean="0">
              <a:solidFill>
                <a:schemeClr val="bg1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所有</a:t>
            </a:r>
            <a:r>
              <a:rPr lang="zh-CN" altLang="en-US" sz="2800" dirty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批评你的人的话都会成为真理；</a:t>
            </a:r>
          </a:p>
          <a:p>
            <a:pPr lvl="0">
              <a:lnSpc>
                <a:spcPct val="12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当</a:t>
            </a:r>
            <a:r>
              <a:rPr lang="zh-CN" altLang="en-US" sz="2800" dirty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你坚持到最后成功</a:t>
            </a:r>
            <a:r>
              <a:rPr lang="zh-CN" altLang="en-US" sz="2800" dirty="0" smtClean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，</a:t>
            </a:r>
            <a:endParaRPr lang="en-US" altLang="zh-CN" sz="2800" dirty="0" smtClean="0">
              <a:solidFill>
                <a:schemeClr val="bg1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那些</a:t>
            </a:r>
            <a:r>
              <a:rPr lang="zh-CN" altLang="en-US" sz="2800" dirty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话就自动烟消云散了。</a:t>
            </a:r>
          </a:p>
        </p:txBody>
      </p:sp>
    </p:spTree>
    <p:extLst>
      <p:ext uri="{BB962C8B-B14F-4D97-AF65-F5344CB8AC3E}">
        <p14:creationId xmlns:p14="http://schemas.microsoft.com/office/powerpoint/2010/main" val="3071972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16070" y="2542010"/>
            <a:ext cx="2031325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srgbClr val="0244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给所有</a:t>
            </a:r>
            <a:endParaRPr lang="en-US" altLang="zh-CN" sz="3600" dirty="0" smtClean="0">
              <a:solidFill>
                <a:srgbClr val="0244B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>
                <a:solidFill>
                  <a:srgbClr val="0244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觉得</a:t>
            </a:r>
            <a:r>
              <a:rPr lang="zh-CN" altLang="en-US" sz="3600" dirty="0" smtClean="0">
                <a:solidFill>
                  <a:srgbClr val="0244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自己</a:t>
            </a:r>
            <a:endParaRPr lang="en-US" altLang="zh-CN" sz="3600" dirty="0" smtClean="0">
              <a:solidFill>
                <a:srgbClr val="0244B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>
                <a:solidFill>
                  <a:srgbClr val="0244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失败的人</a:t>
            </a:r>
            <a:endParaRPr lang="en-US" altLang="zh-CN" sz="3600" dirty="0" smtClean="0">
              <a:solidFill>
                <a:srgbClr val="0244B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16070" y="866274"/>
            <a:ext cx="738664" cy="147732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0244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第七章</a:t>
            </a:r>
            <a:endParaRPr lang="zh-CN" altLang="en-US" sz="3600" b="1" dirty="0">
              <a:solidFill>
                <a:srgbClr val="0244B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15828" y="2687201"/>
            <a:ext cx="6436372" cy="3008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lnSpc>
                <a:spcPct val="120000"/>
              </a:lnSpc>
              <a:spcBef>
                <a:spcPts val="500"/>
              </a:spcBef>
              <a:spcAft>
                <a:spcPts val="500"/>
              </a:spcAft>
              <a:buFont typeface="Wingdings" panose="05000000000000000000" pitchFamily="2" charset="2"/>
              <a:buChar char="l"/>
            </a:pPr>
            <a:r>
              <a:rPr lang="zh-CN" altLang="en-US" sz="2400" dirty="0" smtClean="0">
                <a:solidFill>
                  <a:srgbClr val="0244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你明白的那些道理，都用在了别人的身上，都用在了抱怨生活和长吁短叹上。</a:t>
            </a:r>
            <a:endParaRPr lang="en-US" altLang="zh-CN" sz="2400" dirty="0" smtClean="0">
              <a:solidFill>
                <a:srgbClr val="0244B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just">
              <a:lnSpc>
                <a:spcPct val="120000"/>
              </a:lnSpc>
              <a:spcBef>
                <a:spcPts val="500"/>
              </a:spcBef>
              <a:spcAft>
                <a:spcPts val="500"/>
              </a:spcAft>
              <a:buFont typeface="Wingdings" panose="05000000000000000000" pitchFamily="2" charset="2"/>
              <a:buChar char="l"/>
            </a:pPr>
            <a:r>
              <a:rPr lang="zh-CN" altLang="en-US" sz="2400" dirty="0">
                <a:solidFill>
                  <a:srgbClr val="0244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</a:t>
            </a:r>
            <a:r>
              <a:rPr lang="zh-CN" altLang="en-US" sz="2400" dirty="0" smtClean="0">
                <a:solidFill>
                  <a:srgbClr val="0244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别人做得比我好时，我一点都不羡慕，因为他们比我更努力！</a:t>
            </a:r>
            <a:endParaRPr lang="en-US" altLang="zh-CN" sz="2400" dirty="0" smtClean="0">
              <a:solidFill>
                <a:srgbClr val="0244B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just">
              <a:lnSpc>
                <a:spcPct val="120000"/>
              </a:lnSpc>
              <a:spcBef>
                <a:spcPts val="500"/>
              </a:spcBef>
              <a:spcAft>
                <a:spcPts val="500"/>
              </a:spcAft>
              <a:buFont typeface="Wingdings" panose="05000000000000000000" pitchFamily="2" charset="2"/>
              <a:buChar char="l"/>
            </a:pPr>
            <a:r>
              <a:rPr lang="zh-CN" altLang="en-US" sz="2400" dirty="0" smtClean="0">
                <a:solidFill>
                  <a:srgbClr val="0244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懦夫为自己的失败找了</a:t>
            </a:r>
            <a:r>
              <a:rPr lang="en-US" altLang="zh-CN" sz="2400" dirty="0" smtClean="0">
                <a:solidFill>
                  <a:srgbClr val="0244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r>
              <a:rPr lang="zh-CN" altLang="en-US" sz="2400" dirty="0" smtClean="0">
                <a:solidFill>
                  <a:srgbClr val="0244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个借口，但他还是个懦夫。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4518794" y="2801501"/>
            <a:ext cx="0" cy="2748399"/>
          </a:xfrm>
          <a:prstGeom prst="line">
            <a:avLst/>
          </a:prstGeom>
          <a:ln w="38100">
            <a:solidFill>
              <a:srgbClr val="0244B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0" y="929238"/>
            <a:ext cx="1270000" cy="3246462"/>
            <a:chOff x="0" y="929238"/>
            <a:chExt cx="1270000" cy="3246462"/>
          </a:xfrm>
        </p:grpSpPr>
        <p:sp>
          <p:nvSpPr>
            <p:cNvPr id="9" name="矩形 8"/>
            <p:cNvSpPr/>
            <p:nvPr/>
          </p:nvSpPr>
          <p:spPr>
            <a:xfrm>
              <a:off x="0" y="929238"/>
              <a:ext cx="1270000" cy="3246462"/>
            </a:xfrm>
            <a:prstGeom prst="rect">
              <a:avLst/>
            </a:prstGeom>
            <a:solidFill>
              <a:srgbClr val="0244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03925" y="1163082"/>
              <a:ext cx="1062150" cy="27787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Be</a:t>
              </a:r>
            </a:p>
            <a:p>
              <a:pPr>
                <a:lnSpc>
                  <a:spcPct val="200000"/>
                </a:lnSpc>
              </a:pP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Yourself</a:t>
              </a:r>
            </a:p>
            <a:p>
              <a:pPr>
                <a:lnSpc>
                  <a:spcPct val="200000"/>
                </a:lnSpc>
              </a:pP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Enjoy</a:t>
              </a:r>
            </a:p>
            <a:p>
              <a:pPr>
                <a:lnSpc>
                  <a:spcPct val="200000"/>
                </a:lnSpc>
              </a:pP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</a:t>
              </a:r>
            </a:p>
            <a:p>
              <a:pPr>
                <a:lnSpc>
                  <a:spcPct val="200000"/>
                </a:lnSpc>
              </a:pP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Life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30643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Edges trans="100000"/>
                    </a14:imgEffect>
                    <a14:imgEffect>
                      <a14:sharpenSoften amount="100000"/>
                    </a14:imgEffect>
                    <a14:imgEffect>
                      <a14:saturation sat="0"/>
                    </a14:imgEffect>
                    <a14:imgEffect>
                      <a14:brightnessContrast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827294" y="1061884"/>
            <a:ext cx="11300542" cy="6356555"/>
          </a:xfrm>
          <a:prstGeom prst="rect">
            <a:avLst/>
          </a:prstGeom>
          <a:solidFill>
            <a:srgbClr val="0244BB"/>
          </a:solidFill>
        </p:spPr>
      </p:pic>
      <p:sp>
        <p:nvSpPr>
          <p:cNvPr id="2" name="文本框 1"/>
          <p:cNvSpPr txBox="1"/>
          <p:nvPr/>
        </p:nvSpPr>
        <p:spPr>
          <a:xfrm>
            <a:off x="7612679" y="2607899"/>
            <a:ext cx="4185761" cy="33986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6000" dirty="0" smtClean="0">
                <a:solidFill>
                  <a:srgbClr val="0244BB"/>
                </a:solidFill>
                <a:latin typeface="文鼎习字体" panose="020B0602010101010101" pitchFamily="33" charset="-122"/>
                <a:ea typeface="文鼎习字体" panose="020B0602010101010101" pitchFamily="33" charset="-122"/>
              </a:rPr>
              <a:t>生活</a:t>
            </a:r>
            <a:r>
              <a:rPr lang="zh-CN" altLang="en-US" sz="2400" dirty="0" smtClean="0">
                <a:solidFill>
                  <a:srgbClr val="0244BB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好像有一根绳子，</a:t>
            </a:r>
            <a:endParaRPr lang="en-US" altLang="zh-CN" sz="2400" dirty="0" smtClean="0">
              <a:solidFill>
                <a:srgbClr val="0244BB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400" dirty="0" smtClean="0">
                <a:solidFill>
                  <a:srgbClr val="0244BB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牵着每个人走向那里。</a:t>
            </a:r>
            <a:endParaRPr lang="en-US" altLang="zh-CN" sz="2400" dirty="0" smtClean="0">
              <a:solidFill>
                <a:srgbClr val="0244BB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400" dirty="0" smtClean="0">
                <a:solidFill>
                  <a:srgbClr val="0244BB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我们</a:t>
            </a:r>
            <a:r>
              <a:rPr lang="zh-CN" altLang="en-US" sz="2400" dirty="0">
                <a:solidFill>
                  <a:srgbClr val="0244BB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一边</a:t>
            </a:r>
            <a:r>
              <a:rPr lang="zh-CN" altLang="en-US" sz="2400" dirty="0" smtClean="0">
                <a:solidFill>
                  <a:srgbClr val="0244BB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厌恶，一边成为；</a:t>
            </a:r>
            <a:endParaRPr lang="en-US" altLang="zh-CN" sz="2400" dirty="0" smtClean="0">
              <a:solidFill>
                <a:srgbClr val="0244BB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400" dirty="0" smtClean="0">
                <a:solidFill>
                  <a:srgbClr val="0244BB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一边成为，一边厌恶。</a:t>
            </a:r>
            <a:endParaRPr lang="en-US" altLang="zh-CN" sz="2400" dirty="0" smtClean="0">
              <a:solidFill>
                <a:srgbClr val="0244BB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400" dirty="0">
                <a:solidFill>
                  <a:srgbClr val="0244BB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形成一个</a:t>
            </a:r>
            <a:r>
              <a:rPr lang="zh-CN" altLang="en-US" sz="2400" dirty="0" smtClean="0">
                <a:solidFill>
                  <a:srgbClr val="0244BB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死结。</a:t>
            </a:r>
            <a:endParaRPr lang="en-US" altLang="zh-CN" sz="2400" dirty="0" smtClean="0">
              <a:solidFill>
                <a:srgbClr val="0244BB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91315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Edges trans="100000"/>
                    </a14:imgEffect>
                    <a14:imgEffect>
                      <a14:sharpenSoften amount="100000"/>
                    </a14:imgEffect>
                    <a14:imgEffect>
                      <a14:saturation sat="0"/>
                    </a14:imgEffect>
                    <a14:imgEffect>
                      <a14:brightnessContrast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690" y="0"/>
            <a:ext cx="10297056" cy="6858000"/>
          </a:xfrm>
          <a:prstGeom prst="rect">
            <a:avLst/>
          </a:prstGeom>
          <a:solidFill>
            <a:srgbClr val="0244BB"/>
          </a:solidFill>
        </p:spPr>
      </p:pic>
      <p:sp>
        <p:nvSpPr>
          <p:cNvPr id="2" name="矩形 1"/>
          <p:cNvSpPr/>
          <p:nvPr/>
        </p:nvSpPr>
        <p:spPr>
          <a:xfrm>
            <a:off x="6523419" y="3685165"/>
            <a:ext cx="4134465" cy="21605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2800" dirty="0">
                <a:solidFill>
                  <a:srgbClr val="0244BB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所有的成功</a:t>
            </a:r>
            <a:r>
              <a:rPr lang="zh-CN" altLang="en-US" sz="2800" dirty="0" smtClean="0">
                <a:solidFill>
                  <a:srgbClr val="0244BB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，</a:t>
            </a:r>
            <a:endParaRPr lang="en-US" altLang="zh-CN" sz="2800" dirty="0" smtClean="0">
              <a:solidFill>
                <a:srgbClr val="0244BB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800" dirty="0" smtClean="0">
                <a:solidFill>
                  <a:srgbClr val="0244BB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只</a:t>
            </a:r>
            <a:r>
              <a:rPr lang="zh-CN" altLang="en-US" sz="2800" dirty="0">
                <a:solidFill>
                  <a:srgbClr val="0244BB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存在于别人的评价</a:t>
            </a:r>
            <a:r>
              <a:rPr lang="zh-CN" altLang="en-US" sz="2800" dirty="0" smtClean="0">
                <a:solidFill>
                  <a:srgbClr val="0244BB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里</a:t>
            </a:r>
            <a:r>
              <a:rPr lang="en-US" altLang="zh-CN" sz="2800" dirty="0">
                <a:solidFill>
                  <a:srgbClr val="0244BB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;</a:t>
            </a:r>
            <a:endParaRPr lang="zh-CN" altLang="en-US" sz="2800" dirty="0">
              <a:solidFill>
                <a:srgbClr val="0244BB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800" dirty="0" smtClean="0">
                <a:solidFill>
                  <a:srgbClr val="0244BB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所有</a:t>
            </a:r>
            <a:r>
              <a:rPr lang="zh-CN" altLang="en-US" sz="2800" dirty="0">
                <a:solidFill>
                  <a:srgbClr val="0244BB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的失败</a:t>
            </a:r>
            <a:r>
              <a:rPr lang="zh-CN" altLang="en-US" sz="2800" dirty="0" smtClean="0">
                <a:solidFill>
                  <a:srgbClr val="0244BB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，</a:t>
            </a:r>
            <a:endParaRPr lang="en-US" altLang="zh-CN" sz="2800" dirty="0" smtClean="0">
              <a:solidFill>
                <a:srgbClr val="0244BB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800" dirty="0" smtClean="0">
                <a:solidFill>
                  <a:srgbClr val="0244BB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只</a:t>
            </a:r>
            <a:r>
              <a:rPr lang="zh-CN" altLang="en-US" sz="2800" dirty="0">
                <a:solidFill>
                  <a:srgbClr val="0244BB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存在于自己的眼光里。</a:t>
            </a:r>
          </a:p>
        </p:txBody>
      </p:sp>
      <p:sp>
        <p:nvSpPr>
          <p:cNvPr id="4" name="矩形 3"/>
          <p:cNvSpPr/>
          <p:nvPr/>
        </p:nvSpPr>
        <p:spPr>
          <a:xfrm>
            <a:off x="4380271" y="1799303"/>
            <a:ext cx="7064477" cy="16296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6026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Edges trans="100000"/>
                    </a14:imgEffect>
                    <a14:imgEffect>
                      <a14:sharpenSoften amount="100000"/>
                    </a14:imgEffect>
                    <a14:imgEffect>
                      <a14:saturation sat="0"/>
                    </a14:imgEffect>
                    <a14:imgEffect>
                      <a14:brightnessContrast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1459" y="0"/>
            <a:ext cx="10281980" cy="6858000"/>
          </a:xfrm>
          <a:prstGeom prst="rect">
            <a:avLst/>
          </a:prstGeom>
          <a:solidFill>
            <a:srgbClr val="0244BB"/>
          </a:solidFill>
        </p:spPr>
      </p:pic>
      <p:sp>
        <p:nvSpPr>
          <p:cNvPr id="2" name="矩形 1"/>
          <p:cNvSpPr/>
          <p:nvPr/>
        </p:nvSpPr>
        <p:spPr>
          <a:xfrm>
            <a:off x="1145445" y="4193080"/>
            <a:ext cx="4852610" cy="1384995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wrap="none">
            <a:spAutoFit/>
          </a:bodyPr>
          <a:lstStyle/>
          <a:p>
            <a:pPr lvl="0"/>
            <a:r>
              <a:rPr lang="zh-CN" altLang="en-US" sz="2800" dirty="0">
                <a:solidFill>
                  <a:srgbClr val="0244BB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当你真正</a:t>
            </a:r>
            <a:r>
              <a:rPr lang="zh-CN" altLang="en-US" sz="2800" dirty="0" smtClean="0">
                <a:solidFill>
                  <a:srgbClr val="0244BB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接受</a:t>
            </a:r>
            <a:endParaRPr lang="en-US" altLang="zh-CN" sz="2800" dirty="0" smtClean="0">
              <a:solidFill>
                <a:srgbClr val="0244BB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  <a:p>
            <a:pPr lvl="0"/>
            <a:r>
              <a:rPr lang="zh-CN" altLang="en-US" sz="2800" dirty="0" smtClean="0">
                <a:solidFill>
                  <a:srgbClr val="0244BB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生活</a:t>
            </a:r>
            <a:r>
              <a:rPr lang="zh-CN" altLang="en-US" sz="2800" dirty="0">
                <a:solidFill>
                  <a:srgbClr val="0244BB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本来就没有意义，</a:t>
            </a:r>
          </a:p>
          <a:p>
            <a:pPr lvl="0"/>
            <a:r>
              <a:rPr lang="zh-CN" altLang="en-US" sz="2800" dirty="0" smtClean="0">
                <a:solidFill>
                  <a:srgbClr val="0244BB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你</a:t>
            </a:r>
            <a:r>
              <a:rPr lang="zh-CN" altLang="en-US" sz="2800" dirty="0">
                <a:solidFill>
                  <a:srgbClr val="0244BB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会发现生活到处都有意义。</a:t>
            </a:r>
          </a:p>
        </p:txBody>
      </p:sp>
    </p:spTree>
    <p:extLst>
      <p:ext uri="{BB962C8B-B14F-4D97-AF65-F5344CB8AC3E}">
        <p14:creationId xmlns:p14="http://schemas.microsoft.com/office/powerpoint/2010/main" val="2018414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Edges trans="100000"/>
                    </a14:imgEffect>
                    <a14:imgEffect>
                      <a14:sharpenSoften amount="100000"/>
                    </a14:imgEffect>
                    <a14:imgEffect>
                      <a14:saturation sat="0"/>
                    </a14:imgEffect>
                    <a14:imgEffect>
                      <a14:brightnessContrast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012"/>
          <a:stretch/>
        </p:blipFill>
        <p:spPr>
          <a:xfrm flipH="1">
            <a:off x="186172" y="0"/>
            <a:ext cx="7352258" cy="6916992"/>
          </a:xfrm>
          <a:prstGeom prst="rect">
            <a:avLst/>
          </a:prstGeom>
          <a:solidFill>
            <a:srgbClr val="0244BB"/>
          </a:solidFill>
        </p:spPr>
      </p:pic>
      <p:sp>
        <p:nvSpPr>
          <p:cNvPr id="2" name="矩形 1"/>
          <p:cNvSpPr/>
          <p:nvPr/>
        </p:nvSpPr>
        <p:spPr>
          <a:xfrm>
            <a:off x="7538430" y="3177613"/>
            <a:ext cx="4493538" cy="160133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2800" dirty="0">
                <a:solidFill>
                  <a:srgbClr val="0244BB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当你头脑中没有框框</a:t>
            </a:r>
            <a:r>
              <a:rPr lang="zh-CN" altLang="en-US" sz="2800" dirty="0" smtClean="0">
                <a:solidFill>
                  <a:srgbClr val="0244BB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，</a:t>
            </a:r>
            <a:endParaRPr lang="en-US" altLang="zh-CN" sz="2800" dirty="0" smtClean="0">
              <a:solidFill>
                <a:srgbClr val="0244BB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800" dirty="0" smtClean="0">
                <a:solidFill>
                  <a:srgbClr val="0244BB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没有</a:t>
            </a:r>
            <a:r>
              <a:rPr lang="zh-CN" altLang="en-US" sz="2800" dirty="0">
                <a:solidFill>
                  <a:srgbClr val="0244BB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期待的时候，</a:t>
            </a:r>
          </a:p>
          <a:p>
            <a:pPr lvl="0">
              <a:lnSpc>
                <a:spcPct val="120000"/>
              </a:lnSpc>
            </a:pPr>
            <a:r>
              <a:rPr lang="zh-CN" altLang="en-US" sz="2800" dirty="0" smtClean="0">
                <a:solidFill>
                  <a:srgbClr val="0244BB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你</a:t>
            </a:r>
            <a:r>
              <a:rPr lang="zh-CN" altLang="en-US" sz="2800" dirty="0">
                <a:solidFill>
                  <a:srgbClr val="0244BB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能接受所有发生的事情。</a:t>
            </a:r>
          </a:p>
        </p:txBody>
      </p:sp>
    </p:spTree>
    <p:extLst>
      <p:ext uri="{BB962C8B-B14F-4D97-AF65-F5344CB8AC3E}">
        <p14:creationId xmlns:p14="http://schemas.microsoft.com/office/powerpoint/2010/main" val="3057400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16070" y="866274"/>
            <a:ext cx="738664" cy="193899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600" b="1" dirty="0">
                <a:solidFill>
                  <a:srgbClr val="0244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写在最后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0" y="929238"/>
            <a:ext cx="1270000" cy="3246462"/>
            <a:chOff x="0" y="929238"/>
            <a:chExt cx="1270000" cy="3246462"/>
          </a:xfrm>
        </p:grpSpPr>
        <p:sp>
          <p:nvSpPr>
            <p:cNvPr id="4" name="矩形 3"/>
            <p:cNvSpPr/>
            <p:nvPr/>
          </p:nvSpPr>
          <p:spPr>
            <a:xfrm>
              <a:off x="0" y="929238"/>
              <a:ext cx="1270000" cy="3246462"/>
            </a:xfrm>
            <a:prstGeom prst="rect">
              <a:avLst/>
            </a:prstGeom>
            <a:solidFill>
              <a:srgbClr val="0244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03925" y="1163082"/>
              <a:ext cx="1062150" cy="27787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Be</a:t>
              </a:r>
            </a:p>
            <a:p>
              <a:pPr>
                <a:lnSpc>
                  <a:spcPct val="200000"/>
                </a:lnSpc>
              </a:pP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Yourself</a:t>
              </a:r>
            </a:p>
            <a:p>
              <a:pPr>
                <a:lnSpc>
                  <a:spcPct val="200000"/>
                </a:lnSpc>
              </a:pP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Enjoy</a:t>
              </a:r>
            </a:p>
            <a:p>
              <a:pPr>
                <a:lnSpc>
                  <a:spcPct val="200000"/>
                </a:lnSpc>
              </a:pP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</a:t>
              </a:r>
            </a:p>
            <a:p>
              <a:pPr>
                <a:lnSpc>
                  <a:spcPct val="200000"/>
                </a:lnSpc>
              </a:pP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Life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2454734" y="2972360"/>
            <a:ext cx="903536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rgbClr val="0244BB"/>
                </a:solidFill>
                <a:latin typeface="文鼎习字体" panose="020B0602010101010101" pitchFamily="33" charset="-122"/>
                <a:ea typeface="文鼎习字体" panose="020B0602010101010101" pitchFamily="33" charset="-122"/>
              </a:rPr>
              <a:t>体验</a:t>
            </a:r>
            <a:r>
              <a:rPr lang="zh-CN" altLang="en-US" sz="2800" dirty="0" smtClean="0">
                <a:solidFill>
                  <a:srgbClr val="0244BB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是永远无法替代的，没事别随便思考人生，</a:t>
            </a:r>
            <a:endParaRPr lang="en-US" altLang="zh-CN" sz="2800" dirty="0" smtClean="0">
              <a:solidFill>
                <a:srgbClr val="0244BB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  <a:p>
            <a:r>
              <a:rPr lang="zh-CN" altLang="en-US" sz="2800" dirty="0" smtClean="0">
                <a:solidFill>
                  <a:srgbClr val="0244BB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体验当下，</a:t>
            </a:r>
            <a:r>
              <a:rPr lang="zh-CN" altLang="en-US" sz="6000" dirty="0" smtClean="0">
                <a:solidFill>
                  <a:srgbClr val="0244BB"/>
                </a:solidFill>
                <a:latin typeface="文鼎习字体" panose="020B0602010101010101" pitchFamily="33" charset="-122"/>
                <a:ea typeface="文鼎习字体" panose="020B0602010101010101" pitchFamily="33" charset="-122"/>
              </a:rPr>
              <a:t>关照</a:t>
            </a:r>
            <a:r>
              <a:rPr lang="zh-CN" altLang="en-US" sz="2800" dirty="0" smtClean="0">
                <a:solidFill>
                  <a:srgbClr val="0244BB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当下，比所有思考都来得更有收获。</a:t>
            </a:r>
            <a:endParaRPr lang="zh-CN" altLang="en-US" sz="2800" dirty="0">
              <a:solidFill>
                <a:srgbClr val="0244BB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43269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3521" y="2946384"/>
            <a:ext cx="596745" cy="656620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2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950" y="2949990"/>
            <a:ext cx="9357463" cy="657054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79953" tIns="0" rIns="179953" bIns="0" anchor="ctr"/>
          <a:lstStyle/>
          <a:p>
            <a:pPr algn="ctr" defTabSz="914172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89" y="2182418"/>
            <a:ext cx="9309851" cy="7750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172">
              <a:defRPr/>
            </a:pPr>
            <a:r>
              <a:rPr lang="zh-CN" altLang="en-US" sz="3199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1438" y="2178379"/>
            <a:ext cx="853479" cy="779114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2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2746" y="3920895"/>
            <a:ext cx="6904611" cy="169233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702666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Edges trans="100000"/>
                    </a14:imgEffect>
                    <a14:imgEffect>
                      <a14:sharpenSoften amount="100000"/>
                    </a14:imgEffect>
                    <a14:imgEffect>
                      <a14:saturation sat="0"/>
                    </a14:imgEffect>
                    <a14:imgEffect>
                      <a14:brightnessContrast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0281980" cy="6858000"/>
          </a:xfrm>
          <a:prstGeom prst="rect">
            <a:avLst/>
          </a:prstGeom>
          <a:solidFill>
            <a:srgbClr val="0244BB"/>
          </a:solidFill>
        </p:spPr>
      </p:pic>
      <p:sp>
        <p:nvSpPr>
          <p:cNvPr id="7" name="梯形 6"/>
          <p:cNvSpPr/>
          <p:nvPr/>
        </p:nvSpPr>
        <p:spPr>
          <a:xfrm>
            <a:off x="5949592" y="0"/>
            <a:ext cx="8878529" cy="6858000"/>
          </a:xfrm>
          <a:prstGeom prst="trapezoid">
            <a:avLst/>
          </a:prstGeom>
          <a:solidFill>
            <a:srgbClr val="0244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164734" y="2846945"/>
            <a:ext cx="6910674" cy="32263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让</a:t>
            </a:r>
            <a:r>
              <a:rPr lang="zh-CN" altLang="en-US" sz="6000" dirty="0">
                <a:solidFill>
                  <a:schemeClr val="bg1"/>
                </a:solidFill>
                <a:latin typeface="文鼎习字体" panose="020B0602010101010101" pitchFamily="33" charset="-122"/>
                <a:ea typeface="文鼎习字体" panose="020B0602010101010101" pitchFamily="33" charset="-122"/>
              </a:rPr>
              <a:t>生活</a:t>
            </a:r>
            <a:r>
              <a:rPr lang="zh-CN" altLang="en-US" sz="2400" dirty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，</a:t>
            </a:r>
            <a:r>
              <a:rPr lang="zh-CN" altLang="en-US" sz="6000" dirty="0">
                <a:solidFill>
                  <a:schemeClr val="bg1"/>
                </a:solidFill>
                <a:latin typeface="文鼎习字体" panose="020B0602010101010101" pitchFamily="33" charset="-122"/>
                <a:ea typeface="文鼎习字体" panose="020B0602010101010101" pitchFamily="33" charset="-122"/>
              </a:rPr>
              <a:t>慢</a:t>
            </a:r>
            <a:r>
              <a:rPr lang="zh-CN" altLang="en-US" sz="2400" dirty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下来</a:t>
            </a:r>
            <a:r>
              <a:rPr lang="zh-CN" altLang="en-US" sz="2400" dirty="0" smtClean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。</a:t>
            </a:r>
            <a:endParaRPr lang="en-US" altLang="zh-CN" sz="2800" dirty="0" smtClean="0">
              <a:solidFill>
                <a:schemeClr val="bg1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我们</a:t>
            </a:r>
            <a:r>
              <a:rPr lang="zh-CN" altLang="en-US" sz="2800" dirty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不需要面具</a:t>
            </a:r>
            <a:r>
              <a:rPr lang="zh-CN" altLang="en-US" sz="2800" dirty="0" smtClean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，</a:t>
            </a:r>
            <a:endParaRPr lang="en-US" altLang="zh-CN" sz="2800" dirty="0" smtClean="0">
              <a:solidFill>
                <a:schemeClr val="bg1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不</a:t>
            </a:r>
            <a:r>
              <a:rPr lang="zh-CN" altLang="en-US" sz="2800" dirty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需要追赶</a:t>
            </a:r>
            <a:r>
              <a:rPr lang="zh-CN" altLang="en-US" sz="2800" dirty="0" smtClean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，</a:t>
            </a:r>
            <a:endParaRPr lang="en-US" altLang="zh-CN" sz="2800" dirty="0" smtClean="0">
              <a:solidFill>
                <a:schemeClr val="bg1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更</a:t>
            </a:r>
            <a:r>
              <a:rPr lang="zh-CN" altLang="en-US" sz="2800" dirty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不需要攀比</a:t>
            </a:r>
            <a:r>
              <a:rPr lang="zh-CN" altLang="en-US" sz="2800" dirty="0" smtClean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，</a:t>
            </a:r>
            <a:endParaRPr lang="en-US" altLang="zh-CN" sz="2800" dirty="0" smtClean="0">
              <a:solidFill>
                <a:schemeClr val="bg1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我们</a:t>
            </a:r>
            <a:r>
              <a:rPr lang="zh-CN" altLang="en-US" sz="2800" dirty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都可以做回最真实的自己。</a:t>
            </a:r>
          </a:p>
        </p:txBody>
      </p:sp>
    </p:spTree>
    <p:extLst>
      <p:ext uri="{BB962C8B-B14F-4D97-AF65-F5344CB8AC3E}">
        <p14:creationId xmlns:p14="http://schemas.microsoft.com/office/powerpoint/2010/main" val="3404975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28" b="25591"/>
          <a:stretch/>
        </p:blipFill>
        <p:spPr>
          <a:xfrm flipH="1">
            <a:off x="5287692" y="0"/>
            <a:ext cx="6904308" cy="6858000"/>
          </a:xfrm>
          <a:prstGeom prst="rect">
            <a:avLst/>
          </a:prstGeom>
          <a:solidFill>
            <a:srgbClr val="0244BB"/>
          </a:solidFill>
        </p:spPr>
      </p:pic>
      <p:sp>
        <p:nvSpPr>
          <p:cNvPr id="9" name="梯形 8"/>
          <p:cNvSpPr/>
          <p:nvPr/>
        </p:nvSpPr>
        <p:spPr>
          <a:xfrm>
            <a:off x="-2707711" y="0"/>
            <a:ext cx="8878529" cy="6858000"/>
          </a:xfrm>
          <a:prstGeom prst="trapezoid">
            <a:avLst/>
          </a:prstGeom>
          <a:solidFill>
            <a:srgbClr val="0244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35842" y="2404104"/>
            <a:ext cx="4852610" cy="21922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谈</a:t>
            </a:r>
            <a:r>
              <a:rPr lang="zh-CN" altLang="en-US" sz="6000" dirty="0">
                <a:solidFill>
                  <a:schemeClr val="bg1"/>
                </a:solidFill>
                <a:latin typeface="文鼎习字体" panose="020B0602010101010101" pitchFamily="33" charset="-122"/>
                <a:ea typeface="文鼎习字体" panose="020B0602010101010101" pitchFamily="33" charset="-122"/>
              </a:rPr>
              <a:t>希望</a:t>
            </a:r>
          </a:p>
          <a:p>
            <a:pPr>
              <a:lnSpc>
                <a:spcPct val="12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有了</a:t>
            </a:r>
            <a:r>
              <a:rPr lang="zh-CN" altLang="en-US" sz="2800" dirty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希望，你会产生拒绝</a:t>
            </a:r>
            <a:r>
              <a:rPr lang="zh-CN" altLang="en-US" sz="2800" dirty="0" smtClean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；</a:t>
            </a:r>
            <a:endParaRPr lang="en-US" altLang="zh-CN" sz="2800" dirty="0" smtClean="0">
              <a:solidFill>
                <a:schemeClr val="bg1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没有</a:t>
            </a:r>
            <a:r>
              <a:rPr lang="zh-CN" altLang="en-US" sz="2800" dirty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希望，你才会接受一切。</a:t>
            </a:r>
          </a:p>
        </p:txBody>
      </p:sp>
    </p:spTree>
    <p:extLst>
      <p:ext uri="{BB962C8B-B14F-4D97-AF65-F5344CB8AC3E}">
        <p14:creationId xmlns:p14="http://schemas.microsoft.com/office/powerpoint/2010/main" val="53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6857999"/>
          </a:xfrm>
          <a:prstGeom prst="rect">
            <a:avLst/>
          </a:prstGeom>
          <a:solidFill>
            <a:srgbClr val="0244BB"/>
          </a:solidFill>
        </p:spPr>
      </p:pic>
      <p:sp>
        <p:nvSpPr>
          <p:cNvPr id="9" name="梯形 8"/>
          <p:cNvSpPr/>
          <p:nvPr/>
        </p:nvSpPr>
        <p:spPr>
          <a:xfrm>
            <a:off x="5029200" y="0"/>
            <a:ext cx="8878529" cy="6858000"/>
          </a:xfrm>
          <a:prstGeom prst="trapezoid">
            <a:avLst/>
          </a:prstGeom>
          <a:solidFill>
            <a:srgbClr val="0244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25608" y="1974390"/>
            <a:ext cx="8452176" cy="41180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dirty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谈</a:t>
            </a:r>
            <a:r>
              <a:rPr lang="zh-CN" altLang="en-US" sz="6000" dirty="0">
                <a:solidFill>
                  <a:schemeClr val="bg1"/>
                </a:solidFill>
                <a:latin typeface="文鼎习字体" panose="020B0602010101010101" pitchFamily="33" charset="-122"/>
                <a:ea typeface="文鼎习字体" panose="020B0602010101010101" pitchFamily="33" charset="-122"/>
              </a:rPr>
              <a:t>奋斗</a:t>
            </a:r>
          </a:p>
          <a:p>
            <a:pPr>
              <a:lnSpc>
                <a:spcPct val="12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你</a:t>
            </a:r>
            <a:r>
              <a:rPr lang="zh-CN" altLang="en-US" sz="2800" dirty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唯一能体会的是你的心情。</a:t>
            </a:r>
            <a:endParaRPr lang="en-US" altLang="zh-CN" sz="2800" dirty="0">
              <a:solidFill>
                <a:schemeClr val="bg1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如果你的心情建立在别人的眼光中</a:t>
            </a:r>
            <a:r>
              <a:rPr lang="zh-CN" altLang="en-US" sz="2800" dirty="0" smtClean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，</a:t>
            </a:r>
            <a:endParaRPr lang="en-US" altLang="zh-CN" sz="2800" dirty="0" smtClean="0">
              <a:solidFill>
                <a:schemeClr val="bg1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那</a:t>
            </a:r>
            <a:r>
              <a:rPr lang="zh-CN" altLang="en-US" sz="2800" dirty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是最不牢固的。</a:t>
            </a:r>
            <a:endParaRPr lang="en-US" altLang="zh-CN" sz="2800" dirty="0">
              <a:solidFill>
                <a:schemeClr val="bg1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别人的眼光</a:t>
            </a:r>
            <a:r>
              <a:rPr lang="zh-CN" altLang="en-US" sz="2800" dirty="0" smtClean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，</a:t>
            </a:r>
            <a:endParaRPr lang="en-US" altLang="zh-CN" sz="2800" dirty="0" smtClean="0">
              <a:solidFill>
                <a:schemeClr val="bg1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是</a:t>
            </a:r>
            <a:r>
              <a:rPr lang="zh-CN" altLang="en-US" sz="2800" dirty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你以为的别人的眼光</a:t>
            </a:r>
            <a:r>
              <a:rPr lang="zh-CN" altLang="en-US" sz="2800" dirty="0" smtClean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，</a:t>
            </a:r>
            <a:endParaRPr lang="en-US" altLang="zh-CN" sz="2800" dirty="0" smtClean="0">
              <a:solidFill>
                <a:schemeClr val="bg1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其实</a:t>
            </a:r>
            <a:r>
              <a:rPr lang="zh-CN" altLang="en-US" sz="2800" dirty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就是</a:t>
            </a:r>
            <a:r>
              <a:rPr lang="zh-CN" altLang="en-US" sz="2800" dirty="0" smtClean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你自己</a:t>
            </a:r>
            <a:r>
              <a:rPr lang="zh-CN" altLang="en-US" sz="2800" dirty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的眼光。</a:t>
            </a:r>
          </a:p>
        </p:txBody>
      </p:sp>
    </p:spTree>
    <p:extLst>
      <p:ext uri="{BB962C8B-B14F-4D97-AF65-F5344CB8AC3E}">
        <p14:creationId xmlns:p14="http://schemas.microsoft.com/office/powerpoint/2010/main" val="3960166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215"/>
          <a:stretch/>
        </p:blipFill>
        <p:spPr>
          <a:xfrm>
            <a:off x="3996568" y="0"/>
            <a:ext cx="8195432" cy="6858000"/>
          </a:xfrm>
          <a:prstGeom prst="rect">
            <a:avLst/>
          </a:prstGeom>
          <a:solidFill>
            <a:srgbClr val="0244BB"/>
          </a:solidFill>
        </p:spPr>
      </p:pic>
      <p:sp>
        <p:nvSpPr>
          <p:cNvPr id="4" name="梯形 3"/>
          <p:cNvSpPr/>
          <p:nvPr/>
        </p:nvSpPr>
        <p:spPr>
          <a:xfrm>
            <a:off x="-2486491" y="0"/>
            <a:ext cx="8878529" cy="6858000"/>
          </a:xfrm>
          <a:prstGeom prst="trapezoid">
            <a:avLst/>
          </a:prstGeom>
          <a:solidFill>
            <a:srgbClr val="0244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1220" y="1633821"/>
            <a:ext cx="8452176" cy="41180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dirty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谈</a:t>
            </a:r>
            <a:r>
              <a:rPr lang="zh-CN" altLang="en-US" sz="6000" dirty="0" smtClean="0">
                <a:solidFill>
                  <a:schemeClr val="bg1"/>
                </a:solidFill>
                <a:latin typeface="文鼎习字体" panose="020B0602010101010101" pitchFamily="33" charset="-122"/>
                <a:ea typeface="文鼎习字体" panose="020B0602010101010101" pitchFamily="33" charset="-122"/>
              </a:rPr>
              <a:t>痛苦</a:t>
            </a:r>
            <a:endParaRPr lang="en-US" altLang="zh-CN" sz="2800" dirty="0" smtClean="0">
              <a:solidFill>
                <a:schemeClr val="bg1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痛苦，</a:t>
            </a:r>
            <a:endParaRPr lang="en-US" altLang="zh-CN" sz="2800" dirty="0" smtClean="0">
              <a:solidFill>
                <a:schemeClr val="bg1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就是</a:t>
            </a:r>
            <a:r>
              <a:rPr lang="zh-CN" altLang="en-US" sz="2800" dirty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现实和你的期望产生了冲突</a:t>
            </a:r>
            <a:r>
              <a:rPr lang="zh-CN" altLang="en-US" sz="2800" dirty="0" smtClean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。</a:t>
            </a:r>
            <a:endParaRPr lang="en-US" altLang="zh-CN" sz="2800" dirty="0" smtClean="0">
              <a:solidFill>
                <a:schemeClr val="bg1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有了</a:t>
            </a:r>
            <a:r>
              <a:rPr lang="zh-CN" altLang="en-US" sz="2800" dirty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冲突</a:t>
            </a:r>
            <a:r>
              <a:rPr lang="zh-CN" altLang="en-US" sz="2800" dirty="0" smtClean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，</a:t>
            </a:r>
            <a:endParaRPr lang="en-US" altLang="zh-CN" sz="2800" dirty="0" smtClean="0">
              <a:solidFill>
                <a:schemeClr val="bg1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就</a:t>
            </a:r>
            <a:r>
              <a:rPr lang="zh-CN" altLang="en-US" sz="2800" dirty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有了痛苦</a:t>
            </a:r>
            <a:r>
              <a:rPr lang="zh-CN" altLang="en-US" sz="2800" dirty="0" smtClean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。</a:t>
            </a:r>
            <a:endParaRPr lang="en-US" altLang="zh-CN" sz="2800" dirty="0" smtClean="0">
              <a:solidFill>
                <a:schemeClr val="bg1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而</a:t>
            </a:r>
            <a:r>
              <a:rPr lang="zh-CN" altLang="en-US" sz="2800" dirty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痛苦的根源</a:t>
            </a:r>
            <a:r>
              <a:rPr lang="zh-CN" altLang="en-US" sz="2800" dirty="0" smtClean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，</a:t>
            </a:r>
            <a:endParaRPr lang="en-US" altLang="zh-CN" sz="2800" dirty="0" smtClean="0">
              <a:solidFill>
                <a:schemeClr val="bg1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来自</a:t>
            </a:r>
            <a:r>
              <a:rPr lang="zh-CN" altLang="en-US" sz="2800" dirty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你太相信自己的</a:t>
            </a:r>
            <a:r>
              <a:rPr lang="zh-CN" altLang="en-US" sz="2800" dirty="0" smtClean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头脑。</a:t>
            </a:r>
            <a:endParaRPr lang="zh-CN" altLang="en-US" sz="2800" dirty="0">
              <a:solidFill>
                <a:schemeClr val="bg1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4911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844019" cy="6858000"/>
          </a:xfrm>
          <a:prstGeom prst="rect">
            <a:avLst/>
          </a:prstGeom>
          <a:solidFill>
            <a:srgbClr val="0244BB"/>
          </a:solidFill>
        </p:spPr>
      </p:pic>
      <p:sp>
        <p:nvSpPr>
          <p:cNvPr id="6" name="梯形 5"/>
          <p:cNvSpPr/>
          <p:nvPr/>
        </p:nvSpPr>
        <p:spPr>
          <a:xfrm>
            <a:off x="7388942" y="0"/>
            <a:ext cx="6518787" cy="6858000"/>
          </a:xfrm>
          <a:prstGeom prst="trapezoid">
            <a:avLst/>
          </a:prstGeom>
          <a:solidFill>
            <a:srgbClr val="0244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684794" y="2042885"/>
            <a:ext cx="3143412" cy="37342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4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谈</a:t>
            </a:r>
            <a:r>
              <a:rPr lang="zh-CN" altLang="en-US" sz="6000" dirty="0" smtClean="0">
                <a:solidFill>
                  <a:schemeClr val="bg1"/>
                </a:solidFill>
                <a:latin typeface="文鼎习字体" panose="020B0602010101010101" pitchFamily="33" charset="-122"/>
                <a:ea typeface="文鼎习字体" panose="020B0602010101010101" pitchFamily="33" charset="-122"/>
              </a:rPr>
              <a:t>快乐</a:t>
            </a:r>
            <a:endParaRPr lang="en-US" altLang="zh-CN" sz="2800" dirty="0" smtClean="0">
              <a:solidFill>
                <a:schemeClr val="bg1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  <a:p>
            <a:pPr algn="r">
              <a:lnSpc>
                <a:spcPct val="14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快乐</a:t>
            </a:r>
            <a:r>
              <a:rPr lang="zh-CN" altLang="en-US" sz="2800" dirty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只存在于当下</a:t>
            </a:r>
            <a:r>
              <a:rPr lang="zh-CN" altLang="en-US" sz="2800" dirty="0" smtClean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，</a:t>
            </a:r>
            <a:endParaRPr lang="en-US" altLang="zh-CN" sz="2800" dirty="0" smtClean="0">
              <a:solidFill>
                <a:schemeClr val="bg1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  <a:p>
            <a:pPr algn="r">
              <a:lnSpc>
                <a:spcPct val="14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一切</a:t>
            </a:r>
            <a:r>
              <a:rPr lang="zh-CN" altLang="en-US" sz="2800" dirty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的</a:t>
            </a:r>
            <a:r>
              <a:rPr lang="zh-CN" altLang="en-US" sz="2800" dirty="0" smtClean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追求</a:t>
            </a:r>
            <a:r>
              <a:rPr lang="en-US" altLang="zh-CN" sz="2800" dirty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,</a:t>
            </a:r>
          </a:p>
          <a:p>
            <a:pPr algn="r">
              <a:lnSpc>
                <a:spcPct val="14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都是</a:t>
            </a:r>
            <a:r>
              <a:rPr lang="zh-CN" altLang="en-US" sz="2800" dirty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对当下的否定</a:t>
            </a:r>
            <a:r>
              <a:rPr lang="zh-CN" altLang="en-US" sz="2800" dirty="0" smtClean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，</a:t>
            </a:r>
            <a:endParaRPr lang="en-US" altLang="zh-CN" sz="2800" dirty="0" smtClean="0">
              <a:solidFill>
                <a:schemeClr val="bg1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  <a:p>
            <a:pPr algn="r">
              <a:lnSpc>
                <a:spcPct val="14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也</a:t>
            </a:r>
            <a:r>
              <a:rPr lang="zh-CN" altLang="en-US" sz="2800" dirty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是对快乐的抹杀。</a:t>
            </a:r>
          </a:p>
        </p:txBody>
      </p:sp>
    </p:spTree>
    <p:extLst>
      <p:ext uri="{BB962C8B-B14F-4D97-AF65-F5344CB8AC3E}">
        <p14:creationId xmlns:p14="http://schemas.microsoft.com/office/powerpoint/2010/main" val="734539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16070" y="2534801"/>
            <a:ext cx="2492990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srgbClr val="0244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趁还年轻，</a:t>
            </a:r>
            <a:endParaRPr lang="en-US" altLang="zh-CN" sz="3600" dirty="0" smtClean="0">
              <a:solidFill>
                <a:srgbClr val="0244B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srgbClr val="0244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做自己</a:t>
            </a:r>
            <a:endParaRPr lang="en-US" altLang="zh-CN" sz="3600" dirty="0" smtClean="0">
              <a:solidFill>
                <a:srgbClr val="0244B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srgbClr val="0244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喜欢的事情</a:t>
            </a:r>
            <a:endParaRPr lang="zh-CN" altLang="en-US" sz="3600" dirty="0">
              <a:solidFill>
                <a:srgbClr val="0244B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4518794" y="2801501"/>
            <a:ext cx="0" cy="2748399"/>
          </a:xfrm>
          <a:prstGeom prst="line">
            <a:avLst/>
          </a:prstGeom>
          <a:ln w="38100">
            <a:solidFill>
              <a:srgbClr val="0244B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1716070" y="866274"/>
            <a:ext cx="738664" cy="147732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0244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3600" b="1" dirty="0">
                <a:solidFill>
                  <a:srgbClr val="0244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lang="zh-CN" altLang="en-US" sz="3600" b="1" dirty="0" smtClean="0">
                <a:solidFill>
                  <a:srgbClr val="0244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</a:t>
            </a:r>
            <a:endParaRPr lang="zh-CN" altLang="en-US" sz="3600" b="1" dirty="0">
              <a:solidFill>
                <a:srgbClr val="0244B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15828" y="2687201"/>
            <a:ext cx="6233172" cy="3008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lnSpc>
                <a:spcPct val="120000"/>
              </a:lnSpc>
              <a:spcBef>
                <a:spcPts val="500"/>
              </a:spcBef>
              <a:spcAft>
                <a:spcPts val="500"/>
              </a:spcAft>
              <a:buFont typeface="Wingdings" panose="05000000000000000000" pitchFamily="2" charset="2"/>
              <a:buChar char="l"/>
            </a:pPr>
            <a:r>
              <a:rPr lang="zh-CN" altLang="en-US" sz="2400" dirty="0" smtClean="0">
                <a:solidFill>
                  <a:srgbClr val="0244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坚持用心做一件事情，不用多长时间，一定能做出一些成绩。</a:t>
            </a:r>
            <a:endParaRPr lang="en-US" altLang="zh-CN" sz="2400" dirty="0" smtClean="0">
              <a:solidFill>
                <a:srgbClr val="0244B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just">
              <a:lnSpc>
                <a:spcPct val="120000"/>
              </a:lnSpc>
              <a:spcBef>
                <a:spcPts val="500"/>
              </a:spcBef>
              <a:spcAft>
                <a:spcPts val="500"/>
              </a:spcAft>
              <a:buFont typeface="Wingdings" panose="05000000000000000000" pitchFamily="2" charset="2"/>
              <a:buChar char="l"/>
            </a:pPr>
            <a:r>
              <a:rPr lang="zh-CN" altLang="en-US" sz="2400" dirty="0" smtClean="0">
                <a:solidFill>
                  <a:srgbClr val="0244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每个人都独一无二，真实地做自己，找到自己，世界就会找到你。</a:t>
            </a:r>
            <a:endParaRPr lang="en-US" altLang="zh-CN" sz="2400" dirty="0" smtClean="0">
              <a:solidFill>
                <a:srgbClr val="0244B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just">
              <a:lnSpc>
                <a:spcPct val="120000"/>
              </a:lnSpc>
              <a:spcBef>
                <a:spcPts val="500"/>
              </a:spcBef>
              <a:spcAft>
                <a:spcPts val="500"/>
              </a:spcAft>
              <a:buFont typeface="Wingdings" panose="05000000000000000000" pitchFamily="2" charset="2"/>
              <a:buChar char="l"/>
            </a:pPr>
            <a:r>
              <a:rPr lang="zh-CN" altLang="en-US" sz="2400" dirty="0" smtClean="0">
                <a:solidFill>
                  <a:srgbClr val="0244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那么多束缚，我们自己进去的，然后再努力挣脱。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0" y="929238"/>
            <a:ext cx="1270000" cy="3246462"/>
            <a:chOff x="0" y="929238"/>
            <a:chExt cx="1270000" cy="3246462"/>
          </a:xfrm>
        </p:grpSpPr>
        <p:sp>
          <p:nvSpPr>
            <p:cNvPr id="10" name="矩形 9"/>
            <p:cNvSpPr/>
            <p:nvPr/>
          </p:nvSpPr>
          <p:spPr>
            <a:xfrm>
              <a:off x="0" y="929238"/>
              <a:ext cx="1270000" cy="3246462"/>
            </a:xfrm>
            <a:prstGeom prst="rect">
              <a:avLst/>
            </a:prstGeom>
            <a:solidFill>
              <a:srgbClr val="0244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03925" y="1163082"/>
              <a:ext cx="1062150" cy="27787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Be</a:t>
              </a:r>
            </a:p>
            <a:p>
              <a:pPr>
                <a:lnSpc>
                  <a:spcPct val="200000"/>
                </a:lnSpc>
              </a:pP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Yourself</a:t>
              </a:r>
            </a:p>
            <a:p>
              <a:pPr>
                <a:lnSpc>
                  <a:spcPct val="200000"/>
                </a:lnSpc>
              </a:pP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Enjoy</a:t>
              </a:r>
            </a:p>
            <a:p>
              <a:pPr>
                <a:lnSpc>
                  <a:spcPct val="200000"/>
                </a:lnSpc>
              </a:pP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</a:t>
              </a:r>
            </a:p>
            <a:p>
              <a:pPr>
                <a:lnSpc>
                  <a:spcPct val="200000"/>
                </a:lnSpc>
              </a:pP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Life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96670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0244BB">
            <a:alpha val="61000"/>
          </a:srgb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2661</TotalTime>
  <Words>1640</Words>
  <Application>Microsoft Office PowerPoint</Application>
  <PresentationFormat>宽屏</PresentationFormat>
  <Paragraphs>197</Paragraphs>
  <Slides>34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34</vt:i4>
      </vt:variant>
    </vt:vector>
  </HeadingPairs>
  <TitlesOfParts>
    <vt:vector size="46" baseType="lpstr">
      <vt:lpstr>Meiryo</vt:lpstr>
      <vt:lpstr>方正粗倩简体</vt:lpstr>
      <vt:lpstr>宋体</vt:lpstr>
      <vt:lpstr>微软雅黑</vt:lpstr>
      <vt:lpstr>文鼎习字体</vt:lpstr>
      <vt:lpstr>造字工房悦黑演示版常规体</vt:lpstr>
      <vt:lpstr>Arial</vt:lpstr>
      <vt:lpstr>Calibri</vt:lpstr>
      <vt:lpstr>Calibri Light</vt:lpstr>
      <vt:lpstr>Wingdings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keywords>http://www.ypppt.com/</cp:keywords>
  <dc:description>http://www.ypppt.com/</dc:description>
  <cp:lastModifiedBy>Administrator</cp:lastModifiedBy>
  <cp:revision>131</cp:revision>
  <dcterms:created xsi:type="dcterms:W3CDTF">2015-11-22T05:11:13Z</dcterms:created>
  <dcterms:modified xsi:type="dcterms:W3CDTF">2017-02-19T05:13:35Z</dcterms:modified>
</cp:coreProperties>
</file>