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28"/>
  </p:notesMasterIdLst>
  <p:sldIdLst>
    <p:sldId id="256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00"/>
    <a:srgbClr val="FF9900"/>
    <a:srgbClr val="FFCC66"/>
    <a:srgbClr val="FFFF66"/>
    <a:srgbClr val="FFFF99"/>
    <a:srgbClr val="B60606"/>
    <a:srgbClr val="C31A0D"/>
    <a:srgbClr val="CC2104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53" autoAdjust="0"/>
    <p:restoredTop sz="94660"/>
  </p:normalViewPr>
  <p:slideViewPr>
    <p:cSldViewPr>
      <p:cViewPr varScale="1">
        <p:scale>
          <a:sx n="107" d="100"/>
          <a:sy n="107" d="100"/>
        </p:scale>
        <p:origin x="618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201880-344B-488B-BFCE-E6B72A4589F6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8ED632-93B9-4A34-8E01-75241D938E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25138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580271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961" b="93473" l="3095" r="990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4247" y="188641"/>
            <a:ext cx="1440160" cy="800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矩形 10"/>
          <p:cNvSpPr/>
          <p:nvPr userDrawn="1"/>
        </p:nvSpPr>
        <p:spPr>
          <a:xfrm>
            <a:off x="9288693" y="349078"/>
            <a:ext cx="2759968" cy="487634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lnSpc>
                <a:spcPts val="1500"/>
              </a:lnSpc>
            </a:pPr>
            <a:r>
              <a:rPr lang="zh-CN" altLang="en-US" sz="2000" b="1" i="0" kern="1200" cap="all" spc="0" dirty="0" smtClean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  <a:latin typeface="黑体" pitchFamily="49" charset="-122"/>
                <a:ea typeface="黑体" pitchFamily="49" charset="-122"/>
                <a:cs typeface="+mn-cs"/>
              </a:rPr>
              <a:t>中国菜介绍</a:t>
            </a:r>
            <a:r>
              <a:rPr lang="en-US" altLang="zh-CN" sz="18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chinese</a:t>
            </a:r>
            <a:r>
              <a:rPr lang="en-US" altLang="zh-CN" sz="18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dishes</a:t>
            </a:r>
            <a:r>
              <a:rPr lang="zh-CN" altLang="en-US" sz="2000" b="1" i="0" kern="1200" cap="all" spc="0" dirty="0" smtClean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  <a:latin typeface="黑体" pitchFamily="49" charset="-122"/>
                <a:ea typeface="黑体" pitchFamily="49" charset="-122"/>
                <a:cs typeface="+mn-cs"/>
              </a:rPr>
              <a:t> </a:t>
            </a:r>
            <a:endParaRPr lang="zh-CN" altLang="en-US" sz="1600" b="1" cap="all" spc="0" dirty="0">
              <a:ln w="0"/>
              <a:solidFill>
                <a:schemeClr val="tx1"/>
              </a:solidFill>
              <a:effectLst>
                <a:reflection blurRad="12700" stA="50000" endPos="50000" dist="5000" dir="5400000" sy="-100000" rotWithShape="0"/>
              </a:effectLst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649900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87464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31127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5955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1858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67125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gradFill flip="none" rotWithShape="1">
          <a:gsLst>
            <a:gs pos="0">
              <a:schemeClr val="bg2">
                <a:tint val="80000"/>
                <a:satMod val="300000"/>
                <a:lumMod val="90000"/>
                <a:lumOff val="10000"/>
              </a:schemeClr>
            </a:gs>
            <a:gs pos="100000">
              <a:srgbClr val="FFCC00">
                <a:alpha val="56000"/>
              </a:srgb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蔡方林\Desktop\教材修改\4.1（LJP）\案例用图\蒜.png"/>
          <p:cNvPicPr>
            <a:picLocks noChangeAspect="1" noChangeArrowheads="1"/>
          </p:cNvPicPr>
          <p:nvPr userDrawn="1"/>
        </p:nvPicPr>
        <p:blipFill>
          <a:blip r:embed="rId2">
            <a:clrChange>
              <a:clrFrom>
                <a:srgbClr val="F2EDE1"/>
              </a:clrFrom>
              <a:clrTo>
                <a:srgbClr val="F2EDE1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9466" y="3429001"/>
            <a:ext cx="7104789" cy="3159333"/>
          </a:xfrm>
          <a:prstGeom prst="rect">
            <a:avLst/>
          </a:prstGeom>
          <a:noFill/>
          <a:effectLst>
            <a:glow rad="127000">
              <a:schemeClr val="accent1">
                <a:alpha val="0"/>
              </a:schemeClr>
            </a:glow>
            <a:outerShdw blurRad="50800" dist="50800" dir="5400000" algn="ctr" rotWithShape="0">
              <a:srgbClr val="000000">
                <a:alpha val="0"/>
              </a:srgbClr>
            </a:outerShdw>
            <a:reflection stA="0" endPos="650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2042"/>
            <a:ext cx="12192000" cy="690742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 b="1">
                <a:solidFill>
                  <a:srgbClr val="002060"/>
                </a:solidFill>
                <a:latin typeface="华文琥珀" pitchFamily="2" charset="-122"/>
                <a:ea typeface="华文琥珀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744405" y="6448252"/>
            <a:ext cx="1440160" cy="365125"/>
          </a:xfrm>
        </p:spPr>
        <p:txBody>
          <a:bodyPr/>
          <a:lstStyle>
            <a:lvl1pPr>
              <a:defRPr b="1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r>
              <a:rPr lang="zh-CN" altLang="en-US" dirty="0" smtClean="0"/>
              <a:t>第</a:t>
            </a:r>
            <a:fld id="{0F33FDEE-B88B-49FB-9EED-B4B4F8F3D8B5}" type="slidenum">
              <a:rPr lang="zh-CN" altLang="en-US" smtClean="0"/>
              <a:pPr/>
              <a:t>‹#›</a:t>
            </a:fld>
            <a:r>
              <a:rPr lang="zh-CN" altLang="en-US" dirty="0" smtClean="0"/>
              <a:t>页</a:t>
            </a:r>
            <a:endParaRPr lang="zh-CN" altLang="en-US" dirty="0"/>
          </a:p>
        </p:txBody>
      </p:sp>
      <p:pic>
        <p:nvPicPr>
          <p:cNvPr id="9" name="Picture 3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961" b="93473" l="3095" r="990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1260" y="6085218"/>
            <a:ext cx="1440160" cy="800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矩形 9"/>
          <p:cNvSpPr/>
          <p:nvPr userDrawn="1"/>
        </p:nvSpPr>
        <p:spPr>
          <a:xfrm>
            <a:off x="3912096" y="6446094"/>
            <a:ext cx="2759968" cy="295274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l">
              <a:lnSpc>
                <a:spcPts val="1500"/>
              </a:lnSpc>
            </a:pPr>
            <a:r>
              <a:rPr lang="zh-CN" altLang="en-US" sz="2000" b="1" i="0" kern="1200" cap="all" spc="0" dirty="0" smtClean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  <a:latin typeface="黑体" pitchFamily="49" charset="-122"/>
                <a:ea typeface="黑体" pitchFamily="49" charset="-122"/>
                <a:cs typeface="+mn-cs"/>
              </a:rPr>
              <a:t>中 国 菜 介 绍</a:t>
            </a:r>
            <a:endParaRPr lang="zh-CN" altLang="en-US" sz="1600" b="1" cap="all" spc="0" dirty="0">
              <a:ln w="0"/>
              <a:solidFill>
                <a:schemeClr val="tx1"/>
              </a:solidFill>
              <a:effectLst>
                <a:reflection blurRad="12700" stA="50000" endPos="50000" dist="5000" dir="5400000" sy="-100000" rotWithShape="0"/>
              </a:effectLst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3"/>
          </p:nvPr>
        </p:nvSpPr>
        <p:spPr>
          <a:xfrm>
            <a:off x="624418" y="1557338"/>
            <a:ext cx="11040533" cy="4527550"/>
          </a:xfrm>
        </p:spPr>
        <p:txBody>
          <a:bodyPr/>
          <a:lstStyle>
            <a:lvl1pPr marL="342900" indent="-342900">
              <a:buClr>
                <a:srgbClr val="002060"/>
              </a:buClr>
              <a:buSzPct val="70000"/>
              <a:buFont typeface="Wingdings" pitchFamily="2" charset="2"/>
              <a:buChar char="l"/>
              <a:defRPr sz="3000">
                <a:latin typeface="黑体" pitchFamily="49" charset="-122"/>
                <a:ea typeface="黑体" pitchFamily="49" charset="-122"/>
              </a:defRPr>
            </a:lvl1pPr>
            <a:lvl2pPr marL="742950" indent="-285750">
              <a:buClr>
                <a:schemeClr val="accent6">
                  <a:lumMod val="50000"/>
                </a:schemeClr>
              </a:buClr>
              <a:buSzPct val="70000"/>
              <a:buFont typeface="Wingdings" pitchFamily="2" charset="2"/>
              <a:buChar char="l"/>
              <a:defRPr sz="2600">
                <a:latin typeface="楷体" pitchFamily="49" charset="-122"/>
                <a:ea typeface="楷体" pitchFamily="49" charset="-122"/>
              </a:defRPr>
            </a:lvl2pPr>
            <a:lvl3pPr marL="1257300" indent="-342900">
              <a:buClr>
                <a:srgbClr val="08A810"/>
              </a:buClr>
              <a:buSzPct val="70000"/>
              <a:buFont typeface="Wingdings" pitchFamily="2" charset="2"/>
              <a:buChar char="l"/>
              <a:defRPr sz="2300">
                <a:latin typeface="楷体" pitchFamily="49" charset="-122"/>
                <a:ea typeface="楷体" pitchFamily="49" charset="-122"/>
              </a:defRPr>
            </a:lvl3pPr>
            <a:lvl4pPr marL="1600200" indent="-228600">
              <a:buClr>
                <a:schemeClr val="accent6">
                  <a:lumMod val="75000"/>
                </a:schemeClr>
              </a:buClr>
              <a:buSzPct val="90000"/>
              <a:buFont typeface="Wingdings" pitchFamily="2" charset="2"/>
              <a:buChar char="n"/>
              <a:defRPr>
                <a:latin typeface="楷体" pitchFamily="49" charset="-122"/>
                <a:ea typeface="楷体" pitchFamily="49" charset="-122"/>
              </a:defRPr>
            </a:lvl4pPr>
            <a:lvl5pPr marL="2057400" indent="-228600">
              <a:buClr>
                <a:schemeClr val="accent3">
                  <a:lumMod val="50000"/>
                </a:schemeClr>
              </a:buClr>
              <a:buSzPct val="90000"/>
              <a:buFont typeface="Wingdings" pitchFamily="2" charset="2"/>
              <a:buChar char="n"/>
              <a:defRPr>
                <a:latin typeface="楷体" pitchFamily="49" charset="-122"/>
                <a:ea typeface="楷体" pitchFamily="49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532221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gradFill flip="none" rotWithShape="1">
          <a:gsLst>
            <a:gs pos="0">
              <a:schemeClr val="bg2"/>
            </a:gs>
            <a:gs pos="54200">
              <a:srgbClr val="F7F6A9"/>
            </a:gs>
            <a:gs pos="100000">
              <a:srgbClr val="FFCC66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57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8F0DB"/>
              </a:clrFrom>
              <a:clrTo>
                <a:srgbClr val="F8F0DB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1657" y="5085185"/>
            <a:ext cx="2641137" cy="1172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12792" cy="688538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pic>
        <p:nvPicPr>
          <p:cNvPr id="10" name="Picture 3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961" b="93473" l="3095" r="990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1260" y="6085218"/>
            <a:ext cx="1440160" cy="800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矩形 10"/>
          <p:cNvSpPr/>
          <p:nvPr userDrawn="1"/>
        </p:nvSpPr>
        <p:spPr>
          <a:xfrm>
            <a:off x="3912096" y="6446094"/>
            <a:ext cx="2759968" cy="295274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l">
              <a:lnSpc>
                <a:spcPts val="1500"/>
              </a:lnSpc>
            </a:pPr>
            <a:r>
              <a:rPr lang="zh-CN" altLang="en-US" sz="2000" b="1" i="0" kern="1200" cap="all" spc="0" dirty="0" smtClean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  <a:latin typeface="黑体" pitchFamily="49" charset="-122"/>
                <a:ea typeface="黑体" pitchFamily="49" charset="-122"/>
                <a:cs typeface="+mn-cs"/>
              </a:rPr>
              <a:t>中 国 菜 介 绍</a:t>
            </a:r>
            <a:endParaRPr lang="zh-CN" altLang="en-US" sz="1600" b="1" cap="all" spc="0" dirty="0">
              <a:ln w="0"/>
              <a:solidFill>
                <a:schemeClr val="tx1"/>
              </a:solidFill>
              <a:effectLst>
                <a:reflection blurRad="12700" stA="50000" endPos="50000" dist="5000" dir="5400000" sy="-100000" rotWithShape="0"/>
              </a:effectLst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840416" y="6415602"/>
            <a:ext cx="1440160" cy="365125"/>
          </a:xfrm>
        </p:spPr>
        <p:txBody>
          <a:bodyPr/>
          <a:lstStyle>
            <a:lvl1pPr>
              <a:defRPr b="1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r>
              <a:rPr lang="zh-CN" altLang="en-US" smtClean="0"/>
              <a:t>第</a:t>
            </a:r>
            <a:fld id="{0F33FDEE-B88B-49FB-9EED-B4B4F8F3D8B5}" type="slidenum">
              <a:rPr lang="zh-CN" altLang="en-US" smtClean="0"/>
              <a:pPr/>
              <a:t>‹#›</a:t>
            </a:fld>
            <a:r>
              <a:rPr lang="zh-CN" altLang="en-US" smtClean="0"/>
              <a:t>页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3"/>
          </p:nvPr>
        </p:nvSpPr>
        <p:spPr>
          <a:xfrm>
            <a:off x="624418" y="1628775"/>
            <a:ext cx="11040533" cy="44561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75468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38076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18598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96000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70516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50641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01432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33FDEE-B88B-49FB-9EED-B4B4F8F3D8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28536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041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slide" Target="slide16.xml"/><Relationship Id="rId4" Type="http://schemas.openxmlformats.org/officeDocument/2006/relationships/slide" Target="slide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hyperlink" Target="http://baike.baidu.com/view/96886.htm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hyperlink" Target="http://baike.baidu.com/view/246993.htm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pptbz.com&#25552;&#20379;ppt/" TargetMode="External"/><Relationship Id="rId5" Type="http://schemas.openxmlformats.org/officeDocument/2006/relationships/image" Target="../media/image17.gif"/><Relationship Id="rId4" Type="http://schemas.openxmlformats.org/officeDocument/2006/relationships/slide" Target="slide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hyperlink" Target="http://baike.baidu.com/view/7340.htm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7" Type="http://schemas.openxmlformats.org/officeDocument/2006/relationships/slide" Target="slide2.xml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Relationship Id="rId6" Type="http://schemas.openxmlformats.org/officeDocument/2006/relationships/slide" Target="slide21.xml"/><Relationship Id="rId5" Type="http://schemas.openxmlformats.org/officeDocument/2006/relationships/slide" Target="slide20.xml"/><Relationship Id="rId4" Type="http://schemas.openxmlformats.org/officeDocument/2006/relationships/slide" Target="slide1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hyperlink" Target="http://baike.baidu.com/view/38192.htm" TargetMode="Externa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7.gif"/><Relationship Id="rId4" Type="http://schemas.openxmlformats.org/officeDocument/2006/relationships/slide" Target="slide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baike.baidu.com/view/20297.htm" TargetMode="External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7.gif"/><Relationship Id="rId4" Type="http://schemas.openxmlformats.org/officeDocument/2006/relationships/slide" Target="slide1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image" Target="../media/image8.gif"/><Relationship Id="rId7" Type="http://schemas.openxmlformats.org/officeDocument/2006/relationships/slide" Target="slide22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3.xml"/><Relationship Id="rId5" Type="http://schemas.openxmlformats.org/officeDocument/2006/relationships/slide" Target="slide4.xml"/><Relationship Id="rId4" Type="http://schemas.openxmlformats.org/officeDocument/2006/relationships/slide" Target="slide3.xml"/><Relationship Id="rId9" Type="http://schemas.openxmlformats.org/officeDocument/2006/relationships/slide" Target="slide2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baike.baidu.com/view/2684.htm" TargetMode="External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7.gif"/><Relationship Id="rId4" Type="http://schemas.openxmlformats.org/officeDocument/2006/relationships/slide" Target="slide1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gi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g"/><Relationship Id="rId3" Type="http://schemas.openxmlformats.org/officeDocument/2006/relationships/image" Target="../media/image8.gif"/><Relationship Id="rId7" Type="http://schemas.openxmlformats.org/officeDocument/2006/relationships/image" Target="../media/image21.jpeg"/><Relationship Id="rId12" Type="http://schemas.openxmlformats.org/officeDocument/2006/relationships/image" Target="../media/image26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jpeg"/><Relationship Id="rId11" Type="http://schemas.openxmlformats.org/officeDocument/2006/relationships/image" Target="../media/image25.jpeg"/><Relationship Id="rId5" Type="http://schemas.openxmlformats.org/officeDocument/2006/relationships/image" Target="../media/image19.png"/><Relationship Id="rId10" Type="http://schemas.openxmlformats.org/officeDocument/2006/relationships/image" Target="../media/image24.jpeg"/><Relationship Id="rId4" Type="http://schemas.openxmlformats.org/officeDocument/2006/relationships/image" Target="../media/image18.jpeg"/><Relationship Id="rId9" Type="http://schemas.openxmlformats.org/officeDocument/2006/relationships/image" Target="../media/image2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hyperlink" Target="http://baike.baidu.com/view/13592.htm" TargetMode="External"/><Relationship Id="rId1" Type="http://schemas.openxmlformats.org/officeDocument/2006/relationships/slideLayout" Target="../slideLayouts/slideLayout3.xml"/><Relationship Id="rId5" Type="http://schemas.openxmlformats.org/officeDocument/2006/relationships/slide" Target="slide2.xml"/><Relationship Id="rId4" Type="http://schemas.openxmlformats.org/officeDocument/2006/relationships/image" Target="../media/image27.jpeg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hyperlink" Target="http://baike.baidu.com/view/368940.htm" TargetMode="External"/><Relationship Id="rId1" Type="http://schemas.openxmlformats.org/officeDocument/2006/relationships/slideLayout" Target="../slideLayouts/slideLayout3.xml"/><Relationship Id="rId4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image" Target="../media/image10.png"/><Relationship Id="rId18" Type="http://schemas.openxmlformats.org/officeDocument/2006/relationships/image" Target="../media/image15.jpg"/><Relationship Id="rId3" Type="http://schemas.openxmlformats.org/officeDocument/2006/relationships/image" Target="../media/image8.gif"/><Relationship Id="rId7" Type="http://schemas.openxmlformats.org/officeDocument/2006/relationships/slide" Target="slide11.xml"/><Relationship Id="rId12" Type="http://schemas.openxmlformats.org/officeDocument/2006/relationships/image" Target="../media/image9.png"/><Relationship Id="rId17" Type="http://schemas.openxmlformats.org/officeDocument/2006/relationships/image" Target="../media/image14.jpeg"/><Relationship Id="rId2" Type="http://schemas.openxmlformats.org/officeDocument/2006/relationships/hyperlink" Target="http://baike.baidu.com/view/62817.htm" TargetMode="External"/><Relationship Id="rId16" Type="http://schemas.openxmlformats.org/officeDocument/2006/relationships/image" Target="../media/image13.jpg"/><Relationship Id="rId20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9.xml"/><Relationship Id="rId11" Type="http://schemas.openxmlformats.org/officeDocument/2006/relationships/slide" Target="slide12.xml"/><Relationship Id="rId5" Type="http://schemas.openxmlformats.org/officeDocument/2006/relationships/slide" Target="slide6.xml"/><Relationship Id="rId15" Type="http://schemas.openxmlformats.org/officeDocument/2006/relationships/image" Target="../media/image12.jpeg"/><Relationship Id="rId10" Type="http://schemas.openxmlformats.org/officeDocument/2006/relationships/slide" Target="slide10.xml"/><Relationship Id="rId19" Type="http://schemas.openxmlformats.org/officeDocument/2006/relationships/image" Target="../media/image16.jpg"/><Relationship Id="rId4" Type="http://schemas.openxmlformats.org/officeDocument/2006/relationships/slide" Target="slide5.xml"/><Relationship Id="rId9" Type="http://schemas.openxmlformats.org/officeDocument/2006/relationships/slide" Target="slide8.xml"/><Relationship Id="rId1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426" y="1556793"/>
            <a:ext cx="1047477" cy="79876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6437" y="3264926"/>
            <a:ext cx="998981" cy="672904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427263" y="1090599"/>
            <a:ext cx="172894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9600" b="1" dirty="0">
                <a:ln w="11430"/>
                <a:solidFill>
                  <a:srgbClr val="B6060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中</a:t>
            </a:r>
          </a:p>
        </p:txBody>
      </p:sp>
      <p:sp>
        <p:nvSpPr>
          <p:cNvPr id="11" name="矩形 10"/>
          <p:cNvSpPr/>
          <p:nvPr/>
        </p:nvSpPr>
        <p:spPr>
          <a:xfrm>
            <a:off x="4439067" y="2507869"/>
            <a:ext cx="172894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9600" b="1" dirty="0">
                <a:ln w="11430"/>
                <a:solidFill>
                  <a:srgbClr val="B6060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菜</a:t>
            </a:r>
          </a:p>
        </p:txBody>
      </p:sp>
      <p:sp>
        <p:nvSpPr>
          <p:cNvPr id="12" name="矩形 11"/>
          <p:cNvSpPr/>
          <p:nvPr/>
        </p:nvSpPr>
        <p:spPr>
          <a:xfrm>
            <a:off x="5951984" y="1052736"/>
            <a:ext cx="172894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9600" b="1" dirty="0">
                <a:ln w="11430"/>
                <a:solidFill>
                  <a:srgbClr val="B6060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国</a:t>
            </a:r>
          </a:p>
        </p:txBody>
      </p:sp>
      <p:sp>
        <p:nvSpPr>
          <p:cNvPr id="13" name="矩形 12"/>
          <p:cNvSpPr/>
          <p:nvPr/>
        </p:nvSpPr>
        <p:spPr>
          <a:xfrm>
            <a:off x="6011956" y="2480096"/>
            <a:ext cx="172894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9600" b="1" dirty="0">
                <a:ln w="11430"/>
                <a:solidFill>
                  <a:srgbClr val="B6060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系</a:t>
            </a:r>
          </a:p>
        </p:txBody>
      </p:sp>
      <p:sp>
        <p:nvSpPr>
          <p:cNvPr id="17" name="矩形 16"/>
          <p:cNvSpPr/>
          <p:nvPr/>
        </p:nvSpPr>
        <p:spPr>
          <a:xfrm>
            <a:off x="4039558" y="3922837"/>
            <a:ext cx="4176464" cy="1077218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extrusionH="57150" contourW="6350" prstMaterial="metal">
              <a:bevelT w="127000" h="31750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3200" kern="10" cap="all" dirty="0">
                <a:ln w="0"/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华文琥珀"/>
                <a:ea typeface="华文琥珀"/>
              </a:rPr>
              <a:t>鲁   川   粤   闽 </a:t>
            </a:r>
            <a:endParaRPr lang="en-US" altLang="zh-CN" sz="3200" kern="10" cap="all" dirty="0">
              <a:ln w="0"/>
              <a:solidFill>
                <a:schemeClr val="accent1">
                  <a:lumMod val="40000"/>
                  <a:lumOff val="6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华文琥珀"/>
              <a:ea typeface="华文琥珀"/>
            </a:endParaRPr>
          </a:p>
          <a:p>
            <a:pPr algn="ctr"/>
            <a:r>
              <a:rPr lang="zh-CN" altLang="en-US" sz="3200" kern="10" cap="all" dirty="0">
                <a:ln w="0"/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华文琥珀"/>
                <a:ea typeface="华文琥珀"/>
              </a:rPr>
              <a:t>苏   浙   湘   徽</a:t>
            </a:r>
            <a:endParaRPr lang="zh-CN" altLang="en-US" sz="3200" cap="all" dirty="0">
              <a:ln w="0"/>
              <a:solidFill>
                <a:schemeClr val="accent1">
                  <a:lumMod val="40000"/>
                  <a:lumOff val="60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919220" y="5164450"/>
            <a:ext cx="6417141" cy="923330"/>
          </a:xfrm>
          <a:prstGeom prst="rect">
            <a:avLst/>
          </a:prstGeom>
          <a:noFill/>
          <a:effectLst>
            <a:glow rad="139700">
              <a:schemeClr val="accent4">
                <a:satMod val="175000"/>
                <a:alpha val="40000"/>
              </a:schemeClr>
            </a:glow>
            <a:innerShdw blurRad="63500" dist="50800" dir="2700000">
              <a:prstClr val="black">
                <a:alpha val="50000"/>
              </a:prstClr>
            </a:innerShdw>
          </a:effectLst>
          <a:scene3d>
            <a:camera prst="orthographicFront"/>
            <a:lightRig rig="flat" dir="tl">
              <a:rot lat="0" lon="0" rev="6600000"/>
            </a:lightRig>
          </a:scene3d>
          <a:sp3d>
            <a:bevelT w="114300" prst="artDeco"/>
          </a:sp3d>
        </p:spPr>
        <p:txBody>
          <a:bodyPr wrap="none" lIns="91440" tIns="45720" rIns="91440" bIns="45720">
            <a:spAutoFit/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dirty="0">
                <a:ln w="11430"/>
                <a:solidFill>
                  <a:srgbClr val="8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食不厌精，脍不厌细</a:t>
            </a:r>
            <a:endParaRPr lang="zh-CN" altLang="en-US" sz="5400" b="1" dirty="0">
              <a:ln w="11430"/>
              <a:solidFill>
                <a:srgbClr val="8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14506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4" presetClass="emph" presetSubtype="0" repeatCount="500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8" dur="10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0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1" dur="5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2" dur="5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8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919536" y="116632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5400" kern="2200" dirty="0">
                <a:ln>
                  <a:solidFill>
                    <a:srgbClr val="003300"/>
                  </a:solidFill>
                </a:ln>
                <a:noFill/>
                <a:latin typeface="华文彩云" pitchFamily="2" charset="-122"/>
                <a:ea typeface="华文彩云" pitchFamily="2" charset="-122"/>
              </a:rPr>
              <a:t>湘  菜</a:t>
            </a:r>
          </a:p>
        </p:txBody>
      </p:sp>
      <p:sp>
        <p:nvSpPr>
          <p:cNvPr id="3" name="文本占位符 2"/>
          <p:cNvSpPr>
            <a:spLocks noGrp="1"/>
          </p:cNvSpPr>
          <p:nvPr>
            <p:ph idx="4294967295"/>
          </p:nvPr>
        </p:nvSpPr>
        <p:spPr>
          <a:xfrm>
            <a:off x="1991544" y="1340768"/>
            <a:ext cx="8229600" cy="4896544"/>
          </a:xfr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92500" lnSpcReduction="10000"/>
          </a:bodyPr>
          <a:lstStyle/>
          <a:p>
            <a:pPr marL="571500" indent="-571500">
              <a:lnSpc>
                <a:spcPct val="150000"/>
              </a:lnSpc>
              <a:buBlip>
                <a:blip r:embed="rId2"/>
              </a:buBlip>
            </a:pPr>
            <a:r>
              <a:rPr lang="zh-CN" altLang="en-US" sz="28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湘菜是包括湘江流域以湘潭为中心的广大地区的饮食。</a:t>
            </a:r>
            <a:endParaRPr lang="en-US" altLang="zh-CN" sz="2800" b="1" kern="2200" dirty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  <a:p>
            <a:pPr marL="571500" indent="-571500">
              <a:lnSpc>
                <a:spcPct val="150000"/>
              </a:lnSpc>
              <a:buBlip>
                <a:blip r:embed="rId2"/>
              </a:buBlip>
            </a:pPr>
            <a:r>
              <a:rPr lang="zh-CN" altLang="en-US" sz="28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湘菜的特点：用料广泛、制作精细、品种繁多，口味上注重香鲜、酸辣、软嫩，在制作上以煨、炖、腊、蒸、炒诸法见称。  </a:t>
            </a:r>
            <a:endParaRPr lang="en-US" altLang="zh-CN" sz="2800" b="1" kern="2200" dirty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  <a:p>
            <a:pPr marL="571500" indent="-571500">
              <a:lnSpc>
                <a:spcPct val="150000"/>
              </a:lnSpc>
              <a:buBlip>
                <a:blip r:embed="rId2"/>
              </a:buBlip>
            </a:pPr>
            <a:r>
              <a:rPr lang="zh-CN" altLang="en-US" sz="28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著名菜点有：东安子鸡、腊味合蒸、组庵鱼翅、冰糖湘莲、红椒腊牛肉、发丝牛百页、火宫殿臭豆腐、吉首酸肉、换心蛋等。</a:t>
            </a:r>
          </a:p>
          <a:p>
            <a:pPr marL="571500" indent="-571500">
              <a:lnSpc>
                <a:spcPct val="150000"/>
              </a:lnSpc>
              <a:buBlip>
                <a:blip r:embed="rId2"/>
              </a:buBlip>
            </a:pPr>
            <a:endParaRPr lang="zh-CN" altLang="en-US" sz="2800" b="1" kern="2200" dirty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fld id="{0F33FDEE-B88B-49FB-9EED-B4B4F8F3D8B5}" type="slidenum">
              <a:rPr lang="zh-CN" altLang="en-US" smtClean="0"/>
              <a:pPr/>
              <a:t>10</a:t>
            </a:fld>
            <a:r>
              <a:rPr lang="zh-CN" altLang="en-US" smtClean="0"/>
              <a:t>页</a:t>
            </a:r>
            <a:endParaRPr lang="zh-CN" altLang="en-US" dirty="0"/>
          </a:p>
        </p:txBody>
      </p:sp>
      <p:pic>
        <p:nvPicPr>
          <p:cNvPr id="6" name="Picture 4" descr="C:\Users\蔡方林\AppData\Local\Microsoft\Windows\Temporary Internet Files\Content.IE5\MMIKKLBY\MM900288870[1]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392145" y="5877273"/>
            <a:ext cx="619125" cy="80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925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981200" y="116632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5400" kern="2200" dirty="0">
                <a:ln>
                  <a:solidFill>
                    <a:srgbClr val="003300"/>
                  </a:solidFill>
                </a:ln>
                <a:noFill/>
                <a:latin typeface="华文彩云" pitchFamily="2" charset="-122"/>
                <a:ea typeface="华文彩云" pitchFamily="2" charset="-122"/>
              </a:rPr>
              <a:t>闽  菜</a:t>
            </a:r>
          </a:p>
        </p:txBody>
      </p:sp>
      <p:sp>
        <p:nvSpPr>
          <p:cNvPr id="3" name="文本占位符 2"/>
          <p:cNvSpPr>
            <a:spLocks noGrp="1"/>
          </p:cNvSpPr>
          <p:nvPr>
            <p:ph idx="4294967295"/>
          </p:nvPr>
        </p:nvSpPr>
        <p:spPr>
          <a:xfrm>
            <a:off x="1991544" y="1110755"/>
            <a:ext cx="8229600" cy="4958297"/>
          </a:xfr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571500" indent="-571500">
              <a:lnSpc>
                <a:spcPct val="140000"/>
              </a:lnSpc>
              <a:buBlip>
                <a:blip r:embed="rId2"/>
              </a:buBlip>
            </a:pPr>
            <a:r>
              <a:rPr lang="zh-CN" altLang="en-US" sz="26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闽菜是福建菜的简称，由福州菜、闽南菜、闽西菜三路菜组成。 </a:t>
            </a:r>
            <a:endParaRPr lang="en-US" altLang="zh-CN" sz="2600" b="1" kern="2200" dirty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  <a:p>
            <a:pPr marL="571500" indent="-571500">
              <a:lnSpc>
                <a:spcPct val="140000"/>
              </a:lnSpc>
              <a:buBlip>
                <a:blip r:embed="rId2"/>
              </a:buBlip>
            </a:pPr>
            <a:r>
              <a:rPr lang="zh-CN" altLang="en-US" sz="26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闽菜的风格特色是：淡雅、鲜嫩、和醇、隽永。</a:t>
            </a:r>
            <a:endParaRPr lang="en-US" altLang="zh-CN" sz="2600" b="1" kern="2200" dirty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  <a:p>
            <a:pPr marL="571500" indent="-571500">
              <a:lnSpc>
                <a:spcPct val="140000"/>
              </a:lnSpc>
              <a:buBlip>
                <a:blip r:embed="rId2"/>
              </a:buBlip>
            </a:pPr>
            <a:r>
              <a:rPr lang="zh-CN" altLang="en-US" sz="26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闽菜的特点主要表现在四个方面：</a:t>
            </a:r>
            <a:endParaRPr lang="en-US" altLang="zh-CN" sz="2600" b="1" kern="2200" dirty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  <a:p>
            <a:pPr marL="1101725" lvl="2" indent="-457200">
              <a:lnSpc>
                <a:spcPct val="140000"/>
              </a:lnSpc>
              <a:buClr>
                <a:srgbClr val="333399"/>
              </a:buClr>
              <a:buSzPct val="100000"/>
              <a:buFont typeface="+mj-lt"/>
              <a:buAutoNum type="arabicPeriod"/>
            </a:pPr>
            <a:r>
              <a:rPr lang="zh-CN" altLang="en-US" sz="2600" b="1" kern="2200" dirty="0">
                <a:solidFill>
                  <a:srgbClr val="333399"/>
                </a:solidFill>
                <a:latin typeface="楷体" pitchFamily="49" charset="-122"/>
                <a:ea typeface="楷体" pitchFamily="49" charset="-122"/>
              </a:rPr>
              <a:t>烹饪原料以海鲜和山珍为主。</a:t>
            </a:r>
            <a:endParaRPr lang="en-US" altLang="zh-CN" sz="2600" b="1" kern="2200" dirty="0">
              <a:solidFill>
                <a:srgbClr val="333399"/>
              </a:solidFill>
              <a:latin typeface="楷体" pitchFamily="49" charset="-122"/>
              <a:ea typeface="楷体" pitchFamily="49" charset="-122"/>
            </a:endParaRPr>
          </a:p>
          <a:p>
            <a:pPr marL="1101725" lvl="2" indent="-457200">
              <a:lnSpc>
                <a:spcPct val="140000"/>
              </a:lnSpc>
              <a:buClr>
                <a:srgbClr val="333399"/>
              </a:buClr>
              <a:buSzPct val="100000"/>
              <a:buFont typeface="+mj-lt"/>
              <a:buAutoNum type="arabicPeriod"/>
            </a:pPr>
            <a:r>
              <a:rPr lang="zh-CN" altLang="en-US" sz="2600" b="1" kern="2200" dirty="0">
                <a:solidFill>
                  <a:srgbClr val="333399"/>
                </a:solidFill>
                <a:latin typeface="楷体" pitchFamily="49" charset="-122"/>
                <a:ea typeface="楷体" pitchFamily="49" charset="-122"/>
              </a:rPr>
              <a:t>刀工巧妙，一切服从于味。</a:t>
            </a:r>
            <a:endParaRPr lang="en-US" altLang="zh-CN" sz="2600" b="1" kern="2200" dirty="0">
              <a:solidFill>
                <a:srgbClr val="333399"/>
              </a:solidFill>
              <a:latin typeface="楷体" pitchFamily="49" charset="-122"/>
              <a:ea typeface="楷体" pitchFamily="49" charset="-122"/>
            </a:endParaRPr>
          </a:p>
          <a:p>
            <a:pPr marL="1101725" lvl="2" indent="-457200">
              <a:lnSpc>
                <a:spcPct val="140000"/>
              </a:lnSpc>
              <a:buClr>
                <a:srgbClr val="333399"/>
              </a:buClr>
              <a:buSzPct val="100000"/>
              <a:buFont typeface="+mj-lt"/>
              <a:buAutoNum type="arabicPeriod"/>
            </a:pPr>
            <a:r>
              <a:rPr lang="zh-CN" altLang="en-US" sz="2600" b="1" kern="2200" dirty="0">
                <a:solidFill>
                  <a:srgbClr val="333399"/>
                </a:solidFill>
                <a:latin typeface="楷体" pitchFamily="49" charset="-122"/>
                <a:ea typeface="楷体" pitchFamily="49" charset="-122"/>
              </a:rPr>
              <a:t>汤菜考究，变化无穷。</a:t>
            </a:r>
            <a:endParaRPr lang="en-US" altLang="zh-CN" sz="2600" b="1" kern="2200" dirty="0">
              <a:solidFill>
                <a:srgbClr val="333399"/>
              </a:solidFill>
              <a:latin typeface="楷体" pitchFamily="49" charset="-122"/>
              <a:ea typeface="楷体" pitchFamily="49" charset="-122"/>
            </a:endParaRPr>
          </a:p>
          <a:p>
            <a:pPr marL="1101725" lvl="2" indent="-457200">
              <a:lnSpc>
                <a:spcPct val="140000"/>
              </a:lnSpc>
              <a:buClr>
                <a:srgbClr val="333399"/>
              </a:buClr>
              <a:buSzPct val="100000"/>
              <a:buFont typeface="+mj-lt"/>
              <a:buAutoNum type="arabicPeriod"/>
            </a:pPr>
            <a:r>
              <a:rPr lang="zh-CN" altLang="en-US" sz="2600" b="1" kern="2200" dirty="0">
                <a:solidFill>
                  <a:srgbClr val="333399"/>
                </a:solidFill>
                <a:latin typeface="楷体" pitchFamily="49" charset="-122"/>
                <a:ea typeface="楷体" pitchFamily="49" charset="-122"/>
              </a:rPr>
              <a:t>烹调细腻，特别注重调味。 </a:t>
            </a:r>
          </a:p>
          <a:p>
            <a:pPr marL="571500" indent="-571500">
              <a:lnSpc>
                <a:spcPct val="140000"/>
              </a:lnSpc>
              <a:buBlip>
                <a:blip r:embed="rId2"/>
              </a:buBlip>
            </a:pPr>
            <a:endParaRPr lang="zh-CN" altLang="en-US" sz="2600" b="1" kern="2200" dirty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fld id="{0F33FDEE-B88B-49FB-9EED-B4B4F8F3D8B5}" type="slidenum">
              <a:rPr lang="zh-CN" altLang="en-US" smtClean="0"/>
              <a:pPr/>
              <a:t>11</a:t>
            </a:fld>
            <a:r>
              <a:rPr lang="zh-CN" altLang="en-US" smtClean="0"/>
              <a:t>页</a:t>
            </a:r>
            <a:endParaRPr lang="zh-CN" altLang="en-US" dirty="0"/>
          </a:p>
        </p:txBody>
      </p:sp>
      <p:pic>
        <p:nvPicPr>
          <p:cNvPr id="6" name="Picture 4" descr="C:\Users\蔡方林\AppData\Local\Microsoft\Windows\Temporary Internet Files\Content.IE5\MMIKKLBY\MM900288870[1]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392145" y="5877273"/>
            <a:ext cx="619125" cy="80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7187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032520" y="116632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5400" kern="2200" dirty="0">
                <a:ln>
                  <a:solidFill>
                    <a:srgbClr val="003300"/>
                  </a:solidFill>
                </a:ln>
                <a:noFill/>
                <a:latin typeface="华文彩云" pitchFamily="2" charset="-122"/>
                <a:ea typeface="华文彩云" pitchFamily="2" charset="-122"/>
              </a:rPr>
              <a:t>徽  菜</a:t>
            </a:r>
          </a:p>
        </p:txBody>
      </p:sp>
      <p:sp>
        <p:nvSpPr>
          <p:cNvPr id="3" name="文本占位符 2"/>
          <p:cNvSpPr>
            <a:spLocks noGrp="1"/>
          </p:cNvSpPr>
          <p:nvPr>
            <p:ph idx="4294967295"/>
          </p:nvPr>
        </p:nvSpPr>
        <p:spPr>
          <a:xfrm>
            <a:off x="2114872" y="1254770"/>
            <a:ext cx="8229600" cy="5040560"/>
          </a:xfr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92500"/>
          </a:bodyPr>
          <a:lstStyle/>
          <a:p>
            <a:pPr marL="571500" indent="-571500">
              <a:lnSpc>
                <a:spcPct val="150000"/>
              </a:lnSpc>
              <a:buBlip>
                <a:blip r:embed="rId2"/>
              </a:buBlip>
            </a:pPr>
            <a:r>
              <a:rPr lang="zh-CN" altLang="en-US" sz="28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徽菜的形成和发展，是和安徽的地理环境、经济物产、风尚习俗有密切关联的。</a:t>
            </a:r>
            <a:endParaRPr lang="en-US" altLang="zh-CN" sz="2800" b="1" kern="2200" dirty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  <a:p>
            <a:pPr marL="571500" indent="-571500">
              <a:lnSpc>
                <a:spcPct val="150000"/>
              </a:lnSpc>
              <a:buBlip>
                <a:blip r:embed="rId2"/>
              </a:buBlip>
            </a:pPr>
            <a:r>
              <a:rPr lang="zh-CN" altLang="en-US" sz="28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徽州菜系的形成、发展与徽商的兴起、发展有着密切的关系。</a:t>
            </a:r>
            <a:endParaRPr lang="en-US" altLang="zh-CN" sz="2800" b="1" kern="2200" dirty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  <a:p>
            <a:pPr marL="571500" indent="-571500">
              <a:lnSpc>
                <a:spcPct val="150000"/>
              </a:lnSpc>
              <a:buBlip>
                <a:blip r:embed="rId2"/>
              </a:buBlip>
            </a:pPr>
            <a:r>
              <a:rPr lang="zh-CN" altLang="en-US" sz="28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徽菜的影响遍及半个中国。近及江南各省，远至大西北的西安，徽菜馆四处林立。是雅俗共赏，南北咸宜，独具一格，自成一体的著名菜系。 </a:t>
            </a:r>
          </a:p>
          <a:p>
            <a:pPr marL="571500" indent="-571500">
              <a:lnSpc>
                <a:spcPct val="150000"/>
              </a:lnSpc>
              <a:buBlip>
                <a:blip r:embed="rId2"/>
              </a:buBlip>
            </a:pPr>
            <a:endParaRPr lang="zh-CN" altLang="en-US" sz="2800" b="1" kern="2200" dirty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fld id="{0F33FDEE-B88B-49FB-9EED-B4B4F8F3D8B5}" type="slidenum">
              <a:rPr lang="zh-CN" altLang="en-US" smtClean="0"/>
              <a:pPr/>
              <a:t>12</a:t>
            </a:fld>
            <a:r>
              <a:rPr lang="zh-CN" altLang="en-US" smtClean="0"/>
              <a:t>页</a:t>
            </a:r>
            <a:endParaRPr lang="zh-CN" altLang="en-US" dirty="0"/>
          </a:p>
        </p:txBody>
      </p:sp>
      <p:pic>
        <p:nvPicPr>
          <p:cNvPr id="6" name="Picture 4" descr="C:\Users\蔡方林\AppData\Local\Microsoft\Windows\Temporary Internet Files\Content.IE5\MMIKKLBY\MM900288870[1]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392145" y="5877273"/>
            <a:ext cx="619125" cy="80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7987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93168" y="346646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5400" kern="22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华文彩云" pitchFamily="2" charset="-122"/>
                <a:ea typeface="华文彩云" pitchFamily="2" charset="-122"/>
              </a:rPr>
              <a:t>形 成 因 素</a:t>
            </a:r>
          </a:p>
        </p:txBody>
      </p:sp>
      <p:sp>
        <p:nvSpPr>
          <p:cNvPr id="3" name="文本占位符 2"/>
          <p:cNvSpPr>
            <a:spLocks noGrp="1"/>
          </p:cNvSpPr>
          <p:nvPr>
            <p:ph idx="4294967295"/>
          </p:nvPr>
        </p:nvSpPr>
        <p:spPr>
          <a:xfrm>
            <a:off x="1487488" y="1783358"/>
            <a:ext cx="8229600" cy="4525963"/>
          </a:xfrm>
        </p:spPr>
        <p:txBody>
          <a:bodyPr/>
          <a:lstStyle/>
          <a:p>
            <a:pPr marL="571500" indent="-571500" algn="ctr">
              <a:buBlip>
                <a:blip r:embed="rId2"/>
              </a:buBlip>
            </a:pPr>
            <a:r>
              <a:rPr lang="zh-CN" altLang="en-US" sz="40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  <a:hlinkClick r:id="rId3" action="ppaction://hlinksldjump"/>
              </a:rPr>
              <a:t>习俗原因</a:t>
            </a:r>
            <a:endParaRPr lang="en-US" altLang="zh-CN" sz="4000" b="1" kern="2200" dirty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  <a:p>
            <a:pPr marL="571500" indent="-571500" algn="ctr">
              <a:buBlip>
                <a:blip r:embed="rId2"/>
              </a:buBlip>
            </a:pPr>
            <a:endParaRPr lang="en-US" altLang="zh-CN" sz="4000" b="1" kern="2200" dirty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  <a:p>
            <a:pPr marL="571500" indent="-571500" algn="ctr">
              <a:buBlip>
                <a:blip r:embed="rId2"/>
              </a:buBlip>
            </a:pPr>
            <a:r>
              <a:rPr lang="zh-CN" altLang="en-US" sz="40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  <a:hlinkClick r:id="rId4" action="ppaction://hlinksldjump"/>
              </a:rPr>
              <a:t>气候原因</a:t>
            </a:r>
            <a:endParaRPr lang="en-US" altLang="zh-CN" sz="4000" b="1" kern="2200" dirty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  <a:p>
            <a:pPr marL="571500" indent="-571500" algn="ctr">
              <a:buBlip>
                <a:blip r:embed="rId2"/>
              </a:buBlip>
            </a:pPr>
            <a:endParaRPr lang="en-US" altLang="zh-CN" sz="4000" b="1" kern="2200" dirty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  <a:p>
            <a:pPr marL="571500" indent="-571500" algn="ctr">
              <a:buBlip>
                <a:blip r:embed="rId2"/>
              </a:buBlip>
            </a:pPr>
            <a:r>
              <a:rPr lang="zh-CN" altLang="en-US" sz="40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  <a:hlinkClick r:id="rId5" action="ppaction://hlinksldjump"/>
              </a:rPr>
              <a:t>烹饪方法</a:t>
            </a:r>
            <a:endParaRPr lang="zh-CN" altLang="en-US" sz="4000" b="1" kern="2200" dirty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  <a:p>
            <a:pPr algn="ctr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fld id="{0F33FDEE-B88B-49FB-9EED-B4B4F8F3D8B5}" type="slidenum">
              <a:rPr lang="zh-CN" altLang="en-US" smtClean="0"/>
              <a:pPr/>
              <a:t>13</a:t>
            </a:fld>
            <a:r>
              <a:rPr lang="zh-CN" altLang="en-US" smtClean="0"/>
              <a:t>页</a:t>
            </a:r>
            <a:endParaRPr lang="zh-CN" altLang="en-US" dirty="0"/>
          </a:p>
        </p:txBody>
      </p:sp>
      <p:sp>
        <p:nvSpPr>
          <p:cNvPr id="6" name="动作按钮: 上一张 5">
            <a:hlinkClick r:id="rId6" action="ppaction://hlinksldjump" highlightClick="1"/>
          </p:cNvPr>
          <p:cNvSpPr/>
          <p:nvPr/>
        </p:nvSpPr>
        <p:spPr>
          <a:xfrm>
            <a:off x="7320137" y="6165304"/>
            <a:ext cx="798519" cy="548680"/>
          </a:xfrm>
          <a:prstGeom prst="actionButtonRetur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7796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i="0" u="none" strike="noStrike" kern="2200" baseline="0" dirty="0" smtClean="0">
                <a:solidFill>
                  <a:srgbClr val="0D0D0D"/>
                </a:solidFill>
                <a:latin typeface="宋体"/>
                <a:ea typeface="宋体"/>
              </a:rPr>
              <a:t>　　</a:t>
            </a:r>
            <a:endParaRPr lang="zh-CN" altLang="en-US" b="1" i="0" u="none" strike="noStrike" kern="2200" baseline="0" dirty="0" smtClean="0">
              <a:solidFill>
                <a:srgbClr val="0D0D0D"/>
              </a:solidFill>
              <a:latin typeface="宋体"/>
              <a:ea typeface="宋体"/>
              <a:hlinkClick r:id="rId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idx="4294967295"/>
          </p:nvPr>
        </p:nvSpPr>
        <p:spPr>
          <a:xfrm>
            <a:off x="1991544" y="1556793"/>
            <a:ext cx="8229600" cy="4525963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34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当地的物产和风俗习惯。如：　</a:t>
            </a:r>
            <a:endParaRPr lang="en-US" altLang="zh-CN" sz="3400" b="1" kern="2200" dirty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3400" b="1" kern="2200" dirty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中国北方多牛羊，常以牛羊肉做菜；</a:t>
            </a:r>
            <a:endParaRPr lang="en-US" altLang="zh-CN" sz="3400" b="1" kern="2200" dirty="0">
              <a:solidFill>
                <a:srgbClr val="002060"/>
              </a:solidFill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3400" b="1" kern="2200" dirty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中国南方多产水产、家禽，人们喜食鱼、肉；</a:t>
            </a:r>
            <a:endParaRPr lang="en-US" altLang="zh-CN" sz="3400" b="1" kern="2200" dirty="0">
              <a:solidFill>
                <a:srgbClr val="002060"/>
              </a:solidFill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3400" b="1" kern="2200" dirty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中国沿海多海鲜，则长于海产品做菜。</a:t>
            </a:r>
            <a:endParaRPr lang="zh-CN" altLang="en-US" sz="3400" b="1" kern="2200" dirty="0">
              <a:solidFill>
                <a:srgbClr val="002060"/>
              </a:solidFill>
              <a:latin typeface="楷体" pitchFamily="49" charset="-122"/>
              <a:ea typeface="楷体" pitchFamily="49" charset="-122"/>
              <a:hlinkClick r:id="rId2"/>
            </a:endParaRPr>
          </a:p>
          <a:p>
            <a:pPr>
              <a:lnSpc>
                <a:spcPct val="150000"/>
              </a:lnSpc>
            </a:pPr>
            <a:endParaRPr lang="zh-CN" altLang="en-US" sz="3400" dirty="0"/>
          </a:p>
        </p:txBody>
      </p:sp>
      <p:sp>
        <p:nvSpPr>
          <p:cNvPr id="4" name="矩形 3"/>
          <p:cNvSpPr/>
          <p:nvPr/>
        </p:nvSpPr>
        <p:spPr>
          <a:xfrm>
            <a:off x="4727848" y="365756"/>
            <a:ext cx="264687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kern="2200" dirty="0">
                <a:ln>
                  <a:solidFill>
                    <a:srgbClr val="003300"/>
                  </a:solidFill>
                </a:ln>
                <a:solidFill>
                  <a:srgbClr val="92D050"/>
                </a:solidFill>
                <a:latin typeface="华文彩云" pitchFamily="2" charset="-122"/>
                <a:ea typeface="华文彩云" pitchFamily="2" charset="-122"/>
                <a:cs typeface="+mj-cs"/>
              </a:rPr>
              <a:t>习俗原因</a:t>
            </a:r>
            <a:endParaRPr lang="en-US" altLang="zh-CN" sz="4800" b="1" kern="2200" dirty="0">
              <a:ln>
                <a:solidFill>
                  <a:srgbClr val="003300"/>
                </a:solidFill>
              </a:ln>
              <a:solidFill>
                <a:srgbClr val="92D050"/>
              </a:solidFill>
              <a:latin typeface="华文彩云" pitchFamily="2" charset="-122"/>
              <a:ea typeface="华文彩云" pitchFamily="2" charset="-122"/>
              <a:cs typeface="+mj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fld id="{0F33FDEE-B88B-49FB-9EED-B4B4F8F3D8B5}" type="slidenum">
              <a:rPr lang="zh-CN" altLang="en-US" smtClean="0"/>
              <a:pPr/>
              <a:t>14</a:t>
            </a:fld>
            <a:r>
              <a:rPr lang="zh-CN" altLang="en-US" smtClean="0"/>
              <a:t>页</a:t>
            </a:r>
            <a:endParaRPr lang="zh-CN" altLang="en-US" dirty="0"/>
          </a:p>
        </p:txBody>
      </p:sp>
      <p:pic>
        <p:nvPicPr>
          <p:cNvPr id="8" name="Picture 4" descr="C:\Users\蔡方林\AppData\Local\Microsoft\Windows\Temporary Internet Files\Content.IE5\MMIKKLBY\MM900288870[1]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392145" y="5877273"/>
            <a:ext cx="619125" cy="80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7257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81200" y="413792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4800" kern="2200" dirty="0">
                <a:ln>
                  <a:solidFill>
                    <a:srgbClr val="003300"/>
                  </a:solidFill>
                </a:ln>
                <a:solidFill>
                  <a:srgbClr val="92D050"/>
                </a:solidFill>
                <a:latin typeface="华文彩云" pitchFamily="2" charset="-122"/>
                <a:ea typeface="华文彩云" pitchFamily="2" charset="-122"/>
              </a:rPr>
              <a:t>气候原因</a:t>
            </a:r>
            <a:endParaRPr lang="en-US" altLang="zh-CN" sz="4800" kern="2200" dirty="0">
              <a:ln>
                <a:solidFill>
                  <a:srgbClr val="003300"/>
                </a:solidFill>
              </a:ln>
              <a:solidFill>
                <a:srgbClr val="92D050"/>
              </a:solidFill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idx="4294967295"/>
          </p:nvPr>
        </p:nvSpPr>
        <p:spPr>
          <a:xfrm>
            <a:off x="1991544" y="1412777"/>
            <a:ext cx="8229600" cy="4525963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各地气候差异形成不同口味。一般说来：</a:t>
            </a:r>
            <a:endParaRPr lang="en-US" altLang="zh-CN" b="1" kern="2200" dirty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b="1" kern="2200" dirty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中国北方寒冷，菜肴以浓厚、咸味为主；</a:t>
            </a:r>
            <a:endParaRPr lang="en-US" altLang="zh-CN" b="1" kern="2200" dirty="0">
              <a:solidFill>
                <a:srgbClr val="002060"/>
              </a:solidFill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b="1" kern="2200" dirty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中国华东地区气候温和，菜肴以甜味和咸味为主；</a:t>
            </a:r>
            <a:endParaRPr lang="en-US" altLang="zh-CN" b="1" kern="2200" dirty="0">
              <a:solidFill>
                <a:srgbClr val="002060"/>
              </a:solidFill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b="1" kern="2200" dirty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西南地区多雨潮湿，菜肴多用麻辣浓味。</a:t>
            </a:r>
            <a:endParaRPr lang="zh-CN" altLang="en-US" b="1" kern="2200" dirty="0">
              <a:solidFill>
                <a:srgbClr val="002060"/>
              </a:solidFill>
              <a:latin typeface="楷体" pitchFamily="49" charset="-122"/>
              <a:ea typeface="楷体" pitchFamily="49" charset="-122"/>
              <a:hlinkClick r:id="rId2"/>
            </a:endParaRPr>
          </a:p>
          <a:p>
            <a:pPr marL="571500" indent="-571500">
              <a:lnSpc>
                <a:spcPct val="150000"/>
              </a:lnSpc>
              <a:buBlip>
                <a:blip r:embed="rId3"/>
              </a:buBlip>
            </a:pPr>
            <a:endParaRPr lang="zh-CN" altLang="en-US" b="1" kern="2200" dirty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fld id="{0F33FDEE-B88B-49FB-9EED-B4B4F8F3D8B5}" type="slidenum">
              <a:rPr lang="zh-CN" altLang="en-US" smtClean="0"/>
              <a:pPr/>
              <a:t>15</a:t>
            </a:fld>
            <a:r>
              <a:rPr lang="zh-CN" altLang="en-US" smtClean="0"/>
              <a:t>页</a:t>
            </a:r>
            <a:endParaRPr lang="zh-CN" altLang="en-US" dirty="0"/>
          </a:p>
        </p:txBody>
      </p:sp>
      <p:pic>
        <p:nvPicPr>
          <p:cNvPr id="6" name="Picture 4" descr="C:\Users\蔡方林\AppData\Local\Microsoft\Windows\Temporary Internet Files\Content.IE5\MMIKKLBY\MM900288870[1].gif">
            <a:hlinkClick r:id="rId4" action="ppaction://hlinksldjump"/>
          </p:cNvPr>
          <p:cNvPicPr>
            <a:picLocks noChangeAspect="1" noChangeArrowheads="1" noCrop="1"/>
          </p:cNvPicPr>
          <p:nvPr/>
        </p:nvPicPr>
        <p:blipFill>
          <a:blip r:embed="rId5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392145" y="5877273"/>
            <a:ext cx="619125" cy="80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3359696" y="5445224"/>
            <a:ext cx="510428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en-US" altLang="zh-CN" sz="2000" b="1" kern="2200" dirty="0" err="1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ppt</a:t>
            </a:r>
            <a:r>
              <a:rPr lang="zh-CN" altLang="en-US" sz="20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宝藏</a:t>
            </a:r>
            <a:r>
              <a:rPr lang="en-US" altLang="zh-CN" sz="20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sz="20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0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  <a:hlinkClick r:id="rId6"/>
              </a:rPr>
              <a:t>www.pptbz.com</a:t>
            </a:r>
            <a:r>
              <a:rPr lang="zh-CN" altLang="en-US" sz="20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  <a:hlinkClick r:id="rId6"/>
              </a:rPr>
              <a:t>提供</a:t>
            </a:r>
            <a:r>
              <a:rPr lang="en-US" altLang="zh-CN" sz="2000" b="1" kern="2200" dirty="0" err="1">
                <a:solidFill>
                  <a:srgbClr val="0D0D0D"/>
                </a:solidFill>
                <a:latin typeface="楷体" pitchFamily="49" charset="-122"/>
                <a:ea typeface="楷体" pitchFamily="49" charset="-122"/>
                <a:hlinkClick r:id="rId6"/>
              </a:rPr>
              <a:t>ppt</a:t>
            </a:r>
            <a:r>
              <a:rPr lang="zh-CN" altLang="en-US" sz="20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下载。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615835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i="0" u="none" strike="noStrike" kern="2200" baseline="0" dirty="0" smtClean="0">
                <a:solidFill>
                  <a:srgbClr val="0D0D0D"/>
                </a:solidFill>
                <a:latin typeface="宋体"/>
                <a:ea typeface="宋体"/>
              </a:rPr>
              <a:t>　　</a:t>
            </a:r>
            <a:endParaRPr lang="zh-CN" altLang="en-US" b="1" i="0" u="none" strike="noStrike" kern="2200" baseline="0" dirty="0" smtClean="0">
              <a:solidFill>
                <a:srgbClr val="0D0D0D"/>
              </a:solidFill>
              <a:latin typeface="宋体"/>
              <a:ea typeface="宋体"/>
              <a:hlinkClick r:id="rId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idx="4294967295"/>
          </p:nvPr>
        </p:nvSpPr>
        <p:spPr>
          <a:xfrm>
            <a:off x="1991544" y="1701095"/>
            <a:ext cx="8424936" cy="4525963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34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各地烹饪方法不同</a:t>
            </a:r>
            <a:r>
              <a:rPr lang="en-US" altLang="zh-CN" sz="34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4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形成了不同的菜肴特色。如</a:t>
            </a:r>
            <a:r>
              <a:rPr lang="en-US" altLang="zh-CN" sz="34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: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3400" b="1" kern="2200" dirty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    山东菜、北京菜擅长爆、炒、烤、熘等；</a:t>
            </a:r>
            <a:endParaRPr lang="en-US" altLang="zh-CN" sz="3400" b="1" kern="2200" dirty="0">
              <a:solidFill>
                <a:schemeClr val="tx2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3400" b="1" kern="2200" dirty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400" b="1" kern="2200" dirty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江苏菜擅长蒸、炖、焖、煨等；    </a:t>
            </a:r>
            <a:endParaRPr lang="en-US" altLang="zh-CN" sz="3400" b="1" kern="2200" dirty="0">
              <a:solidFill>
                <a:schemeClr val="tx2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3400" b="1" kern="2200" dirty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400" b="1" kern="2200" dirty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四川菜擅长烤、煸炒等；</a:t>
            </a:r>
            <a:endParaRPr lang="en-US" altLang="zh-CN" sz="3400" b="1" kern="2200" dirty="0">
              <a:solidFill>
                <a:schemeClr val="tx2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3400" b="1" kern="2200" dirty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400" b="1" kern="2200" dirty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广东菜擅长烤、焗、炒、炸等。</a:t>
            </a:r>
            <a:endParaRPr lang="zh-CN" altLang="en-US" sz="3400" b="1" kern="2200" dirty="0">
              <a:solidFill>
                <a:schemeClr val="tx2">
                  <a:lumMod val="75000"/>
                </a:schemeClr>
              </a:solidFill>
              <a:latin typeface="楷体" pitchFamily="49" charset="-122"/>
              <a:ea typeface="楷体" pitchFamily="49" charset="-122"/>
              <a:hlinkClick r:id="rId2"/>
            </a:endParaRPr>
          </a:p>
          <a:p>
            <a:pPr marL="0" indent="0">
              <a:lnSpc>
                <a:spcPct val="150000"/>
              </a:lnSpc>
              <a:buNone/>
            </a:pPr>
            <a:endParaRPr lang="zh-CN" altLang="en-US" sz="3400" dirty="0"/>
          </a:p>
        </p:txBody>
      </p:sp>
      <p:sp>
        <p:nvSpPr>
          <p:cNvPr id="4" name="矩形 3"/>
          <p:cNvSpPr/>
          <p:nvPr/>
        </p:nvSpPr>
        <p:spPr>
          <a:xfrm>
            <a:off x="4655841" y="437764"/>
            <a:ext cx="309892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kern="2200" dirty="0">
                <a:ln>
                  <a:solidFill>
                    <a:srgbClr val="003300"/>
                  </a:solidFill>
                </a:ln>
                <a:solidFill>
                  <a:srgbClr val="92D050"/>
                </a:solidFill>
                <a:latin typeface="华文彩云" pitchFamily="2" charset="-122"/>
                <a:ea typeface="华文彩云" pitchFamily="2" charset="-122"/>
                <a:cs typeface="+mj-cs"/>
              </a:rPr>
              <a:t>烹 饪 方 法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fld id="{0F33FDEE-B88B-49FB-9EED-B4B4F8F3D8B5}" type="slidenum">
              <a:rPr lang="zh-CN" altLang="en-US" smtClean="0"/>
              <a:pPr/>
              <a:t>16</a:t>
            </a:fld>
            <a:r>
              <a:rPr lang="zh-CN" altLang="en-US" smtClean="0"/>
              <a:t>页</a:t>
            </a:r>
            <a:endParaRPr lang="zh-CN" altLang="en-US" dirty="0"/>
          </a:p>
        </p:txBody>
      </p:sp>
      <p:pic>
        <p:nvPicPr>
          <p:cNvPr id="7" name="Picture 4" descr="C:\Users\蔡方林\AppData\Local\Microsoft\Windows\Temporary Internet Files\Content.IE5\MMIKKLBY\MM900288870[1]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392145" y="5877273"/>
            <a:ext cx="619125" cy="80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4164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5400" kern="2200" dirty="0">
                <a:ln>
                  <a:solidFill>
                    <a:srgbClr val="003300"/>
                  </a:solidFill>
                </a:ln>
                <a:noFill/>
                <a:latin typeface="华文彩云" pitchFamily="2" charset="-122"/>
                <a:ea typeface="华文彩云" pitchFamily="2" charset="-122"/>
              </a:rPr>
              <a:t>烹 饪 历 史</a:t>
            </a:r>
          </a:p>
        </p:txBody>
      </p:sp>
      <p:sp>
        <p:nvSpPr>
          <p:cNvPr id="3" name="文本占位符 2"/>
          <p:cNvSpPr>
            <a:spLocks noGrp="1"/>
          </p:cNvSpPr>
          <p:nvPr>
            <p:ph idx="4294967295"/>
          </p:nvPr>
        </p:nvSpPr>
        <p:spPr>
          <a:xfrm>
            <a:off x="2567608" y="1600201"/>
            <a:ext cx="5925344" cy="4525963"/>
          </a:xfrm>
        </p:spPr>
        <p:txBody>
          <a:bodyPr>
            <a:normAutofit/>
          </a:bodyPr>
          <a:lstStyle/>
          <a:p>
            <a:pPr marL="571500" indent="-571500" algn="ctr">
              <a:lnSpc>
                <a:spcPct val="150000"/>
              </a:lnSpc>
              <a:buBlip>
                <a:blip r:embed="rId2"/>
              </a:buBlip>
            </a:pPr>
            <a:r>
              <a:rPr lang="zh-CN" altLang="en-US" sz="40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  <a:hlinkClick r:id="rId3" action="ppaction://hlinksldjump"/>
              </a:rPr>
              <a:t>宋代</a:t>
            </a:r>
            <a:r>
              <a:rPr lang="zh-CN" altLang="en-US" sz="40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  </a:t>
            </a:r>
            <a:endParaRPr lang="en-US" altLang="zh-CN" sz="4000" b="1" kern="2200" dirty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  <a:p>
            <a:pPr marL="571500" indent="-571500" algn="ctr">
              <a:lnSpc>
                <a:spcPct val="150000"/>
              </a:lnSpc>
              <a:buBlip>
                <a:blip r:embed="rId2"/>
              </a:buBlip>
            </a:pPr>
            <a:r>
              <a:rPr lang="zh-CN" altLang="en-US" sz="40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  <a:hlinkClick r:id="rId4" action="ppaction://hlinksldjump"/>
              </a:rPr>
              <a:t>明代</a:t>
            </a:r>
            <a:r>
              <a:rPr lang="zh-CN" altLang="en-US" sz="40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  </a:t>
            </a:r>
            <a:endParaRPr lang="en-US" altLang="zh-CN" sz="4000" b="1" kern="2200" dirty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  <a:p>
            <a:pPr marL="571500" indent="-571500" algn="ctr">
              <a:lnSpc>
                <a:spcPct val="150000"/>
              </a:lnSpc>
              <a:buBlip>
                <a:blip r:embed="rId2"/>
              </a:buBlip>
            </a:pPr>
            <a:r>
              <a:rPr lang="zh-CN" altLang="en-US" sz="40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  <a:hlinkClick r:id="rId5" action="ppaction://hlinksldjump"/>
              </a:rPr>
              <a:t>清代</a:t>
            </a:r>
            <a:r>
              <a:rPr lang="zh-CN" altLang="en-US" sz="40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  </a:t>
            </a:r>
            <a:endParaRPr lang="en-US" altLang="zh-CN" sz="4000" b="1" kern="2200" dirty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  <a:p>
            <a:pPr marL="571500" indent="-571500" algn="ctr">
              <a:lnSpc>
                <a:spcPct val="150000"/>
              </a:lnSpc>
              <a:buBlip>
                <a:blip r:embed="rId2"/>
              </a:buBlip>
            </a:pPr>
            <a:r>
              <a:rPr lang="zh-CN" altLang="en-US" sz="40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  <a:hlinkClick r:id="rId6" action="ppaction://hlinksldjump"/>
              </a:rPr>
              <a:t>民国</a:t>
            </a:r>
            <a:endParaRPr lang="zh-CN" altLang="en-US" sz="4000" b="1" kern="2200" dirty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  <a:p>
            <a:pPr algn="ctr">
              <a:lnSpc>
                <a:spcPct val="150000"/>
              </a:lnSpc>
            </a:pP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fld id="{0F33FDEE-B88B-49FB-9EED-B4B4F8F3D8B5}" type="slidenum">
              <a:rPr lang="zh-CN" altLang="en-US" smtClean="0"/>
              <a:pPr/>
              <a:t>17</a:t>
            </a:fld>
            <a:r>
              <a:rPr lang="zh-CN" altLang="en-US" smtClean="0"/>
              <a:t>页</a:t>
            </a:r>
            <a:endParaRPr lang="zh-CN" altLang="en-US" dirty="0"/>
          </a:p>
        </p:txBody>
      </p:sp>
      <p:sp>
        <p:nvSpPr>
          <p:cNvPr id="6" name="动作按钮: 上一张 5">
            <a:hlinkClick r:id="rId7" action="ppaction://hlinksldjump" highlightClick="1"/>
          </p:cNvPr>
          <p:cNvSpPr/>
          <p:nvPr/>
        </p:nvSpPr>
        <p:spPr>
          <a:xfrm>
            <a:off x="7320137" y="6165304"/>
            <a:ext cx="798519" cy="548680"/>
          </a:xfrm>
          <a:prstGeom prst="actionButtonRetur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4615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800" kern="2200" dirty="0">
                <a:ln>
                  <a:solidFill>
                    <a:srgbClr val="003300"/>
                  </a:solidFill>
                </a:ln>
                <a:solidFill>
                  <a:srgbClr val="92D050"/>
                </a:solidFill>
                <a:latin typeface="华文彩云" pitchFamily="2" charset="-122"/>
                <a:ea typeface="华文彩云" pitchFamily="2" charset="-122"/>
              </a:rPr>
              <a:t>宋  代</a:t>
            </a:r>
            <a:r>
              <a:rPr lang="zh-CN" altLang="en-US" b="1" i="0" u="none" strike="noStrike" kern="2200" baseline="0" dirty="0" smtClean="0">
                <a:solidFill>
                  <a:srgbClr val="0D0D0D"/>
                </a:solidFill>
                <a:latin typeface="宋体"/>
                <a:ea typeface="宋体"/>
              </a:rPr>
              <a:t>　　</a:t>
            </a:r>
            <a:endParaRPr lang="zh-CN" altLang="en-US" b="1" i="0" u="none" strike="noStrike" kern="2200" baseline="0" dirty="0" smtClean="0">
              <a:solidFill>
                <a:srgbClr val="0D0D0D"/>
              </a:solidFill>
              <a:latin typeface="宋体"/>
              <a:ea typeface="宋体"/>
              <a:hlinkClick r:id="rId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idx="4294967295"/>
          </p:nvPr>
        </p:nvSpPr>
        <p:spPr>
          <a:xfrm>
            <a:off x="1991544" y="1412777"/>
            <a:ext cx="8229600" cy="4814281"/>
          </a:xfrm>
        </p:spPr>
        <p:txBody>
          <a:bodyPr>
            <a:normAutofit/>
          </a:bodyPr>
          <a:lstStyle/>
          <a:p>
            <a:pPr marL="571500" indent="-571500">
              <a:lnSpc>
                <a:spcPct val="150000"/>
              </a:lnSpc>
              <a:buBlip>
                <a:blip r:embed="rId3"/>
              </a:buBlip>
            </a:pPr>
            <a:r>
              <a:rPr lang="zh-CN" altLang="en-US" sz="26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早在宋代的时候，中国各地的饮食已经有了区别。</a:t>
            </a:r>
            <a:endParaRPr lang="en-US" altLang="zh-CN" sz="2600" b="1" kern="2200" dirty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  <a:p>
            <a:pPr marL="571500" indent="-571500">
              <a:lnSpc>
                <a:spcPct val="150000"/>
              </a:lnSpc>
              <a:buBlip>
                <a:blip r:embed="rId3"/>
              </a:buBlip>
            </a:pPr>
            <a:r>
              <a:rPr lang="zh-CN" altLang="en-US" sz="26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主要特征：北甜南咸。</a:t>
            </a:r>
            <a:r>
              <a:rPr lang="en-US" altLang="zh-CN" sz="26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6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梦溪笔谈</a:t>
            </a:r>
            <a:r>
              <a:rPr lang="en-US" altLang="zh-CN" sz="26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6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卷二四中记录到：“大底南人嗜咸，北人嗜甘。鱼蟹加糖蜜，盖便于北俗也。”到了南宋的时候，北方人大量移民南方，因此，甜的口味逐渐传入南方。</a:t>
            </a:r>
            <a:endParaRPr lang="en-US" altLang="zh-CN" sz="2600" b="1" kern="2200" dirty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  <a:p>
            <a:pPr marL="571500" indent="-571500">
              <a:lnSpc>
                <a:spcPct val="150000"/>
              </a:lnSpc>
              <a:buBlip>
                <a:blip r:embed="rId3"/>
              </a:buBlip>
            </a:pPr>
            <a:r>
              <a:rPr lang="zh-CN" altLang="en-US" sz="26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当时中国没有吃“麻辣”的，因为当时辣椒还没有传入中国。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fld id="{0F33FDEE-B88B-49FB-9EED-B4B4F8F3D8B5}" type="slidenum">
              <a:rPr lang="zh-CN" altLang="en-US" smtClean="0"/>
              <a:pPr/>
              <a:t>18</a:t>
            </a:fld>
            <a:r>
              <a:rPr lang="zh-CN" altLang="en-US" smtClean="0"/>
              <a:t>页</a:t>
            </a:r>
            <a:endParaRPr lang="zh-CN" altLang="en-US" dirty="0"/>
          </a:p>
        </p:txBody>
      </p:sp>
      <p:pic>
        <p:nvPicPr>
          <p:cNvPr id="6" name="Picture 4" descr="C:\Users\蔡方林\AppData\Local\Microsoft\Windows\Temporary Internet Files\Content.IE5\MMIKKLBY\MM900288870[1].gif">
            <a:hlinkClick r:id="rId4" action="ppaction://hlinksldjump"/>
          </p:cNvPr>
          <p:cNvPicPr>
            <a:picLocks noChangeAspect="1" noChangeArrowheads="1" noCrop="1"/>
          </p:cNvPicPr>
          <p:nvPr/>
        </p:nvPicPr>
        <p:blipFill>
          <a:blip r:embed="rId5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392145" y="5877273"/>
            <a:ext cx="619125" cy="80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7986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800" kern="2200" dirty="0">
                <a:ln>
                  <a:solidFill>
                    <a:srgbClr val="003300"/>
                  </a:solidFill>
                </a:ln>
                <a:solidFill>
                  <a:srgbClr val="92D050"/>
                </a:solidFill>
                <a:latin typeface="华文彩云" pitchFamily="2" charset="-122"/>
                <a:ea typeface="华文彩云" pitchFamily="2" charset="-122"/>
              </a:rPr>
              <a:t>明  代</a:t>
            </a:r>
          </a:p>
        </p:txBody>
      </p:sp>
      <p:sp>
        <p:nvSpPr>
          <p:cNvPr id="3" name="文本占位符 2"/>
          <p:cNvSpPr>
            <a:spLocks noGrp="1"/>
          </p:cNvSpPr>
          <p:nvPr>
            <p:ph idx="4294967295"/>
          </p:nvPr>
        </p:nvSpPr>
        <p:spPr>
          <a:xfrm>
            <a:off x="1991544" y="1484785"/>
            <a:ext cx="8229600" cy="4525963"/>
          </a:xfrm>
        </p:spPr>
        <p:txBody>
          <a:bodyPr>
            <a:normAutofit/>
          </a:bodyPr>
          <a:lstStyle/>
          <a:p>
            <a:pPr marL="571500" indent="-571500">
              <a:lnSpc>
                <a:spcPct val="160000"/>
              </a:lnSpc>
              <a:buBlip>
                <a:blip r:embed="rId2"/>
              </a:buBlip>
            </a:pPr>
            <a:r>
              <a:rPr lang="zh-CN" altLang="en-US" sz="26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主要特征：京苏广三式。</a:t>
            </a:r>
            <a:endParaRPr lang="en-US" altLang="zh-CN" sz="2600" b="1" kern="2200" dirty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  <a:p>
            <a:pPr marL="571500" indent="-571500">
              <a:lnSpc>
                <a:spcPct val="160000"/>
              </a:lnSpc>
              <a:buBlip>
                <a:blip r:embed="rId2"/>
              </a:buBlip>
            </a:pPr>
            <a:r>
              <a:rPr lang="zh-CN" altLang="en-US" sz="26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南宋时候，北方人大量南迁。逐渐地，北方的饮食文化影响了南方。在南方地区形成了自己的派系。在北方，蒙古的饮食也同样影响了北方的饮食文化。到了明代末期，中国饮食分为京式、苏式和广式。</a:t>
            </a:r>
            <a:endParaRPr lang="en-US" altLang="zh-CN" sz="2600" b="1" kern="2200" dirty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  <a:p>
            <a:pPr marL="571500" indent="-571500">
              <a:lnSpc>
                <a:spcPct val="160000"/>
              </a:lnSpc>
              <a:buBlip>
                <a:blip r:embed="rId2"/>
              </a:buBlip>
            </a:pPr>
            <a:r>
              <a:rPr lang="zh-CN" altLang="en-US" sz="26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京式偏咸，苏式、广式偏甜。</a:t>
            </a:r>
            <a:endParaRPr lang="zh-CN" altLang="en-US" sz="2600" b="1" kern="2200" dirty="0">
              <a:solidFill>
                <a:srgbClr val="0D0D0D"/>
              </a:solidFill>
              <a:latin typeface="楷体" pitchFamily="49" charset="-122"/>
              <a:ea typeface="楷体" pitchFamily="49" charset="-122"/>
              <a:hlinkClick r:id="rId3"/>
            </a:endParaRPr>
          </a:p>
          <a:p>
            <a:pPr>
              <a:lnSpc>
                <a:spcPct val="160000"/>
              </a:lnSpc>
            </a:pPr>
            <a:endParaRPr lang="zh-CN" altLang="en-US" sz="2600" b="1" kern="2200" dirty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fld id="{0F33FDEE-B88B-49FB-9EED-B4B4F8F3D8B5}" type="slidenum">
              <a:rPr lang="zh-CN" altLang="en-US" smtClean="0"/>
              <a:pPr/>
              <a:t>19</a:t>
            </a:fld>
            <a:r>
              <a:rPr lang="zh-CN" altLang="en-US" smtClean="0"/>
              <a:t>页</a:t>
            </a:r>
            <a:endParaRPr lang="zh-CN" altLang="en-US" dirty="0"/>
          </a:p>
        </p:txBody>
      </p:sp>
      <p:pic>
        <p:nvPicPr>
          <p:cNvPr id="7" name="Picture 4" descr="C:\Users\蔡方林\AppData\Local\Microsoft\Windows\Temporary Internet Files\Content.IE5\MMIKKLBY\MM900288870[1].gif">
            <a:hlinkClick r:id="rId4" action="ppaction://hlinksldjump"/>
          </p:cNvPr>
          <p:cNvPicPr>
            <a:picLocks noChangeAspect="1" noChangeArrowheads="1" noCrop="1"/>
          </p:cNvPicPr>
          <p:nvPr/>
        </p:nvPicPr>
        <p:blipFill>
          <a:blip r:embed="rId5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392145" y="5877273"/>
            <a:ext cx="619125" cy="80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0304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649418" y="284456"/>
            <a:ext cx="5256584" cy="1200329"/>
          </a:xfrm>
          <a:prstGeom prst="rect">
            <a:avLst/>
          </a:prstGeom>
          <a:noFill/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7200" b="1" kern="1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华文彩云" pitchFamily="2" charset="-122"/>
                <a:ea typeface="华文彩云" pitchFamily="2" charset="-122"/>
              </a:rPr>
              <a:t>中 国 菜 系</a:t>
            </a:r>
            <a:endParaRPr lang="zh-CN" altLang="en-US" sz="7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6" name="TextBox 5">
            <a:hlinkClick r:id="rId2" action="ppaction://hlinksldjump"/>
          </p:cNvPr>
          <p:cNvSpPr txBox="1"/>
          <p:nvPr/>
        </p:nvSpPr>
        <p:spPr>
          <a:xfrm>
            <a:off x="6276020" y="1956896"/>
            <a:ext cx="374441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 fontAlgn="base">
              <a:lnSpc>
                <a:spcPts val="6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Blip>
                <a:blip r:embed="rId3"/>
              </a:buBlip>
            </a:pPr>
            <a:r>
              <a:rPr lang="zh-CN" altLang="en-US" sz="40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烹饪历史  </a:t>
            </a:r>
            <a:endParaRPr lang="en-US" altLang="zh-CN" sz="4000" b="1" kern="2200" dirty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文本占位符 2">
            <a:hlinkClick r:id="rId4" action="ppaction://hlinksldjump"/>
          </p:cNvPr>
          <p:cNvSpPr txBox="1">
            <a:spLocks/>
          </p:cNvSpPr>
          <p:nvPr/>
        </p:nvSpPr>
        <p:spPr bwMode="auto">
          <a:xfrm>
            <a:off x="2567608" y="1956896"/>
            <a:ext cx="2880320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6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楷体_GB2312" pitchFamily="49" charset="-122"/>
              </a:defRPr>
            </a:lvl2pPr>
            <a:lvl3pPr marL="987425" indent="-2936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楷体_GB2312" pitchFamily="49" charset="-122"/>
              </a:defRPr>
            </a:lvl3pPr>
            <a:lvl4pPr marL="1281113" indent="-2921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楷体_GB2312" pitchFamily="49" charset="-122"/>
              </a:defRPr>
            </a:lvl4pPr>
            <a:lvl5pPr marL="1598613" indent="-3159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楷体_GB2312" pitchFamily="49" charset="-122"/>
              </a:defRPr>
            </a:lvl5pPr>
            <a:lvl6pPr marL="2055813" indent="-3159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楷体_GB2312" pitchFamily="49" charset="-122"/>
              </a:defRPr>
            </a:lvl6pPr>
            <a:lvl7pPr marL="2513013" indent="-3159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楷体_GB2312" pitchFamily="49" charset="-122"/>
              </a:defRPr>
            </a:lvl7pPr>
            <a:lvl8pPr marL="2970213" indent="-3159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楷体_GB2312" pitchFamily="49" charset="-122"/>
              </a:defRPr>
            </a:lvl8pPr>
            <a:lvl9pPr marL="3427413" indent="-3159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楷体_GB2312" pitchFamily="49" charset="-122"/>
              </a:defRPr>
            </a:lvl9pPr>
          </a:lstStyle>
          <a:p>
            <a:pPr>
              <a:lnSpc>
                <a:spcPts val="6000"/>
              </a:lnSpc>
              <a:buBlip>
                <a:blip r:embed="rId3"/>
              </a:buBlip>
            </a:pPr>
            <a:r>
              <a:rPr lang="zh-CN" altLang="en-US" sz="40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菜系简介</a:t>
            </a:r>
          </a:p>
        </p:txBody>
      </p:sp>
      <p:sp>
        <p:nvSpPr>
          <p:cNvPr id="8" name="文本占位符 2">
            <a:hlinkClick r:id="rId5" action="ppaction://hlinksldjump"/>
          </p:cNvPr>
          <p:cNvSpPr txBox="1">
            <a:spLocks/>
          </p:cNvSpPr>
          <p:nvPr/>
        </p:nvSpPr>
        <p:spPr bwMode="auto">
          <a:xfrm>
            <a:off x="2567608" y="3107560"/>
            <a:ext cx="3024336" cy="972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6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楷体_GB2312" pitchFamily="49" charset="-122"/>
              </a:defRPr>
            </a:lvl2pPr>
            <a:lvl3pPr marL="987425" indent="-2936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楷体_GB2312" pitchFamily="49" charset="-122"/>
              </a:defRPr>
            </a:lvl3pPr>
            <a:lvl4pPr marL="1281113" indent="-2921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楷体_GB2312" pitchFamily="49" charset="-122"/>
              </a:defRPr>
            </a:lvl4pPr>
            <a:lvl5pPr marL="1598613" indent="-3159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楷体_GB2312" pitchFamily="49" charset="-122"/>
              </a:defRPr>
            </a:lvl5pPr>
            <a:lvl6pPr marL="2055813" indent="-3159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楷体_GB2312" pitchFamily="49" charset="-122"/>
              </a:defRPr>
            </a:lvl6pPr>
            <a:lvl7pPr marL="2513013" indent="-3159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楷体_GB2312" pitchFamily="49" charset="-122"/>
              </a:defRPr>
            </a:lvl7pPr>
            <a:lvl8pPr marL="2970213" indent="-3159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楷体_GB2312" pitchFamily="49" charset="-122"/>
              </a:defRPr>
            </a:lvl8pPr>
            <a:lvl9pPr marL="3427413" indent="-3159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楷体_GB2312" pitchFamily="49" charset="-122"/>
              </a:defRPr>
            </a:lvl9pPr>
          </a:lstStyle>
          <a:p>
            <a:pPr>
              <a:lnSpc>
                <a:spcPts val="6000"/>
              </a:lnSpc>
              <a:buBlip>
                <a:blip r:embed="rId3"/>
              </a:buBlip>
            </a:pPr>
            <a:r>
              <a:rPr lang="zh-CN" altLang="en-US" sz="40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八大菜系 </a:t>
            </a:r>
          </a:p>
        </p:txBody>
      </p:sp>
      <p:sp>
        <p:nvSpPr>
          <p:cNvPr id="11" name="TextBox 10">
            <a:hlinkClick r:id="rId6" action="ppaction://hlinksldjump"/>
          </p:cNvPr>
          <p:cNvSpPr txBox="1"/>
          <p:nvPr/>
        </p:nvSpPr>
        <p:spPr>
          <a:xfrm>
            <a:off x="6240016" y="4149080"/>
            <a:ext cx="374441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 fontAlgn="base">
              <a:lnSpc>
                <a:spcPts val="6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Blip>
                <a:blip r:embed="rId3"/>
              </a:buBlip>
            </a:pPr>
            <a:r>
              <a:rPr lang="zh-CN" altLang="en-US" sz="40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制作工艺</a:t>
            </a:r>
            <a:endParaRPr lang="zh-CN" altLang="en-US" sz="4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TextBox 11">
            <a:hlinkClick r:id="rId7" action="ppaction://hlinksldjump"/>
          </p:cNvPr>
          <p:cNvSpPr txBox="1"/>
          <p:nvPr/>
        </p:nvSpPr>
        <p:spPr>
          <a:xfrm>
            <a:off x="6252009" y="3107560"/>
            <a:ext cx="374441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 fontAlgn="base">
              <a:lnSpc>
                <a:spcPts val="6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Blip>
                <a:blip r:embed="rId3"/>
              </a:buBlip>
            </a:pPr>
            <a:r>
              <a:rPr lang="zh-CN" altLang="en-US" sz="40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其他菜系  </a:t>
            </a:r>
            <a:endParaRPr lang="en-US" altLang="zh-CN" sz="4000" b="1" kern="2200" dirty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文本占位符 2">
            <a:hlinkClick r:id="rId8" action="ppaction://hlinksldjump"/>
          </p:cNvPr>
          <p:cNvSpPr txBox="1">
            <a:spLocks/>
          </p:cNvSpPr>
          <p:nvPr/>
        </p:nvSpPr>
        <p:spPr bwMode="auto">
          <a:xfrm>
            <a:off x="2567608" y="4184352"/>
            <a:ext cx="3024336" cy="972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6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楷体_GB2312" pitchFamily="49" charset="-122"/>
              </a:defRPr>
            </a:lvl2pPr>
            <a:lvl3pPr marL="987425" indent="-2936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楷体_GB2312" pitchFamily="49" charset="-122"/>
              </a:defRPr>
            </a:lvl3pPr>
            <a:lvl4pPr marL="1281113" indent="-2921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楷体_GB2312" pitchFamily="49" charset="-122"/>
              </a:defRPr>
            </a:lvl4pPr>
            <a:lvl5pPr marL="1598613" indent="-3159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楷体_GB2312" pitchFamily="49" charset="-122"/>
              </a:defRPr>
            </a:lvl5pPr>
            <a:lvl6pPr marL="2055813" indent="-3159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楷体_GB2312" pitchFamily="49" charset="-122"/>
              </a:defRPr>
            </a:lvl6pPr>
            <a:lvl7pPr marL="2513013" indent="-3159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楷体_GB2312" pitchFamily="49" charset="-122"/>
              </a:defRPr>
            </a:lvl7pPr>
            <a:lvl8pPr marL="2970213" indent="-3159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楷体_GB2312" pitchFamily="49" charset="-122"/>
              </a:defRPr>
            </a:lvl8pPr>
            <a:lvl9pPr marL="3427413" indent="-3159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楷体_GB2312" pitchFamily="49" charset="-122"/>
              </a:defRPr>
            </a:lvl9pPr>
          </a:lstStyle>
          <a:p>
            <a:pPr>
              <a:lnSpc>
                <a:spcPts val="6000"/>
              </a:lnSpc>
              <a:buBlip>
                <a:blip r:embed="rId3"/>
              </a:buBlip>
            </a:pPr>
            <a:r>
              <a:rPr lang="zh-CN" altLang="en-US" sz="40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形成原因</a:t>
            </a: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fld id="{0F33FDEE-B88B-49FB-9EED-B4B4F8F3D8B5}" type="slidenum">
              <a:rPr lang="zh-CN" altLang="en-US" smtClean="0"/>
              <a:pPr/>
              <a:t>2</a:t>
            </a:fld>
            <a:r>
              <a:rPr lang="zh-CN" altLang="en-US" smtClean="0"/>
              <a:t>页</a:t>
            </a:r>
            <a:endParaRPr lang="zh-CN" altLang="en-US" dirty="0"/>
          </a:p>
        </p:txBody>
      </p:sp>
      <p:sp>
        <p:nvSpPr>
          <p:cNvPr id="14" name="动作按钮: 自定义 13">
            <a:hlinkClick r:id="rId9" action="ppaction://hlinksldjump" highlightClick="1"/>
          </p:cNvPr>
          <p:cNvSpPr/>
          <p:nvPr/>
        </p:nvSpPr>
        <p:spPr>
          <a:xfrm>
            <a:off x="6744072" y="6336704"/>
            <a:ext cx="1368152" cy="476672"/>
          </a:xfrm>
          <a:prstGeom prst="actionButtonBlank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accent3">
                    <a:lumMod val="50000"/>
                  </a:schemeClr>
                </a:solidFill>
              </a:rPr>
              <a:t>结束放映</a:t>
            </a:r>
          </a:p>
        </p:txBody>
      </p:sp>
    </p:spTree>
    <p:extLst>
      <p:ext uri="{BB962C8B-B14F-4D97-AF65-F5344CB8AC3E}">
        <p14:creationId xmlns:p14="http://schemas.microsoft.com/office/powerpoint/2010/main" val="1449857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063552" y="27856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4800" kern="2200" dirty="0">
                <a:ln>
                  <a:solidFill>
                    <a:srgbClr val="003300"/>
                  </a:solidFill>
                </a:ln>
                <a:solidFill>
                  <a:srgbClr val="92D050"/>
                </a:solidFill>
                <a:latin typeface="华文彩云" pitchFamily="2" charset="-122"/>
                <a:ea typeface="华文彩云" pitchFamily="2" charset="-122"/>
              </a:rPr>
              <a:t>清  代</a:t>
            </a:r>
          </a:p>
        </p:txBody>
      </p:sp>
      <p:sp>
        <p:nvSpPr>
          <p:cNvPr id="3" name="文本占位符 2"/>
          <p:cNvSpPr>
            <a:spLocks noGrp="1"/>
          </p:cNvSpPr>
          <p:nvPr>
            <p:ph idx="4294967295"/>
          </p:nvPr>
        </p:nvSpPr>
        <p:spPr>
          <a:xfrm>
            <a:off x="1991544" y="980729"/>
            <a:ext cx="8229600" cy="4525963"/>
          </a:xfrm>
        </p:spPr>
        <p:txBody>
          <a:bodyPr>
            <a:noAutofit/>
          </a:bodyPr>
          <a:lstStyle/>
          <a:p>
            <a:pPr marL="571500" indent="-571500">
              <a:lnSpc>
                <a:spcPct val="110000"/>
              </a:lnSpc>
              <a:buBlip>
                <a:blip r:embed="rId2"/>
              </a:buBlip>
            </a:pPr>
            <a:r>
              <a:rPr lang="zh-CN" altLang="en-US" sz="24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主要特征：四大菜系。</a:t>
            </a:r>
            <a:endParaRPr lang="en-US" altLang="zh-CN" sz="2400" b="1" kern="2200" dirty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  <a:p>
            <a:pPr marL="571500" indent="-571500">
              <a:lnSpc>
                <a:spcPct val="110000"/>
              </a:lnSpc>
              <a:buBlip>
                <a:blip r:embed="rId2"/>
              </a:buBlip>
            </a:pPr>
            <a:r>
              <a:rPr lang="zh-CN" altLang="en-US" sz="24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到了清代的时候，据杭州徐珂所辑</a:t>
            </a:r>
            <a:r>
              <a:rPr lang="en-US" altLang="zh-CN" sz="24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4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清稗类钞</a:t>
            </a:r>
            <a:r>
              <a:rPr lang="en-US" altLang="zh-CN" sz="24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4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中记载“肴馔之各有特色者，如京师、山东、四川、广东、福建、江宁，苏州、镇江、扬州、淮安。</a:t>
            </a:r>
            <a:r>
              <a:rPr lang="en-US" altLang="zh-CN" sz="24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”</a:t>
            </a:r>
          </a:p>
          <a:p>
            <a:pPr marL="571500" indent="-571500">
              <a:lnSpc>
                <a:spcPct val="110000"/>
              </a:lnSpc>
              <a:buBlip>
                <a:blip r:embed="rId2"/>
              </a:buBlip>
            </a:pPr>
            <a:r>
              <a:rPr lang="zh-CN" altLang="en-US" sz="24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当时辣椒从南美经过印度，从西藏传入中国，首先引进辣椒的就是四川。</a:t>
            </a:r>
            <a:endParaRPr lang="en-US" altLang="zh-CN" sz="2400" b="1" kern="2200" dirty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  <a:p>
            <a:pPr marL="571500" indent="-571500">
              <a:lnSpc>
                <a:spcPct val="110000"/>
              </a:lnSpc>
              <a:buBlip>
                <a:blip r:embed="rId2"/>
              </a:buBlip>
            </a:pPr>
            <a:r>
              <a:rPr lang="zh-CN" altLang="en-US" sz="24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清代中期的时候，川菜已经形成，到了清末就成为四大菜系之一了。鲁菜也属于京式菜系，因为鲁菜影响力大于北京菜系，所以往往用鲁菜代表京式菜系。苏式菜系绝大部分是在淮扬地区，所有苏式菜系也称为淮扬菜。于是就形成了京（鲁）、苏（淮扬）、广（粤）、川四大菜系。</a:t>
            </a:r>
            <a:endParaRPr lang="zh-CN" altLang="en-US" sz="2400" b="1" kern="2200" dirty="0">
              <a:solidFill>
                <a:srgbClr val="0D0D0D"/>
              </a:solidFill>
              <a:latin typeface="楷体" pitchFamily="49" charset="-122"/>
              <a:ea typeface="楷体" pitchFamily="49" charset="-122"/>
              <a:hlinkClick r:id="rId3"/>
            </a:endParaRPr>
          </a:p>
          <a:p>
            <a:pPr>
              <a:lnSpc>
                <a:spcPct val="110000"/>
              </a:lnSpc>
            </a:pPr>
            <a:endParaRPr lang="zh-CN" altLang="en-US" sz="2400" b="1" kern="2200" dirty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fld id="{0F33FDEE-B88B-49FB-9EED-B4B4F8F3D8B5}" type="slidenum">
              <a:rPr lang="zh-CN" altLang="en-US" smtClean="0"/>
              <a:pPr/>
              <a:t>20</a:t>
            </a:fld>
            <a:r>
              <a:rPr lang="zh-CN" altLang="en-US" smtClean="0"/>
              <a:t>页</a:t>
            </a:r>
            <a:endParaRPr lang="zh-CN" altLang="en-US" dirty="0"/>
          </a:p>
        </p:txBody>
      </p:sp>
      <p:pic>
        <p:nvPicPr>
          <p:cNvPr id="8" name="Picture 4" descr="C:\Users\蔡方林\AppData\Local\Microsoft\Windows\Temporary Internet Files\Content.IE5\MMIKKLBY\MM900288870[1].gif">
            <a:hlinkClick r:id="rId4" action="ppaction://hlinksldjump"/>
          </p:cNvPr>
          <p:cNvPicPr>
            <a:picLocks noChangeAspect="1" noChangeArrowheads="1" noCrop="1"/>
          </p:cNvPicPr>
          <p:nvPr/>
        </p:nvPicPr>
        <p:blipFill>
          <a:blip r:embed="rId5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392145" y="5877273"/>
            <a:ext cx="619125" cy="80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0346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800" kern="2200" dirty="0">
                <a:ln>
                  <a:solidFill>
                    <a:srgbClr val="003300"/>
                  </a:solidFill>
                </a:ln>
                <a:solidFill>
                  <a:srgbClr val="92D050"/>
                </a:solidFill>
                <a:latin typeface="华文彩云" pitchFamily="2" charset="-122"/>
                <a:ea typeface="华文彩云" pitchFamily="2" charset="-122"/>
              </a:rPr>
              <a:t>民  国</a:t>
            </a:r>
          </a:p>
        </p:txBody>
      </p:sp>
      <p:sp>
        <p:nvSpPr>
          <p:cNvPr id="3" name="文本占位符 2"/>
          <p:cNvSpPr>
            <a:spLocks noGrp="1"/>
          </p:cNvSpPr>
          <p:nvPr>
            <p:ph idx="4294967295"/>
          </p:nvPr>
        </p:nvSpPr>
        <p:spPr>
          <a:xfrm>
            <a:off x="1991544" y="1484785"/>
            <a:ext cx="8229600" cy="4525963"/>
          </a:xfrm>
        </p:spPr>
        <p:txBody>
          <a:bodyPr>
            <a:normAutofit fontScale="92500" lnSpcReduction="10000"/>
          </a:bodyPr>
          <a:lstStyle/>
          <a:p>
            <a:pPr marL="571500" indent="-571500">
              <a:lnSpc>
                <a:spcPct val="150000"/>
              </a:lnSpc>
              <a:buBlip>
                <a:blip r:embed="rId2"/>
              </a:buBlip>
            </a:pPr>
            <a:r>
              <a:rPr lang="zh-CN" altLang="en-US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主要特征：八大菜系。民国开始，中国各地的文化有了相当大的发展。</a:t>
            </a:r>
            <a:endParaRPr lang="en-US" altLang="zh-CN" b="1" kern="2200" dirty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  <a:p>
            <a:pPr marL="571500" indent="-571500">
              <a:lnSpc>
                <a:spcPct val="150000"/>
              </a:lnSpc>
              <a:buBlip>
                <a:blip r:embed="rId2"/>
              </a:buBlip>
            </a:pPr>
            <a:r>
              <a:rPr lang="zh-CN" altLang="en-US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苏式菜系分为苏菜、浙菜和徽菜。</a:t>
            </a:r>
            <a:endParaRPr lang="en-US" altLang="zh-CN" b="1" kern="2200" dirty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  <a:p>
            <a:pPr marL="571500" indent="-571500">
              <a:lnSpc>
                <a:spcPct val="150000"/>
              </a:lnSpc>
              <a:buBlip>
                <a:blip r:embed="rId2"/>
              </a:buBlip>
            </a:pPr>
            <a:r>
              <a:rPr lang="zh-CN" altLang="en-US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广式菜系分为粤菜、闽菜。</a:t>
            </a:r>
            <a:endParaRPr lang="en-US" altLang="zh-CN" b="1" kern="2200" dirty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  <a:p>
            <a:pPr marL="571500" indent="-571500">
              <a:lnSpc>
                <a:spcPct val="150000"/>
              </a:lnSpc>
              <a:buBlip>
                <a:blip r:embed="rId2"/>
              </a:buBlip>
            </a:pPr>
            <a:r>
              <a:rPr lang="zh-CN" altLang="en-US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川式菜系分为川菜和湘菜。</a:t>
            </a:r>
            <a:endParaRPr lang="en-US" altLang="zh-CN" b="1" kern="2200" dirty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  <a:p>
            <a:pPr marL="571500" indent="-571500">
              <a:lnSpc>
                <a:spcPct val="150000"/>
              </a:lnSpc>
              <a:buBlip>
                <a:blip r:embed="rId2"/>
              </a:buBlip>
            </a:pPr>
            <a:r>
              <a:rPr lang="zh-CN" altLang="en-US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形成了中国的“八大菜系”。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fld id="{0F33FDEE-B88B-49FB-9EED-B4B4F8F3D8B5}" type="slidenum">
              <a:rPr lang="zh-CN" altLang="en-US" smtClean="0"/>
              <a:pPr/>
              <a:t>21</a:t>
            </a:fld>
            <a:r>
              <a:rPr lang="zh-CN" altLang="en-US" smtClean="0"/>
              <a:t>页</a:t>
            </a:r>
            <a:endParaRPr lang="zh-CN" altLang="en-US" dirty="0"/>
          </a:p>
        </p:txBody>
      </p:sp>
      <p:pic>
        <p:nvPicPr>
          <p:cNvPr id="7" name="Picture 4" descr="C:\Users\蔡方林\AppData\Local\Microsoft\Windows\Temporary Internet Files\Content.IE5\MMIKKLBY\MM900288870[1]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392145" y="5877273"/>
            <a:ext cx="619125" cy="80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7982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动作按钮: 上一张 30">
            <a:hlinkClick r:id="rId2" action="ppaction://hlinksldjump" highlightClick="1"/>
          </p:cNvPr>
          <p:cNvSpPr/>
          <p:nvPr/>
        </p:nvSpPr>
        <p:spPr>
          <a:xfrm>
            <a:off x="7320137" y="6165304"/>
            <a:ext cx="798519" cy="548680"/>
          </a:xfrm>
          <a:prstGeom prst="actionButtonRetur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5400" b="1" kern="22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华文彩云" pitchFamily="2" charset="-122"/>
                <a:ea typeface="华文彩云" pitchFamily="2" charset="-122"/>
              </a:rPr>
              <a:t>其他菜系</a:t>
            </a:r>
          </a:p>
        </p:txBody>
      </p:sp>
      <p:sp>
        <p:nvSpPr>
          <p:cNvPr id="3" name="文本占位符 2"/>
          <p:cNvSpPr>
            <a:spLocks noGrp="1"/>
          </p:cNvSpPr>
          <p:nvPr>
            <p:ph idx="4294967295"/>
          </p:nvPr>
        </p:nvSpPr>
        <p:spPr>
          <a:xfrm>
            <a:off x="1991544" y="1701095"/>
            <a:ext cx="8229600" cy="4525963"/>
          </a:xfrm>
        </p:spPr>
        <p:txBody>
          <a:bodyPr>
            <a:normAutofit/>
          </a:bodyPr>
          <a:lstStyle/>
          <a:p>
            <a:pPr marL="0" indent="0">
              <a:lnSpc>
                <a:spcPct val="130000"/>
              </a:lnSpc>
              <a:buNone/>
            </a:pPr>
            <a:r>
              <a:rPr lang="zh-CN" altLang="en-US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    中国是地大物博的多民族国家，不同地区不同民族生活差异巨大。在此背景影响下，八大菜系之外还存在着同风格但不同口味的各式特色饮食。</a:t>
            </a: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1704315" y="4888514"/>
            <a:ext cx="23177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defPPr>
              <a:defRPr lang="zh-CN"/>
            </a:defPPr>
            <a:lvl1pPr marL="457200" indent="-457200">
              <a:buBlip>
                <a:blip r:embed="rId3"/>
              </a:buBlip>
              <a:defRPr sz="2800" b="1">
                <a:solidFill>
                  <a:srgbClr val="002060"/>
                </a:solidFill>
                <a:latin typeface="Arial" pitchFamily="34" charset="0"/>
                <a:ea typeface="楷体_GB2312" pitchFamily="49" charset="-122"/>
              </a:defRPr>
            </a:lvl1pPr>
            <a:lvl2pPr marL="742950" indent="-285750" eaLnBrk="0" hangingPunct="0">
              <a:defRPr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 dirty="0"/>
              <a:t>台湾卤肉饭</a:t>
            </a: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1704315" y="5553186"/>
            <a:ext cx="23177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defPPr>
              <a:defRPr lang="zh-CN"/>
            </a:defPPr>
            <a:lvl1pPr marL="457200" indent="-457200">
              <a:buBlip>
                <a:blip r:embed="rId3"/>
              </a:buBlip>
              <a:defRPr sz="2800" b="1">
                <a:solidFill>
                  <a:srgbClr val="002060"/>
                </a:solidFill>
                <a:latin typeface="Arial" pitchFamily="34" charset="0"/>
                <a:ea typeface="楷体_GB2312" pitchFamily="49" charset="-122"/>
              </a:defRPr>
            </a:lvl1pPr>
            <a:lvl2pPr marL="742950" indent="-285750" eaLnBrk="0" hangingPunct="0">
              <a:defRPr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 dirty="0"/>
              <a:t>广东龟苓膏</a:t>
            </a: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1703512" y="4263907"/>
            <a:ext cx="28083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457200" indent="-457200" eaLnBrk="1" hangingPunct="1">
              <a:buBlip>
                <a:blip r:embed="rId3"/>
              </a:buBlip>
            </a:pPr>
            <a:r>
              <a:rPr lang="zh-CN" altLang="en-US" sz="2400" b="1" dirty="0">
                <a:solidFill>
                  <a:srgbClr val="002060"/>
                </a:solidFill>
                <a:ea typeface="楷体_GB2312" pitchFamily="49" charset="-122"/>
              </a:rPr>
              <a:t>杭州酥油饼</a:t>
            </a: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4223793" y="4263907"/>
            <a:ext cx="28098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defPPr>
              <a:defRPr lang="zh-CN"/>
            </a:defPPr>
            <a:lvl1pPr marL="457200" indent="-457200">
              <a:buBlip>
                <a:blip r:embed="rId3"/>
              </a:buBlip>
              <a:defRPr sz="2800" b="1">
                <a:solidFill>
                  <a:srgbClr val="002060"/>
                </a:solidFill>
                <a:latin typeface="Arial" pitchFamily="34" charset="0"/>
                <a:ea typeface="楷体_GB2312" pitchFamily="49" charset="-122"/>
              </a:defRPr>
            </a:lvl1pPr>
            <a:lvl2pPr marL="742950" indent="-285750" eaLnBrk="0" hangingPunct="0">
              <a:defRPr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 dirty="0"/>
              <a:t>新疆羊肉串</a:t>
            </a: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7208491" y="4944061"/>
            <a:ext cx="28083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defPPr>
              <a:defRPr lang="zh-CN"/>
            </a:defPPr>
            <a:lvl1pPr marL="457200" indent="-457200">
              <a:buBlip>
                <a:blip r:embed="rId3"/>
              </a:buBlip>
              <a:defRPr sz="2800" b="1">
                <a:solidFill>
                  <a:srgbClr val="002060"/>
                </a:solidFill>
                <a:latin typeface="Arial" pitchFamily="34" charset="0"/>
                <a:ea typeface="楷体_GB2312" pitchFamily="49" charset="-122"/>
              </a:defRPr>
            </a:lvl1pPr>
            <a:lvl2pPr marL="742950" indent="-285750" eaLnBrk="0" hangingPunct="0">
              <a:defRPr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 dirty="0"/>
              <a:t>哈尔滨红肠</a:t>
            </a:r>
          </a:p>
        </p:txBody>
      </p:sp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4222037" y="4888513"/>
            <a:ext cx="31638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defPPr>
              <a:defRPr lang="zh-CN"/>
            </a:defPPr>
            <a:lvl1pPr marL="457200" indent="-457200">
              <a:buBlip>
                <a:blip r:embed="rId3"/>
              </a:buBlip>
              <a:defRPr sz="2800" b="1">
                <a:solidFill>
                  <a:srgbClr val="002060"/>
                </a:solidFill>
                <a:latin typeface="Arial" pitchFamily="34" charset="0"/>
                <a:ea typeface="楷体_GB2312" pitchFamily="49" charset="-122"/>
              </a:defRPr>
            </a:lvl1pPr>
            <a:lvl2pPr marL="742950" indent="-285750" eaLnBrk="0" hangingPunct="0">
              <a:defRPr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 dirty="0"/>
              <a:t>东北小吃</a:t>
            </a:r>
            <a:r>
              <a:rPr lang="en-US" altLang="zh-CN" sz="2400" dirty="0"/>
              <a:t>-</a:t>
            </a:r>
            <a:r>
              <a:rPr lang="zh-CN" altLang="en-US" sz="2400" dirty="0"/>
              <a:t>大丰收</a:t>
            </a:r>
          </a:p>
        </p:txBody>
      </p:sp>
      <p:sp>
        <p:nvSpPr>
          <p:cNvPr id="15" name="Text Box 8"/>
          <p:cNvSpPr txBox="1">
            <a:spLocks noChangeArrowheads="1"/>
          </p:cNvSpPr>
          <p:nvPr/>
        </p:nvSpPr>
        <p:spPr bwMode="auto">
          <a:xfrm>
            <a:off x="4223792" y="5600318"/>
            <a:ext cx="28098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defPPr>
              <a:defRPr lang="zh-CN"/>
            </a:defPPr>
            <a:lvl1pPr marL="457200" indent="-457200">
              <a:buBlip>
                <a:blip r:embed="rId3"/>
              </a:buBlip>
              <a:defRPr sz="2800" b="1">
                <a:solidFill>
                  <a:srgbClr val="002060"/>
                </a:solidFill>
                <a:latin typeface="Arial" pitchFamily="34" charset="0"/>
                <a:ea typeface="楷体_GB2312" pitchFamily="49" charset="-122"/>
              </a:defRPr>
            </a:lvl1pPr>
            <a:lvl2pPr marL="742950" indent="-285750" eaLnBrk="0" hangingPunct="0">
              <a:defRPr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 dirty="0"/>
              <a:t>山东大煎饼</a:t>
            </a: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7208491" y="5600318"/>
            <a:ext cx="32758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defPPr>
              <a:defRPr lang="zh-CN"/>
            </a:defPPr>
            <a:lvl1pPr marL="457200" indent="-457200">
              <a:buBlip>
                <a:blip r:embed="rId3"/>
              </a:buBlip>
              <a:defRPr sz="2800" b="1">
                <a:solidFill>
                  <a:srgbClr val="002060"/>
                </a:solidFill>
                <a:latin typeface="Arial" pitchFamily="34" charset="0"/>
                <a:ea typeface="楷体_GB2312" pitchFamily="49" charset="-122"/>
              </a:defRPr>
            </a:lvl1pPr>
            <a:lvl2pPr marL="742950" indent="-285750" eaLnBrk="0" hangingPunct="0">
              <a:defRPr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 dirty="0"/>
              <a:t>西藏酥油茶</a:t>
            </a:r>
          </a:p>
        </p:txBody>
      </p:sp>
      <p:sp>
        <p:nvSpPr>
          <p:cNvPr id="17" name="Text Box 6"/>
          <p:cNvSpPr txBox="1">
            <a:spLocks noChangeArrowheads="1"/>
          </p:cNvSpPr>
          <p:nvPr/>
        </p:nvSpPr>
        <p:spPr bwMode="auto">
          <a:xfrm>
            <a:off x="7176121" y="4264288"/>
            <a:ext cx="35607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defPPr>
              <a:defRPr lang="zh-CN"/>
            </a:defPPr>
            <a:lvl1pPr marL="457200" indent="-457200">
              <a:buBlip>
                <a:blip r:embed="rId3"/>
              </a:buBlip>
              <a:defRPr sz="2800" b="1">
                <a:solidFill>
                  <a:srgbClr val="002060"/>
                </a:solidFill>
                <a:latin typeface="Arial" pitchFamily="34" charset="0"/>
                <a:ea typeface="楷体_GB2312" pitchFamily="49" charset="-122"/>
              </a:defRPr>
            </a:lvl1pPr>
            <a:lvl2pPr marL="742950" indent="-285750" eaLnBrk="0" hangingPunct="0">
              <a:defRPr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 dirty="0"/>
              <a:t>广西小吃</a:t>
            </a:r>
            <a:r>
              <a:rPr lang="zh-CN" altLang="zh-CN" sz="2400" dirty="0"/>
              <a:t>-</a:t>
            </a:r>
            <a:r>
              <a:rPr lang="zh-CN" altLang="en-US" sz="2400" dirty="0"/>
              <a:t>桂林米粉</a:t>
            </a:r>
          </a:p>
        </p:txBody>
      </p:sp>
      <p:pic>
        <p:nvPicPr>
          <p:cNvPr id="20" name="Picture 5" descr="广西小吃-桂林米粉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7491" y="2340139"/>
            <a:ext cx="4733925" cy="31337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2066" y="2420595"/>
            <a:ext cx="4371975" cy="270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3" descr="东北小吃-哈尔滨红肠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6428" y="2407136"/>
            <a:ext cx="4286250" cy="268605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东北小吃-大丰收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7567" y="1072852"/>
            <a:ext cx="3686175" cy="55245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36428" y="2189282"/>
            <a:ext cx="4388856" cy="3291641"/>
          </a:xfrm>
          <a:prstGeom prst="ellipse">
            <a:avLst/>
          </a:prstGeom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4" descr="广东小吃-龟苓膏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7094" y="2503651"/>
            <a:ext cx="3533775" cy="25717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5" descr="台湾小吃-卤肉饭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1327" y="2162229"/>
            <a:ext cx="4286250" cy="32575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rgbClr val="FFC000"/>
            </a:solidFill>
            <a:miter lim="800000"/>
            <a:headEnd/>
            <a:tailEnd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9" name="Picture 10" descr="杭州小吃-酥油饼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0646" y="2099879"/>
            <a:ext cx="4214813" cy="3500438"/>
          </a:xfrm>
          <a:prstGeom prst="rect">
            <a:avLst/>
          </a:prstGeom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3" descr="西藏小吃-酥油茶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5182" y="2232327"/>
            <a:ext cx="3595687" cy="273526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fld id="{0F33FDEE-B88B-49FB-9EED-B4B4F8F3D8B5}" type="slidenum">
              <a:rPr lang="zh-CN" altLang="en-US" smtClean="0"/>
              <a:pPr/>
              <a:t>22</a:t>
            </a:fld>
            <a:r>
              <a:rPr lang="zh-CN" altLang="en-US" smtClean="0"/>
              <a:t>页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77894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3" presetClass="exit" presetSubtype="32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37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decel="100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5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31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35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2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37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" decel="100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"/>
                            </p:stCondLst>
                            <p:childTnLst>
                              <p:par>
                                <p:cTn id="105" presetID="52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06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07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000"/>
                            </p:stCondLst>
                            <p:childTnLst>
                              <p:par>
                                <p:cTn id="120" presetID="31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1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5400" b="1" kern="22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华文彩云" pitchFamily="2" charset="-122"/>
                <a:ea typeface="华文彩云" pitchFamily="2" charset="-122"/>
              </a:rPr>
              <a:t>制 作 工 艺</a:t>
            </a:r>
            <a:endParaRPr lang="zh-CN" altLang="en-US" sz="5400" b="1" kern="22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华文彩云" pitchFamily="2" charset="-122"/>
              <a:ea typeface="华文彩云" pitchFamily="2" charset="-122"/>
              <a:hlinkClick r:id="rId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idx="4294967295"/>
          </p:nvPr>
        </p:nvSpPr>
        <p:spPr>
          <a:xfrm>
            <a:off x="6384032" y="1844825"/>
            <a:ext cx="3888432" cy="4525963"/>
          </a:xfrm>
        </p:spPr>
        <p:txBody>
          <a:bodyPr>
            <a:normAutofit/>
          </a:bodyPr>
          <a:lstStyle/>
          <a:p>
            <a:pPr algn="just">
              <a:lnSpc>
                <a:spcPct val="130000"/>
              </a:lnSpc>
              <a:buSzPct val="100000"/>
              <a:buBlip>
                <a:blip r:embed="rId3"/>
              </a:buBlip>
            </a:pPr>
            <a:r>
              <a:rPr lang="zh-CN" altLang="zh-CN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中国菜的烹调手</a:t>
            </a:r>
            <a:r>
              <a:rPr lang="zh-CN" altLang="en-US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法</a:t>
            </a:r>
            <a:r>
              <a:rPr lang="zh-CN" altLang="zh-CN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有几十种之多，如炒、炸、爆、熘、煎烹、烧、焖、煮、摊、涮等</a:t>
            </a:r>
            <a:r>
              <a:rPr lang="zh-CN" altLang="en-US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zh-CN" altLang="zh-CN" b="1" kern="2200" dirty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" name="Picture 4" descr="IMG_996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537" y="1844825"/>
            <a:ext cx="4321175" cy="3817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fld id="{0F33FDEE-B88B-49FB-9EED-B4B4F8F3D8B5}" type="slidenum">
              <a:rPr lang="zh-CN" altLang="en-US" smtClean="0"/>
              <a:pPr/>
              <a:t>23</a:t>
            </a:fld>
            <a:r>
              <a:rPr lang="zh-CN" altLang="en-US" smtClean="0"/>
              <a:t>页</a:t>
            </a:r>
            <a:endParaRPr lang="zh-CN" altLang="en-US" dirty="0"/>
          </a:p>
        </p:txBody>
      </p:sp>
      <p:sp>
        <p:nvSpPr>
          <p:cNvPr id="7" name="动作按钮: 上一张 6">
            <a:hlinkClick r:id="rId5" action="ppaction://hlinksldjump" highlightClick="1"/>
          </p:cNvPr>
          <p:cNvSpPr/>
          <p:nvPr/>
        </p:nvSpPr>
        <p:spPr>
          <a:xfrm>
            <a:off x="7320137" y="6165304"/>
            <a:ext cx="798519" cy="548680"/>
          </a:xfrm>
          <a:prstGeom prst="actionButtonRetur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078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31704" y="1418509"/>
            <a:ext cx="5256584" cy="1200329"/>
          </a:xfrm>
          <a:prstGeom prst="rect">
            <a:avLst/>
          </a:prstGeom>
          <a:noFill/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7200" b="1" kern="1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华文琥珀"/>
                <a:ea typeface="华文琥珀"/>
              </a:rPr>
              <a:t>介绍完毕</a:t>
            </a:r>
            <a:endParaRPr lang="zh-CN" altLang="en-US" sz="7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791744" y="2924944"/>
            <a:ext cx="4536504" cy="2592288"/>
            <a:chOff x="2267744" y="2924944"/>
            <a:chExt cx="4536504" cy="2592288"/>
          </a:xfrm>
        </p:grpSpPr>
        <p:sp>
          <p:nvSpPr>
            <p:cNvPr id="6" name="横卷形 5"/>
            <p:cNvSpPr/>
            <p:nvPr/>
          </p:nvSpPr>
          <p:spPr bwMode="auto">
            <a:xfrm>
              <a:off x="2267744" y="2924944"/>
              <a:ext cx="4536504" cy="2592288"/>
            </a:xfrm>
            <a:prstGeom prst="horizontalScroll">
              <a:avLst/>
            </a:prstGeom>
            <a:solidFill>
              <a:srgbClr val="339933"/>
            </a:solidFill>
            <a:ln w="38100">
              <a:solidFill>
                <a:schemeClr val="accent1">
                  <a:lumMod val="50000"/>
                </a:schemeClr>
              </a:solidFill>
              <a:headEnd type="none" w="med" len="med"/>
              <a:tailEnd type="none" w="med" len="med"/>
            </a:ln>
            <a:effectLst>
              <a:glow rad="139700">
                <a:schemeClr val="accent4">
                  <a:satMod val="175000"/>
                  <a:alpha val="40000"/>
                </a:schemeClr>
              </a:glow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perspectiveAbove"/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5400" b="1" dirty="0">
                <a:solidFill>
                  <a:srgbClr val="993300"/>
                </a:solidFill>
                <a:latin typeface="华文琥珀" pitchFamily="2" charset="-122"/>
                <a:ea typeface="华文琥珀" pitchFamily="2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2948372" y="3790110"/>
              <a:ext cx="3672408" cy="923330"/>
            </a:xfrm>
            <a:prstGeom prst="rect">
              <a:avLst/>
            </a:prstGeom>
            <a:ln>
              <a:noFill/>
            </a:ln>
            <a:effectLst>
              <a:glow rad="139700">
                <a:schemeClr val="accent6">
                  <a:satMod val="175000"/>
                  <a:alpha val="40000"/>
                </a:schemeClr>
              </a:glow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5400" b="1" dirty="0">
                  <a:solidFill>
                    <a:srgbClr val="993300"/>
                  </a:solidFill>
                  <a:latin typeface="华文琥珀" pitchFamily="2" charset="-122"/>
                  <a:ea typeface="华文琥珀" pitchFamily="2" charset="-122"/>
                </a:rPr>
                <a:t>谢谢大家！</a:t>
              </a:r>
            </a:p>
          </p:txBody>
        </p:sp>
      </p:grpSp>
      <p:pic>
        <p:nvPicPr>
          <p:cNvPr id="9" name="Picture 2">
            <a:hlinkClick r:id="" action="ppaction://hlinkshowjump?jump=endshow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893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3982" y="5805265"/>
            <a:ext cx="1227723" cy="876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>
            <a:hlinkClick r:id="" action="ppaction://hlinkshowjump?jump=endshow"/>
          </p:cNvPr>
          <p:cNvSpPr txBox="1"/>
          <p:nvPr/>
        </p:nvSpPr>
        <p:spPr>
          <a:xfrm>
            <a:off x="3289164" y="5987342"/>
            <a:ext cx="1005160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zh-CN" altLang="en-US" sz="2400" b="1" dirty="0">
                <a:ln w="11430"/>
                <a:solidFill>
                  <a:schemeClr val="bg2">
                    <a:lumMod val="1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roadway" pitchFamily="82" charset="0"/>
              </a:rPr>
              <a:t>退出</a:t>
            </a:r>
          </a:p>
        </p:txBody>
      </p:sp>
    </p:spTree>
    <p:extLst>
      <p:ext uri="{BB962C8B-B14F-4D97-AF65-F5344CB8AC3E}">
        <p14:creationId xmlns:p14="http://schemas.microsoft.com/office/powerpoint/2010/main" val="319812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926881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5400" b="1" kern="22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华文彩云" pitchFamily="2" charset="-122"/>
                <a:ea typeface="华文彩云" pitchFamily="2" charset="-122"/>
              </a:rPr>
              <a:t>中国菜系简介</a:t>
            </a:r>
            <a:endParaRPr lang="zh-CN" altLang="en-US" sz="5400" b="1" kern="22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华文彩云" pitchFamily="2" charset="-122"/>
              <a:ea typeface="华文彩云" pitchFamily="2" charset="-122"/>
              <a:hlinkClick r:id="rId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idx="4294967295"/>
          </p:nvPr>
        </p:nvSpPr>
        <p:spPr>
          <a:xfrm>
            <a:off x="1991544" y="1556793"/>
            <a:ext cx="8229600" cy="4525963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40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    中国的菜系，是指在一定区域内，由于气候、地理、历史、物产及饮食风俗的不同，经过漫长历史演变而形成的一整套自成体系的烹饪技艺和风味，并被全国各地所承认的地方菜肴。</a:t>
            </a:r>
            <a:endParaRPr lang="zh-CN" altLang="en-US" sz="4000" b="1" kern="2200" dirty="0">
              <a:solidFill>
                <a:srgbClr val="0D0D0D"/>
              </a:solidFill>
              <a:latin typeface="楷体" pitchFamily="49" charset="-122"/>
              <a:ea typeface="楷体" pitchFamily="49" charset="-122"/>
              <a:hlinkClick r:id="rId2"/>
            </a:endParaRPr>
          </a:p>
          <a:p>
            <a:pPr>
              <a:lnSpc>
                <a:spcPct val="150000"/>
              </a:lnSpc>
              <a:buBlip>
                <a:blip r:embed="rId3"/>
              </a:buBlip>
            </a:pPr>
            <a:endParaRPr lang="zh-CN" altLang="en-US" sz="4000" b="1" kern="2200" dirty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fld id="{0F33FDEE-B88B-49FB-9EED-B4B4F8F3D8B5}" type="slidenum">
              <a:rPr lang="zh-CN" altLang="en-US" smtClean="0"/>
              <a:pPr/>
              <a:t>3</a:t>
            </a:fld>
            <a:r>
              <a:rPr lang="zh-CN" altLang="en-US" smtClean="0"/>
              <a:t>页</a:t>
            </a:r>
            <a:endParaRPr lang="zh-CN" altLang="en-US" dirty="0"/>
          </a:p>
        </p:txBody>
      </p:sp>
      <p:sp>
        <p:nvSpPr>
          <p:cNvPr id="6" name="动作按钮: 上一张 5">
            <a:hlinkClick r:id="rId4" action="ppaction://hlinksldjump" highlightClick="1"/>
          </p:cNvPr>
          <p:cNvSpPr/>
          <p:nvPr/>
        </p:nvSpPr>
        <p:spPr>
          <a:xfrm>
            <a:off x="7320137" y="6165304"/>
            <a:ext cx="798519" cy="548680"/>
          </a:xfrm>
          <a:prstGeom prst="actionButtonRetur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76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19536" y="44624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5400" kern="2200" dirty="0">
                <a:ln>
                  <a:solidFill>
                    <a:srgbClr val="003300"/>
                  </a:solidFill>
                </a:ln>
                <a:noFill/>
                <a:latin typeface="华文彩云" pitchFamily="2" charset="-122"/>
                <a:ea typeface="华文彩云" pitchFamily="2" charset="-122"/>
              </a:rPr>
              <a:t>八 大 菜 系</a:t>
            </a:r>
            <a:endParaRPr lang="zh-CN" altLang="en-US" b="1" i="0" u="none" strike="noStrike" kern="2200" baseline="0" dirty="0" smtClean="0">
              <a:solidFill>
                <a:srgbClr val="0D0D0D"/>
              </a:solidFill>
              <a:latin typeface="宋体"/>
              <a:ea typeface="宋体"/>
              <a:hlinkClick r:id="rId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idx="4294967295"/>
          </p:nvPr>
        </p:nvSpPr>
        <p:spPr>
          <a:xfrm>
            <a:off x="2286274" y="903539"/>
            <a:ext cx="8229600" cy="4525963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40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悠久的中国饮食文化孕育了中国不同地区口味各异的饮食派别，其中最著名的是八大菜系。</a:t>
            </a:r>
            <a:endParaRPr lang="en-US" altLang="zh-CN" b="1" kern="2200" dirty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71811" y="3198986"/>
            <a:ext cx="2376264" cy="2751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lnSpc>
                <a:spcPct val="120000"/>
              </a:lnSpc>
              <a:buBlip>
                <a:blip r:embed="rId3"/>
              </a:buBlip>
            </a:pPr>
            <a:r>
              <a:rPr lang="zh-CN" altLang="en-US" sz="36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  <a:hlinkClick r:id="rId4" action="ppaction://hlinksldjump"/>
              </a:rPr>
              <a:t>鲁菜 </a:t>
            </a:r>
            <a:endParaRPr lang="en-US" altLang="zh-CN" sz="3600" b="1" kern="2200" dirty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  <a:p>
            <a:pPr marL="571500" indent="-571500">
              <a:lnSpc>
                <a:spcPct val="120000"/>
              </a:lnSpc>
              <a:buBlip>
                <a:blip r:embed="rId3"/>
              </a:buBlip>
            </a:pPr>
            <a:r>
              <a:rPr lang="zh-CN" altLang="en-US" sz="36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  <a:hlinkClick r:id="rId5" action="ppaction://hlinksldjump"/>
              </a:rPr>
              <a:t>川菜</a:t>
            </a:r>
            <a:endParaRPr lang="en-US" altLang="zh-CN" sz="3600" b="1" kern="2200" dirty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  <a:p>
            <a:pPr marL="571500" indent="-571500">
              <a:lnSpc>
                <a:spcPct val="120000"/>
              </a:lnSpc>
              <a:buBlip>
                <a:blip r:embed="rId3"/>
              </a:buBlip>
            </a:pPr>
            <a:r>
              <a:rPr lang="zh-CN" altLang="en-US" sz="36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  <a:hlinkClick r:id="rId6" action="ppaction://hlinksldjump"/>
              </a:rPr>
              <a:t>粤菜</a:t>
            </a:r>
            <a:endParaRPr lang="en-US" altLang="zh-CN" sz="3600" b="1" kern="2200" dirty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  <a:p>
            <a:pPr marL="571500" indent="-571500">
              <a:lnSpc>
                <a:spcPct val="120000"/>
              </a:lnSpc>
              <a:buBlip>
                <a:blip r:embed="rId3"/>
              </a:buBlip>
            </a:pPr>
            <a:r>
              <a:rPr lang="zh-CN" altLang="en-US" sz="36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  <a:hlinkClick r:id="rId7" action="ppaction://hlinksldjump"/>
              </a:rPr>
              <a:t>闽菜</a:t>
            </a:r>
            <a:endParaRPr lang="zh-CN" altLang="en-US" sz="3600" b="1" kern="2200" dirty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528049" y="3210991"/>
            <a:ext cx="2648125" cy="2751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lnSpc>
                <a:spcPct val="120000"/>
              </a:lnSpc>
              <a:buBlip>
                <a:blip r:embed="rId3"/>
              </a:buBlip>
            </a:pPr>
            <a:r>
              <a:rPr lang="zh-CN" altLang="en-US" sz="36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  <a:hlinkClick r:id="rId8" action="ppaction://hlinksldjump"/>
              </a:rPr>
              <a:t>苏菜</a:t>
            </a:r>
            <a:endParaRPr lang="en-US" altLang="zh-CN" sz="3600" b="1" kern="2200" dirty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  <a:p>
            <a:pPr marL="571500" indent="-571500">
              <a:lnSpc>
                <a:spcPct val="120000"/>
              </a:lnSpc>
              <a:buBlip>
                <a:blip r:embed="rId3"/>
              </a:buBlip>
            </a:pPr>
            <a:r>
              <a:rPr lang="zh-CN" altLang="en-US" sz="36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  <a:hlinkClick r:id="rId9" action="ppaction://hlinksldjump"/>
              </a:rPr>
              <a:t>浙菜</a:t>
            </a:r>
            <a:endParaRPr lang="en-US" altLang="zh-CN" sz="3600" b="1" kern="2200" dirty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  <a:p>
            <a:pPr marL="571500" indent="-571500">
              <a:lnSpc>
                <a:spcPct val="120000"/>
              </a:lnSpc>
              <a:buBlip>
                <a:blip r:embed="rId3"/>
              </a:buBlip>
            </a:pPr>
            <a:r>
              <a:rPr lang="zh-CN" altLang="en-US" sz="36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  <a:hlinkClick r:id="rId10" action="ppaction://hlinksldjump"/>
              </a:rPr>
              <a:t>湘菜</a:t>
            </a:r>
            <a:endParaRPr lang="en-US" altLang="zh-CN" sz="3600" b="1" kern="2200" dirty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  <a:p>
            <a:pPr marL="571500" indent="-571500">
              <a:lnSpc>
                <a:spcPct val="120000"/>
              </a:lnSpc>
              <a:buBlip>
                <a:blip r:embed="rId3"/>
              </a:buBlip>
            </a:pPr>
            <a:r>
              <a:rPr lang="zh-CN" altLang="en-US" sz="36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  <a:hlinkClick r:id="rId11" action="ppaction://hlinksldjump"/>
              </a:rPr>
              <a:t>徽菜</a:t>
            </a:r>
            <a:endParaRPr lang="zh-CN" altLang="en-US" sz="3600" b="1" kern="2200" dirty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4673276" y="3235657"/>
            <a:ext cx="1207288" cy="477197"/>
            <a:chOff x="3028985" y="3023811"/>
            <a:chExt cx="1207288" cy="477197"/>
          </a:xfrm>
        </p:grpSpPr>
        <p:sp>
          <p:nvSpPr>
            <p:cNvPr id="7" name="圆角矩形 6"/>
            <p:cNvSpPr/>
            <p:nvPr/>
          </p:nvSpPr>
          <p:spPr bwMode="auto">
            <a:xfrm>
              <a:off x="3028985" y="3023811"/>
              <a:ext cx="1207288" cy="477197"/>
            </a:xfrm>
            <a:prstGeom prst="roundRect">
              <a:avLst/>
            </a:prstGeom>
            <a:gradFill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54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glow rad="101600">
                <a:schemeClr val="accent6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schemeClr val="bg1"/>
                </a:solidFill>
                <a:latin typeface="华文琥珀" pitchFamily="2" charset="-122"/>
                <a:ea typeface="华文琥珀" pitchFamily="2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3194047" y="3059668"/>
              <a:ext cx="877163" cy="369332"/>
            </a:xfrm>
            <a:prstGeom prst="rect">
              <a:avLst/>
            </a:prstGeom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chemeClr val="bg1"/>
                  </a:solidFill>
                  <a:latin typeface="+mn-ea"/>
                </a:rPr>
                <a:t>特色菜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648963" y="3955737"/>
            <a:ext cx="1207288" cy="477197"/>
            <a:chOff x="2951820" y="3008958"/>
            <a:chExt cx="1080120" cy="585062"/>
          </a:xfrm>
        </p:grpSpPr>
        <p:sp>
          <p:nvSpPr>
            <p:cNvPr id="11" name="圆角矩形 10"/>
            <p:cNvSpPr/>
            <p:nvPr/>
          </p:nvSpPr>
          <p:spPr bwMode="auto">
            <a:xfrm>
              <a:off x="2951820" y="3008958"/>
              <a:ext cx="1080120" cy="585062"/>
            </a:xfrm>
            <a:prstGeom prst="roundRect">
              <a:avLst/>
            </a:prstGeom>
            <a:gradFill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54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glow rad="101600">
                <a:schemeClr val="accent6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schemeClr val="bg1"/>
                </a:solidFill>
                <a:latin typeface="华文琥珀" pitchFamily="2" charset="-122"/>
                <a:ea typeface="华文琥珀" pitchFamily="2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097345" y="3064312"/>
              <a:ext cx="789071" cy="452815"/>
            </a:xfrm>
            <a:prstGeom prst="rect">
              <a:avLst/>
            </a:prstGeom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chemeClr val="bg1"/>
                  </a:solidFill>
                  <a:latin typeface="+mn-ea"/>
                </a:rPr>
                <a:t>特色菜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637272" y="4720966"/>
            <a:ext cx="1207288" cy="477197"/>
            <a:chOff x="2951820" y="3008958"/>
            <a:chExt cx="1080120" cy="585062"/>
          </a:xfrm>
        </p:grpSpPr>
        <p:sp>
          <p:nvSpPr>
            <p:cNvPr id="14" name="圆角矩形 13"/>
            <p:cNvSpPr/>
            <p:nvPr/>
          </p:nvSpPr>
          <p:spPr bwMode="auto">
            <a:xfrm>
              <a:off x="2951820" y="3008958"/>
              <a:ext cx="1080120" cy="585062"/>
            </a:xfrm>
            <a:prstGeom prst="roundRect">
              <a:avLst/>
            </a:prstGeom>
            <a:gradFill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54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glow rad="101600">
                <a:schemeClr val="accent6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schemeClr val="bg1"/>
                </a:solidFill>
                <a:latin typeface="华文琥珀" pitchFamily="2" charset="-122"/>
                <a:ea typeface="华文琥珀" pitchFamily="2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3097345" y="3097243"/>
              <a:ext cx="789071" cy="452815"/>
            </a:xfrm>
            <a:prstGeom prst="rect">
              <a:avLst/>
            </a:prstGeom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chemeClr val="bg1"/>
                  </a:solidFill>
                  <a:latin typeface="+mn-ea"/>
                </a:rPr>
                <a:t>特色菜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631567" y="5369038"/>
            <a:ext cx="1207288" cy="477197"/>
            <a:chOff x="2951820" y="3008958"/>
            <a:chExt cx="1080120" cy="585062"/>
          </a:xfrm>
        </p:grpSpPr>
        <p:sp>
          <p:nvSpPr>
            <p:cNvPr id="17" name="圆角矩形 16"/>
            <p:cNvSpPr/>
            <p:nvPr/>
          </p:nvSpPr>
          <p:spPr bwMode="auto">
            <a:xfrm>
              <a:off x="2951820" y="3008958"/>
              <a:ext cx="1080120" cy="585062"/>
            </a:xfrm>
            <a:prstGeom prst="roundRect">
              <a:avLst/>
            </a:prstGeom>
            <a:gradFill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54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glow rad="101600">
                <a:schemeClr val="accent6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schemeClr val="bg1"/>
                </a:solidFill>
                <a:latin typeface="华文琥珀" pitchFamily="2" charset="-122"/>
                <a:ea typeface="华文琥珀" pitchFamily="2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3097345" y="3097243"/>
              <a:ext cx="789071" cy="452815"/>
            </a:xfrm>
            <a:prstGeom prst="rect">
              <a:avLst/>
            </a:prstGeom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chemeClr val="bg1"/>
                  </a:solidFill>
                  <a:latin typeface="+mn-ea"/>
                </a:rPr>
                <a:t>特色菜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232515" y="3220803"/>
            <a:ext cx="1207288" cy="477197"/>
            <a:chOff x="2951820" y="3008958"/>
            <a:chExt cx="1080120" cy="585062"/>
          </a:xfrm>
        </p:grpSpPr>
        <p:sp>
          <p:nvSpPr>
            <p:cNvPr id="20" name="圆角矩形 19"/>
            <p:cNvSpPr/>
            <p:nvPr/>
          </p:nvSpPr>
          <p:spPr bwMode="auto">
            <a:xfrm>
              <a:off x="2951820" y="3008958"/>
              <a:ext cx="1080120" cy="585062"/>
            </a:xfrm>
            <a:prstGeom prst="roundRect">
              <a:avLst/>
            </a:prstGeom>
            <a:gradFill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54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glow rad="101600">
                <a:schemeClr val="accent6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schemeClr val="bg1"/>
                </a:solidFill>
                <a:latin typeface="华文琥珀" pitchFamily="2" charset="-122"/>
                <a:ea typeface="华文琥珀" pitchFamily="2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3097345" y="3082524"/>
              <a:ext cx="789071" cy="452815"/>
            </a:xfrm>
            <a:prstGeom prst="rect">
              <a:avLst/>
            </a:prstGeom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chemeClr val="bg1"/>
                  </a:solidFill>
                  <a:latin typeface="+mn-ea"/>
                </a:rPr>
                <a:t>特色菜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208202" y="3940883"/>
            <a:ext cx="1207288" cy="477197"/>
            <a:chOff x="2951820" y="3008958"/>
            <a:chExt cx="1080120" cy="585062"/>
          </a:xfrm>
        </p:grpSpPr>
        <p:sp>
          <p:nvSpPr>
            <p:cNvPr id="23" name="圆角矩形 22"/>
            <p:cNvSpPr/>
            <p:nvPr/>
          </p:nvSpPr>
          <p:spPr bwMode="auto">
            <a:xfrm>
              <a:off x="2951820" y="3008958"/>
              <a:ext cx="1080120" cy="585062"/>
            </a:xfrm>
            <a:prstGeom prst="roundRect">
              <a:avLst/>
            </a:prstGeom>
            <a:gradFill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54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glow rad="101600">
                <a:schemeClr val="accent6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schemeClr val="bg1"/>
                </a:solidFill>
                <a:latin typeface="华文琥珀" pitchFamily="2" charset="-122"/>
                <a:ea typeface="华文琥珀" pitchFamily="2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3097345" y="3082524"/>
              <a:ext cx="789071" cy="452815"/>
            </a:xfrm>
            <a:prstGeom prst="rect">
              <a:avLst/>
            </a:prstGeom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chemeClr val="bg1"/>
                  </a:solidFill>
                  <a:latin typeface="+mn-ea"/>
                </a:rPr>
                <a:t>特色菜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196511" y="4706112"/>
            <a:ext cx="1207288" cy="477197"/>
            <a:chOff x="2951820" y="3008958"/>
            <a:chExt cx="1080120" cy="585062"/>
          </a:xfrm>
        </p:grpSpPr>
        <p:sp>
          <p:nvSpPr>
            <p:cNvPr id="26" name="圆角矩形 25"/>
            <p:cNvSpPr/>
            <p:nvPr/>
          </p:nvSpPr>
          <p:spPr bwMode="auto">
            <a:xfrm>
              <a:off x="2951820" y="3008958"/>
              <a:ext cx="1080120" cy="585062"/>
            </a:xfrm>
            <a:prstGeom prst="roundRect">
              <a:avLst/>
            </a:prstGeom>
            <a:gradFill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54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glow rad="101600">
                <a:schemeClr val="accent6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schemeClr val="bg1"/>
                </a:solidFill>
                <a:latin typeface="华文琥珀" pitchFamily="2" charset="-122"/>
                <a:ea typeface="华文琥珀" pitchFamily="2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3097345" y="3027170"/>
              <a:ext cx="789071" cy="452815"/>
            </a:xfrm>
            <a:prstGeom prst="rect">
              <a:avLst/>
            </a:prstGeom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chemeClr val="bg1"/>
                  </a:solidFill>
                  <a:latin typeface="+mn-ea"/>
                </a:rPr>
                <a:t>特色菜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190806" y="5354184"/>
            <a:ext cx="1207288" cy="477197"/>
            <a:chOff x="2951820" y="3008958"/>
            <a:chExt cx="1080120" cy="585062"/>
          </a:xfrm>
        </p:grpSpPr>
        <p:sp>
          <p:nvSpPr>
            <p:cNvPr id="29" name="圆角矩形 28"/>
            <p:cNvSpPr/>
            <p:nvPr/>
          </p:nvSpPr>
          <p:spPr bwMode="auto">
            <a:xfrm>
              <a:off x="2951820" y="3008958"/>
              <a:ext cx="1080120" cy="585062"/>
            </a:xfrm>
            <a:prstGeom prst="roundRect">
              <a:avLst/>
            </a:prstGeom>
            <a:gradFill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54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glow rad="101600">
                <a:schemeClr val="accent6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schemeClr val="bg1"/>
                </a:solidFill>
                <a:latin typeface="华文琥珀" pitchFamily="2" charset="-122"/>
                <a:ea typeface="华文琥珀" pitchFamily="2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3097345" y="3027170"/>
              <a:ext cx="789071" cy="452815"/>
            </a:xfrm>
            <a:prstGeom prst="rect">
              <a:avLst/>
            </a:prstGeom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chemeClr val="bg1"/>
                  </a:solidFill>
                  <a:latin typeface="+mn-ea"/>
                </a:rPr>
                <a:t>特色菜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456040" y="3442753"/>
            <a:ext cx="3960440" cy="2517567"/>
            <a:chOff x="4840014" y="3230907"/>
            <a:chExt cx="3960440" cy="2517567"/>
          </a:xfrm>
        </p:grpSpPr>
        <p:grpSp>
          <p:nvGrpSpPr>
            <p:cNvPr id="41" name="组合 40"/>
            <p:cNvGrpSpPr/>
            <p:nvPr/>
          </p:nvGrpSpPr>
          <p:grpSpPr>
            <a:xfrm>
              <a:off x="4840014" y="3230907"/>
              <a:ext cx="3960440" cy="2517567"/>
              <a:chOff x="4840014" y="3230907"/>
              <a:chExt cx="3960440" cy="2517567"/>
            </a:xfrm>
          </p:grpSpPr>
          <p:sp>
            <p:nvSpPr>
              <p:cNvPr id="38" name="云形标注 37"/>
              <p:cNvSpPr/>
              <p:nvPr/>
            </p:nvSpPr>
            <p:spPr bwMode="auto">
              <a:xfrm>
                <a:off x="4840014" y="3230907"/>
                <a:ext cx="3960440" cy="2517567"/>
              </a:xfrm>
              <a:prstGeom prst="cloudCallout">
                <a:avLst>
                  <a:gd name="adj1" fmla="val -71339"/>
                  <a:gd name="adj2" fmla="val -47030"/>
                </a:avLst>
              </a:prstGeom>
              <a:gradFill>
                <a:gsLst>
                  <a:gs pos="0">
                    <a:srgbClr val="DDEBCF"/>
                  </a:gs>
                  <a:gs pos="50000">
                    <a:srgbClr val="9CB86E"/>
                  </a:gs>
                  <a:gs pos="100000">
                    <a:srgbClr val="156B13"/>
                  </a:gs>
                </a:gsLst>
                <a:lin ang="5400000" scaled="0"/>
              </a:gradFill>
              <a:ln w="9525" cap="flat" cmpd="sng" algn="ctr">
                <a:solidFill>
                  <a:srgbClr val="0033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b="1">
                  <a:latin typeface="Arial" pitchFamily="34" charset="0"/>
                  <a:ea typeface="华文细黑" pitchFamily="2" charset="-122"/>
                </a:endParaRPr>
              </a:p>
            </p:txBody>
          </p:sp>
          <p:pic>
            <p:nvPicPr>
              <p:cNvPr id="32" name="Picture 3"/>
              <p:cNvPicPr>
                <a:picLocks noChangeAspect="1" noChangeArrowheads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58548" y="3507414"/>
                <a:ext cx="3123371" cy="1754607"/>
              </a:xfrm>
              <a:prstGeom prst="rect">
                <a:avLst/>
              </a:prstGeom>
              <a:ln>
                <a:noFill/>
              </a:ln>
              <a:effectLst>
                <a:softEdge rad="1125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35" name="TextBox 15"/>
            <p:cNvSpPr txBox="1">
              <a:spLocks noChangeArrowheads="1"/>
            </p:cNvSpPr>
            <p:nvPr/>
          </p:nvSpPr>
          <p:spPr bwMode="auto">
            <a:xfrm>
              <a:off x="6210034" y="5229200"/>
              <a:ext cx="1220397" cy="36933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entury Schoolbook" pitchFamily="18" charset="0"/>
                </a:rPr>
                <a:t>九转大肠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288299" y="3228157"/>
            <a:ext cx="3333610" cy="2517567"/>
            <a:chOff x="9511081" y="713340"/>
            <a:chExt cx="3333610" cy="2517567"/>
          </a:xfrm>
        </p:grpSpPr>
        <p:sp>
          <p:nvSpPr>
            <p:cNvPr id="42" name="云形标注 41"/>
            <p:cNvSpPr/>
            <p:nvPr/>
          </p:nvSpPr>
          <p:spPr bwMode="auto">
            <a:xfrm>
              <a:off x="9511081" y="713340"/>
              <a:ext cx="3333610" cy="2517567"/>
            </a:xfrm>
            <a:prstGeom prst="cloudCallout">
              <a:avLst>
                <a:gd name="adj1" fmla="val -75307"/>
                <a:gd name="adj2" fmla="val -12980"/>
              </a:avLst>
            </a:prstGeom>
            <a:gradFill flip="none" rotWithShape="1"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8100000" scaled="1"/>
              <a:tileRect/>
            </a:gradFill>
            <a:ln w="9525" cap="flat" cmpd="sng" algn="ctr">
              <a:solidFill>
                <a:srgbClr val="0033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b="1">
                <a:latin typeface="Arial" pitchFamily="34" charset="0"/>
                <a:ea typeface="华文细黑" pitchFamily="2" charset="-122"/>
              </a:endParaRPr>
            </a:p>
          </p:txBody>
        </p:sp>
        <p:pic>
          <p:nvPicPr>
            <p:cNvPr id="43" name="Picture 2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84166" y="856141"/>
              <a:ext cx="2885521" cy="216762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4" name="TextBox 9"/>
            <p:cNvSpPr txBox="1">
              <a:spLocks noChangeArrowheads="1"/>
            </p:cNvSpPr>
            <p:nvPr/>
          </p:nvSpPr>
          <p:spPr bwMode="auto">
            <a:xfrm>
              <a:off x="10619824" y="2654435"/>
              <a:ext cx="1116124" cy="36933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b="1" dirty="0">
                  <a:latin typeface="Century Schoolbook" pitchFamily="18" charset="0"/>
                </a:rPr>
                <a:t>宫保鸡丁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288299" y="2293068"/>
            <a:ext cx="3333610" cy="2517567"/>
            <a:chOff x="9511081" y="713340"/>
            <a:chExt cx="3333610" cy="2517567"/>
          </a:xfrm>
        </p:grpSpPr>
        <p:sp>
          <p:nvSpPr>
            <p:cNvPr id="40" name="云形标注 39"/>
            <p:cNvSpPr/>
            <p:nvPr/>
          </p:nvSpPr>
          <p:spPr bwMode="auto">
            <a:xfrm>
              <a:off x="9511081" y="713340"/>
              <a:ext cx="3333610" cy="2517567"/>
            </a:xfrm>
            <a:prstGeom prst="cloudCallout">
              <a:avLst>
                <a:gd name="adj1" fmla="val -74021"/>
                <a:gd name="adj2" fmla="val 55121"/>
              </a:avLst>
            </a:prstGeom>
            <a:gradFill flip="none" rotWithShape="1"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8100000" scaled="1"/>
              <a:tileRect/>
            </a:gradFill>
            <a:ln w="9525" cap="flat" cmpd="sng" algn="ctr">
              <a:solidFill>
                <a:srgbClr val="0033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b="1">
                <a:latin typeface="Arial" pitchFamily="34" charset="0"/>
                <a:ea typeface="华文细黑" pitchFamily="2" charset="-122"/>
              </a:endParaRPr>
            </a:p>
          </p:txBody>
        </p:sp>
        <p:pic>
          <p:nvPicPr>
            <p:cNvPr id="45" name="Picture 2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9784166" y="1014277"/>
              <a:ext cx="2885521" cy="185135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6" name="TextBox 9"/>
            <p:cNvSpPr txBox="1">
              <a:spLocks noChangeArrowheads="1"/>
            </p:cNvSpPr>
            <p:nvPr/>
          </p:nvSpPr>
          <p:spPr bwMode="auto">
            <a:xfrm>
              <a:off x="10619824" y="2654435"/>
              <a:ext cx="1116124" cy="36933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b="1" dirty="0">
                  <a:latin typeface="Century Schoolbook" pitchFamily="18" charset="0"/>
                </a:rPr>
                <a:t>白灼虾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964503" y="3286262"/>
            <a:ext cx="3333610" cy="2517567"/>
            <a:chOff x="9511081" y="713340"/>
            <a:chExt cx="3333610" cy="2517567"/>
          </a:xfrm>
        </p:grpSpPr>
        <p:sp>
          <p:nvSpPr>
            <p:cNvPr id="50" name="云形标注 49"/>
            <p:cNvSpPr/>
            <p:nvPr/>
          </p:nvSpPr>
          <p:spPr bwMode="auto">
            <a:xfrm>
              <a:off x="9511081" y="713340"/>
              <a:ext cx="3333610" cy="2517567"/>
            </a:xfrm>
            <a:prstGeom prst="cloudCallout">
              <a:avLst>
                <a:gd name="adj1" fmla="val -90307"/>
                <a:gd name="adj2" fmla="val 42636"/>
              </a:avLst>
            </a:prstGeom>
            <a:gradFill flip="none" rotWithShape="1"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8100000" scaled="1"/>
              <a:tileRect/>
            </a:gradFill>
            <a:ln w="9525" cap="flat" cmpd="sng" algn="ctr">
              <a:solidFill>
                <a:srgbClr val="0033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b="1">
                <a:latin typeface="Arial" pitchFamily="34" charset="0"/>
                <a:ea typeface="华文细黑" pitchFamily="2" charset="-122"/>
              </a:endParaRPr>
            </a:p>
          </p:txBody>
        </p:sp>
        <p:pic>
          <p:nvPicPr>
            <p:cNvPr id="51" name="Picture 2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9992690" y="1014277"/>
              <a:ext cx="2468472" cy="185135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2" name="TextBox 9"/>
            <p:cNvSpPr txBox="1">
              <a:spLocks noChangeArrowheads="1"/>
            </p:cNvSpPr>
            <p:nvPr/>
          </p:nvSpPr>
          <p:spPr bwMode="auto">
            <a:xfrm>
              <a:off x="10619824" y="2654435"/>
              <a:ext cx="1116124" cy="36933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b="1" dirty="0">
                  <a:latin typeface="Century Schoolbook" pitchFamily="18" charset="0"/>
                </a:rPr>
                <a:t>鸡丝燕窝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3934682" y="2206688"/>
            <a:ext cx="3333610" cy="2517567"/>
            <a:chOff x="9511081" y="713340"/>
            <a:chExt cx="3333610" cy="2517567"/>
          </a:xfrm>
        </p:grpSpPr>
        <p:sp>
          <p:nvSpPr>
            <p:cNvPr id="54" name="云形标注 53"/>
            <p:cNvSpPr/>
            <p:nvPr/>
          </p:nvSpPr>
          <p:spPr bwMode="auto">
            <a:xfrm>
              <a:off x="9511081" y="713340"/>
              <a:ext cx="3333610" cy="2517567"/>
            </a:xfrm>
            <a:prstGeom prst="cloudCallout">
              <a:avLst>
                <a:gd name="adj1" fmla="val 80272"/>
                <a:gd name="adj2" fmla="val 1208"/>
              </a:avLst>
            </a:prstGeom>
            <a:gradFill flip="none" rotWithShape="1"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8100000" scaled="1"/>
              <a:tileRect/>
            </a:gradFill>
            <a:ln w="9525" cap="flat" cmpd="sng" algn="ctr">
              <a:solidFill>
                <a:srgbClr val="0033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b="1">
                <a:latin typeface="Arial" pitchFamily="34" charset="0"/>
                <a:ea typeface="华文细黑" pitchFamily="2" charset="-122"/>
              </a:endParaRPr>
            </a:p>
          </p:txBody>
        </p:sp>
        <p:pic>
          <p:nvPicPr>
            <p:cNvPr id="55" name="Picture 2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0004240" y="886618"/>
              <a:ext cx="2445371" cy="185135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6" name="TextBox 9"/>
            <p:cNvSpPr txBox="1">
              <a:spLocks noChangeArrowheads="1"/>
            </p:cNvSpPr>
            <p:nvPr/>
          </p:nvSpPr>
          <p:spPr bwMode="auto">
            <a:xfrm>
              <a:off x="10258008" y="2651887"/>
              <a:ext cx="1839756" cy="36933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b="1" dirty="0">
                  <a:latin typeface="Century Schoolbook" pitchFamily="18" charset="0"/>
                </a:rPr>
                <a:t>清炖蟹粉狮子头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4427841" y="2371278"/>
            <a:ext cx="2515884" cy="2517567"/>
            <a:chOff x="10328807" y="713340"/>
            <a:chExt cx="2515884" cy="2517567"/>
          </a:xfrm>
        </p:grpSpPr>
        <p:sp>
          <p:nvSpPr>
            <p:cNvPr id="58" name="云形标注 57"/>
            <p:cNvSpPr/>
            <p:nvPr/>
          </p:nvSpPr>
          <p:spPr bwMode="auto">
            <a:xfrm>
              <a:off x="10328807" y="713340"/>
              <a:ext cx="2515884" cy="2517567"/>
            </a:xfrm>
            <a:prstGeom prst="cloudCallout">
              <a:avLst>
                <a:gd name="adj1" fmla="val 96130"/>
                <a:gd name="adj2" fmla="val 19368"/>
              </a:avLst>
            </a:prstGeom>
            <a:gradFill flip="none" rotWithShape="1"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8100000" scaled="1"/>
              <a:tileRect/>
            </a:gradFill>
            <a:ln w="9525" cap="flat" cmpd="sng" algn="ctr">
              <a:solidFill>
                <a:srgbClr val="0033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b="1">
                <a:latin typeface="Arial" pitchFamily="34" charset="0"/>
                <a:ea typeface="华文细黑" pitchFamily="2" charset="-122"/>
              </a:endParaRPr>
            </a:p>
          </p:txBody>
        </p:sp>
        <p:pic>
          <p:nvPicPr>
            <p:cNvPr id="59" name="Picture 2"/>
            <p:cNvPicPr>
              <a:picLocks noChangeAspect="1" noChangeArrowheads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1037137" y="765849"/>
              <a:ext cx="1579458" cy="2369187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0" name="TextBox 9"/>
            <p:cNvSpPr txBox="1">
              <a:spLocks noChangeArrowheads="1"/>
            </p:cNvSpPr>
            <p:nvPr/>
          </p:nvSpPr>
          <p:spPr bwMode="auto">
            <a:xfrm>
              <a:off x="10532533" y="1562865"/>
              <a:ext cx="481296" cy="92333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b="1">
                  <a:latin typeface="Century Schoolbook" pitchFamily="18" charset="0"/>
                </a:rPr>
                <a:t>东坡肉</a:t>
              </a:r>
              <a:endParaRPr lang="zh-CN" altLang="en-US" b="1" dirty="0">
                <a:latin typeface="Century Schoolbook" pitchFamily="18" charset="0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4295800" y="2622923"/>
            <a:ext cx="3333610" cy="2517567"/>
            <a:chOff x="9511081" y="713340"/>
            <a:chExt cx="3333610" cy="2517567"/>
          </a:xfrm>
        </p:grpSpPr>
        <p:sp>
          <p:nvSpPr>
            <p:cNvPr id="62" name="云形标注 61"/>
            <p:cNvSpPr/>
            <p:nvPr/>
          </p:nvSpPr>
          <p:spPr bwMode="auto">
            <a:xfrm>
              <a:off x="9511081" y="713340"/>
              <a:ext cx="3333610" cy="2517567"/>
            </a:xfrm>
            <a:prstGeom prst="cloudCallout">
              <a:avLst>
                <a:gd name="adj1" fmla="val 89701"/>
                <a:gd name="adj2" fmla="val 47744"/>
              </a:avLst>
            </a:prstGeom>
            <a:gradFill flip="none" rotWithShape="1"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8100000" scaled="1"/>
              <a:tileRect/>
            </a:gradFill>
            <a:ln w="9525" cap="flat" cmpd="sng" algn="ctr">
              <a:solidFill>
                <a:srgbClr val="0033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b="1">
                <a:latin typeface="Arial" pitchFamily="34" charset="0"/>
                <a:ea typeface="华文细黑" pitchFamily="2" charset="-122"/>
              </a:endParaRPr>
            </a:p>
          </p:txBody>
        </p:sp>
        <p:pic>
          <p:nvPicPr>
            <p:cNvPr id="63" name="Picture 2"/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0004240" y="894461"/>
              <a:ext cx="2445371" cy="1835667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4" name="TextBox 9"/>
            <p:cNvSpPr txBox="1">
              <a:spLocks noChangeArrowheads="1"/>
            </p:cNvSpPr>
            <p:nvPr/>
          </p:nvSpPr>
          <p:spPr bwMode="auto">
            <a:xfrm>
              <a:off x="10595210" y="2628766"/>
              <a:ext cx="1162558" cy="36933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b="1" dirty="0">
                  <a:latin typeface="Century Schoolbook" pitchFamily="18" charset="0"/>
                </a:rPr>
                <a:t>金鱼戏莲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3379714" y="2046859"/>
            <a:ext cx="3333610" cy="2517567"/>
            <a:chOff x="9511081" y="713340"/>
            <a:chExt cx="3333610" cy="2517567"/>
          </a:xfrm>
        </p:grpSpPr>
        <p:sp>
          <p:nvSpPr>
            <p:cNvPr id="66" name="云形标注 65"/>
            <p:cNvSpPr/>
            <p:nvPr/>
          </p:nvSpPr>
          <p:spPr bwMode="auto">
            <a:xfrm>
              <a:off x="9511081" y="713340"/>
              <a:ext cx="3333610" cy="2517567"/>
            </a:xfrm>
            <a:prstGeom prst="cloudCallout">
              <a:avLst>
                <a:gd name="adj1" fmla="val 108987"/>
                <a:gd name="adj2" fmla="val 93713"/>
              </a:avLst>
            </a:prstGeom>
            <a:gradFill flip="none" rotWithShape="1"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8100000" scaled="1"/>
              <a:tileRect/>
            </a:gradFill>
            <a:ln w="9525" cap="flat" cmpd="sng" algn="ctr">
              <a:solidFill>
                <a:srgbClr val="0033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b="1">
                <a:latin typeface="Arial" pitchFamily="34" charset="0"/>
                <a:ea typeface="华文细黑" pitchFamily="2" charset="-122"/>
              </a:endParaRPr>
            </a:p>
          </p:txBody>
        </p:sp>
        <p:pic>
          <p:nvPicPr>
            <p:cNvPr id="67" name="Picture 2"/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0004240" y="993532"/>
              <a:ext cx="2445371" cy="163752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8" name="TextBox 9"/>
            <p:cNvSpPr txBox="1">
              <a:spLocks noChangeArrowheads="1"/>
            </p:cNvSpPr>
            <p:nvPr/>
          </p:nvSpPr>
          <p:spPr bwMode="auto">
            <a:xfrm>
              <a:off x="10595210" y="2628766"/>
              <a:ext cx="1162558" cy="36933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b="1" dirty="0">
                  <a:latin typeface="Century Schoolbook" pitchFamily="18" charset="0"/>
                </a:rPr>
                <a:t>红烧划水</a:t>
              </a:r>
            </a:p>
          </p:txBody>
        </p:sp>
      </p:grp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fld id="{0F33FDEE-B88B-49FB-9EED-B4B4F8F3D8B5}" type="slidenum">
              <a:rPr lang="zh-CN" altLang="en-US" smtClean="0"/>
              <a:pPr/>
              <a:t>4</a:t>
            </a:fld>
            <a:r>
              <a:rPr lang="zh-CN" altLang="en-US" smtClean="0"/>
              <a:t>页</a:t>
            </a:r>
            <a:endParaRPr lang="zh-CN" altLang="en-US" dirty="0"/>
          </a:p>
        </p:txBody>
      </p:sp>
      <p:sp>
        <p:nvSpPr>
          <p:cNvPr id="69" name="动作按钮: 上一张 68">
            <a:hlinkClick r:id="rId20" action="ppaction://hlinksldjump" highlightClick="1"/>
          </p:cNvPr>
          <p:cNvSpPr/>
          <p:nvPr/>
        </p:nvSpPr>
        <p:spPr>
          <a:xfrm>
            <a:off x="7320137" y="6165304"/>
            <a:ext cx="798519" cy="548680"/>
          </a:xfrm>
          <a:prstGeom prst="actionButtonRetur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0217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xit" presetSubtype="3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49" presetClass="exit" presetSubtype="0" accel="10000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53" presetClass="exit" presetSubtype="3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53" presetClass="exit" presetSubtype="3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53" presetClass="exit" presetSubtype="3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53" presetClass="exit" presetSubtype="3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53" presetClass="exit" presetSubtype="3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53" presetClass="exit" presetSubtype="3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81200" y="116632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5400" kern="2200" dirty="0">
                <a:ln>
                  <a:solidFill>
                    <a:srgbClr val="003300"/>
                  </a:solidFill>
                </a:ln>
                <a:noFill/>
                <a:latin typeface="华文彩云" pitchFamily="2" charset="-122"/>
                <a:ea typeface="华文彩云" pitchFamily="2" charset="-122"/>
              </a:rPr>
              <a:t>鲁  菜</a:t>
            </a:r>
          </a:p>
        </p:txBody>
      </p:sp>
      <p:sp>
        <p:nvSpPr>
          <p:cNvPr id="3" name="文本占位符 2"/>
          <p:cNvSpPr>
            <a:spLocks noGrp="1"/>
          </p:cNvSpPr>
          <p:nvPr>
            <p:ph idx="4294967295"/>
          </p:nvPr>
        </p:nvSpPr>
        <p:spPr>
          <a:xfrm>
            <a:off x="2063552" y="1110754"/>
            <a:ext cx="8229600" cy="4968552"/>
          </a:xfrm>
        </p:spPr>
        <p:txBody>
          <a:bodyPr>
            <a:normAutofit fontScale="92500" lnSpcReduction="20000"/>
          </a:bodyPr>
          <a:lstStyle/>
          <a:p>
            <a:pPr marL="571500" indent="-571500" algn="just">
              <a:lnSpc>
                <a:spcPct val="160000"/>
              </a:lnSpc>
              <a:buBlip>
                <a:blip r:embed="rId2"/>
              </a:buBlip>
            </a:pPr>
            <a:r>
              <a:rPr lang="zh-CN" altLang="en-US" sz="28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鲁菜又叫山东菜。历史悠久，影响广泛。以其味鲜咸脆嫩，风味独特，制作精细享誉海内外。</a:t>
            </a:r>
            <a:endParaRPr lang="en-US" altLang="zh-CN" sz="2800" b="1" kern="2200" dirty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  <a:p>
            <a:pPr marL="571500" indent="-571500" algn="just">
              <a:lnSpc>
                <a:spcPct val="160000"/>
              </a:lnSpc>
              <a:buBlip>
                <a:blip r:embed="rId2"/>
              </a:buBlip>
            </a:pPr>
            <a:r>
              <a:rPr lang="zh-CN" altLang="en-US" sz="28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齐鲁大地是依山傍海，物产丰富，经济发达的良好地域，为山东菜系的形成、烹饪文化的发展，提供了良好的条件。 </a:t>
            </a:r>
            <a:endParaRPr lang="en-US" altLang="zh-CN" sz="2800" b="1" kern="2200" dirty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  <a:p>
            <a:pPr marL="571500" indent="-571500" algn="just">
              <a:lnSpc>
                <a:spcPct val="160000"/>
              </a:lnSpc>
              <a:buBlip>
                <a:blip r:embed="rId2"/>
              </a:buBlip>
            </a:pPr>
            <a:r>
              <a:rPr lang="zh-CN" altLang="en-US" sz="28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以“爆、炒、烧、塌”等为其特色。精于制鲁菜汤，善于以葱香调味，并且对海珍品和小海味的烹制也堪称一绝。 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fld id="{0F33FDEE-B88B-49FB-9EED-B4B4F8F3D8B5}" type="slidenum">
              <a:rPr lang="zh-CN" altLang="en-US" smtClean="0"/>
              <a:pPr/>
              <a:t>5</a:t>
            </a:fld>
            <a:r>
              <a:rPr lang="zh-CN" altLang="en-US" smtClean="0"/>
              <a:t>页</a:t>
            </a:r>
            <a:endParaRPr lang="zh-CN" altLang="en-US" dirty="0"/>
          </a:p>
        </p:txBody>
      </p:sp>
      <p:pic>
        <p:nvPicPr>
          <p:cNvPr id="3076" name="Picture 4" descr="C:\Users\蔡方林\AppData\Local\Microsoft\Windows\Temporary Internet Files\Content.IE5\MMIKKLBY\MM900288870[1]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392145" y="5877273"/>
            <a:ext cx="619125" cy="80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458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81200" y="116632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5400" kern="2200" dirty="0">
                <a:ln>
                  <a:solidFill>
                    <a:srgbClr val="003300"/>
                  </a:solidFill>
                </a:ln>
                <a:noFill/>
                <a:latin typeface="华文彩云" pitchFamily="2" charset="-122"/>
                <a:ea typeface="华文彩云" pitchFamily="2" charset="-122"/>
              </a:rPr>
              <a:t>川  菜</a:t>
            </a:r>
          </a:p>
        </p:txBody>
      </p:sp>
      <p:sp>
        <p:nvSpPr>
          <p:cNvPr id="3" name="文本占位符 2"/>
          <p:cNvSpPr>
            <a:spLocks noGrp="1"/>
          </p:cNvSpPr>
          <p:nvPr>
            <p:ph idx="4294967295"/>
          </p:nvPr>
        </p:nvSpPr>
        <p:spPr>
          <a:xfrm>
            <a:off x="1991544" y="1326778"/>
            <a:ext cx="8229600" cy="4824536"/>
          </a:xfr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/>
          <a:p>
            <a:pPr marL="571500" indent="-571500" algn="just">
              <a:lnSpc>
                <a:spcPct val="150000"/>
              </a:lnSpc>
              <a:buBlip>
                <a:blip r:embed="rId2"/>
              </a:buBlip>
            </a:pPr>
            <a:r>
              <a:rPr lang="zh-CN" altLang="en-US" sz="28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不仅是四川人喜爱的，而且为中国各地甚至海外许多国家的人所喜欢。 </a:t>
            </a:r>
            <a:endParaRPr lang="en-US" altLang="zh-CN" sz="2800" b="1" kern="2200" dirty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  <a:p>
            <a:pPr marL="571500" indent="-571500" algn="just">
              <a:lnSpc>
                <a:spcPct val="150000"/>
              </a:lnSpc>
              <a:buBlip>
                <a:blip r:embed="rId2"/>
              </a:buBlip>
            </a:pPr>
            <a:r>
              <a:rPr lang="zh-CN" altLang="en-US" sz="28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川菜以味多、味广、味厚、味浓著称。</a:t>
            </a:r>
            <a:endParaRPr lang="en-US" altLang="zh-CN" sz="2800" b="1" kern="2200" dirty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  <a:p>
            <a:pPr marL="571500" indent="-571500" algn="just">
              <a:lnSpc>
                <a:spcPct val="150000"/>
              </a:lnSpc>
              <a:buBlip>
                <a:blip r:embed="rId2"/>
              </a:buBlip>
            </a:pPr>
            <a:r>
              <a:rPr lang="zh-CN" altLang="en-US" sz="28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川菜发展至今，已具有用料广博、味道多样、菜肴适应面广三个特征，其中尤以味型多、变化巧妙而著称。“味在四川”，便是世人所公认的。 </a:t>
            </a:r>
          </a:p>
          <a:p>
            <a:pPr marL="571500" indent="-571500" algn="just">
              <a:lnSpc>
                <a:spcPct val="150000"/>
              </a:lnSpc>
              <a:buBlip>
                <a:blip r:embed="rId2"/>
              </a:buBlip>
            </a:pPr>
            <a:endParaRPr lang="zh-CN" altLang="en-US" sz="2800" b="1" kern="2200" dirty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fld id="{0F33FDEE-B88B-49FB-9EED-B4B4F8F3D8B5}" type="slidenum">
              <a:rPr lang="zh-CN" altLang="en-US" smtClean="0"/>
              <a:pPr/>
              <a:t>6</a:t>
            </a:fld>
            <a:r>
              <a:rPr lang="zh-CN" altLang="en-US" smtClean="0"/>
              <a:t>页</a:t>
            </a:r>
            <a:endParaRPr lang="zh-CN" altLang="en-US" dirty="0"/>
          </a:p>
        </p:txBody>
      </p:sp>
      <p:pic>
        <p:nvPicPr>
          <p:cNvPr id="6" name="Picture 4" descr="C:\Users\蔡方林\AppData\Local\Microsoft\Windows\Temporary Internet Files\Content.IE5\MMIKKLBY\MM900288870[1]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392145" y="5877273"/>
            <a:ext cx="619125" cy="80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3147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042864" y="44624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5400" kern="2200" dirty="0">
                <a:ln>
                  <a:solidFill>
                    <a:srgbClr val="003300"/>
                  </a:solidFill>
                </a:ln>
                <a:noFill/>
                <a:latin typeface="华文彩云" pitchFamily="2" charset="-122"/>
                <a:ea typeface="华文彩云" pitchFamily="2" charset="-122"/>
              </a:rPr>
              <a:t>苏   菜</a:t>
            </a:r>
          </a:p>
        </p:txBody>
      </p:sp>
      <p:sp>
        <p:nvSpPr>
          <p:cNvPr id="3" name="文本占位符 2"/>
          <p:cNvSpPr>
            <a:spLocks noGrp="1"/>
          </p:cNvSpPr>
          <p:nvPr>
            <p:ph idx="4294967295"/>
          </p:nvPr>
        </p:nvSpPr>
        <p:spPr>
          <a:xfrm>
            <a:off x="1981200" y="1038746"/>
            <a:ext cx="8229600" cy="5040560"/>
          </a:xfr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571500" indent="-571500">
              <a:lnSpc>
                <a:spcPct val="150000"/>
              </a:lnSpc>
              <a:buBlip>
                <a:blip r:embed="rId2"/>
              </a:buBlip>
            </a:pPr>
            <a:r>
              <a:rPr lang="zh-CN" altLang="en-US" sz="24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苏菜的影响遍及长江中下游广大地区，在国内外享有盛誉。 </a:t>
            </a:r>
            <a:endParaRPr lang="en-US" altLang="zh-CN" sz="2400" b="1" kern="2200" dirty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  <a:p>
            <a:pPr marL="571500" indent="-571500">
              <a:lnSpc>
                <a:spcPct val="150000"/>
              </a:lnSpc>
              <a:buBlip>
                <a:blip r:embed="rId2"/>
              </a:buBlip>
            </a:pPr>
            <a:r>
              <a:rPr lang="zh-CN" altLang="en-US" sz="24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江苏为鱼米之乡，物产丰饶，饮食资源十分丰富。加之一些珍禽野味，都为江苏菜提供了丰富的烹饪原料。</a:t>
            </a:r>
            <a:endParaRPr lang="en-US" altLang="zh-CN" sz="2400" b="1" kern="2200" dirty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  <a:p>
            <a:pPr marL="571500" indent="-571500">
              <a:lnSpc>
                <a:spcPct val="150000"/>
              </a:lnSpc>
              <a:buBlip>
                <a:blip r:embed="rId2"/>
              </a:buBlip>
            </a:pPr>
            <a:r>
              <a:rPr lang="zh-CN" altLang="en-US" sz="24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苏菜的特点是：用料广泛，以江河湖海水鲜为主；刀工精细，烹调方法多样，擅长炖焖煨焐；追求本味，清鲜平和；菜品风格雅丽，形质均美。</a:t>
            </a:r>
            <a:endParaRPr lang="en-US" altLang="zh-CN" sz="2400" b="1" kern="2200" dirty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  <a:p>
            <a:pPr marL="571500" indent="-571500">
              <a:lnSpc>
                <a:spcPct val="150000"/>
              </a:lnSpc>
              <a:buBlip>
                <a:blip r:embed="rId2"/>
              </a:buBlip>
            </a:pPr>
            <a:r>
              <a:rPr lang="zh-CN" altLang="en-US" sz="24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江苏菜按照自身风味体系又可分为淮扬风味、金陵风味、苏锡风味和徐海风味四大流派。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fld id="{0F33FDEE-B88B-49FB-9EED-B4B4F8F3D8B5}" type="slidenum">
              <a:rPr lang="zh-CN" altLang="en-US" smtClean="0"/>
              <a:pPr/>
              <a:t>7</a:t>
            </a:fld>
            <a:r>
              <a:rPr lang="zh-CN" altLang="en-US" smtClean="0"/>
              <a:t>页</a:t>
            </a:r>
            <a:endParaRPr lang="zh-CN" altLang="en-US" dirty="0"/>
          </a:p>
        </p:txBody>
      </p:sp>
      <p:pic>
        <p:nvPicPr>
          <p:cNvPr id="6" name="Picture 4" descr="C:\Users\蔡方林\AppData\Local\Microsoft\Windows\Temporary Internet Files\Content.IE5\MMIKKLBY\MM900288870[1]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392145" y="5877273"/>
            <a:ext cx="619125" cy="80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9342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032520" y="116632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5400" kern="2200" dirty="0">
                <a:ln>
                  <a:solidFill>
                    <a:srgbClr val="003300"/>
                  </a:solidFill>
                </a:ln>
                <a:noFill/>
                <a:latin typeface="华文彩云" pitchFamily="2" charset="-122"/>
                <a:ea typeface="华文彩云" pitchFamily="2" charset="-122"/>
              </a:rPr>
              <a:t>浙  菜</a:t>
            </a:r>
          </a:p>
        </p:txBody>
      </p:sp>
      <p:sp>
        <p:nvSpPr>
          <p:cNvPr id="3" name="文本占位符 2"/>
          <p:cNvSpPr>
            <a:spLocks noGrp="1"/>
          </p:cNvSpPr>
          <p:nvPr>
            <p:ph idx="4294967295"/>
          </p:nvPr>
        </p:nvSpPr>
        <p:spPr>
          <a:xfrm>
            <a:off x="2042864" y="1398787"/>
            <a:ext cx="8229600" cy="4670265"/>
          </a:xfr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/>
          <a:p>
            <a:pPr marL="571500" indent="-571500">
              <a:lnSpc>
                <a:spcPct val="150000"/>
              </a:lnSpc>
              <a:buBlip>
                <a:blip r:embed="rId2"/>
              </a:buBlip>
            </a:pPr>
            <a:r>
              <a:rPr lang="zh-CN" altLang="en-US" sz="28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由杭州、宁波、绍兴等地方菜构成，最负盛名的是杭州菜。</a:t>
            </a:r>
            <a:endParaRPr lang="en-US" altLang="zh-CN" sz="2800" b="1" kern="2200" dirty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  <a:p>
            <a:pPr marL="571500" indent="-571500">
              <a:lnSpc>
                <a:spcPct val="150000"/>
              </a:lnSpc>
              <a:buBlip>
                <a:blip r:embed="rId2"/>
              </a:buBlip>
            </a:pPr>
            <a:r>
              <a:rPr lang="zh-CN" altLang="en-US" sz="28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浙菜的特点是鲜嫩软滑，香醇绵糯，清爽不腻。 </a:t>
            </a:r>
            <a:endParaRPr lang="en-US" altLang="zh-CN" sz="2800" b="1" kern="2200" dirty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  <a:p>
            <a:pPr marL="571500" indent="-571500">
              <a:lnSpc>
                <a:spcPct val="150000"/>
              </a:lnSpc>
              <a:buBlip>
                <a:blip r:embed="rId2"/>
              </a:buBlip>
            </a:pPr>
            <a:r>
              <a:rPr lang="zh-CN" altLang="en-US" sz="28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浙菜有它自己独特的烹调方法。除人们的地域性口味偏爱外，富饶的物产也是其因素之一。</a:t>
            </a:r>
            <a:endParaRPr lang="en-US" altLang="zh-CN" sz="2800" b="1" kern="2200" dirty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  <a:p>
            <a:pPr marL="571500" indent="-571500">
              <a:lnSpc>
                <a:spcPct val="150000"/>
              </a:lnSpc>
              <a:buBlip>
                <a:blip r:embed="rId2"/>
              </a:buBlip>
            </a:pPr>
            <a:r>
              <a:rPr lang="zh-CN" altLang="en-US" sz="28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浙菜的历史，也就是浙江烹饪的历史。  </a:t>
            </a:r>
          </a:p>
          <a:p>
            <a:pPr marL="571500" indent="-571500">
              <a:lnSpc>
                <a:spcPct val="150000"/>
              </a:lnSpc>
              <a:buBlip>
                <a:blip r:embed="rId2"/>
              </a:buBlip>
            </a:pPr>
            <a:endParaRPr lang="zh-CN" altLang="en-US" sz="2800" b="1" kern="2200" dirty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fld id="{0F33FDEE-B88B-49FB-9EED-B4B4F8F3D8B5}" type="slidenum">
              <a:rPr lang="zh-CN" altLang="en-US" smtClean="0"/>
              <a:pPr/>
              <a:t>8</a:t>
            </a:fld>
            <a:r>
              <a:rPr lang="zh-CN" altLang="en-US" smtClean="0"/>
              <a:t>页</a:t>
            </a:r>
            <a:endParaRPr lang="zh-CN" altLang="en-US" dirty="0"/>
          </a:p>
        </p:txBody>
      </p:sp>
      <p:pic>
        <p:nvPicPr>
          <p:cNvPr id="6" name="Picture 4" descr="C:\Users\蔡方林\AppData\Local\Microsoft\Windows\Temporary Internet Files\Content.IE5\MMIKKLBY\MM900288870[1]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392145" y="5877273"/>
            <a:ext cx="619125" cy="80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5397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042864" y="44624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5400" kern="2200" dirty="0">
                <a:ln>
                  <a:solidFill>
                    <a:srgbClr val="003300"/>
                  </a:solidFill>
                </a:ln>
                <a:noFill/>
                <a:latin typeface="华文彩云" pitchFamily="2" charset="-122"/>
                <a:ea typeface="华文彩云" pitchFamily="2" charset="-122"/>
              </a:rPr>
              <a:t>粤  菜</a:t>
            </a:r>
          </a:p>
        </p:txBody>
      </p:sp>
      <p:sp>
        <p:nvSpPr>
          <p:cNvPr id="3" name="文本占位符 2"/>
          <p:cNvSpPr>
            <a:spLocks noGrp="1"/>
          </p:cNvSpPr>
          <p:nvPr>
            <p:ph idx="4294967295"/>
          </p:nvPr>
        </p:nvSpPr>
        <p:spPr>
          <a:xfrm>
            <a:off x="1991544" y="980728"/>
            <a:ext cx="8229600" cy="4896544"/>
          </a:xfr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571500" indent="-571500" algn="just">
              <a:lnSpc>
                <a:spcPct val="130000"/>
              </a:lnSpc>
              <a:buBlip>
                <a:blip r:embed="rId2"/>
              </a:buBlip>
            </a:pPr>
            <a:r>
              <a:rPr lang="zh-CN" altLang="en-US" sz="26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粤菜即广东地方风味菜。</a:t>
            </a:r>
            <a:endParaRPr lang="en-US" altLang="zh-CN" sz="2600" b="1" kern="2200" dirty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  <a:p>
            <a:pPr marL="571500" indent="-571500" algn="just">
              <a:lnSpc>
                <a:spcPct val="130000"/>
              </a:lnSpc>
              <a:buBlip>
                <a:blip r:embed="rId2"/>
              </a:buBlip>
            </a:pPr>
            <a:r>
              <a:rPr lang="zh-CN" altLang="en-US" sz="26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粤菜具有独特的南国风味，并以选料广博、菜肴新颖奇异而著称于世。</a:t>
            </a:r>
            <a:endParaRPr lang="en-US" altLang="zh-CN" sz="2600" b="1" kern="2200" dirty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  <a:p>
            <a:pPr marL="571500" indent="-571500" algn="just">
              <a:lnSpc>
                <a:spcPct val="130000"/>
              </a:lnSpc>
              <a:buBlip>
                <a:blip r:embed="rId2"/>
              </a:buBlip>
            </a:pPr>
            <a:r>
              <a:rPr lang="zh-CN" altLang="en-US" sz="26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粤菜的总体特点是选料广泛、新奇且新鲜，菜肴口味尚清淡，味别丰富，讲究清而不淡，嫩而不生，油而不腻。 </a:t>
            </a:r>
            <a:endParaRPr lang="en-US" altLang="zh-CN" sz="2600" b="1" kern="2200" dirty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  <a:p>
            <a:pPr marL="571500" indent="-571500" algn="just">
              <a:lnSpc>
                <a:spcPct val="130000"/>
              </a:lnSpc>
              <a:buBlip>
                <a:blip r:embed="rId2"/>
              </a:buBlip>
            </a:pPr>
            <a:r>
              <a:rPr lang="zh-CN" altLang="en-US" sz="26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著名的菜点有：鸡烩蛇、龙虎斗、烤乳猪、东江盐鸡、白灼基围虾、烧鹅、蚝油牛肉、广式月饼、沙河粉、艇仔粥等。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fld id="{0F33FDEE-B88B-49FB-9EED-B4B4F8F3D8B5}" type="slidenum">
              <a:rPr lang="zh-CN" altLang="en-US" smtClean="0"/>
              <a:pPr/>
              <a:t>9</a:t>
            </a:fld>
            <a:r>
              <a:rPr lang="zh-CN" altLang="en-US" smtClean="0"/>
              <a:t>页</a:t>
            </a:r>
            <a:endParaRPr lang="zh-CN" altLang="en-US" dirty="0"/>
          </a:p>
        </p:txBody>
      </p:sp>
      <p:pic>
        <p:nvPicPr>
          <p:cNvPr id="6" name="Picture 4" descr="C:\Users\蔡方林\AppData\Local\Microsoft\Windows\Temporary Internet Files\Content.IE5\MMIKKLBY\MM900288870[1]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392145" y="5877273"/>
            <a:ext cx="619125" cy="80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0959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656</TotalTime>
  <Words>2413</Words>
  <Application>Microsoft Office PowerPoint</Application>
  <PresentationFormat>宽屏</PresentationFormat>
  <Paragraphs>176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44" baseType="lpstr">
      <vt:lpstr>Arial Unicode MS</vt:lpstr>
      <vt:lpstr>Meiryo</vt:lpstr>
      <vt:lpstr>黑体</vt:lpstr>
      <vt:lpstr>华文彩云</vt:lpstr>
      <vt:lpstr>华文行楷</vt:lpstr>
      <vt:lpstr>华文琥珀</vt:lpstr>
      <vt:lpstr>华文细黑</vt:lpstr>
      <vt:lpstr>楷体</vt:lpstr>
      <vt:lpstr>楷体_GB2312</vt:lpstr>
      <vt:lpstr>宋体</vt:lpstr>
      <vt:lpstr>微软雅黑</vt:lpstr>
      <vt:lpstr>Arial</vt:lpstr>
      <vt:lpstr>Broadway</vt:lpstr>
      <vt:lpstr>Calibri</vt:lpstr>
      <vt:lpstr>Calibri Light</vt:lpstr>
      <vt:lpstr>Century Schoolbook</vt:lpstr>
      <vt:lpstr>Wingdings</vt:lpstr>
      <vt:lpstr>Office 主题​​</vt:lpstr>
      <vt:lpstr>Office Theme</vt:lpstr>
      <vt:lpstr>PowerPoint 演示文稿</vt:lpstr>
      <vt:lpstr>PowerPoint 演示文稿</vt:lpstr>
      <vt:lpstr>中国菜系简介</vt:lpstr>
      <vt:lpstr>八 大 菜 系</vt:lpstr>
      <vt:lpstr>鲁  菜</vt:lpstr>
      <vt:lpstr>川  菜</vt:lpstr>
      <vt:lpstr>苏   菜</vt:lpstr>
      <vt:lpstr>浙  菜</vt:lpstr>
      <vt:lpstr>粤  菜</vt:lpstr>
      <vt:lpstr>湘  菜</vt:lpstr>
      <vt:lpstr>闽  菜</vt:lpstr>
      <vt:lpstr>徽  菜</vt:lpstr>
      <vt:lpstr>形 成 因 素</vt:lpstr>
      <vt:lpstr>　　</vt:lpstr>
      <vt:lpstr>气候原因</vt:lpstr>
      <vt:lpstr>　　</vt:lpstr>
      <vt:lpstr>烹 饪 历 史</vt:lpstr>
      <vt:lpstr>宋  代　　</vt:lpstr>
      <vt:lpstr>明  代</vt:lpstr>
      <vt:lpstr>清  代</vt:lpstr>
      <vt:lpstr>民  国</vt:lpstr>
      <vt:lpstr>其他菜系</vt:lpstr>
      <vt:lpstr>制 作 工 艺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Administrator</cp:lastModifiedBy>
  <cp:revision>41</cp:revision>
  <dcterms:created xsi:type="dcterms:W3CDTF">2012-10-27T03:09:32Z</dcterms:created>
  <dcterms:modified xsi:type="dcterms:W3CDTF">2018-05-28T06:49:18Z</dcterms:modified>
</cp:coreProperties>
</file>