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68" r:id="rId4"/>
    <p:sldId id="25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0" r:id="rId16"/>
  </p:sldIdLst>
  <p:sldSz cx="12192000" cy="6858000"/>
  <p:notesSz cx="6858000" cy="9144000"/>
  <p:embeddedFontLst>
    <p:embeddedFont>
      <p:font typeface="Calibri Light" panose="020F0302020204030204" pitchFamily="34" charset="0"/>
      <p:regular r:id="rId18"/>
      <p:italic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Georgia" panose="02040502050405020303" pitchFamily="18" charset="0"/>
      <p:regular r:id="rId22"/>
      <p:bold r:id="rId23"/>
      <p:italic r:id="rId24"/>
      <p:boldItalic r:id="rId25"/>
    </p:embeddedFont>
    <p:embeddedFont>
      <p:font typeface="方正粗倩简体" panose="03000509000000000000" pitchFamily="65" charset="-122"/>
      <p:regular r:id="rId26"/>
    </p:embeddedFont>
    <p:embeddedFont>
      <p:font typeface="Meiryo" panose="020B0604030504040204" pitchFamily="34" charset="-128"/>
      <p:regular r:id="rId27"/>
      <p:bold r:id="rId28"/>
      <p:italic r:id="rId29"/>
      <p:boldItalic r:id="rId30"/>
    </p:embeddedFont>
    <p:embeddedFont>
      <p:font typeface="方正正大黑简体" panose="02000000000000000000" pitchFamily="2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方正粗黑宋简体" panose="02010600030101010101" charset="-122"/>
      <p:regular r:id="rId33"/>
    </p:embeddedFont>
    <p:embeddedFont>
      <p:font typeface="Impact" panose="020B0806030902050204" pitchFamily="34" charset="0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楷体" panose="02010609060101010101" pitchFamily="49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65402E"/>
    <a:srgbClr val="542D1E"/>
    <a:srgbClr val="BF9000"/>
    <a:srgbClr val="FFFFFF"/>
    <a:srgbClr val="46401C"/>
    <a:srgbClr val="843C0C"/>
    <a:srgbClr val="3D2E57"/>
    <a:srgbClr val="9B5E48"/>
    <a:srgbClr val="8D53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FBAF6-F746-4D61-AE3F-DA8B67E4092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7040E-996E-40D4-A9F7-9A158E0EE0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83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59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99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117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2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408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586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369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700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008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242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4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60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44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1739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153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0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70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69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8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562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3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58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36C31-A797-4B5C-83B3-ED0D1B42075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8EB2E-6116-4A4F-8944-87089A75F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74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8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16710" y="3076740"/>
            <a:ext cx="2836433" cy="5107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0" y="3639515"/>
            <a:ext cx="12187672" cy="322020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59773" y="3684374"/>
            <a:ext cx="990948" cy="99094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空心弧 3"/>
          <p:cNvSpPr/>
          <p:nvPr/>
        </p:nvSpPr>
        <p:spPr>
          <a:xfrm>
            <a:off x="3217125" y="1363268"/>
            <a:ext cx="2276245" cy="2276247"/>
          </a:xfrm>
          <a:prstGeom prst="blockArc">
            <a:avLst>
              <a:gd name="adj1" fmla="val 21457793"/>
              <a:gd name="adj2" fmla="val 16502112"/>
              <a:gd name="adj3" fmla="val 740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2375557">
            <a:off x="3727993" y="2125342"/>
            <a:ext cx="942066" cy="17519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矩形 6"/>
          <p:cNvSpPr/>
          <p:nvPr/>
        </p:nvSpPr>
        <p:spPr>
          <a:xfrm rot="5400000">
            <a:off x="3800776" y="2717892"/>
            <a:ext cx="1234220" cy="12527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矩形 9"/>
          <p:cNvSpPr/>
          <p:nvPr/>
        </p:nvSpPr>
        <p:spPr>
          <a:xfrm>
            <a:off x="4728795" y="1363268"/>
            <a:ext cx="4639164" cy="991748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5600941" y="2329299"/>
            <a:ext cx="3877985" cy="830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小时</a:t>
            </a:r>
            <a:r>
              <a:rPr lang="zh-CN" altLang="en-US" sz="4800" dirty="0" smtClean="0">
                <a:solidFill>
                  <a:srgbClr val="FF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黄金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定律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3325" y="3052088"/>
            <a:ext cx="3121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亦称天才定律</a:t>
            </a:r>
            <a:endParaRPr lang="zh-CN" altLang="en-US" sz="3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10821" y="907701"/>
            <a:ext cx="118173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1</a:t>
            </a: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5048814" y="893846"/>
            <a:ext cx="462346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0000</a:t>
            </a:r>
            <a:endParaRPr lang="zh-CN" altLang="en-US" sz="11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8" name="文本框 19"/>
          <p:cNvSpPr txBox="1"/>
          <p:nvPr/>
        </p:nvSpPr>
        <p:spPr>
          <a:xfrm>
            <a:off x="1774199" y="4004471"/>
            <a:ext cx="2804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吕建德字体" pitchFamily="2" charset="-122"/>
                <a:ea typeface="方正吕建德字体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妙手回春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</a:p>
        </p:txBody>
      </p:sp>
      <p:sp>
        <p:nvSpPr>
          <p:cNvPr id="39" name="文本框 20"/>
          <p:cNvSpPr txBox="1"/>
          <p:nvPr/>
        </p:nvSpPr>
        <p:spPr>
          <a:xfrm>
            <a:off x="4125386" y="4675322"/>
            <a:ext cx="492443" cy="2332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2015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r>
              <a:rPr lang="en-US" altLang="zh-CN" dirty="0"/>
              <a:t>23</a:t>
            </a:r>
            <a:r>
              <a:rPr lang="zh-CN" altLang="en-US" dirty="0"/>
              <a:t>日</a:t>
            </a:r>
          </a:p>
        </p:txBody>
      </p:sp>
      <p:sp>
        <p:nvSpPr>
          <p:cNvPr id="40" name="椭圆 39"/>
          <p:cNvSpPr/>
          <p:nvPr/>
        </p:nvSpPr>
        <p:spPr>
          <a:xfrm>
            <a:off x="3937935" y="3771512"/>
            <a:ext cx="834623" cy="83462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1" name="文本框 55"/>
          <p:cNvSpPr txBox="1"/>
          <p:nvPr/>
        </p:nvSpPr>
        <p:spPr>
          <a:xfrm>
            <a:off x="4030460" y="4278692"/>
            <a:ext cx="782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号作品</a:t>
            </a:r>
          </a:p>
        </p:txBody>
      </p:sp>
      <p:sp>
        <p:nvSpPr>
          <p:cNvPr id="42" name="矩形 41"/>
          <p:cNvSpPr/>
          <p:nvPr/>
        </p:nvSpPr>
        <p:spPr>
          <a:xfrm>
            <a:off x="4006660" y="3756181"/>
            <a:ext cx="90838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chemeClr val="accent2">
                    <a:lumMod val="50000"/>
                  </a:schemeClr>
                </a:solidFill>
                <a:latin typeface="Impact" panose="020B0806030902050204" pitchFamily="34" charset="0"/>
              </a:rPr>
              <a:t>58</a:t>
            </a:r>
            <a:endParaRPr lang="zh-CN" altLang="en-US" sz="4000" dirty="0">
              <a:solidFill>
                <a:schemeClr val="accent2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19"/>
          <p:cNvSpPr txBox="1"/>
          <p:nvPr/>
        </p:nvSpPr>
        <p:spPr>
          <a:xfrm>
            <a:off x="4771154" y="4011947"/>
            <a:ext cx="2935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转载请注明出处</a:t>
            </a:r>
          </a:p>
        </p:txBody>
      </p:sp>
    </p:spTree>
    <p:extLst>
      <p:ext uri="{BB962C8B-B14F-4D97-AF65-F5344CB8AC3E}">
        <p14:creationId xmlns:p14="http://schemas.microsoft.com/office/powerpoint/2010/main" val="150490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11382" y="4134119"/>
            <a:ext cx="3655460" cy="49744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45168" y="5181228"/>
            <a:ext cx="3621674" cy="47932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2602523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" t="8001" r="1460" b="19599"/>
          <a:stretch/>
        </p:blipFill>
        <p:spPr>
          <a:xfrm>
            <a:off x="4743892" y="0"/>
            <a:ext cx="2602523" cy="2602523"/>
          </a:xfrm>
          <a:prstGeom prst="ellips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38801" y="3571579"/>
            <a:ext cx="681743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世界级专家</a:t>
            </a:r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的关键条件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第一就是大量练习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符合一万小时天才定律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第二就是刻意练习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把弱项转变成擅长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学习区</a:t>
            </a:r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转化成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168" y="2553077"/>
            <a:ext cx="3794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德国心理学家</a:t>
            </a:r>
            <a:endParaRPr lang="en-US" altLang="zh-CN" sz="28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Anders Ericsson</a:t>
            </a:r>
            <a:r>
              <a:rPr lang="zh-CN" altLang="en-US" sz="28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</a:t>
            </a:r>
            <a:endParaRPr lang="zh-CN" altLang="en-US" sz="28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4358047" y="3443778"/>
            <a:ext cx="3621673" cy="166437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89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0" y="4589351"/>
            <a:ext cx="12192000" cy="2268648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53125" y="35074"/>
            <a:ext cx="4485411" cy="4485411"/>
            <a:chOff x="3553125" y="35074"/>
            <a:chExt cx="4675439" cy="4675439"/>
          </a:xfrm>
        </p:grpSpPr>
        <p:grpSp>
          <p:nvGrpSpPr>
            <p:cNvPr id="15" name="组合 14"/>
            <p:cNvGrpSpPr/>
            <p:nvPr/>
          </p:nvGrpSpPr>
          <p:grpSpPr>
            <a:xfrm>
              <a:off x="3553125" y="35074"/>
              <a:ext cx="4675439" cy="4675439"/>
              <a:chOff x="3270739" y="685800"/>
              <a:chExt cx="5240215" cy="524021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270739" y="685800"/>
                <a:ext cx="5240215" cy="524021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044462" y="2233246"/>
                <a:ext cx="3692769" cy="369276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739054" y="3622430"/>
                <a:ext cx="2303585" cy="23035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114164" y="3242589"/>
              <a:ext cx="1925515" cy="673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accent2">
                      <a:lumMod val="50000"/>
                    </a:schemeClr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舒适区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863189" y="3749079"/>
              <a:ext cx="2170853" cy="3849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2">
                      <a:lumMod val="50000"/>
                    </a:schemeClr>
                  </a:solidFill>
                  <a:latin typeface="Georgia" panose="02040502050405020303" pitchFamily="18" charset="0"/>
                  <a:ea typeface="微软雅黑" panose="020B0503020204020204" pitchFamily="34" charset="-122"/>
                </a:rPr>
                <a:t>COMFORT  ZONE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48432" y="1738732"/>
              <a:ext cx="1925515" cy="673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学习区</a:t>
              </a:r>
              <a:endParaRPr lang="zh-CN" altLang="en-US" sz="36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22397" y="2281155"/>
              <a:ext cx="2242703" cy="3849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  <a:ea typeface="微软雅黑" panose="020B0503020204020204" pitchFamily="34" charset="-122"/>
                </a:rPr>
                <a:t>LEARNING  ZONE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33738" y="362425"/>
              <a:ext cx="19255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恐慌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区</a:t>
              </a:r>
              <a:endParaRPr lang="zh-CN" altLang="en-US" sz="36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117124" y="904613"/>
              <a:ext cx="16450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  <a:ea typeface="微软雅黑" panose="020B0503020204020204" pitchFamily="34" charset="-122"/>
                </a:rPr>
                <a:t>PANIC  ZONE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560714" y="4640398"/>
            <a:ext cx="8864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刻意练习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的目的就是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学习区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变为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舒适区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恐慌区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变为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762126" y="3478213"/>
            <a:ext cx="180000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577944" y="3216821"/>
            <a:ext cx="162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擅长的</a:t>
            </a:r>
            <a:endPara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789607" y="2061897"/>
            <a:ext cx="180000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577944" y="1844289"/>
            <a:ext cx="1976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不擅长的</a:t>
            </a:r>
            <a:endPara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62126" y="859897"/>
            <a:ext cx="180000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577944" y="643221"/>
            <a:ext cx="1976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极不擅长的</a:t>
            </a:r>
            <a:endPara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36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16919" y="1901070"/>
            <a:ext cx="3108393" cy="1181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23171" y="3082081"/>
            <a:ext cx="3368871" cy="738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3527" y="3082081"/>
            <a:ext cx="71729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dirty="0" smtClean="0">
                <a:solidFill>
                  <a:srgbClr val="FF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才能看起来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毫不费力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6919" y="1901070"/>
            <a:ext cx="747512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accent2">
                    <a:lumMod val="50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你必须</a:t>
            </a:r>
            <a:r>
              <a:rPr lang="zh-CN" altLang="en-US" sz="8000" b="1" dirty="0">
                <a:solidFill>
                  <a:srgbClr val="FF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非常努力</a:t>
            </a:r>
            <a:endParaRPr lang="en-US" altLang="zh-CN" sz="8000" b="1" dirty="0">
              <a:solidFill>
                <a:srgbClr val="FF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16919" y="1901070"/>
            <a:ext cx="7475123" cy="191936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16919" y="1901070"/>
            <a:ext cx="7475123" cy="118101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49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0" y="5214386"/>
            <a:ext cx="12192000" cy="164361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886156" y="3455057"/>
            <a:ext cx="10718439" cy="2089344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" b="33429"/>
          <a:stretch/>
        </p:blipFill>
        <p:spPr>
          <a:xfrm>
            <a:off x="2730960" y="646565"/>
            <a:ext cx="1661188" cy="1661188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62" name="梯形 2"/>
          <p:cNvSpPr/>
          <p:nvPr/>
        </p:nvSpPr>
        <p:spPr>
          <a:xfrm>
            <a:off x="3241179" y="2040678"/>
            <a:ext cx="775770" cy="1627596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" fmla="*/ 0 w 932688"/>
              <a:gd name="connsiteY0" fmla="*/ 1956816 h 1956816"/>
              <a:gd name="connsiteX1" fmla="*/ 73462 w 932688"/>
              <a:gd name="connsiteY1" fmla="*/ 332594 h 1956816"/>
              <a:gd name="connsiteX2" fmla="*/ 173639 w 932688"/>
              <a:gd name="connsiteY2" fmla="*/ 0 h 1956816"/>
              <a:gd name="connsiteX3" fmla="*/ 759049 w 932688"/>
              <a:gd name="connsiteY3" fmla="*/ 0 h 1956816"/>
              <a:gd name="connsiteX4" fmla="*/ 932688 w 932688"/>
              <a:gd name="connsiteY4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3" name="梯形 57"/>
          <p:cNvSpPr/>
          <p:nvPr/>
        </p:nvSpPr>
        <p:spPr>
          <a:xfrm flipV="1">
            <a:off x="3414137" y="3375117"/>
            <a:ext cx="501969" cy="867037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" fmla="*/ 0 w 603504"/>
              <a:gd name="connsiteY0" fmla="*/ 1042416 h 1042416"/>
              <a:gd name="connsiteX1" fmla="*/ 37938 w 603504"/>
              <a:gd name="connsiteY1" fmla="*/ 0 h 1042416"/>
              <a:gd name="connsiteX2" fmla="*/ 474126 w 603504"/>
              <a:gd name="connsiteY2" fmla="*/ 0 h 1042416"/>
              <a:gd name="connsiteX3" fmla="*/ 603504 w 603504"/>
              <a:gd name="connsiteY3" fmla="*/ 1042416 h 1042416"/>
              <a:gd name="connsiteX4" fmla="*/ 0 w 603504"/>
              <a:gd name="connsiteY4" fmla="*/ 1042416 h 104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4" name="任意多边形 63"/>
          <p:cNvSpPr/>
          <p:nvPr/>
        </p:nvSpPr>
        <p:spPr>
          <a:xfrm>
            <a:off x="4291191" y="2894606"/>
            <a:ext cx="4638819" cy="1236533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65" name="圆角矩形 64"/>
          <p:cNvSpPr/>
          <p:nvPr/>
        </p:nvSpPr>
        <p:spPr>
          <a:xfrm rot="208816">
            <a:off x="5354320" y="2624770"/>
            <a:ext cx="206349" cy="95517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 rot="2989043">
            <a:off x="7323337" y="2951210"/>
            <a:ext cx="183905" cy="43877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67" name="矩形 5"/>
          <p:cNvSpPr/>
          <p:nvPr/>
        </p:nvSpPr>
        <p:spPr>
          <a:xfrm rot="795048">
            <a:off x="7522004" y="2322678"/>
            <a:ext cx="432304" cy="685466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68" name="圆角矩形 67"/>
          <p:cNvSpPr/>
          <p:nvPr/>
        </p:nvSpPr>
        <p:spPr>
          <a:xfrm rot="2027726">
            <a:off x="7529925" y="2624880"/>
            <a:ext cx="184306" cy="60629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69" name="圆角矩形 68"/>
          <p:cNvSpPr/>
          <p:nvPr/>
        </p:nvSpPr>
        <p:spPr>
          <a:xfrm rot="1196737">
            <a:off x="7968327" y="2807946"/>
            <a:ext cx="183905" cy="43877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0" name="圆角矩形 69"/>
          <p:cNvSpPr/>
          <p:nvPr/>
        </p:nvSpPr>
        <p:spPr>
          <a:xfrm rot="4772133">
            <a:off x="7807900" y="2652368"/>
            <a:ext cx="186945" cy="59358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1" name="圆角矩形 70"/>
          <p:cNvSpPr/>
          <p:nvPr/>
        </p:nvSpPr>
        <p:spPr>
          <a:xfrm rot="13717336">
            <a:off x="7430152" y="2415036"/>
            <a:ext cx="156459" cy="389002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 rot="9097851">
            <a:off x="7912287" y="2562852"/>
            <a:ext cx="182376" cy="39151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3" name="圆角矩形 72"/>
          <p:cNvSpPr/>
          <p:nvPr/>
        </p:nvSpPr>
        <p:spPr>
          <a:xfrm rot="15813182">
            <a:off x="7659098" y="2311126"/>
            <a:ext cx="168686" cy="40848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759378" y="2273683"/>
            <a:ext cx="407976" cy="407976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5" name="圆角矩形 74"/>
          <p:cNvSpPr/>
          <p:nvPr/>
        </p:nvSpPr>
        <p:spPr>
          <a:xfrm rot="1115351">
            <a:off x="6045864" y="1652045"/>
            <a:ext cx="209554" cy="106368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6" name="矩形 5"/>
          <p:cNvSpPr/>
          <p:nvPr/>
        </p:nvSpPr>
        <p:spPr>
          <a:xfrm>
            <a:off x="5710591" y="2304957"/>
            <a:ext cx="460057" cy="883153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7" name="圆角矩形 76"/>
          <p:cNvSpPr/>
          <p:nvPr/>
        </p:nvSpPr>
        <p:spPr>
          <a:xfrm rot="2208308">
            <a:off x="6177995" y="1698977"/>
            <a:ext cx="211806" cy="95587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8" name="矩形 5"/>
          <p:cNvSpPr/>
          <p:nvPr/>
        </p:nvSpPr>
        <p:spPr>
          <a:xfrm rot="794223">
            <a:off x="6347527" y="2346741"/>
            <a:ext cx="460057" cy="805325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79" name="圆角矩形 78"/>
          <p:cNvSpPr/>
          <p:nvPr/>
        </p:nvSpPr>
        <p:spPr>
          <a:xfrm rot="5836768">
            <a:off x="6765342" y="2595200"/>
            <a:ext cx="194257" cy="573251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0" name="圆角矩形 79"/>
          <p:cNvSpPr/>
          <p:nvPr/>
        </p:nvSpPr>
        <p:spPr>
          <a:xfrm rot="509839">
            <a:off x="6283652" y="2923773"/>
            <a:ext cx="206349" cy="533415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1" name="圆角矩形 80"/>
          <p:cNvSpPr/>
          <p:nvPr/>
        </p:nvSpPr>
        <p:spPr>
          <a:xfrm rot="1196737">
            <a:off x="6218188" y="3241644"/>
            <a:ext cx="201478" cy="46694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 rot="9644826">
            <a:off x="6467362" y="2853119"/>
            <a:ext cx="194257" cy="57610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3" name="圆角矩形 82"/>
          <p:cNvSpPr/>
          <p:nvPr/>
        </p:nvSpPr>
        <p:spPr>
          <a:xfrm rot="11324641">
            <a:off x="6500771" y="3218814"/>
            <a:ext cx="202744" cy="49149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4" name="圆角矩形 83"/>
          <p:cNvSpPr/>
          <p:nvPr/>
        </p:nvSpPr>
        <p:spPr>
          <a:xfrm rot="12708901">
            <a:off x="7051854" y="2500679"/>
            <a:ext cx="194257" cy="5201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612750" y="2327111"/>
            <a:ext cx="434169" cy="43417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6" name="圆角矩形 85"/>
          <p:cNvSpPr/>
          <p:nvPr/>
        </p:nvSpPr>
        <p:spPr>
          <a:xfrm rot="692939">
            <a:off x="6540884" y="1933349"/>
            <a:ext cx="194257" cy="81896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7" name="圆角矩形 86"/>
          <p:cNvSpPr/>
          <p:nvPr/>
        </p:nvSpPr>
        <p:spPr>
          <a:xfrm rot="9644826">
            <a:off x="5934625" y="2889596"/>
            <a:ext cx="194257" cy="57610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8" name="圆角矩形 87"/>
          <p:cNvSpPr/>
          <p:nvPr/>
        </p:nvSpPr>
        <p:spPr>
          <a:xfrm rot="11324641">
            <a:off x="5975859" y="3263116"/>
            <a:ext cx="202744" cy="49149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89" name="圆角矩形 88"/>
          <p:cNvSpPr/>
          <p:nvPr/>
        </p:nvSpPr>
        <p:spPr>
          <a:xfrm rot="208816">
            <a:off x="5753820" y="2524783"/>
            <a:ext cx="206349" cy="960792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0" name="圆角矩形 89"/>
          <p:cNvSpPr/>
          <p:nvPr/>
        </p:nvSpPr>
        <p:spPr>
          <a:xfrm rot="1196737">
            <a:off x="5682546" y="3295811"/>
            <a:ext cx="195712" cy="46694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5686434" y="2104028"/>
            <a:ext cx="434169" cy="43417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2" name="矩形 5"/>
          <p:cNvSpPr/>
          <p:nvPr/>
        </p:nvSpPr>
        <p:spPr>
          <a:xfrm>
            <a:off x="5265431" y="2413291"/>
            <a:ext cx="514840" cy="876558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 rot="1387365">
            <a:off x="5638404" y="1610248"/>
            <a:ext cx="219540" cy="99551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4" name="圆角矩形 93"/>
          <p:cNvSpPr/>
          <p:nvPr/>
        </p:nvSpPr>
        <p:spPr>
          <a:xfrm rot="1196737">
            <a:off x="5290703" y="3403615"/>
            <a:ext cx="195712" cy="46694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5" name="圆角矩形 94"/>
          <p:cNvSpPr/>
          <p:nvPr/>
        </p:nvSpPr>
        <p:spPr>
          <a:xfrm rot="9644826">
            <a:off x="5579324" y="2874773"/>
            <a:ext cx="194257" cy="57610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6" name="圆角矩形 95"/>
          <p:cNvSpPr/>
          <p:nvPr/>
        </p:nvSpPr>
        <p:spPr>
          <a:xfrm rot="11324641">
            <a:off x="5620558" y="3263945"/>
            <a:ext cx="202744" cy="49149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253537" y="2092129"/>
            <a:ext cx="434169" cy="43417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 rot="2887028">
            <a:off x="4751115" y="2077327"/>
            <a:ext cx="4231869" cy="7721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5447751" y="286845"/>
            <a:ext cx="2644254" cy="1349913"/>
            <a:chOff x="5446627" y="751472"/>
            <a:chExt cx="3179117" cy="1622965"/>
          </a:xfrm>
        </p:grpSpPr>
        <p:sp>
          <p:nvSpPr>
            <p:cNvPr id="100" name="任意多边形 99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88">
                <a:solidFill>
                  <a:schemeClr val="bg1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 rot="20621796">
              <a:off x="6788728" y="1020220"/>
              <a:ext cx="1056273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6000" b="1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 rot="20638096">
              <a:off x="7526731" y="912079"/>
              <a:ext cx="1013525" cy="12311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T</a:t>
              </a:r>
              <a:endParaRPr lang="zh-CN" altLang="en-US" sz="5400" b="1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 rot="19404814">
              <a:off x="5886534" y="751472"/>
              <a:ext cx="1218711" cy="16004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7200" b="1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5008518" y="4182841"/>
            <a:ext cx="3925974" cy="43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50" b="1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</a:t>
            </a:r>
            <a:r>
              <a:rPr lang="en-US" altLang="zh-CN" sz="1875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miaoshouweixin</a:t>
            </a:r>
          </a:p>
        </p:txBody>
      </p:sp>
      <p:sp>
        <p:nvSpPr>
          <p:cNvPr id="105" name="矩形 104"/>
          <p:cNvSpPr/>
          <p:nvPr/>
        </p:nvSpPr>
        <p:spPr>
          <a:xfrm>
            <a:off x="3549533" y="4584261"/>
            <a:ext cx="6930009" cy="665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唯学才能登高望 笃思方可</a:t>
            </a:r>
            <a:r>
              <a:rPr lang="zh-CN" altLang="en-US" sz="3300" dirty="0">
                <a:ln w="12700">
                  <a:noFill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树一帜</a:t>
            </a:r>
            <a:endParaRPr lang="en-US" altLang="zh-CN" sz="3300" dirty="0">
              <a:ln w="12700">
                <a:noFill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082363" y="1641959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082363" y="2193364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4082363" y="2725755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082363" y="3258146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4024517" y="2176946"/>
            <a:ext cx="660259" cy="5119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      </a:t>
            </a:r>
          </a:p>
        </p:txBody>
      </p:sp>
      <p:sp>
        <p:nvSpPr>
          <p:cNvPr id="114" name="矩形 113"/>
          <p:cNvSpPr/>
          <p:nvPr/>
        </p:nvSpPr>
        <p:spPr>
          <a:xfrm>
            <a:off x="4743805" y="4545837"/>
            <a:ext cx="4778426" cy="50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任意多边形 114"/>
          <p:cNvSpPr/>
          <p:nvPr/>
        </p:nvSpPr>
        <p:spPr>
          <a:xfrm>
            <a:off x="886156" y="3455057"/>
            <a:ext cx="10718439" cy="2089344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9" name="任意多边形 118"/>
          <p:cNvSpPr/>
          <p:nvPr/>
        </p:nvSpPr>
        <p:spPr>
          <a:xfrm>
            <a:off x="4291191" y="2894606"/>
            <a:ext cx="4638819" cy="1236533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0" name="圆角矩形 119"/>
          <p:cNvSpPr/>
          <p:nvPr/>
        </p:nvSpPr>
        <p:spPr>
          <a:xfrm rot="208816">
            <a:off x="5354320" y="2624770"/>
            <a:ext cx="206349" cy="95517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1" name="圆角矩形 120"/>
          <p:cNvSpPr/>
          <p:nvPr/>
        </p:nvSpPr>
        <p:spPr>
          <a:xfrm rot="2989043">
            <a:off x="7323337" y="2951210"/>
            <a:ext cx="183905" cy="43877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2" name="矩形 5"/>
          <p:cNvSpPr/>
          <p:nvPr/>
        </p:nvSpPr>
        <p:spPr>
          <a:xfrm rot="795048">
            <a:off x="7522004" y="2322678"/>
            <a:ext cx="432304" cy="685466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3" name="圆角矩形 122"/>
          <p:cNvSpPr/>
          <p:nvPr/>
        </p:nvSpPr>
        <p:spPr>
          <a:xfrm rot="2027726">
            <a:off x="7529925" y="2624880"/>
            <a:ext cx="184306" cy="60629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4" name="圆角矩形 123"/>
          <p:cNvSpPr/>
          <p:nvPr/>
        </p:nvSpPr>
        <p:spPr>
          <a:xfrm rot="1196737">
            <a:off x="7968327" y="2807946"/>
            <a:ext cx="183905" cy="43877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5" name="圆角矩形 124"/>
          <p:cNvSpPr/>
          <p:nvPr/>
        </p:nvSpPr>
        <p:spPr>
          <a:xfrm rot="4772133">
            <a:off x="7807900" y="2652368"/>
            <a:ext cx="186945" cy="59358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6" name="圆角矩形 125"/>
          <p:cNvSpPr/>
          <p:nvPr/>
        </p:nvSpPr>
        <p:spPr>
          <a:xfrm rot="13717336">
            <a:off x="7430152" y="2415036"/>
            <a:ext cx="156459" cy="389002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7" name="圆角矩形 126"/>
          <p:cNvSpPr/>
          <p:nvPr/>
        </p:nvSpPr>
        <p:spPr>
          <a:xfrm rot="9097851">
            <a:off x="7912287" y="2562852"/>
            <a:ext cx="182376" cy="39151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8" name="圆角矩形 127"/>
          <p:cNvSpPr/>
          <p:nvPr/>
        </p:nvSpPr>
        <p:spPr>
          <a:xfrm rot="15813182">
            <a:off x="7659098" y="2311126"/>
            <a:ext cx="168686" cy="40848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7759378" y="2273683"/>
            <a:ext cx="407976" cy="407976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0" name="圆角矩形 129"/>
          <p:cNvSpPr/>
          <p:nvPr/>
        </p:nvSpPr>
        <p:spPr>
          <a:xfrm rot="1115351">
            <a:off x="6045864" y="1652045"/>
            <a:ext cx="209554" cy="106368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1" name="矩形 5"/>
          <p:cNvSpPr/>
          <p:nvPr/>
        </p:nvSpPr>
        <p:spPr>
          <a:xfrm>
            <a:off x="5710591" y="2304957"/>
            <a:ext cx="460057" cy="883153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2" name="圆角矩形 131"/>
          <p:cNvSpPr/>
          <p:nvPr/>
        </p:nvSpPr>
        <p:spPr>
          <a:xfrm rot="2208308">
            <a:off x="6177995" y="1698977"/>
            <a:ext cx="211806" cy="955877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3" name="矩形 5"/>
          <p:cNvSpPr/>
          <p:nvPr/>
        </p:nvSpPr>
        <p:spPr>
          <a:xfrm rot="794223">
            <a:off x="6347527" y="2346741"/>
            <a:ext cx="460057" cy="805325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4" name="圆角矩形 133"/>
          <p:cNvSpPr/>
          <p:nvPr/>
        </p:nvSpPr>
        <p:spPr>
          <a:xfrm rot="5836768">
            <a:off x="6765342" y="2595200"/>
            <a:ext cx="194257" cy="573251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5" name="圆角矩形 134"/>
          <p:cNvSpPr/>
          <p:nvPr/>
        </p:nvSpPr>
        <p:spPr>
          <a:xfrm rot="509839">
            <a:off x="6283652" y="2923773"/>
            <a:ext cx="206349" cy="533415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6" name="圆角矩形 135"/>
          <p:cNvSpPr/>
          <p:nvPr/>
        </p:nvSpPr>
        <p:spPr>
          <a:xfrm rot="1196737">
            <a:off x="6218188" y="3241644"/>
            <a:ext cx="201478" cy="46694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7" name="圆角矩形 136"/>
          <p:cNvSpPr/>
          <p:nvPr/>
        </p:nvSpPr>
        <p:spPr>
          <a:xfrm rot="9644826">
            <a:off x="6467362" y="2853119"/>
            <a:ext cx="194257" cy="57610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8" name="圆角矩形 137"/>
          <p:cNvSpPr/>
          <p:nvPr/>
        </p:nvSpPr>
        <p:spPr>
          <a:xfrm rot="11324641">
            <a:off x="6500771" y="3218814"/>
            <a:ext cx="202744" cy="49149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39" name="圆角矩形 138"/>
          <p:cNvSpPr/>
          <p:nvPr/>
        </p:nvSpPr>
        <p:spPr>
          <a:xfrm rot="12708901">
            <a:off x="7051854" y="2500679"/>
            <a:ext cx="194257" cy="5201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6612750" y="2327111"/>
            <a:ext cx="434169" cy="43417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1" name="圆角矩形 140"/>
          <p:cNvSpPr/>
          <p:nvPr/>
        </p:nvSpPr>
        <p:spPr>
          <a:xfrm rot="692939">
            <a:off x="6540884" y="1933349"/>
            <a:ext cx="194257" cy="81896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2" name="圆角矩形 141"/>
          <p:cNvSpPr/>
          <p:nvPr/>
        </p:nvSpPr>
        <p:spPr>
          <a:xfrm rot="9644826">
            <a:off x="5934625" y="2889596"/>
            <a:ext cx="194257" cy="57610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3" name="圆角矩形 142"/>
          <p:cNvSpPr/>
          <p:nvPr/>
        </p:nvSpPr>
        <p:spPr>
          <a:xfrm rot="11324641">
            <a:off x="5975859" y="3263116"/>
            <a:ext cx="202744" cy="49149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4" name="圆角矩形 143"/>
          <p:cNvSpPr/>
          <p:nvPr/>
        </p:nvSpPr>
        <p:spPr>
          <a:xfrm rot="208816">
            <a:off x="5753820" y="2524783"/>
            <a:ext cx="206349" cy="960792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5" name="圆角矩形 144"/>
          <p:cNvSpPr/>
          <p:nvPr/>
        </p:nvSpPr>
        <p:spPr>
          <a:xfrm rot="1196737">
            <a:off x="5682546" y="3295811"/>
            <a:ext cx="195712" cy="46694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5686434" y="2104028"/>
            <a:ext cx="434169" cy="43417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7" name="矩形 5"/>
          <p:cNvSpPr/>
          <p:nvPr/>
        </p:nvSpPr>
        <p:spPr>
          <a:xfrm>
            <a:off x="5265431" y="2413291"/>
            <a:ext cx="514840" cy="876558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8" name="圆角矩形 147"/>
          <p:cNvSpPr/>
          <p:nvPr/>
        </p:nvSpPr>
        <p:spPr>
          <a:xfrm rot="1387365">
            <a:off x="5638404" y="1610248"/>
            <a:ext cx="219540" cy="99551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49" name="圆角矩形 148"/>
          <p:cNvSpPr/>
          <p:nvPr/>
        </p:nvSpPr>
        <p:spPr>
          <a:xfrm rot="1196737">
            <a:off x="5290703" y="3403615"/>
            <a:ext cx="195712" cy="466946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50" name="圆角矩形 149"/>
          <p:cNvSpPr/>
          <p:nvPr/>
        </p:nvSpPr>
        <p:spPr>
          <a:xfrm rot="9644826">
            <a:off x="5579324" y="2874773"/>
            <a:ext cx="194257" cy="576104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51" name="圆角矩形 150"/>
          <p:cNvSpPr/>
          <p:nvPr/>
        </p:nvSpPr>
        <p:spPr>
          <a:xfrm rot="11324641">
            <a:off x="5620558" y="3263945"/>
            <a:ext cx="202744" cy="49149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5253537" y="2092129"/>
            <a:ext cx="434169" cy="43417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sp>
        <p:nvSpPr>
          <p:cNvPr id="153" name="矩形 152"/>
          <p:cNvSpPr/>
          <p:nvPr/>
        </p:nvSpPr>
        <p:spPr>
          <a:xfrm rot="2887028">
            <a:off x="4751115" y="2077327"/>
            <a:ext cx="4231869" cy="7721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bg1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5447751" y="328303"/>
            <a:ext cx="2644254" cy="1269282"/>
            <a:chOff x="5446627" y="801316"/>
            <a:chExt cx="3179117" cy="1526024"/>
          </a:xfrm>
        </p:grpSpPr>
        <p:sp>
          <p:nvSpPr>
            <p:cNvPr id="155" name="任意多边形 154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88">
                <a:solidFill>
                  <a:schemeClr val="bg1"/>
                </a:solidFill>
              </a:endParaRPr>
            </a:p>
          </p:txBody>
        </p:sp>
        <p:sp>
          <p:nvSpPr>
            <p:cNvPr id="156" name="矩形 155"/>
            <p:cNvSpPr/>
            <p:nvPr/>
          </p:nvSpPr>
          <p:spPr>
            <a:xfrm rot="20621796">
              <a:off x="6789569" y="1086775"/>
              <a:ext cx="1054590" cy="1221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P</a:t>
              </a:r>
              <a:endParaRPr lang="zh-CN" altLang="en-US" sz="60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 rot="20638096">
              <a:off x="7589070" y="972585"/>
              <a:ext cx="888847" cy="11100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T</a:t>
              </a:r>
              <a:endParaRPr lang="zh-CN" altLang="en-US" sz="54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 rot="19404814">
              <a:off x="5885724" y="830128"/>
              <a:ext cx="1220333" cy="14431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P</a:t>
              </a:r>
              <a:endParaRPr lang="zh-CN" altLang="en-US" sz="72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160" name="矩形 159"/>
          <p:cNvSpPr/>
          <p:nvPr/>
        </p:nvSpPr>
        <p:spPr>
          <a:xfrm>
            <a:off x="4114028" y="4163898"/>
            <a:ext cx="609012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唯学才能登高望 </a:t>
            </a:r>
            <a:r>
              <a:rPr lang="en-US" altLang="zh-CN" sz="6000" dirty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 </a:t>
            </a:r>
            <a:r>
              <a:rPr lang="en-US" altLang="zh-CN" sz="6000" dirty="0" smtClean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 </a:t>
            </a:r>
          </a:p>
          <a:p>
            <a:r>
              <a:rPr lang="zh-CN" altLang="en-US" sz="6000" dirty="0" smtClean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笃</a:t>
            </a:r>
            <a:r>
              <a:rPr lang="zh-CN" altLang="en-US" sz="6000" dirty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思方可</a:t>
            </a:r>
            <a:r>
              <a:rPr lang="zh-CN" altLang="en-US" sz="6000" dirty="0">
                <a:ln w="12700">
                  <a:noFill/>
                </a:ln>
                <a:solidFill>
                  <a:srgbClr val="FF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树一帜</a:t>
            </a:r>
            <a:endParaRPr lang="en-US" altLang="zh-CN" sz="6000" dirty="0">
              <a:ln w="12700">
                <a:noFill/>
              </a:ln>
              <a:solidFill>
                <a:srgbClr val="FF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4082363" y="1641959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4082363" y="2193364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4082363" y="2725755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4082363" y="3258146"/>
            <a:ext cx="491438" cy="49143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4085387" y="1661792"/>
            <a:ext cx="66025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妙      </a:t>
            </a:r>
          </a:p>
        </p:txBody>
      </p:sp>
      <p:sp>
        <p:nvSpPr>
          <p:cNvPr id="166" name="文本框 165"/>
          <p:cNvSpPr txBox="1"/>
          <p:nvPr/>
        </p:nvSpPr>
        <p:spPr>
          <a:xfrm>
            <a:off x="4095859" y="2201562"/>
            <a:ext cx="66025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手      </a:t>
            </a:r>
          </a:p>
        </p:txBody>
      </p:sp>
      <p:sp>
        <p:nvSpPr>
          <p:cNvPr id="168" name="文本框 167"/>
          <p:cNvSpPr txBox="1"/>
          <p:nvPr/>
        </p:nvSpPr>
        <p:spPr>
          <a:xfrm>
            <a:off x="4069908" y="3251309"/>
            <a:ext cx="66025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春      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4079400" y="2716598"/>
            <a:ext cx="66025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回      </a:t>
            </a:r>
          </a:p>
        </p:txBody>
      </p:sp>
    </p:spTree>
    <p:extLst>
      <p:ext uri="{BB962C8B-B14F-4D97-AF65-F5344CB8AC3E}">
        <p14:creationId xmlns:p14="http://schemas.microsoft.com/office/powerpoint/2010/main" val="47654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927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9" b="10232"/>
          <a:stretch/>
        </p:blipFill>
        <p:spPr>
          <a:xfrm>
            <a:off x="-24840" y="-46893"/>
            <a:ext cx="12216840" cy="6963507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8948075" y="1414443"/>
            <a:ext cx="1121755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954950" y="1856539"/>
            <a:ext cx="430360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612050" y="3982464"/>
            <a:ext cx="501226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6021" y="-5453258"/>
            <a:ext cx="138050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1</a:t>
            </a:r>
            <a:endParaRPr lang="zh-CN" altLang="en-US" sz="2400" dirty="0"/>
          </a:p>
        </p:txBody>
      </p:sp>
      <p:sp>
        <p:nvSpPr>
          <p:cNvPr id="2" name="矩形 1"/>
          <p:cNvSpPr/>
          <p:nvPr/>
        </p:nvSpPr>
        <p:spPr>
          <a:xfrm>
            <a:off x="6083580" y="70338"/>
            <a:ext cx="6096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在任何领域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小提琴、数学、国际象棋等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要想获得世界级的专业能力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大概需要</a:t>
            </a:r>
            <a:r>
              <a:rPr lang="en-US" altLang="zh-CN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按照每天</a:t>
            </a:r>
            <a:r>
              <a:rPr lang="en-US" altLang="zh-CN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小时计，约</a:t>
            </a:r>
            <a:r>
              <a:rPr lang="en-US" altLang="zh-CN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2800" b="1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的专心致志练习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这个定律的关键在于没有例外之人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没有人仅用</a:t>
            </a:r>
            <a:r>
              <a:rPr lang="en-US" altLang="zh-CN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就能达到世界级水准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7500</a:t>
            </a:r>
            <a:r>
              <a:rPr lang="zh-CN" altLang="en-US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也不行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一定要</a:t>
            </a:r>
            <a:r>
              <a:rPr lang="en-US" altLang="zh-CN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sz="2800" b="1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无论你是谁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或者来自哪个领域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从音乐家、足球运动员、小说家</a:t>
            </a:r>
            <a:endParaRPr lang="en-US" altLang="zh-CN" sz="2800" b="0" i="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都到外科医生，无不如此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46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3878" y="1667667"/>
            <a:ext cx="57085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i="0" dirty="0" smtClean="0">
                <a:solidFill>
                  <a:schemeClr val="bg1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他们的</a:t>
            </a:r>
            <a:endParaRPr lang="en-US" altLang="zh-CN" sz="6600" b="1" i="0" dirty="0" smtClean="0">
              <a:solidFill>
                <a:schemeClr val="bg1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en-US" altLang="zh-CN" sz="6600" b="1" i="0" dirty="0" smtClean="0">
                <a:solidFill>
                  <a:srgbClr val="FF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1</a:t>
            </a:r>
            <a:r>
              <a:rPr lang="en-US" altLang="zh-CN" sz="6600" b="1" dirty="0" smtClean="0">
                <a:solidFill>
                  <a:srgbClr val="FF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0000</a:t>
            </a:r>
            <a:r>
              <a:rPr lang="zh-CN" altLang="en-US" sz="6600" b="1" i="0" dirty="0" smtClean="0">
                <a:solidFill>
                  <a:srgbClr val="FF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小时</a:t>
            </a:r>
            <a:endParaRPr lang="en-US" altLang="zh-CN" sz="6600" b="1" i="0" dirty="0" smtClean="0">
              <a:solidFill>
                <a:srgbClr val="FF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600" b="0" i="0" dirty="0" smtClean="0">
                <a:solidFill>
                  <a:schemeClr val="bg1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便是典型例子</a:t>
            </a:r>
            <a:endParaRPr lang="zh-CN" altLang="en-US" sz="6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9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410006" y="5213670"/>
            <a:ext cx="4214643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10006" y="4808293"/>
            <a:ext cx="3309297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90112" y="4790844"/>
            <a:ext cx="757603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37018" y="4393863"/>
            <a:ext cx="2097517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12490" y="3574056"/>
            <a:ext cx="56321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93148" y="2054244"/>
            <a:ext cx="771438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88007" y="1639157"/>
            <a:ext cx="534606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98238" y="1193647"/>
            <a:ext cx="534606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5995" y="0"/>
            <a:ext cx="3952569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1" t="4500" r="6969" b="4500"/>
          <a:stretch/>
        </p:blipFill>
        <p:spPr>
          <a:xfrm>
            <a:off x="-5996" y="327675"/>
            <a:ext cx="3952569" cy="495648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4892564" y="1136064"/>
            <a:ext cx="705005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en-US" altLang="zh-CN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创作乐曲，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举办公开的小提琴和钢琴演奏会，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短短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的人生里创作了上百部作品。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其中大部分得到高度赞誉，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被认为是西方文化的瑰宝。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但从另一角度来说，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就开始在父亲的指导下，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进行高强度的专业训练。</a:t>
            </a:r>
            <a:endParaRPr lang="en-US" altLang="zh-CN" sz="2400" b="0" i="0" dirty="0" smtClean="0">
              <a:solidFill>
                <a:schemeClr val="accent2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他被世人认可的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第一篇杰作，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时创作的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第九钢琴协奏曲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至此他已经接受了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年极端艰辛的专家训练。</a:t>
            </a:r>
          </a:p>
        </p:txBody>
      </p:sp>
      <p:sp>
        <p:nvSpPr>
          <p:cNvPr id="3" name="矩形 2"/>
          <p:cNvSpPr/>
          <p:nvPr/>
        </p:nvSpPr>
        <p:spPr>
          <a:xfrm>
            <a:off x="677787" y="5487057"/>
            <a:ext cx="2555508" cy="1015663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6000" i="0" dirty="0" smtClean="0">
                <a:solidFill>
                  <a:schemeClr val="bg1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莫扎特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58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3079" y="1604553"/>
            <a:ext cx="3336797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079" y="3441879"/>
            <a:ext cx="2765371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8413" y="4162078"/>
            <a:ext cx="676319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18169" y="4550006"/>
            <a:ext cx="1722976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470" y="1200292"/>
            <a:ext cx="6096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1960 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年到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1964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年之间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虫乐队几乎每天晚上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德国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汉堡的酒吧和俱乐部演出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他们在演唱和表演的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时候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经常互换和演奏其他各种乐器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每个人几乎都是乐队的主场歌手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时间超过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万小时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乐队灵魂的列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侬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时就已经开始写诗和绘画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甲壳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虫乐队的著名歌曲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我是海象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灵感据说来源于英国诗人卡罗尔的一首诗。</a:t>
            </a:r>
          </a:p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59562" y="0"/>
            <a:ext cx="5132438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561" y="719432"/>
            <a:ext cx="5132438" cy="372101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44582" y="4820698"/>
            <a:ext cx="4136069" cy="1015663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甲壳虫乐队</a:t>
            </a:r>
          </a:p>
        </p:txBody>
      </p:sp>
    </p:spTree>
    <p:extLst>
      <p:ext uri="{BB962C8B-B14F-4D97-AF65-F5344CB8AC3E}">
        <p14:creationId xmlns:p14="http://schemas.microsoft.com/office/powerpoint/2010/main" val="292456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43120" y="4562085"/>
            <a:ext cx="1339161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2876" y="1091181"/>
            <a:ext cx="422841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1457" y="2244733"/>
            <a:ext cx="2616591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3363" y="3050414"/>
            <a:ext cx="6296361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06292" y="4991541"/>
            <a:ext cx="1585424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38546" y="0"/>
            <a:ext cx="5070763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0495" y="5559364"/>
            <a:ext cx="4060727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帕特</a:t>
            </a:r>
            <a:r>
              <a:rPr lang="en-US" altLang="zh-CN" sz="54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  <a:sym typeface="Wingdings" panose="05000000000000000000" pitchFamily="2" charset="2"/>
              </a:rPr>
              <a:t></a:t>
            </a:r>
            <a:r>
              <a:rPr lang="zh-CN" altLang="en-US" sz="54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马蒂诺</a:t>
            </a:r>
            <a:endParaRPr lang="zh-CN" altLang="en-US" sz="54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" t="1871" r="-2505" b="23320"/>
          <a:stretch/>
        </p:blipFill>
        <p:spPr>
          <a:xfrm flipH="1">
            <a:off x="-138546" y="443345"/>
            <a:ext cx="5070763" cy="47407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0265" y="649998"/>
            <a:ext cx="700298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爵士乐传奇吉他大师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岁时动了割脑瘤的手术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百分之九十九成功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那百分之一的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失误，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导致了一个奇怪的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后遗症</a:t>
            </a:r>
            <a:r>
              <a:rPr lang="en-US" altLang="zh-CN" sz="28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吉他失忆症”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发现自己不会弹吉他了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数十年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的演奏经验与技巧突然变成空白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之后，马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蒂诺靠着不断聆听过去自己的录音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了好几年的时间一点一滴的累积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终于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把自己的吉他技巧努力再找回来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七年后，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选择了新奥尔良的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Mardi Gras 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庆典时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重出江湖。</a:t>
            </a:r>
          </a:p>
        </p:txBody>
      </p:sp>
    </p:spTree>
    <p:extLst>
      <p:ext uri="{BB962C8B-B14F-4D97-AF65-F5344CB8AC3E}">
        <p14:creationId xmlns:p14="http://schemas.microsoft.com/office/powerpoint/2010/main" val="262648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70858" y="5488401"/>
            <a:ext cx="212018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5708" y="4691933"/>
            <a:ext cx="2640592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470" y="3517759"/>
            <a:ext cx="80703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200" y="1634836"/>
            <a:ext cx="1939636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44" y="838368"/>
            <a:ext cx="60960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年出生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新奥尔良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传奇键盘手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素有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“钢琴鬼才”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之称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从小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因为家庭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许多爵士乐大家相熟并随之学习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中学阶段就把全部精力花在嗑药和练习上。他先是一名吉他手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那年在酒吧打架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左手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无名指被枪击中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了一段时间低音吉他后改练钢琴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两年后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就以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钢琴家身份闻名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岁那年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赢得了自己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六座格莱美奖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的第一座。</a:t>
            </a:r>
          </a:p>
        </p:txBody>
      </p:sp>
      <p:sp>
        <p:nvSpPr>
          <p:cNvPr id="5" name="矩形 4"/>
          <p:cNvSpPr/>
          <p:nvPr/>
        </p:nvSpPr>
        <p:spPr>
          <a:xfrm>
            <a:off x="6539345" y="0"/>
            <a:ext cx="5652655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1"/>
          <a:stretch/>
        </p:blipFill>
        <p:spPr>
          <a:xfrm flipH="1">
            <a:off x="6539345" y="439219"/>
            <a:ext cx="5652655" cy="444031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014749" y="5006327"/>
            <a:ext cx="3345788" cy="1015663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约翰博士</a:t>
            </a:r>
          </a:p>
        </p:txBody>
      </p:sp>
    </p:spTree>
    <p:extLst>
      <p:ext uri="{BB962C8B-B14F-4D97-AF65-F5344CB8AC3E}">
        <p14:creationId xmlns:p14="http://schemas.microsoft.com/office/powerpoint/2010/main" val="133498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487216" y="2125887"/>
            <a:ext cx="2453489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54870" y="1674587"/>
            <a:ext cx="75622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39072" y="1259102"/>
            <a:ext cx="615635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97504" y="838118"/>
            <a:ext cx="2960484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54869" y="2895431"/>
            <a:ext cx="5273899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4869" y="5527041"/>
            <a:ext cx="3399831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1428" y="398628"/>
            <a:ext cx="6096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美国历史上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首位。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是唯一一位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国际象棋世界冠军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开始学棋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赢得了全美少年象棋冠军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第二年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又赢得了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全美象棋冠军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了当时国际象棋史上最年轻的特级大师。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费舍尔每天花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个小时研究棋艺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公寓每个房间的床边都摆着一副象棋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的朋友曾说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你和博比一起外出吃饭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根本跟不上你的谈话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会从兜里掏出一副袖珍棋子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玩起来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的生活里只有象棋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4752665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" y="604692"/>
            <a:ext cx="4743163" cy="47431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4351" y="5595096"/>
            <a:ext cx="4453463" cy="1015663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鲍</a:t>
            </a:r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比</a:t>
            </a:r>
            <a:r>
              <a:rPr lang="en-US" altLang="zh-CN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  <a:sym typeface="Wingdings" panose="05000000000000000000" pitchFamily="2" charset="2"/>
              </a:rPr>
              <a:t></a:t>
            </a:r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菲</a:t>
            </a:r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舍尔</a:t>
            </a:r>
          </a:p>
        </p:txBody>
      </p:sp>
    </p:spTree>
    <p:extLst>
      <p:ext uri="{BB962C8B-B14F-4D97-AF65-F5344CB8AC3E}">
        <p14:creationId xmlns:p14="http://schemas.microsoft.com/office/powerpoint/2010/main" val="189482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0365" y="787040"/>
            <a:ext cx="1133518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1209" y="1583872"/>
            <a:ext cx="2709100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266" y="2746375"/>
            <a:ext cx="6901272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266" y="3168158"/>
            <a:ext cx="3918922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3883" y="3977869"/>
            <a:ext cx="2025748" cy="387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623" y="351189"/>
            <a:ext cx="715925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美国商业摄影家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异类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书的启发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辞去工作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一名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职业高尔夫球手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之前，他几乎没有打过高尔夫球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的计划是辞职以后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个小时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，一周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天，坚持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总计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个小时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成为职业选手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把这称为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“丹计划”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建了个人网站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theDanPlan.com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截止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已经练习了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4317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个小时</a:t>
            </a:r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剩下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5683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个小时。</a:t>
            </a:r>
          </a:p>
        </p:txBody>
      </p:sp>
      <p:sp>
        <p:nvSpPr>
          <p:cNvPr id="5" name="矩形 4"/>
          <p:cNvSpPr/>
          <p:nvPr/>
        </p:nvSpPr>
        <p:spPr>
          <a:xfrm>
            <a:off x="7564582" y="0"/>
            <a:ext cx="4627418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692" b="18098"/>
          <a:stretch/>
        </p:blipFill>
        <p:spPr>
          <a:xfrm>
            <a:off x="7564582" y="661408"/>
            <a:ext cx="4627418" cy="40403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0698" y="5010442"/>
            <a:ext cx="3924472" cy="769441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丹</a:t>
            </a:r>
            <a:r>
              <a:rPr lang="en-US" altLang="zh-CN" sz="44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  <a:sym typeface="Wingdings" panose="05000000000000000000" pitchFamily="2" charset="2"/>
              </a:rPr>
              <a:t></a:t>
            </a:r>
            <a:r>
              <a:rPr lang="zh-CN" altLang="en-US" sz="44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麦克劳夫林</a:t>
            </a:r>
            <a:endParaRPr lang="zh-CN" altLang="en-US" sz="44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13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</TotalTime>
  <Words>1420</Words>
  <Application>Microsoft Office PowerPoint</Application>
  <PresentationFormat>宽屏</PresentationFormat>
  <Paragraphs>151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Calibri Light</vt:lpstr>
      <vt:lpstr>微软雅黑</vt:lpstr>
      <vt:lpstr>Georgia</vt:lpstr>
      <vt:lpstr>宋体</vt:lpstr>
      <vt:lpstr>方正粗倩简体</vt:lpstr>
      <vt:lpstr>Wingdings</vt:lpstr>
      <vt:lpstr>Meiryo</vt:lpstr>
      <vt:lpstr>方正正大黑简体</vt:lpstr>
      <vt:lpstr>幼圆</vt:lpstr>
      <vt:lpstr>方正粗黑宋简体</vt:lpstr>
      <vt:lpstr>Impact</vt:lpstr>
      <vt:lpstr>Arial</vt:lpstr>
      <vt:lpstr>造字工房力黑（非商用）常规体</vt:lpstr>
      <vt:lpstr>Calibri</vt:lpstr>
      <vt:lpstr>楷体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seeyomi.com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70</cp:revision>
  <dcterms:created xsi:type="dcterms:W3CDTF">2015-01-14T10:43:21Z</dcterms:created>
  <dcterms:modified xsi:type="dcterms:W3CDTF">2018-05-28T11:24:42Z</dcterms:modified>
</cp:coreProperties>
</file>