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46" r:id="rId3"/>
  </p:sldMasterIdLst>
  <p:notesMasterIdLst>
    <p:notesMasterId r:id="rId20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6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8D04127-762E-4B6D-8DF0-EF7F477555B7}" type="datetime1">
              <a:rPr lang="zh-CN" altLang="en-US"/>
              <a:pPr>
                <a:defRPr/>
              </a:pPr>
              <a:t>2018/5/29</a:t>
            </a:fld>
            <a:endParaRPr lang="zh-CN" altLang="en-US" sz="1200"/>
          </a:p>
        </p:txBody>
      </p:sp>
      <p:sp>
        <p:nvSpPr>
          <p:cNvPr id="1741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51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512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12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571489CC-8C68-4282-AA92-FF35704488CB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099386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D5B7ED0-3B62-41B9-970A-F2C8E71955D1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16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989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C3F7E-329B-4718-9E65-2796FE88CAA8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B66C1-4491-433F-9841-92A9709976F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4274127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15E5A-0C8F-43C3-AA43-8522D4B9ECEF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3DE97-D4FF-4C8E-8C05-CD2DC16D24D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043982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E0A18-728C-4BC9-B3D6-50CB9604FDC3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AC636-A509-43E9-94C0-D06EA676E1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245876"/>
      </p:ext>
    </p:extLst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EBB64-4767-4BFC-842E-8B9D43D7FA98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FA6CB-1183-4A97-AB11-1533357922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9214553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78438-AEDB-49F7-A93A-CD47C4549208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FD4ED-26C2-4115-9FD7-3604CF9FE4D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781967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D750E-703C-4F0C-9583-9CD7E94FC943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D67C9-326D-4390-9A3F-36B2386C5EC4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603687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10F07-CA11-4281-B1FC-7CE609AFBD32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DFB2C-86F8-4158-ABB1-F41FF220CB2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061198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51C6B-9617-43D2-8A06-7BD830C49DAB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B898D-ACE1-464D-B779-6BCCF037DA63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05214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8058A-0F26-4ED9-A36C-C50997FD8246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269E-810B-44F2-B3BF-A061CDA3D2DE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998472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2DC14-05B0-41BA-BC5E-DB8AB54E9F18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BF793-EC92-4EA1-96A0-14BF9321364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871294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19A5D-F521-4CED-85C2-F8FE44D78721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289F3-562A-4AD1-A090-B7E65D2EE0D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83413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C82AE-999D-4411-81A0-A434682E6B24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CF814-6BE7-4D3E-944A-7961D4A94B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93462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9AD40-0F9E-486E-9312-44BC8E3FAA0E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72837-F53C-4DE7-897B-E4532BCEBAD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581595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77E97-01CE-42B0-9035-2F638F3998A3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53951-0F8B-4212-8877-82942F691048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23577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B6AB8-582C-4A75-AE28-AE66244DBF84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C18E3-7433-43BA-85AF-8F48C4839386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7676287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F9CA2-FA80-4DD9-9516-2BA60E19C9B8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9C34-50A2-4273-BB74-C14847858222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199232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85EE8-B2A1-4346-A50B-357E8ED07658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BD1EB-6959-44FD-A2BB-37B506B2FB8B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4240758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D23E77E-296E-432F-9D4E-3D45E6CB80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8828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A59537E-9C80-4384-8FCF-0C4F865570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241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FFBE88-46A3-4485-BA61-857B58E6E5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675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A7F28DF-8D78-436A-A0CF-F000834466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614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ABB5BAC-CF85-4246-9665-F1504EE1DD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5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AAD8A-DE49-4453-B65F-0F0E4CA11EF3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469DB-4097-404D-AA74-43C30845252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5300807"/>
      </p:ext>
    </p:extLst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5C98BBB-0094-48CE-8E44-3F09880618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3352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27B699B-2152-497C-AE07-B0ACE8D65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4111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53F4D3-837F-46B3-8CF6-DC77760CBF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751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3DD392-C5C1-4C0F-95A1-DDD17CEF1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3784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A4DF779-0F42-4C5A-AB3A-ADDD7EC4A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8366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06F9CB-77D0-4B73-975E-ABE4DD9B71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255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2136E-7CD6-4DCC-A235-3126167DD267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3EAC5-2E87-455E-8B36-9C4458DFA9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5668249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04420-34B0-4A9C-8539-E14C77458435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D97EF-101C-4A82-B7BB-EEE4C00117D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358849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1DEBC-4E5A-4B1D-8432-013A1DDADF7C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B09A8-EF67-45BD-BB79-756D258269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8280149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93983-ACED-45A3-801A-AD9AE316C292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DC8-AC46-453C-BB1A-5A4A3B4C0B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290741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6A2DA-1EF0-44BC-B419-C860CDA93A62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591F2-BFB6-4783-BAD8-6A339E977D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604066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7828F-E147-4CD4-9416-41F708DEC1AC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CCD9D-E755-42D6-B99B-CE6596FB1F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105842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3" tIns="54426" rIns="108853" bIns="54426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8F927217-0882-43B4-9557-962A6AA2FD94}" type="datetime1">
              <a:rPr lang="zh-CN" altLang="en-US"/>
              <a:pPr>
                <a:defRPr/>
              </a:pPr>
              <a:t>2018/5/29</a:t>
            </a:fld>
            <a:endParaRPr lang="zh-CN" altLang="en-US" sz="1800">
              <a:latin typeface="Arial" pitchFamily="34" charset="0"/>
              <a:ea typeface="+mn-ea"/>
            </a:endParaRPr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3" tIns="54426" rIns="108853" bIns="54426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3" tIns="54426" rIns="108853" bIns="54426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31EF103B-27FB-40F6-8AE9-86417EFFBF7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9" name="图片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39253" r="25577" b="24062"/>
          <a:stretch>
            <a:fillRect/>
          </a:stretch>
        </p:blipFill>
        <p:spPr bwMode="auto">
          <a:xfrm>
            <a:off x="10448925" y="285750"/>
            <a:ext cx="15462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8"/>
          <p:cNvSpPr>
            <a:spLocks/>
          </p:cNvSpPr>
          <p:nvPr/>
        </p:nvSpPr>
        <p:spPr bwMode="auto">
          <a:xfrm>
            <a:off x="1128713" y="-9525"/>
            <a:ext cx="1871662" cy="974725"/>
          </a:xfrm>
          <a:prstGeom prst="rect">
            <a:avLst/>
          </a:prstGeom>
          <a:solidFill>
            <a:srgbClr val="FF8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bevel/>
                <a:headEnd/>
                <a:tailEnd/>
              </a14:hiddenLine>
            </a:ext>
          </a:extLst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200" smtClean="0">
              <a:solidFill>
                <a:srgbClr val="CCEDC7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31" name="TextBox 15"/>
          <p:cNvSpPr>
            <a:spLocks noChangeArrowheads="1"/>
          </p:cNvSpPr>
          <p:nvPr/>
        </p:nvSpPr>
        <p:spPr bwMode="auto">
          <a:xfrm>
            <a:off x="11091863" y="6330950"/>
            <a:ext cx="982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 smtClean="0">
                <a:solidFill>
                  <a:srgbClr val="BFBFB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—  </a:t>
            </a:r>
            <a:fld id="{3DE27848-87CE-458E-AAB0-4B025CC53D93}" type="slidenum">
              <a:rPr lang="zh-CN" altLang="en-US" sz="1600" smtClean="0">
                <a:solidFill>
                  <a:srgbClr val="BFBFB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pPr eaLnBrk="1" hangingPunct="1">
                <a:buFont typeface="Arial" panose="020B0604020202020204" pitchFamily="34" charset="0"/>
                <a:buNone/>
                <a:defRPr/>
              </a:pPr>
              <a:t>‹#›</a:t>
            </a:fld>
            <a:r>
              <a:rPr lang="zh-CN" altLang="en-US" sz="1600" smtClean="0">
                <a:solidFill>
                  <a:srgbClr val="BFBFB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1600" smtClean="0">
                <a:solidFill>
                  <a:srgbClr val="BFBFB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—</a:t>
            </a:r>
            <a:r>
              <a:rPr lang="zh-CN" altLang="en-US" sz="1600" smtClean="0">
                <a:solidFill>
                  <a:srgbClr val="BFBFB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zh-CN" altLang="en-US" sz="1600" smtClean="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32" name="Picture 8" descr="C:\Users\ShiYanch\Desktop\PNG\System\White\MB_0006_back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6" t="-1851"/>
          <a:stretch>
            <a:fillRect/>
          </a:stretch>
        </p:blipFill>
        <p:spPr bwMode="auto">
          <a:xfrm>
            <a:off x="150813" y="80963"/>
            <a:ext cx="78581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8" descr="C:\Users\ShiYanch\Desktop\PNG\System\White\MB_0006_back.png">
            <a:hlinkClick r:id="" action="ppaction://hlinkshowjump?jump=previousslide"/>
          </p:cNvPr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76"/>
          <a:stretch>
            <a:fillRect/>
          </a:stretch>
        </p:blipFill>
        <p:spPr bwMode="auto">
          <a:xfrm>
            <a:off x="274638" y="6200775"/>
            <a:ext cx="468312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矩形 14"/>
          <p:cNvSpPr>
            <a:spLocks/>
          </p:cNvSpPr>
          <p:nvPr/>
        </p:nvSpPr>
        <p:spPr bwMode="auto">
          <a:xfrm>
            <a:off x="1128713" y="1066800"/>
            <a:ext cx="11066462" cy="98425"/>
          </a:xfrm>
          <a:prstGeom prst="rect">
            <a:avLst/>
          </a:prstGeom>
          <a:solidFill>
            <a:srgbClr val="FF8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bevel/>
                <a:headEnd/>
                <a:tailEnd/>
              </a14:hiddenLine>
            </a:ext>
          </a:extLst>
        </p:spPr>
        <p:txBody>
          <a:bodyPr lIns="91436" tIns="45718" rIns="91436" bIns="4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200" smtClean="0">
              <a:solidFill>
                <a:srgbClr val="CCEDC7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ransition>
    <p:fade thruBlk="1"/>
  </p:transition>
  <p:hf sldNum="0" hdr="0" ftr="0"/>
  <p:txStyles>
    <p:titleStyle>
      <a:lvl1pPr marL="1087438" indent="-1087438"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1087438" indent="-1087438"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1087438" indent="-1087438"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1087438" indent="-1087438"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1087438" indent="-1087438"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544638" indent="-1087438" algn="ctr" rtl="0" fontAlgn="base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01838" indent="-1087438" algn="ctr" rtl="0" fontAlgn="base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459038" indent="-1087438" algn="ctr" rtl="0" fontAlgn="base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916238" indent="-1087438" algn="ctr" rtl="0" fontAlgn="base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06400" indent="-406400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7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882650" indent="-339725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3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360488" indent="-271463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903413" indent="-271463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447925" indent="-271463" algn="l" defTabSz="10874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905125" indent="-271463" algn="l" defTabSz="10874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362325" indent="-271463" algn="l" defTabSz="10874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819525" indent="-271463" algn="l" defTabSz="10874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276725" indent="-271463" algn="l" defTabSz="10874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C30CD84-74E2-4697-955C-A502B49AAA6F}" type="datetime1">
              <a:rPr lang="zh-CN" altLang="en-US"/>
              <a:pPr>
                <a:defRPr/>
              </a:pPr>
              <a:t>2018/5/29</a:t>
            </a:fld>
            <a:endParaRPr lang="zh-CN" altLang="en-US" sz="1800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71B7F90-8119-4614-B42D-7E9FE79E4A99}" type="slidenum">
              <a:rPr lang="zh-CN" altLang="en-US"/>
              <a:pPr>
                <a:defRPr/>
              </a:pPr>
              <a:t>‹#›</a:t>
            </a:fld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16E5758D-A3C3-4E88-8AC0-22500507BD7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56AB318A-918B-44E8-BECF-525B63526C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>
            <a:spLocks noChangeArrowheads="1"/>
          </p:cNvSpPr>
          <p:nvPr/>
        </p:nvSpPr>
        <p:spPr bwMode="auto">
          <a:xfrm>
            <a:off x="4584700" y="3582988"/>
            <a:ext cx="406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08814" tIns="54406" rIns="108814" bIns="5440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500">
                <a:solidFill>
                  <a:srgbClr val="538CD5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rPr>
              <a:t> </a:t>
            </a:r>
            <a:endParaRPr lang="zh-CN" altLang="en-US" sz="2500">
              <a:solidFill>
                <a:srgbClr val="538CD5"/>
              </a:solidFill>
              <a:latin typeface="Broadway" panose="04040905080B02020502" pitchFamily="82" charset="0"/>
              <a:ea typeface="微软雅黑" panose="020B0503020204020204" pitchFamily="34" charset="-122"/>
              <a:sym typeface="Broadway" panose="04040905080B02020502" pitchFamily="82" charset="0"/>
            </a:endParaRPr>
          </a:p>
        </p:txBody>
      </p:sp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4549775" y="2349500"/>
            <a:ext cx="798036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03" tIns="40302" rIns="80603" bIns="40302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6148" name="TextBox 4"/>
          <p:cNvSpPr>
            <a:spLocks noChangeArrowheads="1"/>
          </p:cNvSpPr>
          <p:nvPr/>
        </p:nvSpPr>
        <p:spPr bwMode="auto">
          <a:xfrm>
            <a:off x="4584700" y="2557463"/>
            <a:ext cx="58562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rgbClr val="FC62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ahoma" panose="020B0604030504040204" pitchFamily="34" charset="0"/>
              </a:rPr>
              <a:t>公司介绍幻灯片模板</a:t>
            </a:r>
            <a:endParaRPr lang="en-US" altLang="zh-CN" sz="4800">
              <a:solidFill>
                <a:srgbClr val="FC620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ahoma" panose="020B0604030504040204" pitchFamily="34" charset="0"/>
            </a:endParaRPr>
          </a:p>
        </p:txBody>
      </p:sp>
      <p:pic>
        <p:nvPicPr>
          <p:cNvPr id="6149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63" y="3571875"/>
            <a:ext cx="5902325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矩形 32"/>
          <p:cNvSpPr>
            <a:spLocks noChangeArrowheads="1"/>
          </p:cNvSpPr>
          <p:nvPr/>
        </p:nvSpPr>
        <p:spPr bwMode="auto">
          <a:xfrm>
            <a:off x="4711700" y="1149350"/>
            <a:ext cx="92329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03" tIns="40302" rIns="80603" bIns="40302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4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6151" name="Picture 2" descr="PPECLOGO-eff-0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274888"/>
            <a:ext cx="106045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3" descr="PPECLOGO-eff-0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25" y="2235200"/>
            <a:ext cx="982663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4" descr="PPECLOGO-eff-0-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836613"/>
            <a:ext cx="301307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5" descr="PPECLOGO-eff-0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3159125"/>
            <a:ext cx="52387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6" descr="PPECLOGO-eff-0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725" y="2292350"/>
            <a:ext cx="4016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9" descr="PPECLOGO-eff-5-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2593975"/>
            <a:ext cx="14763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1" descr="PPECLOGO-eff-5-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7975" y="2114550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2" descr="PPECLOGO-eff-0-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463" y="3013075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3" descr="PPECLOGO-eff-0-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6400" y="1752600"/>
            <a:ext cx="5222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14" descr="PPECLOGO-eff2-1-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425" y="2184400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15" descr="PPECLOGO-eff2-1-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2174875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16" descr="PPECLOGO-eff2-1-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725" y="2713038"/>
            <a:ext cx="7032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17" descr="PPECLOGO-eff2-1-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863" y="2297113"/>
            <a:ext cx="360362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18" descr="PPECLOGO-eff2-1-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275" y="2833688"/>
            <a:ext cx="28098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3" name="Picture 7" descr="PPECLOGO-eff-0-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2376488"/>
            <a:ext cx="196850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图片 5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0" r="27501"/>
          <a:stretch>
            <a:fillRect/>
          </a:stretch>
        </p:blipFill>
        <p:spPr bwMode="auto">
          <a:xfrm>
            <a:off x="203200" y="0"/>
            <a:ext cx="106045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图片 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6" t="29622"/>
          <a:stretch>
            <a:fillRect/>
          </a:stretch>
        </p:blipFill>
        <p:spPr bwMode="auto">
          <a:xfrm>
            <a:off x="1198563" y="0"/>
            <a:ext cx="1135062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图片 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0" r="2225" b="43364"/>
          <a:stretch>
            <a:fillRect/>
          </a:stretch>
        </p:blipFill>
        <p:spPr bwMode="auto">
          <a:xfrm>
            <a:off x="-160338" y="3848100"/>
            <a:ext cx="5124451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3" dur="3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816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594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806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788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59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594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33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51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5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6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63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66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6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7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7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1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1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1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1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5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0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5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31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40" dur="10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50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1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8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utoUpdateAnimBg="0"/>
      <p:bldP spid="6147" grpId="0" bldLvl="0" autoUpdateAnimBg="0"/>
      <p:bldP spid="6147" grpId="1" bldLvl="0" autoUpdateAnimBg="0"/>
      <p:bldP spid="6148" grpId="0" bldLvl="0" autoUpdateAnimBg="0"/>
      <p:bldP spid="6150" grpId="0" bldLvl="0" autoUpdateAnimBg="0"/>
      <p:bldP spid="6150" grpId="1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直接连接符 7"/>
          <p:cNvSpPr>
            <a:spLocks noChangeShapeType="1"/>
          </p:cNvSpPr>
          <p:nvPr/>
        </p:nvSpPr>
        <p:spPr bwMode="auto">
          <a:xfrm>
            <a:off x="0" y="6524625"/>
            <a:ext cx="10201275" cy="0"/>
          </a:xfrm>
          <a:prstGeom prst="line">
            <a:avLst/>
          </a:prstGeom>
          <a:noFill/>
          <a:ln w="9525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直接连接符 8"/>
          <p:cNvSpPr>
            <a:spLocks noChangeShapeType="1"/>
          </p:cNvSpPr>
          <p:nvPr/>
        </p:nvSpPr>
        <p:spPr bwMode="auto">
          <a:xfrm flipV="1">
            <a:off x="10201275" y="6092825"/>
            <a:ext cx="0" cy="431800"/>
          </a:xfrm>
          <a:prstGeom prst="line">
            <a:avLst/>
          </a:prstGeom>
          <a:noFill/>
          <a:ln w="38100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TextBox 3"/>
          <p:cNvSpPr>
            <a:spLocks noChangeArrowheads="1"/>
          </p:cNvSpPr>
          <p:nvPr/>
        </p:nvSpPr>
        <p:spPr bwMode="auto">
          <a:xfrm>
            <a:off x="1016000" y="508000"/>
            <a:ext cx="2106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公司宗旨、理念</a:t>
            </a:r>
            <a:endParaRPr lang="zh-CN" altLang="zh-CN"/>
          </a:p>
        </p:txBody>
      </p:sp>
      <p:sp>
        <p:nvSpPr>
          <p:cNvPr id="27653" name="文本框 10"/>
          <p:cNvSpPr>
            <a:spLocks noChangeArrowheads="1"/>
          </p:cNvSpPr>
          <p:nvPr/>
        </p:nvSpPr>
        <p:spPr bwMode="auto">
          <a:xfrm>
            <a:off x="1101725" y="117475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第二章</a:t>
            </a:r>
            <a:endParaRPr lang="zh-CN" altLang="zh-CN"/>
          </a:p>
        </p:txBody>
      </p:sp>
      <p:sp>
        <p:nvSpPr>
          <p:cNvPr id="27654" name="矩形 11"/>
          <p:cNvSpPr>
            <a:spLocks noChangeArrowheads="1"/>
          </p:cNvSpPr>
          <p:nvPr/>
        </p:nvSpPr>
        <p:spPr bwMode="auto">
          <a:xfrm>
            <a:off x="3448050" y="547688"/>
            <a:ext cx="3478213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第二节  </a:t>
            </a:r>
          </a:p>
        </p:txBody>
      </p:sp>
      <p:pic>
        <p:nvPicPr>
          <p:cNvPr id="27655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38" y="427038"/>
            <a:ext cx="549275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文本框 9"/>
          <p:cNvSpPr>
            <a:spLocks noChangeArrowheads="1"/>
          </p:cNvSpPr>
          <p:nvPr/>
        </p:nvSpPr>
        <p:spPr bwMode="auto">
          <a:xfrm>
            <a:off x="2895600" y="2254250"/>
            <a:ext cx="87376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本省专业水准领先的</a:t>
            </a:r>
            <a:r>
              <a:rPr lang="zh-CN" altLang="en-US" sz="2800" b="1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第三方调研统计机构</a:t>
            </a:r>
            <a:endParaRPr lang="en-US" altLang="zh-CN" sz="2800" b="1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以独立性、针对性、操作性见长的</a:t>
            </a:r>
            <a:r>
              <a:rPr lang="zh-CN" altLang="en-US" sz="2800" b="1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智库外脑</a:t>
            </a:r>
            <a:endParaRPr lang="en-US" altLang="zh-CN" sz="2800" b="1">
              <a:solidFill>
                <a:srgbClr val="FF8C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以切实可靠为特色的</a:t>
            </a:r>
            <a:r>
              <a:rPr lang="zh-CN" altLang="en-US" sz="2800" b="1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运营优化</a:t>
            </a: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zh-CN" altLang="en-US" sz="2800" b="1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危机管理解决</a:t>
            </a: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方案提供者</a:t>
            </a:r>
            <a:endParaRPr lang="en-US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以</a:t>
            </a:r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O2O</a:t>
            </a:r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为侧重的</a:t>
            </a:r>
            <a:r>
              <a:rPr lang="zh-CN" altLang="en-US" sz="2800" b="1">
                <a:solidFill>
                  <a:srgbClr val="FF8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小微项目创业投资基金</a:t>
            </a:r>
            <a:endParaRPr lang="zh-CN" altLang="en-US"/>
          </a:p>
        </p:txBody>
      </p:sp>
      <p:sp>
        <p:nvSpPr>
          <p:cNvPr id="27657" name="矩形 1"/>
          <p:cNvSpPr>
            <a:spLocks/>
          </p:cNvSpPr>
          <p:nvPr/>
        </p:nvSpPr>
        <p:spPr bwMode="auto">
          <a:xfrm>
            <a:off x="0" y="4914900"/>
            <a:ext cx="1771650" cy="1758950"/>
          </a:xfrm>
          <a:prstGeom prst="rect">
            <a:avLst/>
          </a:prstGeom>
          <a:solidFill>
            <a:srgbClr val="A7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 type="oval" w="med" len="med"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5370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8" r="51372"/>
          <a:stretch>
            <a:fillRect/>
          </a:stretch>
        </p:blipFill>
        <p:spPr bwMode="auto">
          <a:xfrm>
            <a:off x="-276225" y="1333500"/>
            <a:ext cx="3044825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3" dur="10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9" dur="10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5" dur="10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直接连接符 6"/>
          <p:cNvSpPr>
            <a:spLocks noChangeShapeType="1"/>
          </p:cNvSpPr>
          <p:nvPr/>
        </p:nvSpPr>
        <p:spPr bwMode="auto">
          <a:xfrm>
            <a:off x="0" y="6524625"/>
            <a:ext cx="10201275" cy="0"/>
          </a:xfrm>
          <a:prstGeom prst="line">
            <a:avLst/>
          </a:prstGeom>
          <a:noFill/>
          <a:ln w="9525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5" name="直接连接符 7"/>
          <p:cNvSpPr>
            <a:spLocks noChangeShapeType="1"/>
          </p:cNvSpPr>
          <p:nvPr/>
        </p:nvSpPr>
        <p:spPr bwMode="auto">
          <a:xfrm flipV="1">
            <a:off x="10201275" y="6092825"/>
            <a:ext cx="0" cy="431800"/>
          </a:xfrm>
          <a:prstGeom prst="line">
            <a:avLst/>
          </a:prstGeom>
          <a:noFill/>
          <a:ln w="38100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6" name="TextBox 3"/>
          <p:cNvSpPr>
            <a:spLocks noChangeArrowheads="1"/>
          </p:cNvSpPr>
          <p:nvPr/>
        </p:nvSpPr>
        <p:spPr bwMode="auto">
          <a:xfrm>
            <a:off x="1016000" y="508000"/>
            <a:ext cx="2106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公司宗旨、理念</a:t>
            </a:r>
            <a:endParaRPr lang="zh-CN" altLang="zh-CN"/>
          </a:p>
        </p:txBody>
      </p:sp>
      <p:sp>
        <p:nvSpPr>
          <p:cNvPr id="28677" name="文本框 9"/>
          <p:cNvSpPr>
            <a:spLocks noChangeArrowheads="1"/>
          </p:cNvSpPr>
          <p:nvPr/>
        </p:nvSpPr>
        <p:spPr bwMode="auto">
          <a:xfrm>
            <a:off x="1101725" y="117475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第二章</a:t>
            </a:r>
            <a:endParaRPr lang="zh-CN" altLang="zh-CN"/>
          </a:p>
        </p:txBody>
      </p:sp>
      <p:sp>
        <p:nvSpPr>
          <p:cNvPr id="28678" name="矩形 10"/>
          <p:cNvSpPr>
            <a:spLocks noChangeArrowheads="1"/>
          </p:cNvSpPr>
          <p:nvPr/>
        </p:nvSpPr>
        <p:spPr bwMode="auto">
          <a:xfrm>
            <a:off x="3462338" y="547688"/>
            <a:ext cx="3478212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第三节  </a:t>
            </a:r>
          </a:p>
        </p:txBody>
      </p:sp>
      <p:pic>
        <p:nvPicPr>
          <p:cNvPr id="28679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434975"/>
            <a:ext cx="54927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5" y="2154238"/>
            <a:ext cx="4148138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矩形 1"/>
          <p:cNvSpPr>
            <a:spLocks noChangeArrowheads="1"/>
          </p:cNvSpPr>
          <p:nvPr/>
        </p:nvSpPr>
        <p:spPr bwMode="auto">
          <a:xfrm>
            <a:off x="5410200" y="1289050"/>
            <a:ext cx="17018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专业</a:t>
            </a:r>
            <a:endParaRPr lang="zh-CN" altLang="en-US"/>
          </a:p>
        </p:txBody>
      </p:sp>
      <p:pic>
        <p:nvPicPr>
          <p:cNvPr id="16394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263" y="2613025"/>
            <a:ext cx="2301875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2211388" y="2674938"/>
            <a:ext cx="2913062" cy="1847850"/>
            <a:chOff x="0" y="0"/>
            <a:chExt cx="2911807" cy="1848493"/>
          </a:xfrm>
        </p:grpSpPr>
        <p:grpSp>
          <p:nvGrpSpPr>
            <p:cNvPr id="28684" name="Group 12"/>
            <p:cNvGrpSpPr>
              <a:grpSpLocks/>
            </p:cNvGrpSpPr>
            <p:nvPr/>
          </p:nvGrpSpPr>
          <p:grpSpPr bwMode="auto">
            <a:xfrm>
              <a:off x="1141270" y="231793"/>
              <a:ext cx="1770537" cy="1538663"/>
              <a:chOff x="0" y="0"/>
              <a:chExt cx="2525181" cy="2291498"/>
            </a:xfrm>
          </p:grpSpPr>
          <p:pic>
            <p:nvPicPr>
              <p:cNvPr id="28686" name="图片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24" b="15323"/>
              <a:stretch>
                <a:fillRect/>
              </a:stretch>
            </p:blipFill>
            <p:spPr bwMode="auto">
              <a:xfrm>
                <a:off x="0" y="0"/>
                <a:ext cx="2525181" cy="2291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87" name="椭圆 6"/>
              <p:cNvSpPr>
                <a:spLocks/>
              </p:cNvSpPr>
              <p:nvPr/>
            </p:nvSpPr>
            <p:spPr bwMode="auto">
              <a:xfrm>
                <a:off x="203742" y="1414576"/>
                <a:ext cx="311359" cy="311357"/>
              </a:xfrm>
              <a:prstGeom prst="ellipse">
                <a:avLst/>
              </a:prstGeom>
              <a:solidFill>
                <a:srgbClr val="A7A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28685" name="图片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229" b="21129"/>
            <a:stretch>
              <a:fillRect/>
            </a:stretch>
          </p:blipFill>
          <p:spPr bwMode="auto">
            <a:xfrm>
              <a:off x="0" y="0"/>
              <a:ext cx="1457478" cy="1848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639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1639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63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639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1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63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1639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163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200" fill="hold"/>
                                        <p:tgtEl>
                                          <p:spTgt spid="1639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1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163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200" fill="hold"/>
                                        <p:tgtEl>
                                          <p:spTgt spid="1639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63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1" dur="200" fill="hold"/>
                                        <p:tgtEl>
                                          <p:spTgt spid="1639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bldLvl="0" autoUpdateAnimBg="0"/>
      <p:bldP spid="16393" grpId="1" bldLvl="0" autoUpdateAnimBg="0"/>
      <p:bldP spid="16393" grpId="2" bldLvl="0" autoUpdateAnimBg="0"/>
      <p:bldP spid="16393" grpId="3" bldLvl="0" autoUpdateAnimBg="0"/>
      <p:bldP spid="16393" grpId="4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直接连接符 7"/>
          <p:cNvSpPr>
            <a:spLocks noChangeShapeType="1"/>
          </p:cNvSpPr>
          <p:nvPr/>
        </p:nvSpPr>
        <p:spPr bwMode="auto">
          <a:xfrm>
            <a:off x="0" y="6524625"/>
            <a:ext cx="10201275" cy="0"/>
          </a:xfrm>
          <a:prstGeom prst="line">
            <a:avLst/>
          </a:prstGeom>
          <a:noFill/>
          <a:ln w="9525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直接连接符 8"/>
          <p:cNvSpPr>
            <a:spLocks noChangeShapeType="1"/>
          </p:cNvSpPr>
          <p:nvPr/>
        </p:nvSpPr>
        <p:spPr bwMode="auto">
          <a:xfrm flipV="1">
            <a:off x="10201275" y="6092825"/>
            <a:ext cx="0" cy="431800"/>
          </a:xfrm>
          <a:prstGeom prst="line">
            <a:avLst/>
          </a:prstGeom>
          <a:noFill/>
          <a:ln w="38100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TextBox 3"/>
          <p:cNvSpPr>
            <a:spLocks noChangeArrowheads="1"/>
          </p:cNvSpPr>
          <p:nvPr/>
        </p:nvSpPr>
        <p:spPr bwMode="auto">
          <a:xfrm>
            <a:off x="1016000" y="508000"/>
            <a:ext cx="2106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公司宗旨、理念</a:t>
            </a:r>
            <a:endParaRPr lang="zh-CN" altLang="zh-CN"/>
          </a:p>
        </p:txBody>
      </p:sp>
      <p:sp>
        <p:nvSpPr>
          <p:cNvPr id="29701" name="文本框 11"/>
          <p:cNvSpPr>
            <a:spLocks noChangeArrowheads="1"/>
          </p:cNvSpPr>
          <p:nvPr/>
        </p:nvSpPr>
        <p:spPr bwMode="auto">
          <a:xfrm>
            <a:off x="1101725" y="117475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第二章</a:t>
            </a:r>
            <a:endParaRPr lang="zh-CN" altLang="zh-CN"/>
          </a:p>
        </p:txBody>
      </p: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3248025" y="1685925"/>
            <a:ext cx="5257800" cy="1120775"/>
            <a:chOff x="0" y="0"/>
            <a:chExt cx="5258588" cy="1120475"/>
          </a:xfrm>
        </p:grpSpPr>
        <p:pic>
          <p:nvPicPr>
            <p:cNvPr id="29709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49203" cy="112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0" name="文本框 7"/>
            <p:cNvSpPr>
              <a:spLocks noChangeArrowheads="1"/>
            </p:cNvSpPr>
            <p:nvPr/>
          </p:nvSpPr>
          <p:spPr bwMode="auto">
            <a:xfrm>
              <a:off x="1483195" y="144738"/>
              <a:ext cx="377539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萃取群言，集纳民智，服务社会</a:t>
              </a:r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为落实科学发展观加油助力</a:t>
              </a:r>
              <a:endParaRPr lang="zh-CN" altLang="en-US"/>
            </a:p>
          </p:txBody>
        </p:sp>
      </p:grpSp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3248025" y="3248025"/>
            <a:ext cx="7431088" cy="1393825"/>
            <a:chOff x="0" y="0"/>
            <a:chExt cx="7431539" cy="1393779"/>
          </a:xfrm>
        </p:grpSpPr>
        <p:pic>
          <p:nvPicPr>
            <p:cNvPr id="29707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6653"/>
              <a:ext cx="1149207" cy="112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8" name="文本框 8"/>
            <p:cNvSpPr>
              <a:spLocks noChangeArrowheads="1"/>
            </p:cNvSpPr>
            <p:nvPr/>
          </p:nvSpPr>
          <p:spPr bwMode="auto">
            <a:xfrm>
              <a:off x="1476063" y="0"/>
              <a:ext cx="5955476" cy="1393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本省专业水准领先的第三方调研统计机构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以独立性、针对性、操作性见长的智库外脑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以切实可靠为特色的运营优化与危机管理解决方案提供者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以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O2O</a:t>
              </a:r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为侧重的小微项目创业投资基金</a:t>
              </a:r>
              <a:endParaRPr lang="zh-CN" altLang="en-US"/>
            </a:p>
          </p:txBody>
        </p:sp>
      </p:grpSp>
      <p:grpSp>
        <p:nvGrpSpPr>
          <p:cNvPr id="17420" name="Group 12"/>
          <p:cNvGrpSpPr>
            <a:grpSpLocks/>
          </p:cNvGrpSpPr>
          <p:nvPr/>
        </p:nvGrpSpPr>
        <p:grpSpPr bwMode="auto">
          <a:xfrm>
            <a:off x="3248025" y="5083175"/>
            <a:ext cx="4943475" cy="1106488"/>
            <a:chOff x="0" y="0"/>
            <a:chExt cx="4943679" cy="1106565"/>
          </a:xfrm>
        </p:grpSpPr>
        <p:pic>
          <p:nvPicPr>
            <p:cNvPr id="29705" name="图片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34939" cy="1106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6" name="文本框 9"/>
            <p:cNvSpPr>
              <a:spLocks noChangeArrowheads="1"/>
            </p:cNvSpPr>
            <p:nvPr/>
          </p:nvSpPr>
          <p:spPr bwMode="auto">
            <a:xfrm>
              <a:off x="1476063" y="260894"/>
              <a:ext cx="34676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职业、专业、敬业</a:t>
              </a:r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9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5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1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5"/>
          <p:cNvSpPr>
            <a:spLocks noChangeArrowheads="1"/>
          </p:cNvSpPr>
          <p:nvPr/>
        </p:nvSpPr>
        <p:spPr bwMode="auto">
          <a:xfrm>
            <a:off x="11088688" y="6330950"/>
            <a:ext cx="982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FFFFFF"/>
                </a:solidFill>
              </a:rPr>
              <a:t>—  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* </a:t>
            </a:r>
            <a:r>
              <a:rPr lang="zh-CN" altLang="zh-CN" sz="1600">
                <a:solidFill>
                  <a:srgbClr val="FFFFFF"/>
                </a:solidFill>
              </a:rPr>
              <a:t>—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 </a:t>
            </a: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723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39253" r="25577" b="24062"/>
          <a:stretch>
            <a:fillRect/>
          </a:stretch>
        </p:blipFill>
        <p:spPr bwMode="auto">
          <a:xfrm>
            <a:off x="10552113" y="6234113"/>
            <a:ext cx="154781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113"/>
          <p:cNvSpPr>
            <a:spLocks noChangeArrowheads="1"/>
          </p:cNvSpPr>
          <p:nvPr/>
        </p:nvSpPr>
        <p:spPr bwMode="auto">
          <a:xfrm>
            <a:off x="4579938" y="2190750"/>
            <a:ext cx="52800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公司架构</a:t>
            </a:r>
            <a:endParaRPr lang="en-US" altLang="zh-CN" sz="94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文本框 3"/>
          <p:cNvSpPr>
            <a:spLocks noChangeArrowheads="1"/>
          </p:cNvSpPr>
          <p:nvPr/>
        </p:nvSpPr>
        <p:spPr bwMode="auto">
          <a:xfrm>
            <a:off x="5713413" y="3870325"/>
            <a:ext cx="3167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7F7F7F"/>
                </a:solidFill>
              </a:rPr>
              <a:t>Company structure</a:t>
            </a:r>
            <a:endParaRPr lang="zh-CN" altLang="en-US" sz="3000">
              <a:solidFill>
                <a:srgbClr val="7F7F7F"/>
              </a:solidFill>
              <a:sym typeface="宋体" panose="02010600030101010101" pitchFamily="2" charset="-122"/>
            </a:endParaRPr>
          </a:p>
        </p:txBody>
      </p:sp>
      <p:sp>
        <p:nvSpPr>
          <p:cNvPr id="18438" name="椭圆 4"/>
          <p:cNvSpPr>
            <a:spLocks noChangeArrowheads="1"/>
          </p:cNvSpPr>
          <p:nvPr/>
        </p:nvSpPr>
        <p:spPr bwMode="auto">
          <a:xfrm>
            <a:off x="2371725" y="2292350"/>
            <a:ext cx="2070100" cy="2070100"/>
          </a:xfrm>
          <a:prstGeom prst="ellipse">
            <a:avLst/>
          </a:prstGeom>
          <a:solidFill>
            <a:srgbClr val="BCE7B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43A435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rPr>
              <a:t>3</a:t>
            </a:r>
            <a:endParaRPr lang="zh-CN" altLang="en-US" sz="11500" b="1">
              <a:solidFill>
                <a:srgbClr val="43A435"/>
              </a:solidFill>
              <a:latin typeface="Broadway" panose="04040905080B02020502" pitchFamily="82" charset="0"/>
              <a:ea typeface="微软雅黑" panose="020B0503020204020204" pitchFamily="34" charset="-122"/>
              <a:sym typeface="Broadway" panose="04040905080B02020502" pitchFamily="82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84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184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84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843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  <p:bldP spid="18437" grpId="0" bldLvl="0" autoUpdateAnimBg="0"/>
      <p:bldP spid="18438" grpId="0" bldLvl="0" animBg="1" autoUpdateAnimBg="0"/>
      <p:bldP spid="18438" grpId="1" bldLvl="0" animBg="1" autoUpdateAnimBg="0"/>
      <p:bldP spid="18438" grpId="2" bldLvl="0" animBg="1" autoUpdateAnimBg="0"/>
      <p:bldP spid="18438" grpId="3" bldLvl="0" animBg="1" autoUpdateAnimBg="0"/>
      <p:bldP spid="18438" grpId="4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"/>
          <p:cNvSpPr>
            <a:spLocks noChangeArrowheads="1"/>
          </p:cNvSpPr>
          <p:nvPr/>
        </p:nvSpPr>
        <p:spPr bwMode="auto">
          <a:xfrm>
            <a:off x="1128713" y="438150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公司架构</a:t>
            </a:r>
            <a:endParaRPr lang="zh-CN" altLang="zh-CN"/>
          </a:p>
        </p:txBody>
      </p:sp>
      <p:sp>
        <p:nvSpPr>
          <p:cNvPr id="31747" name="文本框 7"/>
          <p:cNvSpPr>
            <a:spLocks noChangeArrowheads="1"/>
          </p:cNvSpPr>
          <p:nvPr/>
        </p:nvSpPr>
        <p:spPr bwMode="auto">
          <a:xfrm>
            <a:off x="1128713" y="117475"/>
            <a:ext cx="1871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第三章</a:t>
            </a:r>
            <a:endParaRPr lang="zh-CN" altLang="zh-CN"/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1220788" y="4454525"/>
            <a:ext cx="1300162" cy="1255713"/>
            <a:chOff x="0" y="0"/>
            <a:chExt cx="1300163" cy="1255919"/>
          </a:xfrm>
        </p:grpSpPr>
        <p:sp>
          <p:nvSpPr>
            <p:cNvPr id="31777" name="矩形 4"/>
            <p:cNvSpPr>
              <a:spLocks/>
            </p:cNvSpPr>
            <p:nvPr/>
          </p:nvSpPr>
          <p:spPr bwMode="auto">
            <a:xfrm>
              <a:off x="0" y="0"/>
              <a:ext cx="1300163" cy="763588"/>
            </a:xfrm>
            <a:prstGeom prst="rect">
              <a:avLst/>
            </a:prstGeom>
            <a:solidFill>
              <a:srgbClr val="A7A09F"/>
            </a:solidFill>
            <a:ln w="19050">
              <a:solidFill>
                <a:schemeClr val="bg1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社情民意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调查中心</a:t>
              </a:r>
              <a:endParaRPr lang="zh-CN" altLang="en-US"/>
            </a:p>
          </p:txBody>
        </p:sp>
        <p:sp>
          <p:nvSpPr>
            <p:cNvPr id="31778" name="文本框 5"/>
            <p:cNvSpPr>
              <a:spLocks noChangeArrowheads="1"/>
            </p:cNvSpPr>
            <p:nvPr/>
          </p:nvSpPr>
          <p:spPr bwMode="auto">
            <a:xfrm>
              <a:off x="59960" y="917365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群言堂民调</a:t>
              </a:r>
              <a:endParaRPr lang="zh-CN" altLang="en-US"/>
            </a:p>
          </p:txBody>
        </p:sp>
      </p:grp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2955925" y="4454525"/>
            <a:ext cx="1300163" cy="1255713"/>
            <a:chOff x="0" y="0"/>
            <a:chExt cx="1300163" cy="1255919"/>
          </a:xfrm>
        </p:grpSpPr>
        <p:sp>
          <p:nvSpPr>
            <p:cNvPr id="31775" name="矩形 9"/>
            <p:cNvSpPr>
              <a:spLocks/>
            </p:cNvSpPr>
            <p:nvPr/>
          </p:nvSpPr>
          <p:spPr bwMode="auto">
            <a:xfrm>
              <a:off x="0" y="0"/>
              <a:ext cx="1300163" cy="763588"/>
            </a:xfrm>
            <a:prstGeom prst="rect">
              <a:avLst/>
            </a:prstGeom>
            <a:solidFill>
              <a:srgbClr val="A7A09F"/>
            </a:solidFill>
            <a:ln w="19050">
              <a:solidFill>
                <a:schemeClr val="bg1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市场商务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调查中心</a:t>
              </a:r>
              <a:endParaRPr lang="zh-CN" altLang="en-US"/>
            </a:p>
          </p:txBody>
        </p:sp>
        <p:sp>
          <p:nvSpPr>
            <p:cNvPr id="31776" name="文本框 10"/>
            <p:cNvSpPr>
              <a:spLocks noChangeArrowheads="1"/>
            </p:cNvSpPr>
            <p:nvPr/>
          </p:nvSpPr>
          <p:spPr bwMode="auto">
            <a:xfrm>
              <a:off x="59960" y="917365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群言堂市调</a:t>
              </a:r>
              <a:endParaRPr lang="zh-CN" altLang="en-US"/>
            </a:p>
          </p:txBody>
        </p:sp>
      </p:grpSp>
      <p:grpSp>
        <p:nvGrpSpPr>
          <p:cNvPr id="19466" name="Group 10"/>
          <p:cNvGrpSpPr>
            <a:grpSpLocks/>
          </p:cNvGrpSpPr>
          <p:nvPr/>
        </p:nvGrpSpPr>
        <p:grpSpPr bwMode="auto">
          <a:xfrm>
            <a:off x="4689475" y="4454525"/>
            <a:ext cx="1300163" cy="1255713"/>
            <a:chOff x="0" y="0"/>
            <a:chExt cx="1300163" cy="1255919"/>
          </a:xfrm>
        </p:grpSpPr>
        <p:sp>
          <p:nvSpPr>
            <p:cNvPr id="31773" name="矩形 12"/>
            <p:cNvSpPr>
              <a:spLocks/>
            </p:cNvSpPr>
            <p:nvPr/>
          </p:nvSpPr>
          <p:spPr bwMode="auto">
            <a:xfrm>
              <a:off x="0" y="0"/>
              <a:ext cx="1300163" cy="763588"/>
            </a:xfrm>
            <a:prstGeom prst="rect">
              <a:avLst/>
            </a:prstGeom>
            <a:solidFill>
              <a:srgbClr val="A7A09F"/>
            </a:solidFill>
            <a:ln w="19050">
              <a:solidFill>
                <a:schemeClr val="bg1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研发咨询中心</a:t>
              </a:r>
              <a:endParaRPr lang="zh-CN" altLang="en-US"/>
            </a:p>
          </p:txBody>
        </p:sp>
        <p:sp>
          <p:nvSpPr>
            <p:cNvPr id="31774" name="文本框 13"/>
            <p:cNvSpPr>
              <a:spLocks noChangeArrowheads="1"/>
            </p:cNvSpPr>
            <p:nvPr/>
          </p:nvSpPr>
          <p:spPr bwMode="auto">
            <a:xfrm>
              <a:off x="59960" y="917365"/>
              <a:ext cx="12105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群言堂研发</a:t>
              </a:r>
              <a:endParaRPr lang="zh-CN" altLang="en-US"/>
            </a:p>
          </p:txBody>
        </p:sp>
      </p:grp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6423025" y="4454525"/>
            <a:ext cx="1301750" cy="1381125"/>
            <a:chOff x="0" y="0"/>
            <a:chExt cx="1300163" cy="1382220"/>
          </a:xfrm>
        </p:grpSpPr>
        <p:sp>
          <p:nvSpPr>
            <p:cNvPr id="31771" name="矩形 15"/>
            <p:cNvSpPr>
              <a:spLocks/>
            </p:cNvSpPr>
            <p:nvPr/>
          </p:nvSpPr>
          <p:spPr bwMode="auto">
            <a:xfrm>
              <a:off x="0" y="0"/>
              <a:ext cx="1300163" cy="763588"/>
            </a:xfrm>
            <a:prstGeom prst="rect">
              <a:avLst/>
            </a:prstGeom>
            <a:solidFill>
              <a:srgbClr val="A7A09F"/>
            </a:solidFill>
            <a:ln w="19050">
              <a:solidFill>
                <a:schemeClr val="bg1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服务外包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执行团队</a:t>
              </a:r>
              <a:endParaRPr lang="zh-CN" altLang="en-US"/>
            </a:p>
          </p:txBody>
        </p:sp>
        <p:sp>
          <p:nvSpPr>
            <p:cNvPr id="31772" name="文本框 16"/>
            <p:cNvSpPr>
              <a:spLocks noChangeArrowheads="1"/>
            </p:cNvSpPr>
            <p:nvPr/>
          </p:nvSpPr>
          <p:spPr bwMode="auto">
            <a:xfrm>
              <a:off x="164890" y="797445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外包项目</a:t>
              </a:r>
              <a:endParaRPr lang="en-US" altLang="zh-CN" sz="1600" b="1">
                <a:solidFill>
                  <a:srgbClr val="D82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执行公司</a:t>
              </a:r>
              <a:endParaRPr lang="zh-CN" altLang="en-US"/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8118475" y="4454525"/>
            <a:ext cx="1301750" cy="1381125"/>
            <a:chOff x="0" y="0"/>
            <a:chExt cx="1300163" cy="1382220"/>
          </a:xfrm>
        </p:grpSpPr>
        <p:sp>
          <p:nvSpPr>
            <p:cNvPr id="31769" name="矩形 18"/>
            <p:cNvSpPr>
              <a:spLocks/>
            </p:cNvSpPr>
            <p:nvPr/>
          </p:nvSpPr>
          <p:spPr bwMode="auto">
            <a:xfrm>
              <a:off x="0" y="0"/>
              <a:ext cx="1300163" cy="763588"/>
            </a:xfrm>
            <a:prstGeom prst="rect">
              <a:avLst/>
            </a:prstGeom>
            <a:solidFill>
              <a:srgbClr val="A7A09F"/>
            </a:solidFill>
            <a:ln w="19050">
              <a:solidFill>
                <a:schemeClr val="bg1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高校教研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实习基地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70" name="文本框 19"/>
            <p:cNvSpPr>
              <a:spLocks noChangeArrowheads="1"/>
            </p:cNvSpPr>
            <p:nvPr/>
          </p:nvSpPr>
          <p:spPr bwMode="auto">
            <a:xfrm>
              <a:off x="164890" y="797445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电话调研</a:t>
              </a:r>
              <a:endParaRPr lang="en-US" altLang="zh-CN" sz="1600" b="1">
                <a:solidFill>
                  <a:srgbClr val="D82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实训基地</a:t>
              </a:r>
              <a:endParaRPr lang="en-US" altLang="zh-CN" sz="1600" b="1">
                <a:solidFill>
                  <a:srgbClr val="D82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475" name="Group 19"/>
          <p:cNvGrpSpPr>
            <a:grpSpLocks/>
          </p:cNvGrpSpPr>
          <p:nvPr/>
        </p:nvGrpSpPr>
        <p:grpSpPr bwMode="auto">
          <a:xfrm>
            <a:off x="9813925" y="4454525"/>
            <a:ext cx="1301750" cy="1381125"/>
            <a:chOff x="0" y="0"/>
            <a:chExt cx="1300163" cy="1382220"/>
          </a:xfrm>
        </p:grpSpPr>
        <p:sp>
          <p:nvSpPr>
            <p:cNvPr id="31767" name="矩形 21"/>
            <p:cNvSpPr>
              <a:spLocks/>
            </p:cNvSpPr>
            <p:nvPr/>
          </p:nvSpPr>
          <p:spPr bwMode="auto">
            <a:xfrm>
              <a:off x="0" y="0"/>
              <a:ext cx="1300163" cy="763588"/>
            </a:xfrm>
            <a:prstGeom prst="rect">
              <a:avLst/>
            </a:prstGeom>
            <a:solidFill>
              <a:srgbClr val="A7A09F"/>
            </a:solidFill>
            <a:ln w="19050">
              <a:solidFill>
                <a:schemeClr val="bg1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校企联合实验室</a:t>
              </a:r>
              <a:endParaRPr lang="en-US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68" name="文本框 22"/>
            <p:cNvSpPr>
              <a:spLocks noChangeArrowheads="1"/>
            </p:cNvSpPr>
            <p:nvPr/>
          </p:nvSpPr>
          <p:spPr bwMode="auto">
            <a:xfrm>
              <a:off x="216186" y="797445"/>
              <a:ext cx="10054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舆情监控</a:t>
              </a:r>
              <a:endParaRPr lang="en-US" altLang="zh-CN" sz="1600" b="1">
                <a:solidFill>
                  <a:srgbClr val="D82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600" b="1">
                  <a:solidFill>
                    <a:srgbClr val="D827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实验室</a:t>
              </a:r>
              <a:endParaRPr lang="en-US" altLang="zh-CN" sz="1600" b="1">
                <a:solidFill>
                  <a:srgbClr val="D827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478" name="直接连接符 24"/>
          <p:cNvSpPr>
            <a:spLocks noChangeShapeType="1"/>
          </p:cNvSpPr>
          <p:nvPr/>
        </p:nvSpPr>
        <p:spPr bwMode="auto">
          <a:xfrm flipV="1">
            <a:off x="1855788" y="3689350"/>
            <a:ext cx="1587" cy="765175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9" name="直接连接符 25"/>
          <p:cNvSpPr>
            <a:spLocks noChangeShapeType="1"/>
          </p:cNvSpPr>
          <p:nvPr/>
        </p:nvSpPr>
        <p:spPr bwMode="auto">
          <a:xfrm flipV="1">
            <a:off x="3671888" y="3681413"/>
            <a:ext cx="1587" cy="763587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0" name="直接连接符 26"/>
          <p:cNvSpPr>
            <a:spLocks noChangeShapeType="1"/>
          </p:cNvSpPr>
          <p:nvPr/>
        </p:nvSpPr>
        <p:spPr bwMode="auto">
          <a:xfrm flipV="1">
            <a:off x="5387975" y="3681413"/>
            <a:ext cx="1588" cy="763587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1" name="直接连接符 27"/>
          <p:cNvSpPr>
            <a:spLocks noChangeShapeType="1"/>
          </p:cNvSpPr>
          <p:nvPr/>
        </p:nvSpPr>
        <p:spPr bwMode="auto">
          <a:xfrm flipV="1">
            <a:off x="7097713" y="3708400"/>
            <a:ext cx="0" cy="763588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2" name="直接连接符 28"/>
          <p:cNvSpPr>
            <a:spLocks noChangeShapeType="1"/>
          </p:cNvSpPr>
          <p:nvPr/>
        </p:nvSpPr>
        <p:spPr bwMode="auto">
          <a:xfrm flipV="1">
            <a:off x="8812213" y="3708400"/>
            <a:ext cx="0" cy="763588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直接连接符 29"/>
          <p:cNvSpPr>
            <a:spLocks noChangeShapeType="1"/>
          </p:cNvSpPr>
          <p:nvPr/>
        </p:nvSpPr>
        <p:spPr bwMode="auto">
          <a:xfrm flipV="1">
            <a:off x="10518775" y="3689350"/>
            <a:ext cx="0" cy="765175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直接连接符 30"/>
          <p:cNvSpPr>
            <a:spLocks noChangeShapeType="1"/>
          </p:cNvSpPr>
          <p:nvPr/>
        </p:nvSpPr>
        <p:spPr bwMode="auto">
          <a:xfrm flipH="1">
            <a:off x="1851025" y="3695700"/>
            <a:ext cx="86677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直接连接符 34"/>
          <p:cNvSpPr>
            <a:spLocks noChangeShapeType="1"/>
          </p:cNvSpPr>
          <p:nvPr/>
        </p:nvSpPr>
        <p:spPr bwMode="auto">
          <a:xfrm>
            <a:off x="6257925" y="3063875"/>
            <a:ext cx="0" cy="617538"/>
          </a:xfrm>
          <a:prstGeom prst="line">
            <a:avLst/>
          </a:prstGeom>
          <a:noFill/>
          <a:ln w="19050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矩形 41"/>
          <p:cNvSpPr>
            <a:spLocks/>
          </p:cNvSpPr>
          <p:nvPr/>
        </p:nvSpPr>
        <p:spPr bwMode="auto">
          <a:xfrm>
            <a:off x="5257800" y="2435225"/>
            <a:ext cx="1947863" cy="641350"/>
          </a:xfrm>
          <a:prstGeom prst="rect">
            <a:avLst/>
          </a:prstGeom>
          <a:noFill/>
          <a:ln w="28575">
            <a:solidFill>
              <a:srgbClr val="D82700"/>
            </a:solidFill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公司运营团队</a:t>
            </a:r>
            <a:endParaRPr lang="zh-CN" altLang="en-US"/>
          </a:p>
        </p:txBody>
      </p:sp>
      <p:sp>
        <p:nvSpPr>
          <p:cNvPr id="19487" name="矩形 42"/>
          <p:cNvSpPr>
            <a:spLocks/>
          </p:cNvSpPr>
          <p:nvPr/>
        </p:nvSpPr>
        <p:spPr bwMode="auto">
          <a:xfrm>
            <a:off x="1878013" y="2386013"/>
            <a:ext cx="1325562" cy="677862"/>
          </a:xfrm>
          <a:prstGeom prst="rect">
            <a:avLst/>
          </a:prstGeom>
          <a:noFill/>
          <a:ln w="28575">
            <a:solidFill>
              <a:schemeClr val="bg1"/>
            </a:solidFill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顾问组</a:t>
            </a:r>
            <a:endParaRPr lang="zh-CN" altLang="en-US"/>
          </a:p>
        </p:txBody>
      </p:sp>
      <p:sp>
        <p:nvSpPr>
          <p:cNvPr id="19488" name="矩形 43"/>
          <p:cNvSpPr>
            <a:spLocks/>
          </p:cNvSpPr>
          <p:nvPr/>
        </p:nvSpPr>
        <p:spPr bwMode="auto">
          <a:xfrm>
            <a:off x="9223375" y="2386013"/>
            <a:ext cx="1325563" cy="677862"/>
          </a:xfrm>
          <a:prstGeom prst="rect">
            <a:avLst/>
          </a:prstGeom>
          <a:noFill/>
          <a:ln w="28575">
            <a:solidFill>
              <a:schemeClr val="bg1"/>
            </a:solidFill>
            <a:bevel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专家库</a:t>
            </a:r>
            <a:endParaRPr lang="zh-CN" altLang="en-US"/>
          </a:p>
        </p:txBody>
      </p:sp>
      <p:cxnSp>
        <p:nvCxnSpPr>
          <p:cNvPr id="19489" name="直接箭头连接符 45"/>
          <p:cNvCxnSpPr>
            <a:cxnSpLocks noChangeShapeType="1"/>
          </p:cNvCxnSpPr>
          <p:nvPr/>
        </p:nvCxnSpPr>
        <p:spPr bwMode="auto">
          <a:xfrm>
            <a:off x="3203575" y="2725738"/>
            <a:ext cx="2024063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90" name="直接箭头连接符 51"/>
          <p:cNvCxnSpPr>
            <a:cxnSpLocks noChangeShapeType="1"/>
          </p:cNvCxnSpPr>
          <p:nvPr/>
        </p:nvCxnSpPr>
        <p:spPr bwMode="auto">
          <a:xfrm flipH="1" flipV="1">
            <a:off x="7219950" y="2725738"/>
            <a:ext cx="2003425" cy="0"/>
          </a:xfrm>
          <a:prstGeom prst="straightConnector1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2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2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2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1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10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 animBg="1"/>
      <p:bldP spid="19485" grpId="0" animBg="1"/>
      <p:bldP spid="19486" grpId="0" bldLvl="0" animBg="1" autoUpdateAnimBg="0"/>
      <p:bldP spid="19487" grpId="0" bldLvl="0" animBg="1" autoUpdateAnimBg="0"/>
      <p:bldP spid="19488" grpId="0" bldLvl="0" animBg="1" autoUpdateAnimBg="0"/>
      <p:bldP spid="19489" grpId="0" animBg="1"/>
      <p:bldP spid="1949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21279C48-1420-460E-8277-8BA8D58C5DB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15</a:t>
            </a:fld>
            <a:endParaRPr lang="zh-CN" altLang="en-US" sz="18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TextBox 15"/>
          <p:cNvSpPr>
            <a:spLocks noChangeArrowheads="1"/>
          </p:cNvSpPr>
          <p:nvPr/>
        </p:nvSpPr>
        <p:spPr bwMode="auto">
          <a:xfrm>
            <a:off x="11088688" y="6330950"/>
            <a:ext cx="982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FFFFFF"/>
                </a:solidFill>
              </a:rPr>
              <a:t>—  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* </a:t>
            </a:r>
            <a:r>
              <a:rPr lang="zh-CN" altLang="zh-CN" sz="1600">
                <a:solidFill>
                  <a:srgbClr val="FFFFFF"/>
                </a:solidFill>
              </a:rPr>
              <a:t>—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 </a:t>
            </a: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277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39253" r="25577" b="24062"/>
          <a:stretch>
            <a:fillRect/>
          </a:stretch>
        </p:blipFill>
        <p:spPr bwMode="auto">
          <a:xfrm>
            <a:off x="10552113" y="6234113"/>
            <a:ext cx="154781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2038350"/>
            <a:ext cx="9917112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776288"/>
            <a:ext cx="9083675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0" y="2182813"/>
            <a:ext cx="7788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87413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0038" y="3921125"/>
            <a:ext cx="6472237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5"/>
          <p:cNvSpPr>
            <a:spLocks noChangeArrowheads="1"/>
          </p:cNvSpPr>
          <p:nvPr/>
        </p:nvSpPr>
        <p:spPr bwMode="auto">
          <a:xfrm>
            <a:off x="11091863" y="6330950"/>
            <a:ext cx="982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FFFFFF"/>
                </a:solidFill>
              </a:rPr>
              <a:t>—  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* </a:t>
            </a:r>
            <a:r>
              <a:rPr lang="zh-CN" altLang="zh-CN" sz="1600">
                <a:solidFill>
                  <a:srgbClr val="FFFFFF"/>
                </a:solidFill>
              </a:rPr>
              <a:t>—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 </a:t>
            </a: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59" name="TextBox 1"/>
          <p:cNvSpPr>
            <a:spLocks noChangeArrowheads="1"/>
          </p:cNvSpPr>
          <p:nvPr/>
        </p:nvSpPr>
        <p:spPr bwMode="auto">
          <a:xfrm>
            <a:off x="1057275" y="511175"/>
            <a:ext cx="17287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400">
                <a:solidFill>
                  <a:srgbClr val="FFFFFF"/>
                </a:solidFill>
                <a:latin typeface="Microsoft New Tai Lue" panose="020B0502040204020203" pitchFamily="34" charset="0"/>
                <a:ea typeface="微软雅黑" panose="020B0503020204020204" pitchFamily="34" charset="-122"/>
                <a:sym typeface="Microsoft New Tai Lue" panose="020B0502040204020203" pitchFamily="34" charset="0"/>
              </a:rPr>
              <a:t>目录</a:t>
            </a:r>
            <a:endParaRPr lang="zh-CN" altLang="zh-CN" sz="1800">
              <a:latin typeface="Arial" panose="020B0604020202020204" pitchFamily="34" charset="0"/>
            </a:endParaRPr>
          </a:p>
        </p:txBody>
      </p:sp>
      <p:pic>
        <p:nvPicPr>
          <p:cNvPr id="19460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39253" r="25577" b="24062"/>
          <a:stretch>
            <a:fillRect/>
          </a:stretch>
        </p:blipFill>
        <p:spPr bwMode="auto">
          <a:xfrm>
            <a:off x="10175875" y="617538"/>
            <a:ext cx="15462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3956050" y="1308100"/>
            <a:ext cx="4283075" cy="2251075"/>
            <a:chOff x="0" y="0"/>
            <a:chExt cx="4282437" cy="2252202"/>
          </a:xfrm>
        </p:grpSpPr>
        <p:grpSp>
          <p:nvGrpSpPr>
            <p:cNvPr id="19480" name="Group 6"/>
            <p:cNvGrpSpPr>
              <a:grpSpLocks/>
            </p:cNvGrpSpPr>
            <p:nvPr/>
          </p:nvGrpSpPr>
          <p:grpSpPr bwMode="auto">
            <a:xfrm>
              <a:off x="0" y="504056"/>
              <a:ext cx="4282437" cy="1748146"/>
              <a:chOff x="0" y="0"/>
              <a:chExt cx="4282437" cy="1748146"/>
            </a:xfrm>
          </p:grpSpPr>
          <p:sp>
            <p:nvSpPr>
              <p:cNvPr id="19483" name="矩形 13"/>
              <p:cNvSpPr>
                <a:spLocks noChangeArrowheads="1"/>
              </p:cNvSpPr>
              <p:nvPr/>
            </p:nvSpPr>
            <p:spPr bwMode="auto">
              <a:xfrm>
                <a:off x="0" y="1731925"/>
                <a:ext cx="4282437" cy="16220"/>
              </a:xfrm>
              <a:prstGeom prst="rect">
                <a:avLst/>
              </a:prstGeom>
              <a:gradFill rotWithShape="1">
                <a:gsLst>
                  <a:gs pos="0">
                    <a:srgbClr val="BCE7B6"/>
                  </a:gs>
                  <a:gs pos="1999">
                    <a:srgbClr val="BCE7B6"/>
                  </a:gs>
                  <a:gs pos="49628">
                    <a:srgbClr val="595959"/>
                  </a:gs>
                  <a:gs pos="100000">
                    <a:srgbClr val="BCE7B6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4" name="椭圆 3"/>
              <p:cNvSpPr>
                <a:spLocks noChangeArrowheads="1"/>
              </p:cNvSpPr>
              <p:nvPr/>
            </p:nvSpPr>
            <p:spPr bwMode="auto">
              <a:xfrm>
                <a:off x="129771" y="1551452"/>
                <a:ext cx="4022895" cy="183301"/>
              </a:xfrm>
              <a:custGeom>
                <a:avLst/>
                <a:gdLst>
                  <a:gd name="T0" fmla="*/ 2011448 w 5967726"/>
                  <a:gd name="T1" fmla="*/ 0 h 372256"/>
                  <a:gd name="T2" fmla="*/ 4022895 w 5967726"/>
                  <a:gd name="T3" fmla="*/ 183301 h 372256"/>
                  <a:gd name="T4" fmla="*/ 0 w 5967726"/>
                  <a:gd name="T5" fmla="*/ 183301 h 372256"/>
                  <a:gd name="T6" fmla="*/ 2011448 w 5967726"/>
                  <a:gd name="T7" fmla="*/ 0 h 3722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967726"/>
                  <a:gd name="T13" fmla="*/ 0 h 372256"/>
                  <a:gd name="T14" fmla="*/ 5967726 w 5967726"/>
                  <a:gd name="T15" fmla="*/ 372256 h 3722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967726" h="372256">
                    <a:moveTo>
                      <a:pt x="2983863" y="0"/>
                    </a:moveTo>
                    <a:cubicBezTo>
                      <a:pt x="4505610" y="0"/>
                      <a:pt x="5763890" y="161740"/>
                      <a:pt x="5967726" y="372256"/>
                    </a:cubicBezTo>
                    <a:lnTo>
                      <a:pt x="0" y="372256"/>
                    </a:lnTo>
                    <a:cubicBezTo>
                      <a:pt x="203837" y="161740"/>
                      <a:pt x="1462116" y="0"/>
                      <a:pt x="29838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CE7B6"/>
                  </a:gs>
                  <a:gs pos="25999">
                    <a:srgbClr val="BCE7B6"/>
                  </a:gs>
                  <a:gs pos="100000">
                    <a:srgbClr val="54813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5" name="椭圆 6"/>
              <p:cNvSpPr>
                <a:spLocks noChangeArrowheads="1"/>
              </p:cNvSpPr>
              <p:nvPr/>
            </p:nvSpPr>
            <p:spPr bwMode="auto">
              <a:xfrm>
                <a:off x="909704" y="0"/>
                <a:ext cx="2206104" cy="1734754"/>
              </a:xfrm>
              <a:custGeom>
                <a:avLst/>
                <a:gdLst>
                  <a:gd name="T0" fmla="*/ 1103052 w 2448272"/>
                  <a:gd name="T1" fmla="*/ 0 h 1925181"/>
                  <a:gd name="T2" fmla="*/ 2206104 w 2448272"/>
                  <a:gd name="T3" fmla="*/ 1103052 h 1925181"/>
                  <a:gd name="T4" fmla="*/ 2006522 w 2448272"/>
                  <a:gd name="T5" fmla="*/ 1734754 h 1925181"/>
                  <a:gd name="T6" fmla="*/ 199582 w 2448272"/>
                  <a:gd name="T7" fmla="*/ 1734754 h 1925181"/>
                  <a:gd name="T8" fmla="*/ 0 w 2448272"/>
                  <a:gd name="T9" fmla="*/ 1103052 h 1925181"/>
                  <a:gd name="T10" fmla="*/ 1103052 w 2448272"/>
                  <a:gd name="T11" fmla="*/ 0 h 1925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8272"/>
                  <a:gd name="T19" fmla="*/ 0 h 1925181"/>
                  <a:gd name="T20" fmla="*/ 2448272 w 2448272"/>
                  <a:gd name="T21" fmla="*/ 1925181 h 1925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8272" h="1925181">
                    <a:moveTo>
                      <a:pt x="1224136" y="0"/>
                    </a:moveTo>
                    <a:cubicBezTo>
                      <a:pt x="1900208" y="0"/>
                      <a:pt x="2448272" y="548064"/>
                      <a:pt x="2448272" y="1224136"/>
                    </a:cubicBezTo>
                    <a:cubicBezTo>
                      <a:pt x="2448272" y="1485100"/>
                      <a:pt x="2366613" y="1726991"/>
                      <a:pt x="2226782" y="1925181"/>
                    </a:cubicBezTo>
                    <a:lnTo>
                      <a:pt x="221490" y="1925181"/>
                    </a:lnTo>
                    <a:cubicBezTo>
                      <a:pt x="81659" y="1726991"/>
                      <a:pt x="0" y="1485100"/>
                      <a:pt x="0" y="1224136"/>
                    </a:cubicBez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6" name="椭圆 6"/>
              <p:cNvSpPr>
                <a:spLocks noChangeArrowheads="1"/>
              </p:cNvSpPr>
              <p:nvPr/>
            </p:nvSpPr>
            <p:spPr bwMode="auto">
              <a:xfrm>
                <a:off x="974590" y="95978"/>
                <a:ext cx="2080450" cy="1635947"/>
              </a:xfrm>
              <a:custGeom>
                <a:avLst/>
                <a:gdLst>
                  <a:gd name="T0" fmla="*/ 1040225 w 2448272"/>
                  <a:gd name="T1" fmla="*/ 0 h 1925181"/>
                  <a:gd name="T2" fmla="*/ 2080450 w 2448272"/>
                  <a:gd name="T3" fmla="*/ 1040225 h 1925181"/>
                  <a:gd name="T4" fmla="*/ 1892236 w 2448272"/>
                  <a:gd name="T5" fmla="*/ 1635947 h 1925181"/>
                  <a:gd name="T6" fmla="*/ 188214 w 2448272"/>
                  <a:gd name="T7" fmla="*/ 1635947 h 1925181"/>
                  <a:gd name="T8" fmla="*/ 0 w 2448272"/>
                  <a:gd name="T9" fmla="*/ 1040225 h 1925181"/>
                  <a:gd name="T10" fmla="*/ 1040225 w 2448272"/>
                  <a:gd name="T11" fmla="*/ 0 h 1925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8272"/>
                  <a:gd name="T19" fmla="*/ 0 h 1925181"/>
                  <a:gd name="T20" fmla="*/ 2448272 w 2448272"/>
                  <a:gd name="T21" fmla="*/ 1925181 h 1925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8272" h="1925181">
                    <a:moveTo>
                      <a:pt x="1224136" y="0"/>
                    </a:moveTo>
                    <a:cubicBezTo>
                      <a:pt x="1900208" y="0"/>
                      <a:pt x="2448272" y="548064"/>
                      <a:pt x="2448272" y="1224136"/>
                    </a:cubicBezTo>
                    <a:cubicBezTo>
                      <a:pt x="2448272" y="1485100"/>
                      <a:pt x="2366613" y="1726991"/>
                      <a:pt x="2226782" y="1925181"/>
                    </a:cubicBezTo>
                    <a:lnTo>
                      <a:pt x="221490" y="1925181"/>
                    </a:lnTo>
                    <a:cubicBezTo>
                      <a:pt x="81659" y="1726991"/>
                      <a:pt x="0" y="1485100"/>
                      <a:pt x="0" y="1224136"/>
                    </a:cubicBez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rgbClr val="F58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7" name="椭圆 6"/>
              <p:cNvSpPr>
                <a:spLocks noChangeArrowheads="1"/>
              </p:cNvSpPr>
              <p:nvPr/>
            </p:nvSpPr>
            <p:spPr bwMode="auto">
              <a:xfrm>
                <a:off x="994710" y="288032"/>
                <a:ext cx="2029626" cy="1460114"/>
              </a:xfrm>
              <a:custGeom>
                <a:avLst/>
                <a:gdLst>
                  <a:gd name="T0" fmla="*/ 1014813 w 2029626"/>
                  <a:gd name="T1" fmla="*/ 0 h 1543927"/>
                  <a:gd name="T2" fmla="*/ 2029626 w 2029626"/>
                  <a:gd name="T3" fmla="*/ 959723 h 1543927"/>
                  <a:gd name="T4" fmla="*/ 1877153 w 2029626"/>
                  <a:gd name="T5" fmla="*/ 1460114 h 1543927"/>
                  <a:gd name="T6" fmla="*/ 152474 w 2029626"/>
                  <a:gd name="T7" fmla="*/ 1460114 h 1543927"/>
                  <a:gd name="T8" fmla="*/ 0 w 2029626"/>
                  <a:gd name="T9" fmla="*/ 959723 h 1543927"/>
                  <a:gd name="T10" fmla="*/ 1014813 w 2029626"/>
                  <a:gd name="T11" fmla="*/ 0 h 15439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9626"/>
                  <a:gd name="T19" fmla="*/ 0 h 1543927"/>
                  <a:gd name="T20" fmla="*/ 2029626 w 2029626"/>
                  <a:gd name="T21" fmla="*/ 1543927 h 15439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9626" h="1543927">
                    <a:moveTo>
                      <a:pt x="1014813" y="0"/>
                    </a:moveTo>
                    <a:cubicBezTo>
                      <a:pt x="1575279" y="0"/>
                      <a:pt x="2029626" y="454347"/>
                      <a:pt x="2029626" y="1014813"/>
                    </a:cubicBezTo>
                    <a:cubicBezTo>
                      <a:pt x="2029626" y="1209411"/>
                      <a:pt x="1974854" y="1391215"/>
                      <a:pt x="1877153" y="1543927"/>
                    </a:cubicBezTo>
                    <a:lnTo>
                      <a:pt x="152474" y="1543927"/>
                    </a:lnTo>
                    <a:cubicBezTo>
                      <a:pt x="54772" y="1391215"/>
                      <a:pt x="0" y="1209411"/>
                      <a:pt x="0" y="1014813"/>
                    </a:cubicBezTo>
                    <a:cubicBezTo>
                      <a:pt x="0" y="454347"/>
                      <a:pt x="454347" y="0"/>
                      <a:pt x="10148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9481" name="TextBox 112"/>
            <p:cNvSpPr>
              <a:spLocks noChangeArrowheads="1"/>
            </p:cNvSpPr>
            <p:nvPr/>
          </p:nvSpPr>
          <p:spPr bwMode="auto">
            <a:xfrm>
              <a:off x="1474125" y="0"/>
              <a:ext cx="936000" cy="129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500">
                  <a:solidFill>
                    <a:srgbClr val="FC5104"/>
                  </a:solidFill>
                  <a:latin typeface="Broadway" panose="04040905080B02020502" pitchFamily="82" charset="0"/>
                  <a:ea typeface="微软雅黑" panose="020B0503020204020204" pitchFamily="34" charset="-122"/>
                  <a:sym typeface="Broadway" panose="04040905080B02020502" pitchFamily="82" charset="0"/>
                </a:rPr>
                <a:t>1</a:t>
              </a:r>
              <a:endParaRPr lang="zh-CN" altLang="en-US" sz="11500">
                <a:solidFill>
                  <a:srgbClr val="FC5104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endParaRPr>
            </a:p>
          </p:txBody>
        </p:sp>
        <p:sp>
          <p:nvSpPr>
            <p:cNvPr id="19482" name="TextBox 113"/>
            <p:cNvSpPr>
              <a:spLocks noChangeArrowheads="1"/>
            </p:cNvSpPr>
            <p:nvPr/>
          </p:nvSpPr>
          <p:spPr bwMode="auto">
            <a:xfrm>
              <a:off x="1033423" y="1372366"/>
              <a:ext cx="1952199" cy="670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公司概况</a:t>
              </a:r>
              <a:endParaRPr lang="en-US" altLang="zh-CN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182" name="Group 14"/>
          <p:cNvGrpSpPr>
            <a:grpSpLocks/>
          </p:cNvGrpSpPr>
          <p:nvPr/>
        </p:nvGrpSpPr>
        <p:grpSpPr bwMode="auto">
          <a:xfrm>
            <a:off x="1262063" y="3898900"/>
            <a:ext cx="4283075" cy="2232025"/>
            <a:chOff x="0" y="0"/>
            <a:chExt cx="4282437" cy="2232104"/>
          </a:xfrm>
        </p:grpSpPr>
        <p:grpSp>
          <p:nvGrpSpPr>
            <p:cNvPr id="19472" name="Group 15"/>
            <p:cNvGrpSpPr>
              <a:grpSpLocks/>
            </p:cNvGrpSpPr>
            <p:nvPr/>
          </p:nvGrpSpPr>
          <p:grpSpPr bwMode="auto">
            <a:xfrm>
              <a:off x="0" y="483958"/>
              <a:ext cx="4282437" cy="1748146"/>
              <a:chOff x="0" y="0"/>
              <a:chExt cx="4282437" cy="1748146"/>
            </a:xfrm>
          </p:grpSpPr>
          <p:sp>
            <p:nvSpPr>
              <p:cNvPr id="19475" name="矩形 19"/>
              <p:cNvSpPr>
                <a:spLocks noChangeArrowheads="1"/>
              </p:cNvSpPr>
              <p:nvPr/>
            </p:nvSpPr>
            <p:spPr bwMode="auto">
              <a:xfrm>
                <a:off x="0" y="1731925"/>
                <a:ext cx="4282437" cy="16220"/>
              </a:xfrm>
              <a:prstGeom prst="rect">
                <a:avLst/>
              </a:prstGeom>
              <a:gradFill rotWithShape="1">
                <a:gsLst>
                  <a:gs pos="0">
                    <a:srgbClr val="BCE7B6"/>
                  </a:gs>
                  <a:gs pos="1999">
                    <a:srgbClr val="BCE7B6"/>
                  </a:gs>
                  <a:gs pos="49628">
                    <a:srgbClr val="595959"/>
                  </a:gs>
                  <a:gs pos="100000">
                    <a:srgbClr val="BCE7B6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76" name="椭圆 3"/>
              <p:cNvSpPr>
                <a:spLocks noChangeArrowheads="1"/>
              </p:cNvSpPr>
              <p:nvPr/>
            </p:nvSpPr>
            <p:spPr bwMode="auto">
              <a:xfrm>
                <a:off x="129771" y="1460114"/>
                <a:ext cx="4022895" cy="274640"/>
              </a:xfrm>
              <a:custGeom>
                <a:avLst/>
                <a:gdLst>
                  <a:gd name="T0" fmla="*/ 2011448 w 5967726"/>
                  <a:gd name="T1" fmla="*/ 0 h 372256"/>
                  <a:gd name="T2" fmla="*/ 4022895 w 5967726"/>
                  <a:gd name="T3" fmla="*/ 274640 h 372256"/>
                  <a:gd name="T4" fmla="*/ 0 w 5967726"/>
                  <a:gd name="T5" fmla="*/ 274640 h 372256"/>
                  <a:gd name="T6" fmla="*/ 2011448 w 5967726"/>
                  <a:gd name="T7" fmla="*/ 0 h 3722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967726"/>
                  <a:gd name="T13" fmla="*/ 0 h 372256"/>
                  <a:gd name="T14" fmla="*/ 5967726 w 5967726"/>
                  <a:gd name="T15" fmla="*/ 372256 h 3722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967726" h="372256">
                    <a:moveTo>
                      <a:pt x="2983863" y="0"/>
                    </a:moveTo>
                    <a:cubicBezTo>
                      <a:pt x="4505610" y="0"/>
                      <a:pt x="5763890" y="161740"/>
                      <a:pt x="5967726" y="372256"/>
                    </a:cubicBezTo>
                    <a:lnTo>
                      <a:pt x="0" y="372256"/>
                    </a:lnTo>
                    <a:cubicBezTo>
                      <a:pt x="203837" y="161740"/>
                      <a:pt x="1462116" y="0"/>
                      <a:pt x="29838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CE7B6"/>
                  </a:gs>
                  <a:gs pos="25999">
                    <a:srgbClr val="BCE7B6"/>
                  </a:gs>
                  <a:gs pos="100000">
                    <a:srgbClr val="FDA40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7" name="椭圆 6"/>
              <p:cNvSpPr>
                <a:spLocks noChangeArrowheads="1"/>
              </p:cNvSpPr>
              <p:nvPr/>
            </p:nvSpPr>
            <p:spPr bwMode="auto">
              <a:xfrm>
                <a:off x="909704" y="0"/>
                <a:ext cx="2206104" cy="1734754"/>
              </a:xfrm>
              <a:custGeom>
                <a:avLst/>
                <a:gdLst>
                  <a:gd name="T0" fmla="*/ 1103052 w 2448272"/>
                  <a:gd name="T1" fmla="*/ 0 h 1925181"/>
                  <a:gd name="T2" fmla="*/ 2206104 w 2448272"/>
                  <a:gd name="T3" fmla="*/ 1103052 h 1925181"/>
                  <a:gd name="T4" fmla="*/ 2006522 w 2448272"/>
                  <a:gd name="T5" fmla="*/ 1734754 h 1925181"/>
                  <a:gd name="T6" fmla="*/ 199582 w 2448272"/>
                  <a:gd name="T7" fmla="*/ 1734754 h 1925181"/>
                  <a:gd name="T8" fmla="*/ 0 w 2448272"/>
                  <a:gd name="T9" fmla="*/ 1103052 h 1925181"/>
                  <a:gd name="T10" fmla="*/ 1103052 w 2448272"/>
                  <a:gd name="T11" fmla="*/ 0 h 1925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8272"/>
                  <a:gd name="T19" fmla="*/ 0 h 1925181"/>
                  <a:gd name="T20" fmla="*/ 2448272 w 2448272"/>
                  <a:gd name="T21" fmla="*/ 1925181 h 1925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8272" h="1925181">
                    <a:moveTo>
                      <a:pt x="1224136" y="0"/>
                    </a:moveTo>
                    <a:cubicBezTo>
                      <a:pt x="1900208" y="0"/>
                      <a:pt x="2448272" y="548064"/>
                      <a:pt x="2448272" y="1224136"/>
                    </a:cubicBezTo>
                    <a:cubicBezTo>
                      <a:pt x="2448272" y="1485100"/>
                      <a:pt x="2366613" y="1726991"/>
                      <a:pt x="2226782" y="1925181"/>
                    </a:cubicBezTo>
                    <a:lnTo>
                      <a:pt x="221490" y="1925181"/>
                    </a:lnTo>
                    <a:cubicBezTo>
                      <a:pt x="81659" y="1726991"/>
                      <a:pt x="0" y="1485100"/>
                      <a:pt x="0" y="1224136"/>
                    </a:cubicBez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8" name="椭圆 6"/>
              <p:cNvSpPr>
                <a:spLocks noChangeArrowheads="1"/>
              </p:cNvSpPr>
              <p:nvPr/>
            </p:nvSpPr>
            <p:spPr bwMode="auto">
              <a:xfrm>
                <a:off x="974590" y="95978"/>
                <a:ext cx="2080450" cy="1635947"/>
              </a:xfrm>
              <a:custGeom>
                <a:avLst/>
                <a:gdLst>
                  <a:gd name="T0" fmla="*/ 1040225 w 2448272"/>
                  <a:gd name="T1" fmla="*/ 0 h 1925181"/>
                  <a:gd name="T2" fmla="*/ 2080450 w 2448272"/>
                  <a:gd name="T3" fmla="*/ 1040225 h 1925181"/>
                  <a:gd name="T4" fmla="*/ 1892236 w 2448272"/>
                  <a:gd name="T5" fmla="*/ 1635947 h 1925181"/>
                  <a:gd name="T6" fmla="*/ 188214 w 2448272"/>
                  <a:gd name="T7" fmla="*/ 1635947 h 1925181"/>
                  <a:gd name="T8" fmla="*/ 0 w 2448272"/>
                  <a:gd name="T9" fmla="*/ 1040225 h 1925181"/>
                  <a:gd name="T10" fmla="*/ 1040225 w 2448272"/>
                  <a:gd name="T11" fmla="*/ 0 h 1925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8272"/>
                  <a:gd name="T19" fmla="*/ 0 h 1925181"/>
                  <a:gd name="T20" fmla="*/ 2448272 w 2448272"/>
                  <a:gd name="T21" fmla="*/ 1925181 h 1925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8272" h="1925181">
                    <a:moveTo>
                      <a:pt x="1224136" y="0"/>
                    </a:moveTo>
                    <a:cubicBezTo>
                      <a:pt x="1900208" y="0"/>
                      <a:pt x="2448272" y="548064"/>
                      <a:pt x="2448272" y="1224136"/>
                    </a:cubicBezTo>
                    <a:cubicBezTo>
                      <a:pt x="2448272" y="1485100"/>
                      <a:pt x="2366613" y="1726991"/>
                      <a:pt x="2226782" y="1925181"/>
                    </a:cubicBezTo>
                    <a:lnTo>
                      <a:pt x="221490" y="1925181"/>
                    </a:lnTo>
                    <a:cubicBezTo>
                      <a:pt x="81659" y="1726991"/>
                      <a:pt x="0" y="1485100"/>
                      <a:pt x="0" y="1224136"/>
                    </a:cubicBez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9" name="椭圆 6"/>
              <p:cNvSpPr>
                <a:spLocks noChangeArrowheads="1"/>
              </p:cNvSpPr>
              <p:nvPr/>
            </p:nvSpPr>
            <p:spPr bwMode="auto">
              <a:xfrm>
                <a:off x="994710" y="307986"/>
                <a:ext cx="2029626" cy="1440160"/>
              </a:xfrm>
              <a:custGeom>
                <a:avLst/>
                <a:gdLst>
                  <a:gd name="T0" fmla="*/ 1014813 w 2029626"/>
                  <a:gd name="T1" fmla="*/ 0 h 1543927"/>
                  <a:gd name="T2" fmla="*/ 2029626 w 2029626"/>
                  <a:gd name="T3" fmla="*/ 946608 h 1543927"/>
                  <a:gd name="T4" fmla="*/ 1877153 w 2029626"/>
                  <a:gd name="T5" fmla="*/ 1440160 h 1543927"/>
                  <a:gd name="T6" fmla="*/ 152474 w 2029626"/>
                  <a:gd name="T7" fmla="*/ 1440160 h 1543927"/>
                  <a:gd name="T8" fmla="*/ 0 w 2029626"/>
                  <a:gd name="T9" fmla="*/ 946608 h 1543927"/>
                  <a:gd name="T10" fmla="*/ 1014813 w 2029626"/>
                  <a:gd name="T11" fmla="*/ 0 h 15439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9626"/>
                  <a:gd name="T19" fmla="*/ 0 h 1543927"/>
                  <a:gd name="T20" fmla="*/ 2029626 w 2029626"/>
                  <a:gd name="T21" fmla="*/ 1543927 h 15439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9626" h="1543927">
                    <a:moveTo>
                      <a:pt x="1014813" y="0"/>
                    </a:moveTo>
                    <a:cubicBezTo>
                      <a:pt x="1575279" y="0"/>
                      <a:pt x="2029626" y="454347"/>
                      <a:pt x="2029626" y="1014813"/>
                    </a:cubicBezTo>
                    <a:cubicBezTo>
                      <a:pt x="2029626" y="1209411"/>
                      <a:pt x="1974854" y="1391215"/>
                      <a:pt x="1877153" y="1543927"/>
                    </a:cubicBezTo>
                    <a:lnTo>
                      <a:pt x="152474" y="1543927"/>
                    </a:lnTo>
                    <a:cubicBezTo>
                      <a:pt x="54772" y="1391215"/>
                      <a:pt x="0" y="1209411"/>
                      <a:pt x="0" y="1014813"/>
                    </a:cubicBezTo>
                    <a:cubicBezTo>
                      <a:pt x="0" y="454347"/>
                      <a:pt x="454347" y="0"/>
                      <a:pt x="10148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9473" name="TextBox 116"/>
            <p:cNvSpPr>
              <a:spLocks noChangeArrowheads="1"/>
            </p:cNvSpPr>
            <p:nvPr/>
          </p:nvSpPr>
          <p:spPr bwMode="auto">
            <a:xfrm>
              <a:off x="1541523" y="0"/>
              <a:ext cx="936000" cy="129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500">
                  <a:solidFill>
                    <a:srgbClr val="E49302"/>
                  </a:solidFill>
                  <a:latin typeface="Broadway" panose="04040905080B02020502" pitchFamily="82" charset="0"/>
                  <a:ea typeface="微软雅黑" panose="020B0503020204020204" pitchFamily="34" charset="-122"/>
                  <a:sym typeface="Broadway" panose="04040905080B02020502" pitchFamily="82" charset="0"/>
                </a:rPr>
                <a:t>2</a:t>
              </a:r>
              <a:endParaRPr lang="zh-CN" altLang="en-US" sz="11500">
                <a:solidFill>
                  <a:srgbClr val="E49302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endParaRPr>
            </a:p>
          </p:txBody>
        </p:sp>
        <p:sp>
          <p:nvSpPr>
            <p:cNvPr id="19474" name="TextBox 113"/>
            <p:cNvSpPr>
              <a:spLocks noChangeArrowheads="1"/>
            </p:cNvSpPr>
            <p:nvPr/>
          </p:nvSpPr>
          <p:spPr bwMode="auto">
            <a:xfrm>
              <a:off x="1033423" y="1504378"/>
              <a:ext cx="1952199" cy="490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900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公司宗旨、理念</a:t>
              </a:r>
              <a:endParaRPr lang="en-US" altLang="zh-CN" sz="19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6648450" y="3662363"/>
            <a:ext cx="4283075" cy="2468562"/>
            <a:chOff x="0" y="0"/>
            <a:chExt cx="4282437" cy="2469105"/>
          </a:xfrm>
        </p:grpSpPr>
        <p:grpSp>
          <p:nvGrpSpPr>
            <p:cNvPr id="19464" name="Group 24"/>
            <p:cNvGrpSpPr>
              <a:grpSpLocks/>
            </p:cNvGrpSpPr>
            <p:nvPr/>
          </p:nvGrpSpPr>
          <p:grpSpPr bwMode="auto">
            <a:xfrm>
              <a:off x="0" y="720959"/>
              <a:ext cx="4282437" cy="1748146"/>
              <a:chOff x="0" y="0"/>
              <a:chExt cx="4282437" cy="1748146"/>
            </a:xfrm>
          </p:grpSpPr>
          <p:sp>
            <p:nvSpPr>
              <p:cNvPr id="19467" name="矩形 25"/>
              <p:cNvSpPr>
                <a:spLocks noChangeArrowheads="1"/>
              </p:cNvSpPr>
              <p:nvPr/>
            </p:nvSpPr>
            <p:spPr bwMode="auto">
              <a:xfrm>
                <a:off x="0" y="1731925"/>
                <a:ext cx="4282437" cy="16220"/>
              </a:xfrm>
              <a:prstGeom prst="rect">
                <a:avLst/>
              </a:prstGeom>
              <a:gradFill rotWithShape="1">
                <a:gsLst>
                  <a:gs pos="0">
                    <a:srgbClr val="BCE7B6"/>
                  </a:gs>
                  <a:gs pos="1999">
                    <a:srgbClr val="BCE7B6"/>
                  </a:gs>
                  <a:gs pos="49628">
                    <a:srgbClr val="595959"/>
                  </a:gs>
                  <a:gs pos="100000">
                    <a:srgbClr val="BCE7B6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68" name="椭圆 3"/>
              <p:cNvSpPr>
                <a:spLocks noChangeArrowheads="1"/>
              </p:cNvSpPr>
              <p:nvPr/>
            </p:nvSpPr>
            <p:spPr bwMode="auto">
              <a:xfrm>
                <a:off x="129771" y="1460114"/>
                <a:ext cx="4022895" cy="274640"/>
              </a:xfrm>
              <a:custGeom>
                <a:avLst/>
                <a:gdLst>
                  <a:gd name="T0" fmla="*/ 2011448 w 5967726"/>
                  <a:gd name="T1" fmla="*/ 0 h 372256"/>
                  <a:gd name="T2" fmla="*/ 4022895 w 5967726"/>
                  <a:gd name="T3" fmla="*/ 274640 h 372256"/>
                  <a:gd name="T4" fmla="*/ 0 w 5967726"/>
                  <a:gd name="T5" fmla="*/ 274640 h 372256"/>
                  <a:gd name="T6" fmla="*/ 2011448 w 5967726"/>
                  <a:gd name="T7" fmla="*/ 0 h 3722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967726"/>
                  <a:gd name="T13" fmla="*/ 0 h 372256"/>
                  <a:gd name="T14" fmla="*/ 5967726 w 5967726"/>
                  <a:gd name="T15" fmla="*/ 372256 h 3722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967726" h="372256">
                    <a:moveTo>
                      <a:pt x="2983863" y="0"/>
                    </a:moveTo>
                    <a:cubicBezTo>
                      <a:pt x="4505610" y="0"/>
                      <a:pt x="5763890" y="161740"/>
                      <a:pt x="5967726" y="372256"/>
                    </a:cubicBezTo>
                    <a:lnTo>
                      <a:pt x="0" y="372256"/>
                    </a:lnTo>
                    <a:cubicBezTo>
                      <a:pt x="203837" y="161740"/>
                      <a:pt x="1462116" y="0"/>
                      <a:pt x="2983863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BCE7B6"/>
                  </a:gs>
                  <a:gs pos="25999">
                    <a:srgbClr val="BCE7B6"/>
                  </a:gs>
                  <a:gs pos="100000">
                    <a:srgbClr val="7B7B7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69" name="椭圆 6"/>
              <p:cNvSpPr>
                <a:spLocks noChangeArrowheads="1"/>
              </p:cNvSpPr>
              <p:nvPr/>
            </p:nvSpPr>
            <p:spPr bwMode="auto">
              <a:xfrm>
                <a:off x="909704" y="0"/>
                <a:ext cx="2206104" cy="1734754"/>
              </a:xfrm>
              <a:custGeom>
                <a:avLst/>
                <a:gdLst>
                  <a:gd name="T0" fmla="*/ 1103052 w 2448272"/>
                  <a:gd name="T1" fmla="*/ 0 h 1925181"/>
                  <a:gd name="T2" fmla="*/ 2206104 w 2448272"/>
                  <a:gd name="T3" fmla="*/ 1103052 h 1925181"/>
                  <a:gd name="T4" fmla="*/ 2006522 w 2448272"/>
                  <a:gd name="T5" fmla="*/ 1734754 h 1925181"/>
                  <a:gd name="T6" fmla="*/ 199582 w 2448272"/>
                  <a:gd name="T7" fmla="*/ 1734754 h 1925181"/>
                  <a:gd name="T8" fmla="*/ 0 w 2448272"/>
                  <a:gd name="T9" fmla="*/ 1103052 h 1925181"/>
                  <a:gd name="T10" fmla="*/ 1103052 w 2448272"/>
                  <a:gd name="T11" fmla="*/ 0 h 1925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8272"/>
                  <a:gd name="T19" fmla="*/ 0 h 1925181"/>
                  <a:gd name="T20" fmla="*/ 2448272 w 2448272"/>
                  <a:gd name="T21" fmla="*/ 1925181 h 1925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8272" h="1925181">
                    <a:moveTo>
                      <a:pt x="1224136" y="0"/>
                    </a:moveTo>
                    <a:cubicBezTo>
                      <a:pt x="1900208" y="0"/>
                      <a:pt x="2448272" y="548064"/>
                      <a:pt x="2448272" y="1224136"/>
                    </a:cubicBezTo>
                    <a:cubicBezTo>
                      <a:pt x="2448272" y="1485100"/>
                      <a:pt x="2366613" y="1726991"/>
                      <a:pt x="2226782" y="1925181"/>
                    </a:cubicBezTo>
                    <a:lnTo>
                      <a:pt x="221490" y="1925181"/>
                    </a:lnTo>
                    <a:cubicBezTo>
                      <a:pt x="81659" y="1726991"/>
                      <a:pt x="0" y="1485100"/>
                      <a:pt x="0" y="1224136"/>
                    </a:cubicBez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0" name="椭圆 6"/>
              <p:cNvSpPr>
                <a:spLocks noChangeArrowheads="1"/>
              </p:cNvSpPr>
              <p:nvPr/>
            </p:nvSpPr>
            <p:spPr bwMode="auto">
              <a:xfrm>
                <a:off x="974590" y="95978"/>
                <a:ext cx="2080450" cy="1635947"/>
              </a:xfrm>
              <a:custGeom>
                <a:avLst/>
                <a:gdLst>
                  <a:gd name="T0" fmla="*/ 1040225 w 2448272"/>
                  <a:gd name="T1" fmla="*/ 0 h 1925181"/>
                  <a:gd name="T2" fmla="*/ 2080450 w 2448272"/>
                  <a:gd name="T3" fmla="*/ 1040225 h 1925181"/>
                  <a:gd name="T4" fmla="*/ 1892236 w 2448272"/>
                  <a:gd name="T5" fmla="*/ 1635947 h 1925181"/>
                  <a:gd name="T6" fmla="*/ 188214 w 2448272"/>
                  <a:gd name="T7" fmla="*/ 1635947 h 1925181"/>
                  <a:gd name="T8" fmla="*/ 0 w 2448272"/>
                  <a:gd name="T9" fmla="*/ 1040225 h 1925181"/>
                  <a:gd name="T10" fmla="*/ 1040225 w 2448272"/>
                  <a:gd name="T11" fmla="*/ 0 h 19251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48272"/>
                  <a:gd name="T19" fmla="*/ 0 h 1925181"/>
                  <a:gd name="T20" fmla="*/ 2448272 w 2448272"/>
                  <a:gd name="T21" fmla="*/ 1925181 h 19251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48272" h="1925181">
                    <a:moveTo>
                      <a:pt x="1224136" y="0"/>
                    </a:moveTo>
                    <a:cubicBezTo>
                      <a:pt x="1900208" y="0"/>
                      <a:pt x="2448272" y="548064"/>
                      <a:pt x="2448272" y="1224136"/>
                    </a:cubicBezTo>
                    <a:cubicBezTo>
                      <a:pt x="2448272" y="1485100"/>
                      <a:pt x="2366613" y="1726991"/>
                      <a:pt x="2226782" y="1925181"/>
                    </a:cubicBezTo>
                    <a:lnTo>
                      <a:pt x="221490" y="1925181"/>
                    </a:lnTo>
                    <a:cubicBezTo>
                      <a:pt x="81659" y="1726991"/>
                      <a:pt x="0" y="1485100"/>
                      <a:pt x="0" y="1224136"/>
                    </a:cubicBezTo>
                    <a:cubicBezTo>
                      <a:pt x="0" y="548064"/>
                      <a:pt x="548064" y="0"/>
                      <a:pt x="1224136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1" name="椭圆 6"/>
              <p:cNvSpPr>
                <a:spLocks noChangeArrowheads="1"/>
              </p:cNvSpPr>
              <p:nvPr/>
            </p:nvSpPr>
            <p:spPr bwMode="auto">
              <a:xfrm>
                <a:off x="994710" y="307986"/>
                <a:ext cx="2029626" cy="1440160"/>
              </a:xfrm>
              <a:custGeom>
                <a:avLst/>
                <a:gdLst>
                  <a:gd name="T0" fmla="*/ 1014813 w 2029626"/>
                  <a:gd name="T1" fmla="*/ 0 h 1543927"/>
                  <a:gd name="T2" fmla="*/ 2029626 w 2029626"/>
                  <a:gd name="T3" fmla="*/ 946608 h 1543927"/>
                  <a:gd name="T4" fmla="*/ 1877153 w 2029626"/>
                  <a:gd name="T5" fmla="*/ 1440160 h 1543927"/>
                  <a:gd name="T6" fmla="*/ 152474 w 2029626"/>
                  <a:gd name="T7" fmla="*/ 1440160 h 1543927"/>
                  <a:gd name="T8" fmla="*/ 0 w 2029626"/>
                  <a:gd name="T9" fmla="*/ 946608 h 1543927"/>
                  <a:gd name="T10" fmla="*/ 1014813 w 2029626"/>
                  <a:gd name="T11" fmla="*/ 0 h 15439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29626"/>
                  <a:gd name="T19" fmla="*/ 0 h 1543927"/>
                  <a:gd name="T20" fmla="*/ 2029626 w 2029626"/>
                  <a:gd name="T21" fmla="*/ 1543927 h 15439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29626" h="1543927">
                    <a:moveTo>
                      <a:pt x="1014813" y="0"/>
                    </a:moveTo>
                    <a:cubicBezTo>
                      <a:pt x="1575279" y="0"/>
                      <a:pt x="2029626" y="454347"/>
                      <a:pt x="2029626" y="1014813"/>
                    </a:cubicBezTo>
                    <a:cubicBezTo>
                      <a:pt x="2029626" y="1209411"/>
                      <a:pt x="1974854" y="1391215"/>
                      <a:pt x="1877153" y="1543927"/>
                    </a:cubicBezTo>
                    <a:lnTo>
                      <a:pt x="152474" y="1543927"/>
                    </a:lnTo>
                    <a:cubicBezTo>
                      <a:pt x="54772" y="1391215"/>
                      <a:pt x="0" y="1209411"/>
                      <a:pt x="0" y="1014813"/>
                    </a:cubicBezTo>
                    <a:cubicBezTo>
                      <a:pt x="0" y="454347"/>
                      <a:pt x="454347" y="0"/>
                      <a:pt x="10148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9465" name="TextBox 118"/>
            <p:cNvSpPr>
              <a:spLocks noChangeArrowheads="1"/>
            </p:cNvSpPr>
            <p:nvPr/>
          </p:nvSpPr>
          <p:spPr bwMode="auto">
            <a:xfrm>
              <a:off x="1567923" y="0"/>
              <a:ext cx="936000" cy="1769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500">
                  <a:solidFill>
                    <a:srgbClr val="77933C"/>
                  </a:solidFill>
                  <a:latin typeface="Broadway" panose="04040905080B02020502" pitchFamily="82" charset="0"/>
                  <a:ea typeface="微软雅黑" panose="020B0503020204020204" pitchFamily="34" charset="-122"/>
                  <a:sym typeface="Broadway" panose="04040905080B02020502" pitchFamily="82" charset="0"/>
                </a:rPr>
                <a:t>3</a:t>
              </a:r>
              <a:endParaRPr lang="zh-CN" altLang="en-US" sz="11500">
                <a:solidFill>
                  <a:srgbClr val="77933C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endParaRPr>
            </a:p>
          </p:txBody>
        </p:sp>
        <p:sp>
          <p:nvSpPr>
            <p:cNvPr id="19466" name="TextBox 113"/>
            <p:cNvSpPr>
              <a:spLocks noChangeArrowheads="1"/>
            </p:cNvSpPr>
            <p:nvPr/>
          </p:nvSpPr>
          <p:spPr bwMode="auto">
            <a:xfrm>
              <a:off x="1070588" y="1649284"/>
              <a:ext cx="1952199" cy="597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公司框架</a:t>
              </a:r>
              <a:endParaRPr lang="en-US" altLang="zh-CN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717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1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71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71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7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718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1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71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719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71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9" dur="200" fill="hold"/>
                                        <p:tgtEl>
                                          <p:spTgt spid="719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5"/>
          <p:cNvSpPr>
            <a:spLocks noChangeArrowheads="1"/>
          </p:cNvSpPr>
          <p:nvPr/>
        </p:nvSpPr>
        <p:spPr bwMode="auto">
          <a:xfrm>
            <a:off x="11088688" y="6330950"/>
            <a:ext cx="982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FFFFFF"/>
                </a:solidFill>
              </a:rPr>
              <a:t>—  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* </a:t>
            </a:r>
            <a:r>
              <a:rPr lang="zh-CN" altLang="zh-CN" sz="1600">
                <a:solidFill>
                  <a:srgbClr val="FFFFFF"/>
                </a:solidFill>
              </a:rPr>
              <a:t>—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 </a:t>
            </a: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0483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39253" r="25577" b="24062"/>
          <a:stretch>
            <a:fillRect/>
          </a:stretch>
        </p:blipFill>
        <p:spPr bwMode="auto">
          <a:xfrm>
            <a:off x="10552113" y="6234113"/>
            <a:ext cx="154781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113"/>
          <p:cNvSpPr>
            <a:spLocks noChangeArrowheads="1"/>
          </p:cNvSpPr>
          <p:nvPr/>
        </p:nvSpPr>
        <p:spPr bwMode="auto">
          <a:xfrm>
            <a:off x="4579938" y="2190750"/>
            <a:ext cx="5280025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9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公司概况</a:t>
            </a:r>
            <a:endParaRPr lang="en-US" altLang="zh-CN" sz="94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7" name="文本框 3"/>
          <p:cNvSpPr>
            <a:spLocks noChangeArrowheads="1"/>
          </p:cNvSpPr>
          <p:nvPr/>
        </p:nvSpPr>
        <p:spPr bwMode="auto">
          <a:xfrm>
            <a:off x="5394325" y="3840163"/>
            <a:ext cx="36782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7F7F7F"/>
                </a:solidFill>
              </a:rPr>
              <a:t>Company introduction</a:t>
            </a:r>
            <a:endParaRPr lang="zh-CN" altLang="en-US" sz="3000">
              <a:solidFill>
                <a:srgbClr val="7F7F7F"/>
              </a:solidFill>
              <a:sym typeface="宋体" panose="02010600030101010101" pitchFamily="2" charset="-122"/>
            </a:endParaRPr>
          </a:p>
        </p:txBody>
      </p:sp>
      <p:sp>
        <p:nvSpPr>
          <p:cNvPr id="8198" name="椭圆 4"/>
          <p:cNvSpPr>
            <a:spLocks noChangeArrowheads="1"/>
          </p:cNvSpPr>
          <p:nvPr/>
        </p:nvSpPr>
        <p:spPr bwMode="auto">
          <a:xfrm>
            <a:off x="2371725" y="2292350"/>
            <a:ext cx="2070100" cy="2070100"/>
          </a:xfrm>
          <a:prstGeom prst="ellipse">
            <a:avLst/>
          </a:prstGeom>
          <a:solidFill>
            <a:srgbClr val="BCE7B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43A435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rPr>
              <a:t>1</a:t>
            </a:r>
            <a:endParaRPr lang="zh-CN" altLang="en-US" sz="11500" b="1">
              <a:solidFill>
                <a:srgbClr val="43A435"/>
              </a:solidFill>
              <a:latin typeface="Broadway" panose="04040905080B02020502" pitchFamily="82" charset="0"/>
              <a:ea typeface="微软雅黑" panose="020B0503020204020204" pitchFamily="34" charset="-122"/>
              <a:sym typeface="Broadway" panose="04040905080B02020502" pitchFamily="82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819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819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8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819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utoUpdateAnimBg="0"/>
      <p:bldP spid="8197" grpId="0" bldLvl="0" autoUpdateAnimBg="0"/>
      <p:bldP spid="8198" grpId="0" bldLvl="0" animBg="1" autoUpdateAnimBg="0"/>
      <p:bldP spid="8198" grpId="1" bldLvl="0" animBg="1" autoUpdateAnimBg="0"/>
      <p:bldP spid="8198" grpId="2" bldLvl="0" animBg="1" autoUpdateAnimBg="0"/>
      <p:bldP spid="8198" grpId="3" bldLvl="0" animBg="1" autoUpdateAnimBg="0"/>
      <p:bldP spid="8198" grpId="4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>
            <a:spLocks noChangeArrowheads="1"/>
          </p:cNvSpPr>
          <p:nvPr/>
        </p:nvSpPr>
        <p:spPr bwMode="auto">
          <a:xfrm>
            <a:off x="1128713" y="438150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公司概况</a:t>
            </a:r>
            <a:endParaRPr lang="zh-CN" altLang="zh-CN"/>
          </a:p>
        </p:txBody>
      </p:sp>
      <p:sp>
        <p:nvSpPr>
          <p:cNvPr id="21507" name="文本框 8"/>
          <p:cNvSpPr>
            <a:spLocks noChangeArrowheads="1"/>
          </p:cNvSpPr>
          <p:nvPr/>
        </p:nvSpPr>
        <p:spPr bwMode="auto">
          <a:xfrm>
            <a:off x="1128713" y="117475"/>
            <a:ext cx="1871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第一章</a:t>
            </a:r>
            <a:endParaRPr lang="zh-CN" altLang="zh-CN"/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3552825" y="509588"/>
            <a:ext cx="26574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第一节  基本情况介绍</a:t>
            </a:r>
          </a:p>
        </p:txBody>
      </p:sp>
      <p:grpSp>
        <p:nvGrpSpPr>
          <p:cNvPr id="21509" name="Group 5"/>
          <p:cNvGrpSpPr>
            <a:grpSpLocks/>
          </p:cNvGrpSpPr>
          <p:nvPr/>
        </p:nvGrpSpPr>
        <p:grpSpPr bwMode="auto">
          <a:xfrm>
            <a:off x="3440113" y="409575"/>
            <a:ext cx="2698750" cy="522288"/>
            <a:chOff x="0" y="0"/>
            <a:chExt cx="5841746" cy="1151847"/>
          </a:xfrm>
        </p:grpSpPr>
        <p:sp>
          <p:nvSpPr>
            <p:cNvPr id="21517" name="矩形 30"/>
            <p:cNvSpPr>
              <a:spLocks/>
            </p:cNvSpPr>
            <p:nvPr/>
          </p:nvSpPr>
          <p:spPr bwMode="auto">
            <a:xfrm>
              <a:off x="0" y="0"/>
              <a:ext cx="5841746" cy="1151847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1518" name="Group 7"/>
            <p:cNvGrpSpPr>
              <a:grpSpLocks/>
            </p:cNvGrpSpPr>
            <p:nvPr/>
          </p:nvGrpSpPr>
          <p:grpSpPr bwMode="auto">
            <a:xfrm>
              <a:off x="5357490" y="650407"/>
              <a:ext cx="432866" cy="450752"/>
              <a:chOff x="0" y="0"/>
              <a:chExt cx="432866" cy="450752"/>
            </a:xfrm>
          </p:grpSpPr>
          <p:sp>
            <p:nvSpPr>
              <p:cNvPr id="21528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9" name="直接连接符 4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19" name="Group 10"/>
            <p:cNvGrpSpPr>
              <a:grpSpLocks/>
            </p:cNvGrpSpPr>
            <p:nvPr/>
          </p:nvGrpSpPr>
          <p:grpSpPr bwMode="auto">
            <a:xfrm rot="-5400000">
              <a:off x="5350642" y="44030"/>
              <a:ext cx="432866" cy="450752"/>
              <a:chOff x="0" y="0"/>
              <a:chExt cx="432866" cy="450752"/>
            </a:xfrm>
          </p:grpSpPr>
          <p:sp>
            <p:nvSpPr>
              <p:cNvPr id="21526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7" name="直接连接符 40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20" name="Group 13"/>
            <p:cNvGrpSpPr>
              <a:grpSpLocks/>
            </p:cNvGrpSpPr>
            <p:nvPr/>
          </p:nvGrpSpPr>
          <p:grpSpPr bwMode="auto">
            <a:xfrm rot="5400000">
              <a:off x="67940" y="649084"/>
              <a:ext cx="432866" cy="450752"/>
              <a:chOff x="0" y="0"/>
              <a:chExt cx="432866" cy="450752"/>
            </a:xfrm>
          </p:grpSpPr>
          <p:sp>
            <p:nvSpPr>
              <p:cNvPr id="21524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5" name="直接连接符 3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21" name="Group 16"/>
            <p:cNvGrpSpPr>
              <a:grpSpLocks/>
            </p:cNvGrpSpPr>
            <p:nvPr/>
          </p:nvGrpSpPr>
          <p:grpSpPr bwMode="auto">
            <a:xfrm rot="10800000">
              <a:off x="58997" y="52973"/>
              <a:ext cx="432866" cy="450752"/>
              <a:chOff x="0" y="0"/>
              <a:chExt cx="432866" cy="450752"/>
            </a:xfrm>
          </p:grpSpPr>
          <p:sp>
            <p:nvSpPr>
              <p:cNvPr id="21522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bevel/>
                <a:headEnd type="oval" w="med" len="med"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3" name="直接连接符 3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5" name="文本框 2"/>
          <p:cNvSpPr>
            <a:spLocks noChangeArrowheads="1"/>
          </p:cNvSpPr>
          <p:nvPr/>
        </p:nvSpPr>
        <p:spPr bwMode="auto">
          <a:xfrm>
            <a:off x="4889500" y="2465388"/>
            <a:ext cx="71104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新兴的</a:t>
            </a: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</a:t>
            </a:r>
            <a:r>
              <a:rPr lang="zh-CN" altLang="en-US" sz="4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调研</a:t>
            </a: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zh-CN" altLang="en-US" sz="40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咨询</a:t>
            </a: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服务机构</a:t>
            </a:r>
            <a:endParaRPr lang="en-US" altLang="zh-CN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6" name="矩形 5"/>
          <p:cNvSpPr>
            <a:spLocks noChangeArrowheads="1"/>
          </p:cNvSpPr>
          <p:nvPr/>
        </p:nvSpPr>
        <p:spPr bwMode="auto">
          <a:xfrm>
            <a:off x="4889500" y="3478213"/>
            <a:ext cx="685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浙江省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统计</a:t>
            </a:r>
            <a:r>
              <a:rPr lang="zh-CN" altLang="en-US" sz="3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信息调查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服务行业</a:t>
            </a: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协会会员。</a:t>
            </a:r>
            <a:endParaRPr lang="en-US" altLang="zh-CN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7" name="矩形 6"/>
          <p:cNvSpPr>
            <a:spLocks noChangeArrowheads="1"/>
          </p:cNvSpPr>
          <p:nvPr/>
        </p:nvSpPr>
        <p:spPr bwMode="auto">
          <a:xfrm>
            <a:off x="4889500" y="5318125"/>
            <a:ext cx="53657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联合创始人均为</a:t>
            </a:r>
            <a:r>
              <a:rPr lang="zh-CN" altLang="en-US" sz="4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资深</a:t>
            </a: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业界人士</a:t>
            </a:r>
            <a:endParaRPr lang="zh-CN" altLang="en-US"/>
          </a:p>
        </p:txBody>
      </p:sp>
      <p:sp>
        <p:nvSpPr>
          <p:cNvPr id="9238" name="矩形 7"/>
          <p:cNvSpPr>
            <a:spLocks noChangeArrowheads="1"/>
          </p:cNvSpPr>
          <p:nvPr/>
        </p:nvSpPr>
        <p:spPr bwMode="auto">
          <a:xfrm>
            <a:off x="4889500" y="4429125"/>
            <a:ext cx="5619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浙江省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唯一</a:t>
            </a: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直接投资建立项目</a:t>
            </a: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执行公司</a:t>
            </a:r>
            <a:endParaRPr lang="en-US" altLang="zh-CN" sz="2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9" name="TextBox 53"/>
          <p:cNvSpPr>
            <a:spLocks noChangeAspect="1" noChangeArrowheads="1"/>
          </p:cNvSpPr>
          <p:nvPr/>
        </p:nvSpPr>
        <p:spPr bwMode="auto">
          <a:xfrm>
            <a:off x="1187450" y="1504950"/>
            <a:ext cx="64579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杭州群言堂经济信息咨询有限公司</a:t>
            </a: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是一家</a:t>
            </a:r>
            <a:endParaRPr lang="zh-CN" altLang="en-US" sz="2000" b="1">
              <a:solidFill>
                <a:srgbClr val="7BC1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40" name="矩形 10"/>
          <p:cNvSpPr>
            <a:spLocks noChangeArrowheads="1"/>
          </p:cNvSpPr>
          <p:nvPr/>
        </p:nvSpPr>
        <p:spPr bwMode="auto">
          <a:xfrm>
            <a:off x="1143000" y="1504950"/>
            <a:ext cx="104775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C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9241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1413"/>
            <a:ext cx="4775200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2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8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4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5" grpId="0" bldLvl="0" autoUpdateAnimBg="0"/>
      <p:bldP spid="9236" grpId="0" bldLvl="0" autoUpdateAnimBg="0"/>
      <p:bldP spid="9237" grpId="0" bldLvl="0" autoUpdateAnimBg="0"/>
      <p:bldP spid="9238" grpId="0" bldLvl="0" autoUpdateAnimBg="0"/>
      <p:bldP spid="9239" grpId="0" bldLvl="0" autoUpdateAnimBg="0"/>
      <p:bldP spid="9240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>
            <a:spLocks noChangeArrowheads="1"/>
          </p:cNvSpPr>
          <p:nvPr/>
        </p:nvSpPr>
        <p:spPr bwMode="auto">
          <a:xfrm>
            <a:off x="1128713" y="438150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公司概况</a:t>
            </a:r>
            <a:endParaRPr lang="zh-CN" altLang="zh-CN"/>
          </a:p>
        </p:txBody>
      </p:sp>
      <p:sp>
        <p:nvSpPr>
          <p:cNvPr id="22531" name="文本框 10"/>
          <p:cNvSpPr>
            <a:spLocks noChangeArrowheads="1"/>
          </p:cNvSpPr>
          <p:nvPr/>
        </p:nvSpPr>
        <p:spPr bwMode="auto">
          <a:xfrm>
            <a:off x="1128713" y="117475"/>
            <a:ext cx="1871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第一章</a:t>
            </a:r>
            <a:endParaRPr lang="zh-CN" altLang="zh-CN"/>
          </a:p>
        </p:txBody>
      </p:sp>
      <p:sp>
        <p:nvSpPr>
          <p:cNvPr id="22532" name="矩形 11"/>
          <p:cNvSpPr>
            <a:spLocks noChangeArrowheads="1"/>
          </p:cNvSpPr>
          <p:nvPr/>
        </p:nvSpPr>
        <p:spPr bwMode="auto">
          <a:xfrm>
            <a:off x="3519488" y="519113"/>
            <a:ext cx="34798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第二节  业务涉略</a:t>
            </a:r>
          </a:p>
        </p:txBody>
      </p:sp>
      <p:grpSp>
        <p:nvGrpSpPr>
          <p:cNvPr id="22533" name="Group 5"/>
          <p:cNvGrpSpPr>
            <a:grpSpLocks/>
          </p:cNvGrpSpPr>
          <p:nvPr/>
        </p:nvGrpSpPr>
        <p:grpSpPr bwMode="auto">
          <a:xfrm>
            <a:off x="3440113" y="409575"/>
            <a:ext cx="2176462" cy="522288"/>
            <a:chOff x="0" y="0"/>
            <a:chExt cx="5841746" cy="1151847"/>
          </a:xfrm>
        </p:grpSpPr>
        <p:sp>
          <p:nvSpPr>
            <p:cNvPr id="22537" name="矩形 27"/>
            <p:cNvSpPr>
              <a:spLocks/>
            </p:cNvSpPr>
            <p:nvPr/>
          </p:nvSpPr>
          <p:spPr bwMode="auto">
            <a:xfrm>
              <a:off x="0" y="0"/>
              <a:ext cx="5841746" cy="1151847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2538" name="Group 7"/>
            <p:cNvGrpSpPr>
              <a:grpSpLocks/>
            </p:cNvGrpSpPr>
            <p:nvPr/>
          </p:nvGrpSpPr>
          <p:grpSpPr bwMode="auto">
            <a:xfrm>
              <a:off x="5357490" y="650407"/>
              <a:ext cx="432866" cy="450752"/>
              <a:chOff x="0" y="0"/>
              <a:chExt cx="432866" cy="450752"/>
            </a:xfrm>
          </p:grpSpPr>
          <p:sp>
            <p:nvSpPr>
              <p:cNvPr id="22548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49" name="直接连接符 3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39" name="Group 10"/>
            <p:cNvGrpSpPr>
              <a:grpSpLocks/>
            </p:cNvGrpSpPr>
            <p:nvPr/>
          </p:nvGrpSpPr>
          <p:grpSpPr bwMode="auto">
            <a:xfrm rot="-5400000">
              <a:off x="5350642" y="44030"/>
              <a:ext cx="432866" cy="450752"/>
              <a:chOff x="0" y="0"/>
              <a:chExt cx="432866" cy="450752"/>
            </a:xfrm>
          </p:grpSpPr>
          <p:sp>
            <p:nvSpPr>
              <p:cNvPr id="22546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47" name="直接连接符 3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40" name="Group 13"/>
            <p:cNvGrpSpPr>
              <a:grpSpLocks/>
            </p:cNvGrpSpPr>
            <p:nvPr/>
          </p:nvGrpSpPr>
          <p:grpSpPr bwMode="auto">
            <a:xfrm rot="5400000">
              <a:off x="67940" y="649084"/>
              <a:ext cx="432866" cy="450752"/>
              <a:chOff x="0" y="0"/>
              <a:chExt cx="432866" cy="450752"/>
            </a:xfrm>
          </p:grpSpPr>
          <p:sp>
            <p:nvSpPr>
              <p:cNvPr id="22544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45" name="直接连接符 3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41" name="Group 16"/>
            <p:cNvGrpSpPr>
              <a:grpSpLocks/>
            </p:cNvGrpSpPr>
            <p:nvPr/>
          </p:nvGrpSpPr>
          <p:grpSpPr bwMode="auto">
            <a:xfrm rot="10800000">
              <a:off x="58997" y="52973"/>
              <a:ext cx="432866" cy="450752"/>
              <a:chOff x="0" y="0"/>
              <a:chExt cx="432866" cy="450752"/>
            </a:xfrm>
          </p:grpSpPr>
          <p:sp>
            <p:nvSpPr>
              <p:cNvPr id="22542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bevel/>
                <a:headEnd type="oval" w="med" len="med"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43" name="直接连接符 3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59" name="文本框 3"/>
          <p:cNvSpPr>
            <a:spLocks noChangeArrowheads="1"/>
          </p:cNvSpPr>
          <p:nvPr/>
        </p:nvSpPr>
        <p:spPr bwMode="auto">
          <a:xfrm>
            <a:off x="1025525" y="1789113"/>
            <a:ext cx="938688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社情民意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第三方调研</a:t>
            </a:r>
            <a:endParaRPr lang="en-US" altLang="zh-CN" sz="32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市场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调查</a:t>
            </a: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与营销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策划</a:t>
            </a:r>
            <a:endParaRPr lang="en-US" altLang="zh-CN" sz="32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各类机构与企事业单位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策略咨询</a:t>
            </a: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运营优化指导</a:t>
            </a:r>
            <a:endParaRPr lang="en-US" altLang="zh-CN" sz="32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突发事件应对</a:t>
            </a: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与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危机管理</a:t>
            </a: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解决方案</a:t>
            </a:r>
            <a:endParaRPr lang="en-US" altLang="zh-CN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统计代理</a:t>
            </a: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中介与业务</a:t>
            </a:r>
            <a:r>
              <a:rPr lang="zh-CN" altLang="en-US" sz="32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</a:t>
            </a:r>
            <a:endParaRPr lang="zh-CN" altLang="en-US"/>
          </a:p>
        </p:txBody>
      </p:sp>
      <p:sp>
        <p:nvSpPr>
          <p:cNvPr id="22535" name="矩形 6"/>
          <p:cNvSpPr>
            <a:spLocks/>
          </p:cNvSpPr>
          <p:nvPr/>
        </p:nvSpPr>
        <p:spPr bwMode="auto">
          <a:xfrm>
            <a:off x="11176000" y="6394450"/>
            <a:ext cx="660400" cy="180975"/>
          </a:xfrm>
          <a:prstGeom prst="rect">
            <a:avLst/>
          </a:prstGeom>
          <a:solidFill>
            <a:srgbClr val="A7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 type="oval" w="med" len="med"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0261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3421063"/>
            <a:ext cx="2814637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3" dur="1000"/>
                                        <p:tgtEl>
                                          <p:spTgt spid="10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9" dur="1000"/>
                                        <p:tgtEl>
                                          <p:spTgt spid="10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5" dur="1000"/>
                                        <p:tgtEl>
                                          <p:spTgt spid="10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10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7" dur="1000"/>
                                        <p:tgtEl>
                                          <p:spTgt spid="10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 build="p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>
            <a:spLocks noChangeArrowheads="1"/>
          </p:cNvSpPr>
          <p:nvPr/>
        </p:nvSpPr>
        <p:spPr bwMode="auto">
          <a:xfrm>
            <a:off x="1128713" y="438150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公司概况</a:t>
            </a:r>
            <a:endParaRPr lang="zh-CN" altLang="zh-CN"/>
          </a:p>
        </p:txBody>
      </p:sp>
      <p:sp>
        <p:nvSpPr>
          <p:cNvPr id="23555" name="文本框 6"/>
          <p:cNvSpPr>
            <a:spLocks noChangeArrowheads="1"/>
          </p:cNvSpPr>
          <p:nvPr/>
        </p:nvSpPr>
        <p:spPr bwMode="auto">
          <a:xfrm>
            <a:off x="1128713" y="117475"/>
            <a:ext cx="1871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第一章</a:t>
            </a:r>
            <a:endParaRPr lang="zh-CN" altLang="zh-CN"/>
          </a:p>
        </p:txBody>
      </p:sp>
      <p:sp>
        <p:nvSpPr>
          <p:cNvPr id="23556" name="矩形 7"/>
          <p:cNvSpPr>
            <a:spLocks noChangeArrowheads="1"/>
          </p:cNvSpPr>
          <p:nvPr/>
        </p:nvSpPr>
        <p:spPr bwMode="auto">
          <a:xfrm>
            <a:off x="3505200" y="519113"/>
            <a:ext cx="34798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第三节  人才构架</a:t>
            </a: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3440113" y="409575"/>
            <a:ext cx="2176462" cy="522288"/>
            <a:chOff x="0" y="0"/>
            <a:chExt cx="5841746" cy="1151847"/>
          </a:xfrm>
        </p:grpSpPr>
        <p:sp>
          <p:nvSpPr>
            <p:cNvPr id="23573" name="矩形 9"/>
            <p:cNvSpPr>
              <a:spLocks/>
            </p:cNvSpPr>
            <p:nvPr/>
          </p:nvSpPr>
          <p:spPr bwMode="auto">
            <a:xfrm>
              <a:off x="0" y="0"/>
              <a:ext cx="5841746" cy="1151847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3574" name="Group 7"/>
            <p:cNvGrpSpPr>
              <a:grpSpLocks/>
            </p:cNvGrpSpPr>
            <p:nvPr/>
          </p:nvGrpSpPr>
          <p:grpSpPr bwMode="auto">
            <a:xfrm>
              <a:off x="5357490" y="650407"/>
              <a:ext cx="432866" cy="450752"/>
              <a:chOff x="0" y="0"/>
              <a:chExt cx="432866" cy="450752"/>
            </a:xfrm>
          </p:grpSpPr>
          <p:sp>
            <p:nvSpPr>
              <p:cNvPr id="23584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5" name="直接连接符 21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75" name="Group 10"/>
            <p:cNvGrpSpPr>
              <a:grpSpLocks/>
            </p:cNvGrpSpPr>
            <p:nvPr/>
          </p:nvGrpSpPr>
          <p:grpSpPr bwMode="auto">
            <a:xfrm rot="-5400000">
              <a:off x="5350642" y="44030"/>
              <a:ext cx="432866" cy="450752"/>
              <a:chOff x="0" y="0"/>
              <a:chExt cx="432866" cy="450752"/>
            </a:xfrm>
          </p:grpSpPr>
          <p:sp>
            <p:nvSpPr>
              <p:cNvPr id="23582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3" name="直接连接符 1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76" name="Group 13"/>
            <p:cNvGrpSpPr>
              <a:grpSpLocks/>
            </p:cNvGrpSpPr>
            <p:nvPr/>
          </p:nvGrpSpPr>
          <p:grpSpPr bwMode="auto">
            <a:xfrm rot="5400000">
              <a:off x="67940" y="649084"/>
              <a:ext cx="432866" cy="450752"/>
              <a:chOff x="0" y="0"/>
              <a:chExt cx="432866" cy="450752"/>
            </a:xfrm>
          </p:grpSpPr>
          <p:sp>
            <p:nvSpPr>
              <p:cNvPr id="23580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1" name="直接连接符 1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77" name="Group 16"/>
            <p:cNvGrpSpPr>
              <a:grpSpLocks/>
            </p:cNvGrpSpPr>
            <p:nvPr/>
          </p:nvGrpSpPr>
          <p:grpSpPr bwMode="auto">
            <a:xfrm rot="10800000">
              <a:off x="58997" y="52973"/>
              <a:ext cx="432866" cy="450752"/>
              <a:chOff x="0" y="0"/>
              <a:chExt cx="432866" cy="450752"/>
            </a:xfrm>
          </p:grpSpPr>
          <p:sp>
            <p:nvSpPr>
              <p:cNvPr id="23578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bevel/>
                <a:headEnd type="oval" w="med" len="med"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79" name="直接连接符 1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83" name="Group 19"/>
          <p:cNvGrpSpPr>
            <a:grpSpLocks/>
          </p:cNvGrpSpPr>
          <p:nvPr/>
        </p:nvGrpSpPr>
        <p:grpSpPr bwMode="auto">
          <a:xfrm>
            <a:off x="1273175" y="5237163"/>
            <a:ext cx="4702175" cy="687387"/>
            <a:chOff x="0" y="0"/>
            <a:chExt cx="3716586" cy="454214"/>
          </a:xfrm>
        </p:grpSpPr>
        <p:sp>
          <p:nvSpPr>
            <p:cNvPr id="23571" name="文本框 4"/>
            <p:cNvSpPr>
              <a:spLocks noChangeArrowheads="1"/>
            </p:cNvSpPr>
            <p:nvPr/>
          </p:nvSpPr>
          <p:spPr bwMode="auto">
            <a:xfrm>
              <a:off x="116268" y="50469"/>
              <a:ext cx="3600318" cy="345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顾问组：学界、业界人士</a:t>
              </a:r>
              <a:endParaRPr lang="zh-CN" altLang="en-US"/>
            </a:p>
          </p:txBody>
        </p:sp>
        <p:sp>
          <p:nvSpPr>
            <p:cNvPr id="23572" name="圆角矩形 17"/>
            <p:cNvSpPr>
              <a:spLocks/>
            </p:cNvSpPr>
            <p:nvPr/>
          </p:nvSpPr>
          <p:spPr bwMode="auto">
            <a:xfrm>
              <a:off x="0" y="0"/>
              <a:ext cx="3430495" cy="454214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bg1"/>
              </a:solidFill>
              <a:prstDash val="dash"/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86" name="Group 22"/>
          <p:cNvGrpSpPr>
            <a:grpSpLocks/>
          </p:cNvGrpSpPr>
          <p:nvPr/>
        </p:nvGrpSpPr>
        <p:grpSpPr bwMode="auto">
          <a:xfrm>
            <a:off x="1260475" y="1892300"/>
            <a:ext cx="8424863" cy="962025"/>
            <a:chOff x="0" y="0"/>
            <a:chExt cx="8424905" cy="963367"/>
          </a:xfrm>
        </p:grpSpPr>
        <p:grpSp>
          <p:nvGrpSpPr>
            <p:cNvPr id="23565" name="Group 23"/>
            <p:cNvGrpSpPr>
              <a:grpSpLocks/>
            </p:cNvGrpSpPr>
            <p:nvPr/>
          </p:nvGrpSpPr>
          <p:grpSpPr bwMode="auto">
            <a:xfrm>
              <a:off x="81144" y="104313"/>
              <a:ext cx="8286611" cy="798741"/>
              <a:chOff x="0" y="0"/>
              <a:chExt cx="8286611" cy="798741"/>
            </a:xfrm>
          </p:grpSpPr>
          <p:sp>
            <p:nvSpPr>
              <p:cNvPr id="23567" name="文本框 8"/>
              <p:cNvSpPr>
                <a:spLocks noChangeArrowheads="1"/>
              </p:cNvSpPr>
              <p:nvPr/>
            </p:nvSpPr>
            <p:spPr bwMode="auto">
              <a:xfrm>
                <a:off x="0" y="156755"/>
                <a:ext cx="128704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专家库：</a:t>
                </a:r>
                <a:endParaRPr lang="zh-CN" altLang="en-US"/>
              </a:p>
            </p:txBody>
          </p:sp>
          <p:grpSp>
            <p:nvGrpSpPr>
              <p:cNvPr id="23568" name="Group 25"/>
              <p:cNvGrpSpPr>
                <a:grpSpLocks/>
              </p:cNvGrpSpPr>
              <p:nvPr/>
            </p:nvGrpSpPr>
            <p:grpSpPr bwMode="auto">
              <a:xfrm>
                <a:off x="1433453" y="0"/>
                <a:ext cx="6853158" cy="798741"/>
                <a:chOff x="0" y="0"/>
                <a:chExt cx="6853158" cy="798741"/>
              </a:xfrm>
            </p:grpSpPr>
            <p:sp>
              <p:nvSpPr>
                <p:cNvPr id="23569" name="矩形 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853158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产学研一线的统计学、经济学、管理学、心理学、社会学家</a:t>
                  </a:r>
                  <a:endParaRPr lang="zh-CN" altLang="en-US"/>
                </a:p>
              </p:txBody>
            </p:sp>
            <p:sp>
              <p:nvSpPr>
                <p:cNvPr id="23570" name="矩形 11"/>
                <p:cNvSpPr>
                  <a:spLocks noChangeArrowheads="1"/>
                </p:cNvSpPr>
                <p:nvPr/>
              </p:nvSpPr>
              <p:spPr bwMode="auto">
                <a:xfrm>
                  <a:off x="127236" y="398631"/>
                  <a:ext cx="6340197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000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大众传播、信息技术、危机应对、人力资源与培训专家</a:t>
                  </a:r>
                  <a:endParaRPr lang="zh-CN" altLang="en-US" sz="2000" b="1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3566" name="圆角矩形 18"/>
            <p:cNvSpPr>
              <a:spLocks/>
            </p:cNvSpPr>
            <p:nvPr/>
          </p:nvSpPr>
          <p:spPr bwMode="auto">
            <a:xfrm>
              <a:off x="0" y="0"/>
              <a:ext cx="8424905" cy="963367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bg1"/>
              </a:solidFill>
              <a:prstDash val="dash"/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93" name="Group 29"/>
          <p:cNvGrpSpPr>
            <a:grpSpLocks/>
          </p:cNvGrpSpPr>
          <p:nvPr/>
        </p:nvGrpSpPr>
        <p:grpSpPr bwMode="auto">
          <a:xfrm>
            <a:off x="1263650" y="3649663"/>
            <a:ext cx="6588125" cy="715962"/>
            <a:chOff x="0" y="0"/>
            <a:chExt cx="6589015" cy="715472"/>
          </a:xfrm>
        </p:grpSpPr>
        <p:sp>
          <p:nvSpPr>
            <p:cNvPr id="23563" name="文本框 12"/>
            <p:cNvSpPr>
              <a:spLocks noChangeArrowheads="1"/>
            </p:cNvSpPr>
            <p:nvPr/>
          </p:nvSpPr>
          <p:spPr bwMode="auto">
            <a:xfrm>
              <a:off x="135562" y="111496"/>
              <a:ext cx="639630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公司人员： 专职策划、研究与咨询团队</a:t>
              </a:r>
              <a:endParaRPr lang="zh-CN" altLang="en-US"/>
            </a:p>
          </p:txBody>
        </p:sp>
        <p:sp>
          <p:nvSpPr>
            <p:cNvPr id="23564" name="圆角矩形 21"/>
            <p:cNvSpPr>
              <a:spLocks/>
            </p:cNvSpPr>
            <p:nvPr/>
          </p:nvSpPr>
          <p:spPr bwMode="auto">
            <a:xfrm>
              <a:off x="0" y="0"/>
              <a:ext cx="6589015" cy="715472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chemeClr val="bg1"/>
              </a:solidFill>
              <a:prstDash val="dash"/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23561" name="矩形 91"/>
          <p:cNvSpPr>
            <a:spLocks/>
          </p:cNvSpPr>
          <p:nvPr/>
        </p:nvSpPr>
        <p:spPr bwMode="auto">
          <a:xfrm>
            <a:off x="10985500" y="6345238"/>
            <a:ext cx="1254125" cy="379412"/>
          </a:xfrm>
          <a:prstGeom prst="rect">
            <a:avLst/>
          </a:prstGeom>
          <a:solidFill>
            <a:srgbClr val="A7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 type="oval" w="med" len="med"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356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038" y="3721100"/>
            <a:ext cx="3148012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9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5" dur="10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1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>
            <a:spLocks noChangeArrowheads="1"/>
          </p:cNvSpPr>
          <p:nvPr/>
        </p:nvSpPr>
        <p:spPr bwMode="auto">
          <a:xfrm>
            <a:off x="1128713" y="438150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公司概况</a:t>
            </a:r>
            <a:endParaRPr lang="zh-CN" altLang="zh-CN"/>
          </a:p>
        </p:txBody>
      </p:sp>
      <p:sp>
        <p:nvSpPr>
          <p:cNvPr id="24579" name="文本框 2"/>
          <p:cNvSpPr>
            <a:spLocks noChangeArrowheads="1"/>
          </p:cNvSpPr>
          <p:nvPr/>
        </p:nvSpPr>
        <p:spPr bwMode="auto">
          <a:xfrm>
            <a:off x="1128713" y="117475"/>
            <a:ext cx="1871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第一章</a:t>
            </a:r>
            <a:endParaRPr lang="zh-CN" altLang="zh-CN"/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3505200" y="519113"/>
            <a:ext cx="34798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第四节  目前情况</a:t>
            </a:r>
          </a:p>
        </p:txBody>
      </p: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3440113" y="409575"/>
            <a:ext cx="2176462" cy="522288"/>
            <a:chOff x="0" y="0"/>
            <a:chExt cx="5841746" cy="1151847"/>
          </a:xfrm>
        </p:grpSpPr>
        <p:sp>
          <p:nvSpPr>
            <p:cNvPr id="24592" name="矩形 5"/>
            <p:cNvSpPr>
              <a:spLocks/>
            </p:cNvSpPr>
            <p:nvPr/>
          </p:nvSpPr>
          <p:spPr bwMode="auto">
            <a:xfrm>
              <a:off x="0" y="0"/>
              <a:ext cx="5841746" cy="1151847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bevel/>
              <a:headEnd type="oval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4593" name="Group 7"/>
            <p:cNvGrpSpPr>
              <a:grpSpLocks/>
            </p:cNvGrpSpPr>
            <p:nvPr/>
          </p:nvGrpSpPr>
          <p:grpSpPr bwMode="auto">
            <a:xfrm>
              <a:off x="5357490" y="650407"/>
              <a:ext cx="432866" cy="450752"/>
              <a:chOff x="0" y="0"/>
              <a:chExt cx="432866" cy="450752"/>
            </a:xfrm>
          </p:grpSpPr>
          <p:sp>
            <p:nvSpPr>
              <p:cNvPr id="24603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4" name="直接连接符 1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594" name="Group 10"/>
            <p:cNvGrpSpPr>
              <a:grpSpLocks/>
            </p:cNvGrpSpPr>
            <p:nvPr/>
          </p:nvGrpSpPr>
          <p:grpSpPr bwMode="auto">
            <a:xfrm rot="-5400000">
              <a:off x="5350642" y="44030"/>
              <a:ext cx="432866" cy="450752"/>
              <a:chOff x="0" y="0"/>
              <a:chExt cx="432866" cy="450752"/>
            </a:xfrm>
          </p:grpSpPr>
          <p:sp>
            <p:nvSpPr>
              <p:cNvPr id="24601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2" name="直接连接符 1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595" name="Group 13"/>
            <p:cNvGrpSpPr>
              <a:grpSpLocks/>
            </p:cNvGrpSpPr>
            <p:nvPr/>
          </p:nvGrpSpPr>
          <p:grpSpPr bwMode="auto">
            <a:xfrm rot="5400000">
              <a:off x="67940" y="649084"/>
              <a:ext cx="432866" cy="450752"/>
              <a:chOff x="0" y="0"/>
              <a:chExt cx="432866" cy="450752"/>
            </a:xfrm>
          </p:grpSpPr>
          <p:sp>
            <p:nvSpPr>
              <p:cNvPr id="24599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bevel/>
                    <a:headEnd type="oval" w="med" len="med"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0" name="直接连接符 1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596" name="Group 16"/>
            <p:cNvGrpSpPr>
              <a:grpSpLocks/>
            </p:cNvGrpSpPr>
            <p:nvPr/>
          </p:nvGrpSpPr>
          <p:grpSpPr bwMode="auto">
            <a:xfrm rot="10800000">
              <a:off x="58997" y="52973"/>
              <a:ext cx="432866" cy="450752"/>
              <a:chOff x="0" y="0"/>
              <a:chExt cx="432866" cy="450752"/>
            </a:xfrm>
          </p:grpSpPr>
          <p:sp>
            <p:nvSpPr>
              <p:cNvPr id="24597" name="等腰三角形 13"/>
              <p:cNvSpPr>
                <a:spLocks/>
              </p:cNvSpPr>
              <p:nvPr/>
            </p:nvSpPr>
            <p:spPr bwMode="auto">
              <a:xfrm>
                <a:off x="42737" y="31824"/>
                <a:ext cx="390129" cy="418928"/>
              </a:xfrm>
              <a:custGeom>
                <a:avLst/>
                <a:gdLst>
                  <a:gd name="T0" fmla="*/ 0 w 2695057"/>
                  <a:gd name="T1" fmla="*/ 60053 h 2894008"/>
                  <a:gd name="T2" fmla="*/ 56474 w 2695057"/>
                  <a:gd name="T3" fmla="*/ 0 h 2894008"/>
                  <a:gd name="T4" fmla="*/ 56350 w 2695057"/>
                  <a:gd name="T5" fmla="*/ 60643 h 2894008"/>
                  <a:gd name="T6" fmla="*/ 0 w 2695057"/>
                  <a:gd name="T7" fmla="*/ 60053 h 289400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95057"/>
                  <a:gd name="T13" fmla="*/ 0 h 2894008"/>
                  <a:gd name="T14" fmla="*/ 2695057 w 2695057"/>
                  <a:gd name="T15" fmla="*/ 2894008 h 289400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95057" h="2894008">
                    <a:moveTo>
                      <a:pt x="0" y="2865872"/>
                    </a:moveTo>
                    <a:lnTo>
                      <a:pt x="2695057" y="0"/>
                    </a:lnTo>
                    <a:lnTo>
                      <a:pt x="2689117" y="2894008"/>
                    </a:lnTo>
                    <a:lnTo>
                      <a:pt x="0" y="2865872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chemeClr val="bg1"/>
                </a:solidFill>
                <a:bevel/>
                <a:headEnd type="oval" w="med" len="med"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598" name="直接连接符 11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99798" cy="411571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245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6450" y="3806825"/>
            <a:ext cx="44926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38788" y="314325"/>
            <a:ext cx="5538788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9" name="Group 21"/>
          <p:cNvGrpSpPr>
            <a:grpSpLocks/>
          </p:cNvGrpSpPr>
          <p:nvPr/>
        </p:nvGrpSpPr>
        <p:grpSpPr bwMode="auto">
          <a:xfrm>
            <a:off x="2692400" y="1724025"/>
            <a:ext cx="6408738" cy="1884363"/>
            <a:chOff x="0" y="0"/>
            <a:chExt cx="6408738" cy="1884497"/>
          </a:xfrm>
        </p:grpSpPr>
        <p:sp>
          <p:nvSpPr>
            <p:cNvPr id="24590" name="圆角矩形 12"/>
            <p:cNvSpPr>
              <a:spLocks/>
            </p:cNvSpPr>
            <p:nvPr/>
          </p:nvSpPr>
          <p:spPr bwMode="auto">
            <a:xfrm>
              <a:off x="0" y="0"/>
              <a:ext cx="6408738" cy="1819459"/>
            </a:xfrm>
            <a:prstGeom prst="roundRect">
              <a:avLst>
                <a:gd name="adj" fmla="val 16667"/>
              </a:avLst>
            </a:prstGeom>
            <a:solidFill>
              <a:srgbClr val="FF8C00"/>
            </a:solidFill>
            <a:ln w="9525">
              <a:solidFill>
                <a:srgbClr val="DC9F0B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591" name="文本框 5"/>
            <p:cNvSpPr>
              <a:spLocks noChangeArrowheads="1"/>
            </p:cNvSpPr>
            <p:nvPr/>
          </p:nvSpPr>
          <p:spPr bwMode="auto">
            <a:xfrm>
              <a:off x="427688" y="19371"/>
              <a:ext cx="5622052" cy="1865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已与</a:t>
              </a: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浙江传媒学院</a:t>
              </a: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新闻与传播研究所</a:t>
              </a:r>
              <a:endPara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杭州电子科技大学</a:t>
              </a: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经济学院统计系</a:t>
              </a:r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共建</a:t>
              </a: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联合实验室</a:t>
              </a: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和</a:t>
              </a: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教研实习基地</a:t>
              </a:r>
              <a:endPara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312" name="Group 24"/>
          <p:cNvGrpSpPr>
            <a:grpSpLocks/>
          </p:cNvGrpSpPr>
          <p:nvPr/>
        </p:nvGrpSpPr>
        <p:grpSpPr bwMode="auto">
          <a:xfrm>
            <a:off x="2667000" y="4283075"/>
            <a:ext cx="6429375" cy="1865313"/>
            <a:chOff x="0" y="0"/>
            <a:chExt cx="6429595" cy="1865126"/>
          </a:xfrm>
        </p:grpSpPr>
        <p:sp>
          <p:nvSpPr>
            <p:cNvPr id="24588" name="圆角矩形 14"/>
            <p:cNvSpPr>
              <a:spLocks/>
            </p:cNvSpPr>
            <p:nvPr/>
          </p:nvSpPr>
          <p:spPr bwMode="auto">
            <a:xfrm>
              <a:off x="0" y="15606"/>
              <a:ext cx="6429595" cy="1849520"/>
            </a:xfrm>
            <a:prstGeom prst="roundRect">
              <a:avLst>
                <a:gd name="adj" fmla="val 16667"/>
              </a:avLst>
            </a:prstGeom>
            <a:solidFill>
              <a:srgbClr val="FF8C00"/>
            </a:solidFill>
            <a:ln w="9525">
              <a:solidFill>
                <a:srgbClr val="DC9F0B"/>
              </a:solidFill>
              <a:bevel/>
              <a:headEnd type="oval" w="med" len="med"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589" name="文本框 4"/>
            <p:cNvSpPr>
              <a:spLocks noChangeArrowheads="1"/>
            </p:cNvSpPr>
            <p:nvPr/>
          </p:nvSpPr>
          <p:spPr bwMode="auto">
            <a:xfrm>
              <a:off x="148534" y="0"/>
              <a:ext cx="5981125" cy="1865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已承接华商传媒集团</a:t>
              </a: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新媒体顾问</a:t>
              </a:r>
              <a:endPara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浙江省</a:t>
              </a: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文化产业指数研究</a:t>
              </a:r>
              <a:endPara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杭州</a:t>
              </a:r>
              <a:r>
                <a:rPr lang="zh-CN" altLang="en-US" sz="3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市直部门社会满意度调查</a:t>
              </a: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等项目</a:t>
              </a:r>
              <a:endParaRPr lang="zh-CN" altLang="en-US"/>
            </a:p>
          </p:txBody>
        </p:sp>
      </p:grpSp>
      <p:sp>
        <p:nvSpPr>
          <p:cNvPr id="24586" name="矩形 20"/>
          <p:cNvSpPr>
            <a:spLocks/>
          </p:cNvSpPr>
          <p:nvPr/>
        </p:nvSpPr>
        <p:spPr bwMode="auto">
          <a:xfrm>
            <a:off x="10987088" y="6148388"/>
            <a:ext cx="1009650" cy="481012"/>
          </a:xfrm>
          <a:prstGeom prst="rect">
            <a:avLst/>
          </a:prstGeom>
          <a:solidFill>
            <a:srgbClr val="A7A0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 type="oval" w="med" len="med"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2316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775" y="4033838"/>
            <a:ext cx="2200275" cy="297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7A0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5"/>
          <p:cNvSpPr>
            <a:spLocks noChangeArrowheads="1"/>
          </p:cNvSpPr>
          <p:nvPr/>
        </p:nvSpPr>
        <p:spPr bwMode="auto">
          <a:xfrm>
            <a:off x="11088688" y="6330950"/>
            <a:ext cx="9826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FFFFFF"/>
                </a:solidFill>
              </a:rPr>
              <a:t>—  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* </a:t>
            </a:r>
            <a:r>
              <a:rPr lang="zh-CN" altLang="zh-CN" sz="1600">
                <a:solidFill>
                  <a:srgbClr val="FFFFFF"/>
                </a:solidFill>
              </a:rPr>
              <a:t>—</a:t>
            </a:r>
            <a:r>
              <a:rPr lang="zh-CN" altLang="zh-CN" sz="1600">
                <a:solidFill>
                  <a:srgbClr val="FFFFFF"/>
                </a:solidFill>
                <a:sym typeface="宋体" panose="02010600030101010101" pitchFamily="2" charset="-122"/>
              </a:rPr>
              <a:t> </a:t>
            </a: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5603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t="39253" r="25577" b="24062"/>
          <a:stretch>
            <a:fillRect/>
          </a:stretch>
        </p:blipFill>
        <p:spPr bwMode="auto">
          <a:xfrm>
            <a:off x="10552113" y="6234113"/>
            <a:ext cx="154781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113"/>
          <p:cNvSpPr>
            <a:spLocks noChangeArrowheads="1"/>
          </p:cNvSpPr>
          <p:nvPr/>
        </p:nvSpPr>
        <p:spPr bwMode="auto">
          <a:xfrm>
            <a:off x="2952750" y="2259013"/>
            <a:ext cx="8869363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7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公司宗旨、理念</a:t>
            </a:r>
            <a:endParaRPr lang="en-US" altLang="zh-CN" sz="87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7" name="文本框 3"/>
          <p:cNvSpPr>
            <a:spLocks noChangeArrowheads="1"/>
          </p:cNvSpPr>
          <p:nvPr/>
        </p:nvSpPr>
        <p:spPr bwMode="auto">
          <a:xfrm>
            <a:off x="4821238" y="3789363"/>
            <a:ext cx="5191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7F7F7F"/>
                </a:solidFill>
              </a:rPr>
              <a:t>company's purpose&amp;philosophy</a:t>
            </a:r>
            <a:endParaRPr lang="zh-CN" altLang="en-US" sz="3000">
              <a:solidFill>
                <a:srgbClr val="7F7F7F"/>
              </a:solidFill>
              <a:sym typeface="宋体" panose="02010600030101010101" pitchFamily="2" charset="-122"/>
            </a:endParaRPr>
          </a:p>
        </p:txBody>
      </p:sp>
      <p:sp>
        <p:nvSpPr>
          <p:cNvPr id="13318" name="椭圆 4"/>
          <p:cNvSpPr>
            <a:spLocks noChangeArrowheads="1"/>
          </p:cNvSpPr>
          <p:nvPr/>
        </p:nvSpPr>
        <p:spPr bwMode="auto">
          <a:xfrm>
            <a:off x="1123950" y="2259013"/>
            <a:ext cx="2068513" cy="2070100"/>
          </a:xfrm>
          <a:prstGeom prst="ellipse">
            <a:avLst/>
          </a:prstGeom>
          <a:solidFill>
            <a:srgbClr val="BCE7B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b="1">
                <a:solidFill>
                  <a:srgbClr val="43A435"/>
                </a:solidFill>
                <a:latin typeface="Broadway" panose="04040905080B02020502" pitchFamily="82" charset="0"/>
                <a:ea typeface="微软雅黑" panose="020B0503020204020204" pitchFamily="34" charset="-122"/>
                <a:sym typeface="Broadway" panose="04040905080B02020502" pitchFamily="82" charset="0"/>
              </a:rPr>
              <a:t>2</a:t>
            </a:r>
            <a:endParaRPr lang="zh-CN" altLang="en-US" sz="11500" b="1">
              <a:solidFill>
                <a:srgbClr val="43A435"/>
              </a:solidFill>
              <a:latin typeface="Broadway" panose="04040905080B02020502" pitchFamily="82" charset="0"/>
              <a:ea typeface="微软雅黑" panose="020B0503020204020204" pitchFamily="34" charset="-122"/>
              <a:sym typeface="Broadway" panose="04040905080B02020502" pitchFamily="82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5" dur="2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331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utoUpdateAnimBg="0"/>
      <p:bldP spid="13317" grpId="0" bldLvl="0" autoUpdateAnimBg="0"/>
      <p:bldP spid="13318" grpId="0" bldLvl="0" animBg="1" autoUpdateAnimBg="0"/>
      <p:bldP spid="13318" grpId="1" bldLvl="0" animBg="1" autoUpdateAnimBg="0"/>
      <p:bldP spid="13318" grpId="2" bldLvl="0" animBg="1" autoUpdateAnimBg="0"/>
      <p:bldP spid="13318" grpId="3" bldLvl="0" animBg="1" autoUpdateAnimBg="0"/>
      <p:bldP spid="13318" grpId="4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直接连接符 7"/>
          <p:cNvSpPr>
            <a:spLocks noChangeShapeType="1"/>
          </p:cNvSpPr>
          <p:nvPr/>
        </p:nvSpPr>
        <p:spPr bwMode="auto">
          <a:xfrm>
            <a:off x="0" y="6524625"/>
            <a:ext cx="10201275" cy="0"/>
          </a:xfrm>
          <a:prstGeom prst="line">
            <a:avLst/>
          </a:prstGeom>
          <a:noFill/>
          <a:ln w="9525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7" name="直接连接符 8"/>
          <p:cNvSpPr>
            <a:spLocks noChangeShapeType="1"/>
          </p:cNvSpPr>
          <p:nvPr/>
        </p:nvSpPr>
        <p:spPr bwMode="auto">
          <a:xfrm flipV="1">
            <a:off x="10201275" y="6092825"/>
            <a:ext cx="0" cy="431800"/>
          </a:xfrm>
          <a:prstGeom prst="line">
            <a:avLst/>
          </a:prstGeom>
          <a:noFill/>
          <a:ln w="38100">
            <a:solidFill>
              <a:srgbClr val="62C7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8" name="TextBox 3"/>
          <p:cNvSpPr>
            <a:spLocks noChangeArrowheads="1"/>
          </p:cNvSpPr>
          <p:nvPr/>
        </p:nvSpPr>
        <p:spPr bwMode="auto">
          <a:xfrm>
            <a:off x="1016000" y="508000"/>
            <a:ext cx="2106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公司宗旨、理念</a:t>
            </a:r>
            <a:endParaRPr lang="zh-CN" altLang="zh-CN"/>
          </a:p>
        </p:txBody>
      </p:sp>
      <p:sp>
        <p:nvSpPr>
          <p:cNvPr id="26629" name="文本框 10"/>
          <p:cNvSpPr>
            <a:spLocks noChangeArrowheads="1"/>
          </p:cNvSpPr>
          <p:nvPr/>
        </p:nvSpPr>
        <p:spPr bwMode="auto">
          <a:xfrm>
            <a:off x="1101725" y="117475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第二章</a:t>
            </a:r>
            <a:endParaRPr lang="zh-CN" altLang="zh-CN"/>
          </a:p>
        </p:txBody>
      </p:sp>
      <p:sp>
        <p:nvSpPr>
          <p:cNvPr id="26630" name="矩形 11"/>
          <p:cNvSpPr>
            <a:spLocks noChangeArrowheads="1"/>
          </p:cNvSpPr>
          <p:nvPr/>
        </p:nvSpPr>
        <p:spPr bwMode="auto">
          <a:xfrm>
            <a:off x="3448050" y="577850"/>
            <a:ext cx="3478213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第一节  </a:t>
            </a:r>
          </a:p>
        </p:txBody>
      </p:sp>
      <p:pic>
        <p:nvPicPr>
          <p:cNvPr id="26631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75" y="473075"/>
            <a:ext cx="54292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文本框 6"/>
          <p:cNvSpPr>
            <a:spLocks noChangeArrowheads="1"/>
          </p:cNvSpPr>
          <p:nvPr/>
        </p:nvSpPr>
        <p:spPr bwMode="auto">
          <a:xfrm>
            <a:off x="5876925" y="3140075"/>
            <a:ext cx="52117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萃取群言，集纳民智，服务社会</a:t>
            </a:r>
            <a:endParaRPr lang="en-US" altLang="zh-CN" sz="28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为落实科学发展观加油助力</a:t>
            </a:r>
            <a:endParaRPr lang="zh-CN" altLang="en-US"/>
          </a:p>
        </p:txBody>
      </p:sp>
      <p:grpSp>
        <p:nvGrpSpPr>
          <p:cNvPr id="14345" name="Group 9"/>
          <p:cNvGrpSpPr>
            <a:grpSpLocks/>
          </p:cNvGrpSpPr>
          <p:nvPr/>
        </p:nvGrpSpPr>
        <p:grpSpPr bwMode="auto">
          <a:xfrm>
            <a:off x="898525" y="2122488"/>
            <a:ext cx="4565650" cy="3429000"/>
            <a:chOff x="0" y="0"/>
            <a:chExt cx="4566715" cy="3428550"/>
          </a:xfrm>
        </p:grpSpPr>
        <p:pic>
          <p:nvPicPr>
            <p:cNvPr id="26634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6715" cy="3428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5" name="矩形 2"/>
            <p:cNvSpPr>
              <a:spLocks/>
            </p:cNvSpPr>
            <p:nvPr/>
          </p:nvSpPr>
          <p:spPr bwMode="auto">
            <a:xfrm>
              <a:off x="95250" y="2425867"/>
              <a:ext cx="419100" cy="918365"/>
            </a:xfrm>
            <a:prstGeom prst="rect">
              <a:avLst/>
            </a:prstGeom>
            <a:solidFill>
              <a:srgbClr val="A7A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 type="oval" w="med" len="med"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bldLvl="0" autoUpdateAnimBg="0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2F4E0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CCEDC7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E2F4E0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2F4E0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889</Words>
  <Characters>0</Characters>
  <Application>Microsoft Office PowerPoint</Application>
  <DocSecurity>0</DocSecurity>
  <PresentationFormat>宽屏</PresentationFormat>
  <Lines>0</Lines>
  <Paragraphs>112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Meiryo</vt:lpstr>
      <vt:lpstr>MS PGothic</vt:lpstr>
      <vt:lpstr>宋体</vt:lpstr>
      <vt:lpstr>微软雅黑</vt:lpstr>
      <vt:lpstr>幼圆</vt:lpstr>
      <vt:lpstr>Arial</vt:lpstr>
      <vt:lpstr>Broadway</vt:lpstr>
      <vt:lpstr>Calibri</vt:lpstr>
      <vt:lpstr>Calibri Light</vt:lpstr>
      <vt:lpstr>Microsoft New Tai Lue</vt:lpstr>
      <vt:lpstr>Tahoma</vt:lpstr>
      <vt:lpstr>Wingdings</vt:lpstr>
      <vt:lpstr>1_Office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优品PPT</cp:lastModifiedBy>
  <cp:revision>7</cp:revision>
  <dcterms:created xsi:type="dcterms:W3CDTF">2013-07-19T19:32:00Z</dcterms:created>
  <dcterms:modified xsi:type="dcterms:W3CDTF">2018-05-29T02:18:41Z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