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9" r:id="rId3"/>
    <p:sldId id="256" r:id="rId4"/>
    <p:sldId id="257" r:id="rId5"/>
    <p:sldId id="258" r:id="rId6"/>
    <p:sldId id="260" r:id="rId7"/>
    <p:sldId id="262" r:id="rId8"/>
    <p:sldId id="263" r:id="rId9"/>
    <p:sldId id="264" r:id="rId10"/>
    <p:sldId id="265" r:id="rId11"/>
    <p:sldId id="261" r:id="rId12"/>
    <p:sldId id="26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1C2E"/>
    <a:srgbClr val="D16289"/>
    <a:srgbClr val="CC2D42"/>
    <a:srgbClr val="C94953"/>
    <a:srgbClr val="94A858"/>
    <a:srgbClr val="79B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2" autoAdjust="0"/>
    <p:restoredTop sz="94660"/>
  </p:normalViewPr>
  <p:slideViewPr>
    <p:cSldViewPr>
      <p:cViewPr varScale="1">
        <p:scale>
          <a:sx n="84" d="100"/>
          <a:sy n="84" d="100"/>
        </p:scale>
        <p:origin x="624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CC2D42"/>
            </a:solidFill>
          </c:spPr>
          <c:dPt>
            <c:idx val="0"/>
            <c:bubble3D val="0"/>
            <c:explosion val="2"/>
            <c:spPr>
              <a:solidFill>
                <a:srgbClr val="CC2D4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2"/>
            <c:spPr>
              <a:solidFill>
                <a:srgbClr val="CC2D4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2"/>
            <c:spPr>
              <a:solidFill>
                <a:srgbClr val="CC2D42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3ADE-CB76-466D-A132-81F9BD15058A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527A57-5639-4FE9-B677-4C54AAA1189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581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27A57-5639-4FE9-B677-4C54AAA1189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265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28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802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1222901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6226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5663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0775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6701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814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3600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820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093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9593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0" descr="http://www.photo.ccoo.cn/bbs/20071123/200711231223037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37" b="8574"/>
          <a:stretch/>
        </p:blipFill>
        <p:spPr bwMode="auto">
          <a:xfrm>
            <a:off x="10009112" y="372"/>
            <a:ext cx="2207568" cy="686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任意多边形 5"/>
          <p:cNvSpPr/>
          <p:nvPr/>
        </p:nvSpPr>
        <p:spPr>
          <a:xfrm rot="5400000">
            <a:off x="1882622" y="-1882250"/>
            <a:ext cx="6867259" cy="10632504"/>
          </a:xfrm>
          <a:custGeom>
            <a:avLst/>
            <a:gdLst>
              <a:gd name="connsiteX0" fmla="*/ 0 w 6858000"/>
              <a:gd name="connsiteY0" fmla="*/ 7104112 h 7104112"/>
              <a:gd name="connsiteX1" fmla="*/ 0 w 6858000"/>
              <a:gd name="connsiteY1" fmla="*/ 432048 h 7104112"/>
              <a:gd name="connsiteX2" fmla="*/ 2924944 w 6858000"/>
              <a:gd name="connsiteY2" fmla="*/ 432048 h 7104112"/>
              <a:gd name="connsiteX3" fmla="*/ 3429000 w 6858000"/>
              <a:gd name="connsiteY3" fmla="*/ 0 h 7104112"/>
              <a:gd name="connsiteX4" fmla="*/ 3933056 w 6858000"/>
              <a:gd name="connsiteY4" fmla="*/ 432048 h 7104112"/>
              <a:gd name="connsiteX5" fmla="*/ 6858000 w 6858000"/>
              <a:gd name="connsiteY5" fmla="*/ 432048 h 7104112"/>
              <a:gd name="connsiteX6" fmla="*/ 6858000 w 6858000"/>
              <a:gd name="connsiteY6" fmla="*/ 7104112 h 7104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858000" h="7104112">
                <a:moveTo>
                  <a:pt x="0" y="7104112"/>
                </a:moveTo>
                <a:lnTo>
                  <a:pt x="0" y="432048"/>
                </a:lnTo>
                <a:lnTo>
                  <a:pt x="2924944" y="432048"/>
                </a:lnTo>
                <a:lnTo>
                  <a:pt x="3429000" y="0"/>
                </a:lnTo>
                <a:lnTo>
                  <a:pt x="3933056" y="432048"/>
                </a:lnTo>
                <a:lnTo>
                  <a:pt x="6858000" y="432048"/>
                </a:lnTo>
                <a:lnTo>
                  <a:pt x="6858000" y="71041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23" name="椭圆 22"/>
          <p:cNvSpPr/>
          <p:nvPr/>
        </p:nvSpPr>
        <p:spPr>
          <a:xfrm>
            <a:off x="526519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560417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94315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628213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62111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960096" y="3843056"/>
            <a:ext cx="72000" cy="720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16289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55440" y="3153742"/>
            <a:ext cx="24246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rgbClr val="B81C2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95600" y="3645024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历史与</a:t>
            </a:r>
            <a:r>
              <a:rPr lang="zh-CN" altLang="en-US" dirty="0" smtClean="0">
                <a:solidFill>
                  <a:srgbClr val="C000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文化的积淀</a:t>
            </a:r>
            <a:endParaRPr lang="zh-CN" altLang="en-US" dirty="0">
              <a:solidFill>
                <a:srgbClr val="C00000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265196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591944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930924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287365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631574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960096" y="3843056"/>
            <a:ext cx="72000" cy="72000"/>
          </a:xfrm>
          <a:prstGeom prst="ellipse">
            <a:avLst/>
          </a:prstGeom>
          <a:solidFill>
            <a:srgbClr val="CC2D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72996351"/>
      </p:ext>
    </p:extLst>
  </p:cSld>
  <p:clrMapOvr>
    <a:masterClrMapping/>
  </p:clrMapOvr>
  <p:transition spd="slow" advTm="7304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250"/>
                            </p:stCondLst>
                            <p:childTnLst>
                              <p:par>
                                <p:cTn id="89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500"/>
                            </p:stCondLst>
                            <p:childTnLst>
                              <p:par>
                                <p:cTn id="9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750"/>
                            </p:stCondLst>
                            <p:childTnLst>
                              <p:par>
                                <p:cTn id="9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7" grpId="3" animBg="1"/>
      <p:bldP spid="18" grpId="0" animBg="1"/>
      <p:bldP spid="18" grpId="1" animBg="1"/>
      <p:bldP spid="18" grpId="2" animBg="1"/>
      <p:bldP spid="18" grpId="3" animBg="1"/>
      <p:bldP spid="19" grpId="0" animBg="1"/>
      <p:bldP spid="19" grpId="1" animBg="1"/>
      <p:bldP spid="19" grpId="2" animBg="1"/>
      <p:bldP spid="19" grpId="3" animBg="1"/>
      <p:bldP spid="20" grpId="0" animBg="1"/>
      <p:bldP spid="20" grpId="1" animBg="1"/>
      <p:bldP spid="20" grpId="2" animBg="1"/>
      <p:bldP spid="20" grpId="3" animBg="1"/>
      <p:bldP spid="21" grpId="0" animBg="1"/>
      <p:bldP spid="21" grpId="1" animBg="1"/>
      <p:bldP spid="21" grpId="2" animBg="1"/>
      <p:bldP spid="21" grpId="3" animBg="1"/>
      <p:bldP spid="22" grpId="0" animBg="1"/>
      <p:bldP spid="22" grpId="1" animBg="1"/>
      <p:bldP spid="22" grpId="2" animBg="1"/>
      <p:bldP spid="22" grpId="3" animBg="1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ic14.nipic.com/20110430/2242908_19480438117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35" b="4403"/>
          <a:stretch/>
        </p:blipFill>
        <p:spPr bwMode="auto">
          <a:xfrm>
            <a:off x="0" y="-13363"/>
            <a:ext cx="8970684" cy="687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 2"/>
          <p:cNvSpPr/>
          <p:nvPr/>
        </p:nvSpPr>
        <p:spPr>
          <a:xfrm rot="5400000">
            <a:off x="6642068" y="1036117"/>
            <a:ext cx="6858000" cy="4781784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0" y="2829180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0" y="3104964"/>
            <a:ext cx="2495600" cy="648073"/>
            <a:chOff x="2639616" y="3068959"/>
            <a:chExt cx="3168352" cy="648073"/>
          </a:xfrm>
        </p:grpSpPr>
        <p:sp>
          <p:nvSpPr>
            <p:cNvPr id="5" name="五边形 4"/>
            <p:cNvSpPr/>
            <p:nvPr/>
          </p:nvSpPr>
          <p:spPr>
            <a:xfrm>
              <a:off x="2639616" y="3068959"/>
              <a:ext cx="3168352" cy="648073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065381" y="312180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谢谢观赏</a:t>
              </a:r>
              <a:endParaRPr lang="en-US" altLang="zh-CN" sz="28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8616280" y="2603851"/>
            <a:ext cx="3312368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以上文字内容来自于百度百科</a:t>
            </a:r>
            <a:endParaRPr lang="en-US" altLang="zh-CN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制作：</a:t>
            </a:r>
            <a:r>
              <a:rPr lang="en-US" altLang="zh-CN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@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竖锯先生</a:t>
            </a:r>
            <a:endParaRPr lang="en-US" altLang="zh-CN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Q  </a:t>
            </a:r>
            <a:r>
              <a:rPr lang="en-US" altLang="zh-CN" dirty="0" err="1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Q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：</a:t>
            </a:r>
            <a:r>
              <a:rPr lang="en-US" altLang="zh-CN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274657041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邮箱：</a:t>
            </a:r>
            <a:r>
              <a:rPr lang="en-US" altLang="zh-CN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liup0724@163.com</a:t>
            </a: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3098755"/>
      </p:ext>
    </p:extLst>
  </p:cSld>
  <p:clrMapOvr>
    <a:masterClrMapping/>
  </p:clrMapOvr>
  <p:transition spd="slow" advTm="3914">
    <p:pu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63801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ttp://www.photo.ccoo.cn/bbs/20071123/200711231223037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7" b="8574"/>
          <a:stretch/>
        </p:blipFill>
        <p:spPr bwMode="auto">
          <a:xfrm>
            <a:off x="-24680" y="-9259"/>
            <a:ext cx="8472264" cy="6867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 rot="5400000">
            <a:off x="6786084" y="1180133"/>
            <a:ext cx="6858000" cy="4493752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0" y="2829180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0" y="2994961"/>
            <a:ext cx="3168352" cy="864096"/>
            <a:chOff x="2639616" y="2994961"/>
            <a:chExt cx="3168352" cy="864096"/>
          </a:xfrm>
        </p:grpSpPr>
        <p:sp>
          <p:nvSpPr>
            <p:cNvPr id="11" name="五边形 10"/>
            <p:cNvSpPr/>
            <p:nvPr/>
          </p:nvSpPr>
          <p:spPr>
            <a:xfrm>
              <a:off x="2639616" y="2994961"/>
              <a:ext cx="3168352" cy="864096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897948" y="3073066"/>
              <a:ext cx="2531462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西安</a:t>
              </a:r>
              <a:r>
                <a:rPr lang="zh-CN" altLang="en-US" sz="2800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  </a:t>
              </a:r>
              <a:r>
                <a:rPr lang="en-US" altLang="zh-CN" sz="2800" dirty="0" err="1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xīān</a:t>
              </a:r>
              <a:endParaRPr lang="en-US" altLang="zh-CN" sz="28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8832304" y="2651428"/>
            <a:ext cx="31545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西安，古称“长安”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是中国历史上建都时间最长，建都朝代最多，影响力最大的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都城，十三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个朝代均建都于此。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292244" y="2422629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“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984432" y="3933056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3360549"/>
      </p:ext>
    </p:extLst>
  </p:cSld>
  <p:clrMapOvr>
    <a:masterClrMapping/>
  </p:clrMapOvr>
  <p:transition spd="slow" advTm="4859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://pic4.nipic.com/20091108/3716072_114658007729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59" b="4952"/>
          <a:stretch/>
        </p:blipFill>
        <p:spPr bwMode="auto">
          <a:xfrm>
            <a:off x="3791744" y="0"/>
            <a:ext cx="842493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4151784" cy="6858000"/>
          </a:xfrm>
          <a:prstGeom prst="rect">
            <a:avLst/>
          </a:pr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7205" y="1441810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丝绸之路</a:t>
            </a:r>
          </a:p>
        </p:txBody>
      </p:sp>
      <p:sp>
        <p:nvSpPr>
          <p:cNvPr id="5" name="矩形 4"/>
          <p:cNvSpPr/>
          <p:nvPr/>
        </p:nvSpPr>
        <p:spPr>
          <a:xfrm>
            <a:off x="1437205" y="3976607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华胥</a:t>
            </a:r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古国</a:t>
            </a:r>
          </a:p>
        </p:txBody>
      </p:sp>
      <p:sp>
        <p:nvSpPr>
          <p:cNvPr id="6" name="矩形 5"/>
          <p:cNvSpPr/>
          <p:nvPr/>
        </p:nvSpPr>
        <p:spPr>
          <a:xfrm>
            <a:off x="1437205" y="2901133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蓝田猿人</a:t>
            </a:r>
          </a:p>
        </p:txBody>
      </p:sp>
      <p:sp>
        <p:nvSpPr>
          <p:cNvPr id="7" name="矩形 6"/>
          <p:cNvSpPr/>
          <p:nvPr/>
        </p:nvSpPr>
        <p:spPr>
          <a:xfrm>
            <a:off x="1827250" y="1057961"/>
            <a:ext cx="14821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兵马俑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7205" y="5052081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贞观之治</a:t>
            </a:r>
          </a:p>
        </p:txBody>
      </p:sp>
      <p:sp>
        <p:nvSpPr>
          <p:cNvPr id="9" name="矩形 8"/>
          <p:cNvSpPr/>
          <p:nvPr/>
        </p:nvSpPr>
        <p:spPr>
          <a:xfrm>
            <a:off x="1437205" y="2363396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开元盛世</a:t>
            </a:r>
          </a:p>
        </p:txBody>
      </p:sp>
      <p:sp>
        <p:nvSpPr>
          <p:cNvPr id="10" name="矩形 9"/>
          <p:cNvSpPr/>
          <p:nvPr/>
        </p:nvSpPr>
        <p:spPr>
          <a:xfrm>
            <a:off x="1329384" y="4514344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八水绕长安</a:t>
            </a:r>
          </a:p>
        </p:txBody>
      </p:sp>
      <p:sp>
        <p:nvSpPr>
          <p:cNvPr id="11" name="矩形 10"/>
          <p:cNvSpPr/>
          <p:nvPr/>
        </p:nvSpPr>
        <p:spPr>
          <a:xfrm>
            <a:off x="890160" y="1825659"/>
            <a:ext cx="24192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800" dirty="0" err="1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biang</a:t>
            </a:r>
            <a:r>
              <a: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en-US" altLang="zh-CN" sz="2800" dirty="0" err="1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biang</a:t>
            </a:r>
            <a:r>
              <a:rPr lang="en-US" altLang="zh-CN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 </a:t>
            </a:r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</a:t>
            </a:r>
          </a:p>
        </p:txBody>
      </p:sp>
      <p:sp>
        <p:nvSpPr>
          <p:cNvPr id="12" name="矩形 11"/>
          <p:cNvSpPr/>
          <p:nvPr/>
        </p:nvSpPr>
        <p:spPr>
          <a:xfrm>
            <a:off x="2217292" y="3438870"/>
            <a:ext cx="10921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8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秦腔</a:t>
            </a:r>
            <a:endParaRPr lang="zh-CN" altLang="en-US" sz="2800" b="0" i="0" dirty="0">
              <a:solidFill>
                <a:schemeClr val="bg1"/>
              </a:solidFill>
              <a:effectLst/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991544" y="674112"/>
            <a:ext cx="131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羊肉泡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991544" y="5435932"/>
            <a:ext cx="131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肉夹馍</a:t>
            </a:r>
            <a:endParaRPr lang="zh-CN" altLang="en-US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577706" y="1797121"/>
            <a:ext cx="3240000" cy="3240000"/>
            <a:chOff x="6577706" y="1797121"/>
            <a:chExt cx="3240000" cy="3240000"/>
          </a:xfrm>
        </p:grpSpPr>
        <p:graphicFrame>
          <p:nvGraphicFramePr>
            <p:cNvPr id="24" name="图表 23"/>
            <p:cNvGraphicFramePr/>
            <p:nvPr>
              <p:extLst>
                <p:ext uri="{D42A27DB-BD31-4B8C-83A1-F6EECF244321}">
                  <p14:modId xmlns:p14="http://schemas.microsoft.com/office/powerpoint/2010/main" val="3735252511"/>
                </p:ext>
              </p:extLst>
            </p:nvPr>
          </p:nvGraphicFramePr>
          <p:xfrm>
            <a:off x="6577706" y="1797121"/>
            <a:ext cx="3240000" cy="32400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27" name="文本框 26"/>
            <p:cNvSpPr txBox="1"/>
            <p:nvPr/>
          </p:nvSpPr>
          <p:spPr>
            <a:xfrm rot="6259769">
              <a:off x="6685545" y="2991878"/>
              <a:ext cx="1271464" cy="513593"/>
            </a:xfrm>
            <a:prstGeom prst="rect">
              <a:avLst/>
            </a:prstGeom>
            <a:noFill/>
          </p:spPr>
          <p:txBody>
            <a:bodyPr wrap="square" rtlCol="0" anchor="ctr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历史文化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 rot="20404086">
              <a:off x="7880152" y="4174608"/>
              <a:ext cx="1303332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名胜古迹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 rot="14085149">
              <a:off x="8386723" y="2739335"/>
              <a:ext cx="1271464" cy="369332"/>
            </a:xfrm>
            <a:prstGeom prst="rect">
              <a:avLst/>
            </a:prstGeom>
            <a:noFill/>
          </p:spPr>
          <p:txBody>
            <a:bodyPr wrap="square" rtlCol="0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美食小吃</a:t>
              </a:r>
              <a:endPara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7693625"/>
      </p:ext>
    </p:extLst>
  </p:cSld>
  <p:clrMapOvr>
    <a:masterClrMapping/>
  </p:clrMapOvr>
  <p:transition spd="slow" advTm="4831">
    <p:pu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://pic.gansudaily.com.cn/0/10/80/06/10800684_01650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35"/>
          <a:stretch/>
        </p:blipFill>
        <p:spPr bwMode="auto">
          <a:xfrm>
            <a:off x="551384" y="-33761"/>
            <a:ext cx="11665296" cy="689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任意多边形 12"/>
          <p:cNvSpPr/>
          <p:nvPr/>
        </p:nvSpPr>
        <p:spPr>
          <a:xfrm rot="5400000" flipV="1">
            <a:off x="-1603933" y="1581659"/>
            <a:ext cx="6880273" cy="3672408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15191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3 w 6858000"/>
              <a:gd name="connsiteY5" fmla="*/ 2747762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6 w 6858000"/>
              <a:gd name="connsiteY5" fmla="*/ 2849276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6" y="2849276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7673406" y="3069000"/>
            <a:ext cx="4518594" cy="720000"/>
            <a:chOff x="7698086" y="2996952"/>
            <a:chExt cx="4518594" cy="720000"/>
          </a:xfrm>
        </p:grpSpPr>
        <p:sp>
          <p:nvSpPr>
            <p:cNvPr id="17" name="五边形 16"/>
            <p:cNvSpPr/>
            <p:nvPr/>
          </p:nvSpPr>
          <p:spPr>
            <a:xfrm flipH="1">
              <a:off x="7698086" y="2996952"/>
              <a:ext cx="4518594" cy="720000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flipH="1">
              <a:off x="8040216" y="3156897"/>
              <a:ext cx="4044771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bg1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西安是人类历史上最早的城市之一</a:t>
              </a:r>
              <a:endParaRPr lang="en-US" altLang="zh-CN" sz="20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31640" y="3074184"/>
            <a:ext cx="2784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据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广博物志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述异志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《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山海经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》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等记载，传说中的盘古开天辟地、女娲补天等故事都发生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在西安。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132692" y="2852936"/>
            <a:ext cx="11286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“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927648" y="4365104"/>
            <a:ext cx="978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391070" y="2051118"/>
            <a:ext cx="890266" cy="648072"/>
            <a:chOff x="106251" y="6088942"/>
            <a:chExt cx="890266" cy="648072"/>
          </a:xfrm>
        </p:grpSpPr>
        <p:sp>
          <p:nvSpPr>
            <p:cNvPr id="19" name="椭圆 18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历史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文化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5517929"/>
      </p:ext>
    </p:extLst>
  </p:cSld>
  <p:clrMapOvr>
    <a:masterClrMapping/>
  </p:clrMapOvr>
  <p:transition spd="slow" advTm="5410">
    <p:pu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http://pic1a.nipic.com/2009-02-19/200921920334490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996" b="8327"/>
          <a:stretch/>
        </p:blipFill>
        <p:spPr bwMode="auto">
          <a:xfrm>
            <a:off x="10056441" y="-3448"/>
            <a:ext cx="216024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>
            <a:off x="5951984" y="0"/>
            <a:ext cx="4525734" cy="6858000"/>
          </a:xfrm>
          <a:custGeom>
            <a:avLst/>
            <a:gdLst>
              <a:gd name="connsiteX0" fmla="*/ 0 w 4943872"/>
              <a:gd name="connsiteY0" fmla="*/ 0 h 6858000"/>
              <a:gd name="connsiteX1" fmla="*/ 4151784 w 4943872"/>
              <a:gd name="connsiteY1" fmla="*/ 0 h 6858000"/>
              <a:gd name="connsiteX2" fmla="*/ 4151784 w 4943872"/>
              <a:gd name="connsiteY2" fmla="*/ 2977828 h 6858000"/>
              <a:gd name="connsiteX3" fmla="*/ 4943872 w 4943872"/>
              <a:gd name="connsiteY3" fmla="*/ 3445880 h 6858000"/>
              <a:gd name="connsiteX4" fmla="*/ 4151784 w 4943872"/>
              <a:gd name="connsiteY4" fmla="*/ 3913932 h 6858000"/>
              <a:gd name="connsiteX5" fmla="*/ 4151784 w 4943872"/>
              <a:gd name="connsiteY5" fmla="*/ 6858000 h 6858000"/>
              <a:gd name="connsiteX6" fmla="*/ 0 w 4943872"/>
              <a:gd name="connsiteY6" fmla="*/ 6858000 h 6858000"/>
              <a:gd name="connsiteX0" fmla="*/ 0 w 4751366"/>
              <a:gd name="connsiteY0" fmla="*/ 0 h 6858000"/>
              <a:gd name="connsiteX1" fmla="*/ 4151784 w 4751366"/>
              <a:gd name="connsiteY1" fmla="*/ 0 h 6858000"/>
              <a:gd name="connsiteX2" fmla="*/ 4151784 w 4751366"/>
              <a:gd name="connsiteY2" fmla="*/ 2977828 h 6858000"/>
              <a:gd name="connsiteX3" fmla="*/ 4751366 w 4751366"/>
              <a:gd name="connsiteY3" fmla="*/ 3445880 h 6858000"/>
              <a:gd name="connsiteX4" fmla="*/ 4151784 w 4751366"/>
              <a:gd name="connsiteY4" fmla="*/ 3913932 h 6858000"/>
              <a:gd name="connsiteX5" fmla="*/ 4151784 w 4751366"/>
              <a:gd name="connsiteY5" fmla="*/ 6858000 h 6858000"/>
              <a:gd name="connsiteX6" fmla="*/ 0 w 4751366"/>
              <a:gd name="connsiteY6" fmla="*/ 6858000 h 6858000"/>
              <a:gd name="connsiteX7" fmla="*/ 0 w 4751366"/>
              <a:gd name="connsiteY7" fmla="*/ 0 h 6858000"/>
              <a:gd name="connsiteX0" fmla="*/ 0 w 4525734"/>
              <a:gd name="connsiteY0" fmla="*/ 0 h 6858000"/>
              <a:gd name="connsiteX1" fmla="*/ 4151784 w 4525734"/>
              <a:gd name="connsiteY1" fmla="*/ 0 h 6858000"/>
              <a:gd name="connsiteX2" fmla="*/ 4151784 w 4525734"/>
              <a:gd name="connsiteY2" fmla="*/ 2977828 h 6858000"/>
              <a:gd name="connsiteX3" fmla="*/ 4525734 w 4525734"/>
              <a:gd name="connsiteY3" fmla="*/ 3481506 h 6858000"/>
              <a:gd name="connsiteX4" fmla="*/ 4151784 w 4525734"/>
              <a:gd name="connsiteY4" fmla="*/ 3913932 h 6858000"/>
              <a:gd name="connsiteX5" fmla="*/ 4151784 w 4525734"/>
              <a:gd name="connsiteY5" fmla="*/ 6858000 h 6858000"/>
              <a:gd name="connsiteX6" fmla="*/ 0 w 4525734"/>
              <a:gd name="connsiteY6" fmla="*/ 6858000 h 6858000"/>
              <a:gd name="connsiteX7" fmla="*/ 0 w 4525734"/>
              <a:gd name="connsiteY7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5734" h="6858000">
                <a:moveTo>
                  <a:pt x="0" y="0"/>
                </a:moveTo>
                <a:lnTo>
                  <a:pt x="4151784" y="0"/>
                </a:lnTo>
                <a:lnTo>
                  <a:pt x="4151784" y="2977828"/>
                </a:lnTo>
                <a:lnTo>
                  <a:pt x="4525734" y="3481506"/>
                </a:lnTo>
                <a:lnTo>
                  <a:pt x="4151784" y="3913932"/>
                </a:lnTo>
                <a:lnTo>
                  <a:pt x="4151784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8" name="Picture 6" descr="http://pic.gansudaily.com.cn/0/10/80/06/10800684_01650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58"/>
          <a:stretch/>
        </p:blipFill>
        <p:spPr bwMode="auto">
          <a:xfrm>
            <a:off x="-24680" y="0"/>
            <a:ext cx="6214360" cy="6891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370070" y="3068960"/>
            <a:ext cx="368637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有</a:t>
            </a:r>
            <a:r>
              <a:rPr lang="en-US" altLang="zh-CN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6000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多年的建城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史和</a:t>
            </a:r>
            <a:r>
              <a:rPr lang="en-US" altLang="zh-CN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1200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多年的建都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史，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13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个朝代曾在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这里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建都：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西周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、秦、西汉、新、东汉、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西晋、前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赵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、前秦、后秦、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西魏、北周、隋、唐</a:t>
            </a: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34251" y="2060848"/>
            <a:ext cx="890266" cy="648072"/>
            <a:chOff x="106251" y="6088942"/>
            <a:chExt cx="890266" cy="648072"/>
          </a:xfrm>
        </p:grpSpPr>
        <p:sp>
          <p:nvSpPr>
            <p:cNvPr id="16" name="椭圆 15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历史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文化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5636364"/>
      </p:ext>
    </p:extLst>
  </p:cSld>
  <p:clrMapOvr>
    <a:masterClrMapping/>
  </p:clrMapOvr>
  <p:transition spd="slow" advTm="7239">
    <p:pu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pic1a.nipic.com/2009-02-19/2009219203344907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3" b="8327"/>
          <a:stretch/>
        </p:blipFill>
        <p:spPr bwMode="auto">
          <a:xfrm>
            <a:off x="-24680" y="0"/>
            <a:ext cx="10976221" cy="6856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任意多边形 2"/>
          <p:cNvSpPr/>
          <p:nvPr/>
        </p:nvSpPr>
        <p:spPr>
          <a:xfrm rot="5400000">
            <a:off x="6470088" y="1136091"/>
            <a:ext cx="6859991" cy="4583832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3014576 w 6858000"/>
              <a:gd name="connsiteY6" fmla="*/ 3139222 h 3139222"/>
              <a:gd name="connsiteX7" fmla="*/ 0 w 6858000"/>
              <a:gd name="connsiteY7" fmla="*/ 3139222 h 3139222"/>
              <a:gd name="connsiteX0" fmla="*/ 0 w 6858000"/>
              <a:gd name="connsiteY0" fmla="*/ 3139222 h 3149917"/>
              <a:gd name="connsiteX1" fmla="*/ 0 w 6858000"/>
              <a:gd name="connsiteY1" fmla="*/ 0 h 3149917"/>
              <a:gd name="connsiteX2" fmla="*/ 6858000 w 6858000"/>
              <a:gd name="connsiteY2" fmla="*/ 0 h 3149917"/>
              <a:gd name="connsiteX3" fmla="*/ 6858000 w 6858000"/>
              <a:gd name="connsiteY3" fmla="*/ 3139222 h 3149917"/>
              <a:gd name="connsiteX4" fmla="*/ 3879050 w 6858000"/>
              <a:gd name="connsiteY4" fmla="*/ 3139222 h 3149917"/>
              <a:gd name="connsiteX5" fmla="*/ 3429000 w 6858000"/>
              <a:gd name="connsiteY5" fmla="*/ 2829180 h 3149917"/>
              <a:gd name="connsiteX6" fmla="*/ 3062078 w 6858000"/>
              <a:gd name="connsiteY6" fmla="*/ 3149917 h 3149917"/>
              <a:gd name="connsiteX7" fmla="*/ 0 w 6858000"/>
              <a:gd name="connsiteY7" fmla="*/ 3139222 h 3149917"/>
              <a:gd name="connsiteX0" fmla="*/ 0 w 6858000"/>
              <a:gd name="connsiteY0" fmla="*/ 3139222 h 3149917"/>
              <a:gd name="connsiteX1" fmla="*/ 0 w 6858000"/>
              <a:gd name="connsiteY1" fmla="*/ 0 h 3149917"/>
              <a:gd name="connsiteX2" fmla="*/ 6858000 w 6858000"/>
              <a:gd name="connsiteY2" fmla="*/ 0 h 3149917"/>
              <a:gd name="connsiteX3" fmla="*/ 6858000 w 6858000"/>
              <a:gd name="connsiteY3" fmla="*/ 3139222 h 3149917"/>
              <a:gd name="connsiteX4" fmla="*/ 3807800 w 6858000"/>
              <a:gd name="connsiteY4" fmla="*/ 3149917 h 3149917"/>
              <a:gd name="connsiteX5" fmla="*/ 3429000 w 6858000"/>
              <a:gd name="connsiteY5" fmla="*/ 2829180 h 3149917"/>
              <a:gd name="connsiteX6" fmla="*/ 3062078 w 6858000"/>
              <a:gd name="connsiteY6" fmla="*/ 3149917 h 3149917"/>
              <a:gd name="connsiteX7" fmla="*/ 0 w 6858000"/>
              <a:gd name="connsiteY7" fmla="*/ 3139222 h 3149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49917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07800" y="3149917"/>
                </a:lnTo>
                <a:lnTo>
                  <a:pt x="3429000" y="2829180"/>
                </a:lnTo>
                <a:lnTo>
                  <a:pt x="3062078" y="3149917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408368" y="1884888"/>
            <a:ext cx="890266" cy="648072"/>
            <a:chOff x="106251" y="6088942"/>
            <a:chExt cx="890266" cy="648072"/>
          </a:xfrm>
        </p:grpSpPr>
        <p:sp>
          <p:nvSpPr>
            <p:cNvPr id="10" name="椭圆 9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名胜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古迹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8472264" y="2748984"/>
            <a:ext cx="34563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在西安碑林，有一块清代碑石纪录了以西安为中心的关中八处著名的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风景名胜，称为长安八景：</a:t>
            </a:r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endParaRPr lang="en-US" altLang="zh-CN" sz="1600" dirty="0" smtClean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华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岳仙掌、骊山晚照。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灞柳风雪、曲江流饮。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雁塔晨钟、咸阳古渡。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草堂烟雾、太白积雪。</a:t>
            </a:r>
          </a:p>
          <a:p>
            <a:pPr>
              <a:lnSpc>
                <a:spcPct val="150000"/>
              </a:lnSpc>
            </a:pPr>
            <a:endParaRPr lang="zh-CN" altLang="en-US" sz="1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0574577"/>
      </p:ext>
    </p:extLst>
  </p:cSld>
  <p:clrMapOvr>
    <a:masterClrMapping/>
  </p:clrMapOvr>
  <p:transition spd="slow" advTm="8305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pic20.nipic.com/20120407/7336507_110032757000_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1"/>
          <a:stretch/>
        </p:blipFill>
        <p:spPr bwMode="auto">
          <a:xfrm>
            <a:off x="1310495" y="2590"/>
            <a:ext cx="10902947" cy="6855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0"/>
            <a:ext cx="3935760" cy="6858000"/>
          </a:xfrm>
          <a:prstGeom prst="rect">
            <a:avLst/>
          </a:pr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3755740" y="3248980"/>
            <a:ext cx="864096" cy="504056"/>
          </a:xfrm>
          <a:prstGeom prst="triangle">
            <a:avLst/>
          </a:pr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461318" y="2060848"/>
            <a:ext cx="890266" cy="648072"/>
            <a:chOff x="106251" y="6088942"/>
            <a:chExt cx="890266" cy="648072"/>
          </a:xfrm>
        </p:grpSpPr>
        <p:sp>
          <p:nvSpPr>
            <p:cNvPr id="23" name="椭圆 22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名胜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古迹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00609" y="3068960"/>
            <a:ext cx="334711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西安周围有</a:t>
            </a:r>
            <a:r>
              <a:rPr lang="en-US" altLang="zh-CN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120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多座帝王陵墓围绕。兵马俑坑被誉为“世界第八大奇迹”，秦始皇陵是最早列入世界遗产名录的中国遗迹，西安古城墙是至今世界上保存最完整、规模最宏大的古城墙遗址。</a:t>
            </a:r>
          </a:p>
        </p:txBody>
      </p:sp>
    </p:spTree>
    <p:extLst>
      <p:ext uri="{BB962C8B-B14F-4D97-AF65-F5344CB8AC3E}">
        <p14:creationId xmlns:p14="http://schemas.microsoft.com/office/powerpoint/2010/main" val="1789711370"/>
      </p:ext>
    </p:extLst>
  </p:cSld>
  <p:clrMapOvr>
    <a:masterClrMapping/>
  </p:clrMapOvr>
  <p:transition spd="slow" advTm="8615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81C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0" y="0"/>
            <a:ext cx="12192001" cy="6885385"/>
            <a:chOff x="0" y="0"/>
            <a:chExt cx="12192001" cy="6885385"/>
          </a:xfrm>
        </p:grpSpPr>
        <p:pic>
          <p:nvPicPr>
            <p:cNvPr id="22" name="Picture 6" descr="http://www.expo2011.cn/files/2010/0907/20100907014439347.jpg"/>
            <p:cNvPicPr>
              <a:picLocks noChangeAspect="1" noChangeArrowheads="1"/>
            </p:cNvPicPr>
            <p:nvPr/>
          </p:nvPicPr>
          <p:blipFill>
            <a:blip r:embed="rId2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6400" y="0"/>
              <a:ext cx="3045600" cy="2275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http://www.expo2011.cn/files/2010/0907/20100907020112133.jpg"/>
            <p:cNvPicPr>
              <a:picLocks noChangeAspect="1" noChangeArrowheads="1"/>
            </p:cNvPicPr>
            <p:nvPr/>
          </p:nvPicPr>
          <p:blipFill>
            <a:blip r:embed="rId3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600" y="0"/>
              <a:ext cx="3045600" cy="22768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2" descr="http://img3.chinaface.com/original/1124Paei6aFeSUoROw2YK6KILWvqo.jpg"/>
            <p:cNvPicPr>
              <a:picLocks noChangeAspect="1" noChangeArrowheads="1"/>
            </p:cNvPicPr>
            <p:nvPr/>
          </p:nvPicPr>
          <p:blipFill rotWithShape="1"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765" b="3802"/>
            <a:stretch/>
          </p:blipFill>
          <p:spPr bwMode="auto">
            <a:xfrm>
              <a:off x="0" y="1172"/>
              <a:ext cx="3045600" cy="2275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8800" y="0"/>
              <a:ext cx="3045600" cy="2275556"/>
            </a:xfrm>
            <a:prstGeom prst="rect">
              <a:avLst/>
            </a:prstGeom>
          </p:spPr>
        </p:pic>
        <p:pic>
          <p:nvPicPr>
            <p:cNvPr id="26" name="Picture 4" descr="http://www.expo2011.cn/files/2010/0907/20100907014357799.jpg"/>
            <p:cNvPicPr>
              <a:picLocks noChangeAspect="1" noChangeArrowheads="1"/>
            </p:cNvPicPr>
            <p:nvPr/>
          </p:nvPicPr>
          <p:blipFill>
            <a:blip r:embed="rId6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509120"/>
              <a:ext cx="3045600" cy="2348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0" descr="http://img.bjsoyo.com/images/gn/shx/bmy/ms/2012/02/17/CCF809B7F4104874E86F17742434AA5C.jpg"/>
            <p:cNvPicPr>
              <a:picLocks noChangeAspect="1" noChangeArrowheads="1"/>
            </p:cNvPicPr>
            <p:nvPr/>
          </p:nvPicPr>
          <p:blipFill>
            <a:blip r:embed="rId7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2276872"/>
              <a:ext cx="3045600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6" descr="http://image.cnwest.com/attachement/jpg/site1/20080107/001372d8a25508ebe25a2f.jpg"/>
            <p:cNvPicPr>
              <a:picLocks noChangeAspect="1" noChangeArrowheads="1"/>
            </p:cNvPicPr>
            <p:nvPr/>
          </p:nvPicPr>
          <p:blipFill rotWithShape="1">
            <a:blip r:embed="rId8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394"/>
            <a:stretch/>
          </p:blipFill>
          <p:spPr bwMode="auto">
            <a:xfrm>
              <a:off x="9149690" y="2276872"/>
              <a:ext cx="3042310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0" descr="http://www.sanzhanggui.cn/UploadFile/s_201177144646.jpg"/>
            <p:cNvPicPr>
              <a:picLocks noChangeAspect="1" noChangeArrowheads="1"/>
            </p:cNvPicPr>
            <p:nvPr/>
          </p:nvPicPr>
          <p:blipFill>
            <a:blip r:embed="rId9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9691" y="4555673"/>
              <a:ext cx="3042310" cy="2329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32" descr="http://www.dahe.cn/xwzx/zt/hnzt/dqjkhn/mshn/W020080414399441404596.jpg"/>
            <p:cNvPicPr>
              <a:picLocks noChangeAspect="1" noChangeArrowheads="1"/>
            </p:cNvPicPr>
            <p:nvPr/>
          </p:nvPicPr>
          <p:blipFill>
            <a:blip r:embed="rId10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8800" y="4579200"/>
              <a:ext cx="3045600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34" descr="http://img.gudumami.cn/gu/attachment/Mon_1005/116084_CtONx289gpiMkam.jpg"/>
            <p:cNvPicPr>
              <a:picLocks noChangeAspect="1" noChangeArrowheads="1"/>
            </p:cNvPicPr>
            <p:nvPr/>
          </p:nvPicPr>
          <p:blipFill>
            <a:blip r:embed="rId11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7600" y="4579200"/>
              <a:ext cx="3052091" cy="22788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102" name="Picture 6" descr="http://www.expo2011.cn/files/2010/0907/201009070144393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6400" y="0"/>
            <a:ext cx="3045600" cy="2275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www.expo2011.cn/files/2010/0907/201009070201121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600" y="0"/>
            <a:ext cx="3045600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g3.chinaface.com/original/1124Paei6aFeSUoROw2YK6KILWvqo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5" b="3802"/>
          <a:stretch/>
        </p:blipFill>
        <p:spPr bwMode="auto">
          <a:xfrm>
            <a:off x="0" y="1172"/>
            <a:ext cx="3045600" cy="2275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800" y="0"/>
            <a:ext cx="3045600" cy="2275556"/>
          </a:xfrm>
          <a:prstGeom prst="rect">
            <a:avLst/>
          </a:prstGeom>
        </p:spPr>
      </p:pic>
      <p:pic>
        <p:nvPicPr>
          <p:cNvPr id="12" name="Picture 4" descr="http://www.expo2011.cn/files/2010/0907/2010090701435779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9120"/>
            <a:ext cx="3045600" cy="234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img.bjsoyo.com/images/gn/shx/bmy/ms/2012/02/17/CCF809B7F4104874E86F17742434AA5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276872"/>
            <a:ext cx="3045600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2" name="Picture 26" descr="http://image.cnwest.com/attachement/jpg/site1/20080107/001372d8a25508ebe25a2f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94"/>
          <a:stretch/>
        </p:blipFill>
        <p:spPr bwMode="auto">
          <a:xfrm>
            <a:off x="9149690" y="2276872"/>
            <a:ext cx="3042310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6" name="Picture 30" descr="http://www.sanzhanggui.cn/UploadFile/s_201177144646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9691" y="4555673"/>
            <a:ext cx="3042310" cy="232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28" name="Picture 32" descr="http://www.dahe.cn/xwzx/zt/hnzt/dqjkhn/mshn/W02008041439944140459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800" y="4579200"/>
            <a:ext cx="3045600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30" name="Picture 34" descr="http://img.gudumami.cn/gu/attachment/Mon_1005/116084_CtONx289gpiMkam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600" y="4579200"/>
            <a:ext cx="3052091" cy="227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3333526" y="3140968"/>
            <a:ext cx="890266" cy="648072"/>
            <a:chOff x="106251" y="6088942"/>
            <a:chExt cx="890266" cy="648072"/>
          </a:xfrm>
        </p:grpSpPr>
        <p:sp>
          <p:nvSpPr>
            <p:cNvPr id="36" name="椭圆 35"/>
            <p:cNvSpPr/>
            <p:nvPr/>
          </p:nvSpPr>
          <p:spPr>
            <a:xfrm>
              <a:off x="228093" y="6088942"/>
              <a:ext cx="648072" cy="648072"/>
            </a:xfrm>
            <a:prstGeom prst="ellipse">
              <a:avLst/>
            </a:prstGeom>
            <a:solidFill>
              <a:srgbClr val="B81C2E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00" dirty="0"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  <p:sp>
          <p:nvSpPr>
            <p:cNvPr id="37" name="文本框 24"/>
            <p:cNvSpPr txBox="1"/>
            <p:nvPr/>
          </p:nvSpPr>
          <p:spPr>
            <a:xfrm>
              <a:off x="106251" y="6151368"/>
              <a:ext cx="89026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美食</a:t>
              </a:r>
              <a:endParaRPr lang="en-US" altLang="zh-CN" sz="1400" dirty="0" smtClean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TypeLand 康熙字典體試用版" pitchFamily="50" charset="-120"/>
                  <a:ea typeface="TypeLand 康熙字典體試用版" pitchFamily="50" charset="-120"/>
                </a:rPr>
                <a:t>小吃</a:t>
              </a:r>
              <a:endParaRPr lang="zh-CN" altLang="en-US" sz="1400" dirty="0">
                <a:solidFill>
                  <a:schemeClr val="bg1"/>
                </a:solidFill>
                <a:latin typeface="TypeLand 康熙字典體試用版" pitchFamily="50" charset="-120"/>
                <a:ea typeface="TypeLand 康熙字典體試用版" pitchFamily="50" charset="-120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395739" y="3030051"/>
            <a:ext cx="4416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西安具有浓郁的西北风情，肉夹馍、羊肉泡馍、凉皮、岐山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面，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是很多人耳熟能详的陕西名吃。</a:t>
            </a:r>
          </a:p>
        </p:txBody>
      </p:sp>
    </p:spTree>
    <p:extLst>
      <p:ext uri="{BB962C8B-B14F-4D97-AF65-F5344CB8AC3E}">
        <p14:creationId xmlns:p14="http://schemas.microsoft.com/office/powerpoint/2010/main" val="2811810002"/>
      </p:ext>
    </p:extLst>
  </p:cSld>
  <p:clrMapOvr>
    <a:masterClrMapping/>
  </p:clrMapOvr>
  <p:transition spd="slow" advTm="7277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羊肉泡馍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" b="4751"/>
          <a:stretch/>
        </p:blipFill>
        <p:spPr bwMode="auto">
          <a:xfrm>
            <a:off x="0" y="-23669"/>
            <a:ext cx="10560496" cy="687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任意多边形 8"/>
          <p:cNvSpPr/>
          <p:nvPr/>
        </p:nvSpPr>
        <p:spPr>
          <a:xfrm rot="5400000">
            <a:off x="6786084" y="1172543"/>
            <a:ext cx="6858000" cy="4493752"/>
          </a:xfrm>
          <a:custGeom>
            <a:avLst/>
            <a:gdLst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707174 h 3139222"/>
              <a:gd name="connsiteX6" fmla="*/ 2978950 w 6858000"/>
              <a:gd name="connsiteY6" fmla="*/ 3139222 h 3139222"/>
              <a:gd name="connsiteX0" fmla="*/ 0 w 6858000"/>
              <a:gd name="connsiteY0" fmla="*/ 3139222 h 3139222"/>
              <a:gd name="connsiteX1" fmla="*/ 0 w 6858000"/>
              <a:gd name="connsiteY1" fmla="*/ 0 h 3139222"/>
              <a:gd name="connsiteX2" fmla="*/ 6858000 w 6858000"/>
              <a:gd name="connsiteY2" fmla="*/ 0 h 3139222"/>
              <a:gd name="connsiteX3" fmla="*/ 6858000 w 6858000"/>
              <a:gd name="connsiteY3" fmla="*/ 3139222 h 3139222"/>
              <a:gd name="connsiteX4" fmla="*/ 3879050 w 6858000"/>
              <a:gd name="connsiteY4" fmla="*/ 3139222 h 3139222"/>
              <a:gd name="connsiteX5" fmla="*/ 3429000 w 6858000"/>
              <a:gd name="connsiteY5" fmla="*/ 2829180 h 3139222"/>
              <a:gd name="connsiteX6" fmla="*/ 2978950 w 6858000"/>
              <a:gd name="connsiteY6" fmla="*/ 3139222 h 3139222"/>
              <a:gd name="connsiteX7" fmla="*/ 0 w 6858000"/>
              <a:gd name="connsiteY7" fmla="*/ 3139222 h 31392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8000" h="3139222">
                <a:moveTo>
                  <a:pt x="0" y="3139222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3139222"/>
                </a:lnTo>
                <a:lnTo>
                  <a:pt x="3879050" y="3139222"/>
                </a:lnTo>
                <a:lnTo>
                  <a:pt x="3429000" y="2829180"/>
                </a:lnTo>
                <a:lnTo>
                  <a:pt x="2978950" y="3139222"/>
                </a:lnTo>
                <a:lnTo>
                  <a:pt x="0" y="3139222"/>
                </a:lnTo>
                <a:close/>
              </a:path>
            </a:pathLst>
          </a:custGeom>
          <a:solidFill>
            <a:srgbClr val="B81C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0" y="3104964"/>
            <a:ext cx="3168352" cy="648073"/>
            <a:chOff x="2639616" y="3068959"/>
            <a:chExt cx="3168352" cy="648073"/>
          </a:xfrm>
        </p:grpSpPr>
        <p:sp>
          <p:nvSpPr>
            <p:cNvPr id="11" name="五边形 10"/>
            <p:cNvSpPr/>
            <p:nvPr/>
          </p:nvSpPr>
          <p:spPr>
            <a:xfrm>
              <a:off x="2639616" y="3068959"/>
              <a:ext cx="3168352" cy="648073"/>
            </a:xfrm>
            <a:prstGeom prst="homePlate">
              <a:avLst/>
            </a:prstGeom>
            <a:solidFill>
              <a:srgbClr val="B81C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298235" y="312180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0" i="0" dirty="0" smtClean="0">
                  <a:solidFill>
                    <a:schemeClr val="bg1"/>
                  </a:solidFill>
                  <a:effectLst/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羊肉泡馍</a:t>
              </a:r>
              <a:endParaRPr lang="en-US" altLang="zh-CN" sz="2800" b="0" i="0" dirty="0">
                <a:solidFill>
                  <a:schemeClr val="bg1"/>
                </a:solidFill>
                <a:effectLst/>
                <a:latin typeface="华康俪金黑W8(P)" panose="020B0800000000000000" pitchFamily="34" charset="-122"/>
                <a:ea typeface="华康俪金黑W8(P)" panose="020B0800000000000000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256240" y="1916832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“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344472" y="4942909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”</a:t>
            </a:r>
            <a:endParaRPr lang="zh-CN" altLang="en-US" sz="36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85284" y="2198270"/>
            <a:ext cx="33772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牛羊肉泡馍是西安市著名小吃。用优质牛羊肉加佐料入锅煮烂，汤汁备用。把烙</a:t>
            </a:r>
            <a:r>
              <a:rPr lang="zh-CN" altLang="en-US" sz="16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好的坨</a:t>
            </a:r>
            <a:r>
              <a:rPr lang="zh-CN" altLang="en-US" sz="16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坨馍，掰成碎块，加辅料煮制而成。其特点是：肉烂汤浓、香醇味美、粘绵韧滑。食后再饮一小碗高汤，更觉余香满口，回味悠长，吃的时候配一叠特制的糖蒜，口感更好。</a:t>
            </a:r>
          </a:p>
        </p:txBody>
      </p:sp>
    </p:spTree>
    <p:extLst>
      <p:ext uri="{BB962C8B-B14F-4D97-AF65-F5344CB8AC3E}">
        <p14:creationId xmlns:p14="http://schemas.microsoft.com/office/powerpoint/2010/main" val="1790492737"/>
      </p:ext>
    </p:extLst>
  </p:cSld>
  <p:clrMapOvr>
    <a:masterClrMapping/>
  </p:clrMapOvr>
  <p:transition spd="slow" advTm="7458">
    <p:push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688</Words>
  <Application>Microsoft Office PowerPoint</Application>
  <PresentationFormat>宽屏</PresentationFormat>
  <Paragraphs>61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TypeLand 康熙字典體試用版</vt:lpstr>
      <vt:lpstr>华康俪金黑W8(P)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优品PPT</cp:lastModifiedBy>
  <cp:revision>48</cp:revision>
  <dcterms:created xsi:type="dcterms:W3CDTF">2013-10-12T02:42:17Z</dcterms:created>
  <dcterms:modified xsi:type="dcterms:W3CDTF">2018-05-29T02:48:33Z</dcterms:modified>
</cp:coreProperties>
</file>