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36"/>
  </p:notesMasterIdLst>
  <p:sldIdLst>
    <p:sldId id="280" r:id="rId3"/>
    <p:sldId id="283" r:id="rId4"/>
    <p:sldId id="256" r:id="rId5"/>
    <p:sldId id="296" r:id="rId6"/>
    <p:sldId id="285" r:id="rId7"/>
    <p:sldId id="291" r:id="rId8"/>
    <p:sldId id="293" r:id="rId9"/>
    <p:sldId id="290" r:id="rId10"/>
    <p:sldId id="312" r:id="rId11"/>
    <p:sldId id="281" r:id="rId12"/>
    <p:sldId id="300" r:id="rId13"/>
    <p:sldId id="284" r:id="rId14"/>
    <p:sldId id="297" r:id="rId15"/>
    <p:sldId id="302" r:id="rId16"/>
    <p:sldId id="298" r:id="rId17"/>
    <p:sldId id="301" r:id="rId18"/>
    <p:sldId id="299" r:id="rId19"/>
    <p:sldId id="295" r:id="rId20"/>
    <p:sldId id="257" r:id="rId21"/>
    <p:sldId id="289" r:id="rId22"/>
    <p:sldId id="288" r:id="rId23"/>
    <p:sldId id="313" r:id="rId24"/>
    <p:sldId id="294" r:id="rId25"/>
    <p:sldId id="292" r:id="rId26"/>
    <p:sldId id="286" r:id="rId27"/>
    <p:sldId id="268" r:id="rId28"/>
    <p:sldId id="303" r:id="rId29"/>
    <p:sldId id="304" r:id="rId30"/>
    <p:sldId id="305" r:id="rId31"/>
    <p:sldId id="307" r:id="rId32"/>
    <p:sldId id="309" r:id="rId33"/>
    <p:sldId id="311" r:id="rId34"/>
    <p:sldId id="315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6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BDBD"/>
    <a:srgbClr val="616161"/>
    <a:srgbClr val="010005"/>
    <a:srgbClr val="1E211F"/>
    <a:srgbClr val="161617"/>
    <a:srgbClr val="05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0" autoAdjust="0"/>
    <p:restoredTop sz="95327" autoAdjust="0"/>
  </p:normalViewPr>
  <p:slideViewPr>
    <p:cSldViewPr snapToGrid="0">
      <p:cViewPr varScale="1">
        <p:scale>
          <a:sx n="84" d="100"/>
          <a:sy n="84" d="100"/>
        </p:scale>
        <p:origin x="366" y="96"/>
      </p:cViewPr>
      <p:guideLst>
        <p:guide orient="horz" pos="2160"/>
        <p:guide pos="76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222.xlsx"/><Relationship Id="rId4" Type="http://schemas.openxmlformats.org/officeDocument/2006/relationships/image" Target="../media/image3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A1-465F-821A-787CECFC35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A1-465F-821A-787CECFC35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A1-465F-821A-787CECFC3512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85-4CA7-B317-03E680AA87F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85-4CA7-B317-03E680AA8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653914711124976E-3"/>
          <c:y val="4.5035736840425521E-2"/>
          <c:w val="0.96712689793925422"/>
          <c:h val="0.82792254369062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59-4CD0-83E0-D8DC386E203C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6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A59-4CD0-83E0-D8DC386E2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overlap val="-1"/>
        <c:axId val="695308560"/>
        <c:axId val="695309120"/>
      </c:barChart>
      <c:catAx>
        <c:axId val="69530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BDBDBD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309120"/>
        <c:crosses val="autoZero"/>
        <c:auto val="1"/>
        <c:lblAlgn val="ctr"/>
        <c:lblOffset val="100"/>
        <c:noMultiLvlLbl val="0"/>
      </c:catAx>
      <c:valAx>
        <c:axId val="695309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530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2DE7E-F12E-4D39-BF4A-3CCA88C28FA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3738D-0AD1-4F10-99D8-E7979E318A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41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3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7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在一个完美主义者的眼里，这是一个怎样的世界？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91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14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000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03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3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10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17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131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58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64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200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78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98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67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1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35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7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9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32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3780462"/>
          </a:xfrm>
          <a:prstGeom prst="rect">
            <a:avLst/>
          </a:prstGeom>
          <a:solidFill>
            <a:srgbClr val="161617"/>
          </a:solidFill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3724977"/>
            <a:ext cx="12191999" cy="3137836"/>
          </a:xfrm>
          <a:prstGeom prst="rect">
            <a:avLst/>
          </a:prstGeom>
          <a:solidFill>
            <a:srgbClr val="161617"/>
          </a:solidFill>
        </p:spPr>
      </p:pic>
    </p:spTree>
    <p:extLst>
      <p:ext uri="{BB962C8B-B14F-4D97-AF65-F5344CB8AC3E}">
        <p14:creationId xmlns:p14="http://schemas.microsoft.com/office/powerpoint/2010/main" val="3110363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22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17FE6-7AE6-434D-99D3-486EFBFC5A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16E67-5434-44FA-98D3-DE3015CBA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70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4" r:id="rId5"/>
    <p:sldLayoutId id="2147483655" r:id="rId6"/>
    <p:sldLayoutId id="2147483653" r:id="rId7"/>
    <p:sldLayoutId id="214748365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360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11925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以傲慢与偏执</a:t>
            </a:r>
          </a:p>
        </p:txBody>
      </p:sp>
      <p:sp>
        <p:nvSpPr>
          <p:cNvPr id="5" name="矩形 4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5357" y="288606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回敬傲慢与偏见</a:t>
            </a:r>
          </a:p>
        </p:txBody>
      </p:sp>
    </p:spTree>
    <p:extLst>
      <p:ext uri="{BB962C8B-B14F-4D97-AF65-F5344CB8AC3E}">
        <p14:creationId xmlns:p14="http://schemas.microsoft.com/office/powerpoint/2010/main" val="238479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1300" y="1531747"/>
            <a:ext cx="9169400" cy="26975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068" y="5242103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5" name="矩形 4"/>
          <p:cNvSpPr/>
          <p:nvPr/>
        </p:nvSpPr>
        <p:spPr>
          <a:xfrm>
            <a:off x="4953220" y="4474077"/>
            <a:ext cx="2285562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29733" y="643582"/>
            <a:ext cx="1532535" cy="36933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latin typeface="+mn-ea"/>
              </a:rPr>
              <a:t>Smartisan T2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1326625"/>
            <a:ext cx="12192000" cy="4782266"/>
            <a:chOff x="420303" y="1491487"/>
            <a:chExt cx="11351394" cy="445254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9458" y="1731783"/>
              <a:ext cx="6219850" cy="3498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0303" y="1491487"/>
              <a:ext cx="11351394" cy="4452542"/>
            </a:xfrm>
            <a:custGeom>
              <a:avLst/>
              <a:gdLst>
                <a:gd name="connsiteX0" fmla="*/ 2840566 w 12192000"/>
                <a:gd name="connsiteY0" fmla="*/ 290246 h 4782267"/>
                <a:gd name="connsiteX1" fmla="*/ 2840566 w 12192000"/>
                <a:gd name="connsiteY1" fmla="*/ 4028808 h 4782267"/>
                <a:gd name="connsiteX2" fmla="*/ 9486900 w 12192000"/>
                <a:gd name="connsiteY2" fmla="*/ 4028808 h 4782267"/>
                <a:gd name="connsiteX3" fmla="*/ 9486900 w 12192000"/>
                <a:gd name="connsiteY3" fmla="*/ 290246 h 4782267"/>
                <a:gd name="connsiteX4" fmla="*/ 0 w 12192000"/>
                <a:gd name="connsiteY4" fmla="*/ 0 h 4782267"/>
                <a:gd name="connsiteX5" fmla="*/ 12192000 w 12192000"/>
                <a:gd name="connsiteY5" fmla="*/ 0 h 4782267"/>
                <a:gd name="connsiteX6" fmla="*/ 12192000 w 12192000"/>
                <a:gd name="connsiteY6" fmla="*/ 4782267 h 4782267"/>
                <a:gd name="connsiteX7" fmla="*/ 0 w 12192000"/>
                <a:gd name="connsiteY7" fmla="*/ 4782267 h 478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4782267">
                  <a:moveTo>
                    <a:pt x="2840566" y="290246"/>
                  </a:moveTo>
                  <a:lnTo>
                    <a:pt x="2840566" y="4028808"/>
                  </a:lnTo>
                  <a:lnTo>
                    <a:pt x="9486900" y="4028808"/>
                  </a:lnTo>
                  <a:lnTo>
                    <a:pt x="9486900" y="290246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4782267"/>
                  </a:lnTo>
                  <a:lnTo>
                    <a:pt x="0" y="4782267"/>
                  </a:ln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1143068" y="5875166"/>
            <a:ext cx="99058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采用索尼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1300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万像素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Exmor RS™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堆栈式图像传感器，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f/2.0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光圈，具备光学防抖（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OIS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616161"/>
                </a:solidFill>
                <a:latin typeface="+mn-ea"/>
              </a:rPr>
              <a:t>抗眩光蓝玻璃红外线滤镜、双面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AR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增透镀膜和高显色指数闪光灯令成像品质全面升级</a:t>
            </a:r>
          </a:p>
        </p:txBody>
      </p:sp>
    </p:spTree>
    <p:extLst>
      <p:ext uri="{BB962C8B-B14F-4D97-AF65-F5344CB8AC3E}">
        <p14:creationId xmlns:p14="http://schemas.microsoft.com/office/powerpoint/2010/main" val="31361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6967" y="2485543"/>
            <a:ext cx="6058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rgbClr val="BDBDBD"/>
                </a:solidFill>
                <a:latin typeface="+mn-ea"/>
              </a:rPr>
              <a:t>“全”金属中框，从未如此纯粹</a:t>
            </a:r>
            <a:endParaRPr lang="zh-CN" altLang="en-US" sz="3600" b="0" i="0">
              <a:solidFill>
                <a:srgbClr val="BDBDBD"/>
              </a:solidFill>
              <a:effectLst/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6699" y="3170528"/>
            <a:ext cx="891860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金属结合的断点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我们重新定义了“全”金属中框</a:t>
            </a:r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19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942" r="9909" b="41972"/>
            <a:stretch/>
          </p:blipFill>
          <p:spPr>
            <a:xfrm>
              <a:off x="4581302" y="-1"/>
              <a:ext cx="7610698" cy="685800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233141" y="-1"/>
              <a:ext cx="1348160" cy="68580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84981" y="-1"/>
              <a:ext cx="1348160" cy="68580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37075" y="-1"/>
              <a:ext cx="1047906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837074" cy="6858001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281575" y="2487816"/>
            <a:ext cx="6288901" cy="1085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+mn-ea"/>
              </a:rPr>
              <a:t>乔布斯和他的接班人都没为你做到的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280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我们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为你做到了。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1575" y="4053536"/>
            <a:ext cx="214353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420929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7297" y="-2122782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8768" y="274220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2930" y="21044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三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7556" y="3617519"/>
            <a:ext cx="5896889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9733" y="4680846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5"/>
          <a:stretch/>
        </p:blipFill>
        <p:spPr>
          <a:xfrm>
            <a:off x="9734721" y="-2157214"/>
            <a:ext cx="6238624" cy="111392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5"/>
          <a:stretch/>
        </p:blipFill>
        <p:spPr>
          <a:xfrm>
            <a:off x="-3781344" y="-2157214"/>
            <a:ext cx="6238624" cy="111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6500" y="211297"/>
            <a:ext cx="7175500" cy="664670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3" name="矩形 2"/>
          <p:cNvSpPr/>
          <p:nvPr/>
        </p:nvSpPr>
        <p:spPr>
          <a:xfrm>
            <a:off x="1281575" y="2487816"/>
            <a:ext cx="577143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>
                <a:solidFill>
                  <a:srgbClr val="616161"/>
                </a:solidFill>
                <a:latin typeface="+mn-ea"/>
              </a:rPr>
              <a:t>We're here to put a dent in the universe. Otherwise why else </a:t>
            </a:r>
            <a:r>
              <a:rPr lang="en-US" altLang="zh-CN" sz="2400" smtClean="0">
                <a:solidFill>
                  <a:srgbClr val="616161"/>
                </a:solidFill>
                <a:latin typeface="+mn-ea"/>
              </a:rPr>
              <a:t>even </a:t>
            </a:r>
            <a:r>
              <a:rPr lang="en-US" altLang="zh-CN" sz="2400">
                <a:solidFill>
                  <a:srgbClr val="616161"/>
                </a:solidFill>
                <a:latin typeface="+mn-ea"/>
              </a:rPr>
              <a:t>be here?</a:t>
            </a:r>
            <a:endParaRPr lang="zh-CN" altLang="en-US" sz="2400">
              <a:solidFill>
                <a:srgbClr val="61616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1575" y="4053536"/>
            <a:ext cx="2759089" cy="568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616161"/>
                </a:solidFill>
                <a:latin typeface="+mn-ea"/>
              </a:rPr>
              <a:t>—— Steve Jobs</a:t>
            </a:r>
            <a:endParaRPr lang="zh-CN" altLang="en-US" sz="2800">
              <a:solidFill>
                <a:srgbClr val="61616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76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6699" y="4465928"/>
            <a:ext cx="8918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</a:t>
            </a:r>
            <a:r>
              <a:rPr lang="zh-CN" altLang="en-US" smtClean="0">
                <a:solidFill>
                  <a:srgbClr val="616161"/>
                </a:solidFill>
                <a:latin typeface="+mn-ea"/>
              </a:rPr>
              <a:t>断点</a:t>
            </a:r>
            <a:endParaRPr lang="zh-CN" altLang="en-US"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98120112"/>
              </p:ext>
            </p:extLst>
          </p:nvPr>
        </p:nvGraphicFramePr>
        <p:xfrm>
          <a:off x="1821179" y="1231900"/>
          <a:ext cx="8734121" cy="300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3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46279"/>
            <a:ext cx="12192000" cy="3241357"/>
          </a:xfrm>
          <a:prstGeom prst="rect">
            <a:avLst/>
          </a:prstGeom>
          <a:solidFill>
            <a:schemeClr val="tx1"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3068" y="3252625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3" name="矩形 2"/>
          <p:cNvSpPr/>
          <p:nvPr/>
        </p:nvSpPr>
        <p:spPr>
          <a:xfrm>
            <a:off x="3097168" y="2604903"/>
            <a:ext cx="5574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+mn-ea"/>
              </a:rPr>
              <a:t>Smartisan T2 </a:t>
            </a:r>
            <a:r>
              <a:rPr lang="zh-CN" altLang="en-US" sz="3200">
                <a:solidFill>
                  <a:schemeClr val="bg1"/>
                </a:solidFill>
                <a:latin typeface="+mn-ea"/>
              </a:rPr>
              <a:t>摄像头实拍样张</a:t>
            </a:r>
            <a:endParaRPr lang="zh-CN" altLang="en-US" sz="3200" b="0" i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733" y="4193535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9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3" y="1124819"/>
            <a:ext cx="2619375" cy="2514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8966" y="4392978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650" y="51008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3681" y="4392978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64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位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6586" y="510086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旗舰级架构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65600" y="4355164"/>
            <a:ext cx="3860800" cy="1061093"/>
            <a:chOff x="4064000" y="4723464"/>
            <a:chExt cx="3860800" cy="106109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0640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248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622611" y="4392978"/>
            <a:ext cx="235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Adreno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418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66734" y="51008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图形处理器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726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7064" y="2353787"/>
            <a:ext cx="480131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未来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属于我们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当中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那些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仍然愿意弄脏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双手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的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少数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分子。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86500" y="2476500"/>
            <a:ext cx="0" cy="2108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30320" y="4201569"/>
            <a:ext cx="139814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chemeClr val="bg1"/>
                </a:solidFill>
              </a:rPr>
              <a:t>@</a:t>
            </a:r>
            <a:r>
              <a:rPr lang="zh-CN" altLang="en-US" sz="2400" smtClean="0">
                <a:solidFill>
                  <a:schemeClr val="bg1"/>
                </a:solidFill>
              </a:rPr>
              <a:t>罗永浩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5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12478"/>
            <a:ext cx="12192000" cy="494552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212" y="1129188"/>
            <a:ext cx="2398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CONTENTS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3592" y="11291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目录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06868" y="1239718"/>
            <a:ext cx="0" cy="431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494010" y="2692654"/>
            <a:ext cx="9491490" cy="1151556"/>
            <a:chOff x="1174519" y="2438654"/>
            <a:chExt cx="10130472" cy="1151556"/>
          </a:xfrm>
        </p:grpSpPr>
        <p:sp>
          <p:nvSpPr>
            <p:cNvPr id="4" name="文本框 3"/>
            <p:cNvSpPr txBox="1"/>
            <p:nvPr/>
          </p:nvSpPr>
          <p:spPr>
            <a:xfrm>
              <a:off x="1174519" y="254377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第一部分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850429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851165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51901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379704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7746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第二部分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92931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88482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第三部分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93667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89218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第四部分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94403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027032" y="1058306"/>
            <a:ext cx="4137936" cy="794468"/>
          </a:xfrm>
          <a:prstGeom prst="rect">
            <a:avLst/>
          </a:prstGeom>
          <a:ln>
            <a:solidFill>
              <a:srgbClr val="61616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410308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4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11190"/>
            <a:ext cx="5418183" cy="91310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00748" y="2220136"/>
            <a:ext cx="4568852" cy="2417729"/>
            <a:chOff x="5845148" y="2107697"/>
            <a:chExt cx="4568852" cy="2417729"/>
          </a:xfrm>
        </p:grpSpPr>
        <p:sp>
          <p:nvSpPr>
            <p:cNvPr id="3" name="文本框 2"/>
            <p:cNvSpPr txBox="1"/>
            <p:nvPr/>
          </p:nvSpPr>
          <p:spPr>
            <a:xfrm>
              <a:off x="5845148" y="265484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请</a:t>
              </a:r>
              <a:r>
                <a:rPr lang="zh-CN" altLang="en-US" sz="4400" b="1" smtClean="0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输入你的情怀</a:t>
              </a:r>
              <a:endPara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45148" y="210769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200" b="0" smtClean="0">
                  <a:latin typeface="+mn-ea"/>
                  <a:ea typeface="+mn-ea"/>
                </a:rPr>
                <a:t>第四部分</a:t>
              </a:r>
              <a:endParaRPr lang="zh-CN" altLang="en-US" sz="3200" b="0">
                <a:latin typeface="+mn-ea"/>
                <a:ea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45148" y="3424283"/>
              <a:ext cx="456885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将电源键从边框上移除并整合至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Home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键内，将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SIM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卡槽隐藏至右侧键内，在永无尽头的极简主义美学道路</a:t>
              </a:r>
              <a:r>
                <a:rPr lang="zh-CN" altLang="en-US" sz="1400" smtClean="0">
                  <a:solidFill>
                    <a:srgbClr val="BDBDBD"/>
                  </a:solidFill>
                  <a:latin typeface="+mn-ea"/>
                </a:rPr>
                <a:t>上。</a:t>
              </a:r>
              <a:endParaRPr lang="zh-CN" altLang="en-US" sz="1400">
                <a:solidFill>
                  <a:srgbClr val="BDBDBD"/>
                </a:solidFill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66550" y="4156094"/>
              <a:ext cx="1532535" cy="3693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latin typeface="+mn-ea"/>
                </a:rPr>
                <a:t>Smartisan T2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3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83"/>
          <p:cNvSpPr txBox="1"/>
          <p:nvPr/>
        </p:nvSpPr>
        <p:spPr>
          <a:xfrm>
            <a:off x="6482637" y="2792686"/>
            <a:ext cx="279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558837" y="3341306"/>
            <a:ext cx="4693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DBD"/>
                </a:solidFill>
                <a:latin typeface="+mn-ea"/>
              </a:rPr>
              <a:t>玻璃材质桌面</a:t>
            </a:r>
            <a:r>
              <a:rPr lang="zh-CN" altLang="en-US" sz="2000" smtClean="0">
                <a:solidFill>
                  <a:srgbClr val="BDBDBD"/>
                </a:solidFill>
                <a:latin typeface="+mn-ea"/>
              </a:rPr>
              <a:t>主题。多</a:t>
            </a:r>
            <a:r>
              <a:rPr lang="zh-CN" altLang="en-US" sz="2000">
                <a:solidFill>
                  <a:srgbClr val="BDBDBD"/>
                </a:solidFill>
                <a:latin typeface="+mn-ea"/>
              </a:rPr>
              <a:t>宫格桌面新增以当前锁屏壁纸为背景的“毛玻璃”主题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44657" y="-103969"/>
            <a:ext cx="5796175" cy="10220735"/>
            <a:chOff x="6272315" y="355599"/>
            <a:chExt cx="5170385" cy="911724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2315" y="355599"/>
              <a:ext cx="5170385" cy="9117243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58624" y="1802734"/>
              <a:ext cx="3409916" cy="6026826"/>
            </a:xfrm>
            <a:prstGeom prst="rect">
              <a:avLst/>
            </a:prstGeom>
          </p:spPr>
        </p:pic>
      </p:grpSp>
      <p:cxnSp>
        <p:nvCxnSpPr>
          <p:cNvPr id="89" name="直接连接符 88"/>
          <p:cNvCxnSpPr/>
          <p:nvPr/>
        </p:nvCxnSpPr>
        <p:spPr>
          <a:xfrm>
            <a:off x="6388100" y="2908300"/>
            <a:ext cx="0" cy="17984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678285" y="4268533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350" y="4247432"/>
            <a:ext cx="8327300" cy="88495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762124" y="3301386"/>
            <a:ext cx="3122141" cy="3340691"/>
            <a:chOff x="7137509" y="644813"/>
            <a:chExt cx="3122141" cy="334069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64769" y="1426411"/>
              <a:ext cx="2452056" cy="1171105"/>
            </a:xfrm>
            <a:custGeom>
              <a:avLst/>
              <a:gdLst>
                <a:gd name="connsiteX0" fmla="*/ 179899 w 2966988"/>
                <a:gd name="connsiteY0" fmla="*/ 0 h 1417037"/>
                <a:gd name="connsiteX1" fmla="*/ 2787090 w 2966988"/>
                <a:gd name="connsiteY1" fmla="*/ 0 h 1417037"/>
                <a:gd name="connsiteX2" fmla="*/ 2787938 w 2966988"/>
                <a:gd name="connsiteY2" fmla="*/ 1397 h 1417037"/>
                <a:gd name="connsiteX3" fmla="*/ 2966988 w 2966988"/>
                <a:gd name="connsiteY3" fmla="*/ 708518 h 1417037"/>
                <a:gd name="connsiteX4" fmla="*/ 2787938 w 2966988"/>
                <a:gd name="connsiteY4" fmla="*/ 1415639 h 1417037"/>
                <a:gd name="connsiteX5" fmla="*/ 2787089 w 2966988"/>
                <a:gd name="connsiteY5" fmla="*/ 1417037 h 1417037"/>
                <a:gd name="connsiteX6" fmla="*/ 179899 w 2966988"/>
                <a:gd name="connsiteY6" fmla="*/ 1417037 h 1417037"/>
                <a:gd name="connsiteX7" fmla="*/ 179050 w 2966988"/>
                <a:gd name="connsiteY7" fmla="*/ 1415639 h 1417037"/>
                <a:gd name="connsiteX8" fmla="*/ 0 w 2966988"/>
                <a:gd name="connsiteY8" fmla="*/ 708518 h 1417037"/>
                <a:gd name="connsiteX9" fmla="*/ 179050 w 2966988"/>
                <a:gd name="connsiteY9" fmla="*/ 1397 h 14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6988" h="1417037">
                  <a:moveTo>
                    <a:pt x="179899" y="0"/>
                  </a:moveTo>
                  <a:lnTo>
                    <a:pt x="2787090" y="0"/>
                  </a:lnTo>
                  <a:lnTo>
                    <a:pt x="2787938" y="1397"/>
                  </a:lnTo>
                  <a:cubicBezTo>
                    <a:pt x="2902126" y="211598"/>
                    <a:pt x="2966988" y="452483"/>
                    <a:pt x="2966988" y="708518"/>
                  </a:cubicBezTo>
                  <a:cubicBezTo>
                    <a:pt x="2966988" y="964553"/>
                    <a:pt x="2902126" y="1205438"/>
                    <a:pt x="2787938" y="1415639"/>
                  </a:cubicBezTo>
                  <a:lnTo>
                    <a:pt x="2787089" y="1417037"/>
                  </a:lnTo>
                  <a:lnTo>
                    <a:pt x="179899" y="1417037"/>
                  </a:lnTo>
                  <a:lnTo>
                    <a:pt x="179050" y="1415639"/>
                  </a:lnTo>
                  <a:cubicBezTo>
                    <a:pt x="64862" y="1205438"/>
                    <a:pt x="0" y="964553"/>
                    <a:pt x="0" y="708518"/>
                  </a:cubicBezTo>
                  <a:cubicBezTo>
                    <a:pt x="0" y="452483"/>
                    <a:pt x="64862" y="211598"/>
                    <a:pt x="179050" y="1397"/>
                  </a:cubicBezTo>
                  <a:close/>
                </a:path>
              </a:pathLst>
            </a:cu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7509" y="644813"/>
              <a:ext cx="3122141" cy="3340691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615440" y="2062263"/>
            <a:ext cx="8961120" cy="659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工匠精神的证明，隐藏在每一个值得被放大欣赏的细节中偏执于有用的细节，偏执于无用的细节，偏执于甚至不会被发现是有用还是无用的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t>细节。</a:t>
            </a:r>
            <a:endParaRPr lang="en-US" altLang="zh-CN" sz="16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7840" y="12670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600" b="0" smtClean="0">
                <a:solidFill>
                  <a:srgbClr val="010005"/>
                </a:solidFill>
                <a:effectLst/>
                <a:latin typeface="+mn-ea"/>
                <a:ea typeface="+mn-ea"/>
              </a:rPr>
              <a:t>请输入你的情怀</a:t>
            </a:r>
            <a:endParaRPr lang="zh-CN" altLang="en-US" sz="3600" b="0">
              <a:solidFill>
                <a:srgbClr val="010005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82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44223" y="2827274"/>
            <a:ext cx="8303556" cy="3237552"/>
            <a:chOff x="1623578" y="2451999"/>
            <a:chExt cx="8944845" cy="34875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3578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1314" y="2451999"/>
              <a:ext cx="1973242" cy="34875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7446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5182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11031037" y="4205418"/>
            <a:ext cx="250257" cy="500514"/>
            <a:chOff x="6689558" y="882773"/>
            <a:chExt cx="250257" cy="50051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H="1">
            <a:off x="910707" y="4205418"/>
            <a:ext cx="250257" cy="500514"/>
            <a:chOff x="6689558" y="882773"/>
            <a:chExt cx="250257" cy="50051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746912" y="95190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4223" y="1596214"/>
            <a:ext cx="830355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800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000" y="2374634"/>
            <a:ext cx="4381500" cy="266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7236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465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16" name="直接连接符 15"/>
          <p:cNvCxnSpPr>
            <a:endCxn id="2" idx="0"/>
          </p:cNvCxnSpPr>
          <p:nvPr/>
        </p:nvCxnSpPr>
        <p:spPr>
          <a:xfrm flipH="1">
            <a:off x="6076750" y="125130"/>
            <a:ext cx="19250" cy="22495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5166761"/>
            <a:ext cx="0" cy="16912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556257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67500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5119" y="898733"/>
            <a:ext cx="1981761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0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4396" y="2546895"/>
            <a:ext cx="9417963" cy="13674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通往牛逼的路上，风景差得让人只想说脏话，</a:t>
            </a:r>
            <a:endParaRPr lang="en-US" altLang="zh-CN" sz="360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但创业者在意的是远方。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17312" y="3646601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10800000">
            <a:off x="744751" y="560423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9281" y="4825430"/>
            <a:ext cx="1584088" cy="432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0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0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260886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51550" y="2335441"/>
            <a:ext cx="4134465" cy="1554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100" smtClean="0">
                <a:solidFill>
                  <a:schemeClr val="bg1"/>
                </a:solidFill>
              </a:rPr>
              <a:t>以傲慢与偏执</a:t>
            </a:r>
            <a:endParaRPr lang="en-US" altLang="zh-CN" sz="510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回敬傲慢与偏见</a:t>
            </a:r>
            <a:endParaRPr lang="zh-CN" altLang="en-US" sz="4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51550" y="1981200"/>
            <a:ext cx="4044950" cy="2895600"/>
            <a:chOff x="6134376" y="2095902"/>
            <a:chExt cx="4051640" cy="266619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134376" y="2095902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134376" y="4762099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6051550" y="412965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罗永浩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8767" y="2792641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mtClean="0">
                <a:solidFill>
                  <a:schemeClr val="bg1"/>
                </a:solidFill>
              </a:rPr>
              <a:t>本模板</a:t>
            </a:r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设计规范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2062" y="3562082"/>
            <a:ext cx="3947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DESIGN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228586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9122" y="2291016"/>
            <a:ext cx="887758" cy="4514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</a:rPr>
              <a:t>中文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8913" y="22186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04040"/>
                </a:solidFill>
                <a:latin typeface="+mj-ea"/>
                <a:ea typeface="+mj-ea"/>
              </a:rPr>
              <a:t>微软雅黑</a:t>
            </a:r>
            <a:endParaRPr lang="zh-CN" altLang="en-US" sz="3200" b="1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9122" y="4283790"/>
            <a:ext cx="887758" cy="451412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英</a:t>
            </a:r>
            <a:r>
              <a:rPr lang="zh-CN" altLang="en-US" dirty="0" smtClean="0">
                <a:solidFill>
                  <a:schemeClr val="bg1"/>
                </a:solidFill>
              </a:rPr>
              <a:t>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4599" y="4217108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404040"/>
                </a:solidFill>
              </a:rPr>
              <a:t>Segoe UI Light </a:t>
            </a:r>
            <a:r>
              <a:rPr lang="en-US" altLang="zh-CN" sz="3200" smtClean="0">
                <a:solidFill>
                  <a:srgbClr val="404040"/>
                </a:solidFill>
              </a:rPr>
              <a:t>8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7474" y="2218613"/>
            <a:ext cx="2781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</a:rPr>
              <a:t>微软</a:t>
            </a:r>
            <a:r>
              <a:rPr lang="zh-CN" altLang="en-US" sz="3200" smtClean="0">
                <a:solidFill>
                  <a:srgbClr val="404040"/>
                </a:solidFill>
              </a:rPr>
              <a:t>雅黑 </a:t>
            </a:r>
            <a:r>
              <a:rPr lang="en-US" altLang="zh-CN" sz="3200" smtClean="0">
                <a:solidFill>
                  <a:srgbClr val="404040"/>
                </a:solidFill>
              </a:rPr>
              <a:t>Light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22425" y="3539295"/>
            <a:ext cx="98192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327474" y="4217107"/>
            <a:ext cx="1907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404040"/>
                </a:solidFill>
                <a:latin typeface="Segoe UI"/>
              </a:rPr>
              <a:t>Segoe </a:t>
            </a:r>
            <a:r>
              <a:rPr lang="en-US" altLang="zh-CN" sz="3200" b="1" smtClean="0">
                <a:solidFill>
                  <a:srgbClr val="404040"/>
                </a:solidFill>
                <a:latin typeface="Segoe UI"/>
              </a:rPr>
              <a:t>UI</a:t>
            </a:r>
            <a:endParaRPr lang="zh-CN" altLang="en-US" sz="3200" b="1" dirty="0">
              <a:solidFill>
                <a:srgbClr val="404040"/>
              </a:solidFill>
              <a:latin typeface="Segoe UI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98354" y="474385"/>
            <a:ext cx="930825" cy="702275"/>
            <a:chOff x="1187820" y="559052"/>
            <a:chExt cx="930825" cy="702275"/>
          </a:xfrm>
        </p:grpSpPr>
        <p:sp>
          <p:nvSpPr>
            <p:cNvPr id="11" name="文本框 10"/>
            <p:cNvSpPr txBox="1"/>
            <p:nvPr/>
          </p:nvSpPr>
          <p:spPr>
            <a:xfrm>
              <a:off x="1255908" y="55905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微软雅黑"/>
                </a:rPr>
                <a:t>字体</a:t>
              </a:r>
              <a:endParaRPr lang="zh-CN" altLang="en-US" sz="2400" dirty="0">
                <a:solidFill>
                  <a:prstClr val="black"/>
                </a:solidFill>
                <a:latin typeface="微软雅黑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87820" y="652928"/>
              <a:ext cx="0" cy="511876"/>
            </a:xfrm>
            <a:prstGeom prst="line">
              <a:avLst/>
            </a:prstGeom>
            <a:ln>
              <a:solidFill>
                <a:srgbClr val="1B3A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255908" y="922773"/>
              <a:ext cx="8627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prstClr val="black"/>
                  </a:solidFill>
                  <a:latin typeface="+mn-ea"/>
                </a:rPr>
                <a:t>FONTS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6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6442" y="4743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配色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66442" y="838106"/>
            <a:ext cx="1012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COLOUR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20396" y="2530263"/>
            <a:ext cx="1797474" cy="1797474"/>
          </a:xfrm>
          <a:prstGeom prst="ellipse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66663" y="2530263"/>
            <a:ext cx="1797474" cy="1797474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74129" y="2530263"/>
            <a:ext cx="1797474" cy="1797474"/>
          </a:xfrm>
          <a:prstGeom prst="ellipse">
            <a:avLst/>
          </a:prstGeom>
          <a:solidFill>
            <a:srgbClr val="61616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27862" y="2530263"/>
            <a:ext cx="1797474" cy="1797474"/>
          </a:xfrm>
          <a:prstGeom prst="ellipse">
            <a:avLst/>
          </a:prstGeom>
          <a:solidFill>
            <a:srgbClr val="BDBDBD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8478475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56371" y="363857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</a:t>
            </a:r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情怀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56371" y="309143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>
                <a:latin typeface="+mn-ea"/>
                <a:ea typeface="+mn-ea"/>
              </a:rPr>
              <a:t>第一部分</a:t>
            </a:r>
          </a:p>
        </p:txBody>
      </p:sp>
      <p:sp>
        <p:nvSpPr>
          <p:cNvPr id="21" name="矩形 20"/>
          <p:cNvSpPr/>
          <p:nvPr/>
        </p:nvSpPr>
        <p:spPr>
          <a:xfrm>
            <a:off x="5756371" y="440801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77773" y="53647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43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442" y="474385"/>
            <a:ext cx="168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素材</a:t>
            </a:r>
            <a:r>
              <a:rPr lang="en-US" altLang="zh-CN" sz="2400" smtClean="0">
                <a:solidFill>
                  <a:prstClr val="black"/>
                </a:solidFill>
                <a:latin typeface="微软雅黑"/>
              </a:rPr>
              <a:t>&amp;</a:t>
            </a:r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参考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6442" y="838106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REFERENCE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442" y="3217585"/>
            <a:ext cx="203132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/>
              </a:rPr>
              <a:t>锤子科技官网</a:t>
            </a:r>
            <a:endParaRPr lang="zh-CN" altLang="en-US" sz="24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354" y="3759200"/>
            <a:ext cx="201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www.smartisan.com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437" y="1266811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065" y="2306348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9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442" y="47438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其余图片素材来源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6442" y="838106"/>
            <a:ext cx="1986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PICTURE MATERIAL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38869"/>
            <a:ext cx="12192000" cy="411913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618673" y="1610376"/>
            <a:ext cx="295465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/>
              </a:rPr>
              <a:t>免费可商用高清图库</a:t>
            </a:r>
            <a:endParaRPr lang="zh-CN" altLang="en-US" sz="24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2163" y="2171562"/>
            <a:ext cx="1807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www.pixabay.com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959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571660"/>
            <a:ext cx="4637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7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9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5454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5229" y="215901"/>
            <a:ext cx="5730289" cy="6642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1766" y="1734369"/>
            <a:ext cx="3515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BDBDBD"/>
                </a:solidFill>
              </a:rPr>
              <a:t>Smartisan T2</a:t>
            </a:r>
            <a:endParaRPr lang="zh-CN" altLang="en-US" sz="4800">
              <a:solidFill>
                <a:srgbClr val="BDBDB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1766" y="3097469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2472" y="325829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1766" y="3837125"/>
            <a:ext cx="1375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1300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万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9385" y="39979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主摄像头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60899" y="3097469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16/32 GB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2017" y="325829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0899" y="3837125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4.95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‘’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5659" y="39979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全高清显示屏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91766" y="2786917"/>
            <a:ext cx="5290663" cy="1810831"/>
            <a:chOff x="1244166" y="3030814"/>
            <a:chExt cx="5290663" cy="181083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244166" y="3030814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44166" y="4841645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091766" y="4862806"/>
            <a:ext cx="2382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1920 x 1080 </a:t>
            </a:r>
            <a:r>
              <a:rPr lang="zh-CN" altLang="en-US" sz="1400" smtClean="0">
                <a:solidFill>
                  <a:srgbClr val="616161"/>
                </a:solidFill>
              </a:rPr>
              <a:t>分辨率，</a:t>
            </a:r>
            <a:r>
              <a:rPr lang="en-US" altLang="zh-CN" sz="1400" smtClean="0">
                <a:solidFill>
                  <a:srgbClr val="616161"/>
                </a:solidFill>
              </a:rPr>
              <a:t>445 PPI</a:t>
            </a:r>
            <a:endParaRPr lang="zh-CN" altLang="en-US" sz="1400">
              <a:solidFill>
                <a:srgbClr val="61616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60899" y="4862806"/>
            <a:ext cx="1694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NFC</a:t>
            </a:r>
            <a:r>
              <a:rPr lang="zh-CN" altLang="en-US" sz="1400" smtClean="0">
                <a:solidFill>
                  <a:srgbClr val="616161"/>
                </a:solidFill>
              </a:rPr>
              <a:t>蓝牙 </a:t>
            </a:r>
            <a:r>
              <a:rPr lang="en-US" altLang="zh-CN" sz="1400" smtClean="0">
                <a:solidFill>
                  <a:srgbClr val="616161"/>
                </a:solidFill>
              </a:rPr>
              <a:t>4.1 LE</a:t>
            </a:r>
            <a:r>
              <a:rPr lang="zh-CN" altLang="en-US" sz="1400" smtClean="0">
                <a:solidFill>
                  <a:srgbClr val="616161"/>
                </a:solidFill>
              </a:rPr>
              <a:t>支持</a:t>
            </a:r>
            <a:endParaRPr lang="zh-CN" altLang="en-US" sz="1400">
              <a:solidFill>
                <a:srgbClr val="6161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4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215870843"/>
              </p:ext>
            </p:extLst>
          </p:nvPr>
        </p:nvGraphicFramePr>
        <p:xfrm>
          <a:off x="1115433" y="1212172"/>
          <a:ext cx="5197026" cy="46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 flipH="1">
            <a:off x="3198935" y="1892540"/>
            <a:ext cx="47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r>
              <a:rPr lang="en-US" altLang="zh-CN" sz="105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75052" y="3127475"/>
            <a:ext cx="1420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en-US" altLang="zh-CN" sz="2400" b="1" smtClean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8349" y="2605235"/>
            <a:ext cx="424768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616161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卡槽隐藏至右侧键内，在永无尽头的极简主义美学道路上，我们艰难又合理地去掉每一个不必要的开孔或疤痕，只为再减少一个设计上的遗憾。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78447" y="1687725"/>
            <a:ext cx="3483229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情怀标题</a:t>
            </a:r>
            <a:r>
              <a:rPr lang="en-US" altLang="zh-CN" sz="3200" b="1" smtClean="0">
                <a:solidFill>
                  <a:srgbClr val="616161"/>
                </a:solidFill>
                <a:latin typeface="+mj-ea"/>
                <a:ea typeface="+mj-ea"/>
              </a:rPr>
              <a:t>&amp;</a:t>
            </a: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数据</a:t>
            </a:r>
            <a:endParaRPr lang="zh-CN" altLang="en-US" sz="3200" b="1">
              <a:solidFill>
                <a:srgbClr val="616161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78350" y="2415760"/>
            <a:ext cx="4247680" cy="1579996"/>
            <a:chOff x="7207719" y="3487424"/>
            <a:chExt cx="2323329" cy="157999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207719" y="3487424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207719" y="5067420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 flipH="1">
            <a:off x="2409154" y="2415760"/>
            <a:ext cx="64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10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flipH="1">
            <a:off x="2256754" y="3686364"/>
            <a:ext cx="80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23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725" y="1212172"/>
            <a:ext cx="5478441" cy="5861932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6978349" y="4205449"/>
            <a:ext cx="1233543" cy="30777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T2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6006164" y="2042740"/>
            <a:ext cx="487769" cy="5624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493933" y="2042739"/>
            <a:ext cx="3437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1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2343" y="368299"/>
            <a:ext cx="3095666" cy="64897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0831" y="2809775"/>
            <a:ext cx="55886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是基于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Android™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深度优化和改良的操作系统，它所追求的美观、简洁、高效与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手机硬件的设计内外呼应、相得益彰。精美的界面、动人心弦的动画、接近完美的中文字体，还有“远程协助”、“车载模式”等上百项体贴入微的功能改进，让你在日常使用中，时刻感受到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带来的卓越体验。</a:t>
            </a:r>
          </a:p>
        </p:txBody>
      </p:sp>
      <p:sp>
        <p:nvSpPr>
          <p:cNvPr id="4" name="矩形 3"/>
          <p:cNvSpPr/>
          <p:nvPr/>
        </p:nvSpPr>
        <p:spPr>
          <a:xfrm>
            <a:off x="5650831" y="2052645"/>
            <a:ext cx="39976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+mn-ea"/>
              </a:rPr>
              <a:t>请输入你的情怀</a:t>
            </a:r>
            <a:endParaRPr lang="zh-CN" altLang="en-US" sz="3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8484" y="43614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38250" y="1867302"/>
            <a:ext cx="5073650" cy="3123397"/>
            <a:chOff x="1238250" y="1702202"/>
            <a:chExt cx="5073650" cy="3123397"/>
          </a:xfrm>
        </p:grpSpPr>
        <p:sp>
          <p:nvSpPr>
            <p:cNvPr id="4" name="矩形 3"/>
            <p:cNvSpPr/>
            <p:nvPr/>
          </p:nvSpPr>
          <p:spPr>
            <a:xfrm>
              <a:off x="1238250" y="1956908"/>
              <a:ext cx="507365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4800"/>
                <a:t>未来属于我们</a:t>
              </a:r>
              <a:r>
                <a:rPr lang="zh-CN" altLang="en-US" sz="4800" smtClean="0"/>
                <a:t>当中</a:t>
              </a:r>
              <a:endParaRPr lang="en-US" altLang="zh-CN" sz="4800" smtClean="0"/>
            </a:p>
            <a:p>
              <a:pPr algn="just"/>
              <a:r>
                <a:rPr lang="zh-CN" altLang="en-US" sz="3600" b="1" smtClean="0">
                  <a:latin typeface="+mj-ea"/>
                  <a:ea typeface="+mj-ea"/>
                </a:rPr>
                <a:t>那些</a:t>
              </a:r>
              <a:r>
                <a:rPr lang="zh-CN" altLang="en-US" sz="3600" b="1">
                  <a:latin typeface="+mj-ea"/>
                  <a:ea typeface="+mj-ea"/>
                </a:rPr>
                <a:t>仍然愿意弄脏双手</a:t>
              </a:r>
              <a:r>
                <a:rPr lang="zh-CN" altLang="en-US" sz="3600" b="1" smtClean="0">
                  <a:latin typeface="+mj-ea"/>
                  <a:ea typeface="+mj-ea"/>
                </a:rPr>
                <a:t>的少数</a:t>
              </a:r>
              <a:r>
                <a:rPr lang="zh-CN" altLang="en-US" sz="3600" b="1">
                  <a:latin typeface="+mj-ea"/>
                  <a:ea typeface="+mj-ea"/>
                </a:rPr>
                <a:t>分子。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321076" y="1702202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321076" y="4825599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238250" y="4150606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罗永浩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-301900" y="-2001797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400" b="1" smtClean="0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71400" b="1">
              <a:solidFill>
                <a:schemeClr val="tx1">
                  <a:lumMod val="75000"/>
                  <a:lumOff val="25000"/>
                  <a:alpha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7450" y="0"/>
            <a:ext cx="4414550" cy="535361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22471" y="299245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2471" y="24453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二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2471" y="376189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873" y="471858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0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271" y="2223536"/>
            <a:ext cx="2223408" cy="3920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408" y="2845844"/>
            <a:ext cx="1466357" cy="25917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296" y="2223536"/>
            <a:ext cx="2223408" cy="3920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433" y="2845844"/>
            <a:ext cx="1466357" cy="25917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321" y="2223536"/>
            <a:ext cx="2223408" cy="3920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458" y="2845844"/>
            <a:ext cx="1466357" cy="25917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8708" y="1661259"/>
            <a:ext cx="92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>
                <a:solidFill>
                  <a:srgbClr val="616161"/>
                </a:solidFill>
                <a:latin typeface="+mn-ea"/>
              </a:rPr>
              <a:t>你的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手机可以方便地通过网络操作另一台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手机，以帮助对方</a:t>
            </a:r>
          </a:p>
        </p:txBody>
      </p:sp>
      <p:sp>
        <p:nvSpPr>
          <p:cNvPr id="3" name="矩形 2"/>
          <p:cNvSpPr/>
          <p:nvPr/>
        </p:nvSpPr>
        <p:spPr>
          <a:xfrm>
            <a:off x="1488708" y="997903"/>
            <a:ext cx="9214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mtClean="0">
                <a:latin typeface="+mn-ea"/>
              </a:rPr>
              <a:t>远程协助</a:t>
            </a:r>
            <a:endParaRPr lang="zh-CN" altLang="en-US" sz="360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83359" y="3891437"/>
            <a:ext cx="250257" cy="500514"/>
            <a:chOff x="6689558" y="882773"/>
            <a:chExt cx="250257" cy="50051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58384" y="3891437"/>
            <a:ext cx="250257" cy="500514"/>
            <a:chOff x="6689558" y="882773"/>
            <a:chExt cx="250257" cy="50051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8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2015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1C23"/>
      </a:accent1>
      <a:accent2>
        <a:srgbClr val="2524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</a:spPr>
      <a:bodyPr wrap="square" rtlCol="0" anchor="ctr">
        <a:spAutoFit/>
      </a:bodyPr>
      <a:lstStyle>
        <a:defPPr algn="ctr">
          <a:defRPr sz="2800">
            <a:solidFill>
              <a:schemeClr val="bg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1717</Words>
  <Application>Microsoft Office PowerPoint</Application>
  <PresentationFormat>宽屏</PresentationFormat>
  <Paragraphs>151</Paragraphs>
  <Slides>33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Segoe UI</vt:lpstr>
      <vt:lpstr>Segoe UI Light 8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优品PPT</cp:lastModifiedBy>
  <cp:revision>119</cp:revision>
  <dcterms:created xsi:type="dcterms:W3CDTF">2015-12-29T08:06:59Z</dcterms:created>
  <dcterms:modified xsi:type="dcterms:W3CDTF">2018-05-30T05:14:28Z</dcterms:modified>
</cp:coreProperties>
</file>