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3">
  <p:sldMasterIdLst>
    <p:sldMasterId id="2147483648" r:id="rId1"/>
    <p:sldMasterId id="2147483651" r:id="rId2"/>
    <p:sldMasterId id="2147483663" r:id="rId3"/>
  </p:sldMasterIdLst>
  <p:notesMasterIdLst>
    <p:notesMasterId r:id="rId30"/>
  </p:notesMasterIdLst>
  <p:sldIdLst>
    <p:sldId id="286" r:id="rId4"/>
    <p:sldId id="261" r:id="rId5"/>
    <p:sldId id="263" r:id="rId6"/>
    <p:sldId id="281" r:id="rId7"/>
    <p:sldId id="262" r:id="rId8"/>
    <p:sldId id="264" r:id="rId9"/>
    <p:sldId id="265" r:id="rId10"/>
    <p:sldId id="266" r:id="rId11"/>
    <p:sldId id="267" r:id="rId12"/>
    <p:sldId id="268" r:id="rId13"/>
    <p:sldId id="269" r:id="rId14"/>
    <p:sldId id="280" r:id="rId15"/>
    <p:sldId id="273" r:id="rId16"/>
    <p:sldId id="287" r:id="rId17"/>
    <p:sldId id="271" r:id="rId18"/>
    <p:sldId id="275" r:id="rId19"/>
    <p:sldId id="272" r:id="rId20"/>
    <p:sldId id="277" r:id="rId21"/>
    <p:sldId id="279" r:id="rId22"/>
    <p:sldId id="276" r:id="rId23"/>
    <p:sldId id="288" r:id="rId24"/>
    <p:sldId id="274" r:id="rId25"/>
    <p:sldId id="270" r:id="rId26"/>
    <p:sldId id="289" r:id="rId27"/>
    <p:sldId id="290" r:id="rId28"/>
    <p:sldId id="291" r:id="rId29"/>
  </p:sldIdLst>
  <p:sldSz cx="12192000" cy="6858000"/>
  <p:notesSz cx="6858000" cy="9144000"/>
  <p:custDataLst>
    <p:tags r:id="rId31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1AA6F"/>
    <a:srgbClr val="F29071"/>
    <a:srgbClr val="01879F"/>
    <a:srgbClr val="BE001D"/>
    <a:srgbClr val="F6DEDE"/>
    <a:srgbClr val="FCE2E3"/>
    <a:srgbClr val="FB7C6E"/>
    <a:srgbClr val="D8CE7C"/>
    <a:srgbClr val="DFDBD4"/>
    <a:srgbClr val="F0C6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42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720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ags" Target="tags/tag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D26F34-65B1-42C1-A78D-65F5EDA89499}" type="datetimeFigureOut">
              <a:rPr lang="zh-CN" altLang="en-US" smtClean="0"/>
              <a:t>2019/1/12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A2348B-5151-457C-B01A-D935089FED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5221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A2348B-5151-457C-B01A-D935089FED0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962493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A2348B-5151-457C-B01A-D935089FED0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687789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A2348B-5151-457C-B01A-D935089FED0A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087332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A2348B-5151-457C-B01A-D935089FED0A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300922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A2348B-5151-457C-B01A-D935089FED0A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314147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A2348B-5151-457C-B01A-D935089FED0A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57093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A2348B-5151-457C-B01A-D935089FED0A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93055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A2348B-5151-457C-B01A-D935089FED0A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822011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A2348B-5151-457C-B01A-D935089FED0A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234196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A2348B-5151-457C-B01A-D935089FED0A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810286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A2348B-5151-457C-B01A-D935089FED0A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9844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A2348B-5151-457C-B01A-D935089FED0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725834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A2348B-5151-457C-B01A-D935089FED0A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473103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A2348B-5151-457C-B01A-D935089FED0A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625992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A2348B-5151-457C-B01A-D935089FED0A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25326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676495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A2348B-5151-457C-B01A-D935089FED0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6547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A2348B-5151-457C-B01A-D935089FED0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83245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A2348B-5151-457C-B01A-D935089FED0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66215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A2348B-5151-457C-B01A-D935089FED0A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19282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A2348B-5151-457C-B01A-D935089FED0A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08421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A2348B-5151-457C-B01A-D935089FED0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224611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A2348B-5151-457C-B01A-D935089FED0A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70633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96341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1744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02480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19260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390697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62894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648005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023393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799128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26734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89316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898185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696446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748554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633889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13680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72090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3009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26047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0176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52485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49825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09948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2019/1/12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0554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2019/1/12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93098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g"/><Relationship Id="rId3" Type="http://schemas.openxmlformats.org/officeDocument/2006/relationships/image" Target="../media/image21.jpg"/><Relationship Id="rId7" Type="http://schemas.openxmlformats.org/officeDocument/2006/relationships/image" Target="../media/image25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g"/><Relationship Id="rId5" Type="http://schemas.openxmlformats.org/officeDocument/2006/relationships/image" Target="../media/image23.jpg"/><Relationship Id="rId4" Type="http://schemas.openxmlformats.org/officeDocument/2006/relationships/image" Target="../media/image22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7" Type="http://schemas.openxmlformats.org/officeDocument/2006/relationships/image" Target="../media/image31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g"/><Relationship Id="rId5" Type="http://schemas.openxmlformats.org/officeDocument/2006/relationships/image" Target="../media/image29.jpg"/><Relationship Id="rId4" Type="http://schemas.openxmlformats.org/officeDocument/2006/relationships/image" Target="../media/image28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6.jpg"/><Relationship Id="rId5" Type="http://schemas.openxmlformats.org/officeDocument/2006/relationships/image" Target="../media/image45.jpg"/><Relationship Id="rId4" Type="http://schemas.openxmlformats.org/officeDocument/2006/relationships/image" Target="../media/image44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jpg"/><Relationship Id="rId4" Type="http://schemas.openxmlformats.org/officeDocument/2006/relationships/image" Target="../media/image49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0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jpg"/><Relationship Id="rId4" Type="http://schemas.openxmlformats.org/officeDocument/2006/relationships/image" Target="../media/image14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"/>
            <a:ext cx="12191760" cy="6857865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1017191" y="962025"/>
            <a:ext cx="10160793" cy="4933950"/>
            <a:chOff x="1002507" y="962025"/>
            <a:chExt cx="10160793" cy="4933950"/>
          </a:xfrm>
        </p:grpSpPr>
        <p:sp>
          <p:nvSpPr>
            <p:cNvPr id="4" name="矩形 3"/>
            <p:cNvSpPr/>
            <p:nvPr/>
          </p:nvSpPr>
          <p:spPr>
            <a:xfrm>
              <a:off x="6081316" y="962025"/>
              <a:ext cx="5081984" cy="493395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图文框 8"/>
            <p:cNvSpPr/>
            <p:nvPr/>
          </p:nvSpPr>
          <p:spPr>
            <a:xfrm>
              <a:off x="1002507" y="962025"/>
              <a:ext cx="5707459" cy="4933950"/>
            </a:xfrm>
            <a:prstGeom prst="frame">
              <a:avLst>
                <a:gd name="adj1" fmla="val 7481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6096000" y="1060609"/>
            <a:ext cx="3238500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600" dirty="0">
                <a:latin typeface="方正姚体" panose="02010601030101010101" pitchFamily="2" charset="-122"/>
                <a:ea typeface="方正姚体" panose="02010601030101010101" pitchFamily="2" charset="-122"/>
              </a:rPr>
              <a:t>台</a:t>
            </a:r>
          </a:p>
        </p:txBody>
      </p:sp>
      <p:sp>
        <p:nvSpPr>
          <p:cNvPr id="13" name="椭圆 12"/>
          <p:cNvSpPr/>
          <p:nvPr/>
        </p:nvSpPr>
        <p:spPr>
          <a:xfrm>
            <a:off x="9048750" y="3676650"/>
            <a:ext cx="1440000" cy="1440000"/>
          </a:xfrm>
          <a:prstGeom prst="ellipse">
            <a:avLst/>
          </a:prstGeom>
          <a:solidFill>
            <a:schemeClr val="accent3"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7639050" y="2590800"/>
            <a:ext cx="3238500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600" dirty="0">
                <a:latin typeface="方正姚体" panose="02010601030101010101" pitchFamily="2" charset="-122"/>
                <a:ea typeface="方正姚体" panose="02010601030101010101" pitchFamily="2" charset="-122"/>
              </a:rPr>
              <a:t>湾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96245">
            <a:off x="8783059" y="1676400"/>
            <a:ext cx="1319451" cy="128237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6893004" y="3800475"/>
            <a:ext cx="1107996" cy="19526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dirty="0" smtClean="0">
                <a:latin typeface="方正姚体" panose="02010601030101010101" pitchFamily="2" charset="-122"/>
                <a:ea typeface="方正姚体" panose="02010601030101010101" pitchFamily="2" charset="-122"/>
              </a:rPr>
              <a:t>这个城市</a:t>
            </a:r>
            <a:endParaRPr lang="en-US" altLang="zh-CN" sz="2000" dirty="0" smtClean="0"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zh-CN" altLang="en-US" sz="2000" dirty="0" smtClean="0">
                <a:latin typeface="方正姚体" panose="02010601030101010101" pitchFamily="2" charset="-122"/>
                <a:ea typeface="方正姚体" panose="02010601030101010101" pitchFamily="2" charset="-122"/>
              </a:rPr>
              <a:t>跟你偶像剧中的</a:t>
            </a:r>
            <a:endParaRPr lang="en-US" altLang="zh-CN" sz="2000" dirty="0" smtClean="0"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zh-CN" altLang="en-US" sz="2000" dirty="0" smtClean="0">
                <a:latin typeface="方正姚体" panose="02010601030101010101" pitchFamily="2" charset="-122"/>
                <a:ea typeface="方正姚体" panose="02010601030101010101" pitchFamily="2" charset="-122"/>
              </a:rPr>
              <a:t>城市一样吗</a:t>
            </a:r>
            <a:endParaRPr lang="zh-CN" altLang="en-US" sz="2000" dirty="0"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gradFill flip="none" rotWithShape="1">
            <a:gsLst>
              <a:gs pos="94000">
                <a:schemeClr val="bg1">
                  <a:alpha val="0"/>
                </a:schemeClr>
              </a:gs>
              <a:gs pos="100000">
                <a:schemeClr val="tx1">
                  <a:lumMod val="50000"/>
                  <a:lumOff val="50000"/>
                  <a:alpha val="30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101600" dist="38100" sx="101000" sy="101000" algn="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585587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animBg="1"/>
      <p:bldP spid="11" grpId="0"/>
      <p:bldP spid="1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4DCC67CB-5208-44CD-AC8D-67B5070D5C39}"/>
              </a:ext>
            </a:extLst>
          </p:cNvPr>
          <p:cNvSpPr/>
          <p:nvPr/>
        </p:nvSpPr>
        <p:spPr>
          <a:xfrm>
            <a:off x="474133" y="287867"/>
            <a:ext cx="11243733" cy="314113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2" name="组合 1"/>
          <p:cNvGrpSpPr/>
          <p:nvPr/>
        </p:nvGrpSpPr>
        <p:grpSpPr>
          <a:xfrm>
            <a:off x="1081605" y="4057152"/>
            <a:ext cx="10028789" cy="1746568"/>
            <a:chOff x="788014" y="1142502"/>
            <a:chExt cx="10028789" cy="1746568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xmlns="" id="{01C94C33-5693-4D29-A180-5069BEC151A0}"/>
                </a:ext>
              </a:extLst>
            </p:cNvPr>
            <p:cNvSpPr/>
            <p:nvPr/>
          </p:nvSpPr>
          <p:spPr>
            <a:xfrm>
              <a:off x="4358597" y="1142502"/>
              <a:ext cx="2725096" cy="11541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dirty="0">
                  <a:latin typeface="方正姚体" panose="02010601030101010101" pitchFamily="2" charset="-122"/>
                  <a:ea typeface="方正姚体" panose="02010601030101010101" pitchFamily="2" charset="-122"/>
                </a:rPr>
                <a:t>纪念堂</a:t>
              </a:r>
            </a:p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latin typeface="方正姚体" panose="02010601030101010101" pitchFamily="2" charset="-122"/>
                  <a:ea typeface="方正姚体" panose="02010601030101010101" pitchFamily="2" charset="-122"/>
                </a:rPr>
                <a:t>中正纪念堂以纪念楼为中心，包围着树木花圃与池墉小桥</a:t>
              </a:r>
              <a:r>
                <a:rPr lang="zh-CN" altLang="en-US" sz="1400" dirty="0" smtClean="0">
                  <a:latin typeface="方正姚体" panose="02010601030101010101" pitchFamily="2" charset="-122"/>
                  <a:ea typeface="方正姚体" panose="02010601030101010101" pitchFamily="2" charset="-122"/>
                </a:rPr>
                <a:t>。</a:t>
              </a:r>
              <a:endParaRPr lang="zh-CN" altLang="en-US" sz="1400" dirty="0"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5D0E6434-399A-4226-BD03-693161DDA204}"/>
                </a:ext>
              </a:extLst>
            </p:cNvPr>
            <p:cNvSpPr/>
            <p:nvPr/>
          </p:nvSpPr>
          <p:spPr>
            <a:xfrm>
              <a:off x="7852182" y="1142502"/>
              <a:ext cx="2964621" cy="17465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dirty="0">
                  <a:latin typeface="方正姚体" panose="02010601030101010101" pitchFamily="2" charset="-122"/>
                  <a:ea typeface="方正姚体" panose="02010601030101010101" pitchFamily="2" charset="-122"/>
                </a:rPr>
                <a:t>两厅院</a:t>
              </a:r>
            </a:p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latin typeface="方正姚体" panose="02010601030101010101" pitchFamily="2" charset="-122"/>
                  <a:ea typeface="方正姚体" panose="02010601030101010101" pitchFamily="2" charset="-122"/>
                </a:rPr>
                <a:t>中正纪念堂中央艺文广场两侧，分布着的戏剧院及音乐厅（即两厅院），两厅院共有四座室内表演厅及四个户外广场。等。</a:t>
              </a: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xmlns="" id="{60709081-BCB9-43A5-8EEF-64D96246D87C}"/>
                </a:ext>
              </a:extLst>
            </p:cNvPr>
            <p:cNvSpPr/>
            <p:nvPr/>
          </p:nvSpPr>
          <p:spPr>
            <a:xfrm>
              <a:off x="788014" y="1142502"/>
              <a:ext cx="2802094" cy="17465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dirty="0">
                  <a:latin typeface="方正姚体" panose="02010601030101010101" pitchFamily="2" charset="-122"/>
                  <a:ea typeface="方正姚体" panose="02010601030101010101" pitchFamily="2" charset="-122"/>
                </a:rPr>
                <a:t>牌楼</a:t>
              </a:r>
            </a:p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latin typeface="方正姚体" panose="02010601030101010101" pitchFamily="2" charset="-122"/>
                  <a:ea typeface="方正姚体" panose="02010601030101010101" pitchFamily="2" charset="-122"/>
                </a:rPr>
                <a:t>中正纪念堂外原有“大中至正”四字牌楼，接着是宽长的瞻仰大道，两旁种植花草树木，在尽头可见纪念堂建筑主体。</a:t>
              </a:r>
            </a:p>
          </p:txBody>
        </p:sp>
      </p:grp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4DCC67CB-5208-44CD-AC8D-67B5070D5C39}"/>
              </a:ext>
            </a:extLst>
          </p:cNvPr>
          <p:cNvSpPr/>
          <p:nvPr/>
        </p:nvSpPr>
        <p:spPr>
          <a:xfrm>
            <a:off x="5619750" y="472433"/>
            <a:ext cx="5907616" cy="2772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08" y="472433"/>
            <a:ext cx="4922584" cy="277200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7D8F9C7C-BC4C-4E8C-8EDE-81C2BA4CC578}"/>
              </a:ext>
            </a:extLst>
          </p:cNvPr>
          <p:cNvSpPr/>
          <p:nvPr/>
        </p:nvSpPr>
        <p:spPr>
          <a:xfrm>
            <a:off x="6199464" y="818694"/>
            <a:ext cx="3877985" cy="207690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1600" dirty="0">
                <a:latin typeface="方正姚体" panose="02010601030101010101" pitchFamily="2" charset="-122"/>
                <a:ea typeface="方正姚体" panose="02010601030101010101" pitchFamily="2" charset="-122"/>
              </a:rPr>
              <a:t>中正纪念堂坐落基地东边，背临杭州南路，坐东向西，遥望大陆。三层台阶高</a:t>
            </a:r>
            <a:r>
              <a:rPr lang="en-US" altLang="zh-CN" sz="1600" dirty="0">
                <a:latin typeface="方正姚体" panose="02010601030101010101" pitchFamily="2" charset="-122"/>
                <a:ea typeface="方正姚体" panose="02010601030101010101" pitchFamily="2" charset="-122"/>
              </a:rPr>
              <a:t>14.5</a:t>
            </a:r>
            <a:r>
              <a:rPr lang="zh-CN" altLang="en-US" sz="1600" dirty="0">
                <a:latin typeface="方正姚体" panose="02010601030101010101" pitchFamily="2" charset="-122"/>
                <a:ea typeface="方正姚体" panose="02010601030101010101" pitchFamily="2" charset="-122"/>
              </a:rPr>
              <a:t>米，主体强高</a:t>
            </a:r>
            <a:r>
              <a:rPr lang="en-US" altLang="zh-CN" sz="1600" dirty="0">
                <a:latin typeface="方正姚体" panose="02010601030101010101" pitchFamily="2" charset="-122"/>
                <a:ea typeface="方正姚体" panose="02010601030101010101" pitchFamily="2" charset="-122"/>
              </a:rPr>
              <a:t>24</a:t>
            </a:r>
            <a:r>
              <a:rPr lang="zh-CN" altLang="en-US" sz="1600" dirty="0">
                <a:latin typeface="方正姚体" panose="02010601030101010101" pitchFamily="2" charset="-122"/>
                <a:ea typeface="方正姚体" panose="02010601030101010101" pitchFamily="2" charset="-122"/>
              </a:rPr>
              <a:t>米，斗拱至宝顶尖高</a:t>
            </a:r>
            <a:r>
              <a:rPr lang="en-US" altLang="zh-CN" sz="1600" dirty="0">
                <a:latin typeface="方正姚体" panose="02010601030101010101" pitchFamily="2" charset="-122"/>
                <a:ea typeface="方正姚体" panose="02010601030101010101" pitchFamily="2" charset="-122"/>
              </a:rPr>
              <a:t>31.5</a:t>
            </a:r>
            <a:r>
              <a:rPr lang="zh-CN" altLang="en-US" sz="1600" dirty="0">
                <a:latin typeface="方正姚体" panose="02010601030101010101" pitchFamily="2" charset="-122"/>
                <a:ea typeface="方正姚体" panose="02010601030101010101" pitchFamily="2" charset="-122"/>
              </a:rPr>
              <a:t>米，合共</a:t>
            </a:r>
            <a:r>
              <a:rPr lang="en-US" altLang="zh-CN" sz="1600" dirty="0">
                <a:latin typeface="方正姚体" panose="02010601030101010101" pitchFamily="2" charset="-122"/>
                <a:ea typeface="方正姚体" panose="02010601030101010101" pitchFamily="2" charset="-122"/>
              </a:rPr>
              <a:t>70</a:t>
            </a:r>
            <a:r>
              <a:rPr lang="zh-CN" altLang="en-US" sz="1600" dirty="0">
                <a:latin typeface="方正姚体" panose="02010601030101010101" pitchFamily="2" charset="-122"/>
                <a:ea typeface="方正姚体" panose="02010601030101010101" pitchFamily="2" charset="-122"/>
              </a:rPr>
              <a:t>米。大门高</a:t>
            </a:r>
            <a:r>
              <a:rPr lang="en-US" altLang="zh-CN" sz="1600" dirty="0">
                <a:latin typeface="方正姚体" panose="02010601030101010101" pitchFamily="2" charset="-122"/>
                <a:ea typeface="方正姚体" panose="02010601030101010101" pitchFamily="2" charset="-122"/>
              </a:rPr>
              <a:t>16</a:t>
            </a:r>
            <a:r>
              <a:rPr lang="zh-CN" altLang="en-US" sz="1600" dirty="0">
                <a:latin typeface="方正姚体" panose="02010601030101010101" pitchFamily="2" charset="-122"/>
                <a:ea typeface="方正姚体" panose="02010601030101010101" pitchFamily="2" charset="-122"/>
              </a:rPr>
              <a:t>米，重</a:t>
            </a:r>
            <a:r>
              <a:rPr lang="en-US" altLang="zh-CN" sz="1600" dirty="0">
                <a:latin typeface="方正姚体" panose="02010601030101010101" pitchFamily="2" charset="-122"/>
                <a:ea typeface="方正姚体" panose="02010601030101010101" pitchFamily="2" charset="-122"/>
              </a:rPr>
              <a:t>75</a:t>
            </a:r>
            <a:r>
              <a:rPr lang="zh-CN" altLang="en-US" sz="1600" dirty="0">
                <a:latin typeface="方正姚体" panose="02010601030101010101" pitchFamily="2" charset="-122"/>
                <a:ea typeface="方正姚体" panose="02010601030101010101" pitchFamily="2" charset="-122"/>
              </a:rPr>
              <a:t>吨，为青铜铸建。建筑以蓝瓦白墙为体，象征着青天白日。正堂分上下两层，上层平面为</a:t>
            </a:r>
            <a:r>
              <a:rPr lang="en-US" altLang="zh-CN" sz="1600" dirty="0">
                <a:latin typeface="方正姚体" panose="02010601030101010101" pitchFamily="2" charset="-122"/>
                <a:ea typeface="方正姚体" panose="02010601030101010101" pitchFamily="2" charset="-122"/>
              </a:rPr>
              <a:t>40</a:t>
            </a:r>
            <a:r>
              <a:rPr lang="zh-CN" altLang="en-US" sz="1600" dirty="0">
                <a:latin typeface="方正姚体" panose="02010601030101010101" pitchFamily="2" charset="-122"/>
                <a:ea typeface="方正姚体" panose="02010601030101010101" pitchFamily="2" charset="-122"/>
              </a:rPr>
              <a:t>米见方，四角各突出</a:t>
            </a:r>
            <a:r>
              <a:rPr lang="en-US" altLang="zh-CN" sz="1600" dirty="0">
                <a:latin typeface="方正姚体" panose="02010601030101010101" pitchFamily="2" charset="-122"/>
                <a:ea typeface="方正姚体" panose="02010601030101010101" pitchFamily="2" charset="-122"/>
              </a:rPr>
              <a:t>7.5</a:t>
            </a:r>
            <a:r>
              <a:rPr lang="zh-CN" altLang="en-US" sz="1600" dirty="0">
                <a:latin typeface="方正姚体" panose="02010601030101010101" pitchFamily="2" charset="-122"/>
                <a:ea typeface="方正姚体" panose="02010601030101010101" pitchFamily="2" charset="-122"/>
              </a:rPr>
              <a:t>米，后方居中立蒋中正坐姿铜像，以供瞻仰。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187F8C4E-367C-4550-AF16-098B9C56FF52}"/>
              </a:ext>
            </a:extLst>
          </p:cNvPr>
          <p:cNvSpPr/>
          <p:nvPr/>
        </p:nvSpPr>
        <p:spPr>
          <a:xfrm>
            <a:off x="10138027" y="818694"/>
            <a:ext cx="1046440" cy="1169551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2800" dirty="0">
                <a:solidFill>
                  <a:schemeClr val="accent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中正</a:t>
            </a:r>
            <a:endParaRPr lang="en-US" altLang="zh-CN" sz="2800" dirty="0">
              <a:solidFill>
                <a:schemeClr val="accent6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zh-CN" altLang="en-US" sz="2800" dirty="0">
                <a:solidFill>
                  <a:schemeClr val="accent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纪念堂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2361" y="4893944"/>
            <a:ext cx="1867277" cy="1697355"/>
          </a:xfrm>
          <a:prstGeom prst="rect">
            <a:avLst/>
          </a:prstGeom>
        </p:spPr>
      </p:pic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15FE774B-BD01-4B9C-91F8-65FC7DCA5AC1}"/>
              </a:ext>
            </a:extLst>
          </p:cNvPr>
          <p:cNvSpPr/>
          <p:nvPr/>
        </p:nvSpPr>
        <p:spPr>
          <a:xfrm>
            <a:off x="-1" y="0"/>
            <a:ext cx="6096000" cy="6858000"/>
          </a:xfrm>
          <a:prstGeom prst="rect">
            <a:avLst/>
          </a:prstGeom>
          <a:gradFill flip="none" rotWithShape="1">
            <a:gsLst>
              <a:gs pos="94000">
                <a:schemeClr val="bg1">
                  <a:alpha val="0"/>
                </a:schemeClr>
              </a:gs>
              <a:gs pos="100000">
                <a:schemeClr val="tx1">
                  <a:lumMod val="50000"/>
                  <a:lumOff val="50000"/>
                  <a:alpha val="30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101600" dist="38100" sx="101000" sy="101000" algn="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816973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1983444"/>
            <a:ext cx="12192000" cy="14668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104" name="Picture 8">
            <a:extLst>
              <a:ext uri="{FF2B5EF4-FFF2-40B4-BE49-F238E27FC236}">
                <a16:creationId xmlns:a16="http://schemas.microsoft.com/office/drawing/2014/main" xmlns="" id="{BBBD7796-0B1D-4E0B-97D6-6C857A19EF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658100" y="1638012"/>
            <a:ext cx="3840000" cy="2157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xmlns="" id="{D8F888A4-6933-437D-AF38-2EC6059CBC4B}"/>
              </a:ext>
            </a:extLst>
          </p:cNvPr>
          <p:cNvSpPr/>
          <p:nvPr/>
        </p:nvSpPr>
        <p:spPr>
          <a:xfrm>
            <a:off x="1317095" y="4615946"/>
            <a:ext cx="955780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latin typeface="方正姚体" panose="02010601030101010101" pitchFamily="2" charset="-122"/>
                <a:ea typeface="方正姚体" panose="02010601030101010101" pitchFamily="2" charset="-122"/>
              </a:rPr>
              <a:t>忠烈祠位于圆山饭店东侧，占地约</a:t>
            </a:r>
            <a:r>
              <a:rPr lang="en-US" altLang="zh-CN" sz="1600" dirty="0">
                <a:latin typeface="方正姚体" panose="02010601030101010101" pitchFamily="2" charset="-122"/>
                <a:ea typeface="方正姚体" panose="02010601030101010101" pitchFamily="2" charset="-122"/>
              </a:rPr>
              <a:t>1600</a:t>
            </a:r>
            <a:r>
              <a:rPr lang="zh-CN" altLang="en-US" sz="1600" dirty="0">
                <a:latin typeface="方正姚体" panose="02010601030101010101" pitchFamily="2" charset="-122"/>
                <a:ea typeface="方正姚体" panose="02010601030101010101" pitchFamily="2" charset="-122"/>
              </a:rPr>
              <a:t>坪，气派雄伟的庙堂，奉祀牺牲的烈士，由于景色清幽，整点并有换卫兵仪式，常吸引观光客来观看。民国时期三侠五义流传极广，凡有井水处必有三五书，后被蒋公借鉴成为纪念抗日烈士的陵园在各地广</a:t>
            </a:r>
            <a:r>
              <a:rPr lang="zh-CN" altLang="en-US" sz="1600" dirty="0" smtClean="0">
                <a:latin typeface="方正姚体" panose="02010601030101010101" pitchFamily="2" charset="-122"/>
                <a:ea typeface="方正姚体" panose="02010601030101010101" pitchFamily="2" charset="-122"/>
              </a:rPr>
              <a:t>建。</a:t>
            </a:r>
            <a:endParaRPr lang="zh-CN" altLang="en-US" sz="1600" dirty="0"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pic>
        <p:nvPicPr>
          <p:cNvPr id="4102" name="Picture 6">
            <a:extLst>
              <a:ext uri="{FF2B5EF4-FFF2-40B4-BE49-F238E27FC236}">
                <a16:creationId xmlns:a16="http://schemas.microsoft.com/office/drawing/2014/main" xmlns="" id="{916FDFBC-92E9-4A7A-87D8-51F887AE55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0828" y="1638012"/>
            <a:ext cx="3840000" cy="2157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00AC40ED-E316-44A2-B625-5BC5EB376BBC}"/>
              </a:ext>
            </a:extLst>
          </p:cNvPr>
          <p:cNvSpPr/>
          <p:nvPr/>
        </p:nvSpPr>
        <p:spPr>
          <a:xfrm>
            <a:off x="4731684" y="1337608"/>
            <a:ext cx="2728632" cy="252992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6600" b="1" dirty="0" smtClean="0">
                <a:solidFill>
                  <a:schemeClr val="accent5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抗战</a:t>
            </a:r>
            <a:endParaRPr lang="en-US" altLang="zh-CN" sz="6600" b="1" dirty="0" smtClean="0">
              <a:solidFill>
                <a:schemeClr val="accent5"/>
              </a:solidFill>
              <a:latin typeface="汉仪尚巍手书W" panose="00020600040101010101" pitchFamily="18" charset="-122"/>
              <a:ea typeface="汉仪尚巍手书W" panose="00020600040101010101" pitchFamily="18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6600" b="1" dirty="0" smtClean="0">
                <a:solidFill>
                  <a:schemeClr val="accent5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纪念</a:t>
            </a:r>
            <a:r>
              <a:rPr lang="zh-CN" altLang="en-US" sz="6600" b="1" dirty="0">
                <a:solidFill>
                  <a:schemeClr val="accent5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地</a:t>
            </a:r>
            <a:endParaRPr lang="zh-CN" altLang="en-US" sz="6600" dirty="0">
              <a:solidFill>
                <a:schemeClr val="accent5"/>
              </a:solidFill>
              <a:latin typeface="汉仪尚巍手书W" panose="00020600040101010101" pitchFamily="18" charset="-122"/>
              <a:ea typeface="汉仪尚巍手书W" panose="00020600040101010101" pitchFamily="18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659275" y="632243"/>
            <a:ext cx="48734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 smtClean="0">
                <a:latin typeface="方正姚体" panose="02010601030101010101" pitchFamily="2" charset="-122"/>
                <a:ea typeface="方正姚体" panose="02010601030101010101" pitchFamily="2" charset="-122"/>
              </a:rPr>
              <a:t>台北市国家抗战纪念地忠烈</a:t>
            </a:r>
            <a:r>
              <a:rPr lang="zh-CN" altLang="en-US" sz="2800" b="1" dirty="0">
                <a:latin typeface="方正姚体" panose="02010601030101010101" pitchFamily="2" charset="-122"/>
                <a:ea typeface="方正姚体" panose="02010601030101010101" pitchFamily="2" charset="-122"/>
              </a:rPr>
              <a:t>祠</a:t>
            </a:r>
            <a:endParaRPr lang="zh-CN" altLang="en-US" sz="2800" b="1" dirty="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15FE774B-BD01-4B9C-91F8-65FC7DCA5AC1}"/>
              </a:ext>
            </a:extLst>
          </p:cNvPr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gradFill flip="none" rotWithShape="1">
            <a:gsLst>
              <a:gs pos="94000">
                <a:schemeClr val="bg1">
                  <a:alpha val="0"/>
                </a:schemeClr>
              </a:gs>
              <a:gs pos="100000">
                <a:schemeClr val="tx1">
                  <a:lumMod val="50000"/>
                  <a:lumOff val="50000"/>
                  <a:alpha val="30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101600" dist="38100" sx="101000" sy="101000" algn="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291156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/>
      <p:bldP spid="5" grpId="0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975" y="1562100"/>
            <a:ext cx="1440000" cy="1440000"/>
          </a:xfrm>
          <a:custGeom>
            <a:avLst/>
            <a:gdLst>
              <a:gd name="connsiteX0" fmla="*/ 0 w 1440000"/>
              <a:gd name="connsiteY0" fmla="*/ 0 h 1440000"/>
              <a:gd name="connsiteX1" fmla="*/ 1440000 w 1440000"/>
              <a:gd name="connsiteY1" fmla="*/ 0 h 1440000"/>
              <a:gd name="connsiteX2" fmla="*/ 1440000 w 1440000"/>
              <a:gd name="connsiteY2" fmla="*/ 1440000 h 1440000"/>
              <a:gd name="connsiteX3" fmla="*/ 0 w 1440000"/>
              <a:gd name="connsiteY3" fmla="*/ 1440000 h 1440000"/>
              <a:gd name="connsiteX4" fmla="*/ 0 w 1440000"/>
              <a:gd name="connsiteY4" fmla="*/ 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40000" h="1440000">
                <a:moveTo>
                  <a:pt x="0" y="0"/>
                </a:moveTo>
                <a:lnTo>
                  <a:pt x="1440000" y="0"/>
                </a:lnTo>
                <a:lnTo>
                  <a:pt x="1440000" y="1440000"/>
                </a:lnTo>
                <a:lnTo>
                  <a:pt x="0" y="144000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2363" y="1581150"/>
            <a:ext cx="1433924" cy="1440000"/>
          </a:xfrm>
          <a:custGeom>
            <a:avLst/>
            <a:gdLst>
              <a:gd name="connsiteX0" fmla="*/ 0 w 1440000"/>
              <a:gd name="connsiteY0" fmla="*/ 0 h 1440000"/>
              <a:gd name="connsiteX1" fmla="*/ 1440000 w 1440000"/>
              <a:gd name="connsiteY1" fmla="*/ 0 h 1440000"/>
              <a:gd name="connsiteX2" fmla="*/ 1440000 w 1440000"/>
              <a:gd name="connsiteY2" fmla="*/ 1440000 h 1440000"/>
              <a:gd name="connsiteX3" fmla="*/ 0 w 1440000"/>
              <a:gd name="connsiteY3" fmla="*/ 1440000 h 1440000"/>
              <a:gd name="connsiteX4" fmla="*/ 0 w 1440000"/>
              <a:gd name="connsiteY4" fmla="*/ 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40000" h="1440000">
                <a:moveTo>
                  <a:pt x="0" y="0"/>
                </a:moveTo>
                <a:lnTo>
                  <a:pt x="1440000" y="0"/>
                </a:lnTo>
                <a:lnTo>
                  <a:pt x="1440000" y="1440000"/>
                </a:lnTo>
                <a:lnTo>
                  <a:pt x="0" y="144000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6675" y="1600200"/>
            <a:ext cx="1440000" cy="1440000"/>
          </a:xfrm>
          <a:custGeom>
            <a:avLst/>
            <a:gdLst>
              <a:gd name="connsiteX0" fmla="*/ 0 w 1440000"/>
              <a:gd name="connsiteY0" fmla="*/ 0 h 1440000"/>
              <a:gd name="connsiteX1" fmla="*/ 1440000 w 1440000"/>
              <a:gd name="connsiteY1" fmla="*/ 0 h 1440000"/>
              <a:gd name="connsiteX2" fmla="*/ 1440000 w 1440000"/>
              <a:gd name="connsiteY2" fmla="*/ 1440000 h 1440000"/>
              <a:gd name="connsiteX3" fmla="*/ 0 w 1440000"/>
              <a:gd name="connsiteY3" fmla="*/ 1440000 h 1440000"/>
              <a:gd name="connsiteX4" fmla="*/ 0 w 1440000"/>
              <a:gd name="connsiteY4" fmla="*/ 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40000" h="1440000">
                <a:moveTo>
                  <a:pt x="0" y="0"/>
                </a:moveTo>
                <a:lnTo>
                  <a:pt x="1440000" y="0"/>
                </a:lnTo>
                <a:lnTo>
                  <a:pt x="1440000" y="1440000"/>
                </a:lnTo>
                <a:lnTo>
                  <a:pt x="0" y="144000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975" y="3181350"/>
            <a:ext cx="1440000" cy="1440000"/>
          </a:xfrm>
          <a:custGeom>
            <a:avLst/>
            <a:gdLst>
              <a:gd name="connsiteX0" fmla="*/ 0 w 1440000"/>
              <a:gd name="connsiteY0" fmla="*/ 0 h 1440000"/>
              <a:gd name="connsiteX1" fmla="*/ 1440000 w 1440000"/>
              <a:gd name="connsiteY1" fmla="*/ 0 h 1440000"/>
              <a:gd name="connsiteX2" fmla="*/ 1440000 w 1440000"/>
              <a:gd name="connsiteY2" fmla="*/ 1440000 h 1440000"/>
              <a:gd name="connsiteX3" fmla="*/ 0 w 1440000"/>
              <a:gd name="connsiteY3" fmla="*/ 1440000 h 1440000"/>
              <a:gd name="connsiteX4" fmla="*/ 0 w 1440000"/>
              <a:gd name="connsiteY4" fmla="*/ 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40000" h="1440000">
                <a:moveTo>
                  <a:pt x="0" y="0"/>
                </a:moveTo>
                <a:lnTo>
                  <a:pt x="1440000" y="0"/>
                </a:lnTo>
                <a:lnTo>
                  <a:pt x="1440000" y="1440000"/>
                </a:lnTo>
                <a:lnTo>
                  <a:pt x="0" y="144000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9325" y="3200400"/>
            <a:ext cx="1440000" cy="1440000"/>
          </a:xfrm>
          <a:custGeom>
            <a:avLst/>
            <a:gdLst>
              <a:gd name="connsiteX0" fmla="*/ 0 w 1440000"/>
              <a:gd name="connsiteY0" fmla="*/ 0 h 1440000"/>
              <a:gd name="connsiteX1" fmla="*/ 1440000 w 1440000"/>
              <a:gd name="connsiteY1" fmla="*/ 0 h 1440000"/>
              <a:gd name="connsiteX2" fmla="*/ 1440000 w 1440000"/>
              <a:gd name="connsiteY2" fmla="*/ 1440000 h 1440000"/>
              <a:gd name="connsiteX3" fmla="*/ 0 w 1440000"/>
              <a:gd name="connsiteY3" fmla="*/ 1440000 h 1440000"/>
              <a:gd name="connsiteX4" fmla="*/ 0 w 1440000"/>
              <a:gd name="connsiteY4" fmla="*/ 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40000" h="1440000">
                <a:moveTo>
                  <a:pt x="0" y="0"/>
                </a:moveTo>
                <a:lnTo>
                  <a:pt x="1440000" y="0"/>
                </a:lnTo>
                <a:lnTo>
                  <a:pt x="1440000" y="1440000"/>
                </a:lnTo>
                <a:lnTo>
                  <a:pt x="0" y="144000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6675" y="3219450"/>
            <a:ext cx="1440000" cy="1440000"/>
          </a:xfrm>
          <a:custGeom>
            <a:avLst/>
            <a:gdLst>
              <a:gd name="connsiteX0" fmla="*/ 0 w 1440000"/>
              <a:gd name="connsiteY0" fmla="*/ 0 h 1440000"/>
              <a:gd name="connsiteX1" fmla="*/ 1440000 w 1440000"/>
              <a:gd name="connsiteY1" fmla="*/ 0 h 1440000"/>
              <a:gd name="connsiteX2" fmla="*/ 1440000 w 1440000"/>
              <a:gd name="connsiteY2" fmla="*/ 1440000 h 1440000"/>
              <a:gd name="connsiteX3" fmla="*/ 0 w 1440000"/>
              <a:gd name="connsiteY3" fmla="*/ 1440000 h 1440000"/>
              <a:gd name="connsiteX4" fmla="*/ 0 w 1440000"/>
              <a:gd name="connsiteY4" fmla="*/ 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40000" h="1440000">
                <a:moveTo>
                  <a:pt x="0" y="0"/>
                </a:moveTo>
                <a:lnTo>
                  <a:pt x="1440000" y="0"/>
                </a:lnTo>
                <a:lnTo>
                  <a:pt x="1440000" y="1440000"/>
                </a:lnTo>
                <a:lnTo>
                  <a:pt x="0" y="14400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4" name="矩形 13"/>
          <p:cNvSpPr/>
          <p:nvPr/>
        </p:nvSpPr>
        <p:spPr>
          <a:xfrm>
            <a:off x="510721" y="5054378"/>
            <a:ext cx="463277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方正姚体" panose="02010601030101010101" pitchFamily="2" charset="-122"/>
                <a:ea typeface="方正姚体" panose="02010601030101010101" pitchFamily="2" charset="-122"/>
              </a:rPr>
              <a:t>西门町是指由成都路、中华路、汉口街、昆明街卯涵盖的商业娱乐区，为台北市另类次流行文化的代表。</a:t>
            </a:r>
          </a:p>
        </p:txBody>
      </p:sp>
      <p:sp>
        <p:nvSpPr>
          <p:cNvPr id="18" name="矩形 17"/>
          <p:cNvSpPr/>
          <p:nvPr/>
        </p:nvSpPr>
        <p:spPr>
          <a:xfrm>
            <a:off x="593088" y="684027"/>
            <a:ext cx="2283461" cy="523220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r>
              <a:rPr lang="zh-CN" altLang="en-US" sz="2800" b="1" dirty="0" smtClean="0">
                <a:solidFill>
                  <a:schemeClr val="accent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西门町</a:t>
            </a:r>
            <a:r>
              <a:rPr lang="en-US" altLang="zh-CN" sz="1600" b="1" dirty="0" err="1" smtClean="0">
                <a:latin typeface="Arial Narrow" panose="020B0606020202030204" pitchFamily="34" charset="0"/>
              </a:rPr>
              <a:t>Ximenting</a:t>
            </a:r>
            <a:endParaRPr lang="zh-CN" altLang="en-US" sz="2400" b="1" dirty="0">
              <a:solidFill>
                <a:schemeClr val="accent1"/>
              </a:solidFill>
              <a:latin typeface="Arial Narrow" panose="020B0606020202030204" pitchFamily="34" charset="0"/>
              <a:ea typeface="汉仪尚巍手书W" panose="00020600040101010101" pitchFamily="18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515100" y="1552575"/>
            <a:ext cx="5200650" cy="4243215"/>
            <a:chOff x="6515100" y="1552575"/>
            <a:chExt cx="5200650" cy="4243215"/>
          </a:xfrm>
        </p:grpSpPr>
        <p:sp>
          <p:nvSpPr>
            <p:cNvPr id="16" name="矩形 15"/>
            <p:cNvSpPr/>
            <p:nvPr/>
          </p:nvSpPr>
          <p:spPr>
            <a:xfrm>
              <a:off x="7614858" y="1904932"/>
              <a:ext cx="3139321" cy="241941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latin typeface="方正姚体" panose="02010601030101010101" pitchFamily="2" charset="-122"/>
                  <a:ea typeface="方正姚体" panose="02010601030101010101" pitchFamily="2" charset="-122"/>
                </a:rPr>
                <a:t>这里交通发达，不仅是大台北公车来往密集的地方，台北捷运蓝线和绿线的交会点西门站也于此</a:t>
              </a:r>
              <a:r>
                <a:rPr lang="zh-CN" altLang="en-US" sz="1600" dirty="0" smtClean="0">
                  <a:latin typeface="方正姚体" panose="02010601030101010101" pitchFamily="2" charset="-122"/>
                  <a:ea typeface="方正姚体" panose="02010601030101010101" pitchFamily="2" charset="-122"/>
                </a:rPr>
                <a:t>。</a:t>
              </a:r>
              <a:r>
                <a:rPr lang="zh-CN" altLang="en-US" sz="1600" dirty="0">
                  <a:latin typeface="方正姚体" panose="02010601030101010101" pitchFamily="2" charset="-122"/>
                  <a:ea typeface="方正姚体" panose="02010601030101010101" pitchFamily="2" charset="-122"/>
                </a:rPr>
                <a:t>同时，西门町是台北著名的流行商</a:t>
              </a:r>
              <a:r>
                <a:rPr lang="zh-CN" altLang="en-US" sz="1600" dirty="0" smtClean="0">
                  <a:latin typeface="方正姚体" panose="02010601030101010101" pitchFamily="2" charset="-122"/>
                  <a:ea typeface="方正姚体" panose="02010601030101010101" pitchFamily="2" charset="-122"/>
                </a:rPr>
                <a:t>圈</a:t>
              </a:r>
              <a:r>
                <a:rPr lang="zh-CN" altLang="en-US" sz="1600" dirty="0">
                  <a:latin typeface="方正姚体" panose="02010601030101010101" pitchFamily="2" charset="-122"/>
                  <a:ea typeface="方正姚体" panose="02010601030101010101" pitchFamily="2" charset="-122"/>
                </a:rPr>
                <a:t>。最具特色徒步区是台北第一条专为行人设置的区域，</a:t>
              </a:r>
            </a:p>
          </p:txBody>
        </p:sp>
        <p:sp>
          <p:nvSpPr>
            <p:cNvPr id="17" name="矩形 16"/>
            <p:cNvSpPr/>
            <p:nvPr/>
          </p:nvSpPr>
          <p:spPr>
            <a:xfrm>
              <a:off x="6840764" y="4964793"/>
              <a:ext cx="4646386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 smtClean="0">
                  <a:latin typeface="方正姚体" panose="02010601030101010101" pitchFamily="2" charset="-122"/>
                  <a:ea typeface="方正姚体" panose="02010601030101010101" pitchFamily="2" charset="-122"/>
                </a:rPr>
                <a:t>红楼</a:t>
              </a:r>
              <a:r>
                <a:rPr lang="zh-CN" altLang="en-US" sz="1600" dirty="0">
                  <a:latin typeface="方正姚体" panose="02010601030101010101" pitchFamily="2" charset="-122"/>
                  <a:ea typeface="方正姚体" panose="02010601030101010101" pitchFamily="2" charset="-122"/>
                </a:rPr>
                <a:t>、刺青</a:t>
              </a:r>
              <a:r>
                <a:rPr lang="zh-CN" altLang="en-US" sz="1600" dirty="0" smtClean="0">
                  <a:latin typeface="方正姚体" panose="02010601030101010101" pitchFamily="2" charset="-122"/>
                  <a:ea typeface="方正姚体" panose="02010601030101010101" pitchFamily="2" charset="-122"/>
                </a:rPr>
                <a:t>街、</a:t>
              </a:r>
              <a:r>
                <a:rPr lang="zh-CN" altLang="en-US" sz="1600" dirty="0">
                  <a:latin typeface="方正姚体" panose="02010601030101010101" pitchFamily="2" charset="-122"/>
                  <a:ea typeface="方正姚体" panose="02010601030101010101" pitchFamily="2" charset="-122"/>
                </a:rPr>
                <a:t>诚品书店</a:t>
              </a:r>
              <a:r>
                <a:rPr lang="zh-CN" altLang="en-US" sz="1600" dirty="0" smtClean="0">
                  <a:latin typeface="方正姚体" panose="02010601030101010101" pitchFamily="2" charset="-122"/>
                  <a:ea typeface="方正姚体" panose="02010601030101010101" pitchFamily="2" charset="-122"/>
                </a:rPr>
                <a:t>和精品小店，</a:t>
              </a:r>
              <a:r>
                <a:rPr lang="zh-CN" altLang="en-US" sz="1600" dirty="0">
                  <a:latin typeface="方正姚体" panose="02010601030101010101" pitchFamily="2" charset="-122"/>
                  <a:ea typeface="方正姚体" panose="02010601030101010101" pitchFamily="2" charset="-122"/>
                </a:rPr>
                <a:t>是台北民众假日最喜爱的去处之一。</a:t>
              </a:r>
            </a:p>
          </p:txBody>
        </p:sp>
        <p:sp>
          <p:nvSpPr>
            <p:cNvPr id="11" name="矩形 10"/>
            <p:cNvSpPr/>
            <p:nvPr/>
          </p:nvSpPr>
          <p:spPr>
            <a:xfrm>
              <a:off x="6515100" y="1552575"/>
              <a:ext cx="5200650" cy="2880000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6762750" y="1552575"/>
              <a:ext cx="540000" cy="28800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10915650" y="1552575"/>
              <a:ext cx="540000" cy="28800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15FE774B-BD01-4B9C-91F8-65FC7DCA5AC1}"/>
              </a:ext>
            </a:extLst>
          </p:cNvPr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gradFill flip="none" rotWithShape="1">
            <a:gsLst>
              <a:gs pos="94000">
                <a:schemeClr val="bg1">
                  <a:alpha val="0"/>
                </a:schemeClr>
              </a:gs>
              <a:gs pos="100000">
                <a:schemeClr val="tx1">
                  <a:lumMod val="50000"/>
                  <a:lumOff val="50000"/>
                  <a:alpha val="30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101600" dist="38100" sx="101000" sy="101000" algn="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342812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1815"/>
            <a:ext cx="12192000" cy="685437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/>
        </p:nvSpPr>
        <p:spPr>
          <a:xfrm>
            <a:off x="942975" y="247650"/>
            <a:ext cx="10306050" cy="144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68321" y="330687"/>
            <a:ext cx="1940957" cy="1296000"/>
          </a:xfrm>
          <a:prstGeom prst="rect">
            <a:avLst/>
          </a:prstGeom>
          <a:noFill/>
          <a:ln w="7620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矩形 30"/>
          <p:cNvSpPr/>
          <p:nvPr/>
        </p:nvSpPr>
        <p:spPr>
          <a:xfrm>
            <a:off x="3241221" y="717609"/>
            <a:ext cx="7416332" cy="769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1930</a:t>
            </a:r>
            <a:r>
              <a:rPr lang="zh-CN" altLang="en-US" sz="16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年代开始，西门町成为台北著名的电影</a:t>
            </a:r>
            <a:r>
              <a:rPr lang="zh-CN" altLang="en-US" sz="16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街，</a:t>
            </a:r>
            <a:r>
              <a:rPr lang="en-US" altLang="zh-CN" sz="16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40</a:t>
            </a:r>
            <a:r>
              <a:rPr lang="zh-CN" altLang="en-US" sz="16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年代起每家戏院门庭若市</a:t>
            </a:r>
            <a:r>
              <a:rPr lang="zh-CN" altLang="en-US" sz="16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，仅</a:t>
            </a:r>
            <a:r>
              <a:rPr lang="zh-CN" altLang="en-US" sz="16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武昌街二段就连开了十多家戏院，其盛况自此可见一斑。</a:t>
            </a:r>
          </a:p>
        </p:txBody>
      </p:sp>
      <p:sp>
        <p:nvSpPr>
          <p:cNvPr id="32" name="矩形 31"/>
          <p:cNvSpPr/>
          <p:nvPr/>
        </p:nvSpPr>
        <p:spPr>
          <a:xfrm>
            <a:off x="3241221" y="345532"/>
            <a:ext cx="186098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西门町</a:t>
            </a:r>
            <a:r>
              <a:rPr lang="zh-CN" altLang="en-US" sz="2000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电影</a:t>
            </a:r>
            <a:r>
              <a:rPr lang="zh-CN" altLang="en-US" sz="20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街</a:t>
            </a:r>
          </a:p>
        </p:txBody>
      </p:sp>
      <p:sp>
        <p:nvSpPr>
          <p:cNvPr id="28" name="矩形 27"/>
          <p:cNvSpPr/>
          <p:nvPr/>
        </p:nvSpPr>
        <p:spPr>
          <a:xfrm>
            <a:off x="942975" y="1847850"/>
            <a:ext cx="10306050" cy="144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66800" y="1944594"/>
            <a:ext cx="1944000" cy="1291937"/>
          </a:xfrm>
          <a:prstGeom prst="rect">
            <a:avLst/>
          </a:prstGeom>
          <a:noFill/>
          <a:ln w="7620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矩形 32"/>
          <p:cNvSpPr/>
          <p:nvPr/>
        </p:nvSpPr>
        <p:spPr>
          <a:xfrm>
            <a:off x="3241221" y="2400359"/>
            <a:ext cx="746718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华西街夜市位于龙山寺西边的华西街夜市，是观光客来台必到之处。夜市囊括各式风味小吃，从山产至海味，一应俱全。</a:t>
            </a:r>
          </a:p>
        </p:txBody>
      </p:sp>
      <p:sp>
        <p:nvSpPr>
          <p:cNvPr id="34" name="矩形 33"/>
          <p:cNvSpPr/>
          <p:nvPr/>
        </p:nvSpPr>
        <p:spPr>
          <a:xfrm>
            <a:off x="3241221" y="1976048"/>
            <a:ext cx="186098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华西街夜市</a:t>
            </a:r>
          </a:p>
        </p:txBody>
      </p:sp>
      <p:sp>
        <p:nvSpPr>
          <p:cNvPr id="29" name="矩形 28"/>
          <p:cNvSpPr/>
          <p:nvPr/>
        </p:nvSpPr>
        <p:spPr>
          <a:xfrm>
            <a:off x="942975" y="3429000"/>
            <a:ext cx="10306050" cy="144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321" y="3554439"/>
            <a:ext cx="1940957" cy="1296000"/>
          </a:xfrm>
          <a:prstGeom prst="rect">
            <a:avLst/>
          </a:prstGeom>
          <a:ln w="76200">
            <a:noFill/>
          </a:ln>
        </p:spPr>
      </p:pic>
      <p:sp>
        <p:nvSpPr>
          <p:cNvPr id="35" name="矩形 34"/>
          <p:cNvSpPr/>
          <p:nvPr/>
        </p:nvSpPr>
        <p:spPr>
          <a:xfrm>
            <a:off x="3241221" y="3995438"/>
            <a:ext cx="746718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方正姚体" panose="02010601030101010101" pitchFamily="2" charset="-122"/>
                <a:ea typeface="方正姚体" panose="02010601030101010101" pitchFamily="2" charset="-122"/>
              </a:rPr>
              <a:t>士林夜市为台北最有名的老夜市，主要消费对象以学生为主，除各式风味小吃外，还有很多最流行之服饰、精品等各式店铺。时髦追新族到此，绝不空手而回。</a:t>
            </a:r>
          </a:p>
        </p:txBody>
      </p:sp>
      <p:sp>
        <p:nvSpPr>
          <p:cNvPr id="36" name="矩形 35"/>
          <p:cNvSpPr/>
          <p:nvPr/>
        </p:nvSpPr>
        <p:spPr>
          <a:xfrm>
            <a:off x="3241221" y="3590177"/>
            <a:ext cx="186098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方正姚体" panose="02010601030101010101" pitchFamily="2" charset="-122"/>
                <a:ea typeface="方正姚体" panose="02010601030101010101" pitchFamily="2" charset="-122"/>
              </a:rPr>
              <a:t>士林夜市</a:t>
            </a:r>
          </a:p>
        </p:txBody>
      </p:sp>
      <p:sp>
        <p:nvSpPr>
          <p:cNvPr id="30" name="矩形 29"/>
          <p:cNvSpPr/>
          <p:nvPr/>
        </p:nvSpPr>
        <p:spPr>
          <a:xfrm>
            <a:off x="942975" y="5067300"/>
            <a:ext cx="10306050" cy="144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68321" y="5166314"/>
            <a:ext cx="1940957" cy="1296000"/>
          </a:xfrm>
          <a:prstGeom prst="rect">
            <a:avLst/>
          </a:prstGeom>
          <a:noFill/>
          <a:ln w="7620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矩形 36"/>
          <p:cNvSpPr/>
          <p:nvPr/>
        </p:nvSpPr>
        <p:spPr>
          <a:xfrm>
            <a:off x="3241221" y="5586005"/>
            <a:ext cx="746718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方正姚体" panose="02010601030101010101" pitchFamily="2" charset="-122"/>
                <a:ea typeface="方正姚体" panose="02010601030101010101" pitchFamily="2" charset="-122"/>
              </a:rPr>
              <a:t>台北观音山是台北近郊名山，山形犹如横卧的观音像，矗立在淡水河南岸八里地区，与北岸的淡水市镇、大屯火山群相望，为淡水河口的著名地标</a:t>
            </a:r>
            <a:r>
              <a:rPr lang="zh-CN" altLang="en-US" sz="1600" dirty="0" smtClean="0">
                <a:latin typeface="方正姚体" panose="02010601030101010101" pitchFamily="2" charset="-122"/>
                <a:ea typeface="方正姚体" panose="02010601030101010101" pitchFamily="2" charset="-122"/>
              </a:rPr>
              <a:t>。</a:t>
            </a:r>
            <a:endParaRPr lang="zh-CN" altLang="en-US" sz="1600" dirty="0"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3241221" y="5237894"/>
            <a:ext cx="186098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方正姚体" panose="02010601030101010101" pitchFamily="2" charset="-122"/>
                <a:ea typeface="方正姚体" panose="02010601030101010101" pitchFamily="2" charset="-122"/>
              </a:rPr>
              <a:t>台北观音山</a:t>
            </a: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xmlns="" id="{15FE774B-BD01-4B9C-91F8-65FC7DCA5AC1}"/>
              </a:ext>
            </a:extLst>
          </p:cNvPr>
          <p:cNvSpPr/>
          <p:nvPr/>
        </p:nvSpPr>
        <p:spPr>
          <a:xfrm>
            <a:off x="0" y="-2012"/>
            <a:ext cx="6096000" cy="6858000"/>
          </a:xfrm>
          <a:prstGeom prst="rect">
            <a:avLst/>
          </a:prstGeom>
          <a:gradFill flip="none" rotWithShape="1">
            <a:gsLst>
              <a:gs pos="94000">
                <a:schemeClr val="bg1">
                  <a:alpha val="0"/>
                </a:schemeClr>
              </a:gs>
              <a:gs pos="100000">
                <a:schemeClr val="tx1">
                  <a:lumMod val="50000"/>
                  <a:lumOff val="50000"/>
                  <a:alpha val="30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101600" dist="38100" sx="101000" sy="101000" algn="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428762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97405" y="0"/>
            <a:ext cx="664464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8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gradFill flip="none" rotWithShape="1">
            <a:gsLst>
              <a:gs pos="94000">
                <a:schemeClr val="bg1">
                  <a:alpha val="0"/>
                </a:schemeClr>
              </a:gs>
              <a:gs pos="100000">
                <a:schemeClr val="tx1">
                  <a:lumMod val="50000"/>
                  <a:lumOff val="50000"/>
                  <a:alpha val="30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101600" dist="38100" sx="101000" sy="101000" algn="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9996730" y="1343230"/>
            <a:ext cx="1292662" cy="460037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方正姚体" panose="02010601030101010101" pitchFamily="2" charset="-122"/>
                <a:ea typeface="方正姚体" panose="02010601030101010101" pitchFamily="2" charset="-122"/>
              </a:rPr>
              <a:t>台湾本岛东部，是台湾最后一个被汉人移居的地方之一。举世闻名的太鲁阁峡谷（太鲁阁公园）就是位于该县秀林乡境内。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487661" y="976389"/>
            <a:ext cx="1200329" cy="4905222"/>
            <a:chOff x="10622261" y="976389"/>
            <a:chExt cx="1200329" cy="4905222"/>
          </a:xfrm>
        </p:grpSpPr>
        <p:sp>
          <p:nvSpPr>
            <p:cNvPr id="19" name="椭圆 18"/>
            <p:cNvSpPr/>
            <p:nvPr/>
          </p:nvSpPr>
          <p:spPr>
            <a:xfrm>
              <a:off x="10706100" y="2979000"/>
              <a:ext cx="900000" cy="900000"/>
            </a:xfrm>
            <a:prstGeom prst="ellipse">
              <a:avLst/>
            </a:prstGeom>
            <a:solidFill>
              <a:schemeClr val="accent1">
                <a:alpha val="5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10622261" y="976389"/>
              <a:ext cx="1200329" cy="4905222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algn="ctr"/>
              <a:r>
                <a:rPr lang="zh-CN" altLang="en-US" sz="6600" b="1" spc="600" dirty="0">
                  <a:latin typeface="方正姚体" panose="02010601030101010101" pitchFamily="2" charset="-122"/>
                  <a:ea typeface="方正姚体" panose="02010601030101010101" pitchFamily="2" charset="-122"/>
                </a:rPr>
                <a:t>花莲</a:t>
              </a:r>
              <a:r>
                <a:rPr lang="zh-CN" altLang="en-US" sz="6600" b="1" spc="600" dirty="0" smtClean="0">
                  <a:latin typeface="方正姚体" panose="02010601030101010101" pitchFamily="2" charset="-122"/>
                  <a:ea typeface="方正姚体" panose="02010601030101010101" pitchFamily="2" charset="-122"/>
                </a:rPr>
                <a:t> 市</a:t>
              </a:r>
              <a:endParaRPr lang="zh-CN" altLang="en-US" sz="6600" b="1" spc="600" dirty="0"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1168261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953807" y="375637"/>
            <a:ext cx="2685435" cy="5916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695700" y="380885"/>
            <a:ext cx="2076450" cy="3760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矩形 18"/>
          <p:cNvSpPr/>
          <p:nvPr/>
        </p:nvSpPr>
        <p:spPr>
          <a:xfrm>
            <a:off x="6355437" y="425249"/>
            <a:ext cx="2339102" cy="6007502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marL="285750" indent="-28575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方正姚体" panose="02010601030101010101" pitchFamily="2" charset="-122"/>
                <a:ea typeface="方正姚体" panose="02010601030101010101" pitchFamily="2" charset="-122"/>
              </a:rPr>
              <a:t>园内有一条东西横贯公路通过，称为中横公路系统</a:t>
            </a:r>
            <a:r>
              <a:rPr lang="zh-CN" altLang="en-US" sz="1600" dirty="0" smtClean="0">
                <a:latin typeface="方正姚体" panose="02010601030101010101" pitchFamily="2" charset="-122"/>
                <a:ea typeface="方正姚体" panose="02010601030101010101" pitchFamily="2" charset="-122"/>
              </a:rPr>
              <a:t>。太</a:t>
            </a:r>
            <a:r>
              <a:rPr lang="zh-CN" altLang="en-US" sz="1600" dirty="0">
                <a:latin typeface="方正姚体" panose="02010601030101010101" pitchFamily="2" charset="-122"/>
                <a:ea typeface="方正姚体" panose="02010601030101010101" pitchFamily="2" charset="-122"/>
              </a:rPr>
              <a:t>鲁阁国家公园的特色为峡谷和断崖</a:t>
            </a:r>
            <a:r>
              <a:rPr lang="zh-CN" altLang="en-US" sz="1600" dirty="0" smtClean="0">
                <a:latin typeface="方正姚体" panose="02010601030101010101" pitchFamily="2" charset="-122"/>
                <a:ea typeface="方正姚体" panose="02010601030101010101" pitchFamily="2" charset="-122"/>
              </a:rPr>
              <a:t>。</a:t>
            </a:r>
            <a:endParaRPr lang="en-US" altLang="zh-CN" sz="1600" dirty="0" smtClean="0"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marL="285750" indent="-28575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latin typeface="方正姚体" panose="02010601030101010101" pitchFamily="2" charset="-122"/>
                <a:ea typeface="方正姚体" panose="02010601030101010101" pitchFamily="2" charset="-122"/>
              </a:rPr>
              <a:t>另外</a:t>
            </a:r>
            <a:r>
              <a:rPr lang="zh-CN" altLang="en-US" sz="1600" dirty="0">
                <a:latin typeface="方正姚体" panose="02010601030101010101" pitchFamily="2" charset="-122"/>
                <a:ea typeface="方正姚体" panose="02010601030101010101" pitchFamily="2" charset="-122"/>
              </a:rPr>
              <a:t>园内的高山保留了许多冰河时期的孓遗生物。太鲁阁亦成为台铁之列车名。其主要的建筑有长春祠、燕子口、靳珩公园、九曲洞、慈母桥、天祥</a:t>
            </a:r>
            <a:r>
              <a:rPr lang="zh-CN" altLang="en-US" sz="1600" dirty="0" smtClean="0">
                <a:latin typeface="方正姚体" panose="02010601030101010101" pitchFamily="2" charset="-122"/>
                <a:ea typeface="方正姚体" panose="02010601030101010101" pitchFamily="2" charset="-122"/>
              </a:rPr>
              <a:t>。</a:t>
            </a:r>
            <a:endParaRPr lang="en-US" altLang="zh-CN" sz="1600" dirty="0" smtClean="0"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marL="285750" indent="-28575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latin typeface="方正姚体" panose="02010601030101010101" pitchFamily="2" charset="-122"/>
                <a:ea typeface="方正姚体" panose="02010601030101010101" pitchFamily="2" charset="-122"/>
              </a:rPr>
              <a:t>主要</a:t>
            </a:r>
            <a:r>
              <a:rPr lang="zh-CN" altLang="en-US" sz="1600" dirty="0">
                <a:latin typeface="方正姚体" panose="02010601030101010101" pitchFamily="2" charset="-122"/>
                <a:ea typeface="方正姚体" panose="02010601030101010101" pitchFamily="2" charset="-122"/>
              </a:rPr>
              <a:t>的自然景观有锥麓断崖、流芳桥、大禹岭、布洛湾、砂卡礑</a:t>
            </a:r>
            <a:r>
              <a:rPr lang="zh-CN" altLang="en-US" sz="1600" dirty="0" smtClean="0">
                <a:latin typeface="方正姚体" panose="02010601030101010101" pitchFamily="2" charset="-122"/>
                <a:ea typeface="方正姚体" panose="02010601030101010101" pitchFamily="2" charset="-122"/>
              </a:rPr>
              <a:t>步道、</a:t>
            </a:r>
            <a:r>
              <a:rPr lang="zh-CN" altLang="en-US" sz="1600" dirty="0">
                <a:latin typeface="方正姚体" panose="02010601030101010101" pitchFamily="2" charset="-122"/>
                <a:ea typeface="方正姚体" panose="02010601030101010101" pitchFamily="2" charset="-122"/>
              </a:rPr>
              <a:t>豁然亭步道、莲花池步道、黄金峡谷</a:t>
            </a:r>
            <a:r>
              <a:rPr lang="zh-CN" altLang="en-US" sz="1600" dirty="0" smtClean="0">
                <a:latin typeface="方正姚体" panose="02010601030101010101" pitchFamily="2" charset="-122"/>
                <a:ea typeface="方正姚体" panose="02010601030101010101" pitchFamily="2" charset="-122"/>
              </a:rPr>
              <a:t>。</a:t>
            </a:r>
            <a:endParaRPr lang="zh-CN" altLang="en-US" sz="1600" dirty="0"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680254" y="364486"/>
            <a:ext cx="1846659" cy="4410823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 algn="ctr"/>
            <a:r>
              <a:rPr lang="zh-CN" altLang="en-US" sz="5400" b="1" spc="300" dirty="0">
                <a:solidFill>
                  <a:schemeClr val="accent1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Arial" panose="020B0604020202020204" pitchFamily="34" charset="0"/>
              </a:rPr>
              <a:t>惊遇石门洞开</a:t>
            </a:r>
            <a:endParaRPr lang="en-US" altLang="zh-CN" sz="5400" b="1" spc="300" dirty="0">
              <a:solidFill>
                <a:schemeClr val="accent1"/>
              </a:solidFill>
              <a:latin typeface="方正姚体" panose="02010601030101010101" pitchFamily="2" charset="-122"/>
              <a:ea typeface="方正姚体" panose="02010601030101010101" pitchFamily="2" charset="-122"/>
              <a:cs typeface="Arial" panose="020B0604020202020204" pitchFamily="34" charset="0"/>
            </a:endParaRPr>
          </a:p>
          <a:p>
            <a:pPr algn="ctr"/>
            <a:r>
              <a:rPr lang="zh-CN" altLang="en-US" sz="5400" b="1" spc="300" dirty="0">
                <a:solidFill>
                  <a:schemeClr val="accent1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Arial" panose="020B0604020202020204" pitchFamily="34" charset="0"/>
              </a:rPr>
              <a:t>狭山缝隙初见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511686" y="5795546"/>
            <a:ext cx="2712747" cy="523220"/>
            <a:chOff x="511686" y="5795546"/>
            <a:chExt cx="2712747" cy="523220"/>
          </a:xfrm>
        </p:grpSpPr>
        <p:sp>
          <p:nvSpPr>
            <p:cNvPr id="21" name="矩形 20"/>
            <p:cNvSpPr/>
            <p:nvPr/>
          </p:nvSpPr>
          <p:spPr>
            <a:xfrm>
              <a:off x="511686" y="5795546"/>
              <a:ext cx="1980029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>
                  <a:latin typeface="方正姚体" panose="02010601030101010101" pitchFamily="2" charset="-122"/>
                  <a:ea typeface="方正姚体" panose="02010601030101010101" pitchFamily="2" charset="-122"/>
                </a:rPr>
                <a:t>太鲁阁公园</a:t>
              </a:r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2581396" y="5958766"/>
              <a:ext cx="0" cy="360000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矩形 24"/>
            <p:cNvSpPr/>
            <p:nvPr/>
          </p:nvSpPr>
          <p:spPr>
            <a:xfrm>
              <a:off x="2671076" y="5949434"/>
              <a:ext cx="55335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accent1"/>
                  </a:solidFill>
                  <a:latin typeface="Arial Narrow" panose="020B0606020202030204" pitchFamily="34" charset="0"/>
                </a:rPr>
                <a:t>park</a:t>
              </a:r>
            </a:p>
          </p:txBody>
        </p:sp>
      </p:grpSp>
      <p:sp>
        <p:nvSpPr>
          <p:cNvPr id="27" name="矩形 26"/>
          <p:cNvSpPr/>
          <p:nvPr/>
        </p:nvSpPr>
        <p:spPr>
          <a:xfrm>
            <a:off x="169" y="0"/>
            <a:ext cx="6096000" cy="6858000"/>
          </a:xfrm>
          <a:prstGeom prst="rect">
            <a:avLst/>
          </a:prstGeom>
          <a:gradFill flip="none" rotWithShape="1">
            <a:gsLst>
              <a:gs pos="94000">
                <a:schemeClr val="bg1">
                  <a:alpha val="0"/>
                </a:schemeClr>
              </a:gs>
              <a:gs pos="100000">
                <a:schemeClr val="tx1">
                  <a:lumMod val="50000"/>
                  <a:lumOff val="50000"/>
                  <a:alpha val="30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101600" dist="38100" sx="101000" sy="101000" algn="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282176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193" y="0"/>
            <a:ext cx="6076562" cy="6874988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590550" y="800100"/>
            <a:ext cx="5505450" cy="5695950"/>
            <a:chOff x="590550" y="800100"/>
            <a:chExt cx="5505450" cy="5695950"/>
          </a:xfrm>
        </p:grpSpPr>
        <p:sp>
          <p:nvSpPr>
            <p:cNvPr id="14" name="矩形 13"/>
            <p:cNvSpPr/>
            <p:nvPr/>
          </p:nvSpPr>
          <p:spPr>
            <a:xfrm>
              <a:off x="590550" y="800100"/>
              <a:ext cx="5505450" cy="569595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872982" y="2057400"/>
              <a:ext cx="4994417" cy="2308324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清水断崖位于台湾花莲县秀林乡的海岸断崖，是苏花公路和仁至崇德路段著名的旅游景点。台湾战后，台湾省政府将其列为台湾八景之一。 约九百万年前欧亚板块与菲律宾板块发生碰撞，而且不断隆起，加上豊沛的雨水，上覆的岩层受风化侵蚀作用剥失，深处的大理岩和片麻岩于是逐渐抬升露出地表。</a:t>
              </a:r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76276" y="4457701"/>
              <a:ext cx="2885470" cy="1924054"/>
            </a:xfrm>
            <a:prstGeom prst="rect">
              <a:avLst/>
            </a:prstGeom>
            <a:ln>
              <a:noFill/>
            </a:ln>
          </p:spPr>
        </p:pic>
        <p:sp>
          <p:nvSpPr>
            <p:cNvPr id="15" name="矩形 14"/>
            <p:cNvSpPr/>
            <p:nvPr/>
          </p:nvSpPr>
          <p:spPr>
            <a:xfrm>
              <a:off x="800100" y="1028700"/>
              <a:ext cx="5295900" cy="91440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872983" y="1232237"/>
              <a:ext cx="3374629" cy="52322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2800" b="1" dirty="0" smtClean="0">
                  <a:latin typeface="方正姚体" panose="02010601030101010101" pitchFamily="2" charset="-122"/>
                  <a:ea typeface="方正姚体" panose="02010601030101010101" pitchFamily="2" charset="-122"/>
                </a:rPr>
                <a:t>清水断崖</a:t>
              </a:r>
              <a:r>
                <a:rPr lang="en-US" altLang="zh-CN" sz="2000" b="1" dirty="0" err="1">
                  <a:solidFill>
                    <a:schemeClr val="accent1"/>
                  </a:solidFill>
                  <a:latin typeface="Arial Narrow" panose="020B0606020202030204" pitchFamily="34" charset="0"/>
                  <a:ea typeface="方正姚体" panose="02010601030101010101" pitchFamily="2" charset="-122"/>
                </a:rPr>
                <a:t>Qingshui</a:t>
              </a:r>
              <a:r>
                <a:rPr lang="en-US" altLang="zh-CN" sz="2000" b="1" dirty="0">
                  <a:solidFill>
                    <a:schemeClr val="accent1"/>
                  </a:solidFill>
                  <a:latin typeface="Arial Narrow" panose="020B0606020202030204" pitchFamily="34" charset="0"/>
                  <a:ea typeface="方正姚体" panose="02010601030101010101" pitchFamily="2" charset="-122"/>
                </a:rPr>
                <a:t> cliff</a:t>
              </a:r>
              <a:endParaRPr lang="zh-CN" altLang="en-US" sz="2000" b="1" dirty="0">
                <a:solidFill>
                  <a:schemeClr val="accent1"/>
                </a:solidFill>
                <a:latin typeface="Arial Narrow" panose="020B0606020202030204" pitchFamily="34" charset="0"/>
                <a:ea typeface="方正姚体" panose="02010601030101010101" pitchFamily="2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gradFill flip="none" rotWithShape="1">
            <a:gsLst>
              <a:gs pos="94000">
                <a:schemeClr val="bg1">
                  <a:alpha val="0"/>
                </a:schemeClr>
              </a:gs>
              <a:gs pos="100000">
                <a:schemeClr val="tx1">
                  <a:lumMod val="50000"/>
                  <a:lumOff val="50000"/>
                  <a:alpha val="30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101600" dist="38100" sx="101000" sy="101000" algn="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64585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1682" y="239052"/>
            <a:ext cx="5672667" cy="6379895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gradFill flip="none" rotWithShape="1">
            <a:gsLst>
              <a:gs pos="94000">
                <a:schemeClr val="bg1">
                  <a:alpha val="0"/>
                </a:schemeClr>
              </a:gs>
              <a:gs pos="100000">
                <a:schemeClr val="tx1">
                  <a:lumMod val="50000"/>
                  <a:lumOff val="50000"/>
                  <a:alpha val="30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101600" dist="38100" sx="101000" sy="101000" algn="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2" name="组合 41"/>
          <p:cNvGrpSpPr/>
          <p:nvPr/>
        </p:nvGrpSpPr>
        <p:grpSpPr>
          <a:xfrm>
            <a:off x="306388" y="233362"/>
            <a:ext cx="5656262" cy="6391275"/>
            <a:chOff x="306388" y="233362"/>
            <a:chExt cx="5656262" cy="6391275"/>
          </a:xfrm>
        </p:grpSpPr>
        <p:sp>
          <p:nvSpPr>
            <p:cNvPr id="41" name="椭圆 40"/>
            <p:cNvSpPr/>
            <p:nvPr/>
          </p:nvSpPr>
          <p:spPr>
            <a:xfrm>
              <a:off x="2705100" y="940650"/>
              <a:ext cx="720000" cy="720000"/>
            </a:xfrm>
            <a:prstGeom prst="ellipse">
              <a:avLst/>
            </a:prstGeom>
            <a:solidFill>
              <a:schemeClr val="accent1">
                <a:alpha val="5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306388" y="233362"/>
              <a:ext cx="5656262" cy="6391275"/>
            </a:xfrm>
            <a:prstGeom prst="rect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1181894" y="2675011"/>
              <a:ext cx="3905250" cy="26776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dirty="0">
                  <a:latin typeface="方正姚体" panose="02010601030101010101" pitchFamily="2" charset="-122"/>
                  <a:ea typeface="方正姚体" panose="02010601030101010101" pitchFamily="2" charset="-122"/>
                </a:rPr>
                <a:t>七星潭位于花莲县新城乡北埔村，在花莲机场的东侧，七星潭是一个突出于美仑鼻一侧的</a:t>
              </a:r>
              <a:r>
                <a:rPr lang="zh-CN" altLang="en-US" sz="1600" dirty="0" smtClean="0">
                  <a:latin typeface="方正姚体" panose="02010601030101010101" pitchFamily="2" charset="-122"/>
                  <a:ea typeface="方正姚体" panose="02010601030101010101" pitchFamily="2" charset="-122"/>
                </a:rPr>
                <a:t>海湾。</a:t>
              </a:r>
              <a:endParaRPr lang="en-US" altLang="zh-CN" sz="1600" dirty="0" smtClean="0"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600" dirty="0">
                  <a:latin typeface="方正姚体" panose="02010601030101010101" pitchFamily="2" charset="-122"/>
                  <a:ea typeface="方正姚体" panose="02010601030101010101" pitchFamily="2" charset="-122"/>
                </a:rPr>
                <a:t>七星潭从前是花莲发展定置渔业最兴旺的地方，早年真的有零星湖泊散布</a:t>
              </a:r>
              <a:r>
                <a:rPr lang="zh-CN" altLang="en-US" sz="1600" dirty="0" smtClean="0">
                  <a:latin typeface="方正姚体" panose="02010601030101010101" pitchFamily="2" charset="-122"/>
                  <a:ea typeface="方正姚体" panose="02010601030101010101" pitchFamily="2" charset="-122"/>
                </a:rPr>
                <a:t>，大多</a:t>
              </a:r>
              <a:r>
                <a:rPr lang="zh-CN" altLang="en-US" sz="1600" dirty="0">
                  <a:latin typeface="方正姚体" panose="02010601030101010101" pitchFamily="2" charset="-122"/>
                  <a:ea typeface="方正姚体" panose="02010601030101010101" pitchFamily="2" charset="-122"/>
                </a:rPr>
                <a:t>都属于砾石滩，让七星潭成为花莲近郊最佳的踏浪捡石好去处</a:t>
              </a:r>
              <a:r>
                <a:rPr lang="zh-CN" altLang="en-US" sz="1600" dirty="0" smtClean="0">
                  <a:latin typeface="方正姚体" panose="02010601030101010101" pitchFamily="2" charset="-122"/>
                  <a:ea typeface="方正姚体" panose="02010601030101010101" pitchFamily="2" charset="-122"/>
                </a:rPr>
                <a:t>。</a:t>
              </a:r>
              <a:endParaRPr lang="zh-CN" altLang="en-US" sz="1600" dirty="0"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1988513" y="5911334"/>
              <a:ext cx="2292013" cy="3180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400" dirty="0">
                  <a:solidFill>
                    <a:srgbClr val="333333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台湾花莲县新城乡</a:t>
              </a:r>
              <a:endParaRPr lang="zh-CN" altLang="en-US" sz="1400" dirty="0"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1447205" y="822696"/>
              <a:ext cx="3374629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6000" b="1" dirty="0">
                  <a:latin typeface="方正姚体" panose="02010601030101010101" pitchFamily="2" charset="-122"/>
                  <a:ea typeface="方正姚体" panose="02010601030101010101" pitchFamily="2" charset="-122"/>
                </a:rPr>
                <a:t>七星潭</a:t>
              </a:r>
            </a:p>
          </p:txBody>
        </p:sp>
        <p:grpSp>
          <p:nvGrpSpPr>
            <p:cNvPr id="40" name="组合 39"/>
            <p:cNvGrpSpPr/>
            <p:nvPr/>
          </p:nvGrpSpPr>
          <p:grpSpPr>
            <a:xfrm>
              <a:off x="1234769" y="2247900"/>
              <a:ext cx="3799500" cy="180000"/>
              <a:chOff x="3867150" y="-190500"/>
              <a:chExt cx="3799500" cy="180000"/>
            </a:xfrm>
          </p:grpSpPr>
          <p:sp>
            <p:nvSpPr>
              <p:cNvPr id="22" name="菱形 21"/>
              <p:cNvSpPr/>
              <p:nvPr/>
            </p:nvSpPr>
            <p:spPr>
              <a:xfrm>
                <a:off x="3867150" y="-190500"/>
                <a:ext cx="180000" cy="180000"/>
              </a:xfrm>
              <a:prstGeom prst="diamond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菱形 22"/>
              <p:cNvSpPr/>
              <p:nvPr/>
            </p:nvSpPr>
            <p:spPr>
              <a:xfrm>
                <a:off x="4080062" y="-190500"/>
                <a:ext cx="180000" cy="180000"/>
              </a:xfrm>
              <a:prstGeom prst="diamond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菱形 23"/>
              <p:cNvSpPr/>
              <p:nvPr/>
            </p:nvSpPr>
            <p:spPr>
              <a:xfrm>
                <a:off x="4292974" y="-190500"/>
                <a:ext cx="180000" cy="180000"/>
              </a:xfrm>
              <a:prstGeom prst="diamond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菱形 24"/>
              <p:cNvSpPr/>
              <p:nvPr/>
            </p:nvSpPr>
            <p:spPr>
              <a:xfrm>
                <a:off x="4505886" y="-190500"/>
                <a:ext cx="180000" cy="180000"/>
              </a:xfrm>
              <a:prstGeom prst="diamond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菱形 25"/>
              <p:cNvSpPr/>
              <p:nvPr/>
            </p:nvSpPr>
            <p:spPr>
              <a:xfrm>
                <a:off x="4718798" y="-190500"/>
                <a:ext cx="180000" cy="180000"/>
              </a:xfrm>
              <a:prstGeom prst="diamond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菱形 26"/>
              <p:cNvSpPr/>
              <p:nvPr/>
            </p:nvSpPr>
            <p:spPr>
              <a:xfrm>
                <a:off x="4931710" y="-190500"/>
                <a:ext cx="180000" cy="180000"/>
              </a:xfrm>
              <a:prstGeom prst="diamond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菱形 27"/>
              <p:cNvSpPr/>
              <p:nvPr/>
            </p:nvSpPr>
            <p:spPr>
              <a:xfrm>
                <a:off x="5144622" y="-190500"/>
                <a:ext cx="180000" cy="180000"/>
              </a:xfrm>
              <a:prstGeom prst="diamond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菱形 28"/>
              <p:cNvSpPr/>
              <p:nvPr/>
            </p:nvSpPr>
            <p:spPr>
              <a:xfrm>
                <a:off x="5357534" y="-190500"/>
                <a:ext cx="180000" cy="180000"/>
              </a:xfrm>
              <a:prstGeom prst="diamond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菱形 29"/>
              <p:cNvSpPr/>
              <p:nvPr/>
            </p:nvSpPr>
            <p:spPr>
              <a:xfrm>
                <a:off x="5570446" y="-190500"/>
                <a:ext cx="180000" cy="180000"/>
              </a:xfrm>
              <a:prstGeom prst="diamond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菱形 30"/>
              <p:cNvSpPr/>
              <p:nvPr/>
            </p:nvSpPr>
            <p:spPr>
              <a:xfrm>
                <a:off x="5783358" y="-190500"/>
                <a:ext cx="180000" cy="180000"/>
              </a:xfrm>
              <a:prstGeom prst="diamond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菱形 31"/>
              <p:cNvSpPr/>
              <p:nvPr/>
            </p:nvSpPr>
            <p:spPr>
              <a:xfrm>
                <a:off x="5996270" y="-190500"/>
                <a:ext cx="180000" cy="180000"/>
              </a:xfrm>
              <a:prstGeom prst="diamond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菱形 32"/>
              <p:cNvSpPr/>
              <p:nvPr/>
            </p:nvSpPr>
            <p:spPr>
              <a:xfrm>
                <a:off x="6209182" y="-190500"/>
                <a:ext cx="180000" cy="180000"/>
              </a:xfrm>
              <a:prstGeom prst="diamond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菱形 33"/>
              <p:cNvSpPr/>
              <p:nvPr/>
            </p:nvSpPr>
            <p:spPr>
              <a:xfrm>
                <a:off x="6422094" y="-190500"/>
                <a:ext cx="180000" cy="180000"/>
              </a:xfrm>
              <a:prstGeom prst="diamond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菱形 34"/>
              <p:cNvSpPr/>
              <p:nvPr/>
            </p:nvSpPr>
            <p:spPr>
              <a:xfrm>
                <a:off x="6635006" y="-190500"/>
                <a:ext cx="180000" cy="180000"/>
              </a:xfrm>
              <a:prstGeom prst="diamond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菱形 35"/>
              <p:cNvSpPr/>
              <p:nvPr/>
            </p:nvSpPr>
            <p:spPr>
              <a:xfrm>
                <a:off x="6847918" y="-190500"/>
                <a:ext cx="180000" cy="180000"/>
              </a:xfrm>
              <a:prstGeom prst="diamond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菱形 36"/>
              <p:cNvSpPr/>
              <p:nvPr/>
            </p:nvSpPr>
            <p:spPr>
              <a:xfrm>
                <a:off x="7060830" y="-190500"/>
                <a:ext cx="180000" cy="180000"/>
              </a:xfrm>
              <a:prstGeom prst="diamond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菱形 37"/>
              <p:cNvSpPr/>
              <p:nvPr/>
            </p:nvSpPr>
            <p:spPr>
              <a:xfrm>
                <a:off x="7273742" y="-190500"/>
                <a:ext cx="180000" cy="180000"/>
              </a:xfrm>
              <a:prstGeom prst="diamond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菱形 38"/>
              <p:cNvSpPr/>
              <p:nvPr/>
            </p:nvSpPr>
            <p:spPr>
              <a:xfrm>
                <a:off x="7486650" y="-190500"/>
                <a:ext cx="180000" cy="180000"/>
              </a:xfrm>
              <a:prstGeom prst="diamond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1843565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gradFill flip="none" rotWithShape="1">
            <a:gsLst>
              <a:gs pos="94000">
                <a:schemeClr val="bg1">
                  <a:alpha val="0"/>
                </a:schemeClr>
              </a:gs>
              <a:gs pos="100000">
                <a:schemeClr val="tx1">
                  <a:lumMod val="50000"/>
                  <a:lumOff val="50000"/>
                  <a:alpha val="30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101600" dist="38100" sx="101000" sy="101000" algn="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2190750"/>
            <a:ext cx="6096000" cy="7048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6464" y="3870375"/>
            <a:ext cx="4675981" cy="1507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latin typeface="方正姚体" panose="02010601030101010101" pitchFamily="2" charset="-122"/>
                <a:ea typeface="方正姚体" panose="02010601030101010101" pitchFamily="2" charset="-122"/>
              </a:rPr>
              <a:t>白杨</a:t>
            </a:r>
            <a:r>
              <a:rPr lang="zh-CN" altLang="en-US" sz="1600" dirty="0">
                <a:latin typeface="方正姚体" panose="02010601030101010101" pitchFamily="2" charset="-122"/>
                <a:ea typeface="方正姚体" panose="02010601030101010101" pitchFamily="2" charset="-122"/>
              </a:rPr>
              <a:t>瀑布位于三栈溪切入塔次基里溪（立雾溪）的河口处，由于塔次基里溪侵蚀度远远大过三栈溪，河床间形成明显落差，才造就了如此壮观的大瀑布。这里原名“达欧拉斯”，意即高耸的断崖</a:t>
            </a:r>
            <a:r>
              <a:rPr lang="zh-CN" altLang="en-US" sz="1600" dirty="0" smtClean="0">
                <a:latin typeface="方正姚体" panose="02010601030101010101" pitchFamily="2" charset="-122"/>
                <a:ea typeface="方正姚体" panose="02010601030101010101" pitchFamily="2" charset="-122"/>
              </a:rPr>
              <a:t>。</a:t>
            </a:r>
            <a:endParaRPr lang="zh-CN" altLang="en-US" sz="1600" dirty="0"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46464" y="2988686"/>
            <a:ext cx="1627369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accent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白杨</a:t>
            </a:r>
            <a:r>
              <a:rPr lang="zh-CN" altLang="en-US" sz="2800" b="1" dirty="0">
                <a:solidFill>
                  <a:schemeClr val="accent5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瀑</a:t>
            </a:r>
            <a:r>
              <a:rPr lang="zh-CN" altLang="en-US" sz="2800" b="1" dirty="0">
                <a:solidFill>
                  <a:schemeClr val="accent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布</a:t>
            </a:r>
          </a:p>
        </p:txBody>
      </p:sp>
      <p:sp>
        <p:nvSpPr>
          <p:cNvPr id="10" name="矩形 9"/>
          <p:cNvSpPr/>
          <p:nvPr/>
        </p:nvSpPr>
        <p:spPr>
          <a:xfrm>
            <a:off x="6343650" y="3679592"/>
            <a:ext cx="50292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 smtClean="0">
                <a:latin typeface="方正姚体" panose="02010601030101010101" pitchFamily="2" charset="-122"/>
                <a:ea typeface="方正姚体" panose="02010601030101010101" pitchFamily="2" charset="-122"/>
              </a:rPr>
              <a:t>据说</a:t>
            </a:r>
            <a:r>
              <a:rPr lang="zh-CN" altLang="en-US" sz="1600" dirty="0">
                <a:latin typeface="方正姚体" panose="02010601030101010101" pitchFamily="2" charset="-122"/>
                <a:ea typeface="方正姚体" panose="02010601030101010101" pitchFamily="2" charset="-122"/>
              </a:rPr>
              <a:t>因湖畔山形远眺像鲤鱼而得名，而潭中也盛产鲤鱼，县府每年都会在此放养鱼苗，成为名副其实的“鲤鱼潭”。</a:t>
            </a:r>
          </a:p>
        </p:txBody>
      </p:sp>
      <p:sp>
        <p:nvSpPr>
          <p:cNvPr id="11" name="矩形 10"/>
          <p:cNvSpPr/>
          <p:nvPr/>
        </p:nvSpPr>
        <p:spPr>
          <a:xfrm>
            <a:off x="6305550" y="489035"/>
            <a:ext cx="1261885" cy="63081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 dirty="0">
                <a:solidFill>
                  <a:schemeClr val="accent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鲤</a:t>
            </a:r>
            <a:r>
              <a:rPr lang="zh-CN" altLang="en-US" sz="2800" b="1" dirty="0">
                <a:solidFill>
                  <a:schemeClr val="accent5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鱼</a:t>
            </a:r>
            <a:r>
              <a:rPr lang="zh-CN" altLang="en-US" sz="2800" b="1" dirty="0">
                <a:solidFill>
                  <a:schemeClr val="accent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潭</a:t>
            </a: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5853" y="2190750"/>
            <a:ext cx="6076293" cy="704850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6305550" y="5369436"/>
            <a:ext cx="501015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latin typeface="方正姚体" panose="02010601030101010101" pitchFamily="2" charset="-122"/>
                <a:ea typeface="方正姚体" panose="02010601030101010101" pitchFamily="2" charset="-122"/>
              </a:rPr>
              <a:t>在塔次基里溪的剧烈侵蚀下，形成了深峻的地势，地质学家以“掘凿曲流”称之，有人赋予“外太鲁阁幽峡”的称号，白杨瀑布便是当中的一处景点。</a:t>
            </a:r>
          </a:p>
        </p:txBody>
      </p:sp>
      <p:sp>
        <p:nvSpPr>
          <p:cNvPr id="22" name="矩形 21"/>
          <p:cNvSpPr/>
          <p:nvPr/>
        </p:nvSpPr>
        <p:spPr>
          <a:xfrm>
            <a:off x="6305550" y="1276350"/>
            <a:ext cx="50292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 smtClean="0">
                <a:latin typeface="方正姚体" panose="02010601030101010101" pitchFamily="2" charset="-122"/>
                <a:ea typeface="方正姚体" panose="02010601030101010101" pitchFamily="2" charset="-122"/>
              </a:rPr>
              <a:t>鲤鱼</a:t>
            </a:r>
            <a:r>
              <a:rPr lang="zh-CN" altLang="en-US" sz="1600" dirty="0">
                <a:latin typeface="方正姚体" panose="02010601030101010101" pitchFamily="2" charset="-122"/>
                <a:ea typeface="方正姚体" panose="02010601030101010101" pitchFamily="2" charset="-122"/>
              </a:rPr>
              <a:t>潭静卧寿丰乡西侧鲤鱼山下，面积达</a:t>
            </a:r>
            <a:r>
              <a:rPr lang="en-US" altLang="zh-CN" sz="1600" dirty="0">
                <a:latin typeface="方正姚体" panose="02010601030101010101" pitchFamily="2" charset="-122"/>
                <a:ea typeface="方正姚体" panose="02010601030101010101" pitchFamily="2" charset="-122"/>
              </a:rPr>
              <a:t>104</a:t>
            </a:r>
            <a:r>
              <a:rPr lang="zh-CN" altLang="en-US" sz="1600" dirty="0">
                <a:latin typeface="方正姚体" panose="02010601030101010101" pitchFamily="2" charset="-122"/>
                <a:ea typeface="方正姚体" panose="02010601030101010101" pitchFamily="2" charset="-122"/>
              </a:rPr>
              <a:t>公顷，是花莲县境内最大的</a:t>
            </a:r>
            <a:r>
              <a:rPr lang="zh-CN" altLang="en-US" sz="1600" dirty="0" smtClean="0">
                <a:latin typeface="方正姚体" panose="02010601030101010101" pitchFamily="2" charset="-122"/>
                <a:ea typeface="方正姚体" panose="02010601030101010101" pitchFamily="2" charset="-122"/>
              </a:rPr>
              <a:t>湖泊。</a:t>
            </a:r>
            <a:endParaRPr lang="zh-CN" altLang="en-US" sz="1600" dirty="0"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305550" y="2988686"/>
            <a:ext cx="1261885" cy="63081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 dirty="0">
                <a:solidFill>
                  <a:schemeClr val="accent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鲤</a:t>
            </a:r>
            <a:r>
              <a:rPr lang="zh-CN" altLang="en-US" sz="2800" b="1" dirty="0">
                <a:solidFill>
                  <a:schemeClr val="accent5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鱼</a:t>
            </a:r>
            <a:r>
              <a:rPr lang="zh-CN" altLang="en-US" sz="2800" b="1" dirty="0">
                <a:solidFill>
                  <a:schemeClr val="accent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潭</a:t>
            </a:r>
          </a:p>
        </p:txBody>
      </p:sp>
      <p:sp>
        <p:nvSpPr>
          <p:cNvPr id="24" name="矩形 23"/>
          <p:cNvSpPr/>
          <p:nvPr/>
        </p:nvSpPr>
        <p:spPr>
          <a:xfrm>
            <a:off x="6305550" y="4570681"/>
            <a:ext cx="1627369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accent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白杨</a:t>
            </a:r>
            <a:r>
              <a:rPr lang="zh-CN" altLang="en-US" sz="2800" b="1" dirty="0">
                <a:solidFill>
                  <a:schemeClr val="accent5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瀑</a:t>
            </a:r>
            <a:r>
              <a:rPr lang="zh-CN" altLang="en-US" sz="2800" b="1" dirty="0">
                <a:solidFill>
                  <a:schemeClr val="accent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布</a:t>
            </a: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8339" y="247650"/>
            <a:ext cx="1262525" cy="180000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228" y="247650"/>
            <a:ext cx="1351931" cy="18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72263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638" y="0"/>
            <a:ext cx="6094724" cy="6917512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-280267" y="11750754"/>
            <a:ext cx="11650809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3800" b="1" dirty="0" smtClean="0">
                <a:solidFill>
                  <a:srgbClr val="F6DEDE"/>
                </a:solidFill>
                <a:latin typeface="Script MT Bold" panose="03040602040607080904" pitchFamily="66" charset="0"/>
              </a:rPr>
              <a:t>THE RANCH</a:t>
            </a:r>
            <a:endParaRPr lang="en-US" altLang="zh-CN" sz="13800" b="1" dirty="0">
              <a:solidFill>
                <a:srgbClr val="F6DEDE"/>
              </a:solidFill>
              <a:latin typeface="Script MT Bold" panose="03040602040607080904" pitchFamily="66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00100" y="4152900"/>
            <a:ext cx="4533900" cy="1877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latin typeface="方正姚体" panose="02010601030101010101" pitchFamily="2" charset="-122"/>
                <a:ea typeface="方正姚体" panose="02010601030101010101" pitchFamily="2" charset="-122"/>
              </a:rPr>
              <a:t>穗牧场以</a:t>
            </a:r>
            <a:r>
              <a:rPr lang="zh-CN" altLang="en-US" sz="1600" dirty="0">
                <a:latin typeface="方正姚体" panose="02010601030101010101" pitchFamily="2" charset="-122"/>
                <a:ea typeface="方正姚体" panose="02010601030101010101" pitchFamily="2" charset="-122"/>
              </a:rPr>
              <a:t>放牧乳牛、生产乳制品而闻名。牧场上的水皆来自中央山脉的干净水源，政府大力提倡观光休闲农业，到访瑞穗牧场的游客不断增多，瑞穗牧场遂由单纯的草原牧场朝着多元化观光牧场的方向发展</a:t>
            </a:r>
            <a:r>
              <a:rPr lang="zh-CN" altLang="en-US" sz="1600" dirty="0" smtClean="0">
                <a:latin typeface="方正姚体" panose="02010601030101010101" pitchFamily="2" charset="-122"/>
                <a:ea typeface="方正姚体" panose="02010601030101010101" pitchFamily="2" charset="-122"/>
              </a:rPr>
              <a:t>。</a:t>
            </a:r>
            <a:endParaRPr lang="zh-CN" altLang="en-US" sz="1600" dirty="0"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563036" y="11188184"/>
            <a:ext cx="3047629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000" spc="300" dirty="0">
                <a:latin typeface="Arial" panose="020B0604020202020204" pitchFamily="34" charset="0"/>
                <a:cs typeface="Arial" panose="020B0604020202020204" pitchFamily="34" charset="0"/>
              </a:rPr>
              <a:t>Introduction to Taiwan tourism</a:t>
            </a:r>
          </a:p>
        </p:txBody>
      </p:sp>
      <p:sp>
        <p:nvSpPr>
          <p:cNvPr id="16" name="矩形 15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gradFill flip="none" rotWithShape="1">
            <a:gsLst>
              <a:gs pos="94000">
                <a:schemeClr val="bg1">
                  <a:alpha val="0"/>
                </a:schemeClr>
              </a:gs>
              <a:gs pos="100000">
                <a:schemeClr val="tx1">
                  <a:lumMod val="50000"/>
                  <a:lumOff val="50000"/>
                  <a:alpha val="30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101600" dist="38100" sx="101000" sy="101000" algn="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" y="1271588"/>
            <a:ext cx="6094387" cy="2157413"/>
          </a:xfrm>
          <a:custGeom>
            <a:avLst/>
            <a:gdLst>
              <a:gd name="connsiteX0" fmla="*/ 0 w 6096000"/>
              <a:gd name="connsiteY0" fmla="*/ 0 h 2157413"/>
              <a:gd name="connsiteX1" fmla="*/ 6096000 w 6096000"/>
              <a:gd name="connsiteY1" fmla="*/ 0 h 2157413"/>
              <a:gd name="connsiteX2" fmla="*/ 6096000 w 6096000"/>
              <a:gd name="connsiteY2" fmla="*/ 2157413 h 2157413"/>
              <a:gd name="connsiteX3" fmla="*/ 0 w 6096000"/>
              <a:gd name="connsiteY3" fmla="*/ 2157413 h 2157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2157413">
                <a:moveTo>
                  <a:pt x="0" y="0"/>
                </a:moveTo>
                <a:lnTo>
                  <a:pt x="6096000" y="0"/>
                </a:lnTo>
                <a:lnTo>
                  <a:pt x="6096000" y="2157413"/>
                </a:lnTo>
                <a:lnTo>
                  <a:pt x="0" y="2157413"/>
                </a:lnTo>
                <a:close/>
              </a:path>
            </a:pathLst>
          </a:custGeom>
        </p:spPr>
      </p:pic>
      <p:sp>
        <p:nvSpPr>
          <p:cNvPr id="8" name="矩形 7"/>
          <p:cNvSpPr/>
          <p:nvPr/>
        </p:nvSpPr>
        <p:spPr>
          <a:xfrm>
            <a:off x="6096000" y="1271587"/>
            <a:ext cx="6096000" cy="21574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004778" y="2508528"/>
            <a:ext cx="227844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600" dirty="0" smtClean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Mizuho ranch</a:t>
            </a:r>
            <a:endParaRPr lang="zh-CN" altLang="en-US" sz="1600" dirty="0"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076426" y="1863437"/>
            <a:ext cx="2135148" cy="6308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2800" b="1" dirty="0">
                <a:latin typeface="方正姚体" panose="02010601030101010101" pitchFamily="2" charset="-122"/>
                <a:ea typeface="方正姚体" panose="02010601030101010101" pitchFamily="2" charset="-122"/>
              </a:rPr>
              <a:t>瑞穗牧场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6489675" y="1569244"/>
            <a:ext cx="5308650" cy="108000"/>
            <a:chOff x="6530669" y="2647950"/>
            <a:chExt cx="5308650" cy="108000"/>
          </a:xfrm>
        </p:grpSpPr>
        <p:sp>
          <p:nvSpPr>
            <p:cNvPr id="20" name="菱形 19"/>
            <p:cNvSpPr/>
            <p:nvPr/>
          </p:nvSpPr>
          <p:spPr>
            <a:xfrm>
              <a:off x="6530669" y="2647950"/>
              <a:ext cx="108000" cy="108000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菱形 20"/>
            <p:cNvSpPr/>
            <p:nvPr/>
          </p:nvSpPr>
          <p:spPr>
            <a:xfrm>
              <a:off x="6836590" y="2647950"/>
              <a:ext cx="108000" cy="108000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菱形 21"/>
            <p:cNvSpPr/>
            <p:nvPr/>
          </p:nvSpPr>
          <p:spPr>
            <a:xfrm>
              <a:off x="7142511" y="2647950"/>
              <a:ext cx="108000" cy="108000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菱形 22"/>
            <p:cNvSpPr/>
            <p:nvPr/>
          </p:nvSpPr>
          <p:spPr>
            <a:xfrm>
              <a:off x="7448432" y="2647950"/>
              <a:ext cx="108000" cy="108000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菱形 23"/>
            <p:cNvSpPr/>
            <p:nvPr/>
          </p:nvSpPr>
          <p:spPr>
            <a:xfrm>
              <a:off x="7754353" y="2647950"/>
              <a:ext cx="108000" cy="108000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菱形 24"/>
            <p:cNvSpPr/>
            <p:nvPr/>
          </p:nvSpPr>
          <p:spPr>
            <a:xfrm>
              <a:off x="8060274" y="2647950"/>
              <a:ext cx="108000" cy="108000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菱形 25"/>
            <p:cNvSpPr/>
            <p:nvPr/>
          </p:nvSpPr>
          <p:spPr>
            <a:xfrm>
              <a:off x="8366195" y="2647950"/>
              <a:ext cx="108000" cy="108000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菱形 26"/>
            <p:cNvSpPr/>
            <p:nvPr/>
          </p:nvSpPr>
          <p:spPr>
            <a:xfrm>
              <a:off x="8672116" y="2647950"/>
              <a:ext cx="108000" cy="108000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菱形 27"/>
            <p:cNvSpPr/>
            <p:nvPr/>
          </p:nvSpPr>
          <p:spPr>
            <a:xfrm>
              <a:off x="8978037" y="2647950"/>
              <a:ext cx="108000" cy="108000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菱形 28"/>
            <p:cNvSpPr/>
            <p:nvPr/>
          </p:nvSpPr>
          <p:spPr>
            <a:xfrm>
              <a:off x="9283958" y="2647950"/>
              <a:ext cx="108000" cy="108000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菱形 29"/>
            <p:cNvSpPr/>
            <p:nvPr/>
          </p:nvSpPr>
          <p:spPr>
            <a:xfrm>
              <a:off x="9589879" y="2647950"/>
              <a:ext cx="108000" cy="108000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菱形 30"/>
            <p:cNvSpPr/>
            <p:nvPr/>
          </p:nvSpPr>
          <p:spPr>
            <a:xfrm>
              <a:off x="9895800" y="2647950"/>
              <a:ext cx="108000" cy="108000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菱形 31"/>
            <p:cNvSpPr/>
            <p:nvPr/>
          </p:nvSpPr>
          <p:spPr>
            <a:xfrm>
              <a:off x="10201721" y="2647950"/>
              <a:ext cx="108000" cy="108000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菱形 32"/>
            <p:cNvSpPr/>
            <p:nvPr/>
          </p:nvSpPr>
          <p:spPr>
            <a:xfrm>
              <a:off x="10507642" y="2647950"/>
              <a:ext cx="108000" cy="108000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菱形 33"/>
            <p:cNvSpPr/>
            <p:nvPr/>
          </p:nvSpPr>
          <p:spPr>
            <a:xfrm>
              <a:off x="10813563" y="2647950"/>
              <a:ext cx="108000" cy="108000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菱形 34"/>
            <p:cNvSpPr/>
            <p:nvPr/>
          </p:nvSpPr>
          <p:spPr>
            <a:xfrm>
              <a:off x="11119484" y="2647950"/>
              <a:ext cx="108000" cy="108000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菱形 35"/>
            <p:cNvSpPr/>
            <p:nvPr/>
          </p:nvSpPr>
          <p:spPr>
            <a:xfrm>
              <a:off x="11425405" y="2647950"/>
              <a:ext cx="108000" cy="108000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菱形 36"/>
            <p:cNvSpPr/>
            <p:nvPr/>
          </p:nvSpPr>
          <p:spPr>
            <a:xfrm>
              <a:off x="11731319" y="2647950"/>
              <a:ext cx="108000" cy="108000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489675" y="3131344"/>
            <a:ext cx="5308650" cy="108000"/>
            <a:chOff x="6530669" y="2647950"/>
            <a:chExt cx="5308650" cy="108000"/>
          </a:xfrm>
        </p:grpSpPr>
        <p:sp>
          <p:nvSpPr>
            <p:cNvPr id="39" name="菱形 38"/>
            <p:cNvSpPr/>
            <p:nvPr/>
          </p:nvSpPr>
          <p:spPr>
            <a:xfrm>
              <a:off x="6530669" y="2647950"/>
              <a:ext cx="108000" cy="108000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菱形 39"/>
            <p:cNvSpPr/>
            <p:nvPr/>
          </p:nvSpPr>
          <p:spPr>
            <a:xfrm>
              <a:off x="6836590" y="2647950"/>
              <a:ext cx="108000" cy="108000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菱形 40"/>
            <p:cNvSpPr/>
            <p:nvPr/>
          </p:nvSpPr>
          <p:spPr>
            <a:xfrm>
              <a:off x="7142511" y="2647950"/>
              <a:ext cx="108000" cy="108000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菱形 41"/>
            <p:cNvSpPr/>
            <p:nvPr/>
          </p:nvSpPr>
          <p:spPr>
            <a:xfrm>
              <a:off x="7448432" y="2647950"/>
              <a:ext cx="108000" cy="108000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菱形 42"/>
            <p:cNvSpPr/>
            <p:nvPr/>
          </p:nvSpPr>
          <p:spPr>
            <a:xfrm>
              <a:off x="7754353" y="2647950"/>
              <a:ext cx="108000" cy="108000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菱形 43"/>
            <p:cNvSpPr/>
            <p:nvPr/>
          </p:nvSpPr>
          <p:spPr>
            <a:xfrm>
              <a:off x="8060274" y="2647950"/>
              <a:ext cx="108000" cy="108000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菱形 44"/>
            <p:cNvSpPr/>
            <p:nvPr/>
          </p:nvSpPr>
          <p:spPr>
            <a:xfrm>
              <a:off x="8366195" y="2647950"/>
              <a:ext cx="108000" cy="108000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菱形 45"/>
            <p:cNvSpPr/>
            <p:nvPr/>
          </p:nvSpPr>
          <p:spPr>
            <a:xfrm>
              <a:off x="8672116" y="2647950"/>
              <a:ext cx="108000" cy="108000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菱形 46"/>
            <p:cNvSpPr/>
            <p:nvPr/>
          </p:nvSpPr>
          <p:spPr>
            <a:xfrm>
              <a:off x="8978037" y="2647950"/>
              <a:ext cx="108000" cy="108000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菱形 47"/>
            <p:cNvSpPr/>
            <p:nvPr/>
          </p:nvSpPr>
          <p:spPr>
            <a:xfrm>
              <a:off x="9283958" y="2647950"/>
              <a:ext cx="108000" cy="108000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菱形 48"/>
            <p:cNvSpPr/>
            <p:nvPr/>
          </p:nvSpPr>
          <p:spPr>
            <a:xfrm>
              <a:off x="9589879" y="2647950"/>
              <a:ext cx="108000" cy="108000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菱形 49"/>
            <p:cNvSpPr/>
            <p:nvPr/>
          </p:nvSpPr>
          <p:spPr>
            <a:xfrm>
              <a:off x="9895800" y="2647950"/>
              <a:ext cx="108000" cy="108000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菱形 50"/>
            <p:cNvSpPr/>
            <p:nvPr/>
          </p:nvSpPr>
          <p:spPr>
            <a:xfrm>
              <a:off x="10201721" y="2647950"/>
              <a:ext cx="108000" cy="108000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菱形 51"/>
            <p:cNvSpPr/>
            <p:nvPr/>
          </p:nvSpPr>
          <p:spPr>
            <a:xfrm>
              <a:off x="10507642" y="2647950"/>
              <a:ext cx="108000" cy="108000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菱形 52"/>
            <p:cNvSpPr/>
            <p:nvPr/>
          </p:nvSpPr>
          <p:spPr>
            <a:xfrm>
              <a:off x="10813563" y="2647950"/>
              <a:ext cx="108000" cy="108000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菱形 53"/>
            <p:cNvSpPr/>
            <p:nvPr/>
          </p:nvSpPr>
          <p:spPr>
            <a:xfrm>
              <a:off x="11119484" y="2647950"/>
              <a:ext cx="108000" cy="108000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菱形 54"/>
            <p:cNvSpPr/>
            <p:nvPr/>
          </p:nvSpPr>
          <p:spPr>
            <a:xfrm>
              <a:off x="11425405" y="2647950"/>
              <a:ext cx="108000" cy="108000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菱形 55"/>
            <p:cNvSpPr/>
            <p:nvPr/>
          </p:nvSpPr>
          <p:spPr>
            <a:xfrm>
              <a:off x="11731319" y="2647950"/>
              <a:ext cx="108000" cy="108000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74275189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00850" y="2687925"/>
            <a:ext cx="440055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latin typeface="方正姚体" panose="02010601030101010101" pitchFamily="2" charset="-122"/>
                <a:ea typeface="方正姚体" panose="02010601030101010101" pitchFamily="2" charset="-122"/>
              </a:rPr>
              <a:t>位于</a:t>
            </a:r>
            <a:r>
              <a:rPr lang="zh-CN" altLang="en-US" sz="1600" dirty="0">
                <a:latin typeface="方正姚体" panose="02010601030101010101" pitchFamily="2" charset="-122"/>
                <a:ea typeface="方正姚体" panose="02010601030101010101" pitchFamily="2" charset="-122"/>
              </a:rPr>
              <a:t>中国大陆东南方，东临太平洋，西隔台湾海峡与福建省</a:t>
            </a:r>
            <a:r>
              <a:rPr lang="zh-CN" altLang="en-US" sz="1600" dirty="0" smtClean="0">
                <a:latin typeface="方正姚体" panose="02010601030101010101" pitchFamily="2" charset="-122"/>
                <a:ea typeface="方正姚体" panose="02010601030101010101" pitchFamily="2" charset="-122"/>
              </a:rPr>
              <a:t>相望。</a:t>
            </a:r>
            <a:endParaRPr lang="en-US" altLang="zh-CN" sz="1600" dirty="0" smtClean="0"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latin typeface="方正姚体" panose="02010601030101010101" pitchFamily="2" charset="-122"/>
                <a:ea typeface="方正姚体" panose="02010601030101010101" pitchFamily="2" charset="-122"/>
              </a:rPr>
              <a:t>南</a:t>
            </a:r>
            <a:r>
              <a:rPr lang="zh-CN" altLang="en-US" sz="1600" dirty="0">
                <a:latin typeface="方正姚体" panose="02010601030101010101" pitchFamily="2" charset="-122"/>
                <a:ea typeface="方正姚体" panose="02010601030101010101" pitchFamily="2" charset="-122"/>
              </a:rPr>
              <a:t>界巴士海峡与菲律宾群岛相对，包括台湾岛、临近属岛和澎湖列岛等</a:t>
            </a:r>
            <a:r>
              <a:rPr lang="en-US" altLang="zh-CN" sz="1600" dirty="0">
                <a:latin typeface="方正姚体" panose="02010601030101010101" pitchFamily="2" charset="-122"/>
                <a:ea typeface="方正姚体" panose="02010601030101010101" pitchFamily="2" charset="-122"/>
              </a:rPr>
              <a:t>80</a:t>
            </a:r>
            <a:r>
              <a:rPr lang="zh-CN" altLang="en-US" sz="1600" dirty="0">
                <a:latin typeface="方正姚体" panose="02010601030101010101" pitchFamily="2" charset="-122"/>
                <a:ea typeface="方正姚体" panose="02010601030101010101" pitchFamily="2" charset="-122"/>
              </a:rPr>
              <a:t>多个岛屿，总面积</a:t>
            </a:r>
            <a:r>
              <a:rPr lang="en-US" altLang="zh-CN" sz="1600" dirty="0">
                <a:latin typeface="方正姚体" panose="02010601030101010101" pitchFamily="2" charset="-122"/>
                <a:ea typeface="方正姚体" panose="02010601030101010101" pitchFamily="2" charset="-122"/>
              </a:rPr>
              <a:t>3.6</a:t>
            </a:r>
            <a:r>
              <a:rPr lang="zh-CN" altLang="en-US" sz="1600" dirty="0">
                <a:latin typeface="方正姚体" panose="02010601030101010101" pitchFamily="2" charset="-122"/>
                <a:ea typeface="方正姚体" panose="02010601030101010101" pitchFamily="2" charset="-122"/>
              </a:rPr>
              <a:t>万平方公里。 </a:t>
            </a:r>
            <a:endParaRPr lang="en-US" altLang="zh-CN" sz="1600" dirty="0" smtClean="0"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latin typeface="方正姚体" panose="02010601030101010101" pitchFamily="2" charset="-122"/>
                <a:ea typeface="方正姚体" panose="02010601030101010101" pitchFamily="2" charset="-122"/>
              </a:rPr>
              <a:t>人口</a:t>
            </a:r>
            <a:r>
              <a:rPr lang="zh-CN" altLang="en-US" sz="1600" dirty="0">
                <a:latin typeface="方正姚体" panose="02010601030101010101" pitchFamily="2" charset="-122"/>
                <a:ea typeface="方正姚体" panose="02010601030101010101" pitchFamily="2" charset="-122"/>
              </a:rPr>
              <a:t>约</a:t>
            </a:r>
            <a:r>
              <a:rPr lang="en-US" altLang="zh-CN" sz="1600" dirty="0">
                <a:latin typeface="方正姚体" panose="02010601030101010101" pitchFamily="2" charset="-122"/>
                <a:ea typeface="方正姚体" panose="02010601030101010101" pitchFamily="2" charset="-122"/>
              </a:rPr>
              <a:t>2350</a:t>
            </a:r>
            <a:r>
              <a:rPr lang="zh-CN" altLang="en-US" sz="1600" dirty="0">
                <a:latin typeface="方正姚体" panose="02010601030101010101" pitchFamily="2" charset="-122"/>
                <a:ea typeface="方正姚体" panose="02010601030101010101" pitchFamily="2" charset="-122"/>
              </a:rPr>
              <a:t>万，逾</a:t>
            </a:r>
            <a:r>
              <a:rPr lang="en-US" altLang="zh-CN" sz="1600" dirty="0">
                <a:latin typeface="方正姚体" panose="02010601030101010101" pitchFamily="2" charset="-122"/>
                <a:ea typeface="方正姚体" panose="02010601030101010101" pitchFamily="2" charset="-122"/>
              </a:rPr>
              <a:t>7</a:t>
            </a:r>
            <a:r>
              <a:rPr lang="zh-CN" altLang="en-US" sz="1600" dirty="0">
                <a:latin typeface="方正姚体" panose="02010601030101010101" pitchFamily="2" charset="-122"/>
                <a:ea typeface="方正姚体" panose="02010601030101010101" pitchFamily="2" charset="-122"/>
              </a:rPr>
              <a:t>成集中于西部</a:t>
            </a:r>
            <a:r>
              <a:rPr lang="en-US" altLang="zh-CN" sz="1600" dirty="0">
                <a:latin typeface="方正姚体" panose="02010601030101010101" pitchFamily="2" charset="-122"/>
                <a:ea typeface="方正姚体" panose="02010601030101010101" pitchFamily="2" charset="-122"/>
              </a:rPr>
              <a:t>5</a:t>
            </a:r>
            <a:r>
              <a:rPr lang="zh-CN" altLang="en-US" sz="1600" dirty="0">
                <a:latin typeface="方正姚体" panose="02010601030101010101" pitchFamily="2" charset="-122"/>
                <a:ea typeface="方正姚体" panose="02010601030101010101" pitchFamily="2" charset="-122"/>
              </a:rPr>
              <a:t>大都会区，其中以省会台北为中心的台北都会区最大</a:t>
            </a:r>
            <a:r>
              <a:rPr lang="zh-CN" altLang="en-US" sz="1600" dirty="0" smtClean="0">
                <a:latin typeface="方正姚体" panose="02010601030101010101" pitchFamily="2" charset="-122"/>
                <a:ea typeface="方正姚体" panose="02010601030101010101" pitchFamily="2" charset="-122"/>
              </a:rPr>
              <a:t>。</a:t>
            </a:r>
            <a:endParaRPr lang="zh-CN" altLang="en-US" sz="1600" dirty="0"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800850" y="1664741"/>
            <a:ext cx="3048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方正姚体" panose="02010601030101010101" pitchFamily="2" charset="-122"/>
                <a:ea typeface="方正姚体" panose="02010601030101010101" pitchFamily="2" charset="-122"/>
              </a:rPr>
              <a:t>台湾</a:t>
            </a:r>
            <a:r>
              <a:rPr lang="zh-CN" altLang="en-US" sz="2800" b="1" dirty="0" smtClean="0">
                <a:latin typeface="方正姚体" panose="02010601030101010101" pitchFamily="2" charset="-122"/>
                <a:ea typeface="方正姚体" panose="02010601030101010101" pitchFamily="2" charset="-122"/>
              </a:rPr>
              <a:t>概述</a:t>
            </a:r>
            <a:r>
              <a:rPr lang="en-US" altLang="zh-CN" sz="2000" b="1" dirty="0">
                <a:solidFill>
                  <a:schemeClr val="accent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Taiwan</a:t>
            </a:r>
            <a:endParaRPr lang="zh-CN" altLang="en-US" sz="2000" b="1" dirty="0">
              <a:solidFill>
                <a:schemeClr val="accent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096000" cy="685800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gradFill flip="none" rotWithShape="1">
            <a:gsLst>
              <a:gs pos="94000">
                <a:schemeClr val="bg1">
                  <a:alpha val="0"/>
                </a:schemeClr>
              </a:gs>
              <a:gs pos="100000">
                <a:schemeClr val="tx1">
                  <a:lumMod val="50000"/>
                  <a:lumOff val="50000"/>
                  <a:alpha val="30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101600" dist="38100" sx="101000" sy="101000" algn="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87088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23850" y="0"/>
            <a:ext cx="11544300" cy="39814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图片 2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33450" y="666750"/>
            <a:ext cx="2340000" cy="2340000"/>
          </a:xfrm>
          <a:custGeom>
            <a:avLst/>
            <a:gdLst>
              <a:gd name="connsiteX0" fmla="*/ 0 w 2340000"/>
              <a:gd name="connsiteY0" fmla="*/ 0 h 2340000"/>
              <a:gd name="connsiteX1" fmla="*/ 2340000 w 2340000"/>
              <a:gd name="connsiteY1" fmla="*/ 0 h 2340000"/>
              <a:gd name="connsiteX2" fmla="*/ 2340000 w 2340000"/>
              <a:gd name="connsiteY2" fmla="*/ 2340000 h 2340000"/>
              <a:gd name="connsiteX3" fmla="*/ 0 w 2340000"/>
              <a:gd name="connsiteY3" fmla="*/ 2340000 h 2340000"/>
              <a:gd name="connsiteX4" fmla="*/ 0 w 2340000"/>
              <a:gd name="connsiteY4" fmla="*/ 0 h 23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40000" h="2340000">
                <a:moveTo>
                  <a:pt x="0" y="0"/>
                </a:moveTo>
                <a:lnTo>
                  <a:pt x="2340000" y="0"/>
                </a:lnTo>
                <a:lnTo>
                  <a:pt x="2340000" y="2340000"/>
                </a:lnTo>
                <a:lnTo>
                  <a:pt x="0" y="2340000"/>
                </a:lnTo>
                <a:lnTo>
                  <a:pt x="0" y="0"/>
                </a:lnTo>
                <a:close/>
              </a:path>
            </a:pathLst>
          </a:cu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图片 2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603497" y="666750"/>
            <a:ext cx="2333906" cy="2340000"/>
          </a:xfrm>
          <a:custGeom>
            <a:avLst/>
            <a:gdLst>
              <a:gd name="connsiteX0" fmla="*/ 0 w 2340000"/>
              <a:gd name="connsiteY0" fmla="*/ 0 h 2340000"/>
              <a:gd name="connsiteX1" fmla="*/ 2340000 w 2340000"/>
              <a:gd name="connsiteY1" fmla="*/ 0 h 2340000"/>
              <a:gd name="connsiteX2" fmla="*/ 2340000 w 2340000"/>
              <a:gd name="connsiteY2" fmla="*/ 2340000 h 2340000"/>
              <a:gd name="connsiteX3" fmla="*/ 0 w 2340000"/>
              <a:gd name="connsiteY3" fmla="*/ 2340000 h 2340000"/>
              <a:gd name="connsiteX4" fmla="*/ 0 w 2340000"/>
              <a:gd name="connsiteY4" fmla="*/ 0 h 23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40000" h="2340000">
                <a:moveTo>
                  <a:pt x="0" y="0"/>
                </a:moveTo>
                <a:lnTo>
                  <a:pt x="2340000" y="0"/>
                </a:lnTo>
                <a:lnTo>
                  <a:pt x="2340000" y="2340000"/>
                </a:lnTo>
                <a:lnTo>
                  <a:pt x="0" y="2340000"/>
                </a:lnTo>
                <a:lnTo>
                  <a:pt x="0" y="0"/>
                </a:lnTo>
                <a:close/>
              </a:path>
            </a:pathLst>
          </a:cu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图片 2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67450" y="666750"/>
            <a:ext cx="2340000" cy="2340000"/>
          </a:xfrm>
          <a:custGeom>
            <a:avLst/>
            <a:gdLst>
              <a:gd name="connsiteX0" fmla="*/ 0 w 2340000"/>
              <a:gd name="connsiteY0" fmla="*/ 0 h 2340000"/>
              <a:gd name="connsiteX1" fmla="*/ 2340000 w 2340000"/>
              <a:gd name="connsiteY1" fmla="*/ 0 h 2340000"/>
              <a:gd name="connsiteX2" fmla="*/ 2340000 w 2340000"/>
              <a:gd name="connsiteY2" fmla="*/ 2340000 h 2340000"/>
              <a:gd name="connsiteX3" fmla="*/ 0 w 2340000"/>
              <a:gd name="connsiteY3" fmla="*/ 2340000 h 2340000"/>
              <a:gd name="connsiteX4" fmla="*/ 0 w 2340000"/>
              <a:gd name="connsiteY4" fmla="*/ 0 h 23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40000" h="2340000">
                <a:moveTo>
                  <a:pt x="0" y="0"/>
                </a:moveTo>
                <a:lnTo>
                  <a:pt x="2340000" y="0"/>
                </a:lnTo>
                <a:lnTo>
                  <a:pt x="2340000" y="2340000"/>
                </a:lnTo>
                <a:lnTo>
                  <a:pt x="0" y="2340000"/>
                </a:lnTo>
                <a:lnTo>
                  <a:pt x="0" y="0"/>
                </a:lnTo>
                <a:close/>
              </a:path>
            </a:pathLst>
          </a:cu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图片 2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937497" y="666750"/>
            <a:ext cx="2333906" cy="2340000"/>
          </a:xfrm>
          <a:custGeom>
            <a:avLst/>
            <a:gdLst>
              <a:gd name="connsiteX0" fmla="*/ 0 w 2340000"/>
              <a:gd name="connsiteY0" fmla="*/ 0 h 2340000"/>
              <a:gd name="connsiteX1" fmla="*/ 2340000 w 2340000"/>
              <a:gd name="connsiteY1" fmla="*/ 0 h 2340000"/>
              <a:gd name="connsiteX2" fmla="*/ 2340000 w 2340000"/>
              <a:gd name="connsiteY2" fmla="*/ 2340000 h 2340000"/>
              <a:gd name="connsiteX3" fmla="*/ 0 w 2340000"/>
              <a:gd name="connsiteY3" fmla="*/ 2340000 h 2340000"/>
              <a:gd name="connsiteX4" fmla="*/ 0 w 2340000"/>
              <a:gd name="connsiteY4" fmla="*/ 0 h 23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40000" h="2340000">
                <a:moveTo>
                  <a:pt x="0" y="0"/>
                </a:moveTo>
                <a:lnTo>
                  <a:pt x="2340000" y="0"/>
                </a:lnTo>
                <a:lnTo>
                  <a:pt x="2340000" y="2340000"/>
                </a:lnTo>
                <a:lnTo>
                  <a:pt x="0" y="2340000"/>
                </a:lnTo>
                <a:lnTo>
                  <a:pt x="0" y="0"/>
                </a:lnTo>
                <a:close/>
              </a:path>
            </a:pathLst>
          </a:cu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1257300" y="5087541"/>
            <a:ext cx="9677400" cy="1138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 smtClean="0">
                <a:latin typeface="方正姚体" panose="02010601030101010101" pitchFamily="2" charset="-122"/>
                <a:ea typeface="方正姚体" panose="02010601030101010101" pitchFamily="2" charset="-122"/>
              </a:rPr>
              <a:t>石</a:t>
            </a:r>
            <a:r>
              <a:rPr lang="zh-CN" altLang="en-US" sz="1600" dirty="0">
                <a:latin typeface="方正姚体" panose="02010601030101010101" pitchFamily="2" charset="-122"/>
                <a:ea typeface="方正姚体" panose="02010601030101010101" pitchFamily="2" charset="-122"/>
              </a:rPr>
              <a:t>梯坪位于花莲县丰滨乡港口村以北约</a:t>
            </a:r>
            <a:r>
              <a:rPr lang="en-US" altLang="zh-CN" sz="1600" dirty="0">
                <a:latin typeface="方正姚体" panose="02010601030101010101" pitchFamily="2" charset="-122"/>
                <a:ea typeface="方正姚体" panose="02010601030101010101" pitchFamily="2" charset="-122"/>
              </a:rPr>
              <a:t>2</a:t>
            </a:r>
            <a:r>
              <a:rPr lang="zh-CN" altLang="en-US" sz="1600" dirty="0">
                <a:latin typeface="方正姚体" panose="02010601030101010101" pitchFamily="2" charset="-122"/>
                <a:ea typeface="方正姚体" panose="02010601030101010101" pitchFamily="2" charset="-122"/>
              </a:rPr>
              <a:t>公里处，因地形呈梯状而得名，是台湾东海岸地区最著名的旅游景点之一。石梯坪是一间天然的户外地质教室，这里的地质主要是安山砾岩，若白色凝灰岩夹杂铁质受到氧化时，色泽呈现褐红色</a:t>
            </a:r>
            <a:r>
              <a:rPr lang="zh-CN" altLang="en-US" sz="1600" dirty="0" smtClean="0">
                <a:latin typeface="方正姚体" panose="02010601030101010101" pitchFamily="2" charset="-122"/>
                <a:ea typeface="方正姚体" panose="02010601030101010101" pitchFamily="2" charset="-122"/>
              </a:rPr>
              <a:t>。</a:t>
            </a:r>
            <a:endParaRPr lang="zh-CN" altLang="en-US" sz="1600" dirty="0"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76700" y="3283118"/>
            <a:ext cx="40386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6000" b="1" dirty="0" smtClean="0">
                <a:latin typeface="方正姚体" panose="02010601030101010101" pitchFamily="2" charset="-122"/>
                <a:ea typeface="方正姚体" panose="02010601030101010101" pitchFamily="2" charset="-122"/>
              </a:rPr>
              <a:t>石</a:t>
            </a:r>
            <a:r>
              <a:rPr lang="en-US" altLang="zh-CN" sz="2800" b="1" dirty="0" err="1" smtClean="0">
                <a:solidFill>
                  <a:schemeClr val="accent2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shi</a:t>
            </a:r>
            <a:r>
              <a:rPr lang="zh-CN" altLang="en-US" sz="6000" b="1" dirty="0" smtClean="0">
                <a:latin typeface="方正姚体" panose="02010601030101010101" pitchFamily="2" charset="-122"/>
                <a:ea typeface="方正姚体" panose="02010601030101010101" pitchFamily="2" charset="-122"/>
              </a:rPr>
              <a:t>梯</a:t>
            </a:r>
            <a:r>
              <a:rPr lang="en-US" altLang="zh-CN" sz="2800" b="1" dirty="0" err="1" smtClean="0">
                <a:solidFill>
                  <a:schemeClr val="accent2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ti</a:t>
            </a:r>
            <a:r>
              <a:rPr lang="zh-CN" altLang="en-US" sz="6000" b="1" dirty="0" smtClean="0">
                <a:latin typeface="方正姚体" panose="02010601030101010101" pitchFamily="2" charset="-122"/>
                <a:ea typeface="方正姚体" panose="02010601030101010101" pitchFamily="2" charset="-122"/>
              </a:rPr>
              <a:t>坪</a:t>
            </a:r>
            <a:r>
              <a:rPr lang="en-US" altLang="zh-CN" sz="2800" b="1" dirty="0" smtClean="0">
                <a:solidFill>
                  <a:schemeClr val="accent2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ping</a:t>
            </a:r>
            <a:endParaRPr lang="zh-CN" altLang="en-US" sz="2800" b="1" dirty="0">
              <a:solidFill>
                <a:schemeClr val="accent2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gradFill flip="none" rotWithShape="1">
            <a:gsLst>
              <a:gs pos="94000">
                <a:schemeClr val="bg1">
                  <a:alpha val="0"/>
                </a:schemeClr>
              </a:gs>
              <a:gs pos="100000">
                <a:schemeClr val="tx1">
                  <a:lumMod val="50000"/>
                  <a:lumOff val="50000"/>
                  <a:alpha val="30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101600" dist="38100" sx="101000" sy="101000" algn="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613028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7357" y="0"/>
            <a:ext cx="6650736" cy="68580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gradFill flip="none" rotWithShape="1">
            <a:gsLst>
              <a:gs pos="94000">
                <a:schemeClr val="bg1">
                  <a:alpha val="0"/>
                </a:schemeClr>
              </a:gs>
              <a:gs pos="100000">
                <a:schemeClr val="tx1">
                  <a:lumMod val="50000"/>
                  <a:lumOff val="50000"/>
                  <a:alpha val="30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101600" dist="38100" sx="101000" sy="101000" algn="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9996730" y="1343230"/>
            <a:ext cx="1292662" cy="460037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方正姚体" panose="02010601030101010101" pitchFamily="2" charset="-122"/>
                <a:ea typeface="方正姚体" panose="02010601030101010101" pitchFamily="2" charset="-122"/>
              </a:rPr>
              <a:t>南投，位于台湾岛中部，是台湾省唯一不靠海岸的内陆县、山区县。名胜有著名的日月潭，以及合欢山瀑布等。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487661" y="976389"/>
            <a:ext cx="1200329" cy="4905222"/>
            <a:chOff x="10622261" y="976389"/>
            <a:chExt cx="1200329" cy="4905222"/>
          </a:xfrm>
        </p:grpSpPr>
        <p:sp>
          <p:nvSpPr>
            <p:cNvPr id="19" name="椭圆 18"/>
            <p:cNvSpPr/>
            <p:nvPr/>
          </p:nvSpPr>
          <p:spPr>
            <a:xfrm>
              <a:off x="10706100" y="2979000"/>
              <a:ext cx="900000" cy="900000"/>
            </a:xfrm>
            <a:prstGeom prst="ellipse">
              <a:avLst/>
            </a:prstGeom>
            <a:solidFill>
              <a:schemeClr val="accent1">
                <a:alpha val="5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10622261" y="976389"/>
              <a:ext cx="1200329" cy="4905222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algn="ctr"/>
              <a:r>
                <a:rPr lang="zh-CN" altLang="en-US" sz="6600" b="1" spc="600" dirty="0">
                  <a:latin typeface="方正姚体" panose="02010601030101010101" pitchFamily="2" charset="-122"/>
                  <a:ea typeface="方正姚体" panose="02010601030101010101" pitchFamily="2" charset="-122"/>
                </a:rPr>
                <a:t>南</a:t>
              </a:r>
              <a:r>
                <a:rPr lang="zh-CN" altLang="en-US" sz="6600" b="1" spc="600" dirty="0" smtClean="0">
                  <a:latin typeface="方正姚体" panose="02010601030101010101" pitchFamily="2" charset="-122"/>
                  <a:ea typeface="方正姚体" panose="02010601030101010101" pitchFamily="2" charset="-122"/>
                </a:rPr>
                <a:t>投市</a:t>
              </a:r>
              <a:endParaRPr lang="zh-CN" altLang="en-US" sz="6600" b="1" spc="600" dirty="0"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0444557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263775" y="836516"/>
            <a:ext cx="2700000" cy="1797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8"/>
          <p:cNvSpPr/>
          <p:nvPr/>
        </p:nvSpPr>
        <p:spPr>
          <a:xfrm>
            <a:off x="1657350" y="4248150"/>
            <a:ext cx="443865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latin typeface="方正姚体" panose="02010601030101010101" pitchFamily="2" charset="-122"/>
                <a:ea typeface="方正姚体" panose="02010601030101010101" pitchFamily="2" charset="-122"/>
              </a:rPr>
              <a:t>日月潭</a:t>
            </a:r>
            <a:r>
              <a:rPr lang="zh-CN" altLang="en-US" sz="1600" dirty="0">
                <a:latin typeface="方正姚体" panose="02010601030101010101" pitchFamily="2" charset="-122"/>
                <a:ea typeface="方正姚体" panose="02010601030101010101" pitchFamily="2" charset="-122"/>
              </a:rPr>
              <a:t>位于台湾省阿里山以北、能高山之南的南投县鱼池乡水社村，旧称水沙连、龙湖、水社大湖、珠潭、双潭，亦名水里社</a:t>
            </a:r>
            <a:r>
              <a:rPr lang="zh-CN" altLang="en-US" sz="1600" dirty="0" smtClean="0">
                <a:latin typeface="方正姚体" panose="02010601030101010101" pitchFamily="2" charset="-122"/>
                <a:ea typeface="方正姚体" panose="02010601030101010101" pitchFamily="2" charset="-122"/>
              </a:rPr>
              <a:t>。</a:t>
            </a:r>
            <a:endParaRPr lang="zh-CN" altLang="en-US" sz="1600" dirty="0"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6375" y="2719500"/>
            <a:ext cx="2696949" cy="1800000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6434849" y="835500"/>
            <a:ext cx="2700000" cy="180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343650" y="4821525"/>
            <a:ext cx="485775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方正姚体" panose="02010601030101010101" pitchFamily="2" charset="-122"/>
                <a:ea typeface="方正姚体" panose="02010601030101010101" pitchFamily="2" charset="-122"/>
              </a:rPr>
              <a:t>日月潭四周，点缀着许多亭台楼阁和寺庙古塔。山腰的玄奘寺内存放着唐僧玄奘的部分遗骨。当地气候四季宜人，冬季平均气温在</a:t>
            </a:r>
            <a:r>
              <a:rPr lang="en-US" altLang="zh-CN" sz="1600" dirty="0">
                <a:latin typeface="方正姚体" panose="02010601030101010101" pitchFamily="2" charset="-122"/>
                <a:ea typeface="方正姚体" panose="02010601030101010101" pitchFamily="2" charset="-122"/>
              </a:rPr>
              <a:t>15℃</a:t>
            </a:r>
            <a:r>
              <a:rPr lang="zh-CN" altLang="en-US" sz="1600" dirty="0">
                <a:latin typeface="方正姚体" panose="02010601030101010101" pitchFamily="2" charset="-122"/>
                <a:ea typeface="方正姚体" panose="02010601030101010101" pitchFamily="2" charset="-122"/>
              </a:rPr>
              <a:t>以上，夏季</a:t>
            </a:r>
            <a:r>
              <a:rPr lang="en-US" altLang="zh-CN" sz="1600" dirty="0">
                <a:latin typeface="方正姚体" panose="02010601030101010101" pitchFamily="2" charset="-122"/>
                <a:ea typeface="方正姚体" panose="02010601030101010101" pitchFamily="2" charset="-122"/>
              </a:rPr>
              <a:t>7</a:t>
            </a:r>
            <a:r>
              <a:rPr lang="zh-CN" altLang="en-US" sz="1600" dirty="0">
                <a:latin typeface="方正姚体" panose="02010601030101010101" pitchFamily="2" charset="-122"/>
                <a:ea typeface="方正姚体" panose="02010601030101010101" pitchFamily="2" charset="-122"/>
              </a:rPr>
              <a:t>月份只有</a:t>
            </a:r>
            <a:r>
              <a:rPr lang="en-US" altLang="zh-CN" sz="1600" dirty="0">
                <a:latin typeface="方正姚体" panose="02010601030101010101" pitchFamily="2" charset="-122"/>
                <a:ea typeface="方正姚体" panose="02010601030101010101" pitchFamily="2" charset="-122"/>
              </a:rPr>
              <a:t>22℃</a:t>
            </a:r>
            <a:r>
              <a:rPr lang="zh-CN" altLang="en-US" sz="1600" dirty="0">
                <a:latin typeface="方正姚体" panose="02010601030101010101" pitchFamily="2" charset="-122"/>
                <a:ea typeface="方正姚体" panose="02010601030101010101" pitchFamily="2" charset="-122"/>
              </a:rPr>
              <a:t>左右，是避暑胜地</a:t>
            </a:r>
            <a:r>
              <a:rPr lang="zh-CN" altLang="en-US" sz="1600" dirty="0" smtClean="0">
                <a:latin typeface="方正姚体" panose="02010601030101010101" pitchFamily="2" charset="-122"/>
                <a:ea typeface="方正姚体" panose="02010601030101010101" pitchFamily="2" charset="-122"/>
              </a:rPr>
              <a:t>。</a:t>
            </a:r>
            <a:endParaRPr lang="zh-CN" altLang="en-US" sz="1600" dirty="0"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6851" y="838200"/>
            <a:ext cx="4629150" cy="3086100"/>
          </a:xfrm>
          <a:prstGeom prst="rect">
            <a:avLst/>
          </a:prstGeom>
        </p:spPr>
      </p:pic>
      <p:sp>
        <p:nvSpPr>
          <p:cNvPr id="16" name="矩形 15"/>
          <p:cNvSpPr>
            <a:spLocks noChangeAspect="1"/>
          </p:cNvSpPr>
          <p:nvPr/>
        </p:nvSpPr>
        <p:spPr>
          <a:xfrm>
            <a:off x="9263775" y="2719500"/>
            <a:ext cx="2700000" cy="180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762750" y="1326802"/>
            <a:ext cx="2152650" cy="6308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 spc="6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台湾</a:t>
            </a:r>
            <a:endParaRPr lang="zh-CN" altLang="en-US" sz="2800" b="1" spc="600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563100" y="3246943"/>
            <a:ext cx="2152650" cy="6308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 spc="600" dirty="0" smtClean="0">
                <a:latin typeface="方正姚体" panose="02010601030101010101" pitchFamily="2" charset="-122"/>
                <a:ea typeface="方正姚体" panose="02010601030101010101" pitchFamily="2" charset="-122"/>
              </a:rPr>
              <a:t>日月潭</a:t>
            </a:r>
            <a:endParaRPr lang="zh-CN" altLang="en-US" sz="2800" b="1" spc="600" dirty="0"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0" y="3276600"/>
            <a:ext cx="1238251" cy="6477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1536674" y="388144"/>
            <a:ext cx="7188225" cy="126206"/>
            <a:chOff x="6530669" y="2647950"/>
            <a:chExt cx="5308650" cy="108000"/>
          </a:xfrm>
        </p:grpSpPr>
        <p:sp>
          <p:nvSpPr>
            <p:cNvPr id="20" name="菱形 19"/>
            <p:cNvSpPr/>
            <p:nvPr/>
          </p:nvSpPr>
          <p:spPr>
            <a:xfrm>
              <a:off x="6530669" y="2647950"/>
              <a:ext cx="108000" cy="108000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菱形 20"/>
            <p:cNvSpPr/>
            <p:nvPr/>
          </p:nvSpPr>
          <p:spPr>
            <a:xfrm>
              <a:off x="6836590" y="2647950"/>
              <a:ext cx="108000" cy="108000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菱形 21"/>
            <p:cNvSpPr/>
            <p:nvPr/>
          </p:nvSpPr>
          <p:spPr>
            <a:xfrm>
              <a:off x="7142511" y="2647950"/>
              <a:ext cx="108000" cy="108000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菱形 22"/>
            <p:cNvSpPr/>
            <p:nvPr/>
          </p:nvSpPr>
          <p:spPr>
            <a:xfrm>
              <a:off x="7448432" y="2647950"/>
              <a:ext cx="108000" cy="108000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菱形 23"/>
            <p:cNvSpPr/>
            <p:nvPr/>
          </p:nvSpPr>
          <p:spPr>
            <a:xfrm>
              <a:off x="7754353" y="2647950"/>
              <a:ext cx="108000" cy="108000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菱形 24"/>
            <p:cNvSpPr/>
            <p:nvPr/>
          </p:nvSpPr>
          <p:spPr>
            <a:xfrm>
              <a:off x="8060274" y="2647950"/>
              <a:ext cx="108000" cy="108000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菱形 25"/>
            <p:cNvSpPr/>
            <p:nvPr/>
          </p:nvSpPr>
          <p:spPr>
            <a:xfrm>
              <a:off x="8366195" y="2647950"/>
              <a:ext cx="108000" cy="108000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菱形 26"/>
            <p:cNvSpPr/>
            <p:nvPr/>
          </p:nvSpPr>
          <p:spPr>
            <a:xfrm>
              <a:off x="8672116" y="2647950"/>
              <a:ext cx="108000" cy="108000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菱形 27"/>
            <p:cNvSpPr/>
            <p:nvPr/>
          </p:nvSpPr>
          <p:spPr>
            <a:xfrm>
              <a:off x="8978037" y="2647950"/>
              <a:ext cx="108000" cy="108000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菱形 28"/>
            <p:cNvSpPr/>
            <p:nvPr/>
          </p:nvSpPr>
          <p:spPr>
            <a:xfrm>
              <a:off x="9283958" y="2647950"/>
              <a:ext cx="108000" cy="108000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菱形 29"/>
            <p:cNvSpPr/>
            <p:nvPr/>
          </p:nvSpPr>
          <p:spPr>
            <a:xfrm>
              <a:off x="9589879" y="2647950"/>
              <a:ext cx="108000" cy="108000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菱形 30"/>
            <p:cNvSpPr/>
            <p:nvPr/>
          </p:nvSpPr>
          <p:spPr>
            <a:xfrm>
              <a:off x="9895800" y="2647950"/>
              <a:ext cx="108000" cy="108000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菱形 31"/>
            <p:cNvSpPr/>
            <p:nvPr/>
          </p:nvSpPr>
          <p:spPr>
            <a:xfrm>
              <a:off x="10201721" y="2647950"/>
              <a:ext cx="108000" cy="108000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菱形 32"/>
            <p:cNvSpPr/>
            <p:nvPr/>
          </p:nvSpPr>
          <p:spPr>
            <a:xfrm>
              <a:off x="10507642" y="2647950"/>
              <a:ext cx="108000" cy="108000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菱形 33"/>
            <p:cNvSpPr/>
            <p:nvPr/>
          </p:nvSpPr>
          <p:spPr>
            <a:xfrm>
              <a:off x="10813563" y="2647950"/>
              <a:ext cx="108000" cy="108000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菱形 34"/>
            <p:cNvSpPr/>
            <p:nvPr/>
          </p:nvSpPr>
          <p:spPr>
            <a:xfrm>
              <a:off x="11119484" y="2647950"/>
              <a:ext cx="108000" cy="108000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菱形 35"/>
            <p:cNvSpPr/>
            <p:nvPr/>
          </p:nvSpPr>
          <p:spPr>
            <a:xfrm>
              <a:off x="11425405" y="2647950"/>
              <a:ext cx="108000" cy="108000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菱形 36"/>
            <p:cNvSpPr/>
            <p:nvPr/>
          </p:nvSpPr>
          <p:spPr>
            <a:xfrm>
              <a:off x="11731319" y="2647950"/>
              <a:ext cx="108000" cy="108000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矩形 14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gradFill flip="none" rotWithShape="1">
            <a:gsLst>
              <a:gs pos="94000">
                <a:schemeClr val="bg1">
                  <a:alpha val="0"/>
                </a:schemeClr>
              </a:gs>
              <a:gs pos="100000">
                <a:schemeClr val="tx1">
                  <a:lumMod val="50000"/>
                  <a:lumOff val="50000"/>
                  <a:alpha val="30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101600" dist="38100" sx="101000" sy="101000" algn="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387835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3709"/>
            <a:ext cx="12192000" cy="3859731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569952" y="4957286"/>
            <a:ext cx="6781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latin typeface="方正姚体" panose="02010601030101010101" pitchFamily="2" charset="-122"/>
                <a:ea typeface="方正姚体" panose="02010601030101010101" pitchFamily="2" charset="-122"/>
              </a:rPr>
              <a:t>原</a:t>
            </a:r>
            <a:r>
              <a:rPr lang="zh-CN" altLang="en-US" sz="1600" dirty="0">
                <a:latin typeface="方正姚体" panose="02010601030101010101" pitchFamily="2" charset="-122"/>
                <a:ea typeface="方正姚体" panose="02010601030101010101" pitchFamily="2" charset="-122"/>
              </a:rPr>
              <a:t>是台湾退辅会所经营的公营事业，原名“见晴农场”。 </a:t>
            </a:r>
            <a:r>
              <a:rPr lang="en-US" altLang="zh-CN" sz="1600" dirty="0">
                <a:latin typeface="方正姚体" panose="02010601030101010101" pitchFamily="2" charset="-122"/>
                <a:ea typeface="方正姚体" panose="02010601030101010101" pitchFamily="2" charset="-122"/>
              </a:rPr>
              <a:t>1967</a:t>
            </a:r>
            <a:r>
              <a:rPr lang="zh-CN" altLang="en-US" sz="1600" dirty="0">
                <a:latin typeface="方正姚体" panose="02010601030101010101" pitchFamily="2" charset="-122"/>
                <a:ea typeface="方正姚体" panose="02010601030101010101" pitchFamily="2" charset="-122"/>
              </a:rPr>
              <a:t>年，时任退辅会主委的蒋经国到农场视察，认为此地“清新空气任君取，境地优雅是仙居”，退辅会将此地更名为“清境农场”，并沿用至今</a:t>
            </a:r>
            <a:r>
              <a:rPr lang="zh-CN" altLang="en-US" sz="1600" dirty="0" smtClean="0">
                <a:latin typeface="方正姚体" panose="02010601030101010101" pitchFamily="2" charset="-122"/>
                <a:ea typeface="方正姚体" panose="02010601030101010101" pitchFamily="2" charset="-122"/>
              </a:rPr>
              <a:t>。</a:t>
            </a:r>
            <a:endParaRPr lang="zh-CN" altLang="en-US" sz="1600" dirty="0"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69952" y="429208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方正姚体" panose="02010601030101010101" pitchFamily="2" charset="-122"/>
                <a:ea typeface="方正姚体" panose="02010601030101010101" pitchFamily="2" charset="-122"/>
              </a:rPr>
              <a:t>清境农场</a:t>
            </a:r>
            <a:endParaRPr lang="zh-CN" altLang="en-US" sz="2800" b="1" dirty="0"/>
          </a:p>
        </p:txBody>
      </p:sp>
      <p:sp>
        <p:nvSpPr>
          <p:cNvPr id="14" name="矩形 13"/>
          <p:cNvSpPr/>
          <p:nvPr/>
        </p:nvSpPr>
        <p:spPr>
          <a:xfrm>
            <a:off x="2164557" y="4463534"/>
            <a:ext cx="139779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600" b="1" dirty="0" smtClean="0">
                <a:solidFill>
                  <a:schemeClr val="accent1"/>
                </a:solidFill>
                <a:latin typeface="arial" panose="020B0604020202020204" pitchFamily="34" charset="0"/>
              </a:rPr>
              <a:t>TICKETS</a:t>
            </a:r>
            <a:endParaRPr lang="zh-CN" altLang="en-US" sz="1600" b="1" dirty="0">
              <a:solidFill>
                <a:schemeClr val="accent1"/>
              </a:solidFill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9410700" y="2990850"/>
            <a:ext cx="2419350" cy="2990850"/>
            <a:chOff x="9410700" y="2990850"/>
            <a:chExt cx="2419350" cy="2990850"/>
          </a:xfrm>
        </p:grpSpPr>
        <p:sp>
          <p:nvSpPr>
            <p:cNvPr id="12" name="矩形 11"/>
            <p:cNvSpPr/>
            <p:nvPr/>
          </p:nvSpPr>
          <p:spPr>
            <a:xfrm>
              <a:off x="9410700" y="2990850"/>
              <a:ext cx="2419350" cy="2990850"/>
            </a:xfrm>
            <a:prstGeom prst="rect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9982201" y="4844534"/>
              <a:ext cx="1638300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2800" dirty="0" smtClean="0">
                  <a:solidFill>
                    <a:schemeClr val="accent1"/>
                  </a:solidFill>
                  <a:latin typeface="arial" panose="020B0604020202020204" pitchFamily="34" charset="0"/>
                </a:rPr>
                <a:t>Dynasty</a:t>
              </a:r>
            </a:p>
            <a:p>
              <a:pPr algn="dist"/>
              <a:r>
                <a:rPr lang="en-US" altLang="zh-CN" sz="2800" dirty="0">
                  <a:solidFill>
                    <a:schemeClr val="accent1"/>
                  </a:solidFill>
                  <a:latin typeface="arial" panose="020B0604020202020204" pitchFamily="34" charset="0"/>
                </a:rPr>
                <a:t>Farm</a:t>
              </a:r>
              <a:endParaRPr lang="zh-CN" altLang="en-US" sz="2800" dirty="0">
                <a:solidFill>
                  <a:schemeClr val="accent1"/>
                </a:solidFill>
              </a:endParaRP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10850" y="3943350"/>
              <a:ext cx="907544" cy="907544"/>
            </a:xfrm>
            <a:prstGeom prst="rect">
              <a:avLst/>
            </a:prstGeom>
          </p:spPr>
        </p:pic>
      </p:grpSp>
      <p:sp>
        <p:nvSpPr>
          <p:cNvPr id="19" name="矩形 18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gradFill flip="none" rotWithShape="1">
            <a:gsLst>
              <a:gs pos="94000">
                <a:schemeClr val="bg1">
                  <a:alpha val="0"/>
                </a:schemeClr>
              </a:gs>
              <a:gs pos="100000">
                <a:schemeClr val="tx1">
                  <a:lumMod val="50000"/>
                  <a:lumOff val="50000"/>
                  <a:alpha val="30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101600" dist="38100" sx="101000" sy="101000" algn="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29573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"/>
            <a:ext cx="12191760" cy="685786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1017191" y="962025"/>
            <a:ext cx="10160793" cy="4933950"/>
            <a:chOff x="1017191" y="962025"/>
            <a:chExt cx="10160793" cy="4933950"/>
          </a:xfrm>
        </p:grpSpPr>
        <p:grpSp>
          <p:nvGrpSpPr>
            <p:cNvPr id="10" name="组合 9"/>
            <p:cNvGrpSpPr/>
            <p:nvPr/>
          </p:nvGrpSpPr>
          <p:grpSpPr>
            <a:xfrm>
              <a:off x="1017191" y="962025"/>
              <a:ext cx="10160793" cy="4933950"/>
              <a:chOff x="1002507" y="962025"/>
              <a:chExt cx="10160793" cy="4933950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6081316" y="962025"/>
                <a:ext cx="5081984" cy="4933950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图文框 8"/>
              <p:cNvSpPr/>
              <p:nvPr/>
            </p:nvSpPr>
            <p:spPr>
              <a:xfrm>
                <a:off x="1002507" y="962025"/>
                <a:ext cx="5707459" cy="4933950"/>
              </a:xfrm>
              <a:prstGeom prst="frame">
                <a:avLst>
                  <a:gd name="adj1" fmla="val 7481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" name="文本框 11"/>
            <p:cNvSpPr txBox="1"/>
            <p:nvPr/>
          </p:nvSpPr>
          <p:spPr>
            <a:xfrm>
              <a:off x="6096000" y="1060609"/>
              <a:ext cx="3238500" cy="2646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600" dirty="0">
                  <a:latin typeface="方正姚体" panose="02010601030101010101" pitchFamily="2" charset="-122"/>
                  <a:ea typeface="方正姚体" panose="02010601030101010101" pitchFamily="2" charset="-122"/>
                </a:rPr>
                <a:t>欢</a:t>
              </a:r>
            </a:p>
          </p:txBody>
        </p:sp>
        <p:sp>
          <p:nvSpPr>
            <p:cNvPr id="13" name="椭圆 12"/>
            <p:cNvSpPr/>
            <p:nvPr/>
          </p:nvSpPr>
          <p:spPr>
            <a:xfrm>
              <a:off x="9048750" y="3676650"/>
              <a:ext cx="1440000" cy="1440000"/>
            </a:xfrm>
            <a:prstGeom prst="ellipse">
              <a:avLst/>
            </a:prstGeom>
            <a:solidFill>
              <a:schemeClr val="accent3">
                <a:alpha val="5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7639050" y="2590800"/>
              <a:ext cx="3238500" cy="2646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600" dirty="0">
                  <a:latin typeface="方正姚体" panose="02010601030101010101" pitchFamily="2" charset="-122"/>
                  <a:ea typeface="方正姚体" panose="02010601030101010101" pitchFamily="2" charset="-122"/>
                </a:rPr>
                <a:t>迎</a:t>
              </a:r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196245">
              <a:off x="8783059" y="1676400"/>
              <a:ext cx="1319451" cy="1282370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/>
          </p:nvSpPr>
          <p:spPr>
            <a:xfrm>
              <a:off x="6893004" y="3800475"/>
              <a:ext cx="1107996" cy="195262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dirty="0" smtClean="0">
                  <a:latin typeface="方正姚体" panose="02010601030101010101" pitchFamily="2" charset="-122"/>
                  <a:ea typeface="方正姚体" panose="02010601030101010101" pitchFamily="2" charset="-122"/>
                </a:rPr>
                <a:t>这个城市</a:t>
              </a:r>
              <a:endParaRPr lang="en-US" altLang="zh-CN" sz="2000" dirty="0" smtClean="0"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  <a:p>
              <a:r>
                <a:rPr lang="zh-CN" altLang="en-US" sz="2000" dirty="0" smtClean="0">
                  <a:latin typeface="方正姚体" panose="02010601030101010101" pitchFamily="2" charset="-122"/>
                  <a:ea typeface="方正姚体" panose="02010601030101010101" pitchFamily="2" charset="-122"/>
                </a:rPr>
                <a:t>跟你偶像剧中的</a:t>
              </a:r>
              <a:endParaRPr lang="en-US" altLang="zh-CN" sz="2000" dirty="0" smtClean="0"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  <a:p>
              <a:r>
                <a:rPr lang="zh-CN" altLang="en-US" sz="2000" dirty="0" smtClean="0">
                  <a:latin typeface="方正姚体" panose="02010601030101010101" pitchFamily="2" charset="-122"/>
                  <a:ea typeface="方正姚体" panose="02010601030101010101" pitchFamily="2" charset="-122"/>
                </a:rPr>
                <a:t>城市一样吗</a:t>
              </a:r>
              <a:endParaRPr lang="zh-CN" altLang="en-US" sz="2000" dirty="0"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gradFill flip="none" rotWithShape="1">
            <a:gsLst>
              <a:gs pos="94000">
                <a:schemeClr val="bg1">
                  <a:alpha val="0"/>
                </a:schemeClr>
              </a:gs>
              <a:gs pos="100000">
                <a:schemeClr val="tx1">
                  <a:lumMod val="50000"/>
                  <a:lumOff val="50000"/>
                  <a:alpha val="30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101600" dist="38100" sx="101000" sy="101000" algn="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33079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63683" y="429919"/>
            <a:ext cx="2064634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lnSpc>
                <a:spcPct val="120000"/>
              </a:lnSpc>
              <a:spcBef>
                <a:spcPct val="0"/>
              </a:spcBef>
            </a:pPr>
            <a:r>
              <a:rPr lang="zh-CN" altLang="en-US" sz="32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</a:t>
            </a:r>
            <a:r>
              <a:rPr lang="zh-CN" altLang="en-US" sz="32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用字体</a:t>
            </a:r>
            <a:endParaRPr lang="zh-CN" altLang="en-US" sz="32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809951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6948692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562005" y="1460012"/>
            <a:ext cx="1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553792" y="2041423"/>
            <a:ext cx="1439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下载地址</a:t>
            </a:r>
            <a:endParaRPr lang="zh-CN" altLang="en-US" sz="24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178629" y="2096558"/>
            <a:ext cx="6313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http://www.ypppt.com/article/2017/3582.html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101506" y="1520953"/>
            <a:ext cx="357180" cy="357180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3571" y="1395191"/>
            <a:ext cx="1591194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9517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defTabSz="914400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400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42965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333375" y="247650"/>
            <a:ext cx="11525250" cy="63627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9729907" y="1089000"/>
            <a:ext cx="1661993" cy="468000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latin typeface="方正姚体" panose="02010601030101010101" pitchFamily="2" charset="-122"/>
                <a:ea typeface="方正姚体" panose="02010601030101010101" pitchFamily="2" charset="-122"/>
              </a:rPr>
              <a:t>台湾面积并不大，但蕴藏的自然资源和人文风貌却非常可观</a:t>
            </a:r>
            <a:r>
              <a:rPr lang="zh-CN" altLang="en-US" sz="1600" dirty="0" smtClean="0">
                <a:latin typeface="方正姚体" panose="02010601030101010101" pitchFamily="2" charset="-122"/>
                <a:ea typeface="方正姚体" panose="02010601030101010101" pitchFamily="2" charset="-122"/>
              </a:rPr>
              <a:t>。可以</a:t>
            </a:r>
            <a:r>
              <a:rPr lang="zh-CN" altLang="en-US" sz="1600" dirty="0">
                <a:latin typeface="方正姚体" panose="02010601030101010101" pitchFamily="2" charset="-122"/>
                <a:ea typeface="方正姚体" panose="02010601030101010101" pitchFamily="2" charset="-122"/>
              </a:rPr>
              <a:t>探访太鲁阁气势磅礡的险峻高山峡谷；乘坐登山铁道小火车，穿梭林间观看阿里山的日出、云海</a:t>
            </a:r>
            <a:r>
              <a:rPr lang="zh-CN" altLang="en-US" sz="1600" dirty="0" smtClean="0">
                <a:latin typeface="方正姚体" panose="02010601030101010101" pitchFamily="2" charset="-122"/>
                <a:ea typeface="方正姚体" panose="02010601030101010101" pitchFamily="2" charset="-122"/>
              </a:rPr>
              <a:t>；</a:t>
            </a:r>
            <a:endParaRPr lang="zh-CN" altLang="en-US" sz="1600" dirty="0"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590925" y="923925"/>
            <a:ext cx="5010150" cy="5010150"/>
            <a:chOff x="3590925" y="923925"/>
            <a:chExt cx="5010150" cy="5010150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168" r="32129" b="26944"/>
            <a:stretch/>
          </p:blipFill>
          <p:spPr>
            <a:xfrm>
              <a:off x="3590925" y="923925"/>
              <a:ext cx="5010150" cy="5010150"/>
            </a:xfrm>
            <a:prstGeom prst="ellipse">
              <a:avLst/>
            </a:prstGeom>
          </p:spPr>
        </p:pic>
        <p:sp>
          <p:nvSpPr>
            <p:cNvPr id="8" name="矩形 7"/>
            <p:cNvSpPr/>
            <p:nvPr/>
          </p:nvSpPr>
          <p:spPr>
            <a:xfrm>
              <a:off x="4348089" y="2705725"/>
              <a:ext cx="3495821" cy="14465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400" b="1" dirty="0">
                  <a:solidFill>
                    <a:schemeClr val="accent2"/>
                  </a:solidFill>
                  <a:latin typeface="Script MT Bold" panose="03040602040607080904" pitchFamily="66" charset="0"/>
                </a:rPr>
                <a:t>Island of the</a:t>
              </a:r>
              <a:endParaRPr lang="en-US" altLang="zh-CN" sz="4400" b="1" dirty="0">
                <a:solidFill>
                  <a:schemeClr val="accent2"/>
                </a:solidFill>
                <a:latin typeface="Script MT Bold" panose="03040602040607080904" pitchFamily="66" charset="0"/>
              </a:endParaRPr>
            </a:p>
            <a:p>
              <a:pPr algn="ctr"/>
              <a:r>
                <a:rPr lang="zh-CN" altLang="en-US" sz="4400" b="1" dirty="0">
                  <a:solidFill>
                    <a:schemeClr val="accent2"/>
                  </a:solidFill>
                  <a:latin typeface="Script MT Bold" panose="03040602040607080904" pitchFamily="66" charset="0"/>
                </a:rPr>
                <a:t>motherland</a:t>
              </a:r>
            </a:p>
          </p:txBody>
        </p:sp>
      </p:grpSp>
      <p:sp>
        <p:nvSpPr>
          <p:cNvPr id="11" name="矩形 10"/>
          <p:cNvSpPr/>
          <p:nvPr/>
        </p:nvSpPr>
        <p:spPr>
          <a:xfrm>
            <a:off x="933450" y="1089000"/>
            <a:ext cx="1885950" cy="4680000"/>
          </a:xfrm>
          <a:prstGeom prst="rect">
            <a:avLst/>
          </a:prstGeom>
        </p:spPr>
        <p:txBody>
          <a:bodyPr vert="eaVert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latin typeface="方正姚体" panose="02010601030101010101" pitchFamily="2" charset="-122"/>
                <a:ea typeface="方正姚体" panose="02010601030101010101" pitchFamily="2" charset="-122"/>
              </a:rPr>
              <a:t>抑或攀登东北亚*高峰</a:t>
            </a:r>
            <a:r>
              <a:rPr lang="en-US" altLang="zh-CN" sz="1600" dirty="0">
                <a:latin typeface="方正姚体" panose="02010601030101010101" pitchFamily="2" charset="-122"/>
                <a:ea typeface="方正姚体" panose="02010601030101010101" pitchFamily="2" charset="-122"/>
              </a:rPr>
              <a:t>——</a:t>
            </a:r>
            <a:r>
              <a:rPr lang="zh-CN" altLang="en-US" sz="1600" dirty="0">
                <a:latin typeface="方正姚体" panose="02010601030101010101" pitchFamily="2" charset="-122"/>
                <a:ea typeface="方正姚体" panose="02010601030101010101" pitchFamily="2" charset="-122"/>
              </a:rPr>
              <a:t>玉山，见证雄伟山岳和四季景致之变幻</a:t>
            </a:r>
            <a:r>
              <a:rPr lang="zh-CN" altLang="en-US" sz="1600" dirty="0" smtClean="0">
                <a:latin typeface="方正姚体" panose="02010601030101010101" pitchFamily="2" charset="-122"/>
                <a:ea typeface="方正姚体" panose="02010601030101010101" pitchFamily="2" charset="-122"/>
              </a:rPr>
              <a:t>；享有</a:t>
            </a:r>
            <a:r>
              <a:rPr lang="zh-CN" altLang="en-US" sz="1600" dirty="0">
                <a:latin typeface="方正姚体" panose="02010601030101010101" pitchFamily="2" charset="-122"/>
                <a:ea typeface="方正姚体" panose="02010601030101010101" pitchFamily="2" charset="-122"/>
              </a:rPr>
              <a:t>“亚洲夏威夷”美誉的垦丁，浓厚的海洋渡假气息让人感到轻松自在；日月潭湖山共融的景色叫人叹绝。</a:t>
            </a:r>
          </a:p>
        </p:txBody>
      </p:sp>
      <p:sp>
        <p:nvSpPr>
          <p:cNvPr id="3" name="矩形 2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gradFill flip="none" rotWithShape="1">
            <a:gsLst>
              <a:gs pos="94000">
                <a:schemeClr val="bg1">
                  <a:alpha val="0"/>
                </a:schemeClr>
              </a:gs>
              <a:gs pos="100000">
                <a:schemeClr val="tx1">
                  <a:lumMod val="50000"/>
                  <a:lumOff val="50000"/>
                  <a:alpha val="30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101600" dist="38100" sx="101000" sy="101000" algn="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081129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7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gradFill flip="none" rotWithShape="1">
            <a:gsLst>
              <a:gs pos="94000">
                <a:schemeClr val="bg1">
                  <a:alpha val="0"/>
                </a:schemeClr>
              </a:gs>
              <a:gs pos="100000">
                <a:schemeClr val="tx1">
                  <a:lumMod val="50000"/>
                  <a:lumOff val="50000"/>
                  <a:alpha val="30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101600" dist="38100" sx="101000" sy="101000" algn="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8598" y="0"/>
            <a:ext cx="6623203" cy="6861772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9996730" y="1343230"/>
            <a:ext cx="1292662" cy="460037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方正姚体" panose="02010601030101010101" pitchFamily="2" charset="-122"/>
                <a:ea typeface="方正姚体" panose="02010601030101010101" pitchFamily="2" charset="-122"/>
              </a:rPr>
              <a:t>台北市是台湾北部的游览中心</a:t>
            </a:r>
            <a:r>
              <a:rPr lang="zh-CN" altLang="en-US" sz="1600" dirty="0" smtClean="0">
                <a:latin typeface="方正姚体" panose="02010601030101010101" pitchFamily="2" charset="-122"/>
                <a:ea typeface="方正姚体" panose="02010601030101010101" pitchFamily="2" charset="-122"/>
              </a:rPr>
              <a:t>，有阳明山</a:t>
            </a:r>
            <a:r>
              <a:rPr lang="zh-CN" altLang="en-US" sz="1600" dirty="0">
                <a:latin typeface="方正姚体" panose="02010601030101010101" pitchFamily="2" charset="-122"/>
                <a:ea typeface="方正姚体" panose="02010601030101010101" pitchFamily="2" charset="-122"/>
              </a:rPr>
              <a:t>、北投</a:t>
            </a:r>
            <a:r>
              <a:rPr lang="zh-CN" altLang="en-US" sz="1600" dirty="0" smtClean="0">
                <a:latin typeface="方正姚体" panose="02010601030101010101" pitchFamily="2" charset="-122"/>
                <a:ea typeface="方正姚体" panose="02010601030101010101" pitchFamily="2" charset="-122"/>
              </a:rPr>
              <a:t>风景区，台北公园、木栅动物园。剑</a:t>
            </a:r>
            <a:r>
              <a:rPr lang="zh-CN" altLang="en-US" sz="1600" dirty="0">
                <a:latin typeface="方正姚体" panose="02010601030101010101" pitchFamily="2" charset="-122"/>
                <a:ea typeface="方正姚体" panose="02010601030101010101" pitchFamily="2" charset="-122"/>
              </a:rPr>
              <a:t>潭、北安、福寿、双溪等公园，也都是游览的好地方。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544811" y="976389"/>
            <a:ext cx="1200329" cy="4905222"/>
            <a:chOff x="10679411" y="976389"/>
            <a:chExt cx="1200329" cy="4905222"/>
          </a:xfrm>
        </p:grpSpPr>
        <p:sp>
          <p:nvSpPr>
            <p:cNvPr id="19" name="椭圆 18"/>
            <p:cNvSpPr/>
            <p:nvPr/>
          </p:nvSpPr>
          <p:spPr>
            <a:xfrm>
              <a:off x="10706100" y="2979000"/>
              <a:ext cx="900000" cy="900000"/>
            </a:xfrm>
            <a:prstGeom prst="ellipse">
              <a:avLst/>
            </a:prstGeom>
            <a:solidFill>
              <a:schemeClr val="accent1">
                <a:alpha val="5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10679411" y="976389"/>
              <a:ext cx="1200329" cy="4905222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algn="ctr"/>
              <a:r>
                <a:rPr lang="zh-CN" altLang="en-US" sz="6600" b="1" spc="600" dirty="0" smtClean="0">
                  <a:latin typeface="方正姚体" panose="02010601030101010101" pitchFamily="2" charset="-122"/>
                  <a:ea typeface="方正姚体" panose="02010601030101010101" pitchFamily="2" charset="-122"/>
                </a:rPr>
                <a:t>台 北 市</a:t>
              </a:r>
              <a:endParaRPr lang="zh-CN" altLang="en-US" sz="6600" b="1" spc="600" dirty="0"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gradFill flip="none" rotWithShape="1">
            <a:gsLst>
              <a:gs pos="94000">
                <a:schemeClr val="bg1">
                  <a:alpha val="0"/>
                </a:schemeClr>
              </a:gs>
              <a:gs pos="100000">
                <a:schemeClr val="tx1">
                  <a:lumMod val="50000"/>
                  <a:lumOff val="50000"/>
                  <a:alpha val="30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101600" dist="38100" sx="101000" sy="101000" algn="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301583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4714875" y="3524250"/>
            <a:ext cx="620077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方正姚体" panose="02010601030101010101" pitchFamily="2" charset="-122"/>
                <a:ea typeface="方正姚体" panose="02010601030101010101" pitchFamily="2" charset="-122"/>
              </a:rPr>
              <a:t>台北市除阳明山、北投风景区外，还有岛内最大、建成最早占地</a:t>
            </a:r>
            <a:r>
              <a:rPr lang="en-US" altLang="zh-CN" sz="1600" dirty="0">
                <a:latin typeface="方正姚体" panose="02010601030101010101" pitchFamily="2" charset="-122"/>
                <a:ea typeface="方正姚体" panose="02010601030101010101" pitchFamily="2" charset="-122"/>
              </a:rPr>
              <a:t>8.9</a:t>
            </a:r>
            <a:r>
              <a:rPr lang="zh-CN" altLang="en-US" sz="1600" dirty="0">
                <a:latin typeface="方正姚体" panose="02010601030101010101" pitchFamily="2" charset="-122"/>
                <a:ea typeface="方正姚体" panose="02010601030101010101" pitchFamily="2" charset="-122"/>
              </a:rPr>
              <a:t>万平方米的台北公园和规模最大的木栅动物园。此外，由私人经营的荣星花园规模也相当可观。剑潭、北安、福寿、双溪等公园，也都是游览的好地方。</a:t>
            </a:r>
            <a:endParaRPr lang="en-US" altLang="zh-CN" sz="1600" dirty="0"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方正姚体" panose="02010601030101010101" pitchFamily="2" charset="-122"/>
                <a:ea typeface="方正姚体" panose="02010601030101010101" pitchFamily="2" charset="-122"/>
              </a:rPr>
              <a:t>台北市名胜古迹颇多，其中台北城门、龙山寺、保安宫、孔庙、指南宫、圆山文化遗址等处，均为风景优美，适宜游览的好地方。</a:t>
            </a:r>
          </a:p>
        </p:txBody>
      </p:sp>
      <p:sp>
        <p:nvSpPr>
          <p:cNvPr id="17" name="矩形 16"/>
          <p:cNvSpPr/>
          <p:nvPr/>
        </p:nvSpPr>
        <p:spPr>
          <a:xfrm>
            <a:off x="4714875" y="2851488"/>
            <a:ext cx="37528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方正姚体" panose="02010601030101010101" pitchFamily="2" charset="-122"/>
                <a:ea typeface="方正姚体" panose="02010601030101010101" pitchFamily="2" charset="-122"/>
              </a:rPr>
              <a:t>台北市总体概况及主要景点介绍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427792" y="413088"/>
            <a:ext cx="13402508" cy="523220"/>
            <a:chOff x="427792" y="413088"/>
            <a:chExt cx="13402508" cy="523220"/>
          </a:xfrm>
        </p:grpSpPr>
        <p:sp>
          <p:nvSpPr>
            <p:cNvPr id="16" name="矩形 15"/>
            <p:cNvSpPr/>
            <p:nvPr/>
          </p:nvSpPr>
          <p:spPr>
            <a:xfrm>
              <a:off x="427792" y="413088"/>
              <a:ext cx="1915358" cy="523220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pPr algn="ctr"/>
              <a:r>
                <a:rPr lang="zh-CN" altLang="en-US" sz="2800" b="1" spc="600" dirty="0">
                  <a:latin typeface="方正姚体" panose="02010601030101010101" pitchFamily="2" charset="-122"/>
                  <a:ea typeface="方正姚体" panose="02010601030101010101" pitchFamily="2" charset="-122"/>
                </a:rPr>
                <a:t>台北市</a:t>
              </a:r>
            </a:p>
          </p:txBody>
        </p:sp>
        <p:cxnSp>
          <p:nvCxnSpPr>
            <p:cNvPr id="6" name="直接连接符 5"/>
            <p:cNvCxnSpPr>
              <a:stCxn id="16" idx="3"/>
            </p:cNvCxnSpPr>
            <p:nvPr/>
          </p:nvCxnSpPr>
          <p:spPr>
            <a:xfrm>
              <a:off x="2343150" y="674698"/>
              <a:ext cx="11487150" cy="0"/>
            </a:xfrm>
            <a:prstGeom prst="line">
              <a:avLst/>
            </a:prstGeom>
            <a:ln w="95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72" y="4019550"/>
            <a:ext cx="3236957" cy="2160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051" y="1604278"/>
            <a:ext cx="3240000" cy="215593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0246" y="342900"/>
            <a:ext cx="1938846" cy="3443123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709" y="0"/>
            <a:ext cx="6096000" cy="6858000"/>
          </a:xfrm>
          <a:prstGeom prst="rect">
            <a:avLst/>
          </a:prstGeom>
          <a:gradFill flip="none" rotWithShape="1">
            <a:gsLst>
              <a:gs pos="94000">
                <a:schemeClr val="bg1">
                  <a:alpha val="0"/>
                </a:schemeClr>
              </a:gs>
              <a:gs pos="100000">
                <a:schemeClr val="tx1">
                  <a:lumMod val="50000"/>
                  <a:lumOff val="50000"/>
                  <a:alpha val="30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101600" dist="38100" sx="101000" sy="101000" algn="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505942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5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591300" y="438150"/>
            <a:ext cx="4533900" cy="558165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013900" y="591566"/>
            <a:ext cx="2700000" cy="1797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762000" y="1874609"/>
            <a:ext cx="4500000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latin typeface="方正姚体" panose="02010601030101010101" pitchFamily="2" charset="-122"/>
                <a:ea typeface="方正姚体" panose="02010601030101010101" pitchFamily="2" charset="-122"/>
              </a:rPr>
              <a:t>台北故宫博物院博物馆</a:t>
            </a:r>
            <a:endParaRPr lang="en-US" altLang="zh-CN" sz="1600" b="1" dirty="0"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方正姚体" panose="02010601030101010101" pitchFamily="2" charset="-122"/>
                <a:ea typeface="方正姚体" panose="02010601030101010101" pitchFamily="2" charset="-122"/>
              </a:rPr>
              <a:t>外观仿北京故宫博物院，采用中国宫廷式设计，气势宏徫，美轮美奂。博物院收藏品共</a:t>
            </a:r>
            <a:r>
              <a:rPr lang="en-US" altLang="zh-CN" sz="1600" dirty="0">
                <a:latin typeface="方正姚体" panose="02010601030101010101" pitchFamily="2" charset="-122"/>
                <a:ea typeface="方正姚体" panose="02010601030101010101" pitchFamily="2" charset="-122"/>
              </a:rPr>
              <a:t>70</a:t>
            </a:r>
            <a:r>
              <a:rPr lang="zh-CN" altLang="en-US" sz="1600" dirty="0">
                <a:latin typeface="方正姚体" panose="02010601030101010101" pitchFamily="2" charset="-122"/>
                <a:ea typeface="方正姚体" panose="02010601030101010101" pitchFamily="2" charset="-122"/>
              </a:rPr>
              <a:t>万余件，其中以陶瓷、书画、青铜器、玉器、漆器、雕刻、织绣、买卖茶、满蒙档案文献最为丰富。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013900" y="4530144"/>
            <a:ext cx="2700000" cy="1797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013900" y="2560855"/>
            <a:ext cx="2700000" cy="1797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/>
        </p:nvSpPr>
        <p:spPr>
          <a:xfrm>
            <a:off x="762000" y="4072235"/>
            <a:ext cx="4500000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latin typeface="方正姚体" panose="02010601030101010101" pitchFamily="2" charset="-122"/>
                <a:ea typeface="方正姚体" panose="02010601030101010101" pitchFamily="2" charset="-122"/>
              </a:rPr>
              <a:t>台北总统府</a:t>
            </a:r>
            <a:endParaRPr lang="en-US" altLang="zh-CN" sz="1600" b="1" dirty="0"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方正姚体" panose="02010601030101010101" pitchFamily="2" charset="-122"/>
                <a:ea typeface="方正姚体" panose="02010601030101010101" pitchFamily="2" charset="-122"/>
              </a:rPr>
              <a:t>建于</a:t>
            </a:r>
            <a:r>
              <a:rPr lang="en-US" altLang="zh-CN" sz="1600" dirty="0">
                <a:latin typeface="方正姚体" panose="02010601030101010101" pitchFamily="2" charset="-122"/>
                <a:ea typeface="方正姚体" panose="02010601030101010101" pitchFamily="2" charset="-122"/>
              </a:rPr>
              <a:t>1919</a:t>
            </a:r>
            <a:r>
              <a:rPr lang="zh-CN" altLang="en-US" sz="1600" dirty="0">
                <a:latin typeface="方正姚体" panose="02010601030101010101" pitchFamily="2" charset="-122"/>
                <a:ea typeface="方正姚体" panose="02010601030101010101" pitchFamily="2" charset="-122"/>
              </a:rPr>
              <a:t>年，其建筑是当时流行的文艺复兴维多利亚风格，造型对称五层楼建筑物中央，立起一座象征权威的高塔。是台湾地区领导人接见宾客、办公的地方</a:t>
            </a:r>
            <a:r>
              <a:rPr lang="zh-CN" altLang="en-US" sz="1600" dirty="0" smtClean="0">
                <a:latin typeface="方正姚体" panose="02010601030101010101" pitchFamily="2" charset="-122"/>
                <a:ea typeface="方正姚体" panose="02010601030101010101" pitchFamily="2" charset="-122"/>
              </a:rPr>
              <a:t>。</a:t>
            </a:r>
            <a:endParaRPr lang="zh-CN" altLang="en-US" sz="1600" dirty="0"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gradFill flip="none" rotWithShape="1">
            <a:gsLst>
              <a:gs pos="94000">
                <a:schemeClr val="bg1">
                  <a:alpha val="0"/>
                </a:schemeClr>
              </a:gs>
              <a:gs pos="100000">
                <a:schemeClr val="tx1">
                  <a:lumMod val="50000"/>
                  <a:lumOff val="50000"/>
                  <a:alpha val="30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101600" dist="38100" sx="101000" sy="101000" algn="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680108" y="755735"/>
            <a:ext cx="1015663" cy="408296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pc="300" dirty="0" smtClean="0">
                <a:latin typeface="方正姚体" panose="02010601030101010101" pitchFamily="2" charset="-122"/>
                <a:ea typeface="方正姚体" panose="02010601030101010101" pitchFamily="2" charset="-122"/>
              </a:rPr>
              <a:t>台北故宫博物院博物馆和台北总统府是台湾著名景点</a:t>
            </a:r>
            <a:endParaRPr lang="en-US" altLang="zh-CN" spc="300" dirty="0"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62000" y="826859"/>
            <a:ext cx="4500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方正姚体" panose="02010601030101010101" pitchFamily="2" charset="-122"/>
                <a:ea typeface="方正姚体" panose="02010601030101010101" pitchFamily="2" charset="-122"/>
              </a:rPr>
              <a:t>台北景点介绍</a:t>
            </a:r>
            <a:r>
              <a:rPr lang="en-US" altLang="zh-CN" sz="2400" b="1" dirty="0" smtClean="0">
                <a:solidFill>
                  <a:schemeClr val="accent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Taiwan</a:t>
            </a:r>
            <a:endParaRPr lang="zh-CN" altLang="en-US" sz="2400" b="1" dirty="0">
              <a:solidFill>
                <a:schemeClr val="accent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4843815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000"/>
                            </p:stCondLst>
                            <p:childTnLst>
                              <p:par>
                                <p:cTn id="3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/>
      <p:bldP spid="6" grpId="0"/>
      <p:bldP spid="9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8976" y="212723"/>
            <a:ext cx="9664271" cy="6445251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10039350" y="2880836"/>
            <a:ext cx="19431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latin typeface="方正姚体" panose="02010601030101010101" pitchFamily="2" charset="-122"/>
                <a:ea typeface="方正姚体" panose="02010601030101010101" pitchFamily="2" charset="-122"/>
              </a:rPr>
              <a:t>国父纪念馆为纪念中华民国国父孙中山先生</a:t>
            </a:r>
            <a:r>
              <a:rPr lang="zh-CN" altLang="en-US" sz="1600" dirty="0" smtClean="0">
                <a:latin typeface="方正姚体" panose="02010601030101010101" pitchFamily="2" charset="-122"/>
                <a:ea typeface="方正姚体" panose="02010601030101010101" pitchFamily="2" charset="-122"/>
              </a:rPr>
              <a:t>，是</a:t>
            </a:r>
            <a:r>
              <a:rPr lang="zh-CN" altLang="en-US" sz="1600" dirty="0">
                <a:latin typeface="方正姚体" panose="02010601030101010101" pitchFamily="2" charset="-122"/>
                <a:ea typeface="方正姚体" panose="02010601030101010101" pitchFamily="2" charset="-122"/>
              </a:rPr>
              <a:t>一座仿宫殿式设计，巍峨宏徫，内有一座可容纳</a:t>
            </a:r>
            <a:r>
              <a:rPr lang="en-US" altLang="zh-CN" sz="1600" dirty="0">
                <a:latin typeface="方正姚体" panose="02010601030101010101" pitchFamily="2" charset="-122"/>
                <a:ea typeface="方正姚体" panose="02010601030101010101" pitchFamily="2" charset="-122"/>
              </a:rPr>
              <a:t>3000</a:t>
            </a:r>
            <a:r>
              <a:rPr lang="zh-CN" altLang="en-US" sz="1600" dirty="0">
                <a:latin typeface="方正姚体" panose="02010601030101010101" pitchFamily="2" charset="-122"/>
                <a:ea typeface="方正姚体" panose="02010601030101010101" pitchFamily="2" charset="-122"/>
              </a:rPr>
              <a:t>名观众的多功能</a:t>
            </a:r>
            <a:r>
              <a:rPr lang="zh-CN" altLang="en-US" sz="1600" dirty="0" smtClean="0">
                <a:latin typeface="方正姚体" panose="02010601030101010101" pitchFamily="2" charset="-122"/>
                <a:ea typeface="方正姚体" panose="02010601030101010101" pitchFamily="2" charset="-122"/>
              </a:rPr>
              <a:t>大会堂。</a:t>
            </a:r>
            <a:r>
              <a:rPr lang="zh-CN" altLang="en-US" sz="1600" dirty="0">
                <a:latin typeface="方正姚体" panose="02010601030101010101" pitchFamily="2" charset="-122"/>
                <a:ea typeface="方正姚体" panose="02010601030101010101" pitchFamily="2" charset="-122"/>
              </a:rPr>
              <a:t>另外还有藏书</a:t>
            </a:r>
            <a:r>
              <a:rPr lang="en-US" altLang="zh-CN" sz="1600" dirty="0">
                <a:latin typeface="方正姚体" panose="02010601030101010101" pitchFamily="2" charset="-122"/>
                <a:ea typeface="方正姚体" panose="02010601030101010101" pitchFamily="2" charset="-122"/>
              </a:rPr>
              <a:t>30</a:t>
            </a:r>
            <a:r>
              <a:rPr lang="zh-CN" altLang="en-US" sz="1600" dirty="0">
                <a:latin typeface="方正姚体" panose="02010601030101010101" pitchFamily="2" charset="-122"/>
                <a:ea typeface="方正姚体" panose="02010601030101010101" pitchFamily="2" charset="-122"/>
              </a:rPr>
              <a:t>万余册的孙逸仙博士图书馆及中山公园。</a:t>
            </a:r>
          </a:p>
        </p:txBody>
      </p:sp>
      <p:sp>
        <p:nvSpPr>
          <p:cNvPr id="7" name="矩形 6"/>
          <p:cNvSpPr/>
          <p:nvPr/>
        </p:nvSpPr>
        <p:spPr>
          <a:xfrm>
            <a:off x="11086981" y="781050"/>
            <a:ext cx="800219" cy="1910347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ctr"/>
            <a:r>
              <a:rPr lang="zh-CN" altLang="en-US" sz="4000" b="1" spc="600" dirty="0" smtClean="0">
                <a:solidFill>
                  <a:schemeClr val="accent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纪念馆</a:t>
            </a:r>
            <a:endParaRPr lang="zh-CN" altLang="en-US" sz="4000" b="1" spc="600" dirty="0">
              <a:solidFill>
                <a:schemeClr val="accent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gradFill flip="none" rotWithShape="1">
            <a:gsLst>
              <a:gs pos="94000">
                <a:schemeClr val="bg1">
                  <a:alpha val="0"/>
                </a:schemeClr>
              </a:gs>
              <a:gs pos="100000">
                <a:schemeClr val="tx1">
                  <a:lumMod val="50000"/>
                  <a:lumOff val="50000"/>
                  <a:alpha val="30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101600" dist="38100" sx="101000" sy="101000" algn="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0707530" y="1753423"/>
            <a:ext cx="553998" cy="861774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 algn="ctr"/>
            <a:r>
              <a:rPr lang="zh-CN" altLang="en-US" sz="2400" spc="600" dirty="0" smtClean="0">
                <a:latin typeface="方正姚体" panose="02010601030101010101" pitchFamily="2" charset="-122"/>
                <a:ea typeface="方正姚体" panose="02010601030101010101" pitchFamily="2" charset="-122"/>
              </a:rPr>
              <a:t>国父</a:t>
            </a:r>
            <a:endParaRPr lang="zh-CN" altLang="en-US" sz="2400" spc="600" dirty="0"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4133301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0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3525" y="5067300"/>
            <a:ext cx="1774450" cy="1485900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xmlns="" id="{505D2906-E53B-49A5-ACA5-85A46E91C3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0050" y="339778"/>
            <a:ext cx="2142550" cy="6178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xmlns="" id="{F388578B-CAE1-44E0-A0DC-06852810BA53}"/>
              </a:ext>
            </a:extLst>
          </p:cNvPr>
          <p:cNvSpPr/>
          <p:nvPr/>
        </p:nvSpPr>
        <p:spPr>
          <a:xfrm>
            <a:off x="3718558" y="823158"/>
            <a:ext cx="1661993" cy="504000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方正姚体" panose="02010601030101010101" pitchFamily="2" charset="-122"/>
                <a:ea typeface="方正姚体" panose="02010601030101010101" pitchFamily="2" charset="-122"/>
              </a:rPr>
              <a:t>龙山寺古称艋舺的万华是台北市与大稻埕齐名开发最早的地方，清中期与台南、鹿港并称为“一府、二鹿、三艋舺”。而龙山寺创建于艋舺开拓之初，主祀观世音菩萨，是台北市香火最旺的寺庙之一。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1F0D92C-0386-4500-9480-871763A5D6C3}"/>
              </a:ext>
            </a:extLst>
          </p:cNvPr>
          <p:cNvSpPr/>
          <p:nvPr/>
        </p:nvSpPr>
        <p:spPr>
          <a:xfrm>
            <a:off x="2938490" y="823158"/>
            <a:ext cx="615553" cy="1169551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2800" dirty="0">
                <a:latin typeface="方正姚体" panose="02010601030101010101" pitchFamily="2" charset="-122"/>
                <a:ea typeface="方正姚体" panose="02010601030101010101" pitchFamily="2" charset="-122"/>
              </a:rPr>
              <a:t>龙山寺</a:t>
            </a:r>
            <a:endParaRPr lang="zh-CN" altLang="en-US" sz="2800" dirty="0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646400D6-5123-428C-90E9-0596D1A996A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8350" y="359369"/>
            <a:ext cx="2142550" cy="6139262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AE118086-18E0-487F-A8D6-BFF4D135FEF0}"/>
              </a:ext>
            </a:extLst>
          </p:cNvPr>
          <p:cNvSpPr/>
          <p:nvPr/>
        </p:nvSpPr>
        <p:spPr>
          <a:xfrm>
            <a:off x="6899507" y="823158"/>
            <a:ext cx="1661993" cy="504000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方正姚体" panose="02010601030101010101" pitchFamily="2" charset="-122"/>
                <a:ea typeface="方正姚体" panose="02010601030101010101" pitchFamily="2" charset="-122"/>
              </a:rPr>
              <a:t>位于台北盆地的东北方，公园主要以大屯和七星火山群为中心，因此各种特殊火山地形景观及地质构造便成为一大特色。因崁脚断层造就很多温泉如。每逢春季，园内各山植物开花遍野。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52EA7E8E-8E72-4747-9C3C-EBB36F16E83B}"/>
              </a:ext>
            </a:extLst>
          </p:cNvPr>
          <p:cNvSpPr/>
          <p:nvPr/>
        </p:nvSpPr>
        <p:spPr>
          <a:xfrm>
            <a:off x="8666835" y="823158"/>
            <a:ext cx="615553" cy="2605842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2800" dirty="0">
                <a:latin typeface="方正姚体" panose="02010601030101010101" pitchFamily="2" charset="-122"/>
                <a:ea typeface="方正姚体" panose="02010601030101010101" pitchFamily="2" charset="-122"/>
              </a:rPr>
              <a:t>阳明山国家公园</a:t>
            </a:r>
            <a:endParaRPr lang="zh-CN" altLang="en-US" sz="2800" dirty="0"/>
          </a:p>
        </p:txBody>
      </p:sp>
      <p:sp>
        <p:nvSpPr>
          <p:cNvPr id="13" name="矩形 12"/>
          <p:cNvSpPr/>
          <p:nvPr/>
        </p:nvSpPr>
        <p:spPr>
          <a:xfrm>
            <a:off x="4475" y="0"/>
            <a:ext cx="6096000" cy="6858000"/>
          </a:xfrm>
          <a:prstGeom prst="rect">
            <a:avLst/>
          </a:prstGeom>
          <a:gradFill flip="none" rotWithShape="1">
            <a:gsLst>
              <a:gs pos="94000">
                <a:schemeClr val="bg1">
                  <a:alpha val="0"/>
                </a:schemeClr>
              </a:gs>
              <a:gs pos="100000">
                <a:schemeClr val="tx1">
                  <a:lumMod val="50000"/>
                  <a:lumOff val="50000"/>
                  <a:alpha val="30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101600" dist="38100" sx="101000" sy="101000" algn="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198182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10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>
            <a:extLst>
              <a:ext uri="{FF2B5EF4-FFF2-40B4-BE49-F238E27FC236}">
                <a16:creationId xmlns:a16="http://schemas.microsoft.com/office/drawing/2014/main" xmlns="" id="{80E915DF-3821-4875-BA6E-B7619A5EF6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2901" y="369839"/>
            <a:ext cx="5753100" cy="6106321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/>
        </p:nvSpPr>
        <p:spPr>
          <a:xfrm>
            <a:off x="6096000" y="361950"/>
            <a:ext cx="5713200" cy="6120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5556000" y="2889000"/>
            <a:ext cx="1080000" cy="1080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>
                <a:latin typeface="方正姚体" panose="02010601030101010101" pitchFamily="2" charset="-122"/>
                <a:ea typeface="方正姚体" panose="02010601030101010101" pitchFamily="2" charset="-122"/>
              </a:rPr>
              <a:t>邸</a:t>
            </a:r>
            <a:endParaRPr lang="zh-CN" altLang="en-US" sz="4000" dirty="0"/>
          </a:p>
        </p:txBody>
      </p:sp>
      <p:sp>
        <p:nvSpPr>
          <p:cNvPr id="8" name="矩形 7"/>
          <p:cNvSpPr/>
          <p:nvPr/>
        </p:nvSpPr>
        <p:spPr>
          <a:xfrm>
            <a:off x="704850" y="4914900"/>
            <a:ext cx="1440000" cy="46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accent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士林官邸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23900" y="5619750"/>
            <a:ext cx="1980000" cy="46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accent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总 督 府 园 艺</a:t>
            </a:r>
            <a:endParaRPr lang="zh-CN" altLang="en-US" b="1" dirty="0">
              <a:solidFill>
                <a:schemeClr val="accent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027A7C05-6BA4-4D9D-A2BB-38EC3A324696}"/>
              </a:ext>
            </a:extLst>
          </p:cNvPr>
          <p:cNvSpPr/>
          <p:nvPr/>
        </p:nvSpPr>
        <p:spPr>
          <a:xfrm>
            <a:off x="7124700" y="3137866"/>
            <a:ext cx="4210049" cy="26159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士林官邸占地</a:t>
            </a:r>
            <a:r>
              <a:rPr lang="en-US" altLang="zh-CN" sz="16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5.2</a:t>
            </a:r>
            <a:r>
              <a:rPr lang="zh-CN" altLang="en-US" sz="16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顷，原属日本殖民统治时代总督府园艺支所用地</a:t>
            </a:r>
            <a:r>
              <a:rPr lang="zh-CN" altLang="en-US" sz="16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，</a:t>
            </a:r>
            <a:endParaRPr lang="en-US" altLang="zh-CN" sz="1600" dirty="0" smtClean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国民政府</a:t>
            </a:r>
            <a:r>
              <a:rPr lang="zh-CN" altLang="en-US" sz="16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迁台后乃选是作为台湾地区领导人官邸，至</a:t>
            </a:r>
            <a:r>
              <a:rPr lang="en-US" altLang="zh-CN" sz="16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1996</a:t>
            </a:r>
            <a:r>
              <a:rPr lang="zh-CN" altLang="en-US" sz="16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年台北市政府收回官邸用地</a:t>
            </a:r>
            <a:r>
              <a:rPr lang="zh-CN" altLang="en-US" sz="16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，</a:t>
            </a:r>
            <a:endParaRPr lang="en-US" altLang="zh-CN" sz="1600" dirty="0" smtClean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开放</a:t>
            </a:r>
            <a:r>
              <a:rPr lang="zh-CN" altLang="en-US" sz="16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给市民参观</a:t>
            </a:r>
            <a:r>
              <a:rPr lang="zh-CN" altLang="en-US" sz="16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。</a:t>
            </a:r>
            <a:endParaRPr lang="en-US" altLang="zh-CN" sz="1600" dirty="0" smtClean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官邸</a:t>
            </a:r>
            <a:r>
              <a:rPr lang="zh-CN" altLang="en-US" sz="16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内公馆为蒋中正及其夫人居住、办公、宴客地方，他俩在此共住了</a:t>
            </a:r>
            <a:r>
              <a:rPr lang="en-US" altLang="zh-CN" sz="16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26</a:t>
            </a:r>
            <a:r>
              <a:rPr lang="zh-CN" altLang="en-US" sz="16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年。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027A7C05-6BA4-4D9D-A2BB-38EC3A324696}"/>
              </a:ext>
            </a:extLst>
          </p:cNvPr>
          <p:cNvSpPr/>
          <p:nvPr/>
        </p:nvSpPr>
        <p:spPr>
          <a:xfrm>
            <a:off x="7505700" y="2299666"/>
            <a:ext cx="373379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士林</a:t>
            </a:r>
            <a:r>
              <a:rPr lang="zh-CN" altLang="en-US" sz="2800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官邸</a:t>
            </a:r>
            <a:r>
              <a:rPr lang="en-US" altLang="zh-CN" sz="1600" dirty="0" smtClean="0">
                <a:solidFill>
                  <a:schemeClr val="accent5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 </a:t>
            </a:r>
            <a:r>
              <a:rPr lang="en-US" altLang="zh-CN" sz="1600" dirty="0">
                <a:solidFill>
                  <a:schemeClr val="accent5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Official Residence</a:t>
            </a:r>
            <a:endParaRPr lang="zh-CN" altLang="en-US" sz="1600" dirty="0">
              <a:solidFill>
                <a:schemeClr val="accent5"/>
              </a:solidFill>
              <a:latin typeface="Arial Narrow" panose="020B0606020202030204" pitchFamily="34" charset="0"/>
              <a:ea typeface="方正姚体" panose="02010601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15FE774B-BD01-4B9C-91F8-65FC7DCA5AC1}"/>
              </a:ext>
            </a:extLst>
          </p:cNvPr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gradFill flip="none" rotWithShape="1">
            <a:gsLst>
              <a:gs pos="94000">
                <a:schemeClr val="bg1">
                  <a:alpha val="0"/>
                </a:schemeClr>
              </a:gs>
              <a:gs pos="100000">
                <a:schemeClr val="tx1">
                  <a:lumMod val="50000"/>
                  <a:lumOff val="50000"/>
                  <a:alpha val="30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101600" dist="38100" sx="101000" sy="101000" algn="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242963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Theme">
  <a:themeElements>
    <a:clrScheme name="自定义 1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E001D"/>
      </a:accent1>
      <a:accent2>
        <a:srgbClr val="64000E"/>
      </a:accent2>
      <a:accent3>
        <a:srgbClr val="01879F"/>
      </a:accent3>
      <a:accent4>
        <a:srgbClr val="003E48"/>
      </a:accent4>
      <a:accent5>
        <a:srgbClr val="F1AA6F"/>
      </a:accent5>
      <a:accent6>
        <a:srgbClr val="85430D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1172</TotalTime>
  <Words>2202</Words>
  <Application>Microsoft Office PowerPoint</Application>
  <PresentationFormat>宽屏</PresentationFormat>
  <Paragraphs>146</Paragraphs>
  <Slides>26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26</vt:i4>
      </vt:variant>
    </vt:vector>
  </HeadingPairs>
  <TitlesOfParts>
    <vt:vector size="42" baseType="lpstr">
      <vt:lpstr>Meiryo</vt:lpstr>
      <vt:lpstr>等线</vt:lpstr>
      <vt:lpstr>等线 Light</vt:lpstr>
      <vt:lpstr>方正姚体</vt:lpstr>
      <vt:lpstr>汉仪尚巍手书W</vt:lpstr>
      <vt:lpstr>宋体</vt:lpstr>
      <vt:lpstr>微软雅黑</vt:lpstr>
      <vt:lpstr>Arial</vt:lpstr>
      <vt:lpstr>Arial</vt:lpstr>
      <vt:lpstr>Arial Narrow</vt:lpstr>
      <vt:lpstr>Calibri</vt:lpstr>
      <vt:lpstr>Calibri Light</vt:lpstr>
      <vt:lpstr>Script MT Bold</vt:lpstr>
      <vt:lpstr>Office Theme</vt:lpstr>
      <vt:lpstr>Office 主题</vt:lpstr>
      <vt:lpstr>1_Office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dc:description>http://www.ypppt.com/</dc:description>
  <cp:lastModifiedBy>Administrator</cp:lastModifiedBy>
  <cp:revision>108</cp:revision>
  <dcterms:created xsi:type="dcterms:W3CDTF">2017-08-18T03:02:00Z</dcterms:created>
  <dcterms:modified xsi:type="dcterms:W3CDTF">2019-01-12T13:32:59Z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