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60" r:id="rId2"/>
  </p:sldMasterIdLst>
  <p:notesMasterIdLst>
    <p:notesMasterId r:id="rId29"/>
  </p:notesMasterIdLst>
  <p:sldIdLst>
    <p:sldId id="484" r:id="rId3"/>
    <p:sldId id="515" r:id="rId4"/>
    <p:sldId id="514" r:id="rId5"/>
    <p:sldId id="516" r:id="rId6"/>
    <p:sldId id="488" r:id="rId7"/>
    <p:sldId id="489" r:id="rId8"/>
    <p:sldId id="490" r:id="rId9"/>
    <p:sldId id="491" r:id="rId10"/>
    <p:sldId id="492" r:id="rId11"/>
    <p:sldId id="517" r:id="rId12"/>
    <p:sldId id="496" r:id="rId13"/>
    <p:sldId id="497" r:id="rId14"/>
    <p:sldId id="518" r:id="rId15"/>
    <p:sldId id="499" r:id="rId16"/>
    <p:sldId id="500" r:id="rId17"/>
    <p:sldId id="501" r:id="rId18"/>
    <p:sldId id="502" r:id="rId19"/>
    <p:sldId id="519" r:id="rId20"/>
    <p:sldId id="505" r:id="rId21"/>
    <p:sldId id="506" r:id="rId22"/>
    <p:sldId id="508" r:id="rId23"/>
    <p:sldId id="520" r:id="rId24"/>
    <p:sldId id="511" r:id="rId25"/>
    <p:sldId id="512" r:id="rId26"/>
    <p:sldId id="521" r:id="rId27"/>
    <p:sldId id="522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2FF"/>
    <a:srgbClr val="F7FBFE"/>
    <a:srgbClr val="B800FD"/>
    <a:srgbClr val="7901FE"/>
    <a:srgbClr val="F5EBDC"/>
    <a:srgbClr val="F5ECDE"/>
    <a:srgbClr val="BE945E"/>
    <a:srgbClr val="39F7DB"/>
    <a:srgbClr val="F73964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6/24/2020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59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87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51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9239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995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9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6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79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831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7465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064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107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74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0329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7202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844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961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129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473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47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46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20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057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49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66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7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66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363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230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05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130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855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99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46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远离</a:t>
            </a:r>
            <a:r>
              <a:rPr lang="zh-CN" altLang="en-US" sz="1900" dirty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野外危险</a:t>
            </a: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水域</a:t>
            </a:r>
            <a:endParaRPr lang="en-US" altLang="zh-CN" sz="1900" dirty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游泳注意事项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5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同伴落水不要错误营救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7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同伴落水如何正确施救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7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不慎落水如何自救</a:t>
            </a: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8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98"/>
          <a:stretch/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68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99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5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2020/6/24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55" r:id="rId3"/>
    <p:sldLayoutId id="2147483756" r:id="rId4"/>
    <p:sldLayoutId id="2147483757" r:id="rId5"/>
    <p:sldLayoutId id="2147483758" r:id="rId6"/>
    <p:sldLayoutId id="2147483759" r:id="rId7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8950"/>
            <a:ext cx="9144000" cy="2114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2647950"/>
            <a:ext cx="2286000" cy="23450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318"/>
            <a:ext cx="9144000" cy="43951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/>
          <a:srcRect r="3281" b="5712"/>
          <a:stretch/>
        </p:blipFill>
        <p:spPr>
          <a:xfrm>
            <a:off x="2286000" y="666750"/>
            <a:ext cx="4493155" cy="189118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38400" y="2571750"/>
            <a:ext cx="4062590" cy="338554"/>
            <a:chOff x="2499575" y="2571750"/>
            <a:chExt cx="4062590" cy="338554"/>
          </a:xfrm>
        </p:grpSpPr>
        <p:sp>
          <p:nvSpPr>
            <p:cNvPr id="39" name="矩形 38"/>
            <p:cNvSpPr/>
            <p:nvPr/>
          </p:nvSpPr>
          <p:spPr>
            <a:xfrm>
              <a:off x="2667000" y="2571750"/>
              <a:ext cx="37753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spc="1200" dirty="0" smtClean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学校</a:t>
              </a:r>
              <a:r>
                <a:rPr lang="zh-CN" altLang="en-US" sz="1600" spc="1200" dirty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安全教育主题班会</a:t>
              </a:r>
              <a:endParaRPr lang="en-US" altLang="zh-CN" sz="1600" spc="12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499575" y="2580715"/>
              <a:ext cx="4062590" cy="30953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2877582" y="3178373"/>
            <a:ext cx="305788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宣讲人：</a:t>
            </a:r>
            <a:r>
              <a:rPr lang="zh-CN" altLang="en-US" sz="14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优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品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    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20XX.XX</a:t>
            </a:r>
            <a:endParaRPr lang="en-US" altLang="zh-CN" sz="14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86000" y="2952750"/>
            <a:ext cx="43673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accent1"/>
                </a:solidFill>
              </a:rPr>
              <a:t>SCHOOL SAFETY EDUCATION THEME CLASS MEETING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7400" y="3474135"/>
            <a:ext cx="1676400" cy="123121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2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" b="-1"/>
          <a:stretch/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第二部分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10270" y="1591330"/>
            <a:ext cx="53287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spc="12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游泳注意事项</a:t>
            </a:r>
          </a:p>
        </p:txBody>
      </p:sp>
      <p:sp>
        <p:nvSpPr>
          <p:cNvPr id="12" name="矩形 11"/>
          <p:cNvSpPr/>
          <p:nvPr/>
        </p:nvSpPr>
        <p:spPr>
          <a:xfrm>
            <a:off x="1905000" y="235333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324901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4751" y="1523485"/>
            <a:ext cx="2838888" cy="182801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矩形 2"/>
          <p:cNvSpPr>
            <a:spLocks noChangeArrowheads="1"/>
          </p:cNvSpPr>
          <p:nvPr/>
        </p:nvSpPr>
        <p:spPr bwMode="auto">
          <a:xfrm>
            <a:off x="1614334" y="3667162"/>
            <a:ext cx="249299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选择正规、安全的游泳场所</a:t>
            </a:r>
          </a:p>
        </p:txBody>
      </p:sp>
      <p:sp>
        <p:nvSpPr>
          <p:cNvPr id="5" name="TextBox 8"/>
          <p:cNvSpPr>
            <a:spLocks noChangeArrowheads="1"/>
          </p:cNvSpPr>
          <p:nvPr/>
        </p:nvSpPr>
        <p:spPr bwMode="auto">
          <a:xfrm>
            <a:off x="4924422" y="3667162"/>
            <a:ext cx="280823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必须在成人的陪同下游泳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0161" y="1504950"/>
            <a:ext cx="2862239" cy="18757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0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5484" y="1581150"/>
            <a:ext cx="2420716" cy="149229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TextBox 8"/>
          <p:cNvSpPr>
            <a:spLocks noChangeArrowheads="1"/>
          </p:cNvSpPr>
          <p:nvPr/>
        </p:nvSpPr>
        <p:spPr bwMode="auto">
          <a:xfrm>
            <a:off x="1295400" y="3369524"/>
            <a:ext cx="2698298" cy="553998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做好准备活动，  下水前应先热身，但不宜太剧烈</a:t>
            </a:r>
          </a:p>
        </p:txBody>
      </p:sp>
      <p:sp>
        <p:nvSpPr>
          <p:cNvPr id="6" name="TextBox 8"/>
          <p:cNvSpPr>
            <a:spLocks noChangeArrowheads="1"/>
          </p:cNvSpPr>
          <p:nvPr/>
        </p:nvSpPr>
        <p:spPr bwMode="auto">
          <a:xfrm>
            <a:off x="5129718" y="3369524"/>
            <a:ext cx="24140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不要贸然跳水和潜泳，不要在水下憋气。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606" y="1603719"/>
            <a:ext cx="2511994" cy="144775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028341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" b="-1"/>
          <a:stretch/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第三部分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5000" y="1559064"/>
            <a:ext cx="5328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同伴落水不要错误施救</a:t>
            </a:r>
          </a:p>
        </p:txBody>
      </p:sp>
      <p:sp>
        <p:nvSpPr>
          <p:cNvPr id="12" name="矩形 11"/>
          <p:cNvSpPr/>
          <p:nvPr/>
        </p:nvSpPr>
        <p:spPr>
          <a:xfrm>
            <a:off x="1905000" y="226695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2693885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3"/>
          <p:cNvSpPr>
            <a:spLocks noChangeArrowheads="1"/>
          </p:cNvSpPr>
          <p:nvPr/>
        </p:nvSpPr>
        <p:spPr bwMode="auto">
          <a:xfrm>
            <a:off x="1233334" y="2190750"/>
            <a:ext cx="3186266" cy="168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如果你看到小伙伴落水了，首先你会怎么做呢？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047750"/>
            <a:ext cx="3127859" cy="3275632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  <p:sp>
        <p:nvSpPr>
          <p:cNvPr id="7" name="标题 1"/>
          <p:cNvSpPr txBox="1">
            <a:spLocks/>
          </p:cNvSpPr>
          <p:nvPr/>
        </p:nvSpPr>
        <p:spPr>
          <a:xfrm>
            <a:off x="1003072" y="1504950"/>
            <a:ext cx="3376766" cy="403140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36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你会怎么做？</a:t>
            </a:r>
          </a:p>
        </p:txBody>
      </p:sp>
    </p:spTree>
    <p:extLst>
      <p:ext uri="{BB962C8B-B14F-4D97-AF65-F5344CB8AC3E}">
        <p14:creationId xmlns:p14="http://schemas.microsoft.com/office/powerpoint/2010/main" val="3785065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矩形 1"/>
          <p:cNvSpPr>
            <a:spLocks noChangeArrowheads="1"/>
          </p:cNvSpPr>
          <p:nvPr/>
        </p:nvSpPr>
        <p:spPr bwMode="auto">
          <a:xfrm>
            <a:off x="1371600" y="1276350"/>
            <a:ext cx="6477000" cy="41549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安徽</a:t>
            </a:r>
            <a:r>
              <a:rPr lang="en-US" altLang="zh-CN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名小学生手拉手救落水同学均溺亡</a:t>
            </a:r>
          </a:p>
        </p:txBody>
      </p:sp>
      <p:sp>
        <p:nvSpPr>
          <p:cNvPr id="40964" name="矩形 2"/>
          <p:cNvSpPr>
            <a:spLocks noChangeArrowheads="1"/>
          </p:cNvSpPr>
          <p:nvPr/>
        </p:nvSpPr>
        <p:spPr bwMode="auto">
          <a:xfrm>
            <a:off x="1371600" y="2090343"/>
            <a:ext cx="32004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日，生死关头，四双小手伸向落水同学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……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结果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名小学生手拉手救同学，不幸都被急流冲走。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240259"/>
            <a:ext cx="2667000" cy="145449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36955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  <p:bldP spid="409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9053">
            <a:off x="5097534" y="1516959"/>
            <a:ext cx="2851260" cy="22172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矩形 11"/>
          <p:cNvSpPr>
            <a:spLocks noChangeArrowheads="1"/>
          </p:cNvSpPr>
          <p:nvPr/>
        </p:nvSpPr>
        <p:spPr bwMode="auto">
          <a:xfrm>
            <a:off x="1143000" y="2038350"/>
            <a:ext cx="3239091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落水者力大无比，稍不留神就会被溺水者拉下水，造成连环溺水的悲剧。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1989" name="矩形 14"/>
          <p:cNvSpPr>
            <a:spLocks noChangeArrowheads="1"/>
          </p:cNvSpPr>
          <p:nvPr/>
        </p:nvSpPr>
        <p:spPr bwMode="auto">
          <a:xfrm>
            <a:off x="1164017" y="1466302"/>
            <a:ext cx="3456288" cy="41549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能手拉手施救</a:t>
            </a:r>
          </a:p>
        </p:txBody>
      </p:sp>
    </p:spTree>
    <p:extLst>
      <p:ext uri="{BB962C8B-B14F-4D97-AF65-F5344CB8AC3E}">
        <p14:creationId xmlns:p14="http://schemas.microsoft.com/office/powerpoint/2010/main" val="3703434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9053">
            <a:off x="5190012" y="1514487"/>
            <a:ext cx="2267277" cy="244951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2" name="矩形 11"/>
          <p:cNvSpPr>
            <a:spLocks noChangeArrowheads="1"/>
          </p:cNvSpPr>
          <p:nvPr/>
        </p:nvSpPr>
        <p:spPr bwMode="auto">
          <a:xfrm>
            <a:off x="1293501" y="1962150"/>
            <a:ext cx="3124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小学生没有足够的能力入水救溺水者，千万不能下水救人，以免发生更多的悲剧。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3013" name="矩形 14"/>
          <p:cNvSpPr>
            <a:spLocks noChangeArrowheads="1"/>
          </p:cNvSpPr>
          <p:nvPr/>
        </p:nvSpPr>
        <p:spPr bwMode="auto">
          <a:xfrm>
            <a:off x="1330411" y="1428750"/>
            <a:ext cx="3239690" cy="41549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不能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入水施救</a:t>
            </a:r>
          </a:p>
        </p:txBody>
      </p:sp>
    </p:spTree>
    <p:extLst>
      <p:ext uri="{BB962C8B-B14F-4D97-AF65-F5344CB8AC3E}">
        <p14:creationId xmlns:p14="http://schemas.microsoft.com/office/powerpoint/2010/main" val="1603384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" b="-1"/>
          <a:stretch/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第四部分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5000" y="1559064"/>
            <a:ext cx="5328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同伴落水如何正确营救</a:t>
            </a:r>
          </a:p>
        </p:txBody>
      </p:sp>
      <p:sp>
        <p:nvSpPr>
          <p:cNvPr id="12" name="矩形 11"/>
          <p:cNvSpPr/>
          <p:nvPr/>
        </p:nvSpPr>
        <p:spPr>
          <a:xfrm>
            <a:off x="1905000" y="226695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55210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4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3962400" y="1539846"/>
            <a:ext cx="3733800" cy="21749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1143000" y="1890971"/>
            <a:ext cx="2290385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碰到有人溺水，第一时间要大声呼叫，派出一人去寻求成人的帮助（如果有多个同伴在一起的话）</a:t>
            </a:r>
          </a:p>
        </p:txBody>
      </p: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1219200" y="1428750"/>
            <a:ext cx="2214185" cy="41549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施救</a:t>
            </a:r>
          </a:p>
        </p:txBody>
      </p:sp>
    </p:spTree>
    <p:extLst>
      <p:ext uri="{BB962C8B-B14F-4D97-AF65-F5344CB8AC3E}">
        <p14:creationId xmlns:p14="http://schemas.microsoft.com/office/powerpoint/2010/main" val="4012839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05400" y="2461660"/>
            <a:ext cx="3048000" cy="23701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570"/>
          <a:stretch/>
        </p:blipFill>
        <p:spPr>
          <a:xfrm>
            <a:off x="0" y="2267776"/>
            <a:ext cx="9144000" cy="2875724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447800" y="997625"/>
            <a:ext cx="66294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随着</a:t>
            </a:r>
            <a:r>
              <a:rPr lang="zh-CN" altLang="en-US" sz="21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夏季来临，中小学生游泳溺水事故进入高发期。教育局发出紧急通知，明确要求中小学生不准私自下水游泳；不到无安全保障的水域游泳。</a:t>
            </a:r>
            <a:endParaRPr lang="en-US" altLang="zh-CN" sz="21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6936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>
          <a:xfrm>
            <a:off x="914400" y="1047750"/>
            <a:ext cx="3733800" cy="477482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8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溺水正确营救 ！！！</a:t>
            </a: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914400" y="1581150"/>
            <a:ext cx="7620000" cy="457200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2000" b="0" kern="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高年级同学和在有条件的情况下，除了呼叫大人，还可以这样做：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1265">
            <a:off x="992731" y="2730491"/>
            <a:ext cx="1987532" cy="130367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"/>
          <p:cNvSpPr>
            <a:spLocks noChangeArrowheads="1"/>
          </p:cNvSpPr>
          <p:nvPr/>
        </p:nvSpPr>
        <p:spPr bwMode="auto">
          <a:xfrm>
            <a:off x="5638800" y="2466547"/>
            <a:ext cx="2923037" cy="170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寻找竹竿、树枝等，俯身趴下来，慢慢将溺水者拉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上岸</a:t>
            </a:r>
            <a:r>
              <a:rPr lang="en-US" altLang="zh-CN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,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在周边寻找漂浮物给落水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者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14" name="矩形 14"/>
          <p:cNvSpPr>
            <a:spLocks noChangeArrowheads="1"/>
          </p:cNvSpPr>
          <p:nvPr/>
        </p:nvSpPr>
        <p:spPr bwMode="auto">
          <a:xfrm>
            <a:off x="914399" y="2208617"/>
            <a:ext cx="4495801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施救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1265">
            <a:off x="3579423" y="2789172"/>
            <a:ext cx="1775057" cy="1303673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02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矩形 1"/>
          <p:cNvSpPr>
            <a:spLocks noChangeArrowheads="1"/>
          </p:cNvSpPr>
          <p:nvPr/>
        </p:nvSpPr>
        <p:spPr bwMode="auto">
          <a:xfrm>
            <a:off x="5546557" y="1885950"/>
            <a:ext cx="2225843" cy="188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当</a:t>
            </a:r>
            <a:r>
              <a:rPr lang="zh-CN" altLang="en-US" sz="20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周围没有漂浮物或者竹竿时，可以用衣服打绳结抛向溺水者。</a:t>
            </a:r>
          </a:p>
        </p:txBody>
      </p:sp>
      <p:pic>
        <p:nvPicPr>
          <p:cNvPr id="4915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2685" y="1432928"/>
            <a:ext cx="3780315" cy="2434222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5630285" y="1369958"/>
            <a:ext cx="191351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施救</a:t>
            </a:r>
          </a:p>
        </p:txBody>
      </p:sp>
    </p:spTree>
    <p:extLst>
      <p:ext uri="{BB962C8B-B14F-4D97-AF65-F5344CB8AC3E}">
        <p14:creationId xmlns:p14="http://schemas.microsoft.com/office/powerpoint/2010/main" val="20377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" b="-1"/>
          <a:stretch/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第五部分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5000" y="1559064"/>
            <a:ext cx="532873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400" b="1" spc="6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不慎落水如何自救</a:t>
            </a:r>
          </a:p>
        </p:txBody>
      </p:sp>
      <p:sp>
        <p:nvSpPr>
          <p:cNvPr id="12" name="矩形 11"/>
          <p:cNvSpPr/>
          <p:nvPr/>
        </p:nvSpPr>
        <p:spPr>
          <a:xfrm>
            <a:off x="1905000" y="226695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2391754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265">
            <a:off x="1448782" y="1783353"/>
            <a:ext cx="2284998" cy="158483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8553">
            <a:off x="5286274" y="1792933"/>
            <a:ext cx="2313404" cy="151742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14"/>
          <p:cNvSpPr>
            <a:spLocks noChangeArrowheads="1"/>
          </p:cNvSpPr>
          <p:nvPr/>
        </p:nvSpPr>
        <p:spPr bwMode="auto">
          <a:xfrm>
            <a:off x="1219200" y="1123950"/>
            <a:ext cx="6618610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</a:p>
        </p:txBody>
      </p:sp>
      <p:sp>
        <p:nvSpPr>
          <p:cNvPr id="6" name="TextBox 2"/>
          <p:cNvSpPr>
            <a:spLocks noChangeArrowheads="1"/>
          </p:cNvSpPr>
          <p:nvPr/>
        </p:nvSpPr>
        <p:spPr bwMode="auto">
          <a:xfrm>
            <a:off x="5061049" y="3541752"/>
            <a:ext cx="2763855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及时</a:t>
            </a: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甩掉鞋子和口袋里的重物，但不要脱掉衣服，因为它会产生一定的浮力，对你有很大帮助。</a:t>
            </a:r>
          </a:p>
        </p:txBody>
      </p:sp>
      <p:sp>
        <p:nvSpPr>
          <p:cNvPr id="52227" name="TextBox 2"/>
          <p:cNvSpPr>
            <a:spLocks noChangeArrowheads="1"/>
          </p:cNvSpPr>
          <p:nvPr/>
        </p:nvSpPr>
        <p:spPr bwMode="auto">
          <a:xfrm>
            <a:off x="1295400" y="3541752"/>
            <a:ext cx="275422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</a:t>
            </a: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你不习水性，应迅速把头向后仰，口向上，尽量使口鼻露出水面，不能将手上举或挣扎，以免使身体下沉。</a:t>
            </a:r>
          </a:p>
        </p:txBody>
      </p:sp>
    </p:spTree>
    <p:extLst>
      <p:ext uri="{BB962C8B-B14F-4D97-AF65-F5344CB8AC3E}">
        <p14:creationId xmlns:p14="http://schemas.microsoft.com/office/powerpoint/2010/main" val="1067033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522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Box 2"/>
          <p:cNvSpPr>
            <a:spLocks noChangeArrowheads="1"/>
          </p:cNvSpPr>
          <p:nvPr/>
        </p:nvSpPr>
        <p:spPr bwMode="auto">
          <a:xfrm>
            <a:off x="1344313" y="1535809"/>
            <a:ext cx="231289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假如周围有木板，应抓住，借用木板的浮力使自己的身体尽量往上浮。</a:t>
            </a:r>
          </a:p>
        </p:txBody>
      </p:sp>
      <p:sp>
        <p:nvSpPr>
          <p:cNvPr id="3" name="矩形 2"/>
          <p:cNvSpPr/>
          <p:nvPr/>
        </p:nvSpPr>
        <p:spPr>
          <a:xfrm>
            <a:off x="4800601" y="1535809"/>
            <a:ext cx="27432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如果有人跳水相救，千万不可死死抱住救助者不放，而应尽量放松，配合救助者把你带到岸边。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525" y="2523959"/>
            <a:ext cx="2414639" cy="177340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031" y="2447760"/>
            <a:ext cx="2517569" cy="1905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矩形 14"/>
          <p:cNvSpPr>
            <a:spLocks noChangeArrowheads="1"/>
          </p:cNvSpPr>
          <p:nvPr/>
        </p:nvSpPr>
        <p:spPr bwMode="auto">
          <a:xfrm>
            <a:off x="1439738" y="1047751"/>
            <a:ext cx="2476425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4974286" y="1047750"/>
            <a:ext cx="2493313" cy="369332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</a:p>
        </p:txBody>
      </p:sp>
    </p:spTree>
    <p:extLst>
      <p:ext uri="{BB962C8B-B14F-4D97-AF65-F5344CB8AC3E}">
        <p14:creationId xmlns:p14="http://schemas.microsoft.com/office/powerpoint/2010/main" val="310082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3" grpId="0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8950"/>
            <a:ext cx="9144000" cy="2114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2647950"/>
            <a:ext cx="2286000" cy="23450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318"/>
            <a:ext cx="9144000" cy="43951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/>
          <a:srcRect r="3281" b="5712"/>
          <a:stretch/>
        </p:blipFill>
        <p:spPr>
          <a:xfrm>
            <a:off x="2286000" y="666750"/>
            <a:ext cx="4493155" cy="189118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38400" y="2571750"/>
            <a:ext cx="4062590" cy="338554"/>
            <a:chOff x="2499575" y="2571750"/>
            <a:chExt cx="4062590" cy="338554"/>
          </a:xfrm>
        </p:grpSpPr>
        <p:sp>
          <p:nvSpPr>
            <p:cNvPr id="39" name="矩形 38"/>
            <p:cNvSpPr/>
            <p:nvPr/>
          </p:nvSpPr>
          <p:spPr>
            <a:xfrm>
              <a:off x="2667000" y="2571750"/>
              <a:ext cx="37753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spc="1200" dirty="0" smtClean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学校</a:t>
              </a:r>
              <a:r>
                <a:rPr lang="zh-CN" altLang="en-US" sz="1600" spc="1200" dirty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安全教育主题班会</a:t>
              </a:r>
              <a:endParaRPr lang="en-US" altLang="zh-CN" sz="1600" spc="12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499575" y="2580715"/>
              <a:ext cx="4062590" cy="30953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2961809" y="3178373"/>
            <a:ext cx="313419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spc="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演示完毕感谢您的观看</a:t>
            </a:r>
            <a:endParaRPr lang="en-US" altLang="zh-CN" sz="1400" spc="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86000" y="2952750"/>
            <a:ext cx="43673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accent1"/>
                </a:solidFill>
              </a:rPr>
              <a:t>SCHOOL SAFETY EDUCATION THEME CLASS MEETING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7400" y="3474135"/>
            <a:ext cx="1676400" cy="123121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056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6"/>
            <a:ext cx="5179807" cy="15235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375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94237" y="2571750"/>
            <a:ext cx="2754363" cy="248883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570"/>
          <a:stretch/>
        </p:blipFill>
        <p:spPr>
          <a:xfrm>
            <a:off x="0" y="2267776"/>
            <a:ext cx="9144000" cy="2875724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066800" y="971550"/>
            <a:ext cx="595035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目</a:t>
            </a:r>
            <a:endParaRPr lang="en-US" altLang="zh-CN" sz="3200" b="1" dirty="0" smtClean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录</a:t>
            </a:r>
            <a:endParaRPr lang="en-US" altLang="zh-CN" sz="3200" b="1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86470" y="1047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01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、远离野外危险</a:t>
            </a:r>
            <a:r>
              <a:rPr lang="zh-CN" altLang="en-US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水域</a:t>
            </a:r>
            <a:endParaRPr lang="en-US" altLang="zh-CN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86470" y="176366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02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、游泳注意事项</a:t>
            </a:r>
          </a:p>
        </p:txBody>
      </p:sp>
      <p:sp>
        <p:nvSpPr>
          <p:cNvPr id="37" name="矩形 36"/>
          <p:cNvSpPr/>
          <p:nvPr/>
        </p:nvSpPr>
        <p:spPr>
          <a:xfrm>
            <a:off x="1986470" y="2537252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03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、同伴落水不要错误营救</a:t>
            </a:r>
          </a:p>
        </p:txBody>
      </p:sp>
      <p:sp>
        <p:nvSpPr>
          <p:cNvPr id="38" name="矩形 37"/>
          <p:cNvSpPr/>
          <p:nvPr/>
        </p:nvSpPr>
        <p:spPr>
          <a:xfrm>
            <a:off x="5034470" y="1055828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04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、同伴落水如何正确施救</a:t>
            </a:r>
          </a:p>
        </p:txBody>
      </p:sp>
      <p:sp>
        <p:nvSpPr>
          <p:cNvPr id="40" name="矩形 39"/>
          <p:cNvSpPr/>
          <p:nvPr/>
        </p:nvSpPr>
        <p:spPr>
          <a:xfrm>
            <a:off x="5034470" y="177174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05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、不慎落水如何自救</a:t>
            </a:r>
          </a:p>
        </p:txBody>
      </p:sp>
    </p:spTree>
    <p:extLst>
      <p:ext uri="{BB962C8B-B14F-4D97-AF65-F5344CB8AC3E}">
        <p14:creationId xmlns:p14="http://schemas.microsoft.com/office/powerpoint/2010/main" val="66617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11" b="-1"/>
          <a:stretch/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05000" y="971550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第一部分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10270" y="1581150"/>
            <a:ext cx="4566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spc="3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远离野外危险水域</a:t>
            </a:r>
          </a:p>
        </p:txBody>
      </p:sp>
      <p:sp>
        <p:nvSpPr>
          <p:cNvPr id="12" name="矩形 11"/>
          <p:cNvSpPr/>
          <p:nvPr/>
        </p:nvSpPr>
        <p:spPr>
          <a:xfrm>
            <a:off x="1905000" y="226695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36761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914400" y="2297490"/>
            <a:ext cx="307825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一般发生溺水的地点在：水库、水坑、河流、溪边，游泳池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……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849136"/>
            <a:ext cx="4717328" cy="3094214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685800" y="1504950"/>
            <a:ext cx="3352800" cy="762000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4000" kern="0" spc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危险水域</a:t>
            </a:r>
          </a:p>
        </p:txBody>
      </p:sp>
    </p:spTree>
    <p:extLst>
      <p:ext uri="{BB962C8B-B14F-4D97-AF65-F5344CB8AC3E}">
        <p14:creationId xmlns:p14="http://schemas.microsoft.com/office/powerpoint/2010/main" val="151126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>
            <a:spLocks noChangeArrowheads="1"/>
          </p:cNvSpPr>
          <p:nvPr/>
        </p:nvSpPr>
        <p:spPr bwMode="auto">
          <a:xfrm>
            <a:off x="990421" y="1504950"/>
            <a:ext cx="3460988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为什么游泳池也会发生溺水呢？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" name="Text Box 3"/>
          <p:cNvSpPr>
            <a:spLocks noChangeArrowheads="1"/>
          </p:cNvSpPr>
          <p:nvPr/>
        </p:nvSpPr>
        <p:spPr bwMode="auto">
          <a:xfrm>
            <a:off x="914400" y="2099000"/>
            <a:ext cx="3733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“在人们惯性思维里，都觉得在河里或水库里游泳比较危险。其实从最近几年的经验看，游泳池里出意外的案例也特别</a:t>
            </a:r>
            <a:r>
              <a:rPr lang="zh-CN" altLang="en-US" sz="15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多</a:t>
            </a:r>
            <a:endParaRPr lang="en-US" altLang="zh-CN" sz="15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而且</a:t>
            </a: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有增多的趋势。”</a:t>
            </a:r>
            <a:endParaRPr lang="en-US" altLang="zh-CN" sz="15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43400" y="963787"/>
            <a:ext cx="3886200" cy="32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7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矩形 6"/>
          <p:cNvSpPr>
            <a:spLocks noChangeArrowheads="1"/>
          </p:cNvSpPr>
          <p:nvPr/>
        </p:nvSpPr>
        <p:spPr bwMode="auto">
          <a:xfrm>
            <a:off x="4572000" y="1654076"/>
            <a:ext cx="4038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7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3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日，一名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9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岁孩子在三亚某酒店游泳时不幸溺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亡</a:t>
            </a:r>
            <a:endParaRPr lang="en-US" altLang="zh-CN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7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8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岁男孩在海口市现代花园小区游泳池溺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亡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635163" y="1383268"/>
            <a:ext cx="176563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悲痛案例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" y="1066800"/>
            <a:ext cx="4124164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787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1066800" y="1350905"/>
            <a:ext cx="230063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你知道吗？</a:t>
            </a:r>
            <a:endParaRPr lang="zh-CN" altLang="en-US" sz="3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28678" name="Rectangle 1"/>
          <p:cNvSpPr>
            <a:spLocks noChangeArrowheads="1"/>
          </p:cNvSpPr>
          <p:nvPr/>
        </p:nvSpPr>
        <p:spPr bwMode="auto">
          <a:xfrm>
            <a:off x="1143001" y="2004358"/>
            <a:ext cx="2743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人在溺水后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，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分钟后将失去意识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；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4-6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分钟身体将遭受不可避免的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伤害如果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在野外落水，很难被及时营救，从而溺水死亡。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895350"/>
            <a:ext cx="3733800" cy="3269760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76209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矩形 5"/>
          <p:cNvSpPr>
            <a:spLocks noChangeArrowheads="1"/>
          </p:cNvSpPr>
          <p:nvPr/>
        </p:nvSpPr>
        <p:spPr bwMode="auto">
          <a:xfrm>
            <a:off x="3952311" y="1577882"/>
            <a:ext cx="48106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所以，不管是野外的小溪河流水库，还是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游泳池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趣体繁" panose="02010609000101010101" pitchFamily="49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都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可能会发生溺水危险，同学们不仅要远离野外危险水域，在正规游泳池，也要牢记游泳安全。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71550"/>
            <a:ext cx="3229585" cy="2950223"/>
          </a:xfrm>
          <a:prstGeom prst="rect">
            <a:avLst/>
          </a:prstGeom>
        </p:spPr>
      </p:pic>
      <p:sp>
        <p:nvSpPr>
          <p:cNvPr id="8" name="标题 1"/>
          <p:cNvSpPr txBox="1">
            <a:spLocks/>
          </p:cNvSpPr>
          <p:nvPr/>
        </p:nvSpPr>
        <p:spPr>
          <a:xfrm>
            <a:off x="3657600" y="2854411"/>
            <a:ext cx="4834365" cy="403139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54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远离危险水域</a:t>
            </a:r>
          </a:p>
        </p:txBody>
      </p:sp>
    </p:spTree>
    <p:extLst>
      <p:ext uri="{BB962C8B-B14F-4D97-AF65-F5344CB8AC3E}">
        <p14:creationId xmlns:p14="http://schemas.microsoft.com/office/powerpoint/2010/main" val="4115865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162F1"/>
      </a:accent1>
      <a:accent2>
        <a:srgbClr val="FDAA03"/>
      </a:accent2>
      <a:accent3>
        <a:srgbClr val="0162F1"/>
      </a:accent3>
      <a:accent4>
        <a:srgbClr val="FDAA03"/>
      </a:accent4>
      <a:accent5>
        <a:srgbClr val="0162F1"/>
      </a:accent5>
      <a:accent6>
        <a:srgbClr val="FDAA03"/>
      </a:accent6>
      <a:hlink>
        <a:srgbClr val="0162F1"/>
      </a:hlink>
      <a:folHlink>
        <a:srgbClr val="FDAA03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859</Words>
  <Application>Microsoft Office PowerPoint</Application>
  <PresentationFormat>全屏显示(16:9)</PresentationFormat>
  <Paragraphs>103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inpin liuliuyuan</vt:lpstr>
      <vt:lpstr>Meiryo</vt:lpstr>
      <vt:lpstr>经典趣体繁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1</cp:revision>
  <dcterms:created xsi:type="dcterms:W3CDTF">2019-05-13T21:35:27Z</dcterms:created>
  <dcterms:modified xsi:type="dcterms:W3CDTF">2020-06-24T08:05:03Z</dcterms:modified>
</cp:coreProperties>
</file>