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29"/>
  </p:notesMasterIdLst>
  <p:sldIdLst>
    <p:sldId id="259" r:id="rId3"/>
    <p:sldId id="308" r:id="rId4"/>
    <p:sldId id="309" r:id="rId5"/>
    <p:sldId id="264" r:id="rId6"/>
    <p:sldId id="265" r:id="rId7"/>
    <p:sldId id="310" r:id="rId8"/>
    <p:sldId id="280" r:id="rId9"/>
    <p:sldId id="271" r:id="rId10"/>
    <p:sldId id="270" r:id="rId11"/>
    <p:sldId id="274" r:id="rId12"/>
    <p:sldId id="275" r:id="rId13"/>
    <p:sldId id="276" r:id="rId14"/>
    <p:sldId id="281" r:id="rId15"/>
    <p:sldId id="311" r:id="rId16"/>
    <p:sldId id="283" r:id="rId17"/>
    <p:sldId id="286" r:id="rId18"/>
    <p:sldId id="288" r:id="rId19"/>
    <p:sldId id="312" r:id="rId20"/>
    <p:sldId id="293" r:id="rId21"/>
    <p:sldId id="296" r:id="rId22"/>
    <p:sldId id="300" r:id="rId23"/>
    <p:sldId id="313" r:id="rId24"/>
    <p:sldId id="301" r:id="rId25"/>
    <p:sldId id="305" r:id="rId26"/>
    <p:sldId id="315" r:id="rId27"/>
    <p:sldId id="316" r:id="rId28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BB531"/>
    <a:srgbClr val="437EB9"/>
    <a:srgbClr val="7DB000"/>
    <a:srgbClr val="FDB82D"/>
    <a:srgbClr val="2D7100"/>
    <a:srgbClr val="9ED335"/>
    <a:srgbClr val="4FA346"/>
    <a:srgbClr val="FF9571"/>
    <a:srgbClr val="FEDC7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239" autoAdjust="0"/>
    <p:restoredTop sz="96314" autoAdjust="0"/>
  </p:normalViewPr>
  <p:slideViewPr>
    <p:cSldViewPr snapToGrid="0">
      <p:cViewPr varScale="1">
        <p:scale>
          <a:sx n="108" d="100"/>
          <a:sy n="108" d="100"/>
        </p:scale>
        <p:origin x="816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presProps" Target="presProps.xml"/><Relationship Id="rId8" Type="http://schemas.openxmlformats.org/officeDocument/2006/relationships/slide" Target="slides/slide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6D5F947-53C1-4D0D-90E1-6AC477B2641E}" type="datetimeFigureOut">
              <a:rPr lang="zh-CN" altLang="en-US" smtClean="0"/>
              <a:t>2020/8/11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154D3B3-3490-46E2-8D0B-B94D284F1F0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561554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26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0632569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FC1A6A91-B27B-485A-BEDF-9358CBF22B5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="" xmlns:a16="http://schemas.microsoft.com/office/drawing/2014/main" id="{CE4D718B-1549-4ECA-B2A5-8E4050022AF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25442409-5649-46D0-89E4-2814BDB3E5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311675-5F41-44B9-8B71-D04E144D17BD}" type="datetimeFigureOut">
              <a:rPr lang="zh-CN" altLang="en-US" smtClean="0"/>
              <a:t>2020/8/11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FBAD50E8-6C94-4976-971C-FD2BCDC8A7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0E33B007-E331-4C5C-9333-043294467A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B4335-624D-4C0D-849B-2DB57584BA2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043681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FFF90BF5-670A-4A5A-9EFD-DE026B2751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="" xmlns:a16="http://schemas.microsoft.com/office/drawing/2014/main" id="{1823A398-E34C-42B3-ACD2-90933D5B2A6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C626FE99-8915-40A7-9539-D98086BB43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311675-5F41-44B9-8B71-D04E144D17BD}" type="datetimeFigureOut">
              <a:rPr lang="zh-CN" altLang="en-US" smtClean="0"/>
              <a:t>2020/8/11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3328DBBB-9773-4463-B21F-C9A5C2BFBF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740F821D-FC41-4AE4-BA97-CBDFB7FF15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B4335-624D-4C0D-849B-2DB57584BA2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958053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="" xmlns:a16="http://schemas.microsoft.com/office/drawing/2014/main" id="{E5879733-9373-4159-94FC-F02546861C9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="" xmlns:a16="http://schemas.microsoft.com/office/drawing/2014/main" id="{2316496B-131E-4C87-AA7F-F7718D556AB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8B655518-E1D3-4DB2-9F13-9A9459A059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311675-5F41-44B9-8B71-D04E144D17BD}" type="datetimeFigureOut">
              <a:rPr lang="zh-CN" altLang="en-US" smtClean="0"/>
              <a:t>2020/8/11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78A44AAC-ACE4-4522-BDBA-203883CD91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3D8B59CA-DF4E-401D-B887-58FDD57277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B4335-624D-4C0D-849B-2DB57584BA2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006410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2020/8/11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14599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2020/8/11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241255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2020/8/11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580365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2020/8/11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50689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2020/8/11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832162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2020/8/11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825327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2020/8/11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253994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2020/8/11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02018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9532E581-1FAD-4CA1-B042-CA0EDFEFAC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="" xmlns:a16="http://schemas.microsoft.com/office/drawing/2014/main" id="{6CF4DAD4-BF38-48A1-A41A-3859F024B2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556D96AF-39ED-4B2C-9A77-60F8108971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311675-5F41-44B9-8B71-D04E144D17BD}" type="datetimeFigureOut">
              <a:rPr lang="zh-CN" altLang="en-US" smtClean="0"/>
              <a:t>2020/8/11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50428459-26CA-4620-9B7D-7C173D0962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046B97F5-F6D4-452D-AD29-28A040FAAF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B4335-624D-4C0D-849B-2DB57584BA2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214442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2020/8/11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04286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2020/8/11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228791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2020/8/11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57359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67688658-5EC4-43DA-9BB5-ACAA133155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9F416B25-A0A8-4B0F-B8F3-08BA99CA994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4C1A1FD1-0BF9-42D8-BDC8-0D3851C940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311675-5F41-44B9-8B71-D04E144D17BD}" type="datetimeFigureOut">
              <a:rPr lang="zh-CN" altLang="en-US" smtClean="0"/>
              <a:t>2020/8/11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EC4913CF-4099-409B-AB84-1A33B142D8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EC87B898-B847-404D-AB31-0B5C1DFB43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B4335-624D-4C0D-849B-2DB57584BA2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497730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D5AE01C5-17AB-4690-A71D-6081C8A9CD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="" xmlns:a16="http://schemas.microsoft.com/office/drawing/2014/main" id="{481392E1-BC95-4C82-90C5-439AE00A941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="" xmlns:a16="http://schemas.microsoft.com/office/drawing/2014/main" id="{0584DD0D-A014-4872-BE8E-14110EDD10A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="" xmlns:a16="http://schemas.microsoft.com/office/drawing/2014/main" id="{614825FB-5C60-4E9E-8443-B3D29B666D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311675-5F41-44B9-8B71-D04E144D17BD}" type="datetimeFigureOut">
              <a:rPr lang="zh-CN" altLang="en-US" smtClean="0"/>
              <a:t>2020/8/11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="" xmlns:a16="http://schemas.microsoft.com/office/drawing/2014/main" id="{0E4927E7-0B36-46D1-8D7D-C48E5D9F44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="" xmlns:a16="http://schemas.microsoft.com/office/drawing/2014/main" id="{131F4A22-D1FF-44FA-BF4F-CA23258F25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B4335-624D-4C0D-849B-2DB57584BA2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535425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DB187E15-DA77-4DF0-8436-7C99BE131C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9B347100-E18F-4C5D-977A-B2E7FB9B6E9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="" xmlns:a16="http://schemas.microsoft.com/office/drawing/2014/main" id="{B78F8399-50BC-42EC-9B30-4FA0FA868B9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="" xmlns:a16="http://schemas.microsoft.com/office/drawing/2014/main" id="{79D5DFB5-956C-4B51-8C8E-44990CC83E2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="" xmlns:a16="http://schemas.microsoft.com/office/drawing/2014/main" id="{5B1AED6B-53DF-4B6A-B7BF-981CE11D64E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="" xmlns:a16="http://schemas.microsoft.com/office/drawing/2014/main" id="{FF40A825-2929-4045-AFF2-C444DE81BD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311675-5F41-44B9-8B71-D04E144D17BD}" type="datetimeFigureOut">
              <a:rPr lang="zh-CN" altLang="en-US" smtClean="0"/>
              <a:t>2020/8/11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="" xmlns:a16="http://schemas.microsoft.com/office/drawing/2014/main" id="{854E8129-5F9B-4D34-A585-ACB6FF91F8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="" xmlns:a16="http://schemas.microsoft.com/office/drawing/2014/main" id="{E5724197-C2D0-4582-8720-D0263BE70A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B4335-624D-4C0D-849B-2DB57584BA2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803108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A2D17953-0FEC-4837-BCE1-B51585471C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="" xmlns:a16="http://schemas.microsoft.com/office/drawing/2014/main" id="{D6A91E91-60A7-407C-957F-EB47216C12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311675-5F41-44B9-8B71-D04E144D17BD}" type="datetimeFigureOut">
              <a:rPr lang="zh-CN" altLang="en-US" smtClean="0"/>
              <a:t>2020/8/11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="" xmlns:a16="http://schemas.microsoft.com/office/drawing/2014/main" id="{7363A0CC-D10C-4D30-9B9B-AD942FA18D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="" xmlns:a16="http://schemas.microsoft.com/office/drawing/2014/main" id="{5808198D-D9A1-4F7A-BAF0-2A9D29822C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B4335-624D-4C0D-849B-2DB57584BA2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63156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="" xmlns:a16="http://schemas.microsoft.com/office/drawing/2014/main" id="{95D2AFAA-3BF1-4879-BDEB-6F2B5AB915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311675-5F41-44B9-8B71-D04E144D17BD}" type="datetimeFigureOut">
              <a:rPr lang="zh-CN" altLang="en-US" smtClean="0"/>
              <a:t>2020/8/11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="" xmlns:a16="http://schemas.microsoft.com/office/drawing/2014/main" id="{2BA96431-C033-4072-9C4A-A15DB48FF2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="" xmlns:a16="http://schemas.microsoft.com/office/drawing/2014/main" id="{36E79F5D-3D8C-4612-995C-CECEC69E6E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B4335-624D-4C0D-849B-2DB57584BA2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817841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A8A12951-6D36-40C4-AF3A-A058FF76B6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="" xmlns:a16="http://schemas.microsoft.com/office/drawing/2014/main" id="{7815C8CC-FFC9-46CA-A918-522F133EFEC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="" xmlns:a16="http://schemas.microsoft.com/office/drawing/2014/main" id="{53316DEB-E1BD-47A3-9EE4-E4F89926359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="" xmlns:a16="http://schemas.microsoft.com/office/drawing/2014/main" id="{16FADAC2-AB55-4195-A4D2-33B1E36A6C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311675-5F41-44B9-8B71-D04E144D17BD}" type="datetimeFigureOut">
              <a:rPr lang="zh-CN" altLang="en-US" smtClean="0"/>
              <a:t>2020/8/11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="" xmlns:a16="http://schemas.microsoft.com/office/drawing/2014/main" id="{01D350C6-DD95-4770-B77E-8DEF3A8CA1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="" xmlns:a16="http://schemas.microsoft.com/office/drawing/2014/main" id="{0DA7FD6D-0567-419B-8A6A-FD4E7D72AC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B4335-624D-4C0D-849B-2DB57584BA2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966662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5C78B60E-722F-4924-8996-1DF436F73C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="" xmlns:a16="http://schemas.microsoft.com/office/drawing/2014/main" id="{D3A724CA-2C52-408B-832A-5F97CAFFD08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="" xmlns:a16="http://schemas.microsoft.com/office/drawing/2014/main" id="{93887EC5-E4D1-486F-82C7-B7687E6A3D0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="" xmlns:a16="http://schemas.microsoft.com/office/drawing/2014/main" id="{EF718CDB-0DA2-4B06-9EB5-EE3D8CB0B8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311675-5F41-44B9-8B71-D04E144D17BD}" type="datetimeFigureOut">
              <a:rPr lang="zh-CN" altLang="en-US" smtClean="0"/>
              <a:t>2020/8/11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="" xmlns:a16="http://schemas.microsoft.com/office/drawing/2014/main" id="{5E7772B4-D157-4D84-A4DF-65E7CE27AD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="" xmlns:a16="http://schemas.microsoft.com/office/drawing/2014/main" id="{874AAADB-FCD4-40D6-B28A-F9B077120E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B4335-624D-4C0D-849B-2DB57584BA2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087875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>
            <a:extLst>
              <a:ext uri="{FF2B5EF4-FFF2-40B4-BE49-F238E27FC236}">
                <a16:creationId xmlns="" xmlns:a16="http://schemas.microsoft.com/office/drawing/2014/main" id="{B4BA20F7-D59E-494D-929A-05E54530C2B3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标题占位符 1">
            <a:extLst>
              <a:ext uri="{FF2B5EF4-FFF2-40B4-BE49-F238E27FC236}">
                <a16:creationId xmlns="" xmlns:a16="http://schemas.microsoft.com/office/drawing/2014/main" id="{740B09BD-231A-4246-A6FE-D133DBBD28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E7577A09-39C7-4DF1-9F37-D8C65067043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ABC22F44-580B-4A4C-986D-C4B57263C94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311675-5F41-44B9-8B71-D04E144D17BD}" type="datetimeFigureOut">
              <a:rPr lang="zh-CN" altLang="en-US" smtClean="0"/>
              <a:t>2020/8/11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3AE67476-0CE9-4204-88FC-766A6007889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B2CA8F9B-83BC-4DDC-9B13-395B680CB76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DB4335-624D-4C0D-849B-2DB57584BA2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662123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2020/8/11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58399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jpg"/><Relationship Id="rId7" Type="http://schemas.openxmlformats.org/officeDocument/2006/relationships/image" Target="../media/image6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2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tags" Target="../tags/tag15.xml"/><Relationship Id="rId7" Type="http://schemas.openxmlformats.org/officeDocument/2006/relationships/image" Target="../media/image11.png"/><Relationship Id="rId2" Type="http://schemas.openxmlformats.org/officeDocument/2006/relationships/tags" Target="../tags/tag14.xml"/><Relationship Id="rId1" Type="http://schemas.openxmlformats.org/officeDocument/2006/relationships/tags" Target="../tags/tag13.xml"/><Relationship Id="rId6" Type="http://schemas.openxmlformats.org/officeDocument/2006/relationships/slideLayout" Target="../slideLayouts/slideLayout7.xml"/><Relationship Id="rId5" Type="http://schemas.openxmlformats.org/officeDocument/2006/relationships/tags" Target="../tags/tag17.xml"/><Relationship Id="rId10" Type="http://schemas.openxmlformats.org/officeDocument/2006/relationships/image" Target="../media/image29.png"/><Relationship Id="rId4" Type="http://schemas.openxmlformats.org/officeDocument/2006/relationships/tags" Target="../tags/tag16.xml"/><Relationship Id="rId9" Type="http://schemas.openxmlformats.org/officeDocument/2006/relationships/image" Target="../media/image2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8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14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3" Type="http://schemas.openxmlformats.org/officeDocument/2006/relationships/tags" Target="../tags/tag21.xml"/><Relationship Id="rId7" Type="http://schemas.openxmlformats.org/officeDocument/2006/relationships/image" Target="../media/image32.png"/><Relationship Id="rId2" Type="http://schemas.openxmlformats.org/officeDocument/2006/relationships/tags" Target="../tags/tag20.xml"/><Relationship Id="rId1" Type="http://schemas.openxmlformats.org/officeDocument/2006/relationships/tags" Target="../tags/tag19.xml"/><Relationship Id="rId6" Type="http://schemas.openxmlformats.org/officeDocument/2006/relationships/image" Target="../media/image14.png"/><Relationship Id="rId5" Type="http://schemas.openxmlformats.org/officeDocument/2006/relationships/image" Target="../media/image11.png"/><Relationship Id="rId4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2.jpg"/><Relationship Id="rId7" Type="http://schemas.openxmlformats.org/officeDocument/2006/relationships/image" Target="../media/image7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22.xml"/><Relationship Id="rId6" Type="http://schemas.openxmlformats.org/officeDocument/2006/relationships/image" Target="../media/image8.png"/><Relationship Id="rId5" Type="http://schemas.openxmlformats.org/officeDocument/2006/relationships/image" Target="../media/image6.png"/><Relationship Id="rId4" Type="http://schemas.openxmlformats.org/officeDocument/2006/relationships/image" Target="../media/image4.png"/><Relationship Id="rId9" Type="http://schemas.openxmlformats.org/officeDocument/2006/relationships/image" Target="../media/image1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23.xml"/><Relationship Id="rId4" Type="http://schemas.openxmlformats.org/officeDocument/2006/relationships/image" Target="../media/image3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25.xml"/><Relationship Id="rId1" Type="http://schemas.openxmlformats.org/officeDocument/2006/relationships/tags" Target="../tags/tag24.xml"/><Relationship Id="rId5" Type="http://schemas.openxmlformats.org/officeDocument/2006/relationships/image" Target="../media/image35.png"/><Relationship Id="rId4" Type="http://schemas.openxmlformats.org/officeDocument/2006/relationships/image" Target="../media/image11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27.xml"/><Relationship Id="rId1" Type="http://schemas.openxmlformats.org/officeDocument/2006/relationships/tags" Target="../tags/tag26.xml"/><Relationship Id="rId6" Type="http://schemas.openxmlformats.org/officeDocument/2006/relationships/image" Target="../media/image37.png"/><Relationship Id="rId5" Type="http://schemas.openxmlformats.org/officeDocument/2006/relationships/image" Target="../media/image36.png"/><Relationship Id="rId4" Type="http://schemas.openxmlformats.org/officeDocument/2006/relationships/image" Target="../media/image11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2.jpg"/><Relationship Id="rId7" Type="http://schemas.openxmlformats.org/officeDocument/2006/relationships/image" Target="../media/image7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28.xml"/><Relationship Id="rId6" Type="http://schemas.openxmlformats.org/officeDocument/2006/relationships/image" Target="../media/image8.png"/><Relationship Id="rId5" Type="http://schemas.openxmlformats.org/officeDocument/2006/relationships/image" Target="../media/image6.png"/><Relationship Id="rId4" Type="http://schemas.openxmlformats.org/officeDocument/2006/relationships/image" Target="../media/image4.png"/><Relationship Id="rId9" Type="http://schemas.openxmlformats.org/officeDocument/2006/relationships/image" Target="../media/image12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image" Target="../media/image41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29.xml"/><Relationship Id="rId6" Type="http://schemas.openxmlformats.org/officeDocument/2006/relationships/image" Target="../media/image40.png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7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image" Target="../media/image8.png"/><Relationship Id="rId4" Type="http://schemas.openxmlformats.org/officeDocument/2006/relationships/image" Target="../media/image6.pn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png"/><Relationship Id="rId3" Type="http://schemas.openxmlformats.org/officeDocument/2006/relationships/tags" Target="../tags/tag32.xml"/><Relationship Id="rId7" Type="http://schemas.openxmlformats.org/officeDocument/2006/relationships/image" Target="../media/image11.png"/><Relationship Id="rId2" Type="http://schemas.openxmlformats.org/officeDocument/2006/relationships/tags" Target="../tags/tag31.xml"/><Relationship Id="rId1" Type="http://schemas.openxmlformats.org/officeDocument/2006/relationships/tags" Target="../tags/tag30.xml"/><Relationship Id="rId6" Type="http://schemas.openxmlformats.org/officeDocument/2006/relationships/slideLayout" Target="../slideLayouts/slideLayout7.xml"/><Relationship Id="rId5" Type="http://schemas.openxmlformats.org/officeDocument/2006/relationships/tags" Target="../tags/tag34.xml"/><Relationship Id="rId4" Type="http://schemas.openxmlformats.org/officeDocument/2006/relationships/tags" Target="../tags/tag33.xml"/><Relationship Id="rId9" Type="http://schemas.openxmlformats.org/officeDocument/2006/relationships/image" Target="../media/image43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45.png"/><Relationship Id="rId2" Type="http://schemas.openxmlformats.org/officeDocument/2006/relationships/tags" Target="../tags/tag36.xml"/><Relationship Id="rId1" Type="http://schemas.openxmlformats.org/officeDocument/2006/relationships/tags" Target="../tags/tag35.xml"/><Relationship Id="rId6" Type="http://schemas.openxmlformats.org/officeDocument/2006/relationships/image" Target="../media/image44.png"/><Relationship Id="rId5" Type="http://schemas.openxmlformats.org/officeDocument/2006/relationships/image" Target="../media/image14.png"/><Relationship Id="rId4" Type="http://schemas.openxmlformats.org/officeDocument/2006/relationships/image" Target="../media/image11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2.jpg"/><Relationship Id="rId7" Type="http://schemas.openxmlformats.org/officeDocument/2006/relationships/image" Target="../media/image7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7.xml"/><Relationship Id="rId6" Type="http://schemas.openxmlformats.org/officeDocument/2006/relationships/image" Target="../media/image8.png"/><Relationship Id="rId5" Type="http://schemas.openxmlformats.org/officeDocument/2006/relationships/image" Target="../media/image6.png"/><Relationship Id="rId4" Type="http://schemas.openxmlformats.org/officeDocument/2006/relationships/image" Target="../media/image4.png"/><Relationship Id="rId9" Type="http://schemas.openxmlformats.org/officeDocument/2006/relationships/image" Target="../media/image12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tags" Target="../tags/tag40.xml"/><Relationship Id="rId7" Type="http://schemas.openxmlformats.org/officeDocument/2006/relationships/image" Target="../media/image47.png"/><Relationship Id="rId2" Type="http://schemas.openxmlformats.org/officeDocument/2006/relationships/tags" Target="../tags/tag39.xml"/><Relationship Id="rId1" Type="http://schemas.openxmlformats.org/officeDocument/2006/relationships/tags" Target="../tags/tag38.xml"/><Relationship Id="rId6" Type="http://schemas.openxmlformats.org/officeDocument/2006/relationships/image" Target="../media/image46.png"/><Relationship Id="rId5" Type="http://schemas.openxmlformats.org/officeDocument/2006/relationships/image" Target="../media/image11.png"/><Relationship Id="rId4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42.xml"/><Relationship Id="rId1" Type="http://schemas.openxmlformats.org/officeDocument/2006/relationships/tags" Target="../tags/tag41.xml"/><Relationship Id="rId5" Type="http://schemas.openxmlformats.org/officeDocument/2006/relationships/image" Target="../media/image48.png"/><Relationship Id="rId4" Type="http://schemas.openxmlformats.org/officeDocument/2006/relationships/image" Target="../media/image11.pn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jpg"/><Relationship Id="rId7" Type="http://schemas.openxmlformats.org/officeDocument/2006/relationships/image" Target="../media/image6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43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2.jpg"/><Relationship Id="rId7" Type="http://schemas.openxmlformats.org/officeDocument/2006/relationships/image" Target="../media/image7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2.xml"/><Relationship Id="rId6" Type="http://schemas.openxmlformats.org/officeDocument/2006/relationships/image" Target="../media/image8.png"/><Relationship Id="rId5" Type="http://schemas.openxmlformats.org/officeDocument/2006/relationships/image" Target="../media/image6.png"/><Relationship Id="rId4" Type="http://schemas.openxmlformats.org/officeDocument/2006/relationships/image" Target="../media/image4.png"/><Relationship Id="rId9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emf"/><Relationship Id="rId3" Type="http://schemas.openxmlformats.org/officeDocument/2006/relationships/tags" Target="../tags/tag5.xml"/><Relationship Id="rId7" Type="http://schemas.openxmlformats.org/officeDocument/2006/relationships/image" Target="../media/image14.png"/><Relationship Id="rId2" Type="http://schemas.openxmlformats.org/officeDocument/2006/relationships/tags" Target="../tags/tag4.xml"/><Relationship Id="rId1" Type="http://schemas.openxmlformats.org/officeDocument/2006/relationships/tags" Target="../tags/tag3.xml"/><Relationship Id="rId6" Type="http://schemas.openxmlformats.org/officeDocument/2006/relationships/image" Target="../media/image13.png"/><Relationship Id="rId5" Type="http://schemas.openxmlformats.org/officeDocument/2006/relationships/image" Target="../media/image11.png"/><Relationship Id="rId4" Type="http://schemas.openxmlformats.org/officeDocument/2006/relationships/slideLayout" Target="../slideLayouts/slideLayout7.xml"/><Relationship Id="rId9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6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2.jpg"/><Relationship Id="rId7" Type="http://schemas.openxmlformats.org/officeDocument/2006/relationships/image" Target="../media/image7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7.xml"/><Relationship Id="rId6" Type="http://schemas.openxmlformats.org/officeDocument/2006/relationships/image" Target="../media/image8.png"/><Relationship Id="rId5" Type="http://schemas.openxmlformats.org/officeDocument/2006/relationships/image" Target="../media/image6.png"/><Relationship Id="rId4" Type="http://schemas.openxmlformats.org/officeDocument/2006/relationships/image" Target="../media/image4.png"/><Relationship Id="rId9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8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10.xml"/><Relationship Id="rId1" Type="http://schemas.openxmlformats.org/officeDocument/2006/relationships/tags" Target="../tags/tag9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image" Target="../media/image25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1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96" name="图片 695">
            <a:extLst>
              <a:ext uri="{FF2B5EF4-FFF2-40B4-BE49-F238E27FC236}">
                <a16:creationId xmlns="" xmlns:a16="http://schemas.microsoft.com/office/drawing/2014/main" id="{684D119A-B7DB-4679-A3D5-CEE8F9A4B49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5" name="图片 14">
            <a:extLst>
              <a:ext uri="{FF2B5EF4-FFF2-40B4-BE49-F238E27FC236}">
                <a16:creationId xmlns="" xmlns:a16="http://schemas.microsoft.com/office/drawing/2014/main" id="{C674B8A2-002A-4A44-A1E5-810678FEF82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0445" y="117763"/>
            <a:ext cx="10133814" cy="4426231"/>
          </a:xfrm>
          <a:prstGeom prst="rect">
            <a:avLst/>
          </a:prstGeom>
        </p:spPr>
      </p:pic>
      <p:pic>
        <p:nvPicPr>
          <p:cNvPr id="700" name="图片 699" hidden="1">
            <a:extLst>
              <a:ext uri="{FF2B5EF4-FFF2-40B4-BE49-F238E27FC236}">
                <a16:creationId xmlns="" xmlns:a16="http://schemas.microsoft.com/office/drawing/2014/main" id="{18AF94C1-4EF8-4962-BFD2-79910FB014E1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023" t="70922" r="21987" b="1596"/>
          <a:stretch/>
        </p:blipFill>
        <p:spPr>
          <a:xfrm>
            <a:off x="-50501" y="4803156"/>
            <a:ext cx="1527480" cy="1809193"/>
          </a:xfrm>
          <a:prstGeom prst="rect">
            <a:avLst/>
          </a:prstGeom>
        </p:spPr>
      </p:pic>
      <p:sp>
        <p:nvSpPr>
          <p:cNvPr id="712" name="PA-矩形 711">
            <a:extLst>
              <a:ext uri="{FF2B5EF4-FFF2-40B4-BE49-F238E27FC236}">
                <a16:creationId xmlns="" xmlns:a16="http://schemas.microsoft.com/office/drawing/2014/main" id="{758FDA52-D40B-4E4B-833D-C1A7CF6373DE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>
            <a:off x="2376039" y="3072120"/>
            <a:ext cx="7188186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3000" b="1" dirty="0">
                <a:ln w="19050">
                  <a:noFill/>
                </a:ln>
                <a:solidFill>
                  <a:srgbClr val="5BB531"/>
                </a:solidFill>
                <a:latin typeface="微软雅黑" panose="020B0503020204020204" pitchFamily="34" charset="-122"/>
                <a:ea typeface="义启简圆体" panose="02010601030101010101" pitchFamily="2" charset="-128"/>
                <a:sym typeface="微软雅黑" panose="020B0503020204020204" pitchFamily="34" charset="-122"/>
              </a:rPr>
              <a:t>环境保护</a:t>
            </a:r>
            <a:r>
              <a:rPr lang="en-US" altLang="zh-CN" sz="3000" b="1" dirty="0">
                <a:ln w="19050">
                  <a:noFill/>
                </a:ln>
                <a:solidFill>
                  <a:srgbClr val="5BB531"/>
                </a:solidFill>
                <a:latin typeface="微软雅黑" panose="020B0503020204020204" pitchFamily="34" charset="-122"/>
                <a:ea typeface="义启简圆体" panose="02010601030101010101" pitchFamily="2" charset="-128"/>
                <a:sym typeface="微软雅黑" panose="020B0503020204020204" pitchFamily="34" charset="-122"/>
              </a:rPr>
              <a:t>/</a:t>
            </a:r>
            <a:r>
              <a:rPr lang="zh-CN" altLang="en-US" sz="3000" b="1" dirty="0">
                <a:ln w="19050">
                  <a:noFill/>
                </a:ln>
                <a:solidFill>
                  <a:srgbClr val="5BB531"/>
                </a:solidFill>
                <a:latin typeface="微软雅黑" panose="020B0503020204020204" pitchFamily="34" charset="-122"/>
                <a:ea typeface="义启简圆体" panose="02010601030101010101" pitchFamily="2" charset="-128"/>
                <a:sym typeface="微软雅黑" panose="020B0503020204020204" pitchFamily="34" charset="-122"/>
              </a:rPr>
              <a:t>能源再生</a:t>
            </a:r>
            <a:r>
              <a:rPr lang="en-US" altLang="zh-CN" sz="3000" b="1" dirty="0">
                <a:ln w="19050">
                  <a:noFill/>
                </a:ln>
                <a:solidFill>
                  <a:srgbClr val="5BB531"/>
                </a:solidFill>
                <a:latin typeface="微软雅黑" panose="020B0503020204020204" pitchFamily="34" charset="-122"/>
                <a:ea typeface="义启简圆体" panose="02010601030101010101" pitchFamily="2" charset="-128"/>
                <a:sym typeface="微软雅黑" panose="020B0503020204020204" pitchFamily="34" charset="-122"/>
              </a:rPr>
              <a:t>/</a:t>
            </a:r>
            <a:r>
              <a:rPr lang="zh-CN" altLang="en-US" sz="3000" b="1" dirty="0">
                <a:ln w="19050">
                  <a:noFill/>
                </a:ln>
                <a:solidFill>
                  <a:srgbClr val="5BB531"/>
                </a:solidFill>
                <a:latin typeface="微软雅黑" panose="020B0503020204020204" pitchFamily="34" charset="-122"/>
                <a:ea typeface="义启简圆体" panose="02010601030101010101" pitchFamily="2" charset="-128"/>
                <a:sym typeface="微软雅黑" panose="020B0503020204020204" pitchFamily="34" charset="-122"/>
              </a:rPr>
              <a:t>节能减排</a:t>
            </a:r>
            <a:r>
              <a:rPr lang="en-US" altLang="zh-CN" sz="3000" b="1" dirty="0">
                <a:ln w="19050">
                  <a:noFill/>
                </a:ln>
                <a:solidFill>
                  <a:srgbClr val="5BB531"/>
                </a:solidFill>
                <a:latin typeface="微软雅黑" panose="020B0503020204020204" pitchFamily="34" charset="-122"/>
                <a:ea typeface="义启简圆体" panose="02010601030101010101" pitchFamily="2" charset="-128"/>
                <a:sym typeface="微软雅黑" panose="020B0503020204020204" pitchFamily="34" charset="-122"/>
              </a:rPr>
              <a:t>/</a:t>
            </a:r>
            <a:r>
              <a:rPr lang="zh-CN" altLang="en-US" sz="3000" b="1" dirty="0">
                <a:ln w="19050">
                  <a:noFill/>
                </a:ln>
                <a:solidFill>
                  <a:srgbClr val="5BB531"/>
                </a:solidFill>
                <a:latin typeface="微软雅黑" panose="020B0503020204020204" pitchFamily="34" charset="-122"/>
                <a:ea typeface="义启简圆体" panose="02010601030101010101" pitchFamily="2" charset="-128"/>
                <a:sym typeface="微软雅黑" panose="020B0503020204020204" pitchFamily="34" charset="-122"/>
              </a:rPr>
              <a:t>垃圾回收</a:t>
            </a:r>
            <a:r>
              <a:rPr lang="en-US" altLang="zh-CN" sz="3000" b="1" dirty="0">
                <a:ln w="19050">
                  <a:noFill/>
                </a:ln>
                <a:solidFill>
                  <a:srgbClr val="5BB531"/>
                </a:solidFill>
                <a:latin typeface="微软雅黑" panose="020B0503020204020204" pitchFamily="34" charset="-122"/>
                <a:ea typeface="义启简圆体" panose="02010601030101010101" pitchFamily="2" charset="-128"/>
                <a:sym typeface="微软雅黑" panose="020B0503020204020204" pitchFamily="34" charset="-122"/>
              </a:rPr>
              <a:t>PPT</a:t>
            </a:r>
            <a:endParaRPr lang="zh-CN" altLang="en-US" sz="3000" b="1" dirty="0">
              <a:ln w="19050">
                <a:noFill/>
              </a:ln>
              <a:solidFill>
                <a:srgbClr val="5BB531"/>
              </a:solidFill>
              <a:latin typeface="微软雅黑" panose="020B0503020204020204" pitchFamily="34" charset="-122"/>
              <a:ea typeface="义启简圆体" panose="02010601030101010101" pitchFamily="2" charset="-128"/>
              <a:sym typeface="微软雅黑" panose="020B0503020204020204" pitchFamily="34" charset="-122"/>
            </a:endParaRPr>
          </a:p>
        </p:txBody>
      </p:sp>
      <p:pic>
        <p:nvPicPr>
          <p:cNvPr id="17" name="图片 16" descr="图片包含 山&#10;&#10;已生成高可信度的说明">
            <a:extLst>
              <a:ext uri="{FF2B5EF4-FFF2-40B4-BE49-F238E27FC236}">
                <a16:creationId xmlns="" xmlns:a16="http://schemas.microsoft.com/office/drawing/2014/main" id="{5EA3452D-D283-4C34-AD46-26BE088151A0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0197" y="2602750"/>
            <a:ext cx="1440963" cy="1440963"/>
          </a:xfrm>
          <a:prstGeom prst="rect">
            <a:avLst/>
          </a:prstGeom>
        </p:spPr>
      </p:pic>
      <p:pic>
        <p:nvPicPr>
          <p:cNvPr id="703" name="图片 702" descr="图片包含 山&#10;&#10;已生成高可信度的说明">
            <a:extLst>
              <a:ext uri="{FF2B5EF4-FFF2-40B4-BE49-F238E27FC236}">
                <a16:creationId xmlns="" xmlns:a16="http://schemas.microsoft.com/office/drawing/2014/main" id="{577B673A-0F93-4A1E-AE3E-03E29A54FE19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6742"/>
          <a:stretch/>
        </p:blipFill>
        <p:spPr>
          <a:xfrm>
            <a:off x="7160324" y="659143"/>
            <a:ext cx="1440963" cy="911521"/>
          </a:xfrm>
          <a:prstGeom prst="rect">
            <a:avLst/>
          </a:prstGeom>
        </p:spPr>
      </p:pic>
      <p:grpSp>
        <p:nvGrpSpPr>
          <p:cNvPr id="23" name="组合 22">
            <a:extLst>
              <a:ext uri="{FF2B5EF4-FFF2-40B4-BE49-F238E27FC236}">
                <a16:creationId xmlns="" xmlns:a16="http://schemas.microsoft.com/office/drawing/2014/main" id="{86F68F97-387D-4B7D-BA47-112B9F9CFAF2}"/>
              </a:ext>
            </a:extLst>
          </p:cNvPr>
          <p:cNvGrpSpPr/>
          <p:nvPr/>
        </p:nvGrpSpPr>
        <p:grpSpPr>
          <a:xfrm>
            <a:off x="3117312" y="3900012"/>
            <a:ext cx="2363935" cy="430887"/>
            <a:chOff x="5123543" y="3399297"/>
            <a:chExt cx="2363935" cy="430887"/>
          </a:xfrm>
          <a:solidFill>
            <a:srgbClr val="5BB531"/>
          </a:solidFill>
        </p:grpSpPr>
        <p:sp>
          <p:nvSpPr>
            <p:cNvPr id="22" name="矩形: 圆角 21">
              <a:extLst>
                <a:ext uri="{FF2B5EF4-FFF2-40B4-BE49-F238E27FC236}">
                  <a16:creationId xmlns="" xmlns:a16="http://schemas.microsoft.com/office/drawing/2014/main" id="{DA0B16AC-E9CE-4CC1-B964-A2AD69CA7DEA}"/>
                </a:ext>
              </a:extLst>
            </p:cNvPr>
            <p:cNvSpPr/>
            <p:nvPr/>
          </p:nvSpPr>
          <p:spPr>
            <a:xfrm>
              <a:off x="5123543" y="3428999"/>
              <a:ext cx="2363935" cy="371485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义启简圆体" panose="02010601030101010101" pitchFamily="2" charset="-128"/>
                <a:sym typeface="微软雅黑" panose="020B0503020204020204" pitchFamily="34" charset="-122"/>
              </a:endParaRPr>
            </a:p>
          </p:txBody>
        </p:sp>
        <p:sp>
          <p:nvSpPr>
            <p:cNvPr id="21" name="文本框 20">
              <a:extLst>
                <a:ext uri="{FF2B5EF4-FFF2-40B4-BE49-F238E27FC236}">
                  <a16:creationId xmlns="" xmlns:a16="http://schemas.microsoft.com/office/drawing/2014/main" id="{294CF4E5-5610-4C27-988A-D401E71B59E8}"/>
                </a:ext>
              </a:extLst>
            </p:cNvPr>
            <p:cNvSpPr txBox="1"/>
            <p:nvPr/>
          </p:nvSpPr>
          <p:spPr>
            <a:xfrm>
              <a:off x="5317285" y="3399297"/>
              <a:ext cx="1790875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200" dirty="0">
                  <a:solidFill>
                    <a:schemeClr val="bg1"/>
                  </a:solidFill>
                  <a:latin typeface="微软雅黑" panose="020B0503020204020204" pitchFamily="34" charset="-122"/>
                  <a:ea typeface="义启简圆体" panose="02010601030101010101" pitchFamily="2" charset="-128"/>
                  <a:sym typeface="微软雅黑" panose="020B0503020204020204" pitchFamily="34" charset="-122"/>
                </a:rPr>
                <a:t>主讲</a:t>
              </a:r>
              <a:r>
                <a:rPr lang="zh-CN" altLang="en-US" sz="22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义启简圆体" panose="02010601030101010101" pitchFamily="2" charset="-128"/>
                  <a:sym typeface="微软雅黑" panose="020B0503020204020204" pitchFamily="34" charset="-122"/>
                </a:rPr>
                <a:t>：</a:t>
              </a:r>
              <a:r>
                <a:rPr lang="zh-CN" altLang="en-US" sz="2200" dirty="0">
                  <a:solidFill>
                    <a:schemeClr val="bg1"/>
                  </a:solidFill>
                  <a:latin typeface="微软雅黑" panose="020B0503020204020204" pitchFamily="34" charset="-122"/>
                  <a:ea typeface="义启简圆体" panose="02010601030101010101" pitchFamily="2" charset="-128"/>
                  <a:sym typeface="微软雅黑" panose="020B0503020204020204" pitchFamily="34" charset="-122"/>
                </a:rPr>
                <a:t>优</a:t>
              </a:r>
              <a:r>
                <a:rPr lang="zh-CN" altLang="en-US" sz="22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义启简圆体" panose="02010601030101010101" pitchFamily="2" charset="-128"/>
                  <a:sym typeface="微软雅黑" panose="020B0503020204020204" pitchFamily="34" charset="-122"/>
                </a:rPr>
                <a:t>品</a:t>
              </a:r>
              <a:r>
                <a:rPr lang="en-US" altLang="zh-CN" sz="22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义启简圆体" panose="02010601030101010101" pitchFamily="2" charset="-128"/>
                  <a:sym typeface="微软雅黑" panose="020B0503020204020204" pitchFamily="34" charset="-122"/>
                </a:rPr>
                <a:t>PPT</a:t>
              </a:r>
              <a:endParaRPr lang="zh-CN" altLang="en-US" sz="2200" dirty="0">
                <a:solidFill>
                  <a:schemeClr val="bg1"/>
                </a:solidFill>
                <a:latin typeface="微软雅黑" panose="020B0503020204020204" pitchFamily="34" charset="-122"/>
                <a:ea typeface="义启简圆体" panose="02010601030101010101" pitchFamily="2" charset="-128"/>
                <a:sym typeface="微软雅黑" panose="020B0503020204020204" pitchFamily="34" charset="-122"/>
              </a:endParaRPr>
            </a:p>
          </p:txBody>
        </p:sp>
      </p:grpSp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6E3FAD27-AA67-4FEE-BDAB-F3CB7284801C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145" y="4360520"/>
            <a:ext cx="1807304" cy="2421436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="" xmlns:a16="http://schemas.microsoft.com/office/drawing/2014/main" id="{11B1548C-2F3B-4C4A-9A24-9881C37AABB3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11603" y="4360520"/>
            <a:ext cx="1918236" cy="2421436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="" xmlns:a16="http://schemas.microsoft.com/office/drawing/2014/main" id="{BA1F80F1-8421-41D4-ADEF-4977CBAE4821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93938" y="5311644"/>
            <a:ext cx="2610685" cy="1105157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="" xmlns:a16="http://schemas.microsoft.com/office/drawing/2014/main" id="{95507C4F-97B2-4CA8-AB27-5918FD9013E3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814158" y="4780550"/>
            <a:ext cx="4114613" cy="1735078"/>
          </a:xfrm>
          <a:prstGeom prst="rect">
            <a:avLst/>
          </a:prstGeom>
        </p:spPr>
      </p:pic>
      <p:pic>
        <p:nvPicPr>
          <p:cNvPr id="12" name="图片 11">
            <a:extLst>
              <a:ext uri="{FF2B5EF4-FFF2-40B4-BE49-F238E27FC236}">
                <a16:creationId xmlns="" xmlns:a16="http://schemas.microsoft.com/office/drawing/2014/main" id="{B6FEAF8E-DAE9-47DA-B824-0CE21FAF117F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5816" y="846225"/>
            <a:ext cx="3228632" cy="138839"/>
          </a:xfrm>
          <a:prstGeom prst="rect">
            <a:avLst/>
          </a:prstGeom>
        </p:spPr>
      </p:pic>
      <p:grpSp>
        <p:nvGrpSpPr>
          <p:cNvPr id="704" name="组合 703">
            <a:extLst>
              <a:ext uri="{FF2B5EF4-FFF2-40B4-BE49-F238E27FC236}">
                <a16:creationId xmlns="" xmlns:a16="http://schemas.microsoft.com/office/drawing/2014/main" id="{629889B5-F24F-4191-988E-DCFF7C9F88E4}"/>
              </a:ext>
            </a:extLst>
          </p:cNvPr>
          <p:cNvGrpSpPr/>
          <p:nvPr/>
        </p:nvGrpSpPr>
        <p:grpSpPr>
          <a:xfrm>
            <a:off x="6237352" y="3876552"/>
            <a:ext cx="2363935" cy="430887"/>
            <a:chOff x="4958415" y="3399297"/>
            <a:chExt cx="2363935" cy="430887"/>
          </a:xfrm>
          <a:solidFill>
            <a:srgbClr val="5BB531"/>
          </a:solidFill>
        </p:grpSpPr>
        <p:sp>
          <p:nvSpPr>
            <p:cNvPr id="706" name="矩形: 圆角 705">
              <a:extLst>
                <a:ext uri="{FF2B5EF4-FFF2-40B4-BE49-F238E27FC236}">
                  <a16:creationId xmlns="" xmlns:a16="http://schemas.microsoft.com/office/drawing/2014/main" id="{AE67CFBF-A260-43ED-AB64-954DCD645803}"/>
                </a:ext>
              </a:extLst>
            </p:cNvPr>
            <p:cNvSpPr/>
            <p:nvPr/>
          </p:nvSpPr>
          <p:spPr>
            <a:xfrm>
              <a:off x="4958415" y="3428997"/>
              <a:ext cx="2363935" cy="371485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义启简圆体" panose="02010601030101010101" pitchFamily="2" charset="-128"/>
                <a:sym typeface="微软雅黑" panose="020B0503020204020204" pitchFamily="34" charset="-122"/>
              </a:endParaRPr>
            </a:p>
          </p:txBody>
        </p:sp>
        <p:sp>
          <p:nvSpPr>
            <p:cNvPr id="713" name="文本框 712">
              <a:extLst>
                <a:ext uri="{FF2B5EF4-FFF2-40B4-BE49-F238E27FC236}">
                  <a16:creationId xmlns="" xmlns:a16="http://schemas.microsoft.com/office/drawing/2014/main" id="{64DDD882-4656-4E40-821B-757A13EBC068}"/>
                </a:ext>
              </a:extLst>
            </p:cNvPr>
            <p:cNvSpPr txBox="1"/>
            <p:nvPr/>
          </p:nvSpPr>
          <p:spPr>
            <a:xfrm>
              <a:off x="5317285" y="3399297"/>
              <a:ext cx="1423788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200" dirty="0">
                  <a:solidFill>
                    <a:schemeClr val="bg1"/>
                  </a:solidFill>
                  <a:latin typeface="微软雅黑" panose="020B0503020204020204" pitchFamily="34" charset="-122"/>
                  <a:ea typeface="义启简圆体" panose="02010601030101010101" pitchFamily="2" charset="-128"/>
                  <a:sym typeface="微软雅黑" panose="020B0503020204020204" pitchFamily="34" charset="-122"/>
                </a:rPr>
                <a:t>时间</a:t>
              </a:r>
              <a:r>
                <a:rPr lang="en-US" altLang="zh-CN" sz="2200" dirty="0">
                  <a:solidFill>
                    <a:schemeClr val="bg1"/>
                  </a:solidFill>
                  <a:latin typeface="微软雅黑" panose="020B0503020204020204" pitchFamily="34" charset="-122"/>
                  <a:ea typeface="义启简圆体" panose="02010601030101010101" pitchFamily="2" charset="-128"/>
                  <a:sym typeface="微软雅黑" panose="020B0503020204020204" pitchFamily="34" charset="-122"/>
                </a:rPr>
                <a:t>:</a:t>
              </a:r>
              <a:r>
                <a:rPr lang="en-US" altLang="zh-CN" sz="22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义启简圆体" panose="02010601030101010101" pitchFamily="2" charset="-128"/>
                  <a:sym typeface="微软雅黑" panose="020B0503020204020204" pitchFamily="34" charset="-122"/>
                </a:rPr>
                <a:t>202X</a:t>
              </a:r>
              <a:endParaRPr lang="en-US" altLang="zh-CN" sz="2200" dirty="0">
                <a:solidFill>
                  <a:schemeClr val="bg1"/>
                </a:solidFill>
                <a:latin typeface="微软雅黑" panose="020B0503020204020204" pitchFamily="34" charset="-122"/>
                <a:ea typeface="义启简圆体" panose="02010601030101010101" pitchFamily="2" charset="-128"/>
                <a:sym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182811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7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500"/>
                            </p:stCondLst>
                            <p:childTnLst>
                              <p:par>
                                <p:cTn id="37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0"/>
                            </p:stCondLst>
                            <p:childTnLst>
                              <p:par>
                                <p:cTn id="41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3" dur="500"/>
                                        <p:tgtEl>
                                          <p:spTgt spid="7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2" grpId="0"/>
    </p:bldLst>
  </p:timing>
  <p:extLst mod="1">
    <p:ext uri="{E180D4A7-C9FB-4DFB-919C-405C955672EB}">
      <p14:showEvtLst xmlns:p14="http://schemas.microsoft.com/office/powerpoint/2010/main">
        <p14:playEvt time="1" objId="707"/>
      </p14:showEvtLst>
    </p:ext>
  </p:extLs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="" xmlns:a16="http://schemas.microsoft.com/office/drawing/2014/main" id="{68209F6C-18E3-4BF0-A1BC-981B805917D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497" y="135303"/>
            <a:ext cx="771020" cy="771020"/>
          </a:xfrm>
          <a:prstGeom prst="rect">
            <a:avLst/>
          </a:prstGeom>
        </p:spPr>
      </p:pic>
      <p:sp>
        <p:nvSpPr>
          <p:cNvPr id="3" name="文本框 2">
            <a:extLst>
              <a:ext uri="{FF2B5EF4-FFF2-40B4-BE49-F238E27FC236}">
                <a16:creationId xmlns="" xmlns:a16="http://schemas.microsoft.com/office/drawing/2014/main" id="{A7821F93-FA4A-4317-9C0B-DD1E9F5A3163}"/>
              </a:ext>
            </a:extLst>
          </p:cNvPr>
          <p:cNvSpPr txBox="1"/>
          <p:nvPr/>
        </p:nvSpPr>
        <p:spPr>
          <a:xfrm>
            <a:off x="754743" y="297675"/>
            <a:ext cx="2284600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5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义启简圆体" panose="02010601030101010101" pitchFamily="2" charset="-128"/>
                <a:sym typeface="微软雅黑" panose="020B0503020204020204" pitchFamily="34" charset="-122"/>
              </a:rPr>
              <a:t>垃圾处理的现状</a:t>
            </a:r>
          </a:p>
        </p:txBody>
      </p:sp>
      <p:grpSp>
        <p:nvGrpSpPr>
          <p:cNvPr id="4" name="组合 3">
            <a:extLst>
              <a:ext uri="{FF2B5EF4-FFF2-40B4-BE49-F238E27FC236}">
                <a16:creationId xmlns="" xmlns:a16="http://schemas.microsoft.com/office/drawing/2014/main" id="{7763E14A-CA8E-4E28-9131-5EE0D22A0AAD}"/>
              </a:ext>
            </a:extLst>
          </p:cNvPr>
          <p:cNvGrpSpPr/>
          <p:nvPr/>
        </p:nvGrpSpPr>
        <p:grpSpPr>
          <a:xfrm>
            <a:off x="-1" y="6138942"/>
            <a:ext cx="12480794" cy="722648"/>
            <a:chOff x="-1" y="6138942"/>
            <a:chExt cx="12480794" cy="722648"/>
          </a:xfrm>
        </p:grpSpPr>
        <p:pic>
          <p:nvPicPr>
            <p:cNvPr id="5" name="图片 4">
              <a:extLst>
                <a:ext uri="{FF2B5EF4-FFF2-40B4-BE49-F238E27FC236}">
                  <a16:creationId xmlns="" xmlns:a16="http://schemas.microsoft.com/office/drawing/2014/main" id="{FA948A1A-DF06-415F-AA07-D765EDF9814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961" b="63896"/>
            <a:stretch/>
          </p:blipFill>
          <p:spPr>
            <a:xfrm>
              <a:off x="-1" y="6138942"/>
              <a:ext cx="6952343" cy="722648"/>
            </a:xfrm>
            <a:prstGeom prst="rect">
              <a:avLst/>
            </a:prstGeom>
          </p:spPr>
        </p:pic>
        <p:pic>
          <p:nvPicPr>
            <p:cNvPr id="6" name="图片 5">
              <a:extLst>
                <a:ext uri="{FF2B5EF4-FFF2-40B4-BE49-F238E27FC236}">
                  <a16:creationId xmlns="" xmlns:a16="http://schemas.microsoft.com/office/drawing/2014/main" id="{43155FC9-047A-4017-8F27-F323652DE40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63896"/>
            <a:stretch/>
          </p:blipFill>
          <p:spPr>
            <a:xfrm>
              <a:off x="4672599" y="6138942"/>
              <a:ext cx="7808194" cy="722648"/>
            </a:xfrm>
            <a:prstGeom prst="rect">
              <a:avLst/>
            </a:prstGeom>
          </p:spPr>
        </p:pic>
      </p:grpSp>
      <p:sp>
        <p:nvSpPr>
          <p:cNvPr id="8" name="PA-文本框 6">
            <a:extLst>
              <a:ext uri="{FF2B5EF4-FFF2-40B4-BE49-F238E27FC236}">
                <a16:creationId xmlns="" xmlns:a16="http://schemas.microsoft.com/office/drawing/2014/main" id="{8B307231-08A4-433A-BFB4-DF8D5D7D7B42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6389697" y="1026355"/>
            <a:ext cx="207620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4000">
                <a:solidFill>
                  <a:srgbClr val="FDB82D"/>
                </a:solidFill>
                <a:latin typeface="方正少儿简体" panose="03000509000000000000" pitchFamily="65" charset="-122"/>
                <a:ea typeface="方正少儿简体" panose="03000509000000000000" pitchFamily="65" charset="-122"/>
              </a:defRPr>
            </a:lvl1pPr>
          </a:lstStyle>
          <a:p>
            <a:r>
              <a:rPr lang="zh-CN" altLang="en-US" dirty="0">
                <a:latin typeface="微软雅黑" panose="020B0503020204020204" pitchFamily="34" charset="-122"/>
                <a:ea typeface="义启简圆体" panose="02010601030101010101" pitchFamily="2" charset="-128"/>
                <a:sym typeface="微软雅黑" panose="020B0503020204020204" pitchFamily="34" charset="-122"/>
              </a:rPr>
              <a:t>卫生填埋</a:t>
            </a:r>
          </a:p>
        </p:txBody>
      </p:sp>
      <p:pic>
        <p:nvPicPr>
          <p:cNvPr id="22" name="图片 21">
            <a:extLst>
              <a:ext uri="{FF2B5EF4-FFF2-40B4-BE49-F238E27FC236}">
                <a16:creationId xmlns="" xmlns:a16="http://schemas.microsoft.com/office/drawing/2014/main" id="{082DF33B-1020-4E4D-A626-00289720227C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16759" y="1480457"/>
            <a:ext cx="7507377" cy="2559158"/>
          </a:xfrm>
          <a:prstGeom prst="rect">
            <a:avLst/>
          </a:prstGeom>
        </p:spPr>
      </p:pic>
      <p:sp>
        <p:nvSpPr>
          <p:cNvPr id="7" name="TextBox 2">
            <a:extLst>
              <a:ext uri="{FF2B5EF4-FFF2-40B4-BE49-F238E27FC236}">
                <a16:creationId xmlns="" xmlns:a16="http://schemas.microsoft.com/office/drawing/2014/main" id="{8C0A4936-E1A7-4731-8042-ACB471C03484}"/>
              </a:ext>
            </a:extLst>
          </p:cNvPr>
          <p:cNvSpPr txBox="1"/>
          <p:nvPr/>
        </p:nvSpPr>
        <p:spPr>
          <a:xfrm>
            <a:off x="4542970" y="1988025"/>
            <a:ext cx="6117259" cy="132279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1400" dirty="0">
                <a:latin typeface="微软雅黑" panose="020B0503020204020204" pitchFamily="34" charset="-122"/>
                <a:ea typeface="义启简圆体" panose="02010601030101010101" pitchFamily="2" charset="-128"/>
                <a:sym typeface="微软雅黑" panose="020B0503020204020204" pitchFamily="34" charset="-122"/>
              </a:rPr>
              <a:t>       </a:t>
            </a:r>
            <a:r>
              <a:rPr lang="zh-CN" altLang="zh-CN" sz="1400" dirty="0">
                <a:latin typeface="微软雅黑" panose="020B0503020204020204" pitchFamily="34" charset="-122"/>
                <a:ea typeface="义启简圆体" panose="02010601030101010101" pitchFamily="2" charset="-128"/>
                <a:sym typeface="微软雅黑" panose="020B0503020204020204" pitchFamily="34" charset="-122"/>
              </a:rPr>
              <a:t>卫生填埋是目前世界上处理垃圾量最大 的方法之一</a:t>
            </a:r>
            <a:r>
              <a:rPr lang="zh-CN" altLang="en-US" sz="1400" dirty="0">
                <a:latin typeface="微软雅黑" panose="020B0503020204020204" pitchFamily="34" charset="-122"/>
                <a:ea typeface="义启简圆体" panose="02010601030101010101" pitchFamily="2" charset="-128"/>
                <a:sym typeface="微软雅黑" panose="020B0503020204020204" pitchFamily="34" charset="-122"/>
              </a:rPr>
              <a:t>，</a:t>
            </a:r>
            <a:r>
              <a:rPr lang="zh-CN" altLang="zh-CN" sz="1400" dirty="0">
                <a:latin typeface="微软雅黑" panose="020B0503020204020204" pitchFamily="34" charset="-122"/>
                <a:ea typeface="义启简圆体" panose="02010601030101010101" pitchFamily="2" charset="-128"/>
                <a:sym typeface="微软雅黑" panose="020B0503020204020204" pitchFamily="34" charset="-122"/>
              </a:rPr>
              <a:t>也是垃圾处理的最终手段</a:t>
            </a:r>
            <a:r>
              <a:rPr lang="zh-CN" altLang="en-US" sz="1400" dirty="0">
                <a:latin typeface="微软雅黑" panose="020B0503020204020204" pitchFamily="34" charset="-122"/>
                <a:ea typeface="义启简圆体" panose="02010601030101010101" pitchFamily="2" charset="-128"/>
                <a:sym typeface="微软雅黑" panose="020B0503020204020204" pitchFamily="34" charset="-122"/>
              </a:rPr>
              <a:t>。</a:t>
            </a:r>
            <a:r>
              <a:rPr lang="zh-CN" altLang="zh-CN" sz="1400" dirty="0">
                <a:latin typeface="微软雅黑" panose="020B0503020204020204" pitchFamily="34" charset="-122"/>
                <a:ea typeface="义启简圆体" panose="02010601030101010101" pitchFamily="2" charset="-128"/>
                <a:sym typeface="微软雅黑" panose="020B0503020204020204" pitchFamily="34" charset="-122"/>
              </a:rPr>
              <a:t>因为对垃圾不管采用哪种处理方法</a:t>
            </a:r>
            <a:r>
              <a:rPr lang="zh-CN" altLang="en-US" sz="1400" dirty="0">
                <a:latin typeface="微软雅黑" panose="020B0503020204020204" pitchFamily="34" charset="-122"/>
                <a:ea typeface="义启简圆体" panose="02010601030101010101" pitchFamily="2" charset="-128"/>
                <a:sym typeface="微软雅黑" panose="020B0503020204020204" pitchFamily="34" charset="-122"/>
              </a:rPr>
              <a:t>，</a:t>
            </a:r>
            <a:r>
              <a:rPr lang="zh-CN" altLang="zh-CN" sz="1400" dirty="0">
                <a:latin typeface="微软雅黑" panose="020B0503020204020204" pitchFamily="34" charset="-122"/>
                <a:ea typeface="义启简圆体" panose="02010601030101010101" pitchFamily="2" charset="-128"/>
                <a:sym typeface="微软雅黑" panose="020B0503020204020204" pitchFamily="34" charset="-122"/>
              </a:rPr>
              <a:t>最终都将产生不可回收和处理的物质</a:t>
            </a:r>
            <a:r>
              <a:rPr lang="zh-CN" altLang="en-US" sz="1400" dirty="0">
                <a:latin typeface="微软雅黑" panose="020B0503020204020204" pitchFamily="34" charset="-122"/>
                <a:ea typeface="义启简圆体" panose="02010601030101010101" pitchFamily="2" charset="-128"/>
                <a:sym typeface="微软雅黑" panose="020B0503020204020204" pitchFamily="34" charset="-122"/>
              </a:rPr>
              <a:t>，</a:t>
            </a:r>
            <a:r>
              <a:rPr lang="zh-CN" altLang="zh-CN" sz="1400" dirty="0">
                <a:latin typeface="微软雅黑" panose="020B0503020204020204" pitchFamily="34" charset="-122"/>
                <a:ea typeface="义启简圆体" panose="02010601030101010101" pitchFamily="2" charset="-128"/>
                <a:sym typeface="微软雅黑" panose="020B0503020204020204" pitchFamily="34" charset="-122"/>
              </a:rPr>
              <a:t>这些废物只能通过填埋的方法进行处理</a:t>
            </a:r>
            <a:r>
              <a:rPr lang="zh-CN" altLang="en-US" sz="1400" dirty="0">
                <a:latin typeface="微软雅黑" panose="020B0503020204020204" pitchFamily="34" charset="-122"/>
                <a:ea typeface="义启简圆体" panose="02010601030101010101" pitchFamily="2" charset="-128"/>
                <a:sym typeface="微软雅黑" panose="020B0503020204020204" pitchFamily="34" charset="-122"/>
              </a:rPr>
              <a:t>。</a:t>
            </a:r>
            <a:r>
              <a:rPr lang="zh-CN" altLang="zh-CN" sz="1400" dirty="0">
                <a:latin typeface="微软雅黑" panose="020B0503020204020204" pitchFamily="34" charset="-122"/>
                <a:ea typeface="义启简圆体" panose="02010601030101010101" pitchFamily="2" charset="-128"/>
                <a:sym typeface="微软雅黑" panose="020B0503020204020204" pitchFamily="34" charset="-122"/>
              </a:rPr>
              <a:t>但是垃圾填埋不仅会浪费大量土地资源</a:t>
            </a:r>
            <a:r>
              <a:rPr lang="zh-CN" altLang="en-US" sz="1400" dirty="0">
                <a:latin typeface="微软雅黑" panose="020B0503020204020204" pitchFamily="34" charset="-122"/>
                <a:ea typeface="义启简圆体" panose="02010601030101010101" pitchFamily="2" charset="-128"/>
                <a:sym typeface="微软雅黑" panose="020B0503020204020204" pitchFamily="34" charset="-122"/>
              </a:rPr>
              <a:t>（</a:t>
            </a:r>
            <a:r>
              <a:rPr lang="zh-CN" altLang="zh-CN" sz="1400" dirty="0">
                <a:latin typeface="微软雅黑" panose="020B0503020204020204" pitchFamily="34" charset="-122"/>
                <a:ea typeface="义启简圆体" panose="02010601030101010101" pitchFamily="2" charset="-128"/>
                <a:sym typeface="微软雅黑" panose="020B0503020204020204" pitchFamily="34" charset="-122"/>
              </a:rPr>
              <a:t>填埋1t垃圾占地约3m</a:t>
            </a:r>
            <a:r>
              <a:rPr lang="zh-CN" altLang="zh-CN" sz="1400" baseline="30000" dirty="0">
                <a:latin typeface="微软雅黑" panose="020B0503020204020204" pitchFamily="34" charset="-122"/>
                <a:ea typeface="义启简圆体" panose="02010601030101010101" pitchFamily="2" charset="-128"/>
                <a:sym typeface="微软雅黑" panose="020B0503020204020204" pitchFamily="34" charset="-122"/>
              </a:rPr>
              <a:t>3</a:t>
            </a:r>
            <a:r>
              <a:rPr lang="zh-CN" altLang="en-US" sz="1400" dirty="0">
                <a:latin typeface="微软雅黑" panose="020B0503020204020204" pitchFamily="34" charset="-122"/>
                <a:ea typeface="义启简圆体" panose="02010601030101010101" pitchFamily="2" charset="-128"/>
                <a:sym typeface="微软雅黑" panose="020B0503020204020204" pitchFamily="34" charset="-122"/>
              </a:rPr>
              <a:t>），</a:t>
            </a:r>
            <a:r>
              <a:rPr lang="zh-CN" altLang="zh-CN" sz="1400" dirty="0">
                <a:latin typeface="微软雅黑" panose="020B0503020204020204" pitchFamily="34" charset="-122"/>
                <a:ea typeface="义启简圆体" panose="02010601030101010101" pitchFamily="2" charset="-128"/>
                <a:sym typeface="微软雅黑" panose="020B0503020204020204" pitchFamily="34" charset="-122"/>
              </a:rPr>
              <a:t>而且填埋常的渗出液容易污染其周围的土壤和水体</a:t>
            </a:r>
            <a:r>
              <a:rPr lang="zh-CN" altLang="en-US" sz="1400" dirty="0">
                <a:latin typeface="微软雅黑" panose="020B0503020204020204" pitchFamily="34" charset="-122"/>
                <a:ea typeface="义启简圆体" panose="02010601030101010101" pitchFamily="2" charset="-128"/>
                <a:sym typeface="微软雅黑" panose="020B0503020204020204" pitchFamily="34" charset="-122"/>
              </a:rPr>
              <a:t>。</a:t>
            </a:r>
            <a:endParaRPr lang="zh-CN" altLang="zh-CN" sz="1400" dirty="0">
              <a:latin typeface="微软雅黑" panose="020B0503020204020204" pitchFamily="34" charset="-122"/>
              <a:ea typeface="义启简圆体" panose="02010601030101010101" pitchFamily="2" charset="-128"/>
              <a:sym typeface="微软雅黑" panose="020B0503020204020204" pitchFamily="34" charset="-122"/>
            </a:endParaRPr>
          </a:p>
        </p:txBody>
      </p:sp>
      <p:pic>
        <p:nvPicPr>
          <p:cNvPr id="10" name="图片 9">
            <a:extLst>
              <a:ext uri="{FF2B5EF4-FFF2-40B4-BE49-F238E27FC236}">
                <a16:creationId xmlns="" xmlns:a16="http://schemas.microsoft.com/office/drawing/2014/main" id="{4D8E01DA-FC6F-444D-B57E-0B4BB078CBEC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7371" y="2821060"/>
            <a:ext cx="3665228" cy="39839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16870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0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-(-#ppt_w/2*cos(ppt_r/180*pi)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1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(-#ppt_h/2*cos(ppt_r/180*pi)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2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-(-#ppt_h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3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-(-#ppt_w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910"/>
                            </p:stCondLst>
                            <p:childTnLst>
                              <p:par>
                                <p:cTn id="25" presetID="8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27" dur="79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700"/>
                            </p:stCondLst>
                            <p:childTnLst>
                              <p:par>
                                <p:cTn id="29" presetID="53" presetClass="entr" presetSubtype="16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2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600"/>
                            </p:stCondLst>
                            <p:childTnLst>
                              <p:par>
                                <p:cTn id="3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8" grpId="0"/>
      <p:bldP spid="7" grpId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="" xmlns:a16="http://schemas.microsoft.com/office/drawing/2014/main" id="{68209F6C-18E3-4BF0-A1BC-981B805917D6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497" y="135303"/>
            <a:ext cx="771020" cy="771020"/>
          </a:xfrm>
          <a:prstGeom prst="rect">
            <a:avLst/>
          </a:prstGeom>
        </p:spPr>
      </p:pic>
      <p:sp>
        <p:nvSpPr>
          <p:cNvPr id="3" name="文本框 2">
            <a:extLst>
              <a:ext uri="{FF2B5EF4-FFF2-40B4-BE49-F238E27FC236}">
                <a16:creationId xmlns="" xmlns:a16="http://schemas.microsoft.com/office/drawing/2014/main" id="{A7821F93-FA4A-4317-9C0B-DD1E9F5A3163}"/>
              </a:ext>
            </a:extLst>
          </p:cNvPr>
          <p:cNvSpPr txBox="1"/>
          <p:nvPr/>
        </p:nvSpPr>
        <p:spPr>
          <a:xfrm>
            <a:off x="754743" y="297675"/>
            <a:ext cx="2284600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5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义启简圆体" panose="02010601030101010101" pitchFamily="2" charset="-128"/>
                <a:sym typeface="微软雅黑" panose="020B0503020204020204" pitchFamily="34" charset="-122"/>
              </a:rPr>
              <a:t>垃圾处理的现状</a:t>
            </a:r>
          </a:p>
        </p:txBody>
      </p:sp>
      <p:grpSp>
        <p:nvGrpSpPr>
          <p:cNvPr id="4" name="组合 3">
            <a:extLst>
              <a:ext uri="{FF2B5EF4-FFF2-40B4-BE49-F238E27FC236}">
                <a16:creationId xmlns="" xmlns:a16="http://schemas.microsoft.com/office/drawing/2014/main" id="{7763E14A-CA8E-4E28-9131-5EE0D22A0AAD}"/>
              </a:ext>
            </a:extLst>
          </p:cNvPr>
          <p:cNvGrpSpPr/>
          <p:nvPr/>
        </p:nvGrpSpPr>
        <p:grpSpPr>
          <a:xfrm>
            <a:off x="-1" y="6138942"/>
            <a:ext cx="12480794" cy="722648"/>
            <a:chOff x="-1" y="6138942"/>
            <a:chExt cx="12480794" cy="722648"/>
          </a:xfrm>
        </p:grpSpPr>
        <p:pic>
          <p:nvPicPr>
            <p:cNvPr id="5" name="图片 4">
              <a:extLst>
                <a:ext uri="{FF2B5EF4-FFF2-40B4-BE49-F238E27FC236}">
                  <a16:creationId xmlns="" xmlns:a16="http://schemas.microsoft.com/office/drawing/2014/main" id="{FA948A1A-DF06-415F-AA07-D765EDF9814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961" b="63896"/>
            <a:stretch/>
          </p:blipFill>
          <p:spPr>
            <a:xfrm>
              <a:off x="-1" y="6138942"/>
              <a:ext cx="6952343" cy="722648"/>
            </a:xfrm>
            <a:prstGeom prst="rect">
              <a:avLst/>
            </a:prstGeom>
          </p:spPr>
        </p:pic>
        <p:pic>
          <p:nvPicPr>
            <p:cNvPr id="6" name="图片 5">
              <a:extLst>
                <a:ext uri="{FF2B5EF4-FFF2-40B4-BE49-F238E27FC236}">
                  <a16:creationId xmlns="" xmlns:a16="http://schemas.microsoft.com/office/drawing/2014/main" id="{43155FC9-047A-4017-8F27-F323652DE40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63896"/>
            <a:stretch/>
          </p:blipFill>
          <p:spPr>
            <a:xfrm>
              <a:off x="4672599" y="6138942"/>
              <a:ext cx="7808194" cy="722648"/>
            </a:xfrm>
            <a:prstGeom prst="rect">
              <a:avLst/>
            </a:prstGeom>
          </p:spPr>
        </p:pic>
      </p:grpSp>
      <p:sp>
        <p:nvSpPr>
          <p:cNvPr id="7" name="TextBox 4">
            <a:extLst>
              <a:ext uri="{FF2B5EF4-FFF2-40B4-BE49-F238E27FC236}">
                <a16:creationId xmlns="" xmlns:a16="http://schemas.microsoft.com/office/drawing/2014/main" id="{264EE239-60E0-4F29-B041-41AF2DC9A05E}"/>
              </a:ext>
            </a:extLst>
          </p:cNvPr>
          <p:cNvSpPr txBox="1"/>
          <p:nvPr/>
        </p:nvSpPr>
        <p:spPr>
          <a:xfrm>
            <a:off x="3476170" y="1779283"/>
            <a:ext cx="5872590" cy="47506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2000" dirty="0">
                <a:solidFill>
                  <a:srgbClr val="437EB9"/>
                </a:solidFill>
                <a:latin typeface="微软雅黑" panose="020B0503020204020204" pitchFamily="34" charset="-122"/>
                <a:ea typeface="义启简圆体" panose="02010601030101010101" pitchFamily="2" charset="-128"/>
                <a:sym typeface="微软雅黑" panose="020B0503020204020204" pitchFamily="34" charset="-122"/>
              </a:rPr>
              <a:t>焚烧法是在高温下将垃圾燃烧成灰渣</a:t>
            </a:r>
            <a:r>
              <a:rPr lang="zh-CN" altLang="en-US" sz="2000" dirty="0">
                <a:solidFill>
                  <a:srgbClr val="437EB9"/>
                </a:solidFill>
                <a:latin typeface="微软雅黑" panose="020B0503020204020204" pitchFamily="34" charset="-122"/>
                <a:ea typeface="义启简圆体" panose="02010601030101010101" pitchFamily="2" charset="-128"/>
                <a:sym typeface="微软雅黑" panose="020B0503020204020204" pitchFamily="34" charset="-122"/>
              </a:rPr>
              <a:t>，</a:t>
            </a:r>
            <a:r>
              <a:rPr lang="zh-CN" altLang="zh-CN" sz="2000" dirty="0">
                <a:solidFill>
                  <a:srgbClr val="437EB9"/>
                </a:solidFill>
                <a:latin typeface="微软雅黑" panose="020B0503020204020204" pitchFamily="34" charset="-122"/>
                <a:ea typeface="义启简圆体" panose="02010601030101010101" pitchFamily="2" charset="-128"/>
                <a:sym typeface="微软雅黑" panose="020B0503020204020204" pitchFamily="34" charset="-122"/>
              </a:rPr>
              <a:t>再填埋</a:t>
            </a:r>
            <a:r>
              <a:rPr lang="zh-CN" altLang="en-US" sz="2000" dirty="0">
                <a:solidFill>
                  <a:srgbClr val="437EB9"/>
                </a:solidFill>
                <a:latin typeface="微软雅黑" panose="020B0503020204020204" pitchFamily="34" charset="-122"/>
                <a:ea typeface="义启简圆体" panose="02010601030101010101" pitchFamily="2" charset="-128"/>
                <a:sym typeface="微软雅黑" panose="020B0503020204020204" pitchFamily="34" charset="-122"/>
              </a:rPr>
              <a:t>。</a:t>
            </a:r>
            <a:endParaRPr lang="zh-CN" altLang="zh-CN" sz="2000" dirty="0">
              <a:solidFill>
                <a:srgbClr val="437EB9"/>
              </a:solidFill>
              <a:latin typeface="微软雅黑" panose="020B0503020204020204" pitchFamily="34" charset="-122"/>
              <a:ea typeface="义启简圆体" panose="02010601030101010101" pitchFamily="2" charset="-128"/>
              <a:sym typeface="微软雅黑" panose="020B0503020204020204" pitchFamily="34" charset="-122"/>
            </a:endParaRPr>
          </a:p>
        </p:txBody>
      </p:sp>
      <p:sp>
        <p:nvSpPr>
          <p:cNvPr id="8" name="PA-文本框 6">
            <a:extLst>
              <a:ext uri="{FF2B5EF4-FFF2-40B4-BE49-F238E27FC236}">
                <a16:creationId xmlns="" xmlns:a16="http://schemas.microsoft.com/office/drawing/2014/main" id="{C73469A3-F376-4459-BD06-1BCCB9AF8FA9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5126953" y="1045402"/>
            <a:ext cx="207941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4000">
                <a:solidFill>
                  <a:srgbClr val="FDB82D"/>
                </a:solidFill>
                <a:latin typeface="方正少儿简体" panose="03000509000000000000" pitchFamily="65" charset="-122"/>
                <a:ea typeface="方正少儿简体" panose="03000509000000000000" pitchFamily="65" charset="-122"/>
              </a:defRPr>
            </a:lvl1pPr>
          </a:lstStyle>
          <a:p>
            <a:r>
              <a:rPr lang="zh-CN" altLang="en-US" dirty="0">
                <a:latin typeface="微软雅黑" panose="020B0503020204020204" pitchFamily="34" charset="-122"/>
                <a:ea typeface="义启简圆体" panose="02010601030101010101" pitchFamily="2" charset="-128"/>
                <a:sym typeface="微软雅黑" panose="020B0503020204020204" pitchFamily="34" charset="-122"/>
              </a:rPr>
              <a:t>焚烧发电</a:t>
            </a:r>
          </a:p>
        </p:txBody>
      </p:sp>
      <p:sp>
        <p:nvSpPr>
          <p:cNvPr id="10" name="PA-矩形 9">
            <a:extLst>
              <a:ext uri="{FF2B5EF4-FFF2-40B4-BE49-F238E27FC236}">
                <a16:creationId xmlns="" xmlns:a16="http://schemas.microsoft.com/office/drawing/2014/main" id="{498CE690-2279-455C-AD67-71CC6F3D3AD5}"/>
              </a:ext>
            </a:extLst>
          </p:cNvPr>
          <p:cNvSpPr/>
          <p:nvPr>
            <p:custDataLst>
              <p:tags r:id="rId2"/>
            </p:custDataLst>
          </p:nvPr>
        </p:nvSpPr>
        <p:spPr>
          <a:xfrm>
            <a:off x="2548746" y="3266532"/>
            <a:ext cx="4999615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400" dirty="0">
                <a:latin typeface="微软雅黑" panose="020B0503020204020204" pitchFamily="34" charset="-122"/>
                <a:ea typeface="义启简圆体" panose="02010601030101010101" pitchFamily="2" charset="-128"/>
                <a:sym typeface="微软雅黑" panose="020B0503020204020204" pitchFamily="34" charset="-122"/>
              </a:rPr>
              <a:t>占地少，能大大减少排放量，一般情况下，垃圾焚烧后的体积仅为焚烧前体积的5%~15%；焚烧温度高,能彻底消灭病原体； 垃圾燃烧过程中所产的热量可用于城市供暖，发电等。</a:t>
            </a:r>
            <a:endParaRPr lang="zh-CN" altLang="en-US" dirty="0">
              <a:latin typeface="微软雅黑" panose="020B0503020204020204" pitchFamily="34" charset="-122"/>
              <a:ea typeface="义启简圆体" panose="02010601030101010101" pitchFamily="2" charset="-128"/>
              <a:sym typeface="微软雅黑" panose="020B0503020204020204" pitchFamily="34" charset="-122"/>
            </a:endParaRPr>
          </a:p>
        </p:txBody>
      </p:sp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862C6105-FF87-481A-97ED-3762BFAC0C74}"/>
              </a:ext>
            </a:extLst>
          </p:cNvPr>
          <p:cNvSpPr/>
          <p:nvPr/>
        </p:nvSpPr>
        <p:spPr>
          <a:xfrm>
            <a:off x="2158529" y="4945635"/>
            <a:ext cx="5204934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400" dirty="0">
                <a:latin typeface="微软雅黑" panose="020B0503020204020204" pitchFamily="34" charset="-122"/>
                <a:ea typeface="义启简圆体" panose="02010601030101010101" pitchFamily="2" charset="-128"/>
                <a:sym typeface="微软雅黑" panose="020B0503020204020204" pitchFamily="34" charset="-122"/>
              </a:rPr>
              <a:t>焚烧法的缺点是投资大，消耗大量电能在焚烧过程中产生大量的空气污染物（如重金属、</a:t>
            </a:r>
            <a:r>
              <a:rPr lang="en-US" altLang="zh-CN" sz="1400" dirty="0">
                <a:latin typeface="微软雅黑" panose="020B0503020204020204" pitchFamily="34" charset="-122"/>
                <a:ea typeface="义启简圆体" panose="02010601030101010101" pitchFamily="2" charset="-128"/>
                <a:sym typeface="微软雅黑" panose="020B0503020204020204" pitchFamily="34" charset="-122"/>
              </a:rPr>
              <a:t>CO</a:t>
            </a:r>
            <a:r>
              <a:rPr lang="zh-CN" altLang="en-US" sz="1400" dirty="0">
                <a:latin typeface="微软雅黑" panose="020B0503020204020204" pitchFamily="34" charset="-122"/>
                <a:ea typeface="义启简圆体" panose="02010601030101010101" pitchFamily="2" charset="-128"/>
                <a:sym typeface="微软雅黑" panose="020B0503020204020204" pitchFamily="34" charset="-122"/>
              </a:rPr>
              <a:t>、</a:t>
            </a:r>
            <a:r>
              <a:rPr lang="en-US" altLang="zh-CN" sz="1400" dirty="0">
                <a:latin typeface="微软雅黑" panose="020B0503020204020204" pitchFamily="34" charset="-122"/>
                <a:ea typeface="义启简圆体" panose="02010601030101010101" pitchFamily="2" charset="-128"/>
                <a:sym typeface="微软雅黑" panose="020B0503020204020204" pitchFamily="34" charset="-122"/>
              </a:rPr>
              <a:t>HCL</a:t>
            </a:r>
            <a:r>
              <a:rPr lang="zh-CN" altLang="en-US" sz="1400" dirty="0">
                <a:latin typeface="微软雅黑" panose="020B0503020204020204" pitchFamily="34" charset="-122"/>
                <a:ea typeface="义启简圆体" panose="02010601030101010101" pitchFamily="2" charset="-128"/>
                <a:sym typeface="微软雅黑" panose="020B0503020204020204" pitchFamily="34" charset="-122"/>
              </a:rPr>
              <a:t>、</a:t>
            </a:r>
            <a:r>
              <a:rPr lang="en-US" altLang="zh-CN" sz="1400" dirty="0">
                <a:latin typeface="微软雅黑" panose="020B0503020204020204" pitchFamily="34" charset="-122"/>
                <a:ea typeface="义启简圆体" panose="02010601030101010101" pitchFamily="2" charset="-128"/>
                <a:sym typeface="微软雅黑" panose="020B0503020204020204" pitchFamily="34" charset="-122"/>
              </a:rPr>
              <a:t>SO2</a:t>
            </a:r>
            <a:r>
              <a:rPr lang="zh-CN" altLang="en-US" sz="1400" dirty="0">
                <a:latin typeface="微软雅黑" panose="020B0503020204020204" pitchFamily="34" charset="-122"/>
                <a:ea typeface="义启简圆体" panose="02010601030101010101" pitchFamily="2" charset="-128"/>
                <a:sym typeface="微软雅黑" panose="020B0503020204020204" pitchFamily="34" charset="-122"/>
              </a:rPr>
              <a:t>和</a:t>
            </a:r>
            <a:r>
              <a:rPr lang="en-US" altLang="zh-CN" sz="1400" dirty="0">
                <a:latin typeface="微软雅黑" panose="020B0503020204020204" pitchFamily="34" charset="-122"/>
                <a:ea typeface="义启简圆体" panose="02010601030101010101" pitchFamily="2" charset="-128"/>
                <a:sym typeface="微软雅黑" panose="020B0503020204020204" pitchFamily="34" charset="-122"/>
              </a:rPr>
              <a:t>NO2</a:t>
            </a:r>
            <a:r>
              <a:rPr lang="zh-CN" altLang="en-US" sz="1400" dirty="0">
                <a:latin typeface="微软雅黑" panose="020B0503020204020204" pitchFamily="34" charset="-122"/>
                <a:ea typeface="义启简圆体" panose="02010601030101010101" pitchFamily="2" charset="-128"/>
                <a:sym typeface="微软雅黑" panose="020B0503020204020204" pitchFamily="34" charset="-122"/>
              </a:rPr>
              <a:t>等）和某些致癌物质，尤其是二噁英，这些都使该方法的应用受到限制。</a:t>
            </a:r>
          </a:p>
        </p:txBody>
      </p:sp>
      <p:pic>
        <p:nvPicPr>
          <p:cNvPr id="16" name="图片 15" descr="图片包含 物体, 浅色&#10;&#10;已生成极高可信度的说明">
            <a:extLst>
              <a:ext uri="{FF2B5EF4-FFF2-40B4-BE49-F238E27FC236}">
                <a16:creationId xmlns="" xmlns:a16="http://schemas.microsoft.com/office/drawing/2014/main" id="{8284E03F-783E-401F-8F64-34744B6F658A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8807" y="1387226"/>
            <a:ext cx="4999615" cy="4999615"/>
          </a:xfrm>
          <a:prstGeom prst="rect">
            <a:avLst/>
          </a:prstGeom>
        </p:spPr>
      </p:pic>
      <p:grpSp>
        <p:nvGrpSpPr>
          <p:cNvPr id="23" name="PA-组合 22">
            <a:extLst>
              <a:ext uri="{FF2B5EF4-FFF2-40B4-BE49-F238E27FC236}">
                <a16:creationId xmlns="" xmlns:a16="http://schemas.microsoft.com/office/drawing/2014/main" id="{8B4D0A81-7BE3-47E7-98DB-A179F98CC3E4}"/>
              </a:ext>
            </a:extLst>
          </p:cNvPr>
          <p:cNvGrpSpPr/>
          <p:nvPr>
            <p:custDataLst>
              <p:tags r:id="rId3"/>
            </p:custDataLst>
          </p:nvPr>
        </p:nvGrpSpPr>
        <p:grpSpPr>
          <a:xfrm>
            <a:off x="1039632" y="2364002"/>
            <a:ext cx="1690088" cy="1466770"/>
            <a:chOff x="1039632" y="2364002"/>
            <a:chExt cx="1690088" cy="1466770"/>
          </a:xfrm>
        </p:grpSpPr>
        <p:pic>
          <p:nvPicPr>
            <p:cNvPr id="18" name="PA-图片 17">
              <a:extLst>
                <a:ext uri="{FF2B5EF4-FFF2-40B4-BE49-F238E27FC236}">
                  <a16:creationId xmlns="" xmlns:a16="http://schemas.microsoft.com/office/drawing/2014/main" id="{097943EA-82F3-4959-8081-A10060E1DDDB}"/>
                </a:ext>
              </a:extLst>
            </p:cNvPr>
            <p:cNvPicPr>
              <a:picLocks noChangeAspect="1"/>
            </p:cNvPicPr>
            <p:nvPr>
              <p:custDataLst>
                <p:tags r:id="rId4"/>
              </p:custDataLst>
            </p:nvPr>
          </p:nvPicPr>
          <p:blipFill rotWithShape="1"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494" t="18842" r="17869" b="22458"/>
            <a:stretch/>
          </p:blipFill>
          <p:spPr>
            <a:xfrm>
              <a:off x="1039632" y="2364002"/>
              <a:ext cx="1690088" cy="1466770"/>
            </a:xfrm>
            <a:prstGeom prst="rect">
              <a:avLst/>
            </a:prstGeom>
          </p:spPr>
        </p:pic>
        <p:sp>
          <p:nvSpPr>
            <p:cNvPr id="20" name="PA-文本框 19">
              <a:extLst>
                <a:ext uri="{FF2B5EF4-FFF2-40B4-BE49-F238E27FC236}">
                  <a16:creationId xmlns="" xmlns:a16="http://schemas.microsoft.com/office/drawing/2014/main" id="{172F3048-8387-4F5F-80CB-745E59E92D41}"/>
                </a:ext>
              </a:extLst>
            </p:cNvPr>
            <p:cNvSpPr txBox="1"/>
            <p:nvPr>
              <p:custDataLst>
                <p:tags r:id="rId5"/>
              </p:custDataLst>
            </p:nvPr>
          </p:nvSpPr>
          <p:spPr>
            <a:xfrm>
              <a:off x="1530491" y="2620333"/>
              <a:ext cx="782587" cy="4770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500" dirty="0">
                  <a:solidFill>
                    <a:srgbClr val="437EB9"/>
                  </a:solidFill>
                  <a:latin typeface="微软雅黑" panose="020B0503020204020204" pitchFamily="34" charset="-122"/>
                  <a:ea typeface="义启简圆体" panose="02010601030101010101" pitchFamily="2" charset="-128"/>
                  <a:sym typeface="微软雅黑" panose="020B0503020204020204" pitchFamily="34" charset="-122"/>
                </a:rPr>
                <a:t>优点</a:t>
              </a:r>
            </a:p>
          </p:txBody>
        </p:sp>
      </p:grpSp>
      <p:grpSp>
        <p:nvGrpSpPr>
          <p:cNvPr id="24" name="组合 23">
            <a:extLst>
              <a:ext uri="{FF2B5EF4-FFF2-40B4-BE49-F238E27FC236}">
                <a16:creationId xmlns="" xmlns:a16="http://schemas.microsoft.com/office/drawing/2014/main" id="{8D001807-33AC-47CB-84C7-212310492585}"/>
              </a:ext>
            </a:extLst>
          </p:cNvPr>
          <p:cNvGrpSpPr/>
          <p:nvPr/>
        </p:nvGrpSpPr>
        <p:grpSpPr>
          <a:xfrm>
            <a:off x="660829" y="3847544"/>
            <a:ext cx="1690088" cy="1466770"/>
            <a:chOff x="660829" y="3847544"/>
            <a:chExt cx="1690088" cy="1466770"/>
          </a:xfrm>
        </p:grpSpPr>
        <p:pic>
          <p:nvPicPr>
            <p:cNvPr id="21" name="图片 20">
              <a:extLst>
                <a:ext uri="{FF2B5EF4-FFF2-40B4-BE49-F238E27FC236}">
                  <a16:creationId xmlns="" xmlns:a16="http://schemas.microsoft.com/office/drawing/2014/main" id="{B797ECB6-CA04-4ACE-B787-84F5B5F0FF5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494" t="18842" r="17869" b="22458"/>
            <a:stretch/>
          </p:blipFill>
          <p:spPr>
            <a:xfrm>
              <a:off x="660829" y="3847544"/>
              <a:ext cx="1690088" cy="1466770"/>
            </a:xfrm>
            <a:prstGeom prst="rect">
              <a:avLst/>
            </a:prstGeom>
          </p:spPr>
        </p:pic>
        <p:sp>
          <p:nvSpPr>
            <p:cNvPr id="22" name="文本框 21">
              <a:extLst>
                <a:ext uri="{FF2B5EF4-FFF2-40B4-BE49-F238E27FC236}">
                  <a16:creationId xmlns="" xmlns:a16="http://schemas.microsoft.com/office/drawing/2014/main" id="{4CFEE639-7303-4CFC-9679-B2B3F97D04EC}"/>
                </a:ext>
              </a:extLst>
            </p:cNvPr>
            <p:cNvSpPr txBox="1"/>
            <p:nvPr/>
          </p:nvSpPr>
          <p:spPr>
            <a:xfrm>
              <a:off x="1151688" y="4103875"/>
              <a:ext cx="784189" cy="4770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500" dirty="0">
                  <a:solidFill>
                    <a:srgbClr val="437EB9"/>
                  </a:solidFill>
                  <a:latin typeface="微软雅黑" panose="020B0503020204020204" pitchFamily="34" charset="-122"/>
                  <a:ea typeface="义启简圆体" panose="02010601030101010101" pitchFamily="2" charset="-128"/>
                  <a:sym typeface="微软雅黑" panose="020B0503020204020204" pitchFamily="34" charset="-122"/>
                </a:rPr>
                <a:t>缺点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9091756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0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-(-#ppt_w/2*cos(ppt_r/180*pi)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1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(-#ppt_h/2*cos(ppt_r/180*pi)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2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-(-#ppt_h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3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-(-#ppt_w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91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910"/>
                            </p:stCondLst>
                            <p:childTnLst>
                              <p:par>
                                <p:cTn id="2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910"/>
                            </p:stCondLst>
                            <p:childTnLst>
                              <p:par>
                                <p:cTn id="35" presetID="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37" dur="7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to="" calcmode="lin" valueType="num">
                                      <p:cBhvr>
                                        <p:cTn id="38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#ppt_h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6610"/>
                            </p:stCondLst>
                            <p:childTnLst>
                              <p:par>
                                <p:cTn id="40" presetID="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625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2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-#ppt_h/6*sin(2*pi*$)*(1-$)*8/9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43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-#ppt_w/4*sin(2*pi*$)*(1-$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9900"/>
                            </p:stCondLst>
                            <p:childTnLst>
                              <p:par>
                                <p:cTn id="45" presetID="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47" dur="7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to="" calcmode="lin" valueType="num">
                                      <p:cBhvr>
                                        <p:cTn id="48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#ppt_h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0600"/>
                            </p:stCondLst>
                            <p:childTnLst>
                              <p:par>
                                <p:cTn id="50" presetID="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625"/>
                                  </p:iterate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52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-#ppt_h/6*sin(2*pi*$)*(1-$)*8/9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53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-#ppt_w/4*sin(2*pi*$)*(1-$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7" grpId="0"/>
      <p:bldP spid="8" grpId="0"/>
      <p:bldP spid="10" grpId="0"/>
      <p:bldP spid="1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="" xmlns:a16="http://schemas.microsoft.com/office/drawing/2014/main" id="{68209F6C-18E3-4BF0-A1BC-981B805917D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497" y="135303"/>
            <a:ext cx="771020" cy="771020"/>
          </a:xfrm>
          <a:prstGeom prst="rect">
            <a:avLst/>
          </a:prstGeom>
        </p:spPr>
      </p:pic>
      <p:sp>
        <p:nvSpPr>
          <p:cNvPr id="3" name="文本框 2">
            <a:extLst>
              <a:ext uri="{FF2B5EF4-FFF2-40B4-BE49-F238E27FC236}">
                <a16:creationId xmlns="" xmlns:a16="http://schemas.microsoft.com/office/drawing/2014/main" id="{A7821F93-FA4A-4317-9C0B-DD1E9F5A3163}"/>
              </a:ext>
            </a:extLst>
          </p:cNvPr>
          <p:cNvSpPr txBox="1"/>
          <p:nvPr/>
        </p:nvSpPr>
        <p:spPr>
          <a:xfrm>
            <a:off x="754743" y="297675"/>
            <a:ext cx="2284600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5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义启简圆体" panose="02010601030101010101" pitchFamily="2" charset="-128"/>
                <a:sym typeface="微软雅黑" panose="020B0503020204020204" pitchFamily="34" charset="-122"/>
              </a:rPr>
              <a:t>垃圾处理的现状</a:t>
            </a:r>
          </a:p>
        </p:txBody>
      </p:sp>
      <p:grpSp>
        <p:nvGrpSpPr>
          <p:cNvPr id="4" name="组合 3">
            <a:extLst>
              <a:ext uri="{FF2B5EF4-FFF2-40B4-BE49-F238E27FC236}">
                <a16:creationId xmlns="" xmlns:a16="http://schemas.microsoft.com/office/drawing/2014/main" id="{7763E14A-CA8E-4E28-9131-5EE0D22A0AAD}"/>
              </a:ext>
            </a:extLst>
          </p:cNvPr>
          <p:cNvGrpSpPr/>
          <p:nvPr/>
        </p:nvGrpSpPr>
        <p:grpSpPr>
          <a:xfrm>
            <a:off x="-1" y="6138942"/>
            <a:ext cx="12480794" cy="722648"/>
            <a:chOff x="-1" y="6138942"/>
            <a:chExt cx="12480794" cy="722648"/>
          </a:xfrm>
        </p:grpSpPr>
        <p:pic>
          <p:nvPicPr>
            <p:cNvPr id="5" name="图片 4">
              <a:extLst>
                <a:ext uri="{FF2B5EF4-FFF2-40B4-BE49-F238E27FC236}">
                  <a16:creationId xmlns="" xmlns:a16="http://schemas.microsoft.com/office/drawing/2014/main" id="{FA948A1A-DF06-415F-AA07-D765EDF9814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961" b="63896"/>
            <a:stretch/>
          </p:blipFill>
          <p:spPr>
            <a:xfrm>
              <a:off x="-1" y="6138942"/>
              <a:ext cx="6952343" cy="722648"/>
            </a:xfrm>
            <a:prstGeom prst="rect">
              <a:avLst/>
            </a:prstGeom>
          </p:spPr>
        </p:pic>
        <p:pic>
          <p:nvPicPr>
            <p:cNvPr id="6" name="图片 5">
              <a:extLst>
                <a:ext uri="{FF2B5EF4-FFF2-40B4-BE49-F238E27FC236}">
                  <a16:creationId xmlns="" xmlns:a16="http://schemas.microsoft.com/office/drawing/2014/main" id="{43155FC9-047A-4017-8F27-F323652DE40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63896"/>
            <a:stretch/>
          </p:blipFill>
          <p:spPr>
            <a:xfrm>
              <a:off x="4672599" y="6138942"/>
              <a:ext cx="7808194" cy="722648"/>
            </a:xfrm>
            <a:prstGeom prst="rect">
              <a:avLst/>
            </a:prstGeom>
          </p:spPr>
        </p:pic>
      </p:grpSp>
      <p:pic>
        <p:nvPicPr>
          <p:cNvPr id="11" name="图片 10" descr="图片包含 天空, 水, 桥, 户外&#10;&#10;已生成高可信度的说明">
            <a:extLst>
              <a:ext uri="{FF2B5EF4-FFF2-40B4-BE49-F238E27FC236}">
                <a16:creationId xmlns="" xmlns:a16="http://schemas.microsoft.com/office/drawing/2014/main" id="{BA6BF0D2-FB74-4444-A084-D5FCA69569EC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91577" y="1223670"/>
            <a:ext cx="8108501" cy="3497392"/>
          </a:xfrm>
          <a:prstGeom prst="rect">
            <a:avLst/>
          </a:prstGeom>
        </p:spPr>
      </p:pic>
      <p:sp>
        <p:nvSpPr>
          <p:cNvPr id="7" name="TextBox 2">
            <a:extLst>
              <a:ext uri="{FF2B5EF4-FFF2-40B4-BE49-F238E27FC236}">
                <a16:creationId xmlns="" xmlns:a16="http://schemas.microsoft.com/office/drawing/2014/main" id="{43997A4F-6E7A-4804-B12B-2B3774C4FEF8}"/>
              </a:ext>
            </a:extLst>
          </p:cNvPr>
          <p:cNvSpPr txBox="1"/>
          <p:nvPr/>
        </p:nvSpPr>
        <p:spPr>
          <a:xfrm>
            <a:off x="4556058" y="2304521"/>
            <a:ext cx="5779538" cy="145103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just">
              <a:lnSpc>
                <a:spcPts val="2200"/>
              </a:lnSpc>
            </a:pPr>
            <a:r>
              <a:rPr lang="zh-CN" altLang="en-US" sz="1400" dirty="0">
                <a:latin typeface="微软雅黑" panose="020B0503020204020204" pitchFamily="34" charset="-122"/>
                <a:ea typeface="义启简圆体" panose="02010601030101010101" pitchFamily="2" charset="-128"/>
                <a:sym typeface="微软雅黑" panose="020B0503020204020204" pitchFamily="34" charset="-122"/>
              </a:rPr>
              <a:t>       将生活垃圾堆积成堆，放入发酵池中保温至</a:t>
            </a:r>
            <a:r>
              <a:rPr lang="en-US" altLang="zh-CN" sz="1400" dirty="0">
                <a:latin typeface="微软雅黑" panose="020B0503020204020204" pitchFamily="34" charset="-122"/>
                <a:ea typeface="义启简圆体" panose="02010601030101010101" pitchFamily="2" charset="-128"/>
                <a:sym typeface="微软雅黑" panose="020B0503020204020204" pitchFamily="34" charset="-122"/>
              </a:rPr>
              <a:t>70℃</a:t>
            </a:r>
            <a:r>
              <a:rPr lang="zh-CN" altLang="en-US" sz="1400" dirty="0">
                <a:latin typeface="微软雅黑" panose="020B0503020204020204" pitchFamily="34" charset="-122"/>
                <a:ea typeface="义启简圆体" panose="02010601030101010101" pitchFamily="2" charset="-128"/>
                <a:sym typeface="微软雅黑" panose="020B0503020204020204" pitchFamily="34" charset="-122"/>
              </a:rPr>
              <a:t>储存、发酵，借助垃圾中微生物分解的能力，将有机物分解成无机养分。经过堆肥处理后，生活垃圾变成卫生的、无味的腐殖质，既解决垃圾的出路，又可达到再资源化的目的，</a:t>
            </a:r>
          </a:p>
          <a:p>
            <a:pPr algn="just">
              <a:lnSpc>
                <a:spcPts val="2200"/>
              </a:lnSpc>
            </a:pPr>
            <a:r>
              <a:rPr lang="zh-CN" altLang="en-US" sz="1400" dirty="0">
                <a:latin typeface="微软雅黑" panose="020B0503020204020204" pitchFamily="34" charset="-122"/>
                <a:ea typeface="义启简圆体" panose="02010601030101010101" pitchFamily="2" charset="-128"/>
                <a:sym typeface="微软雅黑" panose="020B0503020204020204" pitchFamily="34" charset="-122"/>
              </a:rPr>
              <a:t>       但是生活垃圾堆肥量大，养分含量低，长期使用易造成土壤板结和地下水质变坏，所以，堆肥的规模不易太大。 而且堆肥中的重金属有可能对土壤造成污染。</a:t>
            </a:r>
            <a:endParaRPr lang="zh-CN" altLang="zh-CN" sz="1400" dirty="0">
              <a:latin typeface="微软雅黑" panose="020B0503020204020204" pitchFamily="34" charset="-122"/>
              <a:ea typeface="义启简圆体" panose="02010601030101010101" pitchFamily="2" charset="-128"/>
              <a:sym typeface="微软雅黑" panose="020B0503020204020204" pitchFamily="34" charset="-122"/>
            </a:endParaRPr>
          </a:p>
        </p:txBody>
      </p:sp>
      <p:sp>
        <p:nvSpPr>
          <p:cNvPr id="9" name="PA-文本框 6">
            <a:extLst>
              <a:ext uri="{FF2B5EF4-FFF2-40B4-BE49-F238E27FC236}">
                <a16:creationId xmlns="" xmlns:a16="http://schemas.microsoft.com/office/drawing/2014/main" id="{FAC8DF3E-1C02-4AA2-BCB7-212BB64461EC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6492192" y="934654"/>
            <a:ext cx="116410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4000">
                <a:solidFill>
                  <a:srgbClr val="FDB82D"/>
                </a:solidFill>
                <a:latin typeface="方正少儿简体" panose="03000509000000000000" pitchFamily="65" charset="-122"/>
                <a:ea typeface="方正少儿简体" panose="03000509000000000000" pitchFamily="65" charset="-122"/>
              </a:defRPr>
            </a:lvl1pPr>
          </a:lstStyle>
          <a:p>
            <a:r>
              <a:rPr lang="zh-CN" altLang="en-US" dirty="0">
                <a:latin typeface="微软雅黑" panose="020B0503020204020204" pitchFamily="34" charset="-122"/>
                <a:ea typeface="义启简圆体" panose="02010601030101010101" pitchFamily="2" charset="-128"/>
                <a:sym typeface="微软雅黑" panose="020B0503020204020204" pitchFamily="34" charset="-122"/>
              </a:rPr>
              <a:t>堆肥</a:t>
            </a:r>
          </a:p>
        </p:txBody>
      </p:sp>
      <p:pic>
        <p:nvPicPr>
          <p:cNvPr id="15" name="图片 14">
            <a:extLst>
              <a:ext uri="{FF2B5EF4-FFF2-40B4-BE49-F238E27FC236}">
                <a16:creationId xmlns="" xmlns:a16="http://schemas.microsoft.com/office/drawing/2014/main" id="{27064AA2-5D28-49A8-80FF-A2A207576EA5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826" y="1642540"/>
            <a:ext cx="5425440" cy="54254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08500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0" presetClass="entr" presetSubtype="0" fill="hold" grpId="0" nodeType="withEffect">
                                  <p:stCondLst>
                                    <p:cond delay="18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8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-(-#ppt_w/2*cos(ppt_r/180*pi)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9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(-#ppt_h/2*cos(ppt_r/180*pi)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0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-(-#ppt_h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1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-(-#ppt_w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3000"/>
                                  </p:stCondLst>
                                  <p:iterate type="lt">
                                    <p:tmPct val="6702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9130"/>
                            </p:stCondLst>
                            <p:childTnLst>
                              <p:par>
                                <p:cTn id="3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7" grpId="0"/>
      <p:bldP spid="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="" xmlns:a16="http://schemas.microsoft.com/office/drawing/2014/main" id="{68209F6C-18E3-4BF0-A1BC-981B805917D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497" y="135303"/>
            <a:ext cx="771020" cy="771020"/>
          </a:xfrm>
          <a:prstGeom prst="rect">
            <a:avLst/>
          </a:prstGeom>
        </p:spPr>
      </p:pic>
      <p:sp>
        <p:nvSpPr>
          <p:cNvPr id="3" name="文本框 2">
            <a:extLst>
              <a:ext uri="{FF2B5EF4-FFF2-40B4-BE49-F238E27FC236}">
                <a16:creationId xmlns="" xmlns:a16="http://schemas.microsoft.com/office/drawing/2014/main" id="{A7821F93-FA4A-4317-9C0B-DD1E9F5A3163}"/>
              </a:ext>
            </a:extLst>
          </p:cNvPr>
          <p:cNvSpPr txBox="1"/>
          <p:nvPr/>
        </p:nvSpPr>
        <p:spPr>
          <a:xfrm>
            <a:off x="754743" y="297675"/>
            <a:ext cx="2284600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5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义启简圆体" panose="02010601030101010101" pitchFamily="2" charset="-128"/>
                <a:sym typeface="微软雅黑" panose="020B0503020204020204" pitchFamily="34" charset="-122"/>
              </a:rPr>
              <a:t>垃圾处理的现状</a:t>
            </a:r>
          </a:p>
        </p:txBody>
      </p:sp>
      <p:grpSp>
        <p:nvGrpSpPr>
          <p:cNvPr id="4" name="组合 3">
            <a:extLst>
              <a:ext uri="{FF2B5EF4-FFF2-40B4-BE49-F238E27FC236}">
                <a16:creationId xmlns="" xmlns:a16="http://schemas.microsoft.com/office/drawing/2014/main" id="{7763E14A-CA8E-4E28-9131-5EE0D22A0AAD}"/>
              </a:ext>
            </a:extLst>
          </p:cNvPr>
          <p:cNvGrpSpPr/>
          <p:nvPr/>
        </p:nvGrpSpPr>
        <p:grpSpPr>
          <a:xfrm>
            <a:off x="-1" y="6138942"/>
            <a:ext cx="12480794" cy="722648"/>
            <a:chOff x="-1" y="6138942"/>
            <a:chExt cx="12480794" cy="722648"/>
          </a:xfrm>
        </p:grpSpPr>
        <p:pic>
          <p:nvPicPr>
            <p:cNvPr id="5" name="图片 4">
              <a:extLst>
                <a:ext uri="{FF2B5EF4-FFF2-40B4-BE49-F238E27FC236}">
                  <a16:creationId xmlns="" xmlns:a16="http://schemas.microsoft.com/office/drawing/2014/main" id="{FA948A1A-DF06-415F-AA07-D765EDF9814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961" b="63896"/>
            <a:stretch/>
          </p:blipFill>
          <p:spPr>
            <a:xfrm>
              <a:off x="-1" y="6138942"/>
              <a:ext cx="6952343" cy="722648"/>
            </a:xfrm>
            <a:prstGeom prst="rect">
              <a:avLst/>
            </a:prstGeom>
          </p:spPr>
        </p:pic>
        <p:pic>
          <p:nvPicPr>
            <p:cNvPr id="6" name="图片 5">
              <a:extLst>
                <a:ext uri="{FF2B5EF4-FFF2-40B4-BE49-F238E27FC236}">
                  <a16:creationId xmlns="" xmlns:a16="http://schemas.microsoft.com/office/drawing/2014/main" id="{43155FC9-047A-4017-8F27-F323652DE40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63896"/>
            <a:stretch/>
          </p:blipFill>
          <p:spPr>
            <a:xfrm>
              <a:off x="4672599" y="6138942"/>
              <a:ext cx="7808194" cy="722648"/>
            </a:xfrm>
            <a:prstGeom prst="rect">
              <a:avLst/>
            </a:prstGeom>
          </p:spPr>
        </p:pic>
      </p:grpSp>
      <p:sp>
        <p:nvSpPr>
          <p:cNvPr id="9" name="PA-文本框 6">
            <a:extLst>
              <a:ext uri="{FF2B5EF4-FFF2-40B4-BE49-F238E27FC236}">
                <a16:creationId xmlns="" xmlns:a16="http://schemas.microsoft.com/office/drawing/2014/main" id="{F94B58AC-3E52-4DA9-8AF3-5180D2AE5B0B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5426868" y="1133107"/>
            <a:ext cx="212750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4000">
                <a:solidFill>
                  <a:srgbClr val="FDB82D"/>
                </a:solidFill>
                <a:latin typeface="方正少儿简体" panose="03000509000000000000" pitchFamily="65" charset="-122"/>
                <a:ea typeface="方正少儿简体" panose="03000509000000000000" pitchFamily="65" charset="-122"/>
              </a:defRPr>
            </a:lvl1pPr>
          </a:lstStyle>
          <a:p>
            <a:r>
              <a:rPr lang="zh-CN" altLang="en-US" dirty="0">
                <a:latin typeface="微软雅黑" panose="020B0503020204020204" pitchFamily="34" charset="-122"/>
                <a:ea typeface="义启简圆体" panose="02010601030101010101" pitchFamily="2" charset="-128"/>
                <a:sym typeface="微软雅黑" panose="020B0503020204020204" pitchFamily="34" charset="-122"/>
              </a:rPr>
              <a:t>资源返还</a:t>
            </a:r>
          </a:p>
        </p:txBody>
      </p:sp>
      <p:pic>
        <p:nvPicPr>
          <p:cNvPr id="16" name="图片 15">
            <a:extLst>
              <a:ext uri="{FF2B5EF4-FFF2-40B4-BE49-F238E27FC236}">
                <a16:creationId xmlns="" xmlns:a16="http://schemas.microsoft.com/office/drawing/2014/main" id="{858DB501-BE43-4767-B449-D26702E00D2F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0010" y="1922863"/>
            <a:ext cx="6770875" cy="3309258"/>
          </a:xfrm>
          <a:prstGeom prst="rect">
            <a:avLst/>
          </a:prstGeom>
        </p:spPr>
      </p:pic>
      <p:sp>
        <p:nvSpPr>
          <p:cNvPr id="8" name="TextBox 4">
            <a:extLst>
              <a:ext uri="{FF2B5EF4-FFF2-40B4-BE49-F238E27FC236}">
                <a16:creationId xmlns="" xmlns:a16="http://schemas.microsoft.com/office/drawing/2014/main" id="{503F46C6-05DA-4C67-BC97-5CB4F8899A16}"/>
              </a:ext>
            </a:extLst>
          </p:cNvPr>
          <p:cNvSpPr txBox="1"/>
          <p:nvPr/>
        </p:nvSpPr>
        <p:spPr>
          <a:xfrm>
            <a:off x="2803853" y="2265118"/>
            <a:ext cx="3059302" cy="47506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>
                <a:solidFill>
                  <a:srgbClr val="437EB9"/>
                </a:solidFill>
                <a:latin typeface="微软雅黑" panose="020B0503020204020204" pitchFamily="34" charset="-122"/>
                <a:ea typeface="义启简圆体" panose="02010601030101010101" pitchFamily="2" charset="-128"/>
                <a:sym typeface="微软雅黑" panose="020B0503020204020204" pitchFamily="34" charset="-122"/>
              </a:rPr>
              <a:t>垃圾分类，使垃圾资源化</a:t>
            </a:r>
            <a:endParaRPr lang="zh-CN" altLang="zh-CN" sz="2000" dirty="0">
              <a:solidFill>
                <a:srgbClr val="437EB9"/>
              </a:solidFill>
              <a:latin typeface="微软雅黑" panose="020B0503020204020204" pitchFamily="34" charset="-122"/>
              <a:ea typeface="义启简圆体" panose="02010601030101010101" pitchFamily="2" charset="-128"/>
              <a:sym typeface="微软雅黑" panose="020B0503020204020204" pitchFamily="34" charset="-122"/>
            </a:endParaRPr>
          </a:p>
        </p:txBody>
      </p:sp>
      <p:sp>
        <p:nvSpPr>
          <p:cNvPr id="10" name="PA-文本框 2">
            <a:extLst>
              <a:ext uri="{FF2B5EF4-FFF2-40B4-BE49-F238E27FC236}">
                <a16:creationId xmlns="" xmlns:a16="http://schemas.microsoft.com/office/drawing/2014/main" id="{49332FD9-55B2-4661-86B0-4F0F555B5A06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1627207" y="3202984"/>
            <a:ext cx="5022482" cy="14798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>
            <a:defPPr>
              <a:defRPr lang="zh-CN"/>
            </a:defPPr>
            <a:lvl1pPr algn="just">
              <a:lnSpc>
                <a:spcPts val="2200"/>
              </a:lnSpc>
              <a:defRPr sz="1400">
                <a:latin typeface="方正少儿简体" panose="03000509000000000000" pitchFamily="65" charset="-122"/>
                <a:ea typeface="方正少儿简体" panose="03000509000000000000" pitchFamily="65" charset="-122"/>
              </a:defRPr>
            </a:lvl1pPr>
          </a:lstStyle>
          <a:p>
            <a:r>
              <a:rPr lang="zh-CN" altLang="en-US" dirty="0">
                <a:latin typeface="微软雅黑" panose="020B0503020204020204" pitchFamily="34" charset="-122"/>
                <a:ea typeface="义启简圆体" panose="02010601030101010101" pitchFamily="2" charset="-128"/>
                <a:sym typeface="微软雅黑" panose="020B0503020204020204" pitchFamily="34" charset="-122"/>
              </a:rPr>
              <a:t>       在每天所丢弃的大量垃圾中，包含着丰富的可以重新利用的资源。仅北京市一年垃圾中便蕴含着</a:t>
            </a:r>
            <a:r>
              <a:rPr lang="en-US" altLang="zh-CN" dirty="0">
                <a:latin typeface="微软雅黑" panose="020B0503020204020204" pitchFamily="34" charset="-122"/>
                <a:ea typeface="义启简圆体" panose="02010601030101010101" pitchFamily="2" charset="-128"/>
                <a:sym typeface="微软雅黑" panose="020B0503020204020204" pitchFamily="34" charset="-122"/>
              </a:rPr>
              <a:t>11</a:t>
            </a:r>
            <a:r>
              <a:rPr lang="zh-CN" altLang="en-US" dirty="0">
                <a:latin typeface="微软雅黑" panose="020B0503020204020204" pitchFamily="34" charset="-122"/>
                <a:ea typeface="义启简圆体" panose="02010601030101010101" pitchFamily="2" charset="-128"/>
                <a:sym typeface="微软雅黑" panose="020B0503020204020204" pitchFamily="34" charset="-122"/>
              </a:rPr>
              <a:t>亿的产值。对垃圾进行资源化分类回收利用，不仅节约了社会资源，将其中的有害物质分离出来，避免了填埋和焚烧之后形成跟严重的污染。 因此，对垃圾进行分类回收处理是很有必要的。</a:t>
            </a:r>
          </a:p>
        </p:txBody>
      </p:sp>
      <p:pic>
        <p:nvPicPr>
          <p:cNvPr id="19" name="PA-图片 18">
            <a:extLst>
              <a:ext uri="{FF2B5EF4-FFF2-40B4-BE49-F238E27FC236}">
                <a16:creationId xmlns="" xmlns:a16="http://schemas.microsoft.com/office/drawing/2014/main" id="{88CCF911-0476-401C-82A1-117E477D7954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273800" y="2452373"/>
            <a:ext cx="3892259" cy="30273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919056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0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-(-#ppt_w/2*cos(ppt_r/180*pi)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1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-#ppt_h/2*cos(ppt_r/180*pi)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2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-(-#ppt_h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3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-(-#ppt_w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910"/>
                            </p:stCondLst>
                            <p:childTnLst>
                              <p:par>
                                <p:cTn id="25" presetID="0" presetClass="entr" presetSubtype="0" spd="12000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7" dur="2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+#ppt_h/2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8" dur="2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-#ppt_w/6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9" dur="2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#ppt_h/2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30" dur="333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h-#ppt_h/3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31" dur="333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#ppt_w/6"/>
                                          </p:val>
                                        </p:tav>
                                        <p:tav tm="100000">
                                          <p:val>
                                            <p:strVal val="#ppt_w+#ppt_h/3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32" dur="333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#ppt_h/3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33" dur="417" fill="hold">
                                          <p:stCondLst>
                                            <p:cond delay="583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34" dur="417" fill="hold">
                                          <p:stCondLst>
                                            <p:cond delay="583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35" dur="417" fill="hold">
                                          <p:stCondLst>
                                            <p:cond delay="583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91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41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410"/>
                            </p:stCondLst>
                            <p:childTnLst>
                              <p:par>
                                <p:cTn id="45" presetID="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524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7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-#ppt_h/6*sin(2*pi*$)*(1-$)*8/9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48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-#ppt_w/4*sin(2*pi*$)*(1-$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9" grpId="0"/>
      <p:bldP spid="8" grpId="0"/>
      <p:bldP spid="1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>
            <a:extLst>
              <a:ext uri="{FF2B5EF4-FFF2-40B4-BE49-F238E27FC236}">
                <a16:creationId xmlns="" xmlns:a16="http://schemas.microsoft.com/office/drawing/2014/main" id="{B999EB86-9B0F-4D0A-B492-8D29AE7AEEE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700" name="图片 699" hidden="1">
            <a:extLst>
              <a:ext uri="{FF2B5EF4-FFF2-40B4-BE49-F238E27FC236}">
                <a16:creationId xmlns="" xmlns:a16="http://schemas.microsoft.com/office/drawing/2014/main" id="{18AF94C1-4EF8-4962-BFD2-79910FB014E1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023" t="70922" r="21987" b="1596"/>
          <a:stretch/>
        </p:blipFill>
        <p:spPr>
          <a:xfrm>
            <a:off x="-50501" y="4803156"/>
            <a:ext cx="1527480" cy="1809193"/>
          </a:xfrm>
          <a:prstGeom prst="rect">
            <a:avLst/>
          </a:prstGeom>
        </p:spPr>
      </p:pic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6E3FAD27-AA67-4FEE-BDAB-F3CB7284801C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145" y="4360520"/>
            <a:ext cx="1807304" cy="2421436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="" xmlns:a16="http://schemas.microsoft.com/office/drawing/2014/main" id="{BA1F80F1-8421-41D4-ADEF-4977CBAE4821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93938" y="5311644"/>
            <a:ext cx="2610685" cy="1105157"/>
          </a:xfrm>
          <a:prstGeom prst="rect">
            <a:avLst/>
          </a:prstGeom>
        </p:spPr>
      </p:pic>
      <p:pic>
        <p:nvPicPr>
          <p:cNvPr id="44" name="图片 43">
            <a:extLst>
              <a:ext uri="{FF2B5EF4-FFF2-40B4-BE49-F238E27FC236}">
                <a16:creationId xmlns="" xmlns:a16="http://schemas.microsoft.com/office/drawing/2014/main" id="{D5FF31C4-E4B9-45E5-BC83-73D258ED124E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11602" y="3685827"/>
            <a:ext cx="2452721" cy="3096129"/>
          </a:xfrm>
          <a:prstGeom prst="rect">
            <a:avLst/>
          </a:prstGeom>
        </p:spPr>
      </p:pic>
      <p:pic>
        <p:nvPicPr>
          <p:cNvPr id="45" name="图片 44">
            <a:extLst>
              <a:ext uri="{FF2B5EF4-FFF2-40B4-BE49-F238E27FC236}">
                <a16:creationId xmlns="" xmlns:a16="http://schemas.microsoft.com/office/drawing/2014/main" id="{C6CF75CD-8C6D-45CB-93FD-274EF37D1665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814158" y="4780550"/>
            <a:ext cx="4114613" cy="1735078"/>
          </a:xfrm>
          <a:prstGeom prst="rect">
            <a:avLst/>
          </a:prstGeom>
        </p:spPr>
      </p:pic>
      <p:pic>
        <p:nvPicPr>
          <p:cNvPr id="46" name="图片 45" descr="图片包含 呼拉圈&#10;&#10;已生成极高可信度的说明">
            <a:extLst>
              <a:ext uri="{FF2B5EF4-FFF2-40B4-BE49-F238E27FC236}">
                <a16:creationId xmlns="" xmlns:a16="http://schemas.microsoft.com/office/drawing/2014/main" id="{F2823A85-16A9-4D5A-9676-0B43346391EA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8658" y="1217191"/>
            <a:ext cx="7426912" cy="1784870"/>
          </a:xfrm>
          <a:prstGeom prst="rect">
            <a:avLst/>
          </a:prstGeom>
        </p:spPr>
      </p:pic>
      <p:sp>
        <p:nvSpPr>
          <p:cNvPr id="47" name="PA-矩形 23">
            <a:extLst>
              <a:ext uri="{FF2B5EF4-FFF2-40B4-BE49-F238E27FC236}">
                <a16:creationId xmlns="" xmlns:a16="http://schemas.microsoft.com/office/drawing/2014/main" id="{8884A2AF-10EB-4858-B3F5-08002AFB373E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>
            <a:off x="3875577" y="1563186"/>
            <a:ext cx="5001690" cy="86177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5000" dirty="0">
                <a:solidFill>
                  <a:srgbClr val="5BB531"/>
                </a:solidFill>
                <a:latin typeface="微软雅黑" panose="020B0503020204020204" pitchFamily="34" charset="-122"/>
                <a:ea typeface="义启简圆体" panose="02010601030101010101" pitchFamily="2" charset="-128"/>
                <a:sym typeface="微软雅黑" panose="020B0503020204020204" pitchFamily="34" charset="-122"/>
              </a:rPr>
              <a:t>垃圾是错放的资源</a:t>
            </a:r>
          </a:p>
        </p:txBody>
      </p:sp>
    </p:spTree>
    <p:extLst>
      <p:ext uri="{BB962C8B-B14F-4D97-AF65-F5344CB8AC3E}">
        <p14:creationId xmlns:p14="http://schemas.microsoft.com/office/powerpoint/2010/main" val="229276675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7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4000"/>
                            </p:stCondLst>
                            <p:childTnLst>
                              <p:par>
                                <p:cTn id="28" presetID="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9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0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#ppt_w*((1.5-1.5*$)^3-(1.5-1.5*$)^2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31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transform.rotation_z</p:attrName>
                                        </p:attrNameLst>
                                      </p:cBhvr>
                                      <p:tavLst>
                                        <p:tav tm="0" fmla="#ppt_r-45*((1.5-1.5*$)^3-(1.5-1.5*$)^2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" grpId="0"/>
    </p:bldLst>
  </p:timing>
  <p:extLst mod="1">
    <p:ext uri="{E180D4A7-C9FB-4DFB-919C-405C955672EB}">
      <p14:showEvtLst xmlns:p14="http://schemas.microsoft.com/office/powerpoint/2010/main">
        <p14:playEvt time="1" objId="707"/>
      </p14:showEvtLst>
    </p:ext>
  </p:extLs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="" xmlns:a16="http://schemas.microsoft.com/office/drawing/2014/main" id="{68209F6C-18E3-4BF0-A1BC-981B805917D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497" y="135303"/>
            <a:ext cx="771020" cy="771020"/>
          </a:xfrm>
          <a:prstGeom prst="rect">
            <a:avLst/>
          </a:prstGeom>
        </p:spPr>
      </p:pic>
      <p:sp>
        <p:nvSpPr>
          <p:cNvPr id="3" name="文本框 2">
            <a:extLst>
              <a:ext uri="{FF2B5EF4-FFF2-40B4-BE49-F238E27FC236}">
                <a16:creationId xmlns="" xmlns:a16="http://schemas.microsoft.com/office/drawing/2014/main" id="{A7821F93-FA4A-4317-9C0B-DD1E9F5A3163}"/>
              </a:ext>
            </a:extLst>
          </p:cNvPr>
          <p:cNvSpPr txBox="1"/>
          <p:nvPr/>
        </p:nvSpPr>
        <p:spPr>
          <a:xfrm>
            <a:off x="754743" y="297675"/>
            <a:ext cx="2297424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5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义启简圆体" panose="02010601030101010101" pitchFamily="2" charset="-128"/>
                <a:sym typeface="微软雅黑" panose="020B0503020204020204" pitchFamily="34" charset="-122"/>
              </a:rPr>
              <a:t>垃圾分类的好处</a:t>
            </a:r>
          </a:p>
        </p:txBody>
      </p:sp>
      <p:sp>
        <p:nvSpPr>
          <p:cNvPr id="9" name="PA-文本框 6">
            <a:extLst>
              <a:ext uri="{FF2B5EF4-FFF2-40B4-BE49-F238E27FC236}">
                <a16:creationId xmlns="" xmlns:a16="http://schemas.microsoft.com/office/drawing/2014/main" id="{C8CF07E4-1CD9-4323-8D48-617349EF238B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721264" y="986696"/>
            <a:ext cx="258115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4000">
                <a:solidFill>
                  <a:srgbClr val="FDB82D"/>
                </a:solidFill>
                <a:latin typeface="方正少儿简体" panose="03000509000000000000" pitchFamily="65" charset="-122"/>
                <a:ea typeface="方正少儿简体" panose="03000509000000000000" pitchFamily="65" charset="-122"/>
              </a:defRPr>
            </a:lvl1pPr>
          </a:lstStyle>
          <a:p>
            <a:r>
              <a:rPr lang="zh-CN" altLang="en-US" dirty="0">
                <a:latin typeface="微软雅黑" panose="020B0503020204020204" pitchFamily="34" charset="-122"/>
                <a:ea typeface="义启简圆体" panose="02010601030101010101" pitchFamily="2" charset="-128"/>
                <a:sym typeface="微软雅黑" panose="020B0503020204020204" pitchFamily="34" charset="-122"/>
              </a:rPr>
              <a:t>垃圾的生命</a:t>
            </a:r>
          </a:p>
        </p:txBody>
      </p:sp>
      <p:pic>
        <p:nvPicPr>
          <p:cNvPr id="24" name="图片 23">
            <a:extLst>
              <a:ext uri="{FF2B5EF4-FFF2-40B4-BE49-F238E27FC236}">
                <a16:creationId xmlns="" xmlns:a16="http://schemas.microsoft.com/office/drawing/2014/main" id="{EA55DB5E-F0BA-4BB9-A17F-BD1BCDDECCAF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507417" y="2549655"/>
            <a:ext cx="2811907" cy="2811907"/>
          </a:xfrm>
          <a:prstGeom prst="rect">
            <a:avLst/>
          </a:prstGeom>
        </p:spPr>
      </p:pic>
      <p:grpSp>
        <p:nvGrpSpPr>
          <p:cNvPr id="43" name="组合 42">
            <a:extLst>
              <a:ext uri="{FF2B5EF4-FFF2-40B4-BE49-F238E27FC236}">
                <a16:creationId xmlns="" xmlns:a16="http://schemas.microsoft.com/office/drawing/2014/main" id="{28286D1C-CE59-4CBC-9E2D-FCB71C88B264}"/>
              </a:ext>
            </a:extLst>
          </p:cNvPr>
          <p:cNvGrpSpPr/>
          <p:nvPr/>
        </p:nvGrpSpPr>
        <p:grpSpPr>
          <a:xfrm>
            <a:off x="887517" y="2572808"/>
            <a:ext cx="3619900" cy="477054"/>
            <a:chOff x="887517" y="2572808"/>
            <a:chExt cx="3619900" cy="477054"/>
          </a:xfrm>
        </p:grpSpPr>
        <p:sp>
          <p:nvSpPr>
            <p:cNvPr id="27" name="文本框 26">
              <a:extLst>
                <a:ext uri="{FF2B5EF4-FFF2-40B4-BE49-F238E27FC236}">
                  <a16:creationId xmlns="" xmlns:a16="http://schemas.microsoft.com/office/drawing/2014/main" id="{48EFCDB5-E725-4F05-BB9C-6DD3F381755D}"/>
                </a:ext>
              </a:extLst>
            </p:cNvPr>
            <p:cNvSpPr txBox="1"/>
            <p:nvPr/>
          </p:nvSpPr>
          <p:spPr>
            <a:xfrm>
              <a:off x="1106624" y="2616350"/>
              <a:ext cx="261321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dirty="0">
                  <a:solidFill>
                    <a:srgbClr val="4EB300"/>
                  </a:solidFill>
                  <a:latin typeface="微软雅黑" panose="020B0503020204020204" pitchFamily="34" charset="-122"/>
                  <a:ea typeface="义启简圆体" panose="02010601030101010101" pitchFamily="2" charset="-128"/>
                  <a:sym typeface="微软雅黑" panose="020B0503020204020204" pitchFamily="34" charset="-122"/>
                </a:rPr>
                <a:t>塑胶制品：</a:t>
              </a:r>
              <a:r>
                <a:rPr lang="zh-CN" altLang="en-US" sz="2000" dirty="0">
                  <a:latin typeface="微软雅黑" panose="020B0503020204020204" pitchFamily="34" charset="-122"/>
                  <a:ea typeface="义启简圆体" panose="02010601030101010101" pitchFamily="2" charset="-128"/>
                  <a:sym typeface="微软雅黑" panose="020B0503020204020204" pitchFamily="34" charset="-122"/>
                </a:rPr>
                <a:t>永远不能分解</a:t>
              </a:r>
              <a:endParaRPr lang="en-US" altLang="zh-CN" sz="2000" dirty="0">
                <a:latin typeface="微软雅黑" panose="020B0503020204020204" pitchFamily="34" charset="-122"/>
                <a:ea typeface="义启简圆体" panose="02010601030101010101" pitchFamily="2" charset="-128"/>
                <a:sym typeface="微软雅黑" panose="020B0503020204020204" pitchFamily="34" charset="-122"/>
              </a:endParaRPr>
            </a:p>
          </p:txBody>
        </p:sp>
        <p:sp>
          <p:nvSpPr>
            <p:cNvPr id="31" name="矩形 30">
              <a:extLst>
                <a:ext uri="{FF2B5EF4-FFF2-40B4-BE49-F238E27FC236}">
                  <a16:creationId xmlns="" xmlns:a16="http://schemas.microsoft.com/office/drawing/2014/main" id="{CD74490A-0E41-4603-AAF9-09D703F8E6ED}"/>
                </a:ext>
              </a:extLst>
            </p:cNvPr>
            <p:cNvSpPr/>
            <p:nvPr/>
          </p:nvSpPr>
          <p:spPr>
            <a:xfrm>
              <a:off x="887517" y="2572808"/>
              <a:ext cx="3619900" cy="477054"/>
            </a:xfrm>
            <a:prstGeom prst="rect">
              <a:avLst/>
            </a:prstGeom>
            <a:noFill/>
            <a:ln w="19050">
              <a:solidFill>
                <a:srgbClr val="7DB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义启简圆体" panose="02010601030101010101" pitchFamily="2" charset="-128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44" name="组合 43">
            <a:extLst>
              <a:ext uri="{FF2B5EF4-FFF2-40B4-BE49-F238E27FC236}">
                <a16:creationId xmlns="" xmlns:a16="http://schemas.microsoft.com/office/drawing/2014/main" id="{61CA8B44-10BD-4353-9BFD-1E05682321EE}"/>
              </a:ext>
            </a:extLst>
          </p:cNvPr>
          <p:cNvGrpSpPr/>
          <p:nvPr/>
        </p:nvGrpSpPr>
        <p:grpSpPr>
          <a:xfrm>
            <a:off x="887517" y="3241847"/>
            <a:ext cx="3619900" cy="477054"/>
            <a:chOff x="887517" y="3241847"/>
            <a:chExt cx="3619900" cy="477054"/>
          </a:xfrm>
        </p:grpSpPr>
        <p:sp>
          <p:nvSpPr>
            <p:cNvPr id="28" name="文本框 27">
              <a:extLst>
                <a:ext uri="{FF2B5EF4-FFF2-40B4-BE49-F238E27FC236}">
                  <a16:creationId xmlns="" xmlns:a16="http://schemas.microsoft.com/office/drawing/2014/main" id="{BACEAD00-2D13-45BA-B1D6-C84D9A9D59EF}"/>
                </a:ext>
              </a:extLst>
            </p:cNvPr>
            <p:cNvSpPr txBox="1"/>
            <p:nvPr/>
          </p:nvSpPr>
          <p:spPr>
            <a:xfrm>
              <a:off x="1106624" y="3295907"/>
              <a:ext cx="171232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>
                <a:defRPr sz="2000">
                  <a:solidFill>
                    <a:srgbClr val="4EB300"/>
                  </a:solidFill>
                  <a:latin typeface="方正少儿简体" panose="03000509000000000000" pitchFamily="65" charset="-122"/>
                  <a:ea typeface="方正少儿简体" panose="03000509000000000000" pitchFamily="65" charset="-122"/>
                </a:defRPr>
              </a:lvl1pPr>
            </a:lstStyle>
            <a:p>
              <a:r>
                <a:rPr lang="zh-CN" altLang="en-US" dirty="0">
                  <a:latin typeface="微软雅黑" panose="020B0503020204020204" pitchFamily="34" charset="-122"/>
                  <a:ea typeface="义启简圆体" panose="02010601030101010101" pitchFamily="2" charset="-128"/>
                  <a:sym typeface="微软雅黑" panose="020B0503020204020204" pitchFamily="34" charset="-122"/>
                </a:rPr>
                <a:t>皮革：</a:t>
              </a:r>
              <a:r>
                <a:rPr lang="en-US" altLang="zh-CN" dirty="0">
                  <a:solidFill>
                    <a:schemeClr val="tx1"/>
                  </a:solidFill>
                  <a:latin typeface="微软雅黑" panose="020B0503020204020204" pitchFamily="34" charset="-122"/>
                  <a:ea typeface="义启简圆体" panose="02010601030101010101" pitchFamily="2" charset="-128"/>
                  <a:sym typeface="微软雅黑" panose="020B0503020204020204" pitchFamily="34" charset="-122"/>
                </a:rPr>
                <a:t>50</a:t>
              </a:r>
              <a:r>
                <a:rPr lang="zh-CN" altLang="en-US" dirty="0">
                  <a:solidFill>
                    <a:schemeClr val="tx1"/>
                  </a:solidFill>
                  <a:latin typeface="微软雅黑" panose="020B0503020204020204" pitchFamily="34" charset="-122"/>
                  <a:ea typeface="义启简圆体" panose="02010601030101010101" pitchFamily="2" charset="-128"/>
                  <a:sym typeface="微软雅黑" panose="020B0503020204020204" pitchFamily="34" charset="-122"/>
                </a:rPr>
                <a:t>年以上</a:t>
              </a:r>
              <a:endParaRPr lang="en-US" altLang="zh-CN" dirty="0">
                <a:solidFill>
                  <a:schemeClr val="tx1"/>
                </a:solidFill>
                <a:latin typeface="微软雅黑" panose="020B0503020204020204" pitchFamily="34" charset="-122"/>
                <a:ea typeface="义启简圆体" panose="02010601030101010101" pitchFamily="2" charset="-128"/>
                <a:sym typeface="微软雅黑" panose="020B0503020204020204" pitchFamily="34" charset="-122"/>
              </a:endParaRPr>
            </a:p>
          </p:txBody>
        </p:sp>
        <p:sp>
          <p:nvSpPr>
            <p:cNvPr id="32" name="矩形 31">
              <a:extLst>
                <a:ext uri="{FF2B5EF4-FFF2-40B4-BE49-F238E27FC236}">
                  <a16:creationId xmlns="" xmlns:a16="http://schemas.microsoft.com/office/drawing/2014/main" id="{667A9FF2-0C2E-4EB0-93F2-F74314E396C2}"/>
                </a:ext>
              </a:extLst>
            </p:cNvPr>
            <p:cNvSpPr/>
            <p:nvPr/>
          </p:nvSpPr>
          <p:spPr>
            <a:xfrm>
              <a:off x="887517" y="3241847"/>
              <a:ext cx="3619900" cy="477054"/>
            </a:xfrm>
            <a:prstGeom prst="rect">
              <a:avLst/>
            </a:prstGeom>
            <a:noFill/>
            <a:ln w="19050">
              <a:solidFill>
                <a:srgbClr val="7DB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义启简圆体" panose="02010601030101010101" pitchFamily="2" charset="-128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45" name="组合 44">
            <a:extLst>
              <a:ext uri="{FF2B5EF4-FFF2-40B4-BE49-F238E27FC236}">
                <a16:creationId xmlns="" xmlns:a16="http://schemas.microsoft.com/office/drawing/2014/main" id="{CD957BDB-9CA6-47A3-9D6F-4F231DFF76A0}"/>
              </a:ext>
            </a:extLst>
          </p:cNvPr>
          <p:cNvGrpSpPr/>
          <p:nvPr/>
        </p:nvGrpSpPr>
        <p:grpSpPr>
          <a:xfrm>
            <a:off x="887517" y="4038685"/>
            <a:ext cx="3619900" cy="477054"/>
            <a:chOff x="887517" y="4038685"/>
            <a:chExt cx="3619900" cy="477054"/>
          </a:xfrm>
        </p:grpSpPr>
        <p:sp>
          <p:nvSpPr>
            <p:cNvPr id="29" name="文本框 28">
              <a:extLst>
                <a:ext uri="{FF2B5EF4-FFF2-40B4-BE49-F238E27FC236}">
                  <a16:creationId xmlns="" xmlns:a16="http://schemas.microsoft.com/office/drawing/2014/main" id="{416B6700-5F54-49DD-A14E-92520C981ADC}"/>
                </a:ext>
              </a:extLst>
            </p:cNvPr>
            <p:cNvSpPr txBox="1"/>
            <p:nvPr/>
          </p:nvSpPr>
          <p:spPr>
            <a:xfrm>
              <a:off x="1106624" y="4111196"/>
              <a:ext cx="208743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>
                <a:defRPr sz="2000">
                  <a:solidFill>
                    <a:srgbClr val="4EB300"/>
                  </a:solidFill>
                  <a:latin typeface="方正少儿简体" panose="03000509000000000000" pitchFamily="65" charset="-122"/>
                  <a:ea typeface="方正少儿简体" panose="03000509000000000000" pitchFamily="65" charset="-122"/>
                </a:defRPr>
              </a:lvl1pPr>
            </a:lstStyle>
            <a:p>
              <a:r>
                <a:rPr lang="zh-CN" altLang="en-US" dirty="0">
                  <a:latin typeface="微软雅黑" panose="020B0503020204020204" pitchFamily="34" charset="-122"/>
                  <a:ea typeface="义启简圆体" panose="02010601030101010101" pitchFamily="2" charset="-128"/>
                  <a:sym typeface="微软雅黑" panose="020B0503020204020204" pitchFamily="34" charset="-122"/>
                </a:rPr>
                <a:t>塑料袋：</a:t>
              </a:r>
              <a:r>
                <a:rPr lang="en-US" altLang="zh-CN" dirty="0">
                  <a:solidFill>
                    <a:schemeClr val="tx1"/>
                  </a:solidFill>
                  <a:latin typeface="微软雅黑" panose="020B0503020204020204" pitchFamily="34" charset="-122"/>
                  <a:ea typeface="义启简圆体" panose="02010601030101010101" pitchFamily="2" charset="-128"/>
                  <a:sym typeface="微软雅黑" panose="020B0503020204020204" pitchFamily="34" charset="-122"/>
                </a:rPr>
                <a:t>20—30</a:t>
              </a:r>
              <a:r>
                <a:rPr lang="zh-CN" altLang="en-US" dirty="0">
                  <a:solidFill>
                    <a:schemeClr val="tx1"/>
                  </a:solidFill>
                  <a:latin typeface="微软雅黑" panose="020B0503020204020204" pitchFamily="34" charset="-122"/>
                  <a:ea typeface="义启简圆体" panose="02010601030101010101" pitchFamily="2" charset="-128"/>
                  <a:sym typeface="微软雅黑" panose="020B0503020204020204" pitchFamily="34" charset="-122"/>
                </a:rPr>
                <a:t>年</a:t>
              </a:r>
              <a:endParaRPr lang="en-US" altLang="zh-CN" dirty="0">
                <a:solidFill>
                  <a:schemeClr val="tx1"/>
                </a:solidFill>
                <a:latin typeface="微软雅黑" panose="020B0503020204020204" pitchFamily="34" charset="-122"/>
                <a:ea typeface="义启简圆体" panose="02010601030101010101" pitchFamily="2" charset="-128"/>
                <a:sym typeface="微软雅黑" panose="020B0503020204020204" pitchFamily="34" charset="-122"/>
              </a:endParaRPr>
            </a:p>
          </p:txBody>
        </p:sp>
        <p:sp>
          <p:nvSpPr>
            <p:cNvPr id="33" name="矩形 32">
              <a:extLst>
                <a:ext uri="{FF2B5EF4-FFF2-40B4-BE49-F238E27FC236}">
                  <a16:creationId xmlns="" xmlns:a16="http://schemas.microsoft.com/office/drawing/2014/main" id="{ACCFA105-8937-47FE-AD32-DD89BC105A10}"/>
                </a:ext>
              </a:extLst>
            </p:cNvPr>
            <p:cNvSpPr/>
            <p:nvPr/>
          </p:nvSpPr>
          <p:spPr>
            <a:xfrm>
              <a:off x="887517" y="4038685"/>
              <a:ext cx="3619900" cy="477054"/>
            </a:xfrm>
            <a:prstGeom prst="rect">
              <a:avLst/>
            </a:prstGeom>
            <a:noFill/>
            <a:ln w="19050">
              <a:solidFill>
                <a:srgbClr val="7DB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义启简圆体" panose="02010601030101010101" pitchFamily="2" charset="-128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46" name="组合 45">
            <a:extLst>
              <a:ext uri="{FF2B5EF4-FFF2-40B4-BE49-F238E27FC236}">
                <a16:creationId xmlns="" xmlns:a16="http://schemas.microsoft.com/office/drawing/2014/main" id="{FC50748B-B21D-4E92-816F-903726FDC5EF}"/>
              </a:ext>
            </a:extLst>
          </p:cNvPr>
          <p:cNvGrpSpPr/>
          <p:nvPr/>
        </p:nvGrpSpPr>
        <p:grpSpPr>
          <a:xfrm>
            <a:off x="887517" y="4858674"/>
            <a:ext cx="3619900" cy="484945"/>
            <a:chOff x="887517" y="4858674"/>
            <a:chExt cx="3619900" cy="484945"/>
          </a:xfrm>
        </p:grpSpPr>
        <p:sp>
          <p:nvSpPr>
            <p:cNvPr id="30" name="文本框 29">
              <a:extLst>
                <a:ext uri="{FF2B5EF4-FFF2-40B4-BE49-F238E27FC236}">
                  <a16:creationId xmlns="" xmlns:a16="http://schemas.microsoft.com/office/drawing/2014/main" id="{A4F143DD-C76A-4400-9508-423BA702AC2C}"/>
                </a:ext>
              </a:extLst>
            </p:cNvPr>
            <p:cNvSpPr txBox="1"/>
            <p:nvPr/>
          </p:nvSpPr>
          <p:spPr>
            <a:xfrm>
              <a:off x="1106624" y="4943509"/>
              <a:ext cx="141897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>
                <a:defRPr sz="2000">
                  <a:solidFill>
                    <a:srgbClr val="4EB300"/>
                  </a:solidFill>
                  <a:latin typeface="方正少儿简体" panose="03000509000000000000" pitchFamily="65" charset="-122"/>
                  <a:ea typeface="方正少儿简体" panose="03000509000000000000" pitchFamily="65" charset="-122"/>
                </a:defRPr>
              </a:lvl1pPr>
            </a:lstStyle>
            <a:p>
              <a:r>
                <a:rPr lang="zh-CN" altLang="en-US" dirty="0">
                  <a:latin typeface="微软雅黑" panose="020B0503020204020204" pitchFamily="34" charset="-122"/>
                  <a:ea typeface="义启简圆体" panose="02010601030101010101" pitchFamily="2" charset="-128"/>
                  <a:sym typeface="微软雅黑" panose="020B0503020204020204" pitchFamily="34" charset="-122"/>
                </a:rPr>
                <a:t>铝罐：</a:t>
              </a:r>
              <a:r>
                <a:rPr lang="en-US" altLang="zh-CN" dirty="0">
                  <a:solidFill>
                    <a:schemeClr val="tx1"/>
                  </a:solidFill>
                  <a:latin typeface="微软雅黑" panose="020B0503020204020204" pitchFamily="34" charset="-122"/>
                  <a:ea typeface="义启简圆体" panose="02010601030101010101" pitchFamily="2" charset="-128"/>
                  <a:sym typeface="微软雅黑" panose="020B0503020204020204" pitchFamily="34" charset="-122"/>
                </a:rPr>
                <a:t>500</a:t>
              </a:r>
              <a:r>
                <a:rPr lang="zh-CN" altLang="en-US" dirty="0">
                  <a:solidFill>
                    <a:schemeClr val="tx1"/>
                  </a:solidFill>
                  <a:latin typeface="微软雅黑" panose="020B0503020204020204" pitchFamily="34" charset="-122"/>
                  <a:ea typeface="义启简圆体" panose="02010601030101010101" pitchFamily="2" charset="-128"/>
                  <a:sym typeface="微软雅黑" panose="020B0503020204020204" pitchFamily="34" charset="-122"/>
                </a:rPr>
                <a:t>年</a:t>
              </a:r>
              <a:endParaRPr lang="en-US" altLang="zh-CN" dirty="0">
                <a:solidFill>
                  <a:schemeClr val="tx1"/>
                </a:solidFill>
                <a:latin typeface="微软雅黑" panose="020B0503020204020204" pitchFamily="34" charset="-122"/>
                <a:ea typeface="义启简圆体" panose="02010601030101010101" pitchFamily="2" charset="-128"/>
                <a:sym typeface="微软雅黑" panose="020B0503020204020204" pitchFamily="34" charset="-122"/>
              </a:endParaRPr>
            </a:p>
          </p:txBody>
        </p:sp>
        <p:sp>
          <p:nvSpPr>
            <p:cNvPr id="34" name="矩形 33">
              <a:extLst>
                <a:ext uri="{FF2B5EF4-FFF2-40B4-BE49-F238E27FC236}">
                  <a16:creationId xmlns="" xmlns:a16="http://schemas.microsoft.com/office/drawing/2014/main" id="{05E2F040-6C5F-44FA-A8B2-2AC321668CDC}"/>
                </a:ext>
              </a:extLst>
            </p:cNvPr>
            <p:cNvSpPr/>
            <p:nvPr/>
          </p:nvSpPr>
          <p:spPr>
            <a:xfrm>
              <a:off x="887517" y="4858674"/>
              <a:ext cx="3619900" cy="477054"/>
            </a:xfrm>
            <a:prstGeom prst="rect">
              <a:avLst/>
            </a:prstGeom>
            <a:noFill/>
            <a:ln w="19050">
              <a:solidFill>
                <a:srgbClr val="7DB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义启简圆体" panose="02010601030101010101" pitchFamily="2" charset="-128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47" name="组合 46">
            <a:extLst>
              <a:ext uri="{FF2B5EF4-FFF2-40B4-BE49-F238E27FC236}">
                <a16:creationId xmlns="" xmlns:a16="http://schemas.microsoft.com/office/drawing/2014/main" id="{82E61003-C6FF-4C52-AA37-31F4934EECA4}"/>
              </a:ext>
            </a:extLst>
          </p:cNvPr>
          <p:cNvGrpSpPr/>
          <p:nvPr/>
        </p:nvGrpSpPr>
        <p:grpSpPr>
          <a:xfrm>
            <a:off x="7603509" y="2572808"/>
            <a:ext cx="3619900" cy="477054"/>
            <a:chOff x="7603509" y="2572808"/>
            <a:chExt cx="3619900" cy="477054"/>
          </a:xfrm>
        </p:grpSpPr>
        <p:sp>
          <p:nvSpPr>
            <p:cNvPr id="35" name="文本框 34">
              <a:extLst>
                <a:ext uri="{FF2B5EF4-FFF2-40B4-BE49-F238E27FC236}">
                  <a16:creationId xmlns="" xmlns:a16="http://schemas.microsoft.com/office/drawing/2014/main" id="{106F5B8E-A502-40E7-A0A2-EC5DC7E0C8B4}"/>
                </a:ext>
              </a:extLst>
            </p:cNvPr>
            <p:cNvSpPr txBox="1"/>
            <p:nvPr/>
          </p:nvSpPr>
          <p:spPr>
            <a:xfrm>
              <a:off x="7822616" y="2616350"/>
              <a:ext cx="213552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dirty="0">
                  <a:solidFill>
                    <a:srgbClr val="4EB300"/>
                  </a:solidFill>
                  <a:latin typeface="微软雅黑" panose="020B0503020204020204" pitchFamily="34" charset="-122"/>
                  <a:ea typeface="义启简圆体" panose="02010601030101010101" pitchFamily="2" charset="-128"/>
                  <a:sym typeface="微软雅黑" panose="020B0503020204020204" pitchFamily="34" charset="-122"/>
                </a:rPr>
                <a:t>尼龙织品：</a:t>
              </a:r>
              <a:r>
                <a:rPr lang="en-US" altLang="zh-CN" sz="2000" dirty="0">
                  <a:latin typeface="微软雅黑" panose="020B0503020204020204" pitchFamily="34" charset="-122"/>
                  <a:ea typeface="义启简圆体" panose="02010601030101010101" pitchFamily="2" charset="-128"/>
                  <a:sym typeface="微软雅黑" panose="020B0503020204020204" pitchFamily="34" charset="-122"/>
                </a:rPr>
                <a:t>30-40</a:t>
              </a:r>
              <a:r>
                <a:rPr lang="zh-CN" altLang="en-US" sz="2000" dirty="0">
                  <a:latin typeface="微软雅黑" panose="020B0503020204020204" pitchFamily="34" charset="-122"/>
                  <a:ea typeface="义启简圆体" panose="02010601030101010101" pitchFamily="2" charset="-128"/>
                  <a:sym typeface="微软雅黑" panose="020B0503020204020204" pitchFamily="34" charset="-122"/>
                </a:rPr>
                <a:t>年</a:t>
              </a:r>
              <a:endParaRPr lang="en-US" altLang="zh-CN" sz="2000" dirty="0">
                <a:latin typeface="微软雅黑" panose="020B0503020204020204" pitchFamily="34" charset="-122"/>
                <a:ea typeface="义启简圆体" panose="02010601030101010101" pitchFamily="2" charset="-128"/>
                <a:sym typeface="微软雅黑" panose="020B0503020204020204" pitchFamily="34" charset="-122"/>
              </a:endParaRPr>
            </a:p>
          </p:txBody>
        </p:sp>
        <p:sp>
          <p:nvSpPr>
            <p:cNvPr id="39" name="矩形 38">
              <a:extLst>
                <a:ext uri="{FF2B5EF4-FFF2-40B4-BE49-F238E27FC236}">
                  <a16:creationId xmlns="" xmlns:a16="http://schemas.microsoft.com/office/drawing/2014/main" id="{5F0F7421-EB9F-4B98-BE9E-F72BDD65B7C2}"/>
                </a:ext>
              </a:extLst>
            </p:cNvPr>
            <p:cNvSpPr/>
            <p:nvPr/>
          </p:nvSpPr>
          <p:spPr>
            <a:xfrm>
              <a:off x="7603509" y="2572808"/>
              <a:ext cx="3619900" cy="477054"/>
            </a:xfrm>
            <a:prstGeom prst="rect">
              <a:avLst/>
            </a:prstGeom>
            <a:noFill/>
            <a:ln w="19050">
              <a:solidFill>
                <a:srgbClr val="7DB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义启简圆体" panose="02010601030101010101" pitchFamily="2" charset="-128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48" name="组合 47">
            <a:extLst>
              <a:ext uri="{FF2B5EF4-FFF2-40B4-BE49-F238E27FC236}">
                <a16:creationId xmlns="" xmlns:a16="http://schemas.microsoft.com/office/drawing/2014/main" id="{3FE11F94-A4B1-4690-84D6-8B05BEF8E21D}"/>
              </a:ext>
            </a:extLst>
          </p:cNvPr>
          <p:cNvGrpSpPr/>
          <p:nvPr/>
        </p:nvGrpSpPr>
        <p:grpSpPr>
          <a:xfrm>
            <a:off x="7603509" y="3241847"/>
            <a:ext cx="3619900" cy="477054"/>
            <a:chOff x="7603509" y="3241847"/>
            <a:chExt cx="3619900" cy="477054"/>
          </a:xfrm>
        </p:grpSpPr>
        <p:sp>
          <p:nvSpPr>
            <p:cNvPr id="36" name="文本框 35">
              <a:extLst>
                <a:ext uri="{FF2B5EF4-FFF2-40B4-BE49-F238E27FC236}">
                  <a16:creationId xmlns="" xmlns:a16="http://schemas.microsoft.com/office/drawing/2014/main" id="{63CC3117-F37C-4402-8FD4-9D3473F5DFB1}"/>
                </a:ext>
              </a:extLst>
            </p:cNvPr>
            <p:cNvSpPr txBox="1"/>
            <p:nvPr/>
          </p:nvSpPr>
          <p:spPr>
            <a:xfrm>
              <a:off x="7822616" y="3295907"/>
              <a:ext cx="281190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2000">
                  <a:solidFill>
                    <a:srgbClr val="4EB300"/>
                  </a:solidFill>
                  <a:latin typeface="方正少儿简体" panose="03000509000000000000" pitchFamily="65" charset="-122"/>
                  <a:ea typeface="方正少儿简体" panose="03000509000000000000" pitchFamily="65" charset="-122"/>
                </a:defRPr>
              </a:lvl1pPr>
            </a:lstStyle>
            <a:p>
              <a:r>
                <a:rPr lang="zh-CN" altLang="en-US" dirty="0">
                  <a:latin typeface="微软雅黑" panose="020B0503020204020204" pitchFamily="34" charset="-122"/>
                  <a:ea typeface="义启简圆体" panose="02010601030101010101" pitchFamily="2" charset="-128"/>
                  <a:sym typeface="微软雅黑" panose="020B0503020204020204" pitchFamily="34" charset="-122"/>
                </a:rPr>
                <a:t>玻璃罐：</a:t>
              </a:r>
              <a:r>
                <a:rPr lang="en-US" altLang="zh-CN" dirty="0">
                  <a:solidFill>
                    <a:schemeClr val="tx1"/>
                  </a:solidFill>
                  <a:latin typeface="微软雅黑" panose="020B0503020204020204" pitchFamily="34" charset="-122"/>
                  <a:ea typeface="义启简圆体" panose="02010601030101010101" pitchFamily="2" charset="-128"/>
                  <a:sym typeface="微软雅黑" panose="020B0503020204020204" pitchFamily="34" charset="-122"/>
                </a:rPr>
                <a:t>1000</a:t>
              </a:r>
              <a:r>
                <a:rPr lang="zh-CN" altLang="en-US" dirty="0">
                  <a:solidFill>
                    <a:schemeClr val="tx1"/>
                  </a:solidFill>
                  <a:latin typeface="微软雅黑" panose="020B0503020204020204" pitchFamily="34" charset="-122"/>
                  <a:ea typeface="义启简圆体" panose="02010601030101010101" pitchFamily="2" charset="-128"/>
                  <a:sym typeface="微软雅黑" panose="020B0503020204020204" pitchFamily="34" charset="-122"/>
                </a:rPr>
                <a:t>年</a:t>
              </a:r>
              <a:endParaRPr lang="en-US" altLang="zh-CN" dirty="0">
                <a:solidFill>
                  <a:schemeClr val="tx1"/>
                </a:solidFill>
                <a:latin typeface="微软雅黑" panose="020B0503020204020204" pitchFamily="34" charset="-122"/>
                <a:ea typeface="义启简圆体" panose="02010601030101010101" pitchFamily="2" charset="-128"/>
                <a:sym typeface="微软雅黑" panose="020B0503020204020204" pitchFamily="34" charset="-122"/>
              </a:endParaRPr>
            </a:p>
          </p:txBody>
        </p:sp>
        <p:sp>
          <p:nvSpPr>
            <p:cNvPr id="40" name="矩形 39">
              <a:extLst>
                <a:ext uri="{FF2B5EF4-FFF2-40B4-BE49-F238E27FC236}">
                  <a16:creationId xmlns="" xmlns:a16="http://schemas.microsoft.com/office/drawing/2014/main" id="{4DD14403-9EAA-4285-8D3C-5C028276D617}"/>
                </a:ext>
              </a:extLst>
            </p:cNvPr>
            <p:cNvSpPr/>
            <p:nvPr/>
          </p:nvSpPr>
          <p:spPr>
            <a:xfrm>
              <a:off x="7603509" y="3241847"/>
              <a:ext cx="3619900" cy="477054"/>
            </a:xfrm>
            <a:prstGeom prst="rect">
              <a:avLst/>
            </a:prstGeom>
            <a:noFill/>
            <a:ln w="19050">
              <a:solidFill>
                <a:srgbClr val="7DB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义启简圆体" panose="02010601030101010101" pitchFamily="2" charset="-128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49" name="组合 48">
            <a:extLst>
              <a:ext uri="{FF2B5EF4-FFF2-40B4-BE49-F238E27FC236}">
                <a16:creationId xmlns="" xmlns:a16="http://schemas.microsoft.com/office/drawing/2014/main" id="{E4F1B967-0248-4974-8D88-F4CE8343043F}"/>
              </a:ext>
            </a:extLst>
          </p:cNvPr>
          <p:cNvGrpSpPr/>
          <p:nvPr/>
        </p:nvGrpSpPr>
        <p:grpSpPr>
          <a:xfrm>
            <a:off x="7603509" y="4038684"/>
            <a:ext cx="4358408" cy="797105"/>
            <a:chOff x="7603509" y="4038684"/>
            <a:chExt cx="4358408" cy="797105"/>
          </a:xfrm>
        </p:grpSpPr>
        <p:sp>
          <p:nvSpPr>
            <p:cNvPr id="37" name="文本框 36">
              <a:extLst>
                <a:ext uri="{FF2B5EF4-FFF2-40B4-BE49-F238E27FC236}">
                  <a16:creationId xmlns="" xmlns:a16="http://schemas.microsoft.com/office/drawing/2014/main" id="{1D840676-D11E-4B1D-B064-E184E408BDBE}"/>
                </a:ext>
              </a:extLst>
            </p:cNvPr>
            <p:cNvSpPr txBox="1"/>
            <p:nvPr/>
          </p:nvSpPr>
          <p:spPr>
            <a:xfrm>
              <a:off x="7822616" y="4111196"/>
              <a:ext cx="4139301" cy="6771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2000">
                  <a:solidFill>
                    <a:srgbClr val="4EB300"/>
                  </a:solidFill>
                  <a:latin typeface="方正少儿简体" panose="03000509000000000000" pitchFamily="65" charset="-122"/>
                  <a:ea typeface="方正少儿简体" panose="03000509000000000000" pitchFamily="65" charset="-122"/>
                </a:defRPr>
              </a:lvl1pPr>
            </a:lstStyle>
            <a:p>
              <a:r>
                <a:rPr lang="en-US" altLang="zh-CN" dirty="0">
                  <a:latin typeface="微软雅黑" panose="020B0503020204020204" pitchFamily="34" charset="-122"/>
                  <a:ea typeface="义启简圆体" panose="02010601030101010101" pitchFamily="2" charset="-128"/>
                  <a:sym typeface="微软雅黑" panose="020B0503020204020204" pitchFamily="34" charset="-122"/>
                </a:rPr>
                <a:t>1</a:t>
              </a:r>
              <a:r>
                <a:rPr lang="zh-CN" altLang="en-US" dirty="0">
                  <a:latin typeface="微软雅黑" panose="020B0503020204020204" pitchFamily="34" charset="-122"/>
                  <a:ea typeface="义启简圆体" panose="02010601030101010101" pitchFamily="2" charset="-128"/>
                  <a:sym typeface="微软雅黑" panose="020B0503020204020204" pitchFamily="34" charset="-122"/>
                </a:rPr>
                <a:t>粒纽扣电池：</a:t>
              </a:r>
              <a:r>
                <a:rPr lang="zh-CN" altLang="en-US" sz="1800" dirty="0">
                  <a:solidFill>
                    <a:schemeClr val="tx1"/>
                  </a:solidFill>
                  <a:latin typeface="微软雅黑" panose="020B0503020204020204" pitchFamily="34" charset="-122"/>
                  <a:ea typeface="义启简圆体" panose="02010601030101010101" pitchFamily="2" charset="-128"/>
                  <a:sym typeface="微软雅黑" panose="020B0503020204020204" pitchFamily="34" charset="-122"/>
                </a:rPr>
                <a:t>可污染</a:t>
              </a:r>
              <a:r>
                <a:rPr lang="en-US" altLang="zh-CN" sz="1800" dirty="0">
                  <a:solidFill>
                    <a:schemeClr val="tx1"/>
                  </a:solidFill>
                  <a:latin typeface="微软雅黑" panose="020B0503020204020204" pitchFamily="34" charset="-122"/>
                  <a:ea typeface="义启简圆体" panose="02010601030101010101" pitchFamily="2" charset="-128"/>
                  <a:sym typeface="微软雅黑" panose="020B0503020204020204" pitchFamily="34" charset="-122"/>
                </a:rPr>
                <a:t>60</a:t>
              </a:r>
              <a:r>
                <a:rPr lang="zh-CN" altLang="en-US" sz="1800" dirty="0">
                  <a:solidFill>
                    <a:schemeClr val="tx1"/>
                  </a:solidFill>
                  <a:latin typeface="微软雅黑" panose="020B0503020204020204" pitchFamily="34" charset="-122"/>
                  <a:ea typeface="义启简圆体" panose="02010601030101010101" pitchFamily="2" charset="-128"/>
                  <a:sym typeface="微软雅黑" panose="020B0503020204020204" pitchFamily="34" charset="-122"/>
                </a:rPr>
                <a:t>万升水</a:t>
              </a:r>
              <a:endParaRPr lang="en-US" altLang="zh-CN" sz="1800" dirty="0">
                <a:solidFill>
                  <a:schemeClr val="tx1"/>
                </a:solidFill>
                <a:latin typeface="微软雅黑" panose="020B0503020204020204" pitchFamily="34" charset="-122"/>
                <a:ea typeface="义启简圆体" panose="02010601030101010101" pitchFamily="2" charset="-128"/>
                <a:sym typeface="微软雅黑" panose="020B0503020204020204" pitchFamily="34" charset="-122"/>
              </a:endParaRPr>
            </a:p>
            <a:p>
              <a:r>
                <a:rPr lang="zh-CN" altLang="en-US" sz="1800" dirty="0">
                  <a:solidFill>
                    <a:schemeClr val="tx1"/>
                  </a:solidFill>
                  <a:latin typeface="微软雅黑" panose="020B0503020204020204" pitchFamily="34" charset="-122"/>
                  <a:ea typeface="义启简圆体" panose="02010601030101010101" pitchFamily="2" charset="-128"/>
                  <a:sym typeface="微软雅黑" panose="020B0503020204020204" pitchFamily="34" charset="-122"/>
                </a:rPr>
                <a:t>（相当于一个人一生的用水量）</a:t>
              </a:r>
              <a:endParaRPr lang="en-US" altLang="zh-CN" sz="1800" dirty="0">
                <a:solidFill>
                  <a:schemeClr val="tx1"/>
                </a:solidFill>
                <a:latin typeface="微软雅黑" panose="020B0503020204020204" pitchFamily="34" charset="-122"/>
                <a:ea typeface="义启简圆体" panose="02010601030101010101" pitchFamily="2" charset="-128"/>
                <a:sym typeface="微软雅黑" panose="020B0503020204020204" pitchFamily="34" charset="-122"/>
              </a:endParaRPr>
            </a:p>
          </p:txBody>
        </p:sp>
        <p:sp>
          <p:nvSpPr>
            <p:cNvPr id="41" name="矩形 40">
              <a:extLst>
                <a:ext uri="{FF2B5EF4-FFF2-40B4-BE49-F238E27FC236}">
                  <a16:creationId xmlns="" xmlns:a16="http://schemas.microsoft.com/office/drawing/2014/main" id="{4D1D851B-7F40-48E7-95A2-957614C9F92F}"/>
                </a:ext>
              </a:extLst>
            </p:cNvPr>
            <p:cNvSpPr/>
            <p:nvPr/>
          </p:nvSpPr>
          <p:spPr>
            <a:xfrm>
              <a:off x="7603509" y="4038684"/>
              <a:ext cx="3619900" cy="797105"/>
            </a:xfrm>
            <a:prstGeom prst="rect">
              <a:avLst/>
            </a:prstGeom>
            <a:noFill/>
            <a:ln w="19050">
              <a:solidFill>
                <a:srgbClr val="7DB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义启简圆体" panose="02010601030101010101" pitchFamily="2" charset="-128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50" name="组合 49">
            <a:extLst>
              <a:ext uri="{FF2B5EF4-FFF2-40B4-BE49-F238E27FC236}">
                <a16:creationId xmlns="" xmlns:a16="http://schemas.microsoft.com/office/drawing/2014/main" id="{76C76D4D-2562-49B8-A1E4-2EA0DFFAF736}"/>
              </a:ext>
            </a:extLst>
          </p:cNvPr>
          <p:cNvGrpSpPr/>
          <p:nvPr/>
        </p:nvGrpSpPr>
        <p:grpSpPr>
          <a:xfrm>
            <a:off x="7603509" y="5105411"/>
            <a:ext cx="3619900" cy="761944"/>
            <a:chOff x="7603509" y="5105411"/>
            <a:chExt cx="3619900" cy="761944"/>
          </a:xfrm>
        </p:grpSpPr>
        <p:sp>
          <p:nvSpPr>
            <p:cNvPr id="38" name="文本框 37">
              <a:extLst>
                <a:ext uri="{FF2B5EF4-FFF2-40B4-BE49-F238E27FC236}">
                  <a16:creationId xmlns="" xmlns:a16="http://schemas.microsoft.com/office/drawing/2014/main" id="{4C6464A5-DAE2-4D63-BF1F-C1E72A516446}"/>
                </a:ext>
              </a:extLst>
            </p:cNvPr>
            <p:cNvSpPr txBox="1"/>
            <p:nvPr/>
          </p:nvSpPr>
          <p:spPr>
            <a:xfrm>
              <a:off x="7822616" y="5190247"/>
              <a:ext cx="3400793" cy="6771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2000">
                  <a:solidFill>
                    <a:srgbClr val="4EB300"/>
                  </a:solidFill>
                  <a:latin typeface="方正少儿简体" panose="03000509000000000000" pitchFamily="65" charset="-122"/>
                  <a:ea typeface="方正少儿简体" panose="03000509000000000000" pitchFamily="65" charset="-122"/>
                </a:defRPr>
              </a:lvl1pPr>
            </a:lstStyle>
            <a:p>
              <a:r>
                <a:rPr lang="en-US" altLang="zh-CN" dirty="0">
                  <a:latin typeface="微软雅黑" panose="020B0503020204020204" pitchFamily="34" charset="-122"/>
                  <a:ea typeface="义启简圆体" panose="02010601030101010101" pitchFamily="2" charset="-128"/>
                  <a:sym typeface="微软雅黑" panose="020B0503020204020204" pitchFamily="34" charset="-122"/>
                </a:rPr>
                <a:t>1</a:t>
              </a:r>
              <a:r>
                <a:rPr lang="zh-CN" altLang="en-US" dirty="0">
                  <a:latin typeface="微软雅黑" panose="020B0503020204020204" pitchFamily="34" charset="-122"/>
                  <a:ea typeface="义启简圆体" panose="02010601030101010101" pitchFamily="2" charset="-128"/>
                  <a:sym typeface="微软雅黑" panose="020B0503020204020204" pitchFamily="34" charset="-122"/>
                </a:rPr>
                <a:t>节一号电池：</a:t>
              </a:r>
              <a:r>
                <a:rPr lang="zh-CN" altLang="en-US" sz="1800" dirty="0">
                  <a:solidFill>
                    <a:schemeClr val="tx1"/>
                  </a:solidFill>
                  <a:latin typeface="微软雅黑" panose="020B0503020204020204" pitchFamily="34" charset="-122"/>
                  <a:ea typeface="义启简圆体" panose="02010601030101010101" pitchFamily="2" charset="-128"/>
                  <a:sym typeface="微软雅黑" panose="020B0503020204020204" pitchFamily="34" charset="-122"/>
                </a:rPr>
                <a:t>使</a:t>
              </a:r>
              <a:r>
                <a:rPr lang="en-US" altLang="zh-CN" sz="1800" dirty="0">
                  <a:solidFill>
                    <a:schemeClr val="tx1"/>
                  </a:solidFill>
                  <a:latin typeface="微软雅黑" panose="020B0503020204020204" pitchFamily="34" charset="-122"/>
                  <a:ea typeface="义启简圆体" panose="02010601030101010101" pitchFamily="2" charset="-128"/>
                  <a:sym typeface="微软雅黑" panose="020B0503020204020204" pitchFamily="34" charset="-122"/>
                </a:rPr>
                <a:t>1</a:t>
              </a:r>
              <a:r>
                <a:rPr lang="zh-CN" altLang="en-US" sz="1800" dirty="0">
                  <a:solidFill>
                    <a:schemeClr val="tx1"/>
                  </a:solidFill>
                  <a:latin typeface="微软雅黑" panose="020B0503020204020204" pitchFamily="34" charset="-122"/>
                  <a:ea typeface="义启简圆体" panose="02010601030101010101" pitchFamily="2" charset="-128"/>
                  <a:sym typeface="微软雅黑" panose="020B0503020204020204" pitchFamily="34" charset="-122"/>
                </a:rPr>
                <a:t>平方米的</a:t>
              </a:r>
              <a:endParaRPr lang="en-US" altLang="zh-CN" sz="1800" dirty="0">
                <a:solidFill>
                  <a:schemeClr val="tx1"/>
                </a:solidFill>
                <a:latin typeface="微软雅黑" panose="020B0503020204020204" pitchFamily="34" charset="-122"/>
                <a:ea typeface="义启简圆体" panose="02010601030101010101" pitchFamily="2" charset="-128"/>
                <a:sym typeface="微软雅黑" panose="020B0503020204020204" pitchFamily="34" charset="-122"/>
              </a:endParaRPr>
            </a:p>
            <a:p>
              <a:r>
                <a:rPr lang="zh-CN" altLang="en-US" sz="1800" dirty="0">
                  <a:solidFill>
                    <a:schemeClr val="tx1"/>
                  </a:solidFill>
                  <a:latin typeface="微软雅黑" panose="020B0503020204020204" pitchFamily="34" charset="-122"/>
                  <a:ea typeface="义启简圆体" panose="02010601030101010101" pitchFamily="2" charset="-128"/>
                  <a:sym typeface="微软雅黑" panose="020B0503020204020204" pitchFamily="34" charset="-122"/>
                </a:rPr>
                <a:t>土地失去利用价值</a:t>
              </a:r>
            </a:p>
          </p:txBody>
        </p:sp>
        <p:sp>
          <p:nvSpPr>
            <p:cNvPr id="42" name="矩形 41">
              <a:extLst>
                <a:ext uri="{FF2B5EF4-FFF2-40B4-BE49-F238E27FC236}">
                  <a16:creationId xmlns="" xmlns:a16="http://schemas.microsoft.com/office/drawing/2014/main" id="{06C1CB46-72FD-481F-AD40-E37AD4DFF208}"/>
                </a:ext>
              </a:extLst>
            </p:cNvPr>
            <p:cNvSpPr/>
            <p:nvPr/>
          </p:nvSpPr>
          <p:spPr>
            <a:xfrm>
              <a:off x="7603509" y="5105411"/>
              <a:ext cx="3619900" cy="722647"/>
            </a:xfrm>
            <a:prstGeom prst="rect">
              <a:avLst/>
            </a:prstGeom>
            <a:noFill/>
            <a:ln w="19050">
              <a:solidFill>
                <a:srgbClr val="7DB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义启简圆体" panose="02010601030101010101" pitchFamily="2" charset="-128"/>
                <a:sym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9743923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drap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-(-#ppt_w/2*cos(ppt_r/180*pi)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8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(-#ppt_h/2*cos(ppt_r/180*pi)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9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-(-#ppt_h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0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-(-#ppt_w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980"/>
                            </p:stCondLst>
                            <p:childTnLst>
                              <p:par>
                                <p:cTn id="2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980"/>
                            </p:stCondLst>
                            <p:childTnLst>
                              <p:par>
                                <p:cTn id="2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nodeType="withEffect">
                                  <p:stCondLst>
                                    <p:cond delay="52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nodeType="withEffect">
                                  <p:stCondLst>
                                    <p:cond delay="102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nodeType="withEffect">
                                  <p:stCondLst>
                                    <p:cond delay="142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400"/>
                            </p:stCondLst>
                            <p:childTnLst>
                              <p:par>
                                <p:cTn id="4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42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42" presetClass="entr" presetSubtype="0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42" presetClass="entr" presetSubtype="0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9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="" xmlns:a16="http://schemas.microsoft.com/office/drawing/2014/main" id="{68209F6C-18E3-4BF0-A1BC-981B805917D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497" y="135303"/>
            <a:ext cx="771020" cy="771020"/>
          </a:xfrm>
          <a:prstGeom prst="rect">
            <a:avLst/>
          </a:prstGeom>
        </p:spPr>
      </p:pic>
      <p:sp>
        <p:nvSpPr>
          <p:cNvPr id="3" name="文本框 2">
            <a:extLst>
              <a:ext uri="{FF2B5EF4-FFF2-40B4-BE49-F238E27FC236}">
                <a16:creationId xmlns="" xmlns:a16="http://schemas.microsoft.com/office/drawing/2014/main" id="{A7821F93-FA4A-4317-9C0B-DD1E9F5A3163}"/>
              </a:ext>
            </a:extLst>
          </p:cNvPr>
          <p:cNvSpPr txBox="1"/>
          <p:nvPr/>
        </p:nvSpPr>
        <p:spPr>
          <a:xfrm>
            <a:off x="754743" y="297675"/>
            <a:ext cx="2297424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5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义启简圆体" panose="02010601030101010101" pitchFamily="2" charset="-128"/>
                <a:sym typeface="微软雅黑" panose="020B0503020204020204" pitchFamily="34" charset="-122"/>
              </a:rPr>
              <a:t>垃圾分类的好处</a:t>
            </a:r>
          </a:p>
        </p:txBody>
      </p:sp>
      <p:sp>
        <p:nvSpPr>
          <p:cNvPr id="7" name="PA-矩形 6">
            <a:extLst>
              <a:ext uri="{FF2B5EF4-FFF2-40B4-BE49-F238E27FC236}">
                <a16:creationId xmlns="" xmlns:a16="http://schemas.microsoft.com/office/drawing/2014/main" id="{5265BE59-8C04-4FC0-B2B7-E273D0C16716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>
            <a:off x="1065402" y="1943392"/>
            <a:ext cx="7511294" cy="3808735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  <a:buClr>
                <a:srgbClr val="4EB300"/>
              </a:buClr>
            </a:pPr>
            <a:r>
              <a:rPr lang="en-US" altLang="zh-CN" dirty="0">
                <a:solidFill>
                  <a:srgbClr val="437EB9"/>
                </a:solidFill>
                <a:latin typeface="微软雅黑" panose="020B0503020204020204" pitchFamily="34" charset="-122"/>
                <a:ea typeface="义启简圆体" panose="02010601030101010101" pitchFamily="2" charset="-128"/>
                <a:sym typeface="微软雅黑" panose="020B0503020204020204" pitchFamily="34" charset="-122"/>
              </a:rPr>
              <a:t>1</a:t>
            </a:r>
            <a:r>
              <a:rPr lang="zh-CN" altLang="en-US" dirty="0">
                <a:solidFill>
                  <a:srgbClr val="437EB9"/>
                </a:solidFill>
                <a:latin typeface="微软雅黑" panose="020B0503020204020204" pitchFamily="34" charset="-122"/>
                <a:ea typeface="义启简圆体" panose="02010601030101010101" pitchFamily="2" charset="-128"/>
                <a:sym typeface="微软雅黑" panose="020B0503020204020204" pitchFamily="34" charset="-122"/>
              </a:rPr>
              <a:t>吨废塑料</a:t>
            </a:r>
            <a:r>
              <a:rPr lang="en-US" altLang="zh-CN" dirty="0">
                <a:solidFill>
                  <a:srgbClr val="437EB9"/>
                </a:solidFill>
                <a:latin typeface="微软雅黑" panose="020B0503020204020204" pitchFamily="34" charset="-122"/>
                <a:ea typeface="义启简圆体" panose="02010601030101010101" pitchFamily="2" charset="-128"/>
                <a:sym typeface="微软雅黑" panose="020B0503020204020204" pitchFamily="34" charset="-122"/>
              </a:rPr>
              <a:t>=</a:t>
            </a:r>
            <a:r>
              <a:rPr lang="zh-CN" altLang="en-US" dirty="0">
                <a:solidFill>
                  <a:srgbClr val="437EB9"/>
                </a:solidFill>
                <a:latin typeface="微软雅黑" panose="020B0503020204020204" pitchFamily="34" charset="-122"/>
                <a:ea typeface="义启简圆体" panose="02010601030101010101" pitchFamily="2" charset="-128"/>
                <a:sym typeface="微软雅黑" panose="020B0503020204020204" pitchFamily="34" charset="-122"/>
              </a:rPr>
              <a:t>可回炼</a:t>
            </a:r>
            <a:r>
              <a:rPr lang="en-US" altLang="zh-CN" dirty="0">
                <a:solidFill>
                  <a:srgbClr val="437EB9"/>
                </a:solidFill>
                <a:latin typeface="微软雅黑" panose="020B0503020204020204" pitchFamily="34" charset="-122"/>
                <a:ea typeface="义启简圆体" panose="02010601030101010101" pitchFamily="2" charset="-128"/>
                <a:sym typeface="微软雅黑" panose="020B0503020204020204" pitchFamily="34" charset="-122"/>
              </a:rPr>
              <a:t>600</a:t>
            </a:r>
            <a:r>
              <a:rPr lang="zh-CN" altLang="en-US" dirty="0">
                <a:solidFill>
                  <a:srgbClr val="437EB9"/>
                </a:solidFill>
                <a:latin typeface="微软雅黑" panose="020B0503020204020204" pitchFamily="34" charset="-122"/>
                <a:ea typeface="义启简圆体" panose="02010601030101010101" pitchFamily="2" charset="-128"/>
                <a:sym typeface="微软雅黑" panose="020B0503020204020204" pitchFamily="34" charset="-122"/>
              </a:rPr>
              <a:t>公斤的无铅汽油和柴油</a:t>
            </a:r>
            <a:endParaRPr lang="en-US" altLang="zh-CN" dirty="0">
              <a:solidFill>
                <a:srgbClr val="437EB9"/>
              </a:solidFill>
              <a:latin typeface="微软雅黑" panose="020B0503020204020204" pitchFamily="34" charset="-122"/>
              <a:ea typeface="义启简圆体" panose="02010601030101010101" pitchFamily="2" charset="-128"/>
              <a:sym typeface="微软雅黑" panose="020B0503020204020204" pitchFamily="34" charset="-122"/>
            </a:endParaRPr>
          </a:p>
          <a:p>
            <a:pPr>
              <a:lnSpc>
                <a:spcPct val="150000"/>
              </a:lnSpc>
              <a:buClr>
                <a:srgbClr val="4EB300"/>
              </a:buClr>
            </a:pPr>
            <a:r>
              <a:rPr lang="en-US" altLang="zh-CN" dirty="0">
                <a:solidFill>
                  <a:srgbClr val="437EB9"/>
                </a:solidFill>
                <a:latin typeface="微软雅黑" panose="020B0503020204020204" pitchFamily="34" charset="-122"/>
                <a:ea typeface="义启简圆体" panose="02010601030101010101" pitchFamily="2" charset="-128"/>
                <a:sym typeface="微软雅黑" panose="020B0503020204020204" pitchFamily="34" charset="-122"/>
              </a:rPr>
              <a:t>1</a:t>
            </a:r>
            <a:r>
              <a:rPr lang="zh-CN" altLang="en-US" dirty="0">
                <a:solidFill>
                  <a:srgbClr val="437EB9"/>
                </a:solidFill>
                <a:latin typeface="微软雅黑" panose="020B0503020204020204" pitchFamily="34" charset="-122"/>
                <a:ea typeface="义启简圆体" panose="02010601030101010101" pitchFamily="2" charset="-128"/>
                <a:sym typeface="微软雅黑" panose="020B0503020204020204" pitchFamily="34" charset="-122"/>
              </a:rPr>
              <a:t>吨塑料软饮料 </a:t>
            </a:r>
            <a:r>
              <a:rPr lang="en-US" altLang="zh-CN" dirty="0">
                <a:solidFill>
                  <a:srgbClr val="437EB9"/>
                </a:solidFill>
                <a:latin typeface="微软雅黑" panose="020B0503020204020204" pitchFamily="34" charset="-122"/>
                <a:ea typeface="义启简圆体" panose="02010601030101010101" pitchFamily="2" charset="-128"/>
                <a:sym typeface="微软雅黑" panose="020B0503020204020204" pitchFamily="34" charset="-122"/>
              </a:rPr>
              <a:t>=</a:t>
            </a:r>
            <a:r>
              <a:rPr lang="zh-CN" altLang="en-US" dirty="0">
                <a:solidFill>
                  <a:srgbClr val="437EB9"/>
                </a:solidFill>
                <a:latin typeface="微软雅黑" panose="020B0503020204020204" pitchFamily="34" charset="-122"/>
                <a:ea typeface="义启简圆体" panose="02010601030101010101" pitchFamily="2" charset="-128"/>
                <a:sym typeface="微软雅黑" panose="020B0503020204020204" pitchFamily="34" charset="-122"/>
              </a:rPr>
              <a:t>可获得</a:t>
            </a:r>
            <a:r>
              <a:rPr lang="en-US" altLang="zh-CN" dirty="0">
                <a:solidFill>
                  <a:srgbClr val="437EB9"/>
                </a:solidFill>
                <a:latin typeface="微软雅黑" panose="020B0503020204020204" pitchFamily="34" charset="-122"/>
                <a:ea typeface="义启简圆体" panose="02010601030101010101" pitchFamily="2" charset="-128"/>
                <a:sym typeface="微软雅黑" panose="020B0503020204020204" pitchFamily="34" charset="-122"/>
              </a:rPr>
              <a:t>0.7</a:t>
            </a:r>
            <a:r>
              <a:rPr lang="zh-CN" altLang="en-US" dirty="0">
                <a:solidFill>
                  <a:srgbClr val="437EB9"/>
                </a:solidFill>
                <a:latin typeface="微软雅黑" panose="020B0503020204020204" pitchFamily="34" charset="-122"/>
                <a:ea typeface="义启简圆体" panose="02010601030101010101" pitchFamily="2" charset="-128"/>
                <a:sym typeface="微软雅黑" panose="020B0503020204020204" pitchFamily="34" charset="-122"/>
              </a:rPr>
              <a:t>吨二级原料</a:t>
            </a:r>
            <a:endParaRPr lang="en-US" altLang="zh-CN" dirty="0">
              <a:solidFill>
                <a:srgbClr val="437EB9"/>
              </a:solidFill>
              <a:latin typeface="微软雅黑" panose="020B0503020204020204" pitchFamily="34" charset="-122"/>
              <a:ea typeface="义启简圆体" panose="02010601030101010101" pitchFamily="2" charset="-128"/>
              <a:sym typeface="微软雅黑" panose="020B0503020204020204" pitchFamily="34" charset="-122"/>
            </a:endParaRPr>
          </a:p>
          <a:p>
            <a:pPr>
              <a:lnSpc>
                <a:spcPct val="150000"/>
              </a:lnSpc>
              <a:buClr>
                <a:srgbClr val="4EB300"/>
              </a:buClr>
            </a:pPr>
            <a:r>
              <a:rPr lang="en-US" altLang="zh-CN" dirty="0">
                <a:solidFill>
                  <a:srgbClr val="437EB9"/>
                </a:solidFill>
                <a:latin typeface="微软雅黑" panose="020B0503020204020204" pitchFamily="34" charset="-122"/>
                <a:ea typeface="义启简圆体" panose="02010601030101010101" pitchFamily="2" charset="-128"/>
                <a:sym typeface="微软雅黑" panose="020B0503020204020204" pitchFamily="34" charset="-122"/>
              </a:rPr>
              <a:t>1</a:t>
            </a:r>
            <a:r>
              <a:rPr lang="zh-CN" altLang="en-US" dirty="0">
                <a:solidFill>
                  <a:srgbClr val="437EB9"/>
                </a:solidFill>
                <a:latin typeface="微软雅黑" panose="020B0503020204020204" pitchFamily="34" charset="-122"/>
                <a:ea typeface="义启简圆体" panose="02010601030101010101" pitchFamily="2" charset="-128"/>
                <a:sym typeface="微软雅黑" panose="020B0503020204020204" pitchFamily="34" charset="-122"/>
              </a:rPr>
              <a:t>吨废纸</a:t>
            </a:r>
            <a:r>
              <a:rPr lang="en-US" altLang="zh-CN" dirty="0">
                <a:solidFill>
                  <a:srgbClr val="437EB9"/>
                </a:solidFill>
                <a:latin typeface="微软雅黑" panose="020B0503020204020204" pitchFamily="34" charset="-122"/>
                <a:ea typeface="义启简圆体" panose="02010601030101010101" pitchFamily="2" charset="-128"/>
                <a:sym typeface="微软雅黑" panose="020B0503020204020204" pitchFamily="34" charset="-122"/>
              </a:rPr>
              <a:t>=</a:t>
            </a:r>
            <a:r>
              <a:rPr lang="zh-CN" altLang="en-US" dirty="0">
                <a:solidFill>
                  <a:srgbClr val="437EB9"/>
                </a:solidFill>
                <a:latin typeface="微软雅黑" panose="020B0503020204020204" pitchFamily="34" charset="-122"/>
                <a:ea typeface="义启简圆体" panose="02010601030101010101" pitchFamily="2" charset="-128"/>
                <a:sym typeface="微软雅黑" panose="020B0503020204020204" pitchFamily="34" charset="-122"/>
              </a:rPr>
              <a:t>可再造</a:t>
            </a:r>
            <a:r>
              <a:rPr lang="en-US" altLang="zh-CN" dirty="0">
                <a:solidFill>
                  <a:srgbClr val="437EB9"/>
                </a:solidFill>
                <a:latin typeface="微软雅黑" panose="020B0503020204020204" pitchFamily="34" charset="-122"/>
                <a:ea typeface="义启简圆体" panose="02010601030101010101" pitchFamily="2" charset="-128"/>
                <a:sym typeface="微软雅黑" panose="020B0503020204020204" pitchFamily="34" charset="-122"/>
              </a:rPr>
              <a:t>700</a:t>
            </a:r>
            <a:r>
              <a:rPr lang="zh-CN" altLang="en-US" dirty="0">
                <a:solidFill>
                  <a:srgbClr val="437EB9"/>
                </a:solidFill>
                <a:latin typeface="微软雅黑" panose="020B0503020204020204" pitchFamily="34" charset="-122"/>
                <a:ea typeface="义启简圆体" panose="02010601030101010101" pitchFamily="2" charset="-128"/>
                <a:sym typeface="微软雅黑" panose="020B0503020204020204" pitchFamily="34" charset="-122"/>
              </a:rPr>
              <a:t>公斤好纸；少砍伐树龄为</a:t>
            </a:r>
            <a:r>
              <a:rPr lang="en-US" altLang="zh-CN" dirty="0">
                <a:solidFill>
                  <a:srgbClr val="437EB9"/>
                </a:solidFill>
                <a:latin typeface="微软雅黑" panose="020B0503020204020204" pitchFamily="34" charset="-122"/>
                <a:ea typeface="义启简圆体" panose="02010601030101010101" pitchFamily="2" charset="-128"/>
                <a:sym typeface="微软雅黑" panose="020B0503020204020204" pitchFamily="34" charset="-122"/>
              </a:rPr>
              <a:t>30</a:t>
            </a:r>
            <a:r>
              <a:rPr lang="zh-CN" altLang="en-US" dirty="0">
                <a:solidFill>
                  <a:srgbClr val="437EB9"/>
                </a:solidFill>
                <a:latin typeface="微软雅黑" panose="020B0503020204020204" pitchFamily="34" charset="-122"/>
                <a:ea typeface="义启简圆体" panose="02010601030101010101" pitchFamily="2" charset="-128"/>
                <a:sym typeface="微软雅黑" panose="020B0503020204020204" pitchFamily="34" charset="-122"/>
              </a:rPr>
              <a:t>年的树木</a:t>
            </a:r>
            <a:r>
              <a:rPr lang="en-US" altLang="zh-CN" dirty="0">
                <a:solidFill>
                  <a:srgbClr val="437EB9"/>
                </a:solidFill>
                <a:latin typeface="微软雅黑" panose="020B0503020204020204" pitchFamily="34" charset="-122"/>
                <a:ea typeface="义启简圆体" panose="02010601030101010101" pitchFamily="2" charset="-128"/>
                <a:sym typeface="微软雅黑" panose="020B0503020204020204" pitchFamily="34" charset="-122"/>
              </a:rPr>
              <a:t>20</a:t>
            </a:r>
            <a:r>
              <a:rPr lang="zh-CN" altLang="en-US" dirty="0">
                <a:solidFill>
                  <a:srgbClr val="437EB9"/>
                </a:solidFill>
                <a:latin typeface="微软雅黑" panose="020B0503020204020204" pitchFamily="34" charset="-122"/>
                <a:ea typeface="义启简圆体" panose="02010601030101010101" pitchFamily="2" charset="-128"/>
                <a:sym typeface="微软雅黑" panose="020B0503020204020204" pitchFamily="34" charset="-122"/>
              </a:rPr>
              <a:t>棵；比等量生产减少污染</a:t>
            </a:r>
            <a:r>
              <a:rPr lang="en-US" altLang="zh-CN" dirty="0">
                <a:solidFill>
                  <a:srgbClr val="437EB9"/>
                </a:solidFill>
                <a:latin typeface="微软雅黑" panose="020B0503020204020204" pitchFamily="34" charset="-122"/>
                <a:ea typeface="义启简圆体" panose="02010601030101010101" pitchFamily="2" charset="-128"/>
                <a:sym typeface="微软雅黑" panose="020B0503020204020204" pitchFamily="34" charset="-122"/>
              </a:rPr>
              <a:t>74%</a:t>
            </a:r>
          </a:p>
          <a:p>
            <a:pPr>
              <a:lnSpc>
                <a:spcPct val="150000"/>
              </a:lnSpc>
              <a:buClr>
                <a:srgbClr val="4EB300"/>
              </a:buClr>
            </a:pPr>
            <a:r>
              <a:rPr lang="zh-CN" altLang="en-US" dirty="0">
                <a:solidFill>
                  <a:srgbClr val="437EB9"/>
                </a:solidFill>
                <a:latin typeface="微软雅黑" panose="020B0503020204020204" pitchFamily="34" charset="-122"/>
                <a:ea typeface="义启简圆体" panose="02010601030101010101" pitchFamily="2" charset="-128"/>
                <a:sym typeface="微软雅黑" panose="020B0503020204020204" pitchFamily="34" charset="-122"/>
              </a:rPr>
              <a:t>每年废弃的</a:t>
            </a:r>
            <a:r>
              <a:rPr lang="en-US" altLang="zh-CN" dirty="0">
                <a:solidFill>
                  <a:srgbClr val="437EB9"/>
                </a:solidFill>
                <a:latin typeface="微软雅黑" panose="020B0503020204020204" pitchFamily="34" charset="-122"/>
                <a:ea typeface="义启简圆体" panose="02010601030101010101" pitchFamily="2" charset="-128"/>
                <a:sym typeface="微软雅黑" panose="020B0503020204020204" pitchFamily="34" charset="-122"/>
              </a:rPr>
              <a:t>60</a:t>
            </a:r>
            <a:r>
              <a:rPr lang="zh-CN" altLang="en-US" dirty="0">
                <a:solidFill>
                  <a:srgbClr val="437EB9"/>
                </a:solidFill>
                <a:latin typeface="微软雅黑" panose="020B0503020204020204" pitchFamily="34" charset="-122"/>
                <a:ea typeface="义启简圆体" panose="02010601030101010101" pitchFamily="2" charset="-128"/>
                <a:sym typeface="微软雅黑" panose="020B0503020204020204" pitchFamily="34" charset="-122"/>
              </a:rPr>
              <a:t>多亿只废干电池</a:t>
            </a:r>
            <a:r>
              <a:rPr lang="en-US" altLang="zh-CN" dirty="0">
                <a:solidFill>
                  <a:srgbClr val="437EB9"/>
                </a:solidFill>
                <a:latin typeface="微软雅黑" panose="020B0503020204020204" pitchFamily="34" charset="-122"/>
                <a:ea typeface="义启简圆体" panose="02010601030101010101" pitchFamily="2" charset="-128"/>
                <a:sym typeface="微软雅黑" panose="020B0503020204020204" pitchFamily="34" charset="-122"/>
              </a:rPr>
              <a:t>=</a:t>
            </a:r>
            <a:r>
              <a:rPr lang="zh-CN" altLang="en-US" dirty="0">
                <a:solidFill>
                  <a:srgbClr val="437EB9"/>
                </a:solidFill>
                <a:latin typeface="微软雅黑" panose="020B0503020204020204" pitchFamily="34" charset="-122"/>
                <a:ea typeface="义启简圆体" panose="02010601030101010101" pitchFamily="2" charset="-128"/>
                <a:sym typeface="微软雅黑" panose="020B0503020204020204" pitchFamily="34" charset="-122"/>
              </a:rPr>
              <a:t>含</a:t>
            </a:r>
            <a:r>
              <a:rPr lang="en-US" altLang="zh-CN" dirty="0">
                <a:solidFill>
                  <a:srgbClr val="437EB9"/>
                </a:solidFill>
                <a:latin typeface="微软雅黑" panose="020B0503020204020204" pitchFamily="34" charset="-122"/>
                <a:ea typeface="义启简圆体" panose="02010601030101010101" pitchFamily="2" charset="-128"/>
                <a:sym typeface="微软雅黑" panose="020B0503020204020204" pitchFamily="34" charset="-122"/>
              </a:rPr>
              <a:t>7</a:t>
            </a:r>
            <a:r>
              <a:rPr lang="zh-CN" altLang="en-US" dirty="0">
                <a:solidFill>
                  <a:srgbClr val="437EB9"/>
                </a:solidFill>
                <a:latin typeface="微软雅黑" panose="020B0503020204020204" pitchFamily="34" charset="-122"/>
                <a:ea typeface="义启简圆体" panose="02010601030101010101" pitchFamily="2" charset="-128"/>
                <a:sym typeface="微软雅黑" panose="020B0503020204020204" pitchFamily="34" charset="-122"/>
              </a:rPr>
              <a:t>万多吨锌、</a:t>
            </a:r>
            <a:r>
              <a:rPr lang="en-US" altLang="zh-CN" dirty="0">
                <a:solidFill>
                  <a:srgbClr val="437EB9"/>
                </a:solidFill>
                <a:latin typeface="微软雅黑" panose="020B0503020204020204" pitchFamily="34" charset="-122"/>
                <a:ea typeface="义启简圆体" panose="02010601030101010101" pitchFamily="2" charset="-128"/>
                <a:sym typeface="微软雅黑" panose="020B0503020204020204" pitchFamily="34" charset="-122"/>
              </a:rPr>
              <a:t>10</a:t>
            </a:r>
            <a:r>
              <a:rPr lang="zh-CN" altLang="en-US" dirty="0">
                <a:solidFill>
                  <a:srgbClr val="437EB9"/>
                </a:solidFill>
                <a:latin typeface="微软雅黑" panose="020B0503020204020204" pitchFamily="34" charset="-122"/>
                <a:ea typeface="义启简圆体" panose="02010601030101010101" pitchFamily="2" charset="-128"/>
                <a:sym typeface="微软雅黑" panose="020B0503020204020204" pitchFamily="34" charset="-122"/>
              </a:rPr>
              <a:t>万吨二氧化锰</a:t>
            </a:r>
            <a:endParaRPr lang="en-US" altLang="zh-CN" dirty="0">
              <a:solidFill>
                <a:srgbClr val="437EB9"/>
              </a:solidFill>
              <a:latin typeface="微软雅黑" panose="020B0503020204020204" pitchFamily="34" charset="-122"/>
              <a:ea typeface="义启简圆体" panose="02010601030101010101" pitchFamily="2" charset="-128"/>
              <a:sym typeface="微软雅黑" panose="020B0503020204020204" pitchFamily="34" charset="-122"/>
            </a:endParaRPr>
          </a:p>
          <a:p>
            <a:pPr>
              <a:lnSpc>
                <a:spcPct val="150000"/>
              </a:lnSpc>
              <a:buClr>
                <a:srgbClr val="4EB300"/>
              </a:buClr>
            </a:pPr>
            <a:r>
              <a:rPr lang="en-US" altLang="zh-CN" dirty="0">
                <a:solidFill>
                  <a:srgbClr val="437EB9"/>
                </a:solidFill>
                <a:latin typeface="微软雅黑" panose="020B0503020204020204" pitchFamily="34" charset="-122"/>
                <a:ea typeface="义启简圆体" panose="02010601030101010101" pitchFamily="2" charset="-128"/>
                <a:sym typeface="微软雅黑" panose="020B0503020204020204" pitchFamily="34" charset="-122"/>
              </a:rPr>
              <a:t>1</a:t>
            </a:r>
            <a:r>
              <a:rPr lang="zh-CN" altLang="en-US" dirty="0">
                <a:solidFill>
                  <a:srgbClr val="437EB9"/>
                </a:solidFill>
                <a:latin typeface="微软雅黑" panose="020B0503020204020204" pitchFamily="34" charset="-122"/>
                <a:ea typeface="义启简圆体" panose="02010601030101010101" pitchFamily="2" charset="-128"/>
                <a:sym typeface="微软雅黑" panose="020B0503020204020204" pitchFamily="34" charset="-122"/>
              </a:rPr>
              <a:t>吨废钢铁</a:t>
            </a:r>
            <a:r>
              <a:rPr lang="en-US" altLang="zh-CN" dirty="0">
                <a:solidFill>
                  <a:srgbClr val="437EB9"/>
                </a:solidFill>
                <a:latin typeface="微软雅黑" panose="020B0503020204020204" pitchFamily="34" charset="-122"/>
                <a:ea typeface="义启简圆体" panose="02010601030101010101" pitchFamily="2" charset="-128"/>
                <a:sym typeface="微软雅黑" panose="020B0503020204020204" pitchFamily="34" charset="-122"/>
              </a:rPr>
              <a:t>=</a:t>
            </a:r>
            <a:r>
              <a:rPr lang="zh-CN" altLang="en-US" dirty="0">
                <a:solidFill>
                  <a:srgbClr val="437EB9"/>
                </a:solidFill>
                <a:latin typeface="微软雅黑" panose="020B0503020204020204" pitchFamily="34" charset="-122"/>
                <a:ea typeface="义启简圆体" panose="02010601030101010101" pitchFamily="2" charset="-128"/>
                <a:sym typeface="微软雅黑" panose="020B0503020204020204" pitchFamily="34" charset="-122"/>
              </a:rPr>
              <a:t>可提炼钢</a:t>
            </a:r>
            <a:r>
              <a:rPr lang="en-US" altLang="zh-CN" dirty="0">
                <a:solidFill>
                  <a:srgbClr val="437EB9"/>
                </a:solidFill>
                <a:latin typeface="微软雅黑" panose="020B0503020204020204" pitchFamily="34" charset="-122"/>
                <a:ea typeface="义启简圆体" panose="02010601030101010101" pitchFamily="2" charset="-128"/>
                <a:sym typeface="微软雅黑" panose="020B0503020204020204" pitchFamily="34" charset="-122"/>
              </a:rPr>
              <a:t>900</a:t>
            </a:r>
            <a:r>
              <a:rPr lang="zh-CN" altLang="en-US" dirty="0">
                <a:solidFill>
                  <a:srgbClr val="437EB9"/>
                </a:solidFill>
                <a:latin typeface="微软雅黑" panose="020B0503020204020204" pitchFamily="34" charset="-122"/>
                <a:ea typeface="义启简圆体" panose="02010601030101010101" pitchFamily="2" charset="-128"/>
                <a:sym typeface="微软雅黑" panose="020B0503020204020204" pitchFamily="34" charset="-122"/>
              </a:rPr>
              <a:t>千克（相当于节约矿石</a:t>
            </a:r>
            <a:r>
              <a:rPr lang="en-US" altLang="zh-CN" dirty="0">
                <a:solidFill>
                  <a:srgbClr val="437EB9"/>
                </a:solidFill>
                <a:latin typeface="微软雅黑" panose="020B0503020204020204" pitchFamily="34" charset="-122"/>
                <a:ea typeface="义启简圆体" panose="02010601030101010101" pitchFamily="2" charset="-128"/>
                <a:sym typeface="微软雅黑" panose="020B0503020204020204" pitchFamily="34" charset="-122"/>
              </a:rPr>
              <a:t>3</a:t>
            </a:r>
            <a:r>
              <a:rPr lang="zh-CN" altLang="en-US" dirty="0">
                <a:solidFill>
                  <a:srgbClr val="437EB9"/>
                </a:solidFill>
                <a:latin typeface="微软雅黑" panose="020B0503020204020204" pitchFamily="34" charset="-122"/>
                <a:ea typeface="义启简圆体" panose="02010601030101010101" pitchFamily="2" charset="-128"/>
                <a:sym typeface="微软雅黑" panose="020B0503020204020204" pitchFamily="34" charset="-122"/>
              </a:rPr>
              <a:t>吨）</a:t>
            </a:r>
            <a:endParaRPr lang="en-US" altLang="zh-CN" dirty="0">
              <a:solidFill>
                <a:srgbClr val="437EB9"/>
              </a:solidFill>
              <a:latin typeface="微软雅黑" panose="020B0503020204020204" pitchFamily="34" charset="-122"/>
              <a:ea typeface="义启简圆体" panose="02010601030101010101" pitchFamily="2" charset="-128"/>
              <a:sym typeface="微软雅黑" panose="020B0503020204020204" pitchFamily="34" charset="-122"/>
            </a:endParaRPr>
          </a:p>
          <a:p>
            <a:pPr>
              <a:lnSpc>
                <a:spcPct val="150000"/>
              </a:lnSpc>
              <a:buClr>
                <a:srgbClr val="4EB300"/>
              </a:buClr>
            </a:pPr>
            <a:r>
              <a:rPr lang="en-US" altLang="zh-CN" dirty="0">
                <a:solidFill>
                  <a:srgbClr val="437EB9"/>
                </a:solidFill>
                <a:latin typeface="微软雅黑" panose="020B0503020204020204" pitchFamily="34" charset="-122"/>
                <a:ea typeface="义启简圆体" panose="02010601030101010101" pitchFamily="2" charset="-128"/>
                <a:sym typeface="微软雅黑" panose="020B0503020204020204" pitchFamily="34" charset="-122"/>
              </a:rPr>
              <a:t>1</a:t>
            </a:r>
            <a:r>
              <a:rPr lang="zh-CN" altLang="en-US" dirty="0">
                <a:solidFill>
                  <a:srgbClr val="437EB9"/>
                </a:solidFill>
                <a:latin typeface="微软雅黑" panose="020B0503020204020204" pitchFamily="34" charset="-122"/>
                <a:ea typeface="义启简圆体" panose="02010601030101010101" pitchFamily="2" charset="-128"/>
                <a:sym typeface="微软雅黑" panose="020B0503020204020204" pitchFamily="34" charset="-122"/>
              </a:rPr>
              <a:t>吨废玻璃</a:t>
            </a:r>
            <a:r>
              <a:rPr lang="en-US" altLang="zh-CN" dirty="0">
                <a:solidFill>
                  <a:srgbClr val="437EB9"/>
                </a:solidFill>
                <a:latin typeface="微软雅黑" panose="020B0503020204020204" pitchFamily="34" charset="-122"/>
                <a:ea typeface="义启简圆体" panose="02010601030101010101" pitchFamily="2" charset="-128"/>
                <a:sym typeface="微软雅黑" panose="020B0503020204020204" pitchFamily="34" charset="-122"/>
              </a:rPr>
              <a:t>=</a:t>
            </a:r>
            <a:r>
              <a:rPr lang="zh-CN" altLang="en-US" dirty="0">
                <a:solidFill>
                  <a:srgbClr val="437EB9"/>
                </a:solidFill>
                <a:latin typeface="微软雅黑" panose="020B0503020204020204" pitchFamily="34" charset="-122"/>
                <a:ea typeface="义启简圆体" panose="02010601030101010101" pitchFamily="2" charset="-128"/>
                <a:sym typeface="微软雅黑" panose="020B0503020204020204" pitchFamily="34" charset="-122"/>
              </a:rPr>
              <a:t>可生产</a:t>
            </a:r>
            <a:r>
              <a:rPr lang="en-US" altLang="zh-CN" dirty="0">
                <a:solidFill>
                  <a:srgbClr val="437EB9"/>
                </a:solidFill>
                <a:latin typeface="微软雅黑" panose="020B0503020204020204" pitchFamily="34" charset="-122"/>
                <a:ea typeface="义启简圆体" panose="02010601030101010101" pitchFamily="2" charset="-128"/>
                <a:sym typeface="微软雅黑" panose="020B0503020204020204" pitchFamily="34" charset="-122"/>
              </a:rPr>
              <a:t>1</a:t>
            </a:r>
            <a:r>
              <a:rPr lang="zh-CN" altLang="en-US" dirty="0">
                <a:solidFill>
                  <a:srgbClr val="437EB9"/>
                </a:solidFill>
                <a:latin typeface="微软雅黑" panose="020B0503020204020204" pitchFamily="34" charset="-122"/>
                <a:ea typeface="义启简圆体" panose="02010601030101010101" pitchFamily="2" charset="-128"/>
                <a:sym typeface="微软雅黑" panose="020B0503020204020204" pitchFamily="34" charset="-122"/>
              </a:rPr>
              <a:t>块篮球场面积的平板玻璃；可生产</a:t>
            </a:r>
            <a:r>
              <a:rPr lang="en-US" altLang="zh-CN" dirty="0">
                <a:solidFill>
                  <a:srgbClr val="437EB9"/>
                </a:solidFill>
                <a:latin typeface="微软雅黑" panose="020B0503020204020204" pitchFamily="34" charset="-122"/>
                <a:ea typeface="义启简圆体" panose="02010601030101010101" pitchFamily="2" charset="-128"/>
                <a:sym typeface="微软雅黑" panose="020B0503020204020204" pitchFamily="34" charset="-122"/>
              </a:rPr>
              <a:t>2</a:t>
            </a:r>
            <a:r>
              <a:rPr lang="zh-CN" altLang="en-US" dirty="0">
                <a:solidFill>
                  <a:srgbClr val="437EB9"/>
                </a:solidFill>
                <a:latin typeface="微软雅黑" panose="020B0503020204020204" pitchFamily="34" charset="-122"/>
                <a:ea typeface="义启简圆体" panose="02010601030101010101" pitchFamily="2" charset="-128"/>
                <a:sym typeface="微软雅黑" panose="020B0503020204020204" pitchFamily="34" charset="-122"/>
              </a:rPr>
              <a:t>万只</a:t>
            </a:r>
            <a:r>
              <a:rPr lang="en-US" altLang="zh-CN" dirty="0">
                <a:solidFill>
                  <a:srgbClr val="437EB9"/>
                </a:solidFill>
                <a:latin typeface="微软雅黑" panose="020B0503020204020204" pitchFamily="34" charset="-122"/>
                <a:ea typeface="义启简圆体" panose="02010601030101010101" pitchFamily="2" charset="-128"/>
                <a:sym typeface="微软雅黑" panose="020B0503020204020204" pitchFamily="34" charset="-122"/>
              </a:rPr>
              <a:t>500</a:t>
            </a:r>
            <a:r>
              <a:rPr lang="zh-CN" altLang="en-US" dirty="0">
                <a:solidFill>
                  <a:srgbClr val="437EB9"/>
                </a:solidFill>
                <a:latin typeface="微软雅黑" panose="020B0503020204020204" pitchFamily="34" charset="-122"/>
                <a:ea typeface="义启简圆体" panose="02010601030101010101" pitchFamily="2" charset="-128"/>
                <a:sym typeface="微软雅黑" panose="020B0503020204020204" pitchFamily="34" charset="-122"/>
              </a:rPr>
              <a:t>克的瓶子</a:t>
            </a:r>
            <a:endParaRPr lang="en-US" altLang="zh-CN" dirty="0">
              <a:solidFill>
                <a:srgbClr val="437EB9"/>
              </a:solidFill>
              <a:latin typeface="微软雅黑" panose="020B0503020204020204" pitchFamily="34" charset="-122"/>
              <a:ea typeface="义启简圆体" panose="02010601030101010101" pitchFamily="2" charset="-128"/>
              <a:sym typeface="微软雅黑" panose="020B0503020204020204" pitchFamily="34" charset="-122"/>
            </a:endParaRPr>
          </a:p>
          <a:p>
            <a:pPr>
              <a:lnSpc>
                <a:spcPct val="150000"/>
              </a:lnSpc>
              <a:buClr>
                <a:srgbClr val="4EB300"/>
              </a:buClr>
            </a:pPr>
            <a:r>
              <a:rPr lang="en-US" altLang="zh-CN" dirty="0">
                <a:solidFill>
                  <a:srgbClr val="437EB9"/>
                </a:solidFill>
                <a:latin typeface="微软雅黑" panose="020B0503020204020204" pitchFamily="34" charset="-122"/>
                <a:ea typeface="义启简圆体" panose="02010601030101010101" pitchFamily="2" charset="-128"/>
                <a:sym typeface="微软雅黑" panose="020B0503020204020204" pitchFamily="34" charset="-122"/>
              </a:rPr>
              <a:t>100</a:t>
            </a:r>
            <a:r>
              <a:rPr lang="zh-CN" altLang="en-US" dirty="0">
                <a:solidFill>
                  <a:srgbClr val="437EB9"/>
                </a:solidFill>
                <a:latin typeface="微软雅黑" panose="020B0503020204020204" pitchFamily="34" charset="-122"/>
                <a:ea typeface="义启简圆体" panose="02010601030101010101" pitchFamily="2" charset="-128"/>
                <a:sym typeface="微软雅黑" panose="020B0503020204020204" pitchFamily="34" charset="-122"/>
              </a:rPr>
              <a:t>万吨废弃食物</a:t>
            </a:r>
            <a:r>
              <a:rPr lang="en-US" altLang="zh-CN" dirty="0">
                <a:solidFill>
                  <a:srgbClr val="437EB9"/>
                </a:solidFill>
                <a:latin typeface="微软雅黑" panose="020B0503020204020204" pitchFamily="34" charset="-122"/>
                <a:ea typeface="义启简圆体" panose="02010601030101010101" pitchFamily="2" charset="-128"/>
                <a:sym typeface="微软雅黑" panose="020B0503020204020204" pitchFamily="34" charset="-122"/>
              </a:rPr>
              <a:t>=</a:t>
            </a:r>
            <a:r>
              <a:rPr lang="zh-CN" altLang="en-US" dirty="0">
                <a:solidFill>
                  <a:srgbClr val="437EB9"/>
                </a:solidFill>
                <a:latin typeface="微软雅黑" panose="020B0503020204020204" pitchFamily="34" charset="-122"/>
                <a:ea typeface="义启简圆体" panose="02010601030101010101" pitchFamily="2" charset="-128"/>
                <a:sym typeface="微软雅黑" panose="020B0503020204020204" pitchFamily="34" charset="-122"/>
              </a:rPr>
              <a:t>可节约</a:t>
            </a:r>
            <a:r>
              <a:rPr lang="en-US" altLang="zh-CN" dirty="0">
                <a:solidFill>
                  <a:srgbClr val="437EB9"/>
                </a:solidFill>
                <a:latin typeface="微软雅黑" panose="020B0503020204020204" pitchFamily="34" charset="-122"/>
                <a:ea typeface="义启简圆体" panose="02010601030101010101" pitchFamily="2" charset="-128"/>
                <a:sym typeface="微软雅黑" panose="020B0503020204020204" pitchFamily="34" charset="-122"/>
              </a:rPr>
              <a:t>36</a:t>
            </a:r>
            <a:r>
              <a:rPr lang="zh-CN" altLang="en-US" dirty="0">
                <a:solidFill>
                  <a:srgbClr val="437EB9"/>
                </a:solidFill>
                <a:latin typeface="微软雅黑" panose="020B0503020204020204" pitchFamily="34" charset="-122"/>
                <a:ea typeface="义启简圆体" panose="02010601030101010101" pitchFamily="2" charset="-128"/>
                <a:sym typeface="微软雅黑" panose="020B0503020204020204" pitchFamily="34" charset="-122"/>
              </a:rPr>
              <a:t>万吨饲料用谷物；可生产</a:t>
            </a:r>
            <a:r>
              <a:rPr lang="en-US" altLang="zh-CN" dirty="0">
                <a:solidFill>
                  <a:srgbClr val="437EB9"/>
                </a:solidFill>
                <a:latin typeface="微软雅黑" panose="020B0503020204020204" pitchFamily="34" charset="-122"/>
                <a:ea typeface="义启简圆体" panose="02010601030101010101" pitchFamily="2" charset="-128"/>
                <a:sym typeface="微软雅黑" panose="020B0503020204020204" pitchFamily="34" charset="-122"/>
              </a:rPr>
              <a:t>45000</a:t>
            </a:r>
            <a:r>
              <a:rPr lang="zh-CN" altLang="en-US" dirty="0">
                <a:solidFill>
                  <a:srgbClr val="437EB9"/>
                </a:solidFill>
                <a:latin typeface="微软雅黑" panose="020B0503020204020204" pitchFamily="34" charset="-122"/>
                <a:ea typeface="义启简圆体" panose="02010601030101010101" pitchFamily="2" charset="-128"/>
                <a:sym typeface="微软雅黑" panose="020B0503020204020204" pitchFamily="34" charset="-122"/>
              </a:rPr>
              <a:t>吨以上的猪肉</a:t>
            </a:r>
            <a:endParaRPr lang="en-US" altLang="zh-CN" dirty="0">
              <a:solidFill>
                <a:srgbClr val="437EB9"/>
              </a:solidFill>
              <a:latin typeface="微软雅黑" panose="020B0503020204020204" pitchFamily="34" charset="-122"/>
              <a:ea typeface="义启简圆体" panose="02010601030101010101" pitchFamily="2" charset="-128"/>
              <a:sym typeface="微软雅黑" panose="020B0503020204020204" pitchFamily="34" charset="-122"/>
            </a:endParaRPr>
          </a:p>
          <a:p>
            <a:pPr>
              <a:lnSpc>
                <a:spcPct val="150000"/>
              </a:lnSpc>
              <a:buClr>
                <a:srgbClr val="4EB300"/>
              </a:buClr>
            </a:pPr>
            <a:r>
              <a:rPr lang="en-US" altLang="zh-CN" dirty="0">
                <a:solidFill>
                  <a:srgbClr val="437EB9"/>
                </a:solidFill>
                <a:latin typeface="微软雅黑" panose="020B0503020204020204" pitchFamily="34" charset="-122"/>
                <a:ea typeface="义启简圆体" panose="02010601030101010101" pitchFamily="2" charset="-128"/>
                <a:sym typeface="微软雅黑" panose="020B0503020204020204" pitchFamily="34" charset="-122"/>
              </a:rPr>
              <a:t>1</a:t>
            </a:r>
            <a:r>
              <a:rPr lang="zh-CN" altLang="en-US" dirty="0">
                <a:solidFill>
                  <a:srgbClr val="437EB9"/>
                </a:solidFill>
                <a:latin typeface="微软雅黑" panose="020B0503020204020204" pitchFamily="34" charset="-122"/>
                <a:ea typeface="义启简圆体" panose="02010601030101010101" pitchFamily="2" charset="-128"/>
                <a:sym typeface="微软雅黑" panose="020B0503020204020204" pitchFamily="34" charset="-122"/>
              </a:rPr>
              <a:t>吨回收的易拉罐</a:t>
            </a:r>
            <a:r>
              <a:rPr lang="en-US" altLang="zh-CN" dirty="0">
                <a:solidFill>
                  <a:srgbClr val="437EB9"/>
                </a:solidFill>
                <a:latin typeface="微软雅黑" panose="020B0503020204020204" pitchFamily="34" charset="-122"/>
                <a:ea typeface="义启简圆体" panose="02010601030101010101" pitchFamily="2" charset="-128"/>
                <a:sym typeface="微软雅黑" panose="020B0503020204020204" pitchFamily="34" charset="-122"/>
              </a:rPr>
              <a:t>=1</a:t>
            </a:r>
            <a:r>
              <a:rPr lang="zh-CN" altLang="en-US" dirty="0">
                <a:solidFill>
                  <a:srgbClr val="437EB9"/>
                </a:solidFill>
                <a:latin typeface="微软雅黑" panose="020B0503020204020204" pitchFamily="34" charset="-122"/>
                <a:ea typeface="义启简圆体" panose="02010601030101010101" pitchFamily="2" charset="-128"/>
                <a:sym typeface="微软雅黑" panose="020B0503020204020204" pitchFamily="34" charset="-122"/>
              </a:rPr>
              <a:t>吨很好的铝块，可少采</a:t>
            </a:r>
            <a:r>
              <a:rPr lang="en-US" altLang="zh-CN" dirty="0">
                <a:solidFill>
                  <a:srgbClr val="437EB9"/>
                </a:solidFill>
                <a:latin typeface="微软雅黑" panose="020B0503020204020204" pitchFamily="34" charset="-122"/>
                <a:ea typeface="义启简圆体" panose="02010601030101010101" pitchFamily="2" charset="-128"/>
                <a:sym typeface="微软雅黑" panose="020B0503020204020204" pitchFamily="34" charset="-122"/>
              </a:rPr>
              <a:t>20</a:t>
            </a:r>
            <a:r>
              <a:rPr lang="zh-CN" altLang="en-US" dirty="0">
                <a:solidFill>
                  <a:srgbClr val="437EB9"/>
                </a:solidFill>
                <a:latin typeface="微软雅黑" panose="020B0503020204020204" pitchFamily="34" charset="-122"/>
                <a:ea typeface="义启简圆体" panose="02010601030101010101" pitchFamily="2" charset="-128"/>
                <a:sym typeface="微软雅黑" panose="020B0503020204020204" pitchFamily="34" charset="-122"/>
              </a:rPr>
              <a:t>吨铝矿</a:t>
            </a:r>
          </a:p>
        </p:txBody>
      </p:sp>
      <p:pic>
        <p:nvPicPr>
          <p:cNvPr id="9" name="图片 8">
            <a:extLst>
              <a:ext uri="{FF2B5EF4-FFF2-40B4-BE49-F238E27FC236}">
                <a16:creationId xmlns="" xmlns:a16="http://schemas.microsoft.com/office/drawing/2014/main" id="{B0F1883A-2FCE-415F-9D6B-FB14D998E6CE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310816" y="2623816"/>
            <a:ext cx="3576383" cy="2781631"/>
          </a:xfrm>
          <a:prstGeom prst="rect">
            <a:avLst/>
          </a:prstGeom>
        </p:spPr>
      </p:pic>
      <p:sp>
        <p:nvSpPr>
          <p:cNvPr id="10" name="PA-文本框 6">
            <a:extLst>
              <a:ext uri="{FF2B5EF4-FFF2-40B4-BE49-F238E27FC236}">
                <a16:creationId xmlns="" xmlns:a16="http://schemas.microsoft.com/office/drawing/2014/main" id="{99E71E39-6923-4B43-99C2-5A0295518CA4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3438863" y="986696"/>
            <a:ext cx="499207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4000">
                <a:solidFill>
                  <a:srgbClr val="FDB82D"/>
                </a:solidFill>
                <a:latin typeface="方正少儿简体" panose="03000509000000000000" pitchFamily="65" charset="-122"/>
                <a:ea typeface="方正少儿简体" panose="03000509000000000000" pitchFamily="65" charset="-122"/>
              </a:defRPr>
            </a:lvl1pPr>
          </a:lstStyle>
          <a:p>
            <a:r>
              <a:rPr lang="zh-CN" altLang="en-US" dirty="0">
                <a:latin typeface="微软雅黑" panose="020B0503020204020204" pitchFamily="34" charset="-122"/>
                <a:ea typeface="义启简圆体" panose="02010601030101010101" pitchFamily="2" charset="-128"/>
                <a:sym typeface="微软雅黑" panose="020B0503020204020204" pitchFamily="34" charset="-122"/>
              </a:rPr>
              <a:t>垃圾是错放地方的资源</a:t>
            </a:r>
          </a:p>
        </p:txBody>
      </p:sp>
    </p:spTree>
    <p:extLst>
      <p:ext uri="{BB962C8B-B14F-4D97-AF65-F5344CB8AC3E}">
        <p14:creationId xmlns:p14="http://schemas.microsoft.com/office/powerpoint/2010/main" val="245592940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drap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-(-#ppt_w/2*cos(ppt_r/180*pi)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8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(-#ppt_h/2*cos(ppt_r/180*pi)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9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-(-#ppt_h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0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-(-#ppt_w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330"/>
                            </p:stCondLst>
                            <p:childTnLst>
                              <p:par>
                                <p:cTn id="22" presetID="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797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4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-#ppt_h/6*sin(2*pi*$)*(1-$)*8/9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5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-#ppt_w/4*sin(2*pi*$)*(1-$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9329"/>
                            </p:stCondLst>
                            <p:childTnLst>
                              <p:par>
                                <p:cTn id="27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7" grpId="0"/>
      <p:bldP spid="10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="" xmlns:a16="http://schemas.microsoft.com/office/drawing/2014/main" id="{68209F6C-18E3-4BF0-A1BC-981B805917D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497" y="135303"/>
            <a:ext cx="771020" cy="771020"/>
          </a:xfrm>
          <a:prstGeom prst="rect">
            <a:avLst/>
          </a:prstGeom>
        </p:spPr>
      </p:pic>
      <p:sp>
        <p:nvSpPr>
          <p:cNvPr id="3" name="文本框 2">
            <a:extLst>
              <a:ext uri="{FF2B5EF4-FFF2-40B4-BE49-F238E27FC236}">
                <a16:creationId xmlns="" xmlns:a16="http://schemas.microsoft.com/office/drawing/2014/main" id="{A7821F93-FA4A-4317-9C0B-DD1E9F5A3163}"/>
              </a:ext>
            </a:extLst>
          </p:cNvPr>
          <p:cNvSpPr txBox="1"/>
          <p:nvPr/>
        </p:nvSpPr>
        <p:spPr>
          <a:xfrm>
            <a:off x="754743" y="297675"/>
            <a:ext cx="2297424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5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义启简圆体" panose="02010601030101010101" pitchFamily="2" charset="-128"/>
                <a:sym typeface="微软雅黑" panose="020B0503020204020204" pitchFamily="34" charset="-122"/>
              </a:rPr>
              <a:t>垃圾分类的好处</a:t>
            </a:r>
          </a:p>
        </p:txBody>
      </p:sp>
      <p:pic>
        <p:nvPicPr>
          <p:cNvPr id="10" name="PA-图片 9">
            <a:extLst>
              <a:ext uri="{FF2B5EF4-FFF2-40B4-BE49-F238E27FC236}">
                <a16:creationId xmlns="" xmlns:a16="http://schemas.microsoft.com/office/drawing/2014/main" id="{FCD782C4-D738-43B4-889C-569209D65FF8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1511522" y="1877211"/>
            <a:ext cx="2976521" cy="4492811"/>
          </a:xfrm>
          <a:prstGeom prst="rect">
            <a:avLst/>
          </a:prstGeom>
        </p:spPr>
      </p:pic>
      <p:sp>
        <p:nvSpPr>
          <p:cNvPr id="8" name="PA-文本框 23">
            <a:extLst>
              <a:ext uri="{FF2B5EF4-FFF2-40B4-BE49-F238E27FC236}">
                <a16:creationId xmlns="" xmlns:a16="http://schemas.microsoft.com/office/drawing/2014/main" id="{D0A6C03D-4AB9-4585-83F5-DFEFA6BFD65A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1878371" y="2516284"/>
            <a:ext cx="2246813" cy="212109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ts val="3200"/>
              </a:lnSpc>
            </a:pPr>
            <a:r>
              <a:rPr lang="zh-CN" altLang="en-US" sz="1400" dirty="0">
                <a:latin typeface="微软雅黑" panose="020B0503020204020204" pitchFamily="34" charset="-122"/>
                <a:ea typeface="义启简圆体" panose="02010601030101010101" pitchFamily="2" charset="-128"/>
                <a:sym typeface="微软雅黑" panose="020B0503020204020204" pitchFamily="34" charset="-122"/>
              </a:rPr>
              <a:t>生活垃圾中有些物质不易降解，使土地受到严重侵蚀。垃圾分类，去掉能回收的、不易降解的物质，减少垃圾数量达</a:t>
            </a:r>
            <a:r>
              <a:rPr lang="en-US" altLang="zh-CN" sz="1400" dirty="0">
                <a:latin typeface="微软雅黑" panose="020B0503020204020204" pitchFamily="34" charset="-122"/>
                <a:ea typeface="义启简圆体" panose="02010601030101010101" pitchFamily="2" charset="-128"/>
                <a:sym typeface="微软雅黑" panose="020B0503020204020204" pitchFamily="34" charset="-122"/>
              </a:rPr>
              <a:t>60%</a:t>
            </a:r>
            <a:r>
              <a:rPr lang="zh-CN" altLang="en-US" sz="1400" dirty="0">
                <a:latin typeface="微软雅黑" panose="020B0503020204020204" pitchFamily="34" charset="-122"/>
                <a:ea typeface="义启简圆体" panose="02010601030101010101" pitchFamily="2" charset="-128"/>
                <a:sym typeface="微软雅黑" panose="020B0503020204020204" pitchFamily="34" charset="-122"/>
              </a:rPr>
              <a:t>以上。</a:t>
            </a:r>
          </a:p>
        </p:txBody>
      </p:sp>
      <p:pic>
        <p:nvPicPr>
          <p:cNvPr id="12" name="图片 11">
            <a:extLst>
              <a:ext uri="{FF2B5EF4-FFF2-40B4-BE49-F238E27FC236}">
                <a16:creationId xmlns="" xmlns:a16="http://schemas.microsoft.com/office/drawing/2014/main" id="{91A1BA70-8C12-4184-81AC-3E96ECB6C83C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4726982" y="1877211"/>
            <a:ext cx="2976521" cy="4492811"/>
          </a:xfrm>
          <a:prstGeom prst="rect">
            <a:avLst/>
          </a:prstGeom>
        </p:spPr>
      </p:pic>
      <p:sp>
        <p:nvSpPr>
          <p:cNvPr id="11" name="TextBox 25">
            <a:extLst>
              <a:ext uri="{FF2B5EF4-FFF2-40B4-BE49-F238E27FC236}">
                <a16:creationId xmlns="" xmlns:a16="http://schemas.microsoft.com/office/drawing/2014/main" id="{F167C7CC-657C-45AE-BBF9-AF092492D5C2}"/>
              </a:ext>
            </a:extLst>
          </p:cNvPr>
          <p:cNvSpPr txBox="1"/>
          <p:nvPr/>
        </p:nvSpPr>
        <p:spPr>
          <a:xfrm>
            <a:off x="5123283" y="2516284"/>
            <a:ext cx="2183918" cy="229652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defRPr sz="1400">
                <a:latin typeface="方正少儿简体" panose="03000509000000000000" pitchFamily="65" charset="-122"/>
                <a:ea typeface="方正少儿简体" panose="03000509000000000000" pitchFamily="65" charset="-122"/>
              </a:defRPr>
            </a:lvl1pPr>
          </a:lstStyle>
          <a:p>
            <a:r>
              <a:rPr lang="zh-CN" altLang="en-US" dirty="0">
                <a:latin typeface="微软雅黑" panose="020B0503020204020204" pitchFamily="34" charset="-122"/>
                <a:ea typeface="义启简圆体" panose="02010601030101010101" pitchFamily="2" charset="-128"/>
                <a:sym typeface="微软雅黑" panose="020B0503020204020204" pitchFamily="34" charset="-122"/>
              </a:rPr>
              <a:t>废弃的电池含有金属汞、镉等有毒的物质，会对人类产生严重的危害；土壤中的废塑料会导致农作物减产；抛弃的废塑料被动物误食，导致动物死亡的事故时有发生。因此回收利用可以减少危害。</a:t>
            </a:r>
          </a:p>
        </p:txBody>
      </p:sp>
      <p:pic>
        <p:nvPicPr>
          <p:cNvPr id="13" name="图片 12">
            <a:extLst>
              <a:ext uri="{FF2B5EF4-FFF2-40B4-BE49-F238E27FC236}">
                <a16:creationId xmlns="" xmlns:a16="http://schemas.microsoft.com/office/drawing/2014/main" id="{45E297F1-B0ED-426F-B7D5-A2600D355210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7942445" y="1877211"/>
            <a:ext cx="2976521" cy="4492811"/>
          </a:xfrm>
          <a:prstGeom prst="rect">
            <a:avLst/>
          </a:prstGeom>
        </p:spPr>
      </p:pic>
      <p:sp>
        <p:nvSpPr>
          <p:cNvPr id="14" name="TextBox 25">
            <a:extLst>
              <a:ext uri="{FF2B5EF4-FFF2-40B4-BE49-F238E27FC236}">
                <a16:creationId xmlns="" xmlns:a16="http://schemas.microsoft.com/office/drawing/2014/main" id="{1C4115F7-B5B6-4EE5-80A9-39B3B117F2C9}"/>
              </a:ext>
            </a:extLst>
          </p:cNvPr>
          <p:cNvSpPr txBox="1"/>
          <p:nvPr/>
        </p:nvSpPr>
        <p:spPr>
          <a:xfrm>
            <a:off x="8338746" y="2516284"/>
            <a:ext cx="2183918" cy="294183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defRPr sz="1400">
                <a:latin typeface="方正少儿简体" panose="03000509000000000000" pitchFamily="65" charset="-122"/>
                <a:ea typeface="方正少儿简体" panose="03000509000000000000" pitchFamily="65" charset="-122"/>
              </a:defRPr>
            </a:lvl1pPr>
          </a:lstStyle>
          <a:p>
            <a:pPr>
              <a:lnSpc>
                <a:spcPts val="1600"/>
              </a:lnSpc>
            </a:pPr>
            <a:r>
              <a:rPr lang="zh-CN" altLang="en-US" dirty="0">
                <a:latin typeface="微软雅黑" panose="020B0503020204020204" pitchFamily="34" charset="-122"/>
                <a:ea typeface="义启简圆体" panose="02010601030101010101" pitchFamily="2" charset="-128"/>
                <a:sym typeface="微软雅黑" panose="020B0503020204020204" pitchFamily="34" charset="-122"/>
              </a:rPr>
              <a:t>中国每年使用塑料快餐盒达</a:t>
            </a:r>
            <a:r>
              <a:rPr lang="en-US" altLang="zh-CN" dirty="0">
                <a:latin typeface="微软雅黑" panose="020B0503020204020204" pitchFamily="34" charset="-122"/>
                <a:ea typeface="义启简圆体" panose="02010601030101010101" pitchFamily="2" charset="-128"/>
                <a:sym typeface="微软雅黑" panose="020B0503020204020204" pitchFamily="34" charset="-122"/>
              </a:rPr>
              <a:t>40</a:t>
            </a:r>
            <a:r>
              <a:rPr lang="zh-CN" altLang="en-US" dirty="0">
                <a:latin typeface="微软雅黑" panose="020B0503020204020204" pitchFamily="34" charset="-122"/>
                <a:ea typeface="义启简圆体" panose="02010601030101010101" pitchFamily="2" charset="-128"/>
                <a:sym typeface="微软雅黑" panose="020B0503020204020204" pitchFamily="34" charset="-122"/>
              </a:rPr>
              <a:t>亿个，方便面碗</a:t>
            </a:r>
            <a:r>
              <a:rPr lang="en-US" altLang="zh-CN" dirty="0">
                <a:latin typeface="微软雅黑" panose="020B0503020204020204" pitchFamily="34" charset="-122"/>
                <a:ea typeface="义启简圆体" panose="02010601030101010101" pitchFamily="2" charset="-128"/>
                <a:sym typeface="微软雅黑" panose="020B0503020204020204" pitchFamily="34" charset="-122"/>
              </a:rPr>
              <a:t>5—7</a:t>
            </a:r>
            <a:r>
              <a:rPr lang="zh-CN" altLang="en-US" dirty="0">
                <a:latin typeface="微软雅黑" panose="020B0503020204020204" pitchFamily="34" charset="-122"/>
                <a:ea typeface="义启简圆体" panose="02010601030101010101" pitchFamily="2" charset="-128"/>
                <a:sym typeface="微软雅黑" panose="020B0503020204020204" pitchFamily="34" charset="-122"/>
              </a:rPr>
              <a:t>亿个，一次性筷子数十亿个，这些占生活垃圾的</a:t>
            </a:r>
            <a:r>
              <a:rPr lang="en-US" altLang="zh-CN" dirty="0">
                <a:latin typeface="微软雅黑" panose="020B0503020204020204" pitchFamily="34" charset="-122"/>
                <a:ea typeface="义启简圆体" panose="02010601030101010101" pitchFamily="2" charset="-128"/>
                <a:sym typeface="微软雅黑" panose="020B0503020204020204" pitchFamily="34" charset="-122"/>
              </a:rPr>
              <a:t>8—15%</a:t>
            </a:r>
            <a:r>
              <a:rPr lang="zh-CN" altLang="en-US" dirty="0">
                <a:latin typeface="微软雅黑" panose="020B0503020204020204" pitchFamily="34" charset="-122"/>
                <a:ea typeface="义启简圆体" panose="02010601030101010101" pitchFamily="2" charset="-128"/>
                <a:sym typeface="微软雅黑" panose="020B0503020204020204" pitchFamily="34" charset="-122"/>
              </a:rPr>
              <a:t>。</a:t>
            </a:r>
            <a:r>
              <a:rPr lang="en-US" altLang="zh-CN" dirty="0">
                <a:latin typeface="微软雅黑" panose="020B0503020204020204" pitchFamily="34" charset="-122"/>
                <a:ea typeface="义启简圆体" panose="02010601030101010101" pitchFamily="2" charset="-128"/>
                <a:sym typeface="微软雅黑" panose="020B0503020204020204" pitchFamily="34" charset="-122"/>
              </a:rPr>
              <a:t>1</a:t>
            </a:r>
            <a:r>
              <a:rPr lang="zh-CN" altLang="en-US" dirty="0">
                <a:latin typeface="微软雅黑" panose="020B0503020204020204" pitchFamily="34" charset="-122"/>
                <a:ea typeface="义启简圆体" panose="02010601030101010101" pitchFamily="2" charset="-128"/>
                <a:sym typeface="微软雅黑" panose="020B0503020204020204" pitchFamily="34" charset="-122"/>
              </a:rPr>
              <a:t>吨废塑料可回炼</a:t>
            </a:r>
            <a:r>
              <a:rPr lang="en-US" altLang="zh-CN" dirty="0">
                <a:latin typeface="微软雅黑" panose="020B0503020204020204" pitchFamily="34" charset="-122"/>
                <a:ea typeface="义启简圆体" panose="02010601030101010101" pitchFamily="2" charset="-128"/>
                <a:sym typeface="微软雅黑" panose="020B0503020204020204" pitchFamily="34" charset="-122"/>
              </a:rPr>
              <a:t>600</a:t>
            </a:r>
            <a:r>
              <a:rPr lang="zh-CN" altLang="en-US" dirty="0">
                <a:latin typeface="微软雅黑" panose="020B0503020204020204" pitchFamily="34" charset="-122"/>
                <a:ea typeface="义启简圆体" panose="02010601030101010101" pitchFamily="2" charset="-128"/>
                <a:sym typeface="微软雅黑" panose="020B0503020204020204" pitchFamily="34" charset="-122"/>
              </a:rPr>
              <a:t>公斤的柴油。回收</a:t>
            </a:r>
            <a:r>
              <a:rPr lang="en-US" altLang="zh-CN" dirty="0">
                <a:latin typeface="微软雅黑" panose="020B0503020204020204" pitchFamily="34" charset="-122"/>
                <a:ea typeface="义启简圆体" panose="02010601030101010101" pitchFamily="2" charset="-128"/>
                <a:sym typeface="微软雅黑" panose="020B0503020204020204" pitchFamily="34" charset="-122"/>
              </a:rPr>
              <a:t>1500</a:t>
            </a:r>
            <a:r>
              <a:rPr lang="zh-CN" altLang="en-US" dirty="0">
                <a:latin typeface="微软雅黑" panose="020B0503020204020204" pitchFamily="34" charset="-122"/>
                <a:ea typeface="义启简圆体" panose="02010601030101010101" pitchFamily="2" charset="-128"/>
                <a:sym typeface="微软雅黑" panose="020B0503020204020204" pitchFamily="34" charset="-122"/>
              </a:rPr>
              <a:t>吨废纸，可免于砍伐用于生产</a:t>
            </a:r>
            <a:r>
              <a:rPr lang="en-US" altLang="zh-CN" dirty="0">
                <a:latin typeface="微软雅黑" panose="020B0503020204020204" pitchFamily="34" charset="-122"/>
                <a:ea typeface="义启简圆体" panose="02010601030101010101" pitchFamily="2" charset="-128"/>
                <a:sym typeface="微软雅黑" panose="020B0503020204020204" pitchFamily="34" charset="-122"/>
              </a:rPr>
              <a:t>1200</a:t>
            </a:r>
            <a:r>
              <a:rPr lang="zh-CN" altLang="en-US" dirty="0">
                <a:latin typeface="微软雅黑" panose="020B0503020204020204" pitchFamily="34" charset="-122"/>
                <a:ea typeface="义启简圆体" panose="02010601030101010101" pitchFamily="2" charset="-128"/>
                <a:sym typeface="微软雅黑" panose="020B0503020204020204" pitchFamily="34" charset="-122"/>
              </a:rPr>
              <a:t>吨纸的林木。一吨易拉罐熔化后能结成一吨很好的铝块，可少采</a:t>
            </a:r>
            <a:r>
              <a:rPr lang="en-US" altLang="zh-CN" dirty="0">
                <a:latin typeface="微软雅黑" panose="020B0503020204020204" pitchFamily="34" charset="-122"/>
                <a:ea typeface="义启简圆体" panose="02010601030101010101" pitchFamily="2" charset="-128"/>
                <a:sym typeface="微软雅黑" panose="020B0503020204020204" pitchFamily="34" charset="-122"/>
              </a:rPr>
              <a:t>20</a:t>
            </a:r>
            <a:r>
              <a:rPr lang="zh-CN" altLang="en-US" dirty="0">
                <a:latin typeface="微软雅黑" panose="020B0503020204020204" pitchFamily="34" charset="-122"/>
                <a:ea typeface="义启简圆体" panose="02010601030101010101" pitchFamily="2" charset="-128"/>
                <a:sym typeface="微软雅黑" panose="020B0503020204020204" pitchFamily="34" charset="-122"/>
              </a:rPr>
              <a:t>吨铝矿。生产垃圾中有</a:t>
            </a:r>
            <a:r>
              <a:rPr lang="en-US" altLang="zh-CN" dirty="0">
                <a:latin typeface="微软雅黑" panose="020B0503020204020204" pitchFamily="34" charset="-122"/>
                <a:ea typeface="义启简圆体" panose="02010601030101010101" pitchFamily="2" charset="-128"/>
                <a:sym typeface="微软雅黑" panose="020B0503020204020204" pitchFamily="34" charset="-122"/>
              </a:rPr>
              <a:t>30%—40%</a:t>
            </a:r>
            <a:r>
              <a:rPr lang="zh-CN" altLang="en-US" dirty="0">
                <a:latin typeface="微软雅黑" panose="020B0503020204020204" pitchFamily="34" charset="-122"/>
                <a:ea typeface="义启简圆体" panose="02010601030101010101" pitchFamily="2" charset="-128"/>
                <a:sym typeface="微软雅黑" panose="020B0503020204020204" pitchFamily="34" charset="-122"/>
              </a:rPr>
              <a:t>可以回收利用，应珍惜这个小本大利的资源。 大家也可以利用易拉罐制作笔盒，既环保，又节约资源。 </a:t>
            </a:r>
          </a:p>
        </p:txBody>
      </p:sp>
      <p:grpSp>
        <p:nvGrpSpPr>
          <p:cNvPr id="22" name="组合 21">
            <a:extLst>
              <a:ext uri="{FF2B5EF4-FFF2-40B4-BE49-F238E27FC236}">
                <a16:creationId xmlns="" xmlns:a16="http://schemas.microsoft.com/office/drawing/2014/main" id="{2D9D3590-AB98-444A-A728-91C1D7A71922}"/>
              </a:ext>
            </a:extLst>
          </p:cNvPr>
          <p:cNvGrpSpPr/>
          <p:nvPr/>
        </p:nvGrpSpPr>
        <p:grpSpPr>
          <a:xfrm>
            <a:off x="1595345" y="1319148"/>
            <a:ext cx="2422402" cy="477054"/>
            <a:chOff x="1559926" y="1203034"/>
            <a:chExt cx="2422402" cy="477054"/>
          </a:xfrm>
        </p:grpSpPr>
        <p:pic>
          <p:nvPicPr>
            <p:cNvPr id="17" name="图片 16" descr="图片包含 定居者&#10;&#10;已生成极高可信度的说明">
              <a:extLst>
                <a:ext uri="{FF2B5EF4-FFF2-40B4-BE49-F238E27FC236}">
                  <a16:creationId xmlns="" xmlns:a16="http://schemas.microsoft.com/office/drawing/2014/main" id="{B1635FC4-21FF-41E5-B96E-983C700318B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76860"/>
            <a:stretch/>
          </p:blipFill>
          <p:spPr>
            <a:xfrm>
              <a:off x="1559926" y="1203034"/>
              <a:ext cx="2422402" cy="477054"/>
            </a:xfrm>
            <a:prstGeom prst="rect">
              <a:avLst/>
            </a:prstGeom>
          </p:spPr>
        </p:pic>
        <p:sp>
          <p:nvSpPr>
            <p:cNvPr id="7" name="TextBox 22">
              <a:extLst>
                <a:ext uri="{FF2B5EF4-FFF2-40B4-BE49-F238E27FC236}">
                  <a16:creationId xmlns="" xmlns:a16="http://schemas.microsoft.com/office/drawing/2014/main" id="{75BE2278-F875-4D96-ADA5-56FAA894BC2D}"/>
                </a:ext>
              </a:extLst>
            </p:cNvPr>
            <p:cNvSpPr txBox="1"/>
            <p:nvPr/>
          </p:nvSpPr>
          <p:spPr>
            <a:xfrm>
              <a:off x="2053754" y="1246576"/>
              <a:ext cx="1423372" cy="377026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pPr algn="ctr"/>
              <a:r>
                <a:rPr lang="zh-CN" altLang="en-US" sz="20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义启简圆体" panose="02010601030101010101" pitchFamily="2" charset="-128"/>
                  <a:sym typeface="微软雅黑" panose="020B0503020204020204" pitchFamily="34" charset="-122"/>
                </a:rPr>
                <a:t>减少占地</a:t>
              </a:r>
              <a:endPara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义启简圆体" panose="02010601030101010101" pitchFamily="2" charset="-128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23" name="组合 22">
            <a:extLst>
              <a:ext uri="{FF2B5EF4-FFF2-40B4-BE49-F238E27FC236}">
                <a16:creationId xmlns="" xmlns:a16="http://schemas.microsoft.com/office/drawing/2014/main" id="{1138ED20-6E37-4F77-89CA-F4F21EBC57DD}"/>
              </a:ext>
            </a:extLst>
          </p:cNvPr>
          <p:cNvGrpSpPr/>
          <p:nvPr/>
        </p:nvGrpSpPr>
        <p:grpSpPr>
          <a:xfrm>
            <a:off x="4884799" y="1319148"/>
            <a:ext cx="2422402" cy="477054"/>
            <a:chOff x="4849380" y="1203034"/>
            <a:chExt cx="2422402" cy="477054"/>
          </a:xfrm>
        </p:grpSpPr>
        <p:pic>
          <p:nvPicPr>
            <p:cNvPr id="18" name="图片 17" descr="图片包含 定居者&#10;&#10;已生成极高可信度的说明">
              <a:extLst>
                <a:ext uri="{FF2B5EF4-FFF2-40B4-BE49-F238E27FC236}">
                  <a16:creationId xmlns="" xmlns:a16="http://schemas.microsoft.com/office/drawing/2014/main" id="{D6F1478F-1329-42F1-8B53-6B9AF6E9D16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6265" b="50595"/>
            <a:stretch/>
          </p:blipFill>
          <p:spPr>
            <a:xfrm>
              <a:off x="4849380" y="1203034"/>
              <a:ext cx="2422402" cy="477054"/>
            </a:xfrm>
            <a:prstGeom prst="rect">
              <a:avLst/>
            </a:prstGeom>
          </p:spPr>
        </p:pic>
        <p:sp>
          <p:nvSpPr>
            <p:cNvPr id="19" name="TextBox 22">
              <a:extLst>
                <a:ext uri="{FF2B5EF4-FFF2-40B4-BE49-F238E27FC236}">
                  <a16:creationId xmlns="" xmlns:a16="http://schemas.microsoft.com/office/drawing/2014/main" id="{1BC6F54D-D7FA-41F0-A432-C869414B853D}"/>
                </a:ext>
              </a:extLst>
            </p:cNvPr>
            <p:cNvSpPr txBox="1"/>
            <p:nvPr/>
          </p:nvSpPr>
          <p:spPr>
            <a:xfrm>
              <a:off x="5266398" y="1246576"/>
              <a:ext cx="1826849" cy="377026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pPr algn="ctr"/>
              <a:r>
                <a:rPr lang="zh-CN" altLang="en-US" sz="20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义启简圆体" panose="02010601030101010101" pitchFamily="2" charset="-128"/>
                  <a:sym typeface="微软雅黑" panose="020B0503020204020204" pitchFamily="34" charset="-122"/>
                </a:rPr>
                <a:t>减少环境污染</a:t>
              </a:r>
              <a:endPara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义启简圆体" panose="02010601030101010101" pitchFamily="2" charset="-128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24" name="组合 23">
            <a:extLst>
              <a:ext uri="{FF2B5EF4-FFF2-40B4-BE49-F238E27FC236}">
                <a16:creationId xmlns="" xmlns:a16="http://schemas.microsoft.com/office/drawing/2014/main" id="{78F332B8-A462-4AD2-9A87-ED97FF20F67D}"/>
              </a:ext>
            </a:extLst>
          </p:cNvPr>
          <p:cNvGrpSpPr/>
          <p:nvPr/>
        </p:nvGrpSpPr>
        <p:grpSpPr>
          <a:xfrm>
            <a:off x="8022880" y="1319148"/>
            <a:ext cx="2422402" cy="477054"/>
            <a:chOff x="7987461" y="1203034"/>
            <a:chExt cx="2422402" cy="477054"/>
          </a:xfrm>
        </p:grpSpPr>
        <p:pic>
          <p:nvPicPr>
            <p:cNvPr id="20" name="图片 19" descr="图片包含 定居者&#10;&#10;已生成极高可信度的说明">
              <a:extLst>
                <a:ext uri="{FF2B5EF4-FFF2-40B4-BE49-F238E27FC236}">
                  <a16:creationId xmlns="" xmlns:a16="http://schemas.microsoft.com/office/drawing/2014/main" id="{193EB211-8DAD-4489-B5E1-0FBED9AACDD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50000" b="26860"/>
            <a:stretch/>
          </p:blipFill>
          <p:spPr>
            <a:xfrm>
              <a:off x="7987461" y="1203034"/>
              <a:ext cx="2422402" cy="477054"/>
            </a:xfrm>
            <a:prstGeom prst="rect">
              <a:avLst/>
            </a:prstGeom>
          </p:spPr>
        </p:pic>
        <p:sp>
          <p:nvSpPr>
            <p:cNvPr id="21" name="TextBox 22">
              <a:extLst>
                <a:ext uri="{FF2B5EF4-FFF2-40B4-BE49-F238E27FC236}">
                  <a16:creationId xmlns="" xmlns:a16="http://schemas.microsoft.com/office/drawing/2014/main" id="{ED0A958F-3CCA-4D78-9964-CD915201D1A7}"/>
                </a:ext>
              </a:extLst>
            </p:cNvPr>
            <p:cNvSpPr txBox="1"/>
            <p:nvPr/>
          </p:nvSpPr>
          <p:spPr>
            <a:xfrm>
              <a:off x="8404479" y="1290118"/>
              <a:ext cx="1826849" cy="377026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pPr algn="ctr"/>
              <a:r>
                <a:rPr lang="zh-CN" altLang="en-US" sz="2000" dirty="0">
                  <a:solidFill>
                    <a:schemeClr val="bg1"/>
                  </a:solidFill>
                  <a:latin typeface="微软雅黑" panose="020B0503020204020204" pitchFamily="34" charset="-122"/>
                  <a:ea typeface="义启简圆体" panose="02010601030101010101" pitchFamily="2" charset="-128"/>
                  <a:sym typeface="微软雅黑" panose="020B0503020204020204" pitchFamily="34" charset="-122"/>
                </a:rPr>
                <a:t>变废为宝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16926744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drap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0" presetClass="entr" presetSubtype="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7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1" dur="225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from x="150000" y="150000"/>
                                      <p:to x="50000" y="50000"/>
                                    </p:animScale>
                                    <p:anim to="" calcmode="lin" valueType="num">
                                      <p:cBhvr>
                                        <p:cTn id="22" dur="225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+0.02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3" dur="375" accel="50000" fill="hold">
                                          <p:stCondLst>
                                            <p:cond delay="225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from x="50000" y="50000"/>
                                      <p:to x="100000" y="100000"/>
                                    </p:animScale>
                                    <p:anim to="" calcmode="lin" valueType="num">
                                      <p:cBhvr>
                                        <p:cTn id="24" dur="375" accel="50000" fill="hold">
                                          <p:stCondLst>
                                            <p:cond delay="225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5" dur="225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05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6" dur="375" accel="50000" fill="hold">
                                          <p:stCondLst>
                                            <p:cond delay="225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Rot by="21600000" from="-2700000" to="1200000">
                                      <p:cBhvr>
                                        <p:cTn id="27" dur="7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1600000" from="1200000" to="0">
                                      <p:cBhvr>
                                        <p:cTn id="28" dur="375" accel="50000" fill="hold">
                                          <p:stCondLst>
                                            <p:cond delay="225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Effect filter="fade">
                                      <p:cBhvr>
                                        <p:cTn id="29" dur="22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250"/>
                            </p:stCondLst>
                            <p:childTnLst>
                              <p:par>
                                <p:cTn id="31" presetID="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485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3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-#ppt_h/6*sin(2*pi*$)*(1-$)*8/9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34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-#ppt_w/4*sin(2*pi*$)*(1-$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100"/>
                            </p:stCondLst>
                            <p:childTnLst>
                              <p:par>
                                <p:cTn id="3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600"/>
                            </p:stCondLst>
                            <p:childTnLst>
                              <p:par>
                                <p:cTn id="40" presetID="0" presetClass="entr" presetSubtype="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7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2" dur="225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from x="150000" y="150000"/>
                                      <p:to x="50000" y="50000"/>
                                    </p:animScale>
                                    <p:anim to="" calcmode="lin" valueType="num">
                                      <p:cBhvr>
                                        <p:cTn id="43" dur="225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+0.02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4" dur="375" accel="50000" fill="hold">
                                          <p:stCondLst>
                                            <p:cond delay="225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from x="50000" y="50000"/>
                                      <p:to x="100000" y="100000"/>
                                    </p:animScale>
                                    <p:anim to="" calcmode="lin" valueType="num">
                                      <p:cBhvr>
                                        <p:cTn id="45" dur="375" accel="50000" fill="hold">
                                          <p:stCondLst>
                                            <p:cond delay="225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46" dur="225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05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47" dur="375" accel="50000" fill="hold">
                                          <p:stCondLst>
                                            <p:cond delay="225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Rot by="21600000" from="-2700000" to="1200000">
                                      <p:cBhvr>
                                        <p:cTn id="48" dur="7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1600000" from="1200000" to="0">
                                      <p:cBhvr>
                                        <p:cTn id="49" dur="375" accel="50000" fill="hold">
                                          <p:stCondLst>
                                            <p:cond delay="225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Effect filter="fade">
                                      <p:cBhvr>
                                        <p:cTn id="50" dur="22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6350"/>
                            </p:stCondLst>
                            <p:childTnLst>
                              <p:par>
                                <p:cTn id="52" presetID="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485"/>
                                  </p:iterate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54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-#ppt_h/6*sin(2*pi*$)*(1-$)*8/9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55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-#ppt_w/4*sin(2*pi*$)*(1-$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10314"/>
                            </p:stCondLst>
                            <p:childTnLst>
                              <p:par>
                                <p:cTn id="5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10814"/>
                            </p:stCondLst>
                            <p:childTnLst>
                              <p:par>
                                <p:cTn id="61" presetID="0" presetClass="entr" presetSubtype="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7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63" dur="225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150000" y="150000"/>
                                      <p:to x="50000" y="50000"/>
                                    </p:animScale>
                                    <p:anim to="" calcmode="lin" valueType="num">
                                      <p:cBhvr>
                                        <p:cTn id="64" dur="225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+0.02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5" dur="375" accel="50000" fill="hold">
                                          <p:stCondLst>
                                            <p:cond delay="225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50000" y="50000"/>
                                      <p:to x="100000" y="100000"/>
                                    </p:animScale>
                                    <p:anim to="" calcmode="lin" valueType="num">
                                      <p:cBhvr>
                                        <p:cTn id="66" dur="375" accel="50000" fill="hold">
                                          <p:stCondLst>
                                            <p:cond delay="225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67" dur="225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05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68" dur="375" accel="50000" fill="hold">
                                          <p:stCondLst>
                                            <p:cond delay="225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Rot by="21600000" from="-2700000" to="1200000">
                                      <p:cBhvr>
                                        <p:cTn id="69" dur="7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1600000" from="1200000" to="0">
                                      <p:cBhvr>
                                        <p:cTn id="70" dur="375" accel="50000" fill="hold">
                                          <p:stCondLst>
                                            <p:cond delay="225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Effect filter="fade">
                                      <p:cBhvr>
                                        <p:cTn id="71" dur="22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11564"/>
                            </p:stCondLst>
                            <p:childTnLst>
                              <p:par>
                                <p:cTn id="73" presetID="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485"/>
                                  </p:iterate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5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-#ppt_h/6*sin(2*pi*$)*(1-$)*8/9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76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-#ppt_w/4*sin(2*pi*$)*(1-$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8" grpId="0"/>
      <p:bldP spid="11" grpId="0"/>
      <p:bldP spid="1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>
            <a:extLst>
              <a:ext uri="{FF2B5EF4-FFF2-40B4-BE49-F238E27FC236}">
                <a16:creationId xmlns="" xmlns:a16="http://schemas.microsoft.com/office/drawing/2014/main" id="{3DB7FC4A-C114-4365-B062-3D4A10C20AE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700" name="图片 699" hidden="1">
            <a:extLst>
              <a:ext uri="{FF2B5EF4-FFF2-40B4-BE49-F238E27FC236}">
                <a16:creationId xmlns="" xmlns:a16="http://schemas.microsoft.com/office/drawing/2014/main" id="{18AF94C1-4EF8-4962-BFD2-79910FB014E1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023" t="70922" r="21987" b="1596"/>
          <a:stretch/>
        </p:blipFill>
        <p:spPr>
          <a:xfrm>
            <a:off x="-50501" y="4803156"/>
            <a:ext cx="1527480" cy="1809193"/>
          </a:xfrm>
          <a:prstGeom prst="rect">
            <a:avLst/>
          </a:prstGeom>
        </p:spPr>
      </p:pic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6E3FAD27-AA67-4FEE-BDAB-F3CB7284801C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145" y="4360520"/>
            <a:ext cx="1807304" cy="2421436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="" xmlns:a16="http://schemas.microsoft.com/office/drawing/2014/main" id="{BA1F80F1-8421-41D4-ADEF-4977CBAE4821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93938" y="5311644"/>
            <a:ext cx="2610685" cy="1105157"/>
          </a:xfrm>
          <a:prstGeom prst="rect">
            <a:avLst/>
          </a:prstGeom>
        </p:spPr>
      </p:pic>
      <p:pic>
        <p:nvPicPr>
          <p:cNvPr id="44" name="图片 43">
            <a:extLst>
              <a:ext uri="{FF2B5EF4-FFF2-40B4-BE49-F238E27FC236}">
                <a16:creationId xmlns="" xmlns:a16="http://schemas.microsoft.com/office/drawing/2014/main" id="{D5FF31C4-E4B9-45E5-BC83-73D258ED124E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11602" y="3685827"/>
            <a:ext cx="2452721" cy="3096129"/>
          </a:xfrm>
          <a:prstGeom prst="rect">
            <a:avLst/>
          </a:prstGeom>
        </p:spPr>
      </p:pic>
      <p:pic>
        <p:nvPicPr>
          <p:cNvPr id="45" name="图片 44">
            <a:extLst>
              <a:ext uri="{FF2B5EF4-FFF2-40B4-BE49-F238E27FC236}">
                <a16:creationId xmlns="" xmlns:a16="http://schemas.microsoft.com/office/drawing/2014/main" id="{C6CF75CD-8C6D-45CB-93FD-274EF37D1665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814158" y="4780550"/>
            <a:ext cx="4114613" cy="1735078"/>
          </a:xfrm>
          <a:prstGeom prst="rect">
            <a:avLst/>
          </a:prstGeom>
        </p:spPr>
      </p:pic>
      <p:pic>
        <p:nvPicPr>
          <p:cNvPr id="46" name="图片 45" descr="图片包含 呼拉圈&#10;&#10;已生成极高可信度的说明">
            <a:extLst>
              <a:ext uri="{FF2B5EF4-FFF2-40B4-BE49-F238E27FC236}">
                <a16:creationId xmlns="" xmlns:a16="http://schemas.microsoft.com/office/drawing/2014/main" id="{F2823A85-16A9-4D5A-9676-0B43346391EA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8658" y="1217191"/>
            <a:ext cx="7426912" cy="1784870"/>
          </a:xfrm>
          <a:prstGeom prst="rect">
            <a:avLst/>
          </a:prstGeom>
        </p:spPr>
      </p:pic>
      <p:sp>
        <p:nvSpPr>
          <p:cNvPr id="47" name="PA-矩形 23">
            <a:extLst>
              <a:ext uri="{FF2B5EF4-FFF2-40B4-BE49-F238E27FC236}">
                <a16:creationId xmlns="" xmlns:a16="http://schemas.microsoft.com/office/drawing/2014/main" id="{8884A2AF-10EB-4858-B3F5-08002AFB373E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>
            <a:off x="3875577" y="1563186"/>
            <a:ext cx="4998484" cy="86177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5000" dirty="0">
                <a:solidFill>
                  <a:srgbClr val="5BB531"/>
                </a:solidFill>
                <a:latin typeface="微软雅黑" panose="020B0503020204020204" pitchFamily="34" charset="-122"/>
                <a:ea typeface="义启简圆体" panose="02010601030101010101" pitchFamily="2" charset="-128"/>
                <a:sym typeface="微软雅黑" panose="020B0503020204020204" pitchFamily="34" charset="-122"/>
              </a:rPr>
              <a:t>如何进行垃圾分类</a:t>
            </a:r>
          </a:p>
        </p:txBody>
      </p:sp>
    </p:spTree>
    <p:extLst>
      <p:ext uri="{BB962C8B-B14F-4D97-AF65-F5344CB8AC3E}">
        <p14:creationId xmlns:p14="http://schemas.microsoft.com/office/powerpoint/2010/main" val="74641896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7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4000"/>
                            </p:stCondLst>
                            <p:childTnLst>
                              <p:par>
                                <p:cTn id="28" presetID="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9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0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#ppt_w*((1.5-1.5*$)^3-(1.5-1.5*$)^2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31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transform.rotation_z</p:attrName>
                                        </p:attrNameLst>
                                      </p:cBhvr>
                                      <p:tavLst>
                                        <p:tav tm="0" fmla="#ppt_r-45*((1.5-1.5*$)^3-(1.5-1.5*$)^2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" grpId="0"/>
    </p:bldLst>
  </p:timing>
  <p:extLst mod="1">
    <p:ext uri="{E180D4A7-C9FB-4DFB-919C-405C955672EB}">
      <p14:showEvtLst xmlns:p14="http://schemas.microsoft.com/office/powerpoint/2010/main">
        <p14:playEvt time="1" objId="707"/>
      </p14:showEvtLst>
    </p:ext>
  </p:extLs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="" xmlns:a16="http://schemas.microsoft.com/office/drawing/2014/main" id="{68209F6C-18E3-4BF0-A1BC-981B805917D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497" y="135303"/>
            <a:ext cx="771020" cy="771020"/>
          </a:xfrm>
          <a:prstGeom prst="rect">
            <a:avLst/>
          </a:prstGeom>
        </p:spPr>
      </p:pic>
      <p:sp>
        <p:nvSpPr>
          <p:cNvPr id="3" name="文本框 2">
            <a:extLst>
              <a:ext uri="{FF2B5EF4-FFF2-40B4-BE49-F238E27FC236}">
                <a16:creationId xmlns="" xmlns:a16="http://schemas.microsoft.com/office/drawing/2014/main" id="{A7821F93-FA4A-4317-9C0B-DD1E9F5A3163}"/>
              </a:ext>
            </a:extLst>
          </p:cNvPr>
          <p:cNvSpPr txBox="1"/>
          <p:nvPr/>
        </p:nvSpPr>
        <p:spPr>
          <a:xfrm>
            <a:off x="754743" y="297675"/>
            <a:ext cx="2593980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5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义启简圆体" panose="02010601030101010101" pitchFamily="2" charset="-128"/>
                <a:sym typeface="微软雅黑" panose="020B0503020204020204" pitchFamily="34" charset="-122"/>
              </a:rPr>
              <a:t>如何进行垃圾分类</a:t>
            </a:r>
          </a:p>
        </p:txBody>
      </p:sp>
      <p:pic>
        <p:nvPicPr>
          <p:cNvPr id="7" name="图片 6">
            <a:extLst>
              <a:ext uri="{FF2B5EF4-FFF2-40B4-BE49-F238E27FC236}">
                <a16:creationId xmlns="" xmlns:a16="http://schemas.microsoft.com/office/drawing/2014/main" id="{D0FF61C5-1E23-4E66-8D1A-24A66CD457A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497" y="1941464"/>
            <a:ext cx="3446855" cy="3897004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="" xmlns:a16="http://schemas.microsoft.com/office/drawing/2014/main" id="{FF3A57C8-DBAB-4814-9F79-EF34852149B9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3318"/>
          <a:stretch/>
        </p:blipFill>
        <p:spPr>
          <a:xfrm>
            <a:off x="3034119" y="1963361"/>
            <a:ext cx="3446855" cy="3917976"/>
          </a:xfrm>
          <a:prstGeom prst="rect">
            <a:avLst/>
          </a:prstGeom>
        </p:spPr>
      </p:pic>
      <p:pic>
        <p:nvPicPr>
          <p:cNvPr id="11" name="图片 10" descr="图片包含 屏幕截图&#10;&#10;已生成高可信度的说明">
            <a:extLst>
              <a:ext uri="{FF2B5EF4-FFF2-40B4-BE49-F238E27FC236}">
                <a16:creationId xmlns="" xmlns:a16="http://schemas.microsoft.com/office/drawing/2014/main" id="{78D1EE8F-7132-4466-B2C1-76BE12B338EA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2682" y="1941464"/>
            <a:ext cx="2784509" cy="3937681"/>
          </a:xfrm>
          <a:prstGeom prst="rect">
            <a:avLst/>
          </a:prstGeom>
        </p:spPr>
      </p:pic>
      <p:pic>
        <p:nvPicPr>
          <p:cNvPr id="13" name="图片 12" descr="图片包含 屏幕截图&#10;&#10;已生成高可信度的说明">
            <a:extLst>
              <a:ext uri="{FF2B5EF4-FFF2-40B4-BE49-F238E27FC236}">
                <a16:creationId xmlns="" xmlns:a16="http://schemas.microsoft.com/office/drawing/2014/main" id="{6F1391F5-18FC-4DB9-B015-07CA53928740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0304" y="1952384"/>
            <a:ext cx="2784509" cy="3939676"/>
          </a:xfrm>
          <a:prstGeom prst="rect">
            <a:avLst/>
          </a:prstGeom>
        </p:spPr>
      </p:pic>
      <p:sp>
        <p:nvSpPr>
          <p:cNvPr id="14" name="PA-文本框 6">
            <a:extLst>
              <a:ext uri="{FF2B5EF4-FFF2-40B4-BE49-F238E27FC236}">
                <a16:creationId xmlns="" xmlns:a16="http://schemas.microsoft.com/office/drawing/2014/main" id="{12C963DE-54A9-4C5A-9E74-CE3412CD975E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721265" y="986696"/>
            <a:ext cx="259398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4000">
                <a:solidFill>
                  <a:srgbClr val="FDB82D"/>
                </a:solidFill>
                <a:latin typeface="方正少儿简体" panose="03000509000000000000" pitchFamily="65" charset="-122"/>
                <a:ea typeface="方正少儿简体" panose="03000509000000000000" pitchFamily="65" charset="-122"/>
              </a:defRPr>
            </a:lvl1pPr>
          </a:lstStyle>
          <a:p>
            <a:r>
              <a:rPr lang="zh-CN" altLang="en-US" dirty="0">
                <a:latin typeface="微软雅黑" panose="020B0503020204020204" pitchFamily="34" charset="-122"/>
                <a:ea typeface="义启简圆体" panose="02010601030101010101" pitchFamily="2" charset="-128"/>
                <a:sym typeface="微软雅黑" panose="020B0503020204020204" pitchFamily="34" charset="-122"/>
              </a:rPr>
              <a:t>垃圾的分类</a:t>
            </a:r>
          </a:p>
        </p:txBody>
      </p:sp>
    </p:spTree>
    <p:extLst>
      <p:ext uri="{BB962C8B-B14F-4D97-AF65-F5344CB8AC3E}">
        <p14:creationId xmlns:p14="http://schemas.microsoft.com/office/powerpoint/2010/main" val="198538913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wind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-(-#ppt_w/2*cos(ppt_r/180*pi)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8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(-#ppt_h/2*cos(ppt_r/180*pi)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9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-(-#ppt_h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0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-(-#ppt_w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980"/>
                            </p:stCondLst>
                            <p:childTnLst>
                              <p:par>
                                <p:cTn id="2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980"/>
                            </p:stCondLst>
                            <p:childTnLst>
                              <p:par>
                                <p:cTn id="2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980"/>
                            </p:stCondLst>
                            <p:childTnLst>
                              <p:par>
                                <p:cTn id="3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980"/>
                            </p:stCondLst>
                            <p:childTnLst>
                              <p:par>
                                <p:cTn id="4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" name="图片 45">
            <a:extLst>
              <a:ext uri="{FF2B5EF4-FFF2-40B4-BE49-F238E27FC236}">
                <a16:creationId xmlns="" xmlns:a16="http://schemas.microsoft.com/office/drawing/2014/main" id="{8316DAD3-EA6A-4133-8293-CD6F8A4C346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700" name="图片 699" hidden="1">
            <a:extLst>
              <a:ext uri="{FF2B5EF4-FFF2-40B4-BE49-F238E27FC236}">
                <a16:creationId xmlns="" xmlns:a16="http://schemas.microsoft.com/office/drawing/2014/main" id="{18AF94C1-4EF8-4962-BFD2-79910FB014E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023" t="70922" r="21987" b="1596"/>
          <a:stretch/>
        </p:blipFill>
        <p:spPr>
          <a:xfrm>
            <a:off x="-50501" y="4803156"/>
            <a:ext cx="1527480" cy="1809193"/>
          </a:xfrm>
          <a:prstGeom prst="rect">
            <a:avLst/>
          </a:prstGeom>
        </p:spPr>
      </p:pic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6E3FAD27-AA67-4FEE-BDAB-F3CB7284801C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145" y="4360520"/>
            <a:ext cx="1807304" cy="2421436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="" xmlns:a16="http://schemas.microsoft.com/office/drawing/2014/main" id="{BA1F80F1-8421-41D4-ADEF-4977CBAE4821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93938" y="5311644"/>
            <a:ext cx="2610685" cy="1105157"/>
          </a:xfrm>
          <a:prstGeom prst="rect">
            <a:avLst/>
          </a:prstGeom>
        </p:spPr>
      </p:pic>
      <p:pic>
        <p:nvPicPr>
          <p:cNvPr id="20" name="图片 19">
            <a:extLst>
              <a:ext uri="{FF2B5EF4-FFF2-40B4-BE49-F238E27FC236}">
                <a16:creationId xmlns="" xmlns:a16="http://schemas.microsoft.com/office/drawing/2014/main" id="{0C54D838-A83E-4900-B599-BEECB2E8B56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1688517"/>
            <a:ext cx="771020" cy="771020"/>
          </a:xfrm>
          <a:prstGeom prst="rect">
            <a:avLst/>
          </a:prstGeom>
        </p:spPr>
      </p:pic>
      <p:sp>
        <p:nvSpPr>
          <p:cNvPr id="24" name="文本框 23">
            <a:extLst>
              <a:ext uri="{FF2B5EF4-FFF2-40B4-BE49-F238E27FC236}">
                <a16:creationId xmlns="" xmlns:a16="http://schemas.microsoft.com/office/drawing/2014/main" id="{139E4AD7-ABA0-444F-9350-DED1E5127CA3}"/>
              </a:ext>
            </a:extLst>
          </p:cNvPr>
          <p:cNvSpPr txBox="1"/>
          <p:nvPr/>
        </p:nvSpPr>
        <p:spPr>
          <a:xfrm>
            <a:off x="5110947" y="503495"/>
            <a:ext cx="1417376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5000" dirty="0">
                <a:solidFill>
                  <a:srgbClr val="5BB531"/>
                </a:solidFill>
                <a:latin typeface="微软雅黑" panose="020B0503020204020204" pitchFamily="34" charset="-122"/>
                <a:ea typeface="义启简圆体" panose="02010601030101010101" pitchFamily="2" charset="-128"/>
                <a:sym typeface="微软雅黑" panose="020B0503020204020204" pitchFamily="34" charset="-122"/>
              </a:rPr>
              <a:t>目 录</a:t>
            </a:r>
          </a:p>
        </p:txBody>
      </p:sp>
      <p:pic>
        <p:nvPicPr>
          <p:cNvPr id="25" name="图片 24">
            <a:extLst>
              <a:ext uri="{FF2B5EF4-FFF2-40B4-BE49-F238E27FC236}">
                <a16:creationId xmlns="" xmlns:a16="http://schemas.microsoft.com/office/drawing/2014/main" id="{2B762339-317C-4504-891D-AC5378FBEB0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2466942"/>
            <a:ext cx="771020" cy="771020"/>
          </a:xfrm>
          <a:prstGeom prst="rect">
            <a:avLst/>
          </a:prstGeom>
        </p:spPr>
      </p:pic>
      <p:grpSp>
        <p:nvGrpSpPr>
          <p:cNvPr id="26" name="组合 25">
            <a:extLst>
              <a:ext uri="{FF2B5EF4-FFF2-40B4-BE49-F238E27FC236}">
                <a16:creationId xmlns="" xmlns:a16="http://schemas.microsoft.com/office/drawing/2014/main" id="{6A419833-2131-4308-B8E2-086B7B97356C}"/>
              </a:ext>
            </a:extLst>
          </p:cNvPr>
          <p:cNvGrpSpPr/>
          <p:nvPr/>
        </p:nvGrpSpPr>
        <p:grpSpPr>
          <a:xfrm>
            <a:off x="6767170" y="2609409"/>
            <a:ext cx="3364275" cy="577897"/>
            <a:chOff x="6461896" y="2433893"/>
            <a:chExt cx="3364275" cy="577897"/>
          </a:xfrm>
        </p:grpSpPr>
        <p:sp>
          <p:nvSpPr>
            <p:cNvPr id="27" name="矩形: 圆角 26">
              <a:extLst>
                <a:ext uri="{FF2B5EF4-FFF2-40B4-BE49-F238E27FC236}">
                  <a16:creationId xmlns="" xmlns:a16="http://schemas.microsoft.com/office/drawing/2014/main" id="{818F108C-8F3B-46BD-B0A2-FF1910462F7C}"/>
                </a:ext>
              </a:extLst>
            </p:cNvPr>
            <p:cNvSpPr/>
            <p:nvPr/>
          </p:nvSpPr>
          <p:spPr>
            <a:xfrm>
              <a:off x="6461896" y="2433893"/>
              <a:ext cx="3364275" cy="539189"/>
            </a:xfrm>
            <a:prstGeom prst="roundRect">
              <a:avLst>
                <a:gd name="adj" fmla="val 32818"/>
              </a:avLst>
            </a:prstGeom>
            <a:solidFill>
              <a:srgbClr val="7DB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义启简圆体" panose="02010601030101010101" pitchFamily="2" charset="-128"/>
                <a:sym typeface="微软雅黑" panose="020B0503020204020204" pitchFamily="34" charset="-122"/>
              </a:endParaRPr>
            </a:p>
          </p:txBody>
        </p:sp>
        <p:sp>
          <p:nvSpPr>
            <p:cNvPr id="28" name="文本框 27">
              <a:extLst>
                <a:ext uri="{FF2B5EF4-FFF2-40B4-BE49-F238E27FC236}">
                  <a16:creationId xmlns="" xmlns:a16="http://schemas.microsoft.com/office/drawing/2014/main" id="{B647B2D4-533B-4449-8C40-46320059CA65}"/>
                </a:ext>
              </a:extLst>
            </p:cNvPr>
            <p:cNvSpPr txBox="1"/>
            <p:nvPr/>
          </p:nvSpPr>
          <p:spPr>
            <a:xfrm>
              <a:off x="6461896" y="2457792"/>
              <a:ext cx="2704587" cy="5539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3000" dirty="0">
                  <a:solidFill>
                    <a:schemeClr val="bg1"/>
                  </a:solidFill>
                  <a:latin typeface="微软雅黑" panose="020B0503020204020204" pitchFamily="34" charset="-122"/>
                  <a:ea typeface="义启简圆体" panose="02010601030101010101" pitchFamily="2" charset="-128"/>
                  <a:sym typeface="微软雅黑" panose="020B0503020204020204" pitchFamily="34" charset="-122"/>
                </a:rPr>
                <a:t>垃圾处理的现状</a:t>
              </a:r>
            </a:p>
          </p:txBody>
        </p:sp>
      </p:grpSp>
      <p:pic>
        <p:nvPicPr>
          <p:cNvPr id="29" name="图片 28">
            <a:extLst>
              <a:ext uri="{FF2B5EF4-FFF2-40B4-BE49-F238E27FC236}">
                <a16:creationId xmlns="" xmlns:a16="http://schemas.microsoft.com/office/drawing/2014/main" id="{23D22965-A876-4265-B618-97B28E8A050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9178" y="1682615"/>
            <a:ext cx="771020" cy="771020"/>
          </a:xfrm>
          <a:prstGeom prst="rect">
            <a:avLst/>
          </a:prstGeom>
        </p:spPr>
      </p:pic>
      <p:grpSp>
        <p:nvGrpSpPr>
          <p:cNvPr id="30" name="组合 29">
            <a:extLst>
              <a:ext uri="{FF2B5EF4-FFF2-40B4-BE49-F238E27FC236}">
                <a16:creationId xmlns="" xmlns:a16="http://schemas.microsoft.com/office/drawing/2014/main" id="{F6E2AC44-D1FD-4B5C-AA16-1DC3E2E87050}"/>
              </a:ext>
            </a:extLst>
          </p:cNvPr>
          <p:cNvGrpSpPr/>
          <p:nvPr/>
        </p:nvGrpSpPr>
        <p:grpSpPr>
          <a:xfrm>
            <a:off x="2240348" y="1848981"/>
            <a:ext cx="3364275" cy="553998"/>
            <a:chOff x="6461896" y="3216735"/>
            <a:chExt cx="3364275" cy="553998"/>
          </a:xfrm>
        </p:grpSpPr>
        <p:sp>
          <p:nvSpPr>
            <p:cNvPr id="31" name="矩形: 圆角 30">
              <a:extLst>
                <a:ext uri="{FF2B5EF4-FFF2-40B4-BE49-F238E27FC236}">
                  <a16:creationId xmlns="" xmlns:a16="http://schemas.microsoft.com/office/drawing/2014/main" id="{033036C2-7B48-40CA-AC75-AC1A520C575E}"/>
                </a:ext>
              </a:extLst>
            </p:cNvPr>
            <p:cNvSpPr/>
            <p:nvPr/>
          </p:nvSpPr>
          <p:spPr>
            <a:xfrm>
              <a:off x="6461896" y="3231544"/>
              <a:ext cx="3364275" cy="539189"/>
            </a:xfrm>
            <a:prstGeom prst="roundRect">
              <a:avLst>
                <a:gd name="adj" fmla="val 32818"/>
              </a:avLst>
            </a:prstGeom>
            <a:solidFill>
              <a:srgbClr val="7DB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义启简圆体" panose="02010601030101010101" pitchFamily="2" charset="-128"/>
                <a:sym typeface="微软雅黑" panose="020B0503020204020204" pitchFamily="34" charset="-122"/>
              </a:endParaRPr>
            </a:p>
          </p:txBody>
        </p:sp>
        <p:sp>
          <p:nvSpPr>
            <p:cNvPr id="32" name="文本框 31">
              <a:extLst>
                <a:ext uri="{FF2B5EF4-FFF2-40B4-BE49-F238E27FC236}">
                  <a16:creationId xmlns="" xmlns:a16="http://schemas.microsoft.com/office/drawing/2014/main" id="{D33E7511-104E-421B-AD41-77299D0832C7}"/>
                </a:ext>
              </a:extLst>
            </p:cNvPr>
            <p:cNvSpPr txBox="1"/>
            <p:nvPr/>
          </p:nvSpPr>
          <p:spPr>
            <a:xfrm>
              <a:off x="6461896" y="3216735"/>
              <a:ext cx="3073277" cy="5539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3000" dirty="0">
                  <a:solidFill>
                    <a:schemeClr val="bg1"/>
                  </a:solidFill>
                  <a:latin typeface="微软雅黑" panose="020B0503020204020204" pitchFamily="34" charset="-122"/>
                  <a:ea typeface="义启简圆体" panose="02010601030101010101" pitchFamily="2" charset="-128"/>
                  <a:sym typeface="微软雅黑" panose="020B0503020204020204" pitchFamily="34" charset="-122"/>
                </a:rPr>
                <a:t>垃圾是错放的资源</a:t>
              </a:r>
            </a:p>
          </p:txBody>
        </p:sp>
      </p:grpSp>
      <p:pic>
        <p:nvPicPr>
          <p:cNvPr id="33" name="图片 32">
            <a:extLst>
              <a:ext uri="{FF2B5EF4-FFF2-40B4-BE49-F238E27FC236}">
                <a16:creationId xmlns="" xmlns:a16="http://schemas.microsoft.com/office/drawing/2014/main" id="{0FFB73F6-F284-42A3-ABC3-0BC5A6292F3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9178" y="2461040"/>
            <a:ext cx="771020" cy="771020"/>
          </a:xfrm>
          <a:prstGeom prst="rect">
            <a:avLst/>
          </a:prstGeom>
        </p:spPr>
      </p:pic>
      <p:grpSp>
        <p:nvGrpSpPr>
          <p:cNvPr id="34" name="组合 33">
            <a:extLst>
              <a:ext uri="{FF2B5EF4-FFF2-40B4-BE49-F238E27FC236}">
                <a16:creationId xmlns="" xmlns:a16="http://schemas.microsoft.com/office/drawing/2014/main" id="{B05F1DBA-80F0-4D95-9294-DD8B201B4533}"/>
              </a:ext>
            </a:extLst>
          </p:cNvPr>
          <p:cNvGrpSpPr/>
          <p:nvPr/>
        </p:nvGrpSpPr>
        <p:grpSpPr>
          <a:xfrm>
            <a:off x="2240348" y="2588360"/>
            <a:ext cx="3364275" cy="593044"/>
            <a:chOff x="6461896" y="3912572"/>
            <a:chExt cx="3364275" cy="593044"/>
          </a:xfrm>
        </p:grpSpPr>
        <p:sp>
          <p:nvSpPr>
            <p:cNvPr id="35" name="矩形: 圆角 34">
              <a:extLst>
                <a:ext uri="{FF2B5EF4-FFF2-40B4-BE49-F238E27FC236}">
                  <a16:creationId xmlns="" xmlns:a16="http://schemas.microsoft.com/office/drawing/2014/main" id="{F917B81E-903E-4613-A61A-39689998AA9E}"/>
                </a:ext>
              </a:extLst>
            </p:cNvPr>
            <p:cNvSpPr/>
            <p:nvPr/>
          </p:nvSpPr>
          <p:spPr>
            <a:xfrm>
              <a:off x="6461896" y="3912572"/>
              <a:ext cx="3364275" cy="539189"/>
            </a:xfrm>
            <a:prstGeom prst="roundRect">
              <a:avLst>
                <a:gd name="adj" fmla="val 32818"/>
              </a:avLst>
            </a:prstGeom>
            <a:solidFill>
              <a:srgbClr val="7DB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义启简圆体" panose="02010601030101010101" pitchFamily="2" charset="-128"/>
                <a:sym typeface="微软雅黑" panose="020B0503020204020204" pitchFamily="34" charset="-122"/>
              </a:endParaRPr>
            </a:p>
          </p:txBody>
        </p:sp>
        <p:sp>
          <p:nvSpPr>
            <p:cNvPr id="36" name="文本框 35">
              <a:extLst>
                <a:ext uri="{FF2B5EF4-FFF2-40B4-BE49-F238E27FC236}">
                  <a16:creationId xmlns="" xmlns:a16="http://schemas.microsoft.com/office/drawing/2014/main" id="{D90B353E-A0D4-49E9-9095-0DFFDB131EC9}"/>
                </a:ext>
              </a:extLst>
            </p:cNvPr>
            <p:cNvSpPr txBox="1"/>
            <p:nvPr/>
          </p:nvSpPr>
          <p:spPr>
            <a:xfrm>
              <a:off x="6461896" y="3951618"/>
              <a:ext cx="3074881" cy="5539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3000" dirty="0">
                  <a:solidFill>
                    <a:schemeClr val="bg1"/>
                  </a:solidFill>
                  <a:latin typeface="微软雅黑" panose="020B0503020204020204" pitchFamily="34" charset="-122"/>
                  <a:ea typeface="义启简圆体" panose="02010601030101010101" pitchFamily="2" charset="-128"/>
                  <a:sym typeface="微软雅黑" panose="020B0503020204020204" pitchFamily="34" charset="-122"/>
                </a:rPr>
                <a:t>如何进行垃圾分类</a:t>
              </a:r>
            </a:p>
          </p:txBody>
        </p:sp>
      </p:grpSp>
      <p:pic>
        <p:nvPicPr>
          <p:cNvPr id="37" name="图片 36">
            <a:extLst>
              <a:ext uri="{FF2B5EF4-FFF2-40B4-BE49-F238E27FC236}">
                <a16:creationId xmlns="" xmlns:a16="http://schemas.microsoft.com/office/drawing/2014/main" id="{045ECBE8-0DCC-4F92-AB90-1CAC8403ECF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9178" y="3254274"/>
            <a:ext cx="771020" cy="771020"/>
          </a:xfrm>
          <a:prstGeom prst="rect">
            <a:avLst/>
          </a:prstGeom>
        </p:spPr>
      </p:pic>
      <p:grpSp>
        <p:nvGrpSpPr>
          <p:cNvPr id="38" name="组合 37">
            <a:extLst>
              <a:ext uri="{FF2B5EF4-FFF2-40B4-BE49-F238E27FC236}">
                <a16:creationId xmlns="" xmlns:a16="http://schemas.microsoft.com/office/drawing/2014/main" id="{4393C442-C52E-4A6F-909D-19D5346C7AA9}"/>
              </a:ext>
            </a:extLst>
          </p:cNvPr>
          <p:cNvGrpSpPr/>
          <p:nvPr/>
        </p:nvGrpSpPr>
        <p:grpSpPr>
          <a:xfrm>
            <a:off x="2240348" y="3420640"/>
            <a:ext cx="3364275" cy="565791"/>
            <a:chOff x="6461896" y="4701310"/>
            <a:chExt cx="3364275" cy="565791"/>
          </a:xfrm>
        </p:grpSpPr>
        <p:sp>
          <p:nvSpPr>
            <p:cNvPr id="39" name="矩形: 圆角 38">
              <a:extLst>
                <a:ext uri="{FF2B5EF4-FFF2-40B4-BE49-F238E27FC236}">
                  <a16:creationId xmlns="" xmlns:a16="http://schemas.microsoft.com/office/drawing/2014/main" id="{6BC287A0-9A82-4011-989F-AE32168039BB}"/>
                </a:ext>
              </a:extLst>
            </p:cNvPr>
            <p:cNvSpPr/>
            <p:nvPr/>
          </p:nvSpPr>
          <p:spPr>
            <a:xfrm>
              <a:off x="6461896" y="4727912"/>
              <a:ext cx="3364275" cy="539189"/>
            </a:xfrm>
            <a:prstGeom prst="roundRect">
              <a:avLst>
                <a:gd name="adj" fmla="val 32818"/>
              </a:avLst>
            </a:prstGeom>
            <a:solidFill>
              <a:srgbClr val="7DB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义启简圆体" panose="02010601030101010101" pitchFamily="2" charset="-128"/>
                <a:sym typeface="微软雅黑" panose="020B0503020204020204" pitchFamily="34" charset="-122"/>
              </a:endParaRPr>
            </a:p>
          </p:txBody>
        </p:sp>
        <p:sp>
          <p:nvSpPr>
            <p:cNvPr id="40" name="文本框 39">
              <a:extLst>
                <a:ext uri="{FF2B5EF4-FFF2-40B4-BE49-F238E27FC236}">
                  <a16:creationId xmlns="" xmlns:a16="http://schemas.microsoft.com/office/drawing/2014/main" id="{CE1499B3-5A52-4B8C-874D-C8369D293AFE}"/>
                </a:ext>
              </a:extLst>
            </p:cNvPr>
            <p:cNvSpPr txBox="1"/>
            <p:nvPr/>
          </p:nvSpPr>
          <p:spPr>
            <a:xfrm>
              <a:off x="6461896" y="4701310"/>
              <a:ext cx="3020379" cy="5539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3000" dirty="0">
                  <a:solidFill>
                    <a:schemeClr val="bg1"/>
                  </a:solidFill>
                  <a:latin typeface="微软雅黑" panose="020B0503020204020204" pitchFamily="34" charset="-122"/>
                  <a:ea typeface="义启简圆体" panose="02010601030101010101" pitchFamily="2" charset="-128"/>
                  <a:sym typeface="微软雅黑" panose="020B0503020204020204" pitchFamily="34" charset="-122"/>
                </a:rPr>
                <a:t>生活中的垃圾分类</a:t>
              </a:r>
            </a:p>
          </p:txBody>
        </p:sp>
      </p:grpSp>
      <p:grpSp>
        <p:nvGrpSpPr>
          <p:cNvPr id="41" name="组合 40">
            <a:extLst>
              <a:ext uri="{FF2B5EF4-FFF2-40B4-BE49-F238E27FC236}">
                <a16:creationId xmlns="" xmlns:a16="http://schemas.microsoft.com/office/drawing/2014/main" id="{3E9DFCF1-5D62-4EAE-ACF2-E7EBF1A1A325}"/>
              </a:ext>
            </a:extLst>
          </p:cNvPr>
          <p:cNvGrpSpPr/>
          <p:nvPr/>
        </p:nvGrpSpPr>
        <p:grpSpPr>
          <a:xfrm>
            <a:off x="6767170" y="1840074"/>
            <a:ext cx="3364275" cy="568807"/>
            <a:chOff x="6461896" y="1708100"/>
            <a:chExt cx="3364275" cy="568807"/>
          </a:xfrm>
        </p:grpSpPr>
        <p:sp>
          <p:nvSpPr>
            <p:cNvPr id="42" name="矩形: 圆角 41">
              <a:extLst>
                <a:ext uri="{FF2B5EF4-FFF2-40B4-BE49-F238E27FC236}">
                  <a16:creationId xmlns="" xmlns:a16="http://schemas.microsoft.com/office/drawing/2014/main" id="{9886BEDF-5966-451B-B3AD-CCA8A6C72602}"/>
                </a:ext>
              </a:extLst>
            </p:cNvPr>
            <p:cNvSpPr/>
            <p:nvPr/>
          </p:nvSpPr>
          <p:spPr>
            <a:xfrm>
              <a:off x="6461896" y="1708100"/>
              <a:ext cx="3364275" cy="539189"/>
            </a:xfrm>
            <a:prstGeom prst="roundRect">
              <a:avLst>
                <a:gd name="adj" fmla="val 32818"/>
              </a:avLst>
            </a:prstGeom>
            <a:solidFill>
              <a:srgbClr val="7DB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义启简圆体" panose="02010601030101010101" pitchFamily="2" charset="-128"/>
                <a:sym typeface="微软雅黑" panose="020B0503020204020204" pitchFamily="34" charset="-122"/>
              </a:endParaRPr>
            </a:p>
          </p:txBody>
        </p:sp>
        <p:sp>
          <p:nvSpPr>
            <p:cNvPr id="43" name="文本框 42">
              <a:extLst>
                <a:ext uri="{FF2B5EF4-FFF2-40B4-BE49-F238E27FC236}">
                  <a16:creationId xmlns="" xmlns:a16="http://schemas.microsoft.com/office/drawing/2014/main" id="{90E51D2A-3131-45F0-B3DB-84BB3C7E9A83}"/>
                </a:ext>
              </a:extLst>
            </p:cNvPr>
            <p:cNvSpPr txBox="1"/>
            <p:nvPr/>
          </p:nvSpPr>
          <p:spPr>
            <a:xfrm>
              <a:off x="6461896" y="1722909"/>
              <a:ext cx="2685351" cy="5539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3000" dirty="0">
                  <a:solidFill>
                    <a:schemeClr val="bg1"/>
                  </a:solidFill>
                  <a:latin typeface="微软雅黑" panose="020B0503020204020204" pitchFamily="34" charset="-122"/>
                  <a:ea typeface="义启简圆体" panose="02010601030101010101" pitchFamily="2" charset="-128"/>
                  <a:sym typeface="微软雅黑" panose="020B0503020204020204" pitchFamily="34" charset="-122"/>
                </a:rPr>
                <a:t>什么是垃圾分类</a:t>
              </a:r>
            </a:p>
          </p:txBody>
        </p:sp>
      </p:grpSp>
      <p:pic>
        <p:nvPicPr>
          <p:cNvPr id="44" name="图片 43">
            <a:extLst>
              <a:ext uri="{FF2B5EF4-FFF2-40B4-BE49-F238E27FC236}">
                <a16:creationId xmlns="" xmlns:a16="http://schemas.microsoft.com/office/drawing/2014/main" id="{D5FF31C4-E4B9-45E5-BC83-73D258ED124E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11602" y="3685827"/>
            <a:ext cx="2452721" cy="3096129"/>
          </a:xfrm>
          <a:prstGeom prst="rect">
            <a:avLst/>
          </a:prstGeom>
        </p:spPr>
      </p:pic>
      <p:pic>
        <p:nvPicPr>
          <p:cNvPr id="45" name="图片 44">
            <a:extLst>
              <a:ext uri="{FF2B5EF4-FFF2-40B4-BE49-F238E27FC236}">
                <a16:creationId xmlns="" xmlns:a16="http://schemas.microsoft.com/office/drawing/2014/main" id="{C6CF75CD-8C6D-45CB-93FD-274EF37D1665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814158" y="4780550"/>
            <a:ext cx="4114613" cy="17350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80698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500"/>
                            </p:stCondLst>
                            <p:childTnLst>
                              <p:par>
                                <p:cTn id="3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0"/>
                            </p:stCondLst>
                            <p:childTnLst>
                              <p:par>
                                <p:cTn id="4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500"/>
                            </p:stCondLst>
                            <p:childTnLst>
                              <p:par>
                                <p:cTn id="5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000"/>
                            </p:stCondLst>
                            <p:childTnLst>
                              <p:par>
                                <p:cTn id="5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6500"/>
                            </p:stCondLst>
                            <p:childTnLst>
                              <p:par>
                                <p:cTn id="6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7000"/>
                            </p:stCondLst>
                            <p:childTnLst>
                              <p:par>
                                <p:cTn id="6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500"/>
                            </p:stCondLst>
                            <p:childTnLst>
                              <p:par>
                                <p:cTn id="7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8000"/>
                            </p:stCondLst>
                            <p:childTnLst>
                              <p:par>
                                <p:cTn id="7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</p:bldLst>
  </p:timing>
  <p:extLst mod="1">
    <p:ext uri="{E180D4A7-C9FB-4DFB-919C-405C955672EB}">
      <p14:showEvtLst xmlns:p14="http://schemas.microsoft.com/office/powerpoint/2010/main">
        <p14:playEvt time="1" objId="707"/>
      </p14:showEvtLst>
    </p:ext>
  </p:extLs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="" xmlns:a16="http://schemas.microsoft.com/office/drawing/2014/main" id="{68209F6C-18E3-4BF0-A1BC-981B805917D6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497" y="135303"/>
            <a:ext cx="771020" cy="771020"/>
          </a:xfrm>
          <a:prstGeom prst="rect">
            <a:avLst/>
          </a:prstGeom>
        </p:spPr>
      </p:pic>
      <p:sp>
        <p:nvSpPr>
          <p:cNvPr id="3" name="文本框 2">
            <a:extLst>
              <a:ext uri="{FF2B5EF4-FFF2-40B4-BE49-F238E27FC236}">
                <a16:creationId xmlns="" xmlns:a16="http://schemas.microsoft.com/office/drawing/2014/main" id="{A7821F93-FA4A-4317-9C0B-DD1E9F5A3163}"/>
              </a:ext>
            </a:extLst>
          </p:cNvPr>
          <p:cNvSpPr txBox="1"/>
          <p:nvPr/>
        </p:nvSpPr>
        <p:spPr>
          <a:xfrm>
            <a:off x="754743" y="297675"/>
            <a:ext cx="2593980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5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义启简圆体" panose="02010601030101010101" pitchFamily="2" charset="-128"/>
                <a:sym typeface="微软雅黑" panose="020B0503020204020204" pitchFamily="34" charset="-122"/>
              </a:rPr>
              <a:t>如何进行垃圾分类</a:t>
            </a:r>
          </a:p>
        </p:txBody>
      </p:sp>
      <p:pic>
        <p:nvPicPr>
          <p:cNvPr id="7" name="图片 6">
            <a:extLst>
              <a:ext uri="{FF2B5EF4-FFF2-40B4-BE49-F238E27FC236}">
                <a16:creationId xmlns="" xmlns:a16="http://schemas.microsoft.com/office/drawing/2014/main" id="{C096D9BD-387C-4518-8E7B-4B65BB52C5CA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11513" y="2087224"/>
            <a:ext cx="3516086" cy="3516086"/>
          </a:xfrm>
          <a:prstGeom prst="rect">
            <a:avLst/>
          </a:prstGeom>
        </p:spPr>
      </p:pic>
      <p:sp>
        <p:nvSpPr>
          <p:cNvPr id="9" name="PA-文本框 6">
            <a:extLst>
              <a:ext uri="{FF2B5EF4-FFF2-40B4-BE49-F238E27FC236}">
                <a16:creationId xmlns="" xmlns:a16="http://schemas.microsoft.com/office/drawing/2014/main" id="{D29F6E57-0E15-4785-8786-9B4E7137C2A7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721265" y="986696"/>
            <a:ext cx="252665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4000">
                <a:solidFill>
                  <a:srgbClr val="FDB82D"/>
                </a:solidFill>
                <a:latin typeface="方正少儿简体" panose="03000509000000000000" pitchFamily="65" charset="-122"/>
                <a:ea typeface="方正少儿简体" panose="03000509000000000000" pitchFamily="65" charset="-122"/>
              </a:defRPr>
            </a:lvl1pPr>
          </a:lstStyle>
          <a:p>
            <a:r>
              <a:rPr lang="zh-CN" altLang="en-US" dirty="0">
                <a:latin typeface="微软雅黑" panose="020B0503020204020204" pitchFamily="34" charset="-122"/>
                <a:ea typeface="义启简圆体" panose="02010601030101010101" pitchFamily="2" charset="-128"/>
                <a:sym typeface="微软雅黑" panose="020B0503020204020204" pitchFamily="34" charset="-122"/>
              </a:rPr>
              <a:t>可回收垃圾</a:t>
            </a:r>
          </a:p>
        </p:txBody>
      </p:sp>
      <p:grpSp>
        <p:nvGrpSpPr>
          <p:cNvPr id="25" name="PA-组合 24">
            <a:extLst>
              <a:ext uri="{FF2B5EF4-FFF2-40B4-BE49-F238E27FC236}">
                <a16:creationId xmlns="" xmlns:a16="http://schemas.microsoft.com/office/drawing/2014/main" id="{7F5DE4E3-3AE6-4450-A668-414ED83AFDEA}"/>
              </a:ext>
            </a:extLst>
          </p:cNvPr>
          <p:cNvGrpSpPr/>
          <p:nvPr>
            <p:custDataLst>
              <p:tags r:id="rId2"/>
            </p:custDataLst>
          </p:nvPr>
        </p:nvGrpSpPr>
        <p:grpSpPr>
          <a:xfrm>
            <a:off x="4466060" y="1901484"/>
            <a:ext cx="1339653" cy="707885"/>
            <a:chOff x="4466060" y="1901484"/>
            <a:chExt cx="1339653" cy="707885"/>
          </a:xfrm>
        </p:grpSpPr>
        <p:pic>
          <p:nvPicPr>
            <p:cNvPr id="10" name="PA-图片 9">
              <a:extLst>
                <a:ext uri="{FF2B5EF4-FFF2-40B4-BE49-F238E27FC236}">
                  <a16:creationId xmlns="" xmlns:a16="http://schemas.microsoft.com/office/drawing/2014/main" id="{02821D7E-B2A8-4FD2-A58A-5BB798864E9E}"/>
                </a:ext>
              </a:extLst>
            </p:cNvPr>
            <p:cNvPicPr>
              <a:picLocks noChangeAspect="1"/>
            </p:cNvPicPr>
            <p:nvPr>
              <p:custDataLst>
                <p:tags r:id="rId4"/>
              </p:custDataLst>
            </p:nvPr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0800000">
              <a:off x="4466060" y="1901484"/>
              <a:ext cx="1339653" cy="707885"/>
            </a:xfrm>
            <a:prstGeom prst="rect">
              <a:avLst/>
            </a:prstGeom>
          </p:spPr>
        </p:pic>
        <p:sp>
          <p:nvSpPr>
            <p:cNvPr id="11" name="PA-矩形 10">
              <a:extLst>
                <a:ext uri="{FF2B5EF4-FFF2-40B4-BE49-F238E27FC236}">
                  <a16:creationId xmlns="" xmlns:a16="http://schemas.microsoft.com/office/drawing/2014/main" id="{8D30AA23-295B-4450-8502-C7276E5DC8CC}"/>
                </a:ext>
              </a:extLst>
            </p:cNvPr>
            <p:cNvSpPr/>
            <p:nvPr>
              <p:custDataLst>
                <p:tags r:id="rId5"/>
              </p:custDataLst>
            </p:nvPr>
          </p:nvSpPr>
          <p:spPr>
            <a:xfrm>
              <a:off x="4731823" y="1955575"/>
              <a:ext cx="914032" cy="4770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zh-CN" sz="2500" dirty="0">
                  <a:solidFill>
                    <a:srgbClr val="437EB9"/>
                  </a:solidFill>
                  <a:latin typeface="微软雅黑" panose="020B0503020204020204" pitchFamily="34" charset="-122"/>
                  <a:ea typeface="义启简圆体" panose="02010601030101010101" pitchFamily="2" charset="-128"/>
                  <a:sym typeface="微软雅黑" panose="020B0503020204020204" pitchFamily="34" charset="-122"/>
                </a:rPr>
                <a:t>废</a:t>
              </a:r>
              <a:r>
                <a:rPr lang="en-US" altLang="zh-CN" sz="2500" dirty="0">
                  <a:solidFill>
                    <a:srgbClr val="437EB9"/>
                  </a:solidFill>
                  <a:latin typeface="微软雅黑" panose="020B0503020204020204" pitchFamily="34" charset="-122"/>
                  <a:ea typeface="义启简圆体" panose="02010601030101010101" pitchFamily="2" charset="-128"/>
                  <a:sym typeface="微软雅黑" panose="020B0503020204020204" pitchFamily="34" charset="-122"/>
                </a:rPr>
                <a:t> </a:t>
              </a:r>
              <a:r>
                <a:rPr lang="zh-CN" altLang="zh-CN" sz="2500" dirty="0">
                  <a:solidFill>
                    <a:srgbClr val="437EB9"/>
                  </a:solidFill>
                  <a:latin typeface="微软雅黑" panose="020B0503020204020204" pitchFamily="34" charset="-122"/>
                  <a:ea typeface="义启简圆体" panose="02010601030101010101" pitchFamily="2" charset="-128"/>
                  <a:sym typeface="微软雅黑" panose="020B0503020204020204" pitchFamily="34" charset="-122"/>
                </a:rPr>
                <a:t>纸</a:t>
              </a:r>
              <a:endParaRPr lang="zh-CN" altLang="en-US" sz="2500" dirty="0">
                <a:solidFill>
                  <a:srgbClr val="437EB9"/>
                </a:solidFill>
                <a:latin typeface="微软雅黑" panose="020B0503020204020204" pitchFamily="34" charset="-122"/>
                <a:ea typeface="义启简圆体" panose="02010601030101010101" pitchFamily="2" charset="-128"/>
                <a:sym typeface="微软雅黑" panose="020B0503020204020204" pitchFamily="34" charset="-122"/>
              </a:endParaRPr>
            </a:p>
          </p:txBody>
        </p:sp>
      </p:grpSp>
      <p:sp>
        <p:nvSpPr>
          <p:cNvPr id="12" name="PA-矩形 11">
            <a:extLst>
              <a:ext uri="{FF2B5EF4-FFF2-40B4-BE49-F238E27FC236}">
                <a16:creationId xmlns="" xmlns:a16="http://schemas.microsoft.com/office/drawing/2014/main" id="{A1AB9D58-5451-4FFB-AADE-7A952C046449}"/>
              </a:ext>
            </a:extLst>
          </p:cNvPr>
          <p:cNvSpPr/>
          <p:nvPr>
            <p:custDataLst>
              <p:tags r:id="rId3"/>
            </p:custDataLst>
          </p:nvPr>
        </p:nvSpPr>
        <p:spPr>
          <a:xfrm>
            <a:off x="5805713" y="1879432"/>
            <a:ext cx="5254173" cy="7001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1600" dirty="0">
                <a:latin typeface="微软雅黑" panose="020B0503020204020204" pitchFamily="34" charset="-122"/>
                <a:ea typeface="义启简圆体" panose="02010601030101010101" pitchFamily="2" charset="-128"/>
                <a:sym typeface="微软雅黑" panose="020B0503020204020204" pitchFamily="34" charset="-122"/>
              </a:rPr>
              <a:t>主要包括报纸、期刊、图书、各种包装纸、办公用纸、广告纸、纸盒等等</a:t>
            </a:r>
            <a:endParaRPr lang="zh-CN" altLang="en-US" sz="1600" dirty="0">
              <a:latin typeface="微软雅黑" panose="020B0503020204020204" pitchFamily="34" charset="-122"/>
              <a:ea typeface="义启简圆体" panose="02010601030101010101" pitchFamily="2" charset="-128"/>
              <a:sym typeface="微软雅黑" panose="020B0503020204020204" pitchFamily="34" charset="-122"/>
            </a:endParaRPr>
          </a:p>
        </p:txBody>
      </p:sp>
      <p:grpSp>
        <p:nvGrpSpPr>
          <p:cNvPr id="26" name="组合 25">
            <a:extLst>
              <a:ext uri="{FF2B5EF4-FFF2-40B4-BE49-F238E27FC236}">
                <a16:creationId xmlns="" xmlns:a16="http://schemas.microsoft.com/office/drawing/2014/main" id="{853EA326-E9BA-49D4-9761-B2E36D480134}"/>
              </a:ext>
            </a:extLst>
          </p:cNvPr>
          <p:cNvGrpSpPr/>
          <p:nvPr/>
        </p:nvGrpSpPr>
        <p:grpSpPr>
          <a:xfrm>
            <a:off x="4466060" y="2721115"/>
            <a:ext cx="1339653" cy="707885"/>
            <a:chOff x="4466060" y="2721115"/>
            <a:chExt cx="1339653" cy="707885"/>
          </a:xfrm>
        </p:grpSpPr>
        <p:pic>
          <p:nvPicPr>
            <p:cNvPr id="13" name="图片 12">
              <a:extLst>
                <a:ext uri="{FF2B5EF4-FFF2-40B4-BE49-F238E27FC236}">
                  <a16:creationId xmlns="" xmlns:a16="http://schemas.microsoft.com/office/drawing/2014/main" id="{01B555C7-8E05-4642-9A22-F7CBACE1D44C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0800000">
              <a:off x="4466060" y="2721115"/>
              <a:ext cx="1339653" cy="707885"/>
            </a:xfrm>
            <a:prstGeom prst="rect">
              <a:avLst/>
            </a:prstGeom>
          </p:spPr>
        </p:pic>
        <p:sp>
          <p:nvSpPr>
            <p:cNvPr id="14" name="矩形 13">
              <a:extLst>
                <a:ext uri="{FF2B5EF4-FFF2-40B4-BE49-F238E27FC236}">
                  <a16:creationId xmlns="" xmlns:a16="http://schemas.microsoft.com/office/drawing/2014/main" id="{5A704886-A44C-4423-9B09-F67744F681FC}"/>
                </a:ext>
              </a:extLst>
            </p:cNvPr>
            <p:cNvSpPr/>
            <p:nvPr/>
          </p:nvSpPr>
          <p:spPr>
            <a:xfrm>
              <a:off x="4796744" y="2775206"/>
              <a:ext cx="784189" cy="4770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2500" dirty="0">
                  <a:solidFill>
                    <a:srgbClr val="437EB9"/>
                  </a:solidFill>
                  <a:latin typeface="微软雅黑" panose="020B0503020204020204" pitchFamily="34" charset="-122"/>
                  <a:ea typeface="义启简圆体" panose="02010601030101010101" pitchFamily="2" charset="-128"/>
                  <a:sym typeface="微软雅黑" panose="020B0503020204020204" pitchFamily="34" charset="-122"/>
                </a:rPr>
                <a:t>塑料</a:t>
              </a:r>
            </a:p>
          </p:txBody>
        </p:sp>
      </p:grpSp>
      <p:sp>
        <p:nvSpPr>
          <p:cNvPr id="15" name="矩形 14">
            <a:extLst>
              <a:ext uri="{FF2B5EF4-FFF2-40B4-BE49-F238E27FC236}">
                <a16:creationId xmlns="" xmlns:a16="http://schemas.microsoft.com/office/drawing/2014/main" id="{42615A69-CFA4-40B2-8B3B-546727891A1F}"/>
              </a:ext>
            </a:extLst>
          </p:cNvPr>
          <p:cNvSpPr/>
          <p:nvPr/>
        </p:nvSpPr>
        <p:spPr>
          <a:xfrm>
            <a:off x="5805713" y="2699063"/>
            <a:ext cx="5254173" cy="7001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600" dirty="0">
                <a:latin typeface="微软雅黑" panose="020B0503020204020204" pitchFamily="34" charset="-122"/>
                <a:ea typeface="义启简圆体" panose="02010601030101010101" pitchFamily="2" charset="-128"/>
                <a:sym typeface="微软雅黑" panose="020B0503020204020204" pitchFamily="34" charset="-122"/>
              </a:rPr>
              <a:t>主要包括各种塑料袋、塑料包装物、一次性塑料餐盒和餐具、牙刷、杯子、矿泉水瓶等</a:t>
            </a:r>
          </a:p>
        </p:txBody>
      </p:sp>
      <p:grpSp>
        <p:nvGrpSpPr>
          <p:cNvPr id="27" name="组合 26">
            <a:extLst>
              <a:ext uri="{FF2B5EF4-FFF2-40B4-BE49-F238E27FC236}">
                <a16:creationId xmlns="" xmlns:a16="http://schemas.microsoft.com/office/drawing/2014/main" id="{883F9401-18F9-482C-A5BB-6A3C48550803}"/>
              </a:ext>
            </a:extLst>
          </p:cNvPr>
          <p:cNvGrpSpPr/>
          <p:nvPr/>
        </p:nvGrpSpPr>
        <p:grpSpPr>
          <a:xfrm>
            <a:off x="4466060" y="3552650"/>
            <a:ext cx="1339653" cy="707885"/>
            <a:chOff x="4466060" y="3552650"/>
            <a:chExt cx="1339653" cy="707885"/>
          </a:xfrm>
        </p:grpSpPr>
        <p:pic>
          <p:nvPicPr>
            <p:cNvPr id="16" name="图片 15">
              <a:extLst>
                <a:ext uri="{FF2B5EF4-FFF2-40B4-BE49-F238E27FC236}">
                  <a16:creationId xmlns="" xmlns:a16="http://schemas.microsoft.com/office/drawing/2014/main" id="{4B2BDC11-9F45-4EC3-80E4-E28FEBC28F4E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0800000">
              <a:off x="4466060" y="3552650"/>
              <a:ext cx="1339653" cy="707885"/>
            </a:xfrm>
            <a:prstGeom prst="rect">
              <a:avLst/>
            </a:prstGeom>
          </p:spPr>
        </p:pic>
        <p:sp>
          <p:nvSpPr>
            <p:cNvPr id="17" name="矩形 16">
              <a:extLst>
                <a:ext uri="{FF2B5EF4-FFF2-40B4-BE49-F238E27FC236}">
                  <a16:creationId xmlns="" xmlns:a16="http://schemas.microsoft.com/office/drawing/2014/main" id="{6DD910EF-1C27-47CD-A7C0-D75B1C532F88}"/>
                </a:ext>
              </a:extLst>
            </p:cNvPr>
            <p:cNvSpPr/>
            <p:nvPr/>
          </p:nvSpPr>
          <p:spPr>
            <a:xfrm>
              <a:off x="4793538" y="3606741"/>
              <a:ext cx="790601" cy="4770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2500" dirty="0">
                  <a:solidFill>
                    <a:srgbClr val="437EB9"/>
                  </a:solidFill>
                  <a:latin typeface="微软雅黑" panose="020B0503020204020204" pitchFamily="34" charset="-122"/>
                  <a:ea typeface="义启简圆体" panose="02010601030101010101" pitchFamily="2" charset="-128"/>
                  <a:sym typeface="微软雅黑" panose="020B0503020204020204" pitchFamily="34" charset="-122"/>
                </a:rPr>
                <a:t>玻璃</a:t>
              </a:r>
            </a:p>
          </p:txBody>
        </p:sp>
      </p:grpSp>
      <p:sp>
        <p:nvSpPr>
          <p:cNvPr id="18" name="矩形 17">
            <a:extLst>
              <a:ext uri="{FF2B5EF4-FFF2-40B4-BE49-F238E27FC236}">
                <a16:creationId xmlns="" xmlns:a16="http://schemas.microsoft.com/office/drawing/2014/main" id="{4AA37605-F01B-4D04-A18D-DEB4BBBFF12C}"/>
              </a:ext>
            </a:extLst>
          </p:cNvPr>
          <p:cNvSpPr/>
          <p:nvPr/>
        </p:nvSpPr>
        <p:spPr>
          <a:xfrm>
            <a:off x="5816106" y="3691695"/>
            <a:ext cx="5254173" cy="3800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600" dirty="0">
                <a:latin typeface="微软雅黑" panose="020B0503020204020204" pitchFamily="34" charset="-122"/>
                <a:ea typeface="义启简圆体" panose="02010601030101010101" pitchFamily="2" charset="-128"/>
                <a:sym typeface="微软雅黑" panose="020B0503020204020204" pitchFamily="34" charset="-122"/>
              </a:rPr>
              <a:t>主要包括各种玻璃瓶、碎玻璃片、镜子、灯泡、暖瓶等</a:t>
            </a:r>
          </a:p>
        </p:txBody>
      </p:sp>
      <p:grpSp>
        <p:nvGrpSpPr>
          <p:cNvPr id="28" name="组合 27">
            <a:extLst>
              <a:ext uri="{FF2B5EF4-FFF2-40B4-BE49-F238E27FC236}">
                <a16:creationId xmlns="" xmlns:a16="http://schemas.microsoft.com/office/drawing/2014/main" id="{ADAFB9B7-526A-4F79-9157-55A51BBE5328}"/>
              </a:ext>
            </a:extLst>
          </p:cNvPr>
          <p:cNvGrpSpPr/>
          <p:nvPr/>
        </p:nvGrpSpPr>
        <p:grpSpPr>
          <a:xfrm>
            <a:off x="4466060" y="4372281"/>
            <a:ext cx="1339653" cy="707885"/>
            <a:chOff x="4466060" y="4372281"/>
            <a:chExt cx="1339653" cy="707885"/>
          </a:xfrm>
        </p:grpSpPr>
        <p:pic>
          <p:nvPicPr>
            <p:cNvPr id="19" name="图片 18">
              <a:extLst>
                <a:ext uri="{FF2B5EF4-FFF2-40B4-BE49-F238E27FC236}">
                  <a16:creationId xmlns="" xmlns:a16="http://schemas.microsoft.com/office/drawing/2014/main" id="{8C8B5096-2604-49FD-92E2-CD63CAA3D6B4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0800000">
              <a:off x="4466060" y="4372281"/>
              <a:ext cx="1339653" cy="707885"/>
            </a:xfrm>
            <a:prstGeom prst="rect">
              <a:avLst/>
            </a:prstGeom>
          </p:spPr>
        </p:pic>
        <p:sp>
          <p:nvSpPr>
            <p:cNvPr id="20" name="矩形 19">
              <a:extLst>
                <a:ext uri="{FF2B5EF4-FFF2-40B4-BE49-F238E27FC236}">
                  <a16:creationId xmlns="" xmlns:a16="http://schemas.microsoft.com/office/drawing/2014/main" id="{EE9DE1A7-007F-447A-8844-3663A0FA2CD1}"/>
                </a:ext>
              </a:extLst>
            </p:cNvPr>
            <p:cNvSpPr/>
            <p:nvPr/>
          </p:nvSpPr>
          <p:spPr>
            <a:xfrm>
              <a:off x="4650870" y="4426372"/>
              <a:ext cx="1075936" cy="4770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2500" dirty="0">
                  <a:solidFill>
                    <a:srgbClr val="437EB9"/>
                  </a:solidFill>
                  <a:latin typeface="微软雅黑" panose="020B0503020204020204" pitchFamily="34" charset="-122"/>
                  <a:ea typeface="义启简圆体" panose="02010601030101010101" pitchFamily="2" charset="-128"/>
                  <a:sym typeface="微软雅黑" panose="020B0503020204020204" pitchFamily="34" charset="-122"/>
                </a:rPr>
                <a:t>金属物</a:t>
              </a:r>
            </a:p>
          </p:txBody>
        </p:sp>
      </p:grpSp>
      <p:sp>
        <p:nvSpPr>
          <p:cNvPr id="21" name="矩形 20">
            <a:extLst>
              <a:ext uri="{FF2B5EF4-FFF2-40B4-BE49-F238E27FC236}">
                <a16:creationId xmlns="" xmlns:a16="http://schemas.microsoft.com/office/drawing/2014/main" id="{52F65AA5-99F5-4042-9F05-C974B76C6C79}"/>
              </a:ext>
            </a:extLst>
          </p:cNvPr>
          <p:cNvSpPr/>
          <p:nvPr/>
        </p:nvSpPr>
        <p:spPr>
          <a:xfrm>
            <a:off x="5849255" y="4482117"/>
            <a:ext cx="5254173" cy="3800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600" dirty="0">
                <a:latin typeface="微软雅黑" panose="020B0503020204020204" pitchFamily="34" charset="-122"/>
                <a:ea typeface="义启简圆体" panose="02010601030101010101" pitchFamily="2" charset="-128"/>
                <a:sym typeface="微软雅黑" panose="020B0503020204020204" pitchFamily="34" charset="-122"/>
              </a:rPr>
              <a:t>主要包括易拉罐、罐头盒、牙膏皮等</a:t>
            </a:r>
          </a:p>
        </p:txBody>
      </p:sp>
      <p:grpSp>
        <p:nvGrpSpPr>
          <p:cNvPr id="29" name="组合 28">
            <a:extLst>
              <a:ext uri="{FF2B5EF4-FFF2-40B4-BE49-F238E27FC236}">
                <a16:creationId xmlns="" xmlns:a16="http://schemas.microsoft.com/office/drawing/2014/main" id="{A7049EC8-ACCA-4B8E-B44D-20DAA1C548C6}"/>
              </a:ext>
            </a:extLst>
          </p:cNvPr>
          <p:cNvGrpSpPr/>
          <p:nvPr/>
        </p:nvGrpSpPr>
        <p:grpSpPr>
          <a:xfrm>
            <a:off x="4466060" y="5184127"/>
            <a:ext cx="1339653" cy="707885"/>
            <a:chOff x="4466060" y="5184127"/>
            <a:chExt cx="1339653" cy="707885"/>
          </a:xfrm>
        </p:grpSpPr>
        <p:pic>
          <p:nvPicPr>
            <p:cNvPr id="22" name="图片 21">
              <a:extLst>
                <a:ext uri="{FF2B5EF4-FFF2-40B4-BE49-F238E27FC236}">
                  <a16:creationId xmlns="" xmlns:a16="http://schemas.microsoft.com/office/drawing/2014/main" id="{78F3722A-D0D5-4402-B8E0-8558F27C70C8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0800000">
              <a:off x="4466060" y="5184127"/>
              <a:ext cx="1339653" cy="707885"/>
            </a:xfrm>
            <a:prstGeom prst="rect">
              <a:avLst/>
            </a:prstGeom>
          </p:spPr>
        </p:pic>
        <p:sp>
          <p:nvSpPr>
            <p:cNvPr id="23" name="矩形 22">
              <a:extLst>
                <a:ext uri="{FF2B5EF4-FFF2-40B4-BE49-F238E27FC236}">
                  <a16:creationId xmlns="" xmlns:a16="http://schemas.microsoft.com/office/drawing/2014/main" id="{2A90CDE8-0F37-4270-AC73-6A748E92A870}"/>
                </a:ext>
              </a:extLst>
            </p:cNvPr>
            <p:cNvSpPr/>
            <p:nvPr/>
          </p:nvSpPr>
          <p:spPr>
            <a:xfrm>
              <a:off x="4794339" y="5238218"/>
              <a:ext cx="788999" cy="4770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2500" dirty="0">
                  <a:solidFill>
                    <a:srgbClr val="437EB9"/>
                  </a:solidFill>
                  <a:latin typeface="微软雅黑" panose="020B0503020204020204" pitchFamily="34" charset="-122"/>
                  <a:ea typeface="义启简圆体" panose="02010601030101010101" pitchFamily="2" charset="-128"/>
                  <a:sym typeface="微软雅黑" panose="020B0503020204020204" pitchFamily="34" charset="-122"/>
                </a:rPr>
                <a:t>布料</a:t>
              </a:r>
            </a:p>
          </p:txBody>
        </p:sp>
      </p:grpSp>
      <p:sp>
        <p:nvSpPr>
          <p:cNvPr id="24" name="矩形 23">
            <a:extLst>
              <a:ext uri="{FF2B5EF4-FFF2-40B4-BE49-F238E27FC236}">
                <a16:creationId xmlns="" xmlns:a16="http://schemas.microsoft.com/office/drawing/2014/main" id="{2CEAA42A-A6D5-4984-B5E4-0982E4190B43}"/>
              </a:ext>
            </a:extLst>
          </p:cNvPr>
          <p:cNvSpPr/>
          <p:nvPr/>
        </p:nvSpPr>
        <p:spPr>
          <a:xfrm>
            <a:off x="5805713" y="5336352"/>
            <a:ext cx="5254173" cy="3800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600" dirty="0">
                <a:latin typeface="微软雅黑" panose="020B0503020204020204" pitchFamily="34" charset="-122"/>
                <a:ea typeface="义启简圆体" panose="02010601030101010101" pitchFamily="2" charset="-128"/>
                <a:sym typeface="微软雅黑" panose="020B0503020204020204" pitchFamily="34" charset="-122"/>
              </a:rPr>
              <a:t>主要包括废弃衣服、桌布、洗脸巾、书包、鞋等</a:t>
            </a:r>
          </a:p>
        </p:txBody>
      </p:sp>
    </p:spTree>
    <p:extLst>
      <p:ext uri="{BB962C8B-B14F-4D97-AF65-F5344CB8AC3E}">
        <p14:creationId xmlns:p14="http://schemas.microsoft.com/office/powerpoint/2010/main" val="277134893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wind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-(-#ppt_w/2*cos(ppt_r/180*pi)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8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(-#ppt_h/2*cos(ppt_r/180*pi)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9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-(-#ppt_h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0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-(-#ppt_w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980"/>
                            </p:stCondLst>
                            <p:childTnLst>
                              <p:par>
                                <p:cTn id="2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980"/>
                            </p:stCondLst>
                            <p:childTnLst>
                              <p:par>
                                <p:cTn id="28" presetID="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0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#ppt_w*((1.5-1.5*$)^3-(1.5-1.5*$)^2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31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transform.rotation_z</p:attrName>
                                        </p:attrNameLst>
                                      </p:cBhvr>
                                      <p:tavLst>
                                        <p:tav tm="0" fmla="#ppt_r-45*((1.5-1.5*$)^3-(1.5-1.5*$)^2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680"/>
                            </p:stCondLst>
                            <p:childTnLst>
                              <p:par>
                                <p:cTn id="33" presetID="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8387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5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-#ppt_h/6*sin(2*pi*$)*(1-$)*8/9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36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-#ppt_w/4*sin(2*pi*$)*(1-$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6200"/>
                            </p:stCondLst>
                            <p:childTnLst>
                              <p:par>
                                <p:cTn id="38" presetID="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0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#ppt_w*((1.5-1.5*$)^3-(1.5-1.5*$)^2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41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transform.rotation_z</p:attrName>
                                        </p:attrNameLst>
                                      </p:cBhvr>
                                      <p:tavLst>
                                        <p:tav tm="0" fmla="#ppt_r-45*((1.5-1.5*$)^3-(1.5-1.5*$)^2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6900"/>
                            </p:stCondLst>
                            <p:childTnLst>
                              <p:par>
                                <p:cTn id="43" presetID="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8387"/>
                                  </p:iterate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5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-#ppt_h/6*sin(2*pi*$)*(1-$)*8/9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46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-#ppt_w/4*sin(2*pi*$)*(1-$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9772"/>
                            </p:stCondLst>
                            <p:childTnLst>
                              <p:par>
                                <p:cTn id="48" presetID="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50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#ppt_w*((1.5-1.5*$)^3-(1.5-1.5*$)^2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51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transform.rotation_z</p:attrName>
                                        </p:attrNameLst>
                                      </p:cBhvr>
                                      <p:tavLst>
                                        <p:tav tm="0" fmla="#ppt_r-45*((1.5-1.5*$)^3-(1.5-1.5*$)^2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0472"/>
                            </p:stCondLst>
                            <p:childTnLst>
                              <p:par>
                                <p:cTn id="53" presetID="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8387"/>
                                  </p:iterate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55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-#ppt_h/6*sin(2*pi*$)*(1-$)*8/9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56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-#ppt_w/4*sin(2*pi*$)*(1-$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12523"/>
                            </p:stCondLst>
                            <p:childTnLst>
                              <p:par>
                                <p:cTn id="58" presetID="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60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#ppt_w*((1.5-1.5*$)^3-(1.5-1.5*$)^2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61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transform.rotation_z</p:attrName>
                                        </p:attrNameLst>
                                      </p:cBhvr>
                                      <p:tavLst>
                                        <p:tav tm="0" fmla="#ppt_r-45*((1.5-1.5*$)^3-(1.5-1.5*$)^2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13223"/>
                            </p:stCondLst>
                            <p:childTnLst>
                              <p:par>
                                <p:cTn id="63" presetID="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8387"/>
                                  </p:iterate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65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-#ppt_h/6*sin(2*pi*$)*(1-$)*8/9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66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-#ppt_w/4*sin(2*pi*$)*(1-$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14803"/>
                            </p:stCondLst>
                            <p:childTnLst>
                              <p:par>
                                <p:cTn id="68" presetID="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0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#ppt_w*((1.5-1.5*$)^3-(1.5-1.5*$)^2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71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transform.rotation_z</p:attrName>
                                        </p:attrNameLst>
                                      </p:cBhvr>
                                      <p:tavLst>
                                        <p:tav tm="0" fmla="#ppt_r-45*((1.5-1.5*$)^3-(1.5-1.5*$)^2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15503"/>
                            </p:stCondLst>
                            <p:childTnLst>
                              <p:par>
                                <p:cTn id="73" presetID="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8387"/>
                                  </p:iterate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5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-#ppt_h/6*sin(2*pi*$)*(1-$)*8/9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76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-#ppt_w/4*sin(2*pi*$)*(1-$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9" grpId="0"/>
      <p:bldP spid="12" grpId="0"/>
      <p:bldP spid="15" grpId="0"/>
      <p:bldP spid="18" grpId="0"/>
      <p:bldP spid="21" grpId="0"/>
      <p:bldP spid="2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="" xmlns:a16="http://schemas.microsoft.com/office/drawing/2014/main" id="{68209F6C-18E3-4BF0-A1BC-981B805917D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497" y="135303"/>
            <a:ext cx="771020" cy="771020"/>
          </a:xfrm>
          <a:prstGeom prst="rect">
            <a:avLst/>
          </a:prstGeom>
        </p:spPr>
      </p:pic>
      <p:sp>
        <p:nvSpPr>
          <p:cNvPr id="3" name="文本框 2">
            <a:extLst>
              <a:ext uri="{FF2B5EF4-FFF2-40B4-BE49-F238E27FC236}">
                <a16:creationId xmlns="" xmlns:a16="http://schemas.microsoft.com/office/drawing/2014/main" id="{A7821F93-FA4A-4317-9C0B-DD1E9F5A3163}"/>
              </a:ext>
            </a:extLst>
          </p:cNvPr>
          <p:cNvSpPr txBox="1"/>
          <p:nvPr/>
        </p:nvSpPr>
        <p:spPr>
          <a:xfrm>
            <a:off x="754743" y="297675"/>
            <a:ext cx="2593980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5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义启简圆体" panose="02010601030101010101" pitchFamily="2" charset="-128"/>
                <a:sym typeface="微软雅黑" panose="020B0503020204020204" pitchFamily="34" charset="-122"/>
              </a:rPr>
              <a:t>如何进行垃圾分类</a:t>
            </a:r>
          </a:p>
        </p:txBody>
      </p:sp>
      <p:grpSp>
        <p:nvGrpSpPr>
          <p:cNvPr id="4" name="组合 3">
            <a:extLst>
              <a:ext uri="{FF2B5EF4-FFF2-40B4-BE49-F238E27FC236}">
                <a16:creationId xmlns="" xmlns:a16="http://schemas.microsoft.com/office/drawing/2014/main" id="{7763E14A-CA8E-4E28-9131-5EE0D22A0AAD}"/>
              </a:ext>
            </a:extLst>
          </p:cNvPr>
          <p:cNvGrpSpPr/>
          <p:nvPr/>
        </p:nvGrpSpPr>
        <p:grpSpPr>
          <a:xfrm>
            <a:off x="-1" y="6138942"/>
            <a:ext cx="12480794" cy="722648"/>
            <a:chOff x="-1" y="6138942"/>
            <a:chExt cx="12480794" cy="722648"/>
          </a:xfrm>
        </p:grpSpPr>
        <p:pic>
          <p:nvPicPr>
            <p:cNvPr id="5" name="图片 4">
              <a:extLst>
                <a:ext uri="{FF2B5EF4-FFF2-40B4-BE49-F238E27FC236}">
                  <a16:creationId xmlns="" xmlns:a16="http://schemas.microsoft.com/office/drawing/2014/main" id="{FA948A1A-DF06-415F-AA07-D765EDF9814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961" b="63896"/>
            <a:stretch/>
          </p:blipFill>
          <p:spPr>
            <a:xfrm>
              <a:off x="-1" y="6138942"/>
              <a:ext cx="6952343" cy="722648"/>
            </a:xfrm>
            <a:prstGeom prst="rect">
              <a:avLst/>
            </a:prstGeom>
          </p:spPr>
        </p:pic>
        <p:pic>
          <p:nvPicPr>
            <p:cNvPr id="6" name="图片 5">
              <a:extLst>
                <a:ext uri="{FF2B5EF4-FFF2-40B4-BE49-F238E27FC236}">
                  <a16:creationId xmlns="" xmlns:a16="http://schemas.microsoft.com/office/drawing/2014/main" id="{43155FC9-047A-4017-8F27-F323652DE40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63896"/>
            <a:stretch/>
          </p:blipFill>
          <p:spPr>
            <a:xfrm>
              <a:off x="4672599" y="6138942"/>
              <a:ext cx="7808194" cy="722648"/>
            </a:xfrm>
            <a:prstGeom prst="rect">
              <a:avLst/>
            </a:prstGeom>
          </p:spPr>
        </p:pic>
      </p:grpSp>
      <p:pic>
        <p:nvPicPr>
          <p:cNvPr id="8" name="PA-图片 7">
            <a:extLst>
              <a:ext uri="{FF2B5EF4-FFF2-40B4-BE49-F238E27FC236}">
                <a16:creationId xmlns="" xmlns:a16="http://schemas.microsoft.com/office/drawing/2014/main" id="{F140199D-60B3-40D3-94AF-015E7535C5A0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38631" y="2266505"/>
            <a:ext cx="4504535" cy="3503527"/>
          </a:xfrm>
          <a:prstGeom prst="rect">
            <a:avLst/>
          </a:prstGeom>
        </p:spPr>
      </p:pic>
      <p:sp>
        <p:nvSpPr>
          <p:cNvPr id="9" name="文本框 8">
            <a:extLst>
              <a:ext uri="{FF2B5EF4-FFF2-40B4-BE49-F238E27FC236}">
                <a16:creationId xmlns="" xmlns:a16="http://schemas.microsoft.com/office/drawing/2014/main" id="{51376839-3E25-429C-A3ED-3BCC03C7F374}"/>
              </a:ext>
            </a:extLst>
          </p:cNvPr>
          <p:cNvSpPr txBox="1"/>
          <p:nvPr/>
        </p:nvSpPr>
        <p:spPr>
          <a:xfrm>
            <a:off x="3951824" y="1084381"/>
            <a:ext cx="394370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4000">
                <a:solidFill>
                  <a:srgbClr val="FDB82D"/>
                </a:solidFill>
                <a:latin typeface="方正少儿简体" panose="03000509000000000000" pitchFamily="65" charset="-122"/>
                <a:ea typeface="方正少儿简体" panose="03000509000000000000" pitchFamily="65" charset="-122"/>
              </a:defRPr>
            </a:lvl1pPr>
          </a:lstStyle>
          <a:p>
            <a:r>
              <a:rPr lang="zh-CN" altLang="en-US" dirty="0">
                <a:latin typeface="微软雅黑" panose="020B0503020204020204" pitchFamily="34" charset="-122"/>
                <a:ea typeface="义启简圆体" panose="02010601030101010101" pitchFamily="2" charset="-128"/>
                <a:sym typeface="微软雅黑" panose="020B0503020204020204" pitchFamily="34" charset="-122"/>
              </a:rPr>
              <a:t>垃圾分类的小误区</a:t>
            </a:r>
          </a:p>
        </p:txBody>
      </p:sp>
      <p:sp>
        <p:nvSpPr>
          <p:cNvPr id="12" name="PA-矩形 11">
            <a:extLst>
              <a:ext uri="{FF2B5EF4-FFF2-40B4-BE49-F238E27FC236}">
                <a16:creationId xmlns="" xmlns:a16="http://schemas.microsoft.com/office/drawing/2014/main" id="{27B4259A-2486-4D8F-A0CF-A5D66A671FCB}"/>
              </a:ext>
            </a:extLst>
          </p:cNvPr>
          <p:cNvSpPr/>
          <p:nvPr>
            <p:custDataLst>
              <p:tags r:id="rId2"/>
            </p:custDataLst>
          </p:nvPr>
        </p:nvSpPr>
        <p:spPr>
          <a:xfrm>
            <a:off x="5359996" y="2633198"/>
            <a:ext cx="6209439" cy="707886"/>
          </a:xfrm>
          <a:prstGeom prst="rect">
            <a:avLst/>
          </a:prstGeom>
        </p:spPr>
        <p:txBody>
          <a:bodyPr lIns="91440" tIns="45720" rIns="91440" bIns="45720"/>
          <a:lstStyle/>
          <a:p>
            <a:pPr>
              <a:lnSpc>
                <a:spcPts val="2000"/>
              </a:lnSpc>
              <a:spcBef>
                <a:spcPct val="20000"/>
              </a:spcBef>
            </a:pPr>
            <a:r>
              <a:rPr lang="zh-CN" altLang="en-US" sz="1400" dirty="0">
                <a:latin typeface="微软雅黑" panose="020B0503020204020204" pitchFamily="34" charset="-122"/>
                <a:ea typeface="义启简圆体" panose="02010601030101010101" pitchFamily="2" charset="-128"/>
                <a:sym typeface="微软雅黑" panose="020B0503020204020204" pitchFamily="34" charset="-122"/>
              </a:rPr>
              <a:t>      事实上，大棒骨因为“难腐蚀”被列入“其它垃圾”。类似的还有玉米核、坚果壳、果核等。鸡骨等则是厨余垃圾。 </a:t>
            </a:r>
          </a:p>
        </p:txBody>
      </p:sp>
      <p:grpSp>
        <p:nvGrpSpPr>
          <p:cNvPr id="31" name="组合 30">
            <a:extLst>
              <a:ext uri="{FF2B5EF4-FFF2-40B4-BE49-F238E27FC236}">
                <a16:creationId xmlns="" xmlns:a16="http://schemas.microsoft.com/office/drawing/2014/main" id="{3AD9AFE3-860D-479C-93A1-45D3E03CCD45}"/>
              </a:ext>
            </a:extLst>
          </p:cNvPr>
          <p:cNvGrpSpPr/>
          <p:nvPr/>
        </p:nvGrpSpPr>
        <p:grpSpPr>
          <a:xfrm>
            <a:off x="5427348" y="1752747"/>
            <a:ext cx="2812829" cy="880451"/>
            <a:chOff x="5427348" y="1752747"/>
            <a:chExt cx="2812829" cy="880451"/>
          </a:xfrm>
        </p:grpSpPr>
        <p:pic>
          <p:nvPicPr>
            <p:cNvPr id="20" name="图片 19">
              <a:extLst>
                <a:ext uri="{FF2B5EF4-FFF2-40B4-BE49-F238E27FC236}">
                  <a16:creationId xmlns="" xmlns:a16="http://schemas.microsoft.com/office/drawing/2014/main" id="{84E0CD15-B257-420B-9D5D-2A0937FE565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2192" t="33542" r="-4336" b="33606"/>
            <a:stretch/>
          </p:blipFill>
          <p:spPr>
            <a:xfrm>
              <a:off x="5427348" y="1752747"/>
              <a:ext cx="2812829" cy="880451"/>
            </a:xfrm>
            <a:prstGeom prst="rect">
              <a:avLst/>
            </a:prstGeom>
          </p:spPr>
        </p:pic>
        <p:sp>
          <p:nvSpPr>
            <p:cNvPr id="11" name="TextBox 4">
              <a:extLst>
                <a:ext uri="{FF2B5EF4-FFF2-40B4-BE49-F238E27FC236}">
                  <a16:creationId xmlns="" xmlns:a16="http://schemas.microsoft.com/office/drawing/2014/main" id="{E7780D5B-449D-43DB-967F-21EA8F85D492}"/>
                </a:ext>
              </a:extLst>
            </p:cNvPr>
            <p:cNvSpPr txBox="1"/>
            <p:nvPr/>
          </p:nvSpPr>
          <p:spPr>
            <a:xfrm>
              <a:off x="5592877" y="1940643"/>
              <a:ext cx="2481770" cy="558999"/>
            </a:xfrm>
            <a:prstGeom prst="rect">
              <a:avLst/>
            </a:prstGeom>
            <a:noFill/>
          </p:spPr>
          <p:txBody>
            <a:bodyPr wrap="none" lIns="91440" tIns="45720" rIns="91440" bIns="45720" rtlCol="0">
              <a:spAutoFit/>
            </a:bodyPr>
            <a:lstStyle/>
            <a:p>
              <a:pPr algn="ctr">
                <a:lnSpc>
                  <a:spcPct val="150000"/>
                </a:lnSpc>
                <a:buFontTx/>
                <a:buNone/>
              </a:pPr>
              <a:r>
                <a:rPr lang="zh-CN" altLang="en-US" sz="2300" dirty="0">
                  <a:solidFill>
                    <a:srgbClr val="437EB9"/>
                  </a:solidFill>
                  <a:latin typeface="微软雅黑" panose="020B0503020204020204" pitchFamily="34" charset="-122"/>
                  <a:ea typeface="义启简圆体" panose="02010601030101010101" pitchFamily="2" charset="-128"/>
                  <a:sym typeface="微软雅黑" panose="020B0503020204020204" pitchFamily="34" charset="-122"/>
                </a:rPr>
                <a:t>大棒骨是厨余垃圾 </a:t>
              </a:r>
            </a:p>
          </p:txBody>
        </p:sp>
      </p:grpSp>
      <p:sp>
        <p:nvSpPr>
          <p:cNvPr id="21" name="矩形 20">
            <a:extLst>
              <a:ext uri="{FF2B5EF4-FFF2-40B4-BE49-F238E27FC236}">
                <a16:creationId xmlns="" xmlns:a16="http://schemas.microsoft.com/office/drawing/2014/main" id="{0EB8BF8D-33B7-4C1C-9D33-5D7BB30CF894}"/>
              </a:ext>
            </a:extLst>
          </p:cNvPr>
          <p:cNvSpPr/>
          <p:nvPr/>
        </p:nvSpPr>
        <p:spPr>
          <a:xfrm>
            <a:off x="5359996" y="4096741"/>
            <a:ext cx="6209439" cy="707886"/>
          </a:xfrm>
          <a:prstGeom prst="rect">
            <a:avLst/>
          </a:prstGeom>
        </p:spPr>
        <p:txBody>
          <a:bodyPr lIns="91440" tIns="45720" rIns="91440" bIns="45720"/>
          <a:lstStyle/>
          <a:p>
            <a:pPr>
              <a:lnSpc>
                <a:spcPts val="2000"/>
              </a:lnSpc>
              <a:spcBef>
                <a:spcPct val="20000"/>
              </a:spcBef>
            </a:pPr>
            <a:r>
              <a:rPr lang="zh-CN" altLang="en-US" sz="1400" dirty="0">
                <a:latin typeface="微软雅黑" panose="020B0503020204020204" pitchFamily="34" charset="-122"/>
                <a:ea typeface="义启简圆体" panose="02010601030101010101" pitchFamily="2" charset="-128"/>
                <a:sym typeface="微软雅黑" panose="020B0503020204020204" pitchFamily="34" charset="-122"/>
              </a:rPr>
              <a:t>厕纸、卫生纸遇水即溶，不算可回收的“纸张”，类似的还有陶器、烟盒等。</a:t>
            </a:r>
          </a:p>
        </p:txBody>
      </p:sp>
      <p:grpSp>
        <p:nvGrpSpPr>
          <p:cNvPr id="32" name="组合 31">
            <a:extLst>
              <a:ext uri="{FF2B5EF4-FFF2-40B4-BE49-F238E27FC236}">
                <a16:creationId xmlns="" xmlns:a16="http://schemas.microsoft.com/office/drawing/2014/main" id="{82B86E6E-6052-4FF3-975D-480907E85701}"/>
              </a:ext>
            </a:extLst>
          </p:cNvPr>
          <p:cNvGrpSpPr/>
          <p:nvPr/>
        </p:nvGrpSpPr>
        <p:grpSpPr>
          <a:xfrm>
            <a:off x="5427348" y="3216290"/>
            <a:ext cx="2812829" cy="880451"/>
            <a:chOff x="5427348" y="3216290"/>
            <a:chExt cx="2812829" cy="880451"/>
          </a:xfrm>
        </p:grpSpPr>
        <p:pic>
          <p:nvPicPr>
            <p:cNvPr id="22" name="图片 21">
              <a:extLst>
                <a:ext uri="{FF2B5EF4-FFF2-40B4-BE49-F238E27FC236}">
                  <a16:creationId xmlns="" xmlns:a16="http://schemas.microsoft.com/office/drawing/2014/main" id="{CF7EC3B3-D890-4624-BE01-E405674163C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2192" t="33542" r="-4336" b="33606"/>
            <a:stretch/>
          </p:blipFill>
          <p:spPr>
            <a:xfrm>
              <a:off x="5427348" y="3216290"/>
              <a:ext cx="2812829" cy="880451"/>
            </a:xfrm>
            <a:prstGeom prst="rect">
              <a:avLst/>
            </a:prstGeom>
          </p:spPr>
        </p:pic>
        <p:sp>
          <p:nvSpPr>
            <p:cNvPr id="23" name="TextBox 4">
              <a:extLst>
                <a:ext uri="{FF2B5EF4-FFF2-40B4-BE49-F238E27FC236}">
                  <a16:creationId xmlns="" xmlns:a16="http://schemas.microsoft.com/office/drawing/2014/main" id="{971448E4-AE79-4F87-9C11-241C13025AFC}"/>
                </a:ext>
              </a:extLst>
            </p:cNvPr>
            <p:cNvSpPr txBox="1"/>
            <p:nvPr/>
          </p:nvSpPr>
          <p:spPr>
            <a:xfrm>
              <a:off x="5632151" y="3404186"/>
              <a:ext cx="2403222" cy="558999"/>
            </a:xfrm>
            <a:prstGeom prst="rect">
              <a:avLst/>
            </a:prstGeom>
            <a:noFill/>
          </p:spPr>
          <p:txBody>
            <a:bodyPr wrap="none" lIns="91440" tIns="45720" rIns="91440" bIns="45720" rtlCol="0">
              <a:spAutoFit/>
            </a:bodyPr>
            <a:lstStyle/>
            <a:p>
              <a:pPr algn="ctr">
                <a:lnSpc>
                  <a:spcPct val="150000"/>
                </a:lnSpc>
                <a:buFontTx/>
                <a:buNone/>
              </a:pPr>
              <a:r>
                <a:rPr lang="zh-CN" altLang="en-US" sz="2300" dirty="0">
                  <a:solidFill>
                    <a:srgbClr val="437EB9"/>
                  </a:solidFill>
                  <a:latin typeface="微软雅黑" panose="020B0503020204020204" pitchFamily="34" charset="-122"/>
                  <a:ea typeface="义启简圆体" panose="02010601030101010101" pitchFamily="2" charset="-128"/>
                  <a:sym typeface="微软雅黑" panose="020B0503020204020204" pitchFamily="34" charset="-122"/>
                </a:rPr>
                <a:t>厕所是纸，也可回收</a:t>
              </a:r>
            </a:p>
          </p:txBody>
        </p:sp>
      </p:grpSp>
      <p:sp>
        <p:nvSpPr>
          <p:cNvPr id="24" name="矩形 23">
            <a:extLst>
              <a:ext uri="{FF2B5EF4-FFF2-40B4-BE49-F238E27FC236}">
                <a16:creationId xmlns="" xmlns:a16="http://schemas.microsoft.com/office/drawing/2014/main" id="{5C9133E0-F7BE-40B6-AB3B-881F7DCA39E5}"/>
              </a:ext>
            </a:extLst>
          </p:cNvPr>
          <p:cNvSpPr/>
          <p:nvPr/>
        </p:nvSpPr>
        <p:spPr>
          <a:xfrm>
            <a:off x="5359996" y="5395690"/>
            <a:ext cx="6209439" cy="1005109"/>
          </a:xfrm>
          <a:prstGeom prst="rect">
            <a:avLst/>
          </a:prstGeom>
        </p:spPr>
        <p:txBody>
          <a:bodyPr lIns="91440" tIns="45720" rIns="91440" bIns="45720"/>
          <a:lstStyle/>
          <a:p>
            <a:pPr>
              <a:lnSpc>
                <a:spcPts val="2000"/>
              </a:lnSpc>
              <a:spcBef>
                <a:spcPct val="20000"/>
              </a:spcBef>
            </a:pPr>
            <a:r>
              <a:rPr lang="zh-CN" altLang="en-US" sz="1400" dirty="0">
                <a:latin typeface="微软雅黑" panose="020B0503020204020204" pitchFamily="34" charset="-122"/>
                <a:ea typeface="义启简圆体" panose="02010601030101010101" pitchFamily="2" charset="-128"/>
                <a:sym typeface="微软雅黑" panose="020B0503020204020204" pitchFamily="34" charset="-122"/>
              </a:rPr>
              <a:t>常用的塑料袋，即使是可以降解的也远比厨余垃圾更难腐蚀。此外塑料袋本身是可回收垃圾。正确做法应该是将厨余垃圾倒入垃圾桶，塑料袋另扔进“可回收垃圾”桶 。</a:t>
            </a:r>
            <a:endParaRPr lang="en-US" altLang="zh-CN" sz="1400" dirty="0">
              <a:latin typeface="微软雅黑" panose="020B0503020204020204" pitchFamily="34" charset="-122"/>
              <a:ea typeface="义启简圆体" panose="02010601030101010101" pitchFamily="2" charset="-128"/>
              <a:sym typeface="微软雅黑" panose="020B0503020204020204" pitchFamily="34" charset="-122"/>
            </a:endParaRPr>
          </a:p>
        </p:txBody>
      </p:sp>
      <p:grpSp>
        <p:nvGrpSpPr>
          <p:cNvPr id="33" name="组合 32">
            <a:extLst>
              <a:ext uri="{FF2B5EF4-FFF2-40B4-BE49-F238E27FC236}">
                <a16:creationId xmlns="" xmlns:a16="http://schemas.microsoft.com/office/drawing/2014/main" id="{367DBEA4-D81C-4E7F-A88D-E670C49DD52B}"/>
              </a:ext>
            </a:extLst>
          </p:cNvPr>
          <p:cNvGrpSpPr/>
          <p:nvPr/>
        </p:nvGrpSpPr>
        <p:grpSpPr>
          <a:xfrm>
            <a:off x="5427348" y="4515240"/>
            <a:ext cx="2812829" cy="880451"/>
            <a:chOff x="5427348" y="4515240"/>
            <a:chExt cx="2812829" cy="880451"/>
          </a:xfrm>
        </p:grpSpPr>
        <p:pic>
          <p:nvPicPr>
            <p:cNvPr id="25" name="图片 24">
              <a:extLst>
                <a:ext uri="{FF2B5EF4-FFF2-40B4-BE49-F238E27FC236}">
                  <a16:creationId xmlns="" xmlns:a16="http://schemas.microsoft.com/office/drawing/2014/main" id="{FFDCC972-7FE3-41F4-8425-7719C762489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2192" t="33542" r="-4336" b="33606"/>
            <a:stretch/>
          </p:blipFill>
          <p:spPr>
            <a:xfrm>
              <a:off x="5427348" y="4515240"/>
              <a:ext cx="2812829" cy="880451"/>
            </a:xfrm>
            <a:prstGeom prst="rect">
              <a:avLst/>
            </a:prstGeom>
          </p:spPr>
        </p:pic>
        <p:sp>
          <p:nvSpPr>
            <p:cNvPr id="26" name="TextBox 4">
              <a:extLst>
                <a:ext uri="{FF2B5EF4-FFF2-40B4-BE49-F238E27FC236}">
                  <a16:creationId xmlns="" xmlns:a16="http://schemas.microsoft.com/office/drawing/2014/main" id="{D4323D3B-136C-4200-85A5-822B334DE67B}"/>
                </a:ext>
              </a:extLst>
            </p:cNvPr>
            <p:cNvSpPr txBox="1"/>
            <p:nvPr/>
          </p:nvSpPr>
          <p:spPr>
            <a:xfrm>
              <a:off x="5499102" y="4703136"/>
              <a:ext cx="2669320" cy="558999"/>
            </a:xfrm>
            <a:prstGeom prst="rect">
              <a:avLst/>
            </a:prstGeom>
            <a:noFill/>
          </p:spPr>
          <p:txBody>
            <a:bodyPr wrap="none" lIns="91440" tIns="45720" rIns="91440" bIns="45720" rtlCol="0">
              <a:spAutoFit/>
            </a:bodyPr>
            <a:lstStyle/>
            <a:p>
              <a:pPr algn="ctr">
                <a:lnSpc>
                  <a:spcPct val="150000"/>
                </a:lnSpc>
                <a:buFontTx/>
                <a:buNone/>
              </a:pPr>
              <a:r>
                <a:rPr lang="zh-CN" altLang="en-US" sz="2300" dirty="0">
                  <a:solidFill>
                    <a:srgbClr val="437EB9"/>
                  </a:solidFill>
                  <a:latin typeface="微软雅黑" panose="020B0503020204020204" pitchFamily="34" charset="-122"/>
                  <a:ea typeface="义启简圆体" panose="02010601030101010101" pitchFamily="2" charset="-128"/>
                  <a:sym typeface="微软雅黑" panose="020B0503020204020204" pitchFamily="34" charset="-122"/>
                </a:rPr>
                <a:t>厨余垃圾袋装扔进桶</a:t>
              </a:r>
            </a:p>
          </p:txBody>
        </p:sp>
      </p:grpSp>
      <p:sp>
        <p:nvSpPr>
          <p:cNvPr id="28" name="矩形 27">
            <a:extLst>
              <a:ext uri="{FF2B5EF4-FFF2-40B4-BE49-F238E27FC236}">
                <a16:creationId xmlns="" xmlns:a16="http://schemas.microsoft.com/office/drawing/2014/main" id="{47CE14E9-508E-4AC8-8478-D37769FDE606}"/>
              </a:ext>
            </a:extLst>
          </p:cNvPr>
          <p:cNvSpPr/>
          <p:nvPr/>
        </p:nvSpPr>
        <p:spPr>
          <a:xfrm>
            <a:off x="7791621" y="20553"/>
            <a:ext cx="3500451" cy="947503"/>
          </a:xfrm>
          <a:prstGeom prst="rect">
            <a:avLst/>
          </a:prstGeom>
        </p:spPr>
        <p:txBody>
          <a:bodyPr lIns="91440" tIns="45720" rIns="91440" bIns="45720"/>
          <a:lstStyle/>
          <a:p>
            <a:pPr>
              <a:lnSpc>
                <a:spcPts val="2000"/>
              </a:lnSpc>
              <a:spcBef>
                <a:spcPct val="20000"/>
              </a:spcBef>
            </a:pPr>
            <a:r>
              <a:rPr lang="zh-CN" altLang="en-US" sz="1400" dirty="0">
                <a:latin typeface="微软雅黑" panose="020B0503020204020204" pitchFamily="34" charset="-122"/>
                <a:ea typeface="义启简圆体" panose="02010601030101010101" pitchFamily="2" charset="-128"/>
                <a:sym typeface="微软雅黑" panose="020B0503020204020204" pitchFamily="34" charset="-122"/>
              </a:rPr>
              <a:t>    </a:t>
            </a:r>
          </a:p>
        </p:txBody>
      </p:sp>
      <p:sp>
        <p:nvSpPr>
          <p:cNvPr id="30" name="矩形 29">
            <a:extLst>
              <a:ext uri="{FF2B5EF4-FFF2-40B4-BE49-F238E27FC236}">
                <a16:creationId xmlns="" xmlns:a16="http://schemas.microsoft.com/office/drawing/2014/main" id="{46A3514B-6F34-434B-9F05-9A067E94A504}"/>
              </a:ext>
            </a:extLst>
          </p:cNvPr>
          <p:cNvSpPr/>
          <p:nvPr/>
        </p:nvSpPr>
        <p:spPr>
          <a:xfrm>
            <a:off x="8249446" y="-735008"/>
            <a:ext cx="3558092" cy="1323439"/>
          </a:xfrm>
          <a:prstGeom prst="rect">
            <a:avLst/>
          </a:prstGeom>
        </p:spPr>
        <p:txBody>
          <a:bodyPr lIns="91440" tIns="45720" rIns="91440" bIns="45720"/>
          <a:lstStyle/>
          <a:p>
            <a:pPr>
              <a:lnSpc>
                <a:spcPts val="2000"/>
              </a:lnSpc>
              <a:spcBef>
                <a:spcPct val="20000"/>
              </a:spcBef>
            </a:pPr>
            <a:endParaRPr lang="en-US" altLang="zh-CN" sz="1400" dirty="0">
              <a:latin typeface="微软雅黑" panose="020B0503020204020204" pitchFamily="34" charset="-122"/>
              <a:ea typeface="义启简圆体" panose="02010601030101010101" pitchFamily="2" charset="-128"/>
              <a:sym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7083250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wind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0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-(-#ppt_w/2*cos(ppt_r/180*pi)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1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(-#ppt_h/2*cos(ppt_r/180*pi)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2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-(-#ppt_h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3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-(-#ppt_w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190"/>
                            </p:stCondLst>
                            <p:childTnLst>
                              <p:par>
                                <p:cTn id="25" presetID="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7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#ppt_w*((1.5-1.5*$)^3-(1.5-1.5*$)^2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8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transform.rotation_z</p:attrName>
                                        </p:attrNameLst>
                                      </p:cBhvr>
                                      <p:tavLst>
                                        <p:tav tm="0" fmla="#ppt_r-45*((1.5-1.5*$)^3-(1.5-1.5*$)^2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890"/>
                            </p:stCondLst>
                            <p:childTnLst>
                              <p:par>
                                <p:cTn id="30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390"/>
                            </p:stCondLst>
                            <p:childTnLst>
                              <p:par>
                                <p:cTn id="35" presetID="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7171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7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-#ppt_h/6*sin(2*pi*$)*(1-$)*8/9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38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-#ppt_w/4*sin(2*pi*$)*(1-$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6600"/>
                            </p:stCondLst>
                            <p:childTnLst>
                              <p:par>
                                <p:cTn id="40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7100"/>
                            </p:stCondLst>
                            <p:childTnLst>
                              <p:par>
                                <p:cTn id="45" presetID="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7171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7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-#ppt_h/6*sin(2*pi*$)*(1-$)*8/9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48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-#ppt_w/4*sin(2*pi*$)*(1-$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9457"/>
                            </p:stCondLst>
                            <p:childTnLst>
                              <p:par>
                                <p:cTn id="50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9957"/>
                            </p:stCondLst>
                            <p:childTnLst>
                              <p:par>
                                <p:cTn id="55" presetID="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7171"/>
                                  </p:iterate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57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-#ppt_h/6*sin(2*pi*$)*(1-$)*8/9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58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-#ppt_w/4*sin(2*pi*$)*(1-$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9" grpId="0"/>
      <p:bldP spid="12" grpId="0"/>
      <p:bldP spid="21" grpId="0"/>
      <p:bldP spid="24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>
            <a:extLst>
              <a:ext uri="{FF2B5EF4-FFF2-40B4-BE49-F238E27FC236}">
                <a16:creationId xmlns="" xmlns:a16="http://schemas.microsoft.com/office/drawing/2014/main" id="{B5C756D9-FB7C-4B4A-BF40-5050FE3228B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700" name="图片 699" hidden="1">
            <a:extLst>
              <a:ext uri="{FF2B5EF4-FFF2-40B4-BE49-F238E27FC236}">
                <a16:creationId xmlns="" xmlns:a16="http://schemas.microsoft.com/office/drawing/2014/main" id="{18AF94C1-4EF8-4962-BFD2-79910FB014E1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023" t="70922" r="21987" b="1596"/>
          <a:stretch/>
        </p:blipFill>
        <p:spPr>
          <a:xfrm>
            <a:off x="-50501" y="4803156"/>
            <a:ext cx="1527480" cy="1809193"/>
          </a:xfrm>
          <a:prstGeom prst="rect">
            <a:avLst/>
          </a:prstGeom>
        </p:spPr>
      </p:pic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6E3FAD27-AA67-4FEE-BDAB-F3CB7284801C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145" y="4360520"/>
            <a:ext cx="1807304" cy="2421436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="" xmlns:a16="http://schemas.microsoft.com/office/drawing/2014/main" id="{BA1F80F1-8421-41D4-ADEF-4977CBAE4821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93938" y="5311644"/>
            <a:ext cx="2610685" cy="1105157"/>
          </a:xfrm>
          <a:prstGeom prst="rect">
            <a:avLst/>
          </a:prstGeom>
        </p:spPr>
      </p:pic>
      <p:pic>
        <p:nvPicPr>
          <p:cNvPr id="44" name="图片 43">
            <a:extLst>
              <a:ext uri="{FF2B5EF4-FFF2-40B4-BE49-F238E27FC236}">
                <a16:creationId xmlns="" xmlns:a16="http://schemas.microsoft.com/office/drawing/2014/main" id="{D5FF31C4-E4B9-45E5-BC83-73D258ED124E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11602" y="3685827"/>
            <a:ext cx="2452721" cy="3096129"/>
          </a:xfrm>
          <a:prstGeom prst="rect">
            <a:avLst/>
          </a:prstGeom>
        </p:spPr>
      </p:pic>
      <p:pic>
        <p:nvPicPr>
          <p:cNvPr id="45" name="图片 44">
            <a:extLst>
              <a:ext uri="{FF2B5EF4-FFF2-40B4-BE49-F238E27FC236}">
                <a16:creationId xmlns="" xmlns:a16="http://schemas.microsoft.com/office/drawing/2014/main" id="{C6CF75CD-8C6D-45CB-93FD-274EF37D1665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814158" y="4780550"/>
            <a:ext cx="4114613" cy="1735078"/>
          </a:xfrm>
          <a:prstGeom prst="rect">
            <a:avLst/>
          </a:prstGeom>
        </p:spPr>
      </p:pic>
      <p:pic>
        <p:nvPicPr>
          <p:cNvPr id="46" name="图片 45" descr="图片包含 呼拉圈&#10;&#10;已生成极高可信度的说明">
            <a:extLst>
              <a:ext uri="{FF2B5EF4-FFF2-40B4-BE49-F238E27FC236}">
                <a16:creationId xmlns="" xmlns:a16="http://schemas.microsoft.com/office/drawing/2014/main" id="{F2823A85-16A9-4D5A-9676-0B43346391EA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8658" y="1217191"/>
            <a:ext cx="7426912" cy="1784870"/>
          </a:xfrm>
          <a:prstGeom prst="rect">
            <a:avLst/>
          </a:prstGeom>
        </p:spPr>
      </p:pic>
      <p:sp>
        <p:nvSpPr>
          <p:cNvPr id="47" name="PA-矩形 23">
            <a:extLst>
              <a:ext uri="{FF2B5EF4-FFF2-40B4-BE49-F238E27FC236}">
                <a16:creationId xmlns="" xmlns:a16="http://schemas.microsoft.com/office/drawing/2014/main" id="{8884A2AF-10EB-4858-B3F5-08002AFB373E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>
            <a:off x="3875577" y="1563186"/>
            <a:ext cx="4908716" cy="86177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5000" dirty="0">
                <a:solidFill>
                  <a:srgbClr val="5BB531"/>
                </a:solidFill>
                <a:latin typeface="微软雅黑" panose="020B0503020204020204" pitchFamily="34" charset="-122"/>
                <a:ea typeface="义启简圆体" panose="02010601030101010101" pitchFamily="2" charset="-128"/>
                <a:sym typeface="微软雅黑" panose="020B0503020204020204" pitchFamily="34" charset="-122"/>
              </a:rPr>
              <a:t>生活中的垃圾分类</a:t>
            </a:r>
          </a:p>
        </p:txBody>
      </p:sp>
    </p:spTree>
    <p:extLst>
      <p:ext uri="{BB962C8B-B14F-4D97-AF65-F5344CB8AC3E}">
        <p14:creationId xmlns:p14="http://schemas.microsoft.com/office/powerpoint/2010/main" val="7954944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7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4000"/>
                            </p:stCondLst>
                            <p:childTnLst>
                              <p:par>
                                <p:cTn id="28" presetID="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9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0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#ppt_w*((1.5-1.5*$)^3-(1.5-1.5*$)^2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31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transform.rotation_z</p:attrName>
                                        </p:attrNameLst>
                                      </p:cBhvr>
                                      <p:tavLst>
                                        <p:tav tm="0" fmla="#ppt_r-45*((1.5-1.5*$)^3-(1.5-1.5*$)^2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" grpId="0"/>
    </p:bldLst>
  </p:timing>
  <p:extLst mod="1">
    <p:ext uri="{E180D4A7-C9FB-4DFB-919C-405C955672EB}">
      <p14:showEvtLst xmlns:p14="http://schemas.microsoft.com/office/powerpoint/2010/main">
        <p14:playEvt time="1" objId="707"/>
      </p14:showEvtLst>
    </p:ext>
  </p:extLs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="" xmlns:a16="http://schemas.microsoft.com/office/drawing/2014/main" id="{68209F6C-18E3-4BF0-A1BC-981B805917D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497" y="135303"/>
            <a:ext cx="771020" cy="771020"/>
          </a:xfrm>
          <a:prstGeom prst="rect">
            <a:avLst/>
          </a:prstGeom>
        </p:spPr>
      </p:pic>
      <p:sp>
        <p:nvSpPr>
          <p:cNvPr id="3" name="文本框 2">
            <a:extLst>
              <a:ext uri="{FF2B5EF4-FFF2-40B4-BE49-F238E27FC236}">
                <a16:creationId xmlns="" xmlns:a16="http://schemas.microsoft.com/office/drawing/2014/main" id="{A7821F93-FA4A-4317-9C0B-DD1E9F5A3163}"/>
              </a:ext>
            </a:extLst>
          </p:cNvPr>
          <p:cNvSpPr txBox="1"/>
          <p:nvPr/>
        </p:nvSpPr>
        <p:spPr>
          <a:xfrm>
            <a:off x="754743" y="297675"/>
            <a:ext cx="2547492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5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义启简圆体" panose="02010601030101010101" pitchFamily="2" charset="-128"/>
                <a:sym typeface="微软雅黑" panose="020B0503020204020204" pitchFamily="34" charset="-122"/>
              </a:rPr>
              <a:t>生活中的垃圾分类</a:t>
            </a:r>
          </a:p>
        </p:txBody>
      </p:sp>
      <p:pic>
        <p:nvPicPr>
          <p:cNvPr id="10" name="图片 9">
            <a:extLst>
              <a:ext uri="{FF2B5EF4-FFF2-40B4-BE49-F238E27FC236}">
                <a16:creationId xmlns="" xmlns:a16="http://schemas.microsoft.com/office/drawing/2014/main" id="{8F105C90-3B8F-4A3F-A087-476299637066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743" y="2260718"/>
            <a:ext cx="6676572" cy="2765791"/>
          </a:xfrm>
          <a:prstGeom prst="rect">
            <a:avLst/>
          </a:prstGeom>
        </p:spPr>
      </p:pic>
      <p:sp>
        <p:nvSpPr>
          <p:cNvPr id="7" name="PA-矩形 2">
            <a:extLst>
              <a:ext uri="{FF2B5EF4-FFF2-40B4-BE49-F238E27FC236}">
                <a16:creationId xmlns="" xmlns:a16="http://schemas.microsoft.com/office/drawing/2014/main" id="{792195C2-4386-4A83-AD82-800F5B6B2C38}"/>
              </a:ext>
            </a:extLst>
          </p:cNvPr>
          <p:cNvSpPr txBox="1">
            <a:spLocks noRot="1" noChangeArrowheads="1"/>
          </p:cNvSpPr>
          <p:nvPr>
            <p:custDataLst>
              <p:tags r:id="rId1"/>
            </p:custDataLst>
          </p:nvPr>
        </p:nvSpPr>
        <p:spPr>
          <a:xfrm>
            <a:off x="1502954" y="3065255"/>
            <a:ext cx="5741913" cy="1143000"/>
          </a:xfrm>
          <a:prstGeom prst="rect">
            <a:avLst/>
          </a:prstGeom>
        </p:spPr>
        <p:txBody>
          <a:bodyPr lIns="91440" tIns="45720" rIns="91440" bIns="45720"/>
          <a:lstStyle>
            <a:defPPr>
              <a:defRPr lang="zh-CN"/>
            </a:defPPr>
            <a:lvl1pPr>
              <a:lnSpc>
                <a:spcPts val="2000"/>
              </a:lnSpc>
              <a:spcBef>
                <a:spcPct val="20000"/>
              </a:spcBef>
              <a:defRPr sz="1400">
                <a:latin typeface="方正少儿简体" panose="03000509000000000000" pitchFamily="65" charset="-122"/>
                <a:ea typeface="方正少儿简体" panose="03000509000000000000" pitchFamily="65" charset="-122"/>
              </a:defRPr>
            </a:lvl1pPr>
          </a:lstStyle>
          <a:p>
            <a:pPr>
              <a:lnSpc>
                <a:spcPts val="3000"/>
              </a:lnSpc>
            </a:pPr>
            <a:r>
              <a:rPr lang="en-US" altLang="zh-CN" sz="2000" dirty="0">
                <a:solidFill>
                  <a:srgbClr val="437EB9"/>
                </a:solidFill>
                <a:latin typeface="微软雅黑" panose="020B0503020204020204" pitchFamily="34" charset="-122"/>
                <a:ea typeface="义启简圆体" panose="02010601030101010101" pitchFamily="2" charset="-128"/>
                <a:sym typeface="微软雅黑" panose="020B0503020204020204" pitchFamily="34" charset="-122"/>
              </a:rPr>
              <a:t>        </a:t>
            </a:r>
            <a:r>
              <a:rPr lang="zh-CN" altLang="zh-CN" sz="2000" dirty="0">
                <a:solidFill>
                  <a:srgbClr val="437EB9"/>
                </a:solidFill>
                <a:latin typeface="微软雅黑" panose="020B0503020204020204" pitchFamily="34" charset="-122"/>
                <a:ea typeface="义启简圆体" panose="02010601030101010101" pitchFamily="2" charset="-128"/>
                <a:sym typeface="微软雅黑" panose="020B0503020204020204" pitchFamily="34" charset="-122"/>
              </a:rPr>
              <a:t>对于垃圾，不论哪种处理方式都会对环境产生危害，增加社会负担，造成资源的浪费。所以解决垃圾处理的最好方法就是</a:t>
            </a:r>
            <a:r>
              <a:rPr lang="zh-CN" altLang="en-US" sz="2000" dirty="0">
                <a:solidFill>
                  <a:srgbClr val="437EB9"/>
                </a:solidFill>
                <a:latin typeface="微软雅黑" panose="020B0503020204020204" pitchFamily="34" charset="-122"/>
                <a:ea typeface="义启简圆体" panose="02010601030101010101" pitchFamily="2" charset="-128"/>
                <a:sym typeface="微软雅黑" panose="020B0503020204020204" pitchFamily="34" charset="-122"/>
              </a:rPr>
              <a:t>废物利用。</a:t>
            </a:r>
            <a:endParaRPr lang="zh-CN" altLang="zh-CN" sz="2000" dirty="0">
              <a:solidFill>
                <a:srgbClr val="437EB9"/>
              </a:solidFill>
              <a:latin typeface="微软雅黑" panose="020B0503020204020204" pitchFamily="34" charset="-122"/>
              <a:ea typeface="义启简圆体" panose="02010601030101010101" pitchFamily="2" charset="-128"/>
              <a:sym typeface="微软雅黑" panose="020B0503020204020204" pitchFamily="34" charset="-122"/>
            </a:endParaRPr>
          </a:p>
        </p:txBody>
      </p:sp>
      <p:sp>
        <p:nvSpPr>
          <p:cNvPr id="12" name="PA-文本框 6">
            <a:extLst>
              <a:ext uri="{FF2B5EF4-FFF2-40B4-BE49-F238E27FC236}">
                <a16:creationId xmlns="" xmlns:a16="http://schemas.microsoft.com/office/drawing/2014/main" id="{57A52DAD-EC4D-4A72-8D72-6E898EC8618B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2974774" y="1442464"/>
            <a:ext cx="202331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4000">
                <a:solidFill>
                  <a:srgbClr val="FDB82D"/>
                </a:solidFill>
                <a:latin typeface="方正少儿简体" panose="03000509000000000000" pitchFamily="65" charset="-122"/>
                <a:ea typeface="方正少儿简体" panose="03000509000000000000" pitchFamily="65" charset="-122"/>
              </a:defRPr>
            </a:lvl1pPr>
          </a:lstStyle>
          <a:p>
            <a:r>
              <a:rPr lang="zh-CN" altLang="en-US" dirty="0">
                <a:latin typeface="微软雅黑" panose="020B0503020204020204" pitchFamily="34" charset="-122"/>
                <a:ea typeface="义启简圆体" panose="02010601030101010101" pitchFamily="2" charset="-128"/>
                <a:sym typeface="微软雅黑" panose="020B0503020204020204" pitchFamily="34" charset="-122"/>
              </a:rPr>
              <a:t>废物利用</a:t>
            </a:r>
          </a:p>
        </p:txBody>
      </p:sp>
      <p:pic>
        <p:nvPicPr>
          <p:cNvPr id="14" name="PA-图片 13">
            <a:extLst>
              <a:ext uri="{FF2B5EF4-FFF2-40B4-BE49-F238E27FC236}">
                <a16:creationId xmlns="" xmlns:a16="http://schemas.microsoft.com/office/drawing/2014/main" id="{F0957B02-8F05-492C-97C4-92A7D8B627E5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665953" y="1598303"/>
            <a:ext cx="4090618" cy="40906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0308247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-(-#ppt_w/2*cos(ppt_r/180*pi)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8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(-#ppt_h/2*cos(ppt_r/180*pi)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9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-(-#ppt_h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0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-(-#ppt_w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910"/>
                            </p:stCondLst>
                            <p:childTnLst>
                              <p:par>
                                <p:cTn id="22" presetID="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4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#ppt_w*((1.5-1.5*$)^3-(1.5-1.5*$)^2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5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transform.rotation_z</p:attrName>
                                        </p:attrNameLst>
                                      </p:cBhvr>
                                      <p:tavLst>
                                        <p:tav tm="0" fmla="#ppt_r-45*((1.5-1.5*$)^3-(1.5-1.5*$)^2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610"/>
                            </p:stCondLst>
                            <p:childTnLst>
                              <p:par>
                                <p:cTn id="27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110"/>
                            </p:stCondLst>
                            <p:childTnLst>
                              <p:par>
                                <p:cTn id="31" presetID="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3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-#ppt_h/6*sin(2*pi*$)*(1-$)*8/9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34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-#ppt_w/4*sin(2*pi*$)*(1-$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7" grpId="0"/>
      <p:bldP spid="12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="" xmlns:a16="http://schemas.microsoft.com/office/drawing/2014/main" id="{68209F6C-18E3-4BF0-A1BC-981B805917D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497" y="135303"/>
            <a:ext cx="771020" cy="771020"/>
          </a:xfrm>
          <a:prstGeom prst="rect">
            <a:avLst/>
          </a:prstGeom>
        </p:spPr>
      </p:pic>
      <p:sp>
        <p:nvSpPr>
          <p:cNvPr id="3" name="文本框 2">
            <a:extLst>
              <a:ext uri="{FF2B5EF4-FFF2-40B4-BE49-F238E27FC236}">
                <a16:creationId xmlns="" xmlns:a16="http://schemas.microsoft.com/office/drawing/2014/main" id="{A7821F93-FA4A-4317-9C0B-DD1E9F5A3163}"/>
              </a:ext>
            </a:extLst>
          </p:cNvPr>
          <p:cNvSpPr txBox="1"/>
          <p:nvPr/>
        </p:nvSpPr>
        <p:spPr>
          <a:xfrm>
            <a:off x="754743" y="297675"/>
            <a:ext cx="2547492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5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义启简圆体" panose="02010601030101010101" pitchFamily="2" charset="-128"/>
                <a:sym typeface="微软雅黑" panose="020B0503020204020204" pitchFamily="34" charset="-122"/>
              </a:rPr>
              <a:t>生活中的垃圾分类</a:t>
            </a:r>
          </a:p>
        </p:txBody>
      </p:sp>
      <p:sp>
        <p:nvSpPr>
          <p:cNvPr id="8" name="PA-文本框 6">
            <a:extLst>
              <a:ext uri="{FF2B5EF4-FFF2-40B4-BE49-F238E27FC236}">
                <a16:creationId xmlns="" xmlns:a16="http://schemas.microsoft.com/office/drawing/2014/main" id="{B56C4B2E-B550-4C05-B327-25997B665238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208304" y="1045212"/>
            <a:ext cx="360066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4000">
                <a:solidFill>
                  <a:srgbClr val="FDB82D"/>
                </a:solidFill>
                <a:latin typeface="方正少儿简体" panose="03000509000000000000" pitchFamily="65" charset="-122"/>
                <a:ea typeface="方正少儿简体" panose="03000509000000000000" pitchFamily="65" charset="-122"/>
              </a:defRPr>
            </a:lvl1pPr>
          </a:lstStyle>
          <a:p>
            <a:r>
              <a:rPr lang="zh-CN" altLang="en-US" dirty="0">
                <a:latin typeface="微软雅黑" panose="020B0503020204020204" pitchFamily="34" charset="-122"/>
                <a:ea typeface="义启简圆体" panose="02010601030101010101" pitchFamily="2" charset="-128"/>
                <a:sym typeface="微软雅黑" panose="020B0503020204020204" pitchFamily="34" charset="-122"/>
              </a:rPr>
              <a:t>垃圾分类环保歌</a:t>
            </a:r>
          </a:p>
        </p:txBody>
      </p:sp>
      <p:pic>
        <p:nvPicPr>
          <p:cNvPr id="10" name="图片 9">
            <a:extLst>
              <a:ext uri="{FF2B5EF4-FFF2-40B4-BE49-F238E27FC236}">
                <a16:creationId xmlns="" xmlns:a16="http://schemas.microsoft.com/office/drawing/2014/main" id="{A34E42D1-0A7C-4C9F-9B81-19F4CF6CB27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0559" y="1432298"/>
            <a:ext cx="5413835" cy="5413835"/>
          </a:xfrm>
          <a:prstGeom prst="rect">
            <a:avLst/>
          </a:prstGeom>
        </p:spPr>
      </p:pic>
      <p:sp>
        <p:nvSpPr>
          <p:cNvPr id="7" name="PA-矩形 2">
            <a:extLst>
              <a:ext uri="{FF2B5EF4-FFF2-40B4-BE49-F238E27FC236}">
                <a16:creationId xmlns="" xmlns:a16="http://schemas.microsoft.com/office/drawing/2014/main" id="{7F3C4513-F7CC-4307-A683-920E71FC42E9}"/>
              </a:ext>
            </a:extLst>
          </p:cNvPr>
          <p:cNvSpPr txBox="1">
            <a:spLocks noChangeArrowheads="1"/>
          </p:cNvSpPr>
          <p:nvPr>
            <p:custDataLst>
              <p:tags r:id="rId2"/>
            </p:custDataLst>
          </p:nvPr>
        </p:nvSpPr>
        <p:spPr>
          <a:xfrm>
            <a:off x="3876950" y="2437712"/>
            <a:ext cx="4498123" cy="3685773"/>
          </a:xfrm>
          <a:prstGeom prst="rect">
            <a:avLst/>
          </a:prstGeom>
        </p:spPr>
        <p:txBody>
          <a:bodyPr lIns="68580" tIns="34290" rIns="68580" bIns="34290"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35000"/>
              </a:lnSpc>
              <a:buNone/>
            </a:pPr>
            <a:r>
              <a:rPr lang="zh-CN" altLang="en-US" sz="2000" dirty="0">
                <a:latin typeface="微软雅黑" panose="020B0503020204020204" pitchFamily="34" charset="-122"/>
                <a:ea typeface="义启简圆体" panose="02010601030101010101" pitchFamily="2" charset="-128"/>
                <a:sym typeface="微软雅黑" panose="020B0503020204020204" pitchFamily="34" charset="-122"/>
              </a:rPr>
              <a:t>垃圾要分类，资源要利用 </a:t>
            </a:r>
            <a:br>
              <a:rPr lang="zh-CN" altLang="en-US" sz="2000" dirty="0">
                <a:latin typeface="微软雅黑" panose="020B0503020204020204" pitchFamily="34" charset="-122"/>
                <a:ea typeface="义启简圆体" panose="02010601030101010101" pitchFamily="2" charset="-128"/>
                <a:sym typeface="微软雅黑" panose="020B0503020204020204" pitchFamily="34" charset="-122"/>
              </a:rPr>
            </a:br>
            <a:r>
              <a:rPr lang="zh-CN" altLang="en-US" sz="2000" dirty="0">
                <a:latin typeface="微软雅黑" panose="020B0503020204020204" pitchFamily="34" charset="-122"/>
                <a:ea typeface="义启简圆体" panose="02010601030101010101" pitchFamily="2" charset="-128"/>
                <a:sym typeface="微软雅黑" panose="020B0503020204020204" pitchFamily="34" charset="-122"/>
              </a:rPr>
              <a:t>今天分一分，明天美十分 </a:t>
            </a:r>
            <a:br>
              <a:rPr lang="zh-CN" altLang="en-US" sz="2000" dirty="0">
                <a:latin typeface="微软雅黑" panose="020B0503020204020204" pitchFamily="34" charset="-122"/>
                <a:ea typeface="义启简圆体" panose="02010601030101010101" pitchFamily="2" charset="-128"/>
                <a:sym typeface="微软雅黑" panose="020B0503020204020204" pitchFamily="34" charset="-122"/>
              </a:rPr>
            </a:br>
            <a:r>
              <a:rPr lang="zh-CN" altLang="en-US" sz="2000" dirty="0">
                <a:latin typeface="微软雅黑" panose="020B0503020204020204" pitchFamily="34" charset="-122"/>
                <a:ea typeface="义启简圆体" panose="02010601030101010101" pitchFamily="2" charset="-128"/>
                <a:sym typeface="微软雅黑" panose="020B0503020204020204" pitchFamily="34" charset="-122"/>
              </a:rPr>
              <a:t>积极参与垃圾分类，创优美社区环境 </a:t>
            </a:r>
            <a:br>
              <a:rPr lang="zh-CN" altLang="en-US" sz="2000" dirty="0">
                <a:latin typeface="微软雅黑" panose="020B0503020204020204" pitchFamily="34" charset="-122"/>
                <a:ea typeface="义启简圆体" panose="02010601030101010101" pitchFamily="2" charset="-128"/>
                <a:sym typeface="微软雅黑" panose="020B0503020204020204" pitchFamily="34" charset="-122"/>
              </a:rPr>
            </a:br>
            <a:r>
              <a:rPr lang="zh-CN" altLang="en-US" sz="2000" dirty="0">
                <a:latin typeface="微软雅黑" panose="020B0503020204020204" pitchFamily="34" charset="-122"/>
                <a:ea typeface="义启简圆体" panose="02010601030101010101" pitchFamily="2" charset="-128"/>
                <a:sym typeface="微软雅黑" panose="020B0503020204020204" pitchFamily="34" charset="-122"/>
              </a:rPr>
              <a:t>分类收集人人有责，男女老幼齐参与 </a:t>
            </a:r>
            <a:br>
              <a:rPr lang="zh-CN" altLang="en-US" sz="2000" dirty="0">
                <a:latin typeface="微软雅黑" panose="020B0503020204020204" pitchFamily="34" charset="-122"/>
                <a:ea typeface="义启简圆体" panose="02010601030101010101" pitchFamily="2" charset="-128"/>
                <a:sym typeface="微软雅黑" panose="020B0503020204020204" pitchFamily="34" charset="-122"/>
              </a:rPr>
            </a:br>
            <a:r>
              <a:rPr lang="zh-CN" altLang="en-US" sz="2000" dirty="0">
                <a:latin typeface="微软雅黑" panose="020B0503020204020204" pitchFamily="34" charset="-122"/>
                <a:ea typeface="义启简圆体" panose="02010601030101010101" pitchFamily="2" charset="-128"/>
                <a:sym typeface="微软雅黑" panose="020B0503020204020204" pitchFamily="34" charset="-122"/>
              </a:rPr>
              <a:t>未来人类的文明，将是绿色文明 </a:t>
            </a:r>
            <a:br>
              <a:rPr lang="zh-CN" altLang="en-US" sz="2000" dirty="0">
                <a:latin typeface="微软雅黑" panose="020B0503020204020204" pitchFamily="34" charset="-122"/>
                <a:ea typeface="义启简圆体" panose="02010601030101010101" pitchFamily="2" charset="-128"/>
                <a:sym typeface="微软雅黑" panose="020B0503020204020204" pitchFamily="34" charset="-122"/>
              </a:rPr>
            </a:br>
            <a:r>
              <a:rPr lang="zh-CN" altLang="en-US" sz="2000" dirty="0">
                <a:latin typeface="微软雅黑" panose="020B0503020204020204" pitchFamily="34" charset="-122"/>
                <a:ea typeface="义启简圆体" panose="02010601030101010101" pitchFamily="2" charset="-128"/>
                <a:sym typeface="微软雅黑" panose="020B0503020204020204" pitchFamily="34" charset="-122"/>
              </a:rPr>
              <a:t>提高社区的品味，从垃圾分类开始 </a:t>
            </a:r>
            <a:br>
              <a:rPr lang="zh-CN" altLang="en-US" sz="2000" dirty="0">
                <a:latin typeface="微软雅黑" panose="020B0503020204020204" pitchFamily="34" charset="-122"/>
                <a:ea typeface="义启简圆体" panose="02010601030101010101" pitchFamily="2" charset="-128"/>
                <a:sym typeface="微软雅黑" panose="020B0503020204020204" pitchFamily="34" charset="-122"/>
              </a:rPr>
            </a:br>
            <a:r>
              <a:rPr lang="zh-CN" altLang="en-US" sz="2000" dirty="0">
                <a:latin typeface="微软雅黑" panose="020B0503020204020204" pitchFamily="34" charset="-122"/>
                <a:ea typeface="义启简圆体" panose="02010601030101010101" pitchFamily="2" charset="-128"/>
                <a:sym typeface="微软雅黑" panose="020B0503020204020204" pitchFamily="34" charset="-122"/>
              </a:rPr>
              <a:t>垃圾分类，举手之劳 </a:t>
            </a:r>
            <a:br>
              <a:rPr lang="zh-CN" altLang="en-US" sz="2000" dirty="0">
                <a:latin typeface="微软雅黑" panose="020B0503020204020204" pitchFamily="34" charset="-122"/>
                <a:ea typeface="义启简圆体" panose="02010601030101010101" pitchFamily="2" charset="-128"/>
                <a:sym typeface="微软雅黑" panose="020B0503020204020204" pitchFamily="34" charset="-122"/>
              </a:rPr>
            </a:br>
            <a:r>
              <a:rPr lang="zh-CN" altLang="en-US" sz="2000" dirty="0">
                <a:latin typeface="微软雅黑" panose="020B0503020204020204" pitchFamily="34" charset="-122"/>
                <a:ea typeface="义启简圆体" panose="02010601030101010101" pitchFamily="2" charset="-128"/>
                <a:sym typeface="微软雅黑" panose="020B0503020204020204" pitchFamily="34" charset="-122"/>
              </a:rPr>
              <a:t>垃圾分一分，环境美十分 </a:t>
            </a:r>
          </a:p>
        </p:txBody>
      </p:sp>
    </p:spTree>
    <p:extLst>
      <p:ext uri="{BB962C8B-B14F-4D97-AF65-F5344CB8AC3E}">
        <p14:creationId xmlns:p14="http://schemas.microsoft.com/office/powerpoint/2010/main" val="953487976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-(-#ppt_w/2*cos(ppt_r/180*pi)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8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(-#ppt_h/2*cos(ppt_r/180*pi)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9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-(-#ppt_h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0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-(-#ppt_w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120"/>
                            </p:stCondLst>
                            <p:childTnLst>
                              <p:par>
                                <p:cTn id="2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620"/>
                            </p:stCondLst>
                            <p:childTnLst>
                              <p:par>
                                <p:cTn id="28" presetID="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6975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0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-(-#ppt_w/2*cos(ppt_r/180*pi)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31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-#ppt_h/2*cos(ppt_r/180*pi)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32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-(-#ppt_h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33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-(-#ppt_w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8" grpId="0"/>
      <p:bldP spid="7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图片 18">
            <a:extLst>
              <a:ext uri="{FF2B5EF4-FFF2-40B4-BE49-F238E27FC236}">
                <a16:creationId xmlns="" xmlns:a16="http://schemas.microsoft.com/office/drawing/2014/main" id="{B2F4368C-D043-4904-845E-3C6B658F621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5" name="图片 14">
            <a:extLst>
              <a:ext uri="{FF2B5EF4-FFF2-40B4-BE49-F238E27FC236}">
                <a16:creationId xmlns="" xmlns:a16="http://schemas.microsoft.com/office/drawing/2014/main" id="{C674B8A2-002A-4A44-A1E5-810678FEF82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0445" y="117763"/>
            <a:ext cx="10133814" cy="4426231"/>
          </a:xfrm>
          <a:prstGeom prst="rect">
            <a:avLst/>
          </a:prstGeom>
        </p:spPr>
      </p:pic>
      <p:pic>
        <p:nvPicPr>
          <p:cNvPr id="700" name="图片 699" hidden="1">
            <a:extLst>
              <a:ext uri="{FF2B5EF4-FFF2-40B4-BE49-F238E27FC236}">
                <a16:creationId xmlns="" xmlns:a16="http://schemas.microsoft.com/office/drawing/2014/main" id="{18AF94C1-4EF8-4962-BFD2-79910FB014E1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023" t="70922" r="21987" b="1596"/>
          <a:stretch/>
        </p:blipFill>
        <p:spPr>
          <a:xfrm>
            <a:off x="-50501" y="4803156"/>
            <a:ext cx="1527480" cy="1809193"/>
          </a:xfrm>
          <a:prstGeom prst="rect">
            <a:avLst/>
          </a:prstGeom>
        </p:spPr>
      </p:pic>
      <p:sp>
        <p:nvSpPr>
          <p:cNvPr id="712" name="PA-矩形 711">
            <a:extLst>
              <a:ext uri="{FF2B5EF4-FFF2-40B4-BE49-F238E27FC236}">
                <a16:creationId xmlns="" xmlns:a16="http://schemas.microsoft.com/office/drawing/2014/main" id="{758FDA52-D40B-4E4B-833D-C1A7CF6373DE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>
            <a:off x="3953397" y="3072120"/>
            <a:ext cx="4033475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4000" b="1" dirty="0">
                <a:ln w="19050">
                  <a:noFill/>
                </a:ln>
                <a:solidFill>
                  <a:srgbClr val="5BB531"/>
                </a:solidFill>
                <a:latin typeface="微软雅黑" panose="020B0503020204020204" pitchFamily="34" charset="-122"/>
                <a:ea typeface="义启简圆体" panose="02010601030101010101" pitchFamily="2" charset="-128"/>
                <a:sym typeface="微软雅黑" panose="020B0503020204020204" pitchFamily="34" charset="-122"/>
              </a:rPr>
              <a:t>感谢您的观看再见</a:t>
            </a:r>
          </a:p>
        </p:txBody>
      </p:sp>
      <p:pic>
        <p:nvPicPr>
          <p:cNvPr id="17" name="图片 16" descr="图片包含 山&#10;&#10;已生成高可信度的说明">
            <a:extLst>
              <a:ext uri="{FF2B5EF4-FFF2-40B4-BE49-F238E27FC236}">
                <a16:creationId xmlns="" xmlns:a16="http://schemas.microsoft.com/office/drawing/2014/main" id="{5EA3452D-D283-4C34-AD46-26BE088151A0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0197" y="2602750"/>
            <a:ext cx="1440963" cy="1440963"/>
          </a:xfrm>
          <a:prstGeom prst="rect">
            <a:avLst/>
          </a:prstGeom>
        </p:spPr>
      </p:pic>
      <p:pic>
        <p:nvPicPr>
          <p:cNvPr id="703" name="图片 702" descr="图片包含 山&#10;&#10;已生成高可信度的说明">
            <a:extLst>
              <a:ext uri="{FF2B5EF4-FFF2-40B4-BE49-F238E27FC236}">
                <a16:creationId xmlns="" xmlns:a16="http://schemas.microsoft.com/office/drawing/2014/main" id="{577B673A-0F93-4A1E-AE3E-03E29A54FE19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6742"/>
          <a:stretch/>
        </p:blipFill>
        <p:spPr>
          <a:xfrm>
            <a:off x="7160324" y="659143"/>
            <a:ext cx="1440963" cy="911521"/>
          </a:xfrm>
          <a:prstGeom prst="rect">
            <a:avLst/>
          </a:prstGeom>
        </p:spPr>
      </p:pic>
      <p:grpSp>
        <p:nvGrpSpPr>
          <p:cNvPr id="23" name="组合 22">
            <a:extLst>
              <a:ext uri="{FF2B5EF4-FFF2-40B4-BE49-F238E27FC236}">
                <a16:creationId xmlns="" xmlns:a16="http://schemas.microsoft.com/office/drawing/2014/main" id="{86F68F97-387D-4B7D-BA47-112B9F9CFAF2}"/>
              </a:ext>
            </a:extLst>
          </p:cNvPr>
          <p:cNvGrpSpPr/>
          <p:nvPr/>
        </p:nvGrpSpPr>
        <p:grpSpPr>
          <a:xfrm>
            <a:off x="3117312" y="3900012"/>
            <a:ext cx="2363935" cy="430887"/>
            <a:chOff x="5123543" y="3399297"/>
            <a:chExt cx="2363935" cy="430887"/>
          </a:xfrm>
          <a:solidFill>
            <a:srgbClr val="5BB531"/>
          </a:solidFill>
        </p:grpSpPr>
        <p:sp>
          <p:nvSpPr>
            <p:cNvPr id="22" name="矩形: 圆角 21">
              <a:extLst>
                <a:ext uri="{FF2B5EF4-FFF2-40B4-BE49-F238E27FC236}">
                  <a16:creationId xmlns="" xmlns:a16="http://schemas.microsoft.com/office/drawing/2014/main" id="{DA0B16AC-E9CE-4CC1-B964-A2AD69CA7DEA}"/>
                </a:ext>
              </a:extLst>
            </p:cNvPr>
            <p:cNvSpPr/>
            <p:nvPr/>
          </p:nvSpPr>
          <p:spPr>
            <a:xfrm>
              <a:off x="5123543" y="3428999"/>
              <a:ext cx="2363935" cy="371485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义启简圆体" panose="02010601030101010101" pitchFamily="2" charset="-128"/>
                <a:sym typeface="微软雅黑" panose="020B0503020204020204" pitchFamily="34" charset="-122"/>
              </a:endParaRPr>
            </a:p>
          </p:txBody>
        </p:sp>
        <p:sp>
          <p:nvSpPr>
            <p:cNvPr id="21" name="文本框 20">
              <a:extLst>
                <a:ext uri="{FF2B5EF4-FFF2-40B4-BE49-F238E27FC236}">
                  <a16:creationId xmlns="" xmlns:a16="http://schemas.microsoft.com/office/drawing/2014/main" id="{294CF4E5-5610-4C27-988A-D401E71B59E8}"/>
                </a:ext>
              </a:extLst>
            </p:cNvPr>
            <p:cNvSpPr txBox="1"/>
            <p:nvPr/>
          </p:nvSpPr>
          <p:spPr>
            <a:xfrm>
              <a:off x="5317285" y="3399297"/>
              <a:ext cx="1790875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200" dirty="0">
                  <a:solidFill>
                    <a:schemeClr val="bg1"/>
                  </a:solidFill>
                  <a:latin typeface="微软雅黑" panose="020B0503020204020204" pitchFamily="34" charset="-122"/>
                  <a:ea typeface="义启简圆体" panose="02010601030101010101" pitchFamily="2" charset="-128"/>
                  <a:sym typeface="微软雅黑" panose="020B0503020204020204" pitchFamily="34" charset="-122"/>
                </a:rPr>
                <a:t>主讲</a:t>
              </a:r>
              <a:r>
                <a:rPr lang="zh-CN" altLang="en-US" sz="22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义启简圆体" panose="02010601030101010101" pitchFamily="2" charset="-128"/>
                  <a:sym typeface="微软雅黑" panose="020B0503020204020204" pitchFamily="34" charset="-122"/>
                </a:rPr>
                <a:t>：</a:t>
              </a:r>
              <a:r>
                <a:rPr lang="zh-CN" altLang="en-US" sz="2200" dirty="0">
                  <a:solidFill>
                    <a:schemeClr val="bg1"/>
                  </a:solidFill>
                  <a:latin typeface="微软雅黑" panose="020B0503020204020204" pitchFamily="34" charset="-122"/>
                  <a:ea typeface="义启简圆体" panose="02010601030101010101" pitchFamily="2" charset="-128"/>
                  <a:sym typeface="微软雅黑" panose="020B0503020204020204" pitchFamily="34" charset="-122"/>
                </a:rPr>
                <a:t>优</a:t>
              </a:r>
              <a:r>
                <a:rPr lang="zh-CN" altLang="en-US" sz="22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义启简圆体" panose="02010601030101010101" pitchFamily="2" charset="-128"/>
                  <a:sym typeface="微软雅黑" panose="020B0503020204020204" pitchFamily="34" charset="-122"/>
                </a:rPr>
                <a:t>品</a:t>
              </a:r>
              <a:r>
                <a:rPr lang="en-US" altLang="zh-CN" sz="22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义启简圆体" panose="02010601030101010101" pitchFamily="2" charset="-128"/>
                  <a:sym typeface="微软雅黑" panose="020B0503020204020204" pitchFamily="34" charset="-122"/>
                </a:rPr>
                <a:t>PPT</a:t>
              </a:r>
              <a:endParaRPr lang="zh-CN" altLang="en-US" sz="2200" dirty="0">
                <a:solidFill>
                  <a:schemeClr val="bg1"/>
                </a:solidFill>
                <a:latin typeface="微软雅黑" panose="020B0503020204020204" pitchFamily="34" charset="-122"/>
                <a:ea typeface="义启简圆体" panose="02010601030101010101" pitchFamily="2" charset="-128"/>
                <a:sym typeface="微软雅黑" panose="020B0503020204020204" pitchFamily="34" charset="-122"/>
              </a:endParaRPr>
            </a:p>
          </p:txBody>
        </p:sp>
      </p:grpSp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6E3FAD27-AA67-4FEE-BDAB-F3CB7284801C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145" y="4360520"/>
            <a:ext cx="1807304" cy="2421436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="" xmlns:a16="http://schemas.microsoft.com/office/drawing/2014/main" id="{11B1548C-2F3B-4C4A-9A24-9881C37AABB3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11603" y="4360520"/>
            <a:ext cx="1918236" cy="2421436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="" xmlns:a16="http://schemas.microsoft.com/office/drawing/2014/main" id="{BA1F80F1-8421-41D4-ADEF-4977CBAE4821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93938" y="5311644"/>
            <a:ext cx="2610685" cy="1105157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="" xmlns:a16="http://schemas.microsoft.com/office/drawing/2014/main" id="{95507C4F-97B2-4CA8-AB27-5918FD9013E3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814158" y="4780550"/>
            <a:ext cx="4114613" cy="1735078"/>
          </a:xfrm>
          <a:prstGeom prst="rect">
            <a:avLst/>
          </a:prstGeom>
        </p:spPr>
      </p:pic>
      <p:pic>
        <p:nvPicPr>
          <p:cNvPr id="12" name="图片 11">
            <a:extLst>
              <a:ext uri="{FF2B5EF4-FFF2-40B4-BE49-F238E27FC236}">
                <a16:creationId xmlns="" xmlns:a16="http://schemas.microsoft.com/office/drawing/2014/main" id="{B6FEAF8E-DAE9-47DA-B824-0CE21FAF117F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5816" y="846225"/>
            <a:ext cx="3228632" cy="138839"/>
          </a:xfrm>
          <a:prstGeom prst="rect">
            <a:avLst/>
          </a:prstGeom>
        </p:spPr>
      </p:pic>
      <p:grpSp>
        <p:nvGrpSpPr>
          <p:cNvPr id="704" name="组合 703">
            <a:extLst>
              <a:ext uri="{FF2B5EF4-FFF2-40B4-BE49-F238E27FC236}">
                <a16:creationId xmlns="" xmlns:a16="http://schemas.microsoft.com/office/drawing/2014/main" id="{629889B5-F24F-4191-988E-DCFF7C9F88E4}"/>
              </a:ext>
            </a:extLst>
          </p:cNvPr>
          <p:cNvGrpSpPr/>
          <p:nvPr/>
        </p:nvGrpSpPr>
        <p:grpSpPr>
          <a:xfrm>
            <a:off x="6237352" y="3876552"/>
            <a:ext cx="2363935" cy="430887"/>
            <a:chOff x="4958415" y="3399297"/>
            <a:chExt cx="2363935" cy="430887"/>
          </a:xfrm>
          <a:solidFill>
            <a:srgbClr val="5BB531"/>
          </a:solidFill>
        </p:grpSpPr>
        <p:sp>
          <p:nvSpPr>
            <p:cNvPr id="706" name="矩形: 圆角 705">
              <a:extLst>
                <a:ext uri="{FF2B5EF4-FFF2-40B4-BE49-F238E27FC236}">
                  <a16:creationId xmlns="" xmlns:a16="http://schemas.microsoft.com/office/drawing/2014/main" id="{AE67CFBF-A260-43ED-AB64-954DCD645803}"/>
                </a:ext>
              </a:extLst>
            </p:cNvPr>
            <p:cNvSpPr/>
            <p:nvPr/>
          </p:nvSpPr>
          <p:spPr>
            <a:xfrm>
              <a:off x="4958415" y="3428997"/>
              <a:ext cx="2363935" cy="371485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义启简圆体" panose="02010601030101010101" pitchFamily="2" charset="-128"/>
                <a:sym typeface="微软雅黑" panose="020B0503020204020204" pitchFamily="34" charset="-122"/>
              </a:endParaRPr>
            </a:p>
          </p:txBody>
        </p:sp>
        <p:sp>
          <p:nvSpPr>
            <p:cNvPr id="713" name="文本框 712">
              <a:extLst>
                <a:ext uri="{FF2B5EF4-FFF2-40B4-BE49-F238E27FC236}">
                  <a16:creationId xmlns="" xmlns:a16="http://schemas.microsoft.com/office/drawing/2014/main" id="{64DDD882-4656-4E40-821B-757A13EBC068}"/>
                </a:ext>
              </a:extLst>
            </p:cNvPr>
            <p:cNvSpPr txBox="1"/>
            <p:nvPr/>
          </p:nvSpPr>
          <p:spPr>
            <a:xfrm>
              <a:off x="5317285" y="3399297"/>
              <a:ext cx="1423788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200" dirty="0">
                  <a:solidFill>
                    <a:schemeClr val="bg1"/>
                  </a:solidFill>
                  <a:latin typeface="微软雅黑" panose="020B0503020204020204" pitchFamily="34" charset="-122"/>
                  <a:ea typeface="义启简圆体" panose="02010601030101010101" pitchFamily="2" charset="-128"/>
                  <a:sym typeface="微软雅黑" panose="020B0503020204020204" pitchFamily="34" charset="-122"/>
                </a:rPr>
                <a:t>时间</a:t>
              </a:r>
              <a:r>
                <a:rPr lang="en-US" altLang="zh-CN" sz="2200" dirty="0">
                  <a:solidFill>
                    <a:schemeClr val="bg1"/>
                  </a:solidFill>
                  <a:latin typeface="微软雅黑" panose="020B0503020204020204" pitchFamily="34" charset="-122"/>
                  <a:ea typeface="义启简圆体" panose="02010601030101010101" pitchFamily="2" charset="-128"/>
                  <a:sym typeface="微软雅黑" panose="020B0503020204020204" pitchFamily="34" charset="-122"/>
                </a:rPr>
                <a:t>:</a:t>
              </a:r>
              <a:r>
                <a:rPr lang="en-US" altLang="zh-CN" sz="22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义启简圆体" panose="02010601030101010101" pitchFamily="2" charset="-128"/>
                  <a:sym typeface="微软雅黑" panose="020B0503020204020204" pitchFamily="34" charset="-122"/>
                </a:rPr>
                <a:t>202X</a:t>
              </a:r>
              <a:endParaRPr lang="en-US" altLang="zh-CN" sz="2200" dirty="0">
                <a:solidFill>
                  <a:schemeClr val="bg1"/>
                </a:solidFill>
                <a:latin typeface="微软雅黑" panose="020B0503020204020204" pitchFamily="34" charset="-122"/>
                <a:ea typeface="义启简圆体" panose="02010601030101010101" pitchFamily="2" charset="-128"/>
                <a:sym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548332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7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500"/>
                            </p:stCondLst>
                            <p:childTnLst>
                              <p:par>
                                <p:cTn id="37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0"/>
                            </p:stCondLst>
                            <p:childTnLst>
                              <p:par>
                                <p:cTn id="41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3" dur="500"/>
                                        <p:tgtEl>
                                          <p:spTgt spid="7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2" grpId="0"/>
    </p:bldLst>
  </p:timing>
  <p:extLst mod="1">
    <p:ext uri="{E180D4A7-C9FB-4DFB-919C-405C955672EB}">
      <p14:showEvtLst xmlns:p14="http://schemas.microsoft.com/office/powerpoint/2010/main">
        <p14:playEvt time="1" objId="707"/>
      </p14:showEvtLst>
    </p:ext>
  </p:extLs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2242517" y="2946258"/>
            <a:ext cx="596900" cy="656791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832100" y="2949865"/>
            <a:ext cx="9359900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2182092"/>
            <a:ext cx="9312276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3200" spc="20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3200" spc="200" dirty="0" smtClean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多精品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9312275" y="2178052"/>
            <a:ext cx="853701" cy="779317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http://www.ypppt.com/ziti/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http://www.ypppt.com/gushi/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79356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>
            <a:extLst>
              <a:ext uri="{FF2B5EF4-FFF2-40B4-BE49-F238E27FC236}">
                <a16:creationId xmlns="" xmlns:a16="http://schemas.microsoft.com/office/drawing/2014/main" id="{C795D233-12E8-482A-B58C-4DF21FC2CF5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700" name="图片 699" hidden="1">
            <a:extLst>
              <a:ext uri="{FF2B5EF4-FFF2-40B4-BE49-F238E27FC236}">
                <a16:creationId xmlns="" xmlns:a16="http://schemas.microsoft.com/office/drawing/2014/main" id="{18AF94C1-4EF8-4962-BFD2-79910FB014E1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023" t="70922" r="21987" b="1596"/>
          <a:stretch/>
        </p:blipFill>
        <p:spPr>
          <a:xfrm>
            <a:off x="-50501" y="4803156"/>
            <a:ext cx="1527480" cy="1809193"/>
          </a:xfrm>
          <a:prstGeom prst="rect">
            <a:avLst/>
          </a:prstGeom>
        </p:spPr>
      </p:pic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6E3FAD27-AA67-4FEE-BDAB-F3CB7284801C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145" y="4360520"/>
            <a:ext cx="1807304" cy="2421436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="" xmlns:a16="http://schemas.microsoft.com/office/drawing/2014/main" id="{BA1F80F1-8421-41D4-ADEF-4977CBAE4821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93938" y="5311644"/>
            <a:ext cx="2610685" cy="1105157"/>
          </a:xfrm>
          <a:prstGeom prst="rect">
            <a:avLst/>
          </a:prstGeom>
        </p:spPr>
      </p:pic>
      <p:pic>
        <p:nvPicPr>
          <p:cNvPr id="44" name="图片 43">
            <a:extLst>
              <a:ext uri="{FF2B5EF4-FFF2-40B4-BE49-F238E27FC236}">
                <a16:creationId xmlns="" xmlns:a16="http://schemas.microsoft.com/office/drawing/2014/main" id="{D5FF31C4-E4B9-45E5-BC83-73D258ED124E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11602" y="3685827"/>
            <a:ext cx="2452721" cy="3096129"/>
          </a:xfrm>
          <a:prstGeom prst="rect">
            <a:avLst/>
          </a:prstGeom>
        </p:spPr>
      </p:pic>
      <p:pic>
        <p:nvPicPr>
          <p:cNvPr id="45" name="图片 44">
            <a:extLst>
              <a:ext uri="{FF2B5EF4-FFF2-40B4-BE49-F238E27FC236}">
                <a16:creationId xmlns="" xmlns:a16="http://schemas.microsoft.com/office/drawing/2014/main" id="{C6CF75CD-8C6D-45CB-93FD-274EF37D1665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814158" y="4780550"/>
            <a:ext cx="4114613" cy="1735078"/>
          </a:xfrm>
          <a:prstGeom prst="rect">
            <a:avLst/>
          </a:prstGeom>
        </p:spPr>
      </p:pic>
      <p:pic>
        <p:nvPicPr>
          <p:cNvPr id="46" name="图片 45" descr="图片包含 呼拉圈&#10;&#10;已生成极高可信度的说明">
            <a:extLst>
              <a:ext uri="{FF2B5EF4-FFF2-40B4-BE49-F238E27FC236}">
                <a16:creationId xmlns="" xmlns:a16="http://schemas.microsoft.com/office/drawing/2014/main" id="{F2823A85-16A9-4D5A-9676-0B43346391EA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8658" y="1217191"/>
            <a:ext cx="7426912" cy="1784870"/>
          </a:xfrm>
          <a:prstGeom prst="rect">
            <a:avLst/>
          </a:prstGeom>
        </p:spPr>
      </p:pic>
      <p:sp>
        <p:nvSpPr>
          <p:cNvPr id="47" name="PA-矩形 23">
            <a:extLst>
              <a:ext uri="{FF2B5EF4-FFF2-40B4-BE49-F238E27FC236}">
                <a16:creationId xmlns="" xmlns:a16="http://schemas.microsoft.com/office/drawing/2014/main" id="{8884A2AF-10EB-4858-B3F5-08002AFB373E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>
            <a:off x="3875577" y="1563186"/>
            <a:ext cx="4352474" cy="86177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5000" dirty="0">
                <a:solidFill>
                  <a:srgbClr val="5BB531"/>
                </a:solidFill>
                <a:latin typeface="微软雅黑" panose="020B0503020204020204" pitchFamily="34" charset="-122"/>
                <a:ea typeface="义启简圆体" panose="02010601030101010101" pitchFamily="2" charset="-128"/>
                <a:sym typeface="微软雅黑" panose="020B0503020204020204" pitchFamily="34" charset="-122"/>
              </a:rPr>
              <a:t>什么是垃圾分类</a:t>
            </a:r>
          </a:p>
        </p:txBody>
      </p:sp>
    </p:spTree>
    <p:extLst>
      <p:ext uri="{BB962C8B-B14F-4D97-AF65-F5344CB8AC3E}">
        <p14:creationId xmlns:p14="http://schemas.microsoft.com/office/powerpoint/2010/main" val="43278502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7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4000"/>
                            </p:stCondLst>
                            <p:childTnLst>
                              <p:par>
                                <p:cTn id="28" presetID="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9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0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#ppt_w*((1.5-1.5*$)^3-(1.5-1.5*$)^2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31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transform.rotation_z</p:attrName>
                                        </p:attrNameLst>
                                      </p:cBhvr>
                                      <p:tavLst>
                                        <p:tav tm="0" fmla="#ppt_r-45*((1.5-1.5*$)^3-(1.5-1.5*$)^2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" grpId="0"/>
    </p:bldLst>
  </p:timing>
  <p:extLst mod="1">
    <p:ext uri="{E180D4A7-C9FB-4DFB-919C-405C955672EB}">
      <p14:showEvtLst xmlns:p14="http://schemas.microsoft.com/office/powerpoint/2010/main">
        <p14:playEvt time="1" objId="707"/>
      </p14:showEvtLst>
    </p:ext>
  </p:extLs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="" xmlns:a16="http://schemas.microsoft.com/office/drawing/2014/main" id="{68209F6C-18E3-4BF0-A1BC-981B805917D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497" y="135303"/>
            <a:ext cx="771020" cy="771020"/>
          </a:xfrm>
          <a:prstGeom prst="rect">
            <a:avLst/>
          </a:prstGeom>
        </p:spPr>
      </p:pic>
      <p:sp>
        <p:nvSpPr>
          <p:cNvPr id="3" name="文本框 2">
            <a:extLst>
              <a:ext uri="{FF2B5EF4-FFF2-40B4-BE49-F238E27FC236}">
                <a16:creationId xmlns="" xmlns:a16="http://schemas.microsoft.com/office/drawing/2014/main" id="{A7821F93-FA4A-4317-9C0B-DD1E9F5A3163}"/>
              </a:ext>
            </a:extLst>
          </p:cNvPr>
          <p:cNvSpPr txBox="1"/>
          <p:nvPr/>
        </p:nvSpPr>
        <p:spPr>
          <a:xfrm>
            <a:off x="754743" y="297675"/>
            <a:ext cx="2270173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5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义启简圆体" panose="02010601030101010101" pitchFamily="2" charset="-128"/>
                <a:sym typeface="微软雅黑" panose="020B0503020204020204" pitchFamily="34" charset="-122"/>
              </a:rPr>
              <a:t>什么是垃圾分类</a:t>
            </a:r>
          </a:p>
        </p:txBody>
      </p:sp>
      <p:pic>
        <p:nvPicPr>
          <p:cNvPr id="10" name="图片 9">
            <a:extLst>
              <a:ext uri="{FF2B5EF4-FFF2-40B4-BE49-F238E27FC236}">
                <a16:creationId xmlns="" xmlns:a16="http://schemas.microsoft.com/office/drawing/2014/main" id="{8D39F053-5947-4D14-A873-A1FFC2CE95CF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98834" y="745093"/>
            <a:ext cx="5974901" cy="3614635"/>
          </a:xfrm>
          <a:prstGeom prst="rect">
            <a:avLst/>
          </a:prstGeom>
        </p:spPr>
      </p:pic>
      <p:sp>
        <p:nvSpPr>
          <p:cNvPr id="5" name="PA-矩形 4">
            <a:extLst>
              <a:ext uri="{FF2B5EF4-FFF2-40B4-BE49-F238E27FC236}">
                <a16:creationId xmlns="" xmlns:a16="http://schemas.microsoft.com/office/drawing/2014/main" id="{3E4EF03E-8D36-43D3-86B0-F486FA717CC7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>
            <a:off x="3624387" y="1081959"/>
            <a:ext cx="4847863" cy="1608133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just">
              <a:lnSpc>
                <a:spcPts val="4000"/>
              </a:lnSpc>
            </a:pPr>
            <a:r>
              <a:rPr lang="zh-CN" altLang="en-US" sz="2800" b="1" dirty="0">
                <a:solidFill>
                  <a:srgbClr val="FDB82D"/>
                </a:solidFill>
                <a:latin typeface="微软雅黑" panose="020B0503020204020204" pitchFamily="34" charset="-122"/>
                <a:ea typeface="义启简圆体" panose="02010601030101010101" pitchFamily="2" charset="-128"/>
                <a:sym typeface="微软雅黑" panose="020B0503020204020204" pitchFamily="34" charset="-122"/>
              </a:rPr>
              <a:t>“垃圾是放错了地方的</a:t>
            </a:r>
            <a:endParaRPr lang="en-US" altLang="zh-CN" sz="2800" b="1" dirty="0">
              <a:solidFill>
                <a:srgbClr val="FDB82D"/>
              </a:solidFill>
              <a:latin typeface="微软雅黑" panose="020B0503020204020204" pitchFamily="34" charset="-122"/>
              <a:ea typeface="义启简圆体" panose="02010601030101010101" pitchFamily="2" charset="-128"/>
              <a:sym typeface="微软雅黑" panose="020B0503020204020204" pitchFamily="34" charset="-122"/>
            </a:endParaRPr>
          </a:p>
          <a:p>
            <a:pPr algn="just">
              <a:lnSpc>
                <a:spcPts val="4000"/>
              </a:lnSpc>
            </a:pPr>
            <a:r>
              <a:rPr lang="zh-CN" altLang="en-US" sz="2800" b="1" dirty="0">
                <a:solidFill>
                  <a:srgbClr val="FDB82D"/>
                </a:solidFill>
                <a:latin typeface="微软雅黑" panose="020B0503020204020204" pitchFamily="34" charset="-122"/>
                <a:ea typeface="义启简圆体" panose="02010601030101010101" pitchFamily="2" charset="-128"/>
                <a:sym typeface="微软雅黑" panose="020B0503020204020204" pitchFamily="34" charset="-122"/>
              </a:rPr>
              <a:t>资源，是地球上惟一一种不断</a:t>
            </a:r>
            <a:endParaRPr lang="en-US" altLang="zh-CN" sz="2800" b="1" dirty="0">
              <a:solidFill>
                <a:srgbClr val="FDB82D"/>
              </a:solidFill>
              <a:latin typeface="微软雅黑" panose="020B0503020204020204" pitchFamily="34" charset="-122"/>
              <a:ea typeface="义启简圆体" panose="02010601030101010101" pitchFamily="2" charset="-128"/>
              <a:sym typeface="微软雅黑" panose="020B0503020204020204" pitchFamily="34" charset="-122"/>
            </a:endParaRPr>
          </a:p>
          <a:p>
            <a:pPr algn="just">
              <a:lnSpc>
                <a:spcPts val="4000"/>
              </a:lnSpc>
            </a:pPr>
            <a:r>
              <a:rPr lang="zh-CN" altLang="en-US" sz="2800" b="1" dirty="0">
                <a:solidFill>
                  <a:srgbClr val="FDB82D"/>
                </a:solidFill>
                <a:latin typeface="微软雅黑" panose="020B0503020204020204" pitchFamily="34" charset="-122"/>
                <a:ea typeface="义启简圆体" panose="02010601030101010101" pitchFamily="2" charset="-128"/>
                <a:sym typeface="微软雅黑" panose="020B0503020204020204" pitchFamily="34" charset="-122"/>
              </a:rPr>
              <a:t>增长、永不枯竭的资源”！</a:t>
            </a:r>
            <a:endParaRPr lang="en-US" altLang="zh-CN" sz="2800" b="1" dirty="0">
              <a:solidFill>
                <a:srgbClr val="FDB82D"/>
              </a:solidFill>
              <a:latin typeface="微软雅黑" panose="020B0503020204020204" pitchFamily="34" charset="-122"/>
              <a:ea typeface="义启简圆体" panose="02010601030101010101" pitchFamily="2" charset="-128"/>
              <a:sym typeface="微软雅黑" panose="020B0503020204020204" pitchFamily="34" charset="-122"/>
            </a:endParaRPr>
          </a:p>
        </p:txBody>
      </p:sp>
      <p:sp>
        <p:nvSpPr>
          <p:cNvPr id="12" name="PA-矩形 11">
            <a:extLst>
              <a:ext uri="{FF2B5EF4-FFF2-40B4-BE49-F238E27FC236}">
                <a16:creationId xmlns="" xmlns:a16="http://schemas.microsoft.com/office/drawing/2014/main" id="{54BDFDE3-ED03-4C26-9F46-A9A0CEE39D7E}"/>
              </a:ext>
            </a:extLst>
          </p:cNvPr>
          <p:cNvSpPr/>
          <p:nvPr>
            <p:custDataLst>
              <p:tags r:id="rId2"/>
            </p:custDataLst>
          </p:nvPr>
        </p:nvSpPr>
        <p:spPr>
          <a:xfrm>
            <a:off x="3918811" y="2625649"/>
            <a:ext cx="4847864" cy="1031051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just">
              <a:lnSpc>
                <a:spcPts val="2500"/>
              </a:lnSpc>
            </a:pPr>
            <a:r>
              <a:rPr lang="zh-CN" altLang="en-US" dirty="0">
                <a:latin typeface="微软雅黑" panose="020B0503020204020204" pitchFamily="34" charset="-122"/>
                <a:ea typeface="义启简圆体" panose="02010601030101010101" pitchFamily="2" charset="-128"/>
                <a:sym typeface="微软雅黑" panose="020B0503020204020204" pitchFamily="34" charset="-122"/>
              </a:rPr>
              <a:t>这是联合国环境规划署首席专家的著名论断。在垃圾成分中，可直接回收利用的资源占垃圾总量的</a:t>
            </a:r>
            <a:r>
              <a:rPr lang="en-US" altLang="zh-CN" dirty="0">
                <a:latin typeface="微软雅黑" panose="020B0503020204020204" pitchFamily="34" charset="-122"/>
                <a:ea typeface="义启简圆体" panose="02010601030101010101" pitchFamily="2" charset="-128"/>
                <a:sym typeface="微软雅黑" panose="020B0503020204020204" pitchFamily="34" charset="-122"/>
              </a:rPr>
              <a:t>42.9%</a:t>
            </a:r>
            <a:r>
              <a:rPr lang="zh-CN" altLang="en-US" dirty="0">
                <a:latin typeface="微软雅黑" panose="020B0503020204020204" pitchFamily="34" charset="-122"/>
                <a:ea typeface="义启简圆体" panose="02010601030101010101" pitchFamily="2" charset="-128"/>
                <a:sym typeface="微软雅黑" panose="020B0503020204020204" pitchFamily="34" charset="-122"/>
              </a:rPr>
              <a:t>。</a:t>
            </a:r>
            <a:endParaRPr lang="en-US" altLang="zh-CN" dirty="0">
              <a:latin typeface="微软雅黑" panose="020B0503020204020204" pitchFamily="34" charset="-122"/>
              <a:ea typeface="义启简圆体" panose="02010601030101010101" pitchFamily="2" charset="-128"/>
              <a:sym typeface="微软雅黑" panose="020B0503020204020204" pitchFamily="34" charset="-122"/>
            </a:endParaRPr>
          </a:p>
        </p:txBody>
      </p:sp>
      <p:grpSp>
        <p:nvGrpSpPr>
          <p:cNvPr id="17" name="组合 16">
            <a:extLst>
              <a:ext uri="{FF2B5EF4-FFF2-40B4-BE49-F238E27FC236}">
                <a16:creationId xmlns="" xmlns:a16="http://schemas.microsoft.com/office/drawing/2014/main" id="{9F51A1D6-12D3-4821-B184-7D1AE1882078}"/>
              </a:ext>
            </a:extLst>
          </p:cNvPr>
          <p:cNvGrpSpPr/>
          <p:nvPr/>
        </p:nvGrpSpPr>
        <p:grpSpPr>
          <a:xfrm>
            <a:off x="-1" y="6138942"/>
            <a:ext cx="12480794" cy="722648"/>
            <a:chOff x="-1" y="6138942"/>
            <a:chExt cx="12480794" cy="722648"/>
          </a:xfrm>
        </p:grpSpPr>
        <p:pic>
          <p:nvPicPr>
            <p:cNvPr id="15" name="图片 14">
              <a:extLst>
                <a:ext uri="{FF2B5EF4-FFF2-40B4-BE49-F238E27FC236}">
                  <a16:creationId xmlns="" xmlns:a16="http://schemas.microsoft.com/office/drawing/2014/main" id="{11BF9A86-8EF5-4E0D-9FE7-E383A421AE8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961" b="63896"/>
            <a:stretch/>
          </p:blipFill>
          <p:spPr>
            <a:xfrm>
              <a:off x="-1" y="6138942"/>
              <a:ext cx="6952343" cy="722648"/>
            </a:xfrm>
            <a:prstGeom prst="rect">
              <a:avLst/>
            </a:prstGeom>
          </p:spPr>
        </p:pic>
        <p:pic>
          <p:nvPicPr>
            <p:cNvPr id="16" name="图片 15">
              <a:extLst>
                <a:ext uri="{FF2B5EF4-FFF2-40B4-BE49-F238E27FC236}">
                  <a16:creationId xmlns="" xmlns:a16="http://schemas.microsoft.com/office/drawing/2014/main" id="{DBA26165-3815-4085-A319-266A6DB2E09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63896"/>
            <a:stretch/>
          </p:blipFill>
          <p:spPr>
            <a:xfrm>
              <a:off x="4672599" y="6138942"/>
              <a:ext cx="7808194" cy="722648"/>
            </a:xfrm>
            <a:prstGeom prst="rect">
              <a:avLst/>
            </a:prstGeom>
          </p:spPr>
        </p:pic>
      </p:grpSp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144B2090-8D78-4F21-B45E-C55F0C523465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566228" y="4359728"/>
            <a:ext cx="5260503" cy="2429329"/>
          </a:xfrm>
          <a:prstGeom prst="rect">
            <a:avLst/>
          </a:prstGeom>
        </p:spPr>
      </p:pic>
      <p:pic>
        <p:nvPicPr>
          <p:cNvPr id="6" name="PA-图片 5">
            <a:extLst>
              <a:ext uri="{FF2B5EF4-FFF2-40B4-BE49-F238E27FC236}">
                <a16:creationId xmlns="" xmlns:a16="http://schemas.microsoft.com/office/drawing/2014/main" id="{5FF28C45-19DB-443A-99D4-6955B28CE377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55093" y="2535096"/>
            <a:ext cx="3263717" cy="43727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7439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1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-(-#ppt_w/2*cos(ppt_r/180*pi)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2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(-#ppt_h/2*cos(ppt_r/180*pi)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3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-(-#ppt_h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4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-(-#ppt_w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200"/>
                            </p:stCondLst>
                            <p:childTnLst>
                              <p:par>
                                <p:cTn id="2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200"/>
                            </p:stCondLst>
                            <p:childTnLst>
                              <p:par>
                                <p:cTn id="3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700"/>
                            </p:stCondLst>
                            <p:childTnLst>
                              <p:par>
                                <p:cTn id="36" presetID="0" presetClass="entr" presetSubtype="0" de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7" dur="7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8" dur="225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150000" y="150000"/>
                                      <p:to x="50000" y="50000"/>
                                    </p:animScale>
                                    <p:anim to="" calcmode="lin" valueType="num">
                                      <p:cBhvr>
                                        <p:cTn id="39" dur="225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+0.02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0" dur="375" accel="50000" fill="hold">
                                          <p:stCondLst>
                                            <p:cond delay="225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50000" y="50000"/>
                                      <p:to x="100000" y="100000"/>
                                    </p:animScale>
                                    <p:anim to="" calcmode="lin" valueType="num">
                                      <p:cBhvr>
                                        <p:cTn id="41" dur="375" accel="50000" fill="hold">
                                          <p:stCondLst>
                                            <p:cond delay="225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42" dur="225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05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43" dur="375" accel="50000" fill="hold">
                                          <p:stCondLst>
                                            <p:cond delay="225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Rot by="21600000" from="-2700000" to="1200000">
                                      <p:cBhvr>
                                        <p:cTn id="44" dur="7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1600000" from="1200000" to="0">
                                      <p:cBhvr>
                                        <p:cTn id="45" dur="375" accel="50000" fill="hold">
                                          <p:stCondLst>
                                            <p:cond delay="225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Effect filter="fade">
                                      <p:cBhvr>
                                        <p:cTn id="46" dur="22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7000"/>
                            </p:stCondLst>
                            <p:childTnLst>
                              <p:par>
                                <p:cTn id="48" presetID="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357"/>
                                  </p:iterate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50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-#ppt_h/6*sin(2*pi*$)*(1-$)*8/9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51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-#ppt_w/4*sin(2*pi*$)*(1-$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1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="" xmlns:a16="http://schemas.microsoft.com/office/drawing/2014/main" id="{68209F6C-18E3-4BF0-A1BC-981B805917D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497" y="135303"/>
            <a:ext cx="771020" cy="771020"/>
          </a:xfrm>
          <a:prstGeom prst="rect">
            <a:avLst/>
          </a:prstGeom>
        </p:spPr>
      </p:pic>
      <p:sp>
        <p:nvSpPr>
          <p:cNvPr id="3" name="文本框 2">
            <a:extLst>
              <a:ext uri="{FF2B5EF4-FFF2-40B4-BE49-F238E27FC236}">
                <a16:creationId xmlns="" xmlns:a16="http://schemas.microsoft.com/office/drawing/2014/main" id="{A7821F93-FA4A-4317-9C0B-DD1E9F5A3163}"/>
              </a:ext>
            </a:extLst>
          </p:cNvPr>
          <p:cNvSpPr txBox="1"/>
          <p:nvPr/>
        </p:nvSpPr>
        <p:spPr>
          <a:xfrm>
            <a:off x="754743" y="297675"/>
            <a:ext cx="2270173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5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义启简圆体" panose="02010601030101010101" pitchFamily="2" charset="-128"/>
                <a:sym typeface="微软雅黑" panose="020B0503020204020204" pitchFamily="34" charset="-122"/>
              </a:rPr>
              <a:t>什么是垃圾分类</a:t>
            </a:r>
          </a:p>
        </p:txBody>
      </p:sp>
      <p:sp>
        <p:nvSpPr>
          <p:cNvPr id="7" name="PA-矩形 6">
            <a:extLst>
              <a:ext uri="{FF2B5EF4-FFF2-40B4-BE49-F238E27FC236}">
                <a16:creationId xmlns="" xmlns:a16="http://schemas.microsoft.com/office/drawing/2014/main" id="{19685760-C6EC-4C4D-9873-AD2358D85016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>
            <a:off x="1824846" y="4497003"/>
            <a:ext cx="7296150" cy="1315745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800" dirty="0">
                <a:latin typeface="微软雅黑" panose="020B0503020204020204" pitchFamily="34" charset="-122"/>
                <a:ea typeface="义启简圆体" panose="02010601030101010101" pitchFamily="2" charset="-128"/>
                <a:sym typeface="微软雅黑" panose="020B0503020204020204" pitchFamily="34" charset="-122"/>
              </a:rPr>
              <a:t>垃圾分类，指按一定规定或标准将垃圾分类储存、分类投放和分类搬运，从而转变成公共资源的一系列活动的总称。分类的目的是提高垃圾的资源价值和经济价值，力争物尽其用。</a:t>
            </a:r>
          </a:p>
        </p:txBody>
      </p:sp>
      <p:pic>
        <p:nvPicPr>
          <p:cNvPr id="11" name="图片 10">
            <a:extLst>
              <a:ext uri="{FF2B5EF4-FFF2-40B4-BE49-F238E27FC236}">
                <a16:creationId xmlns="" xmlns:a16="http://schemas.microsoft.com/office/drawing/2014/main" id="{9F692138-28BA-4090-9131-346DFBE3179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917597" y="1646443"/>
            <a:ext cx="5889048" cy="2483333"/>
          </a:xfrm>
          <a:prstGeom prst="rect">
            <a:avLst/>
          </a:prstGeom>
        </p:spPr>
      </p:pic>
      <p:sp>
        <p:nvSpPr>
          <p:cNvPr id="15" name="矩形: 圆角 14">
            <a:extLst>
              <a:ext uri="{FF2B5EF4-FFF2-40B4-BE49-F238E27FC236}">
                <a16:creationId xmlns="" xmlns:a16="http://schemas.microsoft.com/office/drawing/2014/main" id="{E9A156D9-F4D1-4C8D-8AC3-7FB7CB356789}"/>
              </a:ext>
            </a:extLst>
          </p:cNvPr>
          <p:cNvSpPr/>
          <p:nvPr/>
        </p:nvSpPr>
        <p:spPr>
          <a:xfrm>
            <a:off x="1589510" y="4357007"/>
            <a:ext cx="7977353" cy="1620089"/>
          </a:xfrm>
          <a:prstGeom prst="roundRect">
            <a:avLst/>
          </a:prstGeom>
          <a:noFill/>
          <a:ln w="28575">
            <a:solidFill>
              <a:srgbClr val="7DB000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微软雅黑" panose="020B0503020204020204" pitchFamily="34" charset="-122"/>
              <a:ea typeface="义启简圆体" panose="02010601030101010101" pitchFamily="2" charset="-128"/>
              <a:sym typeface="微软雅黑" panose="020B0503020204020204" pitchFamily="34" charset="-122"/>
            </a:endParaRPr>
          </a:p>
        </p:txBody>
      </p:sp>
      <p:pic>
        <p:nvPicPr>
          <p:cNvPr id="17" name="图片 16">
            <a:extLst>
              <a:ext uri="{FF2B5EF4-FFF2-40B4-BE49-F238E27FC236}">
                <a16:creationId xmlns="" xmlns:a16="http://schemas.microsoft.com/office/drawing/2014/main" id="{70500E96-7109-43CF-AE79-C2633A7AF023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7883" y="2114379"/>
            <a:ext cx="4647529" cy="2242628"/>
          </a:xfrm>
          <a:prstGeom prst="rect">
            <a:avLst/>
          </a:prstGeom>
        </p:spPr>
      </p:pic>
      <p:sp>
        <p:nvSpPr>
          <p:cNvPr id="12" name="文本框 11">
            <a:extLst>
              <a:ext uri="{FF2B5EF4-FFF2-40B4-BE49-F238E27FC236}">
                <a16:creationId xmlns="" xmlns:a16="http://schemas.microsoft.com/office/drawing/2014/main" id="{05B97EDE-37A4-46A9-B589-3A0A477A84F2}"/>
              </a:ext>
            </a:extLst>
          </p:cNvPr>
          <p:cNvSpPr txBox="1"/>
          <p:nvPr/>
        </p:nvSpPr>
        <p:spPr>
          <a:xfrm rot="21409115">
            <a:off x="1612906" y="2534167"/>
            <a:ext cx="4288353" cy="707886"/>
          </a:xfrm>
          <a:prstGeom prst="rect">
            <a:avLst/>
          </a:prstGeom>
          <a:noFill/>
        </p:spPr>
        <p:txBody>
          <a:bodyPr wrap="none" rtlCol="0">
            <a:prstTxWarp prst="textArchDown">
              <a:avLst/>
            </a:prstTxWarp>
            <a:spAutoFit/>
          </a:bodyPr>
          <a:lstStyle/>
          <a:p>
            <a:r>
              <a:rPr lang="zh-CN" altLang="en-US" sz="4000" dirty="0">
                <a:solidFill>
                  <a:srgbClr val="FDB82D"/>
                </a:solidFill>
                <a:latin typeface="微软雅黑" panose="020B0503020204020204" pitchFamily="34" charset="-122"/>
                <a:ea typeface="义启简圆体" panose="02010601030101010101" pitchFamily="2" charset="-128"/>
                <a:sym typeface="微软雅黑" panose="020B0503020204020204" pitchFamily="34" charset="-122"/>
              </a:rPr>
              <a:t>什么是垃圾分类？</a:t>
            </a:r>
          </a:p>
        </p:txBody>
      </p:sp>
    </p:spTree>
    <p:extLst>
      <p:ext uri="{BB962C8B-B14F-4D97-AF65-F5344CB8AC3E}">
        <p14:creationId xmlns:p14="http://schemas.microsoft.com/office/powerpoint/2010/main" val="40955967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24286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28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29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700"/>
                            </p:stCondLst>
                            <p:childTnLst>
                              <p:par>
                                <p:cTn id="34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6200"/>
                            </p:stCondLst>
                            <p:childTnLst>
                              <p:par>
                                <p:cTn id="38" presetID="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128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0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-#ppt_h/6*sin(2*pi*$)*(1-$)*8/9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41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-#ppt_w/4*sin(2*pi*$)*(1-$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7" grpId="0"/>
      <p:bldP spid="15" grpId="0" animBg="1"/>
      <p:bldP spid="1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>
            <a:extLst>
              <a:ext uri="{FF2B5EF4-FFF2-40B4-BE49-F238E27FC236}">
                <a16:creationId xmlns="" xmlns:a16="http://schemas.microsoft.com/office/drawing/2014/main" id="{67007642-F9C6-4199-9CA1-DB219E8BB49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700" name="图片 699" hidden="1">
            <a:extLst>
              <a:ext uri="{FF2B5EF4-FFF2-40B4-BE49-F238E27FC236}">
                <a16:creationId xmlns="" xmlns:a16="http://schemas.microsoft.com/office/drawing/2014/main" id="{18AF94C1-4EF8-4962-BFD2-79910FB014E1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023" t="70922" r="21987" b="1596"/>
          <a:stretch/>
        </p:blipFill>
        <p:spPr>
          <a:xfrm>
            <a:off x="-50501" y="4803156"/>
            <a:ext cx="1527480" cy="1809193"/>
          </a:xfrm>
          <a:prstGeom prst="rect">
            <a:avLst/>
          </a:prstGeom>
        </p:spPr>
      </p:pic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6E3FAD27-AA67-4FEE-BDAB-F3CB7284801C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145" y="4360520"/>
            <a:ext cx="1807304" cy="2421436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="" xmlns:a16="http://schemas.microsoft.com/office/drawing/2014/main" id="{BA1F80F1-8421-41D4-ADEF-4977CBAE4821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93938" y="5311644"/>
            <a:ext cx="2610685" cy="1105157"/>
          </a:xfrm>
          <a:prstGeom prst="rect">
            <a:avLst/>
          </a:prstGeom>
        </p:spPr>
      </p:pic>
      <p:pic>
        <p:nvPicPr>
          <p:cNvPr id="44" name="图片 43">
            <a:extLst>
              <a:ext uri="{FF2B5EF4-FFF2-40B4-BE49-F238E27FC236}">
                <a16:creationId xmlns="" xmlns:a16="http://schemas.microsoft.com/office/drawing/2014/main" id="{D5FF31C4-E4B9-45E5-BC83-73D258ED124E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11602" y="3685827"/>
            <a:ext cx="2452721" cy="3096129"/>
          </a:xfrm>
          <a:prstGeom prst="rect">
            <a:avLst/>
          </a:prstGeom>
        </p:spPr>
      </p:pic>
      <p:pic>
        <p:nvPicPr>
          <p:cNvPr id="45" name="图片 44">
            <a:extLst>
              <a:ext uri="{FF2B5EF4-FFF2-40B4-BE49-F238E27FC236}">
                <a16:creationId xmlns="" xmlns:a16="http://schemas.microsoft.com/office/drawing/2014/main" id="{C6CF75CD-8C6D-45CB-93FD-274EF37D1665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814158" y="4780550"/>
            <a:ext cx="4114613" cy="1735078"/>
          </a:xfrm>
          <a:prstGeom prst="rect">
            <a:avLst/>
          </a:prstGeom>
        </p:spPr>
      </p:pic>
      <p:pic>
        <p:nvPicPr>
          <p:cNvPr id="46" name="图片 45" descr="图片包含 呼拉圈&#10;&#10;已生成极高可信度的说明">
            <a:extLst>
              <a:ext uri="{FF2B5EF4-FFF2-40B4-BE49-F238E27FC236}">
                <a16:creationId xmlns="" xmlns:a16="http://schemas.microsoft.com/office/drawing/2014/main" id="{F2823A85-16A9-4D5A-9676-0B43346391EA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8658" y="1217191"/>
            <a:ext cx="7426912" cy="1784870"/>
          </a:xfrm>
          <a:prstGeom prst="rect">
            <a:avLst/>
          </a:prstGeom>
        </p:spPr>
      </p:pic>
      <p:sp>
        <p:nvSpPr>
          <p:cNvPr id="47" name="PA-矩形 23">
            <a:extLst>
              <a:ext uri="{FF2B5EF4-FFF2-40B4-BE49-F238E27FC236}">
                <a16:creationId xmlns="" xmlns:a16="http://schemas.microsoft.com/office/drawing/2014/main" id="{8884A2AF-10EB-4858-B3F5-08002AFB373E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>
            <a:off x="3875577" y="1563186"/>
            <a:ext cx="4387740" cy="86177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5000" dirty="0">
                <a:solidFill>
                  <a:srgbClr val="5BB531"/>
                </a:solidFill>
                <a:latin typeface="微软雅黑" panose="020B0503020204020204" pitchFamily="34" charset="-122"/>
                <a:ea typeface="义启简圆体" panose="02010601030101010101" pitchFamily="2" charset="-128"/>
                <a:sym typeface="微软雅黑" panose="020B0503020204020204" pitchFamily="34" charset="-122"/>
              </a:rPr>
              <a:t>垃圾处理的现状</a:t>
            </a:r>
          </a:p>
        </p:txBody>
      </p:sp>
    </p:spTree>
    <p:extLst>
      <p:ext uri="{BB962C8B-B14F-4D97-AF65-F5344CB8AC3E}">
        <p14:creationId xmlns:p14="http://schemas.microsoft.com/office/powerpoint/2010/main" val="310273588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7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4000"/>
                            </p:stCondLst>
                            <p:childTnLst>
                              <p:par>
                                <p:cTn id="28" presetID="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9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0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#ppt_w*((1.5-1.5*$)^3-(1.5-1.5*$)^2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31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transform.rotation_z</p:attrName>
                                        </p:attrNameLst>
                                      </p:cBhvr>
                                      <p:tavLst>
                                        <p:tav tm="0" fmla="#ppt_r-45*((1.5-1.5*$)^3-(1.5-1.5*$)^2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" grpId="0"/>
    </p:bldLst>
  </p:timing>
  <p:extLst mod="1">
    <p:ext uri="{E180D4A7-C9FB-4DFB-919C-405C955672EB}">
      <p14:showEvtLst xmlns:p14="http://schemas.microsoft.com/office/powerpoint/2010/main">
        <p14:playEvt time="1" objId="707"/>
      </p14:showEvtLst>
    </p:ext>
  </p:extLs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="" xmlns:a16="http://schemas.microsoft.com/office/drawing/2014/main" id="{68209F6C-18E3-4BF0-A1BC-981B805917D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497" y="135303"/>
            <a:ext cx="771020" cy="771020"/>
          </a:xfrm>
          <a:prstGeom prst="rect">
            <a:avLst/>
          </a:prstGeom>
        </p:spPr>
      </p:pic>
      <p:sp>
        <p:nvSpPr>
          <p:cNvPr id="3" name="文本框 2">
            <a:extLst>
              <a:ext uri="{FF2B5EF4-FFF2-40B4-BE49-F238E27FC236}">
                <a16:creationId xmlns="" xmlns:a16="http://schemas.microsoft.com/office/drawing/2014/main" id="{A7821F93-FA4A-4317-9C0B-DD1E9F5A3163}"/>
              </a:ext>
            </a:extLst>
          </p:cNvPr>
          <p:cNvSpPr txBox="1"/>
          <p:nvPr/>
        </p:nvSpPr>
        <p:spPr>
          <a:xfrm>
            <a:off x="754743" y="297675"/>
            <a:ext cx="2284600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5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义启简圆体" panose="02010601030101010101" pitchFamily="2" charset="-128"/>
                <a:sym typeface="微软雅黑" panose="020B0503020204020204" pitchFamily="34" charset="-122"/>
              </a:rPr>
              <a:t>垃圾处理的现状</a:t>
            </a:r>
          </a:p>
        </p:txBody>
      </p:sp>
      <p:pic>
        <p:nvPicPr>
          <p:cNvPr id="13" name="图片 12">
            <a:extLst>
              <a:ext uri="{FF2B5EF4-FFF2-40B4-BE49-F238E27FC236}">
                <a16:creationId xmlns="" xmlns:a16="http://schemas.microsoft.com/office/drawing/2014/main" id="{ED1DAFAF-41A1-4AD3-AB98-51227EE0E9A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0241" y="2255404"/>
            <a:ext cx="4496510" cy="3398658"/>
          </a:xfrm>
          <a:prstGeom prst="rect">
            <a:avLst/>
          </a:prstGeom>
        </p:spPr>
      </p:pic>
      <p:pic>
        <p:nvPicPr>
          <p:cNvPr id="16" name="图片 15">
            <a:extLst>
              <a:ext uri="{FF2B5EF4-FFF2-40B4-BE49-F238E27FC236}">
                <a16:creationId xmlns="" xmlns:a16="http://schemas.microsoft.com/office/drawing/2014/main" id="{6C65F2FB-9415-4D79-BAE6-183AB171173C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60866" y="526972"/>
            <a:ext cx="4206688" cy="3179598"/>
          </a:xfrm>
          <a:prstGeom prst="rect">
            <a:avLst/>
          </a:prstGeom>
        </p:spPr>
      </p:pic>
      <p:sp>
        <p:nvSpPr>
          <p:cNvPr id="7" name="矩形 6">
            <a:extLst>
              <a:ext uri="{FF2B5EF4-FFF2-40B4-BE49-F238E27FC236}">
                <a16:creationId xmlns="" xmlns:a16="http://schemas.microsoft.com/office/drawing/2014/main" id="{34D35411-28B2-4B6A-869C-A3E8794FFE71}"/>
              </a:ext>
            </a:extLst>
          </p:cNvPr>
          <p:cNvSpPr/>
          <p:nvPr/>
        </p:nvSpPr>
        <p:spPr>
          <a:xfrm>
            <a:off x="6352880" y="886812"/>
            <a:ext cx="2690559" cy="1501886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600" dirty="0">
                <a:latin typeface="微软雅黑" panose="020B0503020204020204" pitchFamily="34" charset="-122"/>
                <a:ea typeface="义启简圆体" panose="02010601030101010101" pitchFamily="2" charset="-128"/>
                <a:sym typeface="微软雅黑" panose="020B0503020204020204" pitchFamily="34" charset="-122"/>
              </a:rPr>
              <a:t>垃圾的去向，是个长久以来被忽视，却值得追问下去的问题。用智能标签追踪垃圾去向的“垃圾追踪”计划就是为了解决这个问题。</a:t>
            </a:r>
            <a:endParaRPr lang="en-US" altLang="zh-CN" sz="16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义启简圆体" panose="02010601030101010101" pitchFamily="2" charset="-128"/>
              <a:sym typeface="微软雅黑" panose="020B0503020204020204" pitchFamily="34" charset="-122"/>
            </a:endParaRPr>
          </a:p>
        </p:txBody>
      </p:sp>
      <p:sp>
        <p:nvSpPr>
          <p:cNvPr id="10" name="PA-矩形 9">
            <a:extLst>
              <a:ext uri="{FF2B5EF4-FFF2-40B4-BE49-F238E27FC236}">
                <a16:creationId xmlns="" xmlns:a16="http://schemas.microsoft.com/office/drawing/2014/main" id="{6CDA8699-F65C-44D0-81BD-398738DCD913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>
            <a:off x="1375840" y="2472464"/>
            <a:ext cx="2946400" cy="2285241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600" dirty="0">
                <a:latin typeface="微软雅黑" panose="020B0503020204020204" pitchFamily="34" charset="-122"/>
                <a:ea typeface="义启简圆体" panose="02010601030101010101" pitchFamily="2" charset="-128"/>
                <a:sym typeface="微软雅黑" panose="020B0503020204020204" pitchFamily="34" charset="-122"/>
              </a:rPr>
              <a:t>城市中的人们每天会产生大量的生活垃圾（据说，上海每年的生活垃圾有5个金茂大厦的体积那么多），而在太平洋中漂浮的规模庞大的塑料垃圾带形成了触目惊心的“第八大陆”。</a:t>
            </a:r>
          </a:p>
        </p:txBody>
      </p:sp>
      <p:pic>
        <p:nvPicPr>
          <p:cNvPr id="15" name="图片 14">
            <a:extLst>
              <a:ext uri="{FF2B5EF4-FFF2-40B4-BE49-F238E27FC236}">
                <a16:creationId xmlns="" xmlns:a16="http://schemas.microsoft.com/office/drawing/2014/main" id="{0BF6390F-6929-4916-83EB-5BF6D53D567A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287033" y="2999947"/>
            <a:ext cx="4960353" cy="38580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11653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515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5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-#ppt_h/6*sin(2*pi*$)*(1-$)*8/9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6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-#ppt_w/4*sin(2*pi*$)*(1-$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750"/>
                            </p:stCondLst>
                            <p:childTnLst>
                              <p:par>
                                <p:cTn id="28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6250"/>
                            </p:stCondLst>
                            <p:childTnLst>
                              <p:par>
                                <p:cTn id="32" presetID="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515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4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-#ppt_h/6*sin(2*pi*$)*(1-$)*8/9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35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-#ppt_w/4*sin(2*pi*$)*(1-$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7" grpId="0"/>
      <p:bldP spid="1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="" xmlns:a16="http://schemas.microsoft.com/office/drawing/2014/main" id="{68209F6C-18E3-4BF0-A1BC-981B805917D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497" y="135303"/>
            <a:ext cx="771020" cy="771020"/>
          </a:xfrm>
          <a:prstGeom prst="rect">
            <a:avLst/>
          </a:prstGeom>
        </p:spPr>
      </p:pic>
      <p:sp>
        <p:nvSpPr>
          <p:cNvPr id="3" name="文本框 2">
            <a:extLst>
              <a:ext uri="{FF2B5EF4-FFF2-40B4-BE49-F238E27FC236}">
                <a16:creationId xmlns="" xmlns:a16="http://schemas.microsoft.com/office/drawing/2014/main" id="{A7821F93-FA4A-4317-9C0B-DD1E9F5A3163}"/>
              </a:ext>
            </a:extLst>
          </p:cNvPr>
          <p:cNvSpPr txBox="1"/>
          <p:nvPr/>
        </p:nvSpPr>
        <p:spPr>
          <a:xfrm>
            <a:off x="754743" y="297675"/>
            <a:ext cx="2284600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5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义启简圆体" panose="02010601030101010101" pitchFamily="2" charset="-128"/>
                <a:sym typeface="微软雅黑" panose="020B0503020204020204" pitchFamily="34" charset="-122"/>
              </a:rPr>
              <a:t>垃圾处理的现状</a:t>
            </a:r>
          </a:p>
        </p:txBody>
      </p:sp>
      <p:sp>
        <p:nvSpPr>
          <p:cNvPr id="8" name="PA-文本框 7">
            <a:extLst>
              <a:ext uri="{FF2B5EF4-FFF2-40B4-BE49-F238E27FC236}">
                <a16:creationId xmlns="" xmlns:a16="http://schemas.microsoft.com/office/drawing/2014/main" id="{47ED36C9-4263-4D58-80F3-192F3A2000CB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5742160" y="1933318"/>
            <a:ext cx="249940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dirty="0">
                <a:solidFill>
                  <a:srgbClr val="FDB82D"/>
                </a:solidFill>
                <a:latin typeface="微软雅黑" panose="020B0503020204020204" pitchFamily="34" charset="-122"/>
                <a:ea typeface="义启简圆体" panose="02010601030101010101" pitchFamily="2" charset="-128"/>
                <a:sym typeface="微软雅黑" panose="020B0503020204020204" pitchFamily="34" charset="-122"/>
              </a:rPr>
              <a:t>垃圾的去向</a:t>
            </a:r>
          </a:p>
        </p:txBody>
      </p:sp>
      <p:pic>
        <p:nvPicPr>
          <p:cNvPr id="15" name="图片 14">
            <a:extLst>
              <a:ext uri="{FF2B5EF4-FFF2-40B4-BE49-F238E27FC236}">
                <a16:creationId xmlns="" xmlns:a16="http://schemas.microsoft.com/office/drawing/2014/main" id="{8C2EC610-72AC-491A-82DD-1FABB4774B86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83613" y="2501383"/>
            <a:ext cx="8458180" cy="2269347"/>
          </a:xfrm>
          <a:prstGeom prst="rect">
            <a:avLst/>
          </a:prstGeom>
        </p:spPr>
      </p:pic>
      <p:sp>
        <p:nvSpPr>
          <p:cNvPr id="7" name="PA-矩形 6">
            <a:extLst>
              <a:ext uri="{FF2B5EF4-FFF2-40B4-BE49-F238E27FC236}">
                <a16:creationId xmlns="" xmlns:a16="http://schemas.microsoft.com/office/drawing/2014/main" id="{E59B500D-0880-4E59-BF86-35EAF22B7595}"/>
              </a:ext>
            </a:extLst>
          </p:cNvPr>
          <p:cNvSpPr/>
          <p:nvPr>
            <p:custDataLst>
              <p:tags r:id="rId2"/>
            </p:custDataLst>
          </p:nvPr>
        </p:nvSpPr>
        <p:spPr>
          <a:xfrm>
            <a:off x="4077438" y="3029696"/>
            <a:ext cx="6919653" cy="1177245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  <a:buFontTx/>
              <a:buNone/>
            </a:pPr>
            <a:r>
              <a:rPr lang="zh-CN" altLang="en-US" sz="1600" dirty="0">
                <a:latin typeface="微软雅黑" panose="020B0503020204020204" pitchFamily="34" charset="-122"/>
                <a:ea typeface="义启简圆体" panose="02010601030101010101" pitchFamily="2" charset="-128"/>
                <a:sym typeface="微软雅黑" panose="020B0503020204020204" pitchFamily="34" charset="-122"/>
              </a:rPr>
              <a:t>通常是先被送到堆放场，然后再送去填埋。 垃圾填埋的费用是非常高昂的，处理一吨垃圾的费用约为</a:t>
            </a:r>
            <a:r>
              <a:rPr lang="en-US" altLang="zh-CN" sz="1600" dirty="0">
                <a:latin typeface="微软雅黑" panose="020B0503020204020204" pitchFamily="34" charset="-122"/>
                <a:ea typeface="义启简圆体" panose="02010601030101010101" pitchFamily="2" charset="-128"/>
                <a:sym typeface="微软雅黑" panose="020B0503020204020204" pitchFamily="34" charset="-122"/>
              </a:rPr>
              <a:t>200</a:t>
            </a:r>
            <a:r>
              <a:rPr lang="zh-CN" altLang="en-US" sz="1600" dirty="0">
                <a:latin typeface="微软雅黑" panose="020B0503020204020204" pitchFamily="34" charset="-122"/>
                <a:ea typeface="义启简圆体" panose="02010601030101010101" pitchFamily="2" charset="-128"/>
                <a:sym typeface="微软雅黑" panose="020B0503020204020204" pitchFamily="34" charset="-122"/>
              </a:rPr>
              <a:t>元至</a:t>
            </a:r>
            <a:r>
              <a:rPr lang="en-US" altLang="zh-CN" sz="1600" dirty="0">
                <a:latin typeface="微软雅黑" panose="020B0503020204020204" pitchFamily="34" charset="-122"/>
                <a:ea typeface="义启简圆体" panose="02010601030101010101" pitchFamily="2" charset="-128"/>
                <a:sym typeface="微软雅黑" panose="020B0503020204020204" pitchFamily="34" charset="-122"/>
              </a:rPr>
              <a:t>300</a:t>
            </a:r>
            <a:r>
              <a:rPr lang="zh-CN" altLang="en-US" sz="1600" dirty="0">
                <a:latin typeface="微软雅黑" panose="020B0503020204020204" pitchFamily="34" charset="-122"/>
                <a:ea typeface="义启简圆体" panose="02010601030101010101" pitchFamily="2" charset="-128"/>
                <a:sym typeface="微软雅黑" panose="020B0503020204020204" pitchFamily="34" charset="-122"/>
              </a:rPr>
              <a:t>元人民币。人们大量地消耗资源，大规模生产，大量地消费，又大量地产生着废弃物。 </a:t>
            </a:r>
          </a:p>
        </p:txBody>
      </p:sp>
      <p:pic>
        <p:nvPicPr>
          <p:cNvPr id="13" name="图片 12">
            <a:extLst>
              <a:ext uri="{FF2B5EF4-FFF2-40B4-BE49-F238E27FC236}">
                <a16:creationId xmlns="" xmlns:a16="http://schemas.microsoft.com/office/drawing/2014/main" id="{2C9B6686-BB62-4485-86F5-E333753B669D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37754" y="2641204"/>
            <a:ext cx="5521234" cy="42942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651937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0" presetClass="entr" presetSubtype="0" de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7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7" dur="225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from x="150000" y="150000"/>
                                      <p:to x="50000" y="50000"/>
                                    </p:animScale>
                                    <p:anim to="" calcmode="lin" valueType="num">
                                      <p:cBhvr>
                                        <p:cTn id="18" dur="225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+0.02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9" dur="375" accel="50000" fill="hold">
                                          <p:stCondLst>
                                            <p:cond delay="225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from x="50000" y="50000"/>
                                      <p:to x="100000" y="100000"/>
                                    </p:animScale>
                                    <p:anim to="" calcmode="lin" valueType="num">
                                      <p:cBhvr>
                                        <p:cTn id="20" dur="375" accel="50000" fill="hold">
                                          <p:stCondLst>
                                            <p:cond delay="225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1" dur="225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05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2" dur="375" accel="50000" fill="hold">
                                          <p:stCondLst>
                                            <p:cond delay="225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Rot by="21600000" from="-2700000" to="1200000">
                                      <p:cBhvr>
                                        <p:cTn id="23" dur="7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1600000" from="1200000" to="0">
                                      <p:cBhvr>
                                        <p:cTn id="24" dur="375" accel="50000" fill="hold">
                                          <p:stCondLst>
                                            <p:cond delay="225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Effect filter="fade">
                                      <p:cBhvr>
                                        <p:cTn id="25" dur="22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50"/>
                            </p:stCondLst>
                            <p:childTnLst>
                              <p:par>
                                <p:cTn id="2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50"/>
                            </p:stCondLst>
                            <p:childTnLst>
                              <p:par>
                                <p:cTn id="31" presetID="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896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3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-#ppt_h/6*sin(2*pi*$)*(1-$)*8/9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34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-#ppt_w/4*sin(2*pi*$)*(1-$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6300"/>
                            </p:stCondLst>
                            <p:childTnLst>
                              <p:par>
                                <p:cTn id="3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8" grpId="0"/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="" xmlns:a16="http://schemas.microsoft.com/office/drawing/2014/main" id="{68209F6C-18E3-4BF0-A1BC-981B805917D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497" y="135303"/>
            <a:ext cx="771020" cy="771020"/>
          </a:xfrm>
          <a:prstGeom prst="rect">
            <a:avLst/>
          </a:prstGeom>
        </p:spPr>
      </p:pic>
      <p:sp>
        <p:nvSpPr>
          <p:cNvPr id="3" name="文本框 2">
            <a:extLst>
              <a:ext uri="{FF2B5EF4-FFF2-40B4-BE49-F238E27FC236}">
                <a16:creationId xmlns="" xmlns:a16="http://schemas.microsoft.com/office/drawing/2014/main" id="{A7821F93-FA4A-4317-9C0B-DD1E9F5A3163}"/>
              </a:ext>
            </a:extLst>
          </p:cNvPr>
          <p:cNvSpPr txBox="1"/>
          <p:nvPr/>
        </p:nvSpPr>
        <p:spPr>
          <a:xfrm>
            <a:off x="754743" y="297675"/>
            <a:ext cx="2284600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5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义启简圆体" panose="02010601030101010101" pitchFamily="2" charset="-128"/>
                <a:sym typeface="微软雅黑" panose="020B0503020204020204" pitchFamily="34" charset="-122"/>
              </a:rPr>
              <a:t>垃圾处理的现状</a:t>
            </a:r>
          </a:p>
        </p:txBody>
      </p:sp>
      <p:grpSp>
        <p:nvGrpSpPr>
          <p:cNvPr id="4" name="组合 3">
            <a:extLst>
              <a:ext uri="{FF2B5EF4-FFF2-40B4-BE49-F238E27FC236}">
                <a16:creationId xmlns="" xmlns:a16="http://schemas.microsoft.com/office/drawing/2014/main" id="{7763E14A-CA8E-4E28-9131-5EE0D22A0AAD}"/>
              </a:ext>
            </a:extLst>
          </p:cNvPr>
          <p:cNvGrpSpPr/>
          <p:nvPr/>
        </p:nvGrpSpPr>
        <p:grpSpPr>
          <a:xfrm>
            <a:off x="-1" y="6138942"/>
            <a:ext cx="12480794" cy="722648"/>
            <a:chOff x="-1" y="6138942"/>
            <a:chExt cx="12480794" cy="722648"/>
          </a:xfrm>
        </p:grpSpPr>
        <p:pic>
          <p:nvPicPr>
            <p:cNvPr id="5" name="图片 4">
              <a:extLst>
                <a:ext uri="{FF2B5EF4-FFF2-40B4-BE49-F238E27FC236}">
                  <a16:creationId xmlns="" xmlns:a16="http://schemas.microsoft.com/office/drawing/2014/main" id="{FA948A1A-DF06-415F-AA07-D765EDF9814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961" b="63896"/>
            <a:stretch/>
          </p:blipFill>
          <p:spPr>
            <a:xfrm>
              <a:off x="-1" y="6138942"/>
              <a:ext cx="6952343" cy="722648"/>
            </a:xfrm>
            <a:prstGeom prst="rect">
              <a:avLst/>
            </a:prstGeom>
          </p:spPr>
        </p:pic>
        <p:pic>
          <p:nvPicPr>
            <p:cNvPr id="6" name="图片 5">
              <a:extLst>
                <a:ext uri="{FF2B5EF4-FFF2-40B4-BE49-F238E27FC236}">
                  <a16:creationId xmlns="" xmlns:a16="http://schemas.microsoft.com/office/drawing/2014/main" id="{43155FC9-047A-4017-8F27-F323652DE40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63896"/>
            <a:stretch/>
          </p:blipFill>
          <p:spPr>
            <a:xfrm>
              <a:off x="4672599" y="6138942"/>
              <a:ext cx="7808194" cy="722648"/>
            </a:xfrm>
            <a:prstGeom prst="rect">
              <a:avLst/>
            </a:prstGeom>
          </p:spPr>
        </p:pic>
      </p:grpSp>
      <p:sp>
        <p:nvSpPr>
          <p:cNvPr id="7" name="PA-文本框 6">
            <a:extLst>
              <a:ext uri="{FF2B5EF4-FFF2-40B4-BE49-F238E27FC236}">
                <a16:creationId xmlns="" xmlns:a16="http://schemas.microsoft.com/office/drawing/2014/main" id="{59C330ED-DF09-457A-A2B6-FEBE7F0F6052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1295916" y="1073291"/>
            <a:ext cx="353814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4000">
                <a:solidFill>
                  <a:srgbClr val="FDB82D"/>
                </a:solidFill>
                <a:latin typeface="方正少儿简体" panose="03000509000000000000" pitchFamily="65" charset="-122"/>
                <a:ea typeface="方正少儿简体" panose="03000509000000000000" pitchFamily="65" charset="-122"/>
              </a:defRPr>
            </a:lvl1pPr>
          </a:lstStyle>
          <a:p>
            <a:r>
              <a:rPr lang="zh-CN" altLang="en-US" dirty="0">
                <a:latin typeface="微软雅黑" panose="020B0503020204020204" pitchFamily="34" charset="-122"/>
                <a:ea typeface="义启简圆体" panose="02010601030101010101" pitchFamily="2" charset="-128"/>
                <a:sym typeface="微软雅黑" panose="020B0503020204020204" pitchFamily="34" charset="-122"/>
              </a:rPr>
              <a:t>垃圾污染的危害</a:t>
            </a:r>
          </a:p>
        </p:txBody>
      </p:sp>
      <p:grpSp>
        <p:nvGrpSpPr>
          <p:cNvPr id="26" name="组合 25">
            <a:extLst>
              <a:ext uri="{FF2B5EF4-FFF2-40B4-BE49-F238E27FC236}">
                <a16:creationId xmlns="" xmlns:a16="http://schemas.microsoft.com/office/drawing/2014/main" id="{8BAD0958-BB51-4B67-9EAA-FF288C2E902C}"/>
              </a:ext>
            </a:extLst>
          </p:cNvPr>
          <p:cNvGrpSpPr/>
          <p:nvPr/>
        </p:nvGrpSpPr>
        <p:grpSpPr>
          <a:xfrm>
            <a:off x="5529943" y="1587019"/>
            <a:ext cx="1973943" cy="924334"/>
            <a:chOff x="5529943" y="1587019"/>
            <a:chExt cx="1973943" cy="924334"/>
          </a:xfrm>
        </p:grpSpPr>
        <p:sp>
          <p:nvSpPr>
            <p:cNvPr id="17" name="思想气泡: 云 16">
              <a:extLst>
                <a:ext uri="{FF2B5EF4-FFF2-40B4-BE49-F238E27FC236}">
                  <a16:creationId xmlns="" xmlns:a16="http://schemas.microsoft.com/office/drawing/2014/main" id="{9F4BF38F-A2F4-4486-960F-EC90785A7C3F}"/>
                </a:ext>
              </a:extLst>
            </p:cNvPr>
            <p:cNvSpPr/>
            <p:nvPr/>
          </p:nvSpPr>
          <p:spPr>
            <a:xfrm>
              <a:off x="5529943" y="1587019"/>
              <a:ext cx="1973943" cy="924334"/>
            </a:xfrm>
            <a:prstGeom prst="cloudCallout">
              <a:avLst>
                <a:gd name="adj1" fmla="val -32271"/>
                <a:gd name="adj2" fmla="val 60929"/>
              </a:avLst>
            </a:prstGeom>
            <a:solidFill>
              <a:srgbClr val="437EB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义启简圆体" panose="02010601030101010101" pitchFamily="2" charset="-128"/>
                <a:sym typeface="微软雅黑" panose="020B0503020204020204" pitchFamily="34" charset="-122"/>
              </a:endParaRPr>
            </a:p>
          </p:txBody>
        </p:sp>
        <p:sp>
          <p:nvSpPr>
            <p:cNvPr id="18" name="文本框 17">
              <a:extLst>
                <a:ext uri="{FF2B5EF4-FFF2-40B4-BE49-F238E27FC236}">
                  <a16:creationId xmlns="" xmlns:a16="http://schemas.microsoft.com/office/drawing/2014/main" id="{D4D71615-982D-48E6-A913-68ED5140CBD0}"/>
                </a:ext>
              </a:extLst>
            </p:cNvPr>
            <p:cNvSpPr txBox="1"/>
            <p:nvPr/>
          </p:nvSpPr>
          <p:spPr>
            <a:xfrm>
              <a:off x="5816241" y="1755698"/>
              <a:ext cx="1401346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2000" dirty="0">
                  <a:solidFill>
                    <a:schemeClr val="bg1"/>
                  </a:solidFill>
                  <a:latin typeface="微软雅黑" panose="020B0503020204020204" pitchFamily="34" charset="-122"/>
                  <a:ea typeface="义启简圆体" panose="02010601030101010101" pitchFamily="2" charset="-128"/>
                  <a:sym typeface="微软雅黑" panose="020B0503020204020204" pitchFamily="34" charset="-122"/>
                </a:rPr>
                <a:t>对大气环境</a:t>
              </a:r>
              <a:endParaRPr lang="en-US" altLang="zh-CN" sz="2000" dirty="0">
                <a:solidFill>
                  <a:schemeClr val="bg1"/>
                </a:solidFill>
                <a:latin typeface="微软雅黑" panose="020B0503020204020204" pitchFamily="34" charset="-122"/>
                <a:ea typeface="义启简圆体" panose="02010601030101010101" pitchFamily="2" charset="-128"/>
                <a:sym typeface="微软雅黑" panose="020B0503020204020204" pitchFamily="34" charset="-122"/>
              </a:endParaRPr>
            </a:p>
            <a:p>
              <a:pPr algn="ctr"/>
              <a:r>
                <a:rPr lang="zh-CN" altLang="en-US" sz="2000" dirty="0">
                  <a:solidFill>
                    <a:schemeClr val="bg1"/>
                  </a:solidFill>
                  <a:latin typeface="微软雅黑" panose="020B0503020204020204" pitchFamily="34" charset="-122"/>
                  <a:ea typeface="义启简圆体" panose="02010601030101010101" pitchFamily="2" charset="-128"/>
                  <a:sym typeface="微软雅黑" panose="020B0503020204020204" pitchFamily="34" charset="-122"/>
                </a:rPr>
                <a:t>的污染</a:t>
              </a:r>
            </a:p>
          </p:txBody>
        </p:sp>
      </p:grpSp>
      <p:grpSp>
        <p:nvGrpSpPr>
          <p:cNvPr id="27" name="组合 26">
            <a:extLst>
              <a:ext uri="{FF2B5EF4-FFF2-40B4-BE49-F238E27FC236}">
                <a16:creationId xmlns="" xmlns:a16="http://schemas.microsoft.com/office/drawing/2014/main" id="{9EAFB87F-1E84-47F9-A917-8DE7F34EED6F}"/>
              </a:ext>
            </a:extLst>
          </p:cNvPr>
          <p:cNvGrpSpPr/>
          <p:nvPr/>
        </p:nvGrpSpPr>
        <p:grpSpPr>
          <a:xfrm>
            <a:off x="8712124" y="1479114"/>
            <a:ext cx="1973943" cy="924334"/>
            <a:chOff x="8712124" y="1479114"/>
            <a:chExt cx="1973943" cy="924334"/>
          </a:xfrm>
        </p:grpSpPr>
        <p:sp>
          <p:nvSpPr>
            <p:cNvPr id="19" name="思想气泡: 云 18">
              <a:extLst>
                <a:ext uri="{FF2B5EF4-FFF2-40B4-BE49-F238E27FC236}">
                  <a16:creationId xmlns="" xmlns:a16="http://schemas.microsoft.com/office/drawing/2014/main" id="{F5D34371-C7AE-474B-A935-4A37DECC17C4}"/>
                </a:ext>
              </a:extLst>
            </p:cNvPr>
            <p:cNvSpPr/>
            <p:nvPr/>
          </p:nvSpPr>
          <p:spPr>
            <a:xfrm>
              <a:off x="8712124" y="1479114"/>
              <a:ext cx="1973943" cy="924334"/>
            </a:xfrm>
            <a:prstGeom prst="cloudCallout">
              <a:avLst>
                <a:gd name="adj1" fmla="val -32271"/>
                <a:gd name="adj2" fmla="val 60929"/>
              </a:avLst>
            </a:prstGeom>
            <a:solidFill>
              <a:srgbClr val="437EB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义启简圆体" panose="02010601030101010101" pitchFamily="2" charset="-128"/>
                <a:sym typeface="微软雅黑" panose="020B0503020204020204" pitchFamily="34" charset="-122"/>
              </a:endParaRPr>
            </a:p>
          </p:txBody>
        </p:sp>
        <p:sp>
          <p:nvSpPr>
            <p:cNvPr id="20" name="文本框 19">
              <a:extLst>
                <a:ext uri="{FF2B5EF4-FFF2-40B4-BE49-F238E27FC236}">
                  <a16:creationId xmlns="" xmlns:a16="http://schemas.microsoft.com/office/drawing/2014/main" id="{E14246BA-8A48-48CF-9BAF-E51D9E6267AD}"/>
                </a:ext>
              </a:extLst>
            </p:cNvPr>
            <p:cNvSpPr txBox="1"/>
            <p:nvPr/>
          </p:nvSpPr>
          <p:spPr>
            <a:xfrm>
              <a:off x="9118647" y="1647793"/>
              <a:ext cx="1160894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2000" dirty="0">
                  <a:solidFill>
                    <a:schemeClr val="bg1"/>
                  </a:solidFill>
                  <a:latin typeface="微软雅黑" panose="020B0503020204020204" pitchFamily="34" charset="-122"/>
                  <a:ea typeface="义启简圆体" panose="02010601030101010101" pitchFamily="2" charset="-128"/>
                  <a:sym typeface="微软雅黑" panose="020B0503020204020204" pitchFamily="34" charset="-122"/>
                </a:rPr>
                <a:t>对水环境</a:t>
              </a:r>
              <a:endParaRPr lang="en-US" altLang="zh-CN" sz="2000" dirty="0">
                <a:solidFill>
                  <a:schemeClr val="bg1"/>
                </a:solidFill>
                <a:latin typeface="微软雅黑" panose="020B0503020204020204" pitchFamily="34" charset="-122"/>
                <a:ea typeface="义启简圆体" panose="02010601030101010101" pitchFamily="2" charset="-128"/>
                <a:sym typeface="微软雅黑" panose="020B0503020204020204" pitchFamily="34" charset="-122"/>
              </a:endParaRPr>
            </a:p>
            <a:p>
              <a:pPr algn="ctr"/>
              <a:r>
                <a:rPr lang="zh-CN" altLang="en-US" sz="2000" dirty="0">
                  <a:solidFill>
                    <a:schemeClr val="bg1"/>
                  </a:solidFill>
                  <a:latin typeface="微软雅黑" panose="020B0503020204020204" pitchFamily="34" charset="-122"/>
                  <a:ea typeface="义启简圆体" panose="02010601030101010101" pitchFamily="2" charset="-128"/>
                  <a:sym typeface="微软雅黑" panose="020B0503020204020204" pitchFamily="34" charset="-122"/>
                </a:rPr>
                <a:t>的污染</a:t>
              </a:r>
            </a:p>
          </p:txBody>
        </p:sp>
      </p:grpSp>
      <p:pic>
        <p:nvPicPr>
          <p:cNvPr id="21" name="图片 20">
            <a:extLst>
              <a:ext uri="{FF2B5EF4-FFF2-40B4-BE49-F238E27FC236}">
                <a16:creationId xmlns="" xmlns:a16="http://schemas.microsoft.com/office/drawing/2014/main" id="{1D1A8CE8-C676-4BC1-AE0E-CFBCBF99D762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66269" y="3193457"/>
            <a:ext cx="4537593" cy="352924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4" name="图片 23" descr="图片包含 室内, 监视器&#10;&#10;已生成高可信度的说明">
            <a:extLst>
              <a:ext uri="{FF2B5EF4-FFF2-40B4-BE49-F238E27FC236}">
                <a16:creationId xmlns="" xmlns:a16="http://schemas.microsoft.com/office/drawing/2014/main" id="{923CF783-323C-4249-B7DD-D8F64AE36CEC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71365" y="2430929"/>
            <a:ext cx="3173172" cy="3173172"/>
          </a:xfrm>
          <a:prstGeom prst="rect">
            <a:avLst/>
          </a:prstGeom>
        </p:spPr>
      </p:pic>
      <p:pic>
        <p:nvPicPr>
          <p:cNvPr id="25" name="图片 24" descr="图片包含 室内, 监视器&#10;&#10;已生成高可信度的说明">
            <a:extLst>
              <a:ext uri="{FF2B5EF4-FFF2-40B4-BE49-F238E27FC236}">
                <a16:creationId xmlns="" xmlns:a16="http://schemas.microsoft.com/office/drawing/2014/main" id="{E63F898C-2200-470E-8767-DB44991CBCD5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79316" y="2430929"/>
            <a:ext cx="2762855" cy="3173172"/>
          </a:xfrm>
          <a:prstGeom prst="rect">
            <a:avLst/>
          </a:prstGeom>
        </p:spPr>
      </p:pic>
      <p:sp>
        <p:nvSpPr>
          <p:cNvPr id="11" name="TextBox 12">
            <a:extLst>
              <a:ext uri="{FF2B5EF4-FFF2-40B4-BE49-F238E27FC236}">
                <a16:creationId xmlns="" xmlns:a16="http://schemas.microsoft.com/office/drawing/2014/main" id="{7338E924-B8D0-4F11-9AE2-CCF570654199}"/>
              </a:ext>
            </a:extLst>
          </p:cNvPr>
          <p:cNvSpPr txBox="1"/>
          <p:nvPr/>
        </p:nvSpPr>
        <p:spPr>
          <a:xfrm>
            <a:off x="8463500" y="2730605"/>
            <a:ext cx="2100394" cy="184640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>
            <a:defPPr>
              <a:defRPr lang="zh-CN"/>
            </a:defPPr>
            <a:lvl1pPr>
              <a:lnSpc>
                <a:spcPts val="2000"/>
              </a:lnSpc>
              <a:defRPr sz="1400">
                <a:latin typeface="方正少儿简体" panose="03000509000000000000" pitchFamily="65" charset="-122"/>
                <a:ea typeface="方正少儿简体" panose="03000509000000000000" pitchFamily="65" charset="-122"/>
              </a:defRPr>
            </a:lvl1pPr>
          </a:lstStyle>
          <a:p>
            <a:r>
              <a:rPr lang="zh-CN" altLang="en-US" dirty="0">
                <a:latin typeface="微软雅黑" panose="020B0503020204020204" pitchFamily="34" charset="-122"/>
                <a:ea typeface="义启简圆体" panose="02010601030101010101" pitchFamily="2" charset="-128"/>
                <a:sym typeface="微软雅黑" panose="020B0503020204020204" pitchFamily="34" charset="-122"/>
              </a:rPr>
              <a:t>在垃圾区，由于焚烧或长时间的堆放，垃圾腐烂霉变，释放出大量恶臭、含硫等有毒气体，粉尘和细小颗粒物随风飞扬，致使空气中二氧化硫悬浮颗粒物超标。酸雨现象扬尘污染频频发生。</a:t>
            </a:r>
          </a:p>
        </p:txBody>
      </p:sp>
      <p:sp>
        <p:nvSpPr>
          <p:cNvPr id="14" name="TextBox 12">
            <a:extLst>
              <a:ext uri="{FF2B5EF4-FFF2-40B4-BE49-F238E27FC236}">
                <a16:creationId xmlns="" xmlns:a16="http://schemas.microsoft.com/office/drawing/2014/main" id="{F615FCFF-D9A7-4078-9EFB-C95B0D16BFF0}"/>
              </a:ext>
            </a:extLst>
          </p:cNvPr>
          <p:cNvSpPr txBox="1"/>
          <p:nvPr/>
        </p:nvSpPr>
        <p:spPr>
          <a:xfrm>
            <a:off x="5290024" y="2709016"/>
            <a:ext cx="2535855" cy="235513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>
            <a:defPPr>
              <a:defRPr lang="zh-CN"/>
            </a:defPPr>
            <a:lvl1pPr>
              <a:lnSpc>
                <a:spcPct val="114000"/>
              </a:lnSpc>
              <a:defRPr sz="11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>
              <a:lnSpc>
                <a:spcPts val="2000"/>
              </a:lnSpc>
            </a:pPr>
            <a:r>
              <a:rPr lang="zh-CN" altLang="en-US" sz="1400" dirty="0">
                <a:solidFill>
                  <a:schemeClr val="tx1"/>
                </a:solidFill>
                <a:ea typeface="义启简圆体" panose="02010601030101010101" pitchFamily="2" charset="-128"/>
                <a:sym typeface="微软雅黑" panose="020B0503020204020204" pitchFamily="34" charset="-122"/>
              </a:rPr>
              <a:t>垃圾在堆置或填埋工程中，产生大量酸性、碱性，有毒物质、生活排放出来的垃圾含汞、铅、镉等废水，渗透到地表水或地下水造成水体黑臭，地下水浅层不能使用、水质恶化，全国</a:t>
            </a:r>
            <a:r>
              <a:rPr lang="en-US" altLang="zh-CN" sz="1400" dirty="0">
                <a:solidFill>
                  <a:schemeClr val="tx1"/>
                </a:solidFill>
                <a:ea typeface="义启简圆体" panose="02010601030101010101" pitchFamily="2" charset="-128"/>
                <a:sym typeface="微软雅黑" panose="020B0503020204020204" pitchFamily="34" charset="-122"/>
              </a:rPr>
              <a:t>60%</a:t>
            </a:r>
            <a:r>
              <a:rPr lang="zh-CN" altLang="en-US" sz="1400" dirty="0">
                <a:solidFill>
                  <a:schemeClr val="tx1"/>
                </a:solidFill>
                <a:ea typeface="义启简圆体" panose="02010601030101010101" pitchFamily="2" charset="-128"/>
                <a:sym typeface="微软雅黑" panose="020B0503020204020204" pitchFamily="34" charset="-122"/>
              </a:rPr>
              <a:t>的河流存在的氨氮、挥发酚、高锰酸盐污染，氟化物严重超标，水体丧失自净功能，影响水生物繁殖和水资源利用。</a:t>
            </a:r>
          </a:p>
        </p:txBody>
      </p:sp>
    </p:spTree>
    <p:extLst>
      <p:ext uri="{BB962C8B-B14F-4D97-AF65-F5344CB8AC3E}">
        <p14:creationId xmlns:p14="http://schemas.microsoft.com/office/powerpoint/2010/main" val="7934596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0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-(-#ppt_w/2*cos(ppt_r/180*pi)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1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(-#ppt_h/2*cos(ppt_r/180*pi)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2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-(-#ppt_h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3" dur="7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-(-#ppt_w)*((1.5-1.5*$)^2-(1.5-1.5*$)^3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120"/>
                            </p:stCondLst>
                            <p:childTnLst>
                              <p:par>
                                <p:cTn id="2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620"/>
                            </p:stCondLst>
                            <p:childTnLst>
                              <p:par>
                                <p:cTn id="3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120"/>
                            </p:stCondLst>
                            <p:childTnLst>
                              <p:par>
                                <p:cTn id="34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620"/>
                            </p:stCondLst>
                            <p:childTnLst>
                              <p:par>
                                <p:cTn id="3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782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7300"/>
                            </p:stCondLst>
                            <p:childTnLst>
                              <p:par>
                                <p:cTn id="4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7800"/>
                            </p:stCondLst>
                            <p:childTnLst>
                              <p:par>
                                <p:cTn id="48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8300"/>
                            </p:stCondLst>
                            <p:childTnLst>
                              <p:par>
                                <p:cTn id="5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782"/>
                                  </p:iterate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7" grpId="0"/>
      <p:bldP spid="11" grpId="0"/>
      <p:bldP spid="14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3"/>
  <p:tag name="RESOURCELIBID" val="46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3"/>
  <p:tag name="RESOURCELIBID" val="460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3"/>
  <p:tag name="RESOURCELIBID" val="450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3"/>
  <p:tag name="RESOURCELIBID" val="450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3"/>
  <p:tag name="RESOURCELIBID" val="450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3"/>
  <p:tag name="RESOURCELIBID" val="460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3"/>
  <p:tag name="RESOURCELIBID" val="452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3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3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3"/>
  <p:tag name="RESOURCELIBID" val="450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3"/>
  <p:tag name="RESOURCELIBID" val="45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3"/>
  <p:tag name="RESOURCELIBID" val="446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3"/>
  <p:tag name="RESOURCELIBID" val="460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3"/>
  <p:tag name="RESOURCELIBID" val="458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3"/>
  <p:tag name="RESOURCELIBID" val="446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3"/>
  <p:tag name="RESOURCELIBID" val="450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3"/>
  <p:tag name="RESOURCELIBID" val="460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3"/>
  <p:tag name="RESOURCELIBID" val="450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3"/>
  <p:tag name="RESOURCELIBID" val="449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3"/>
  <p:tag name="RESOURCELIBID" val="460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3"/>
  <p:tag name="RESOURCELIBID" val="446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3"/>
  <p:tag name="RESOURCELIBID" val="450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3"/>
  <p:tag name="RESOURCELIBID" val="449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3"/>
  <p:tag name="RESOURCELIBID" val="450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3"/>
  <p:tag name="RESOURCELIBID" val="446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3"/>
  <p:tag name="RESOURCELIBID" val="460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3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3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3"/>
  <p:tag name="RESOURCELIBID" val="446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3"/>
  <p:tag name="RESOURCELIBID" val="460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3"/>
  <p:tag name="RESOURCELIBID" val="446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3"/>
  <p:tag name="RESOURCELIBID" val="460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3"/>
  <p:tag name="RESOURCELIBID" val="450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3"/>
  <p:tag name="RESOURCELIBID" val="460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3"/>
  <p:tag name="RESOURCELIBID" val="446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3"/>
  <p:tag name="RESOURCELIBID" val="450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3"/>
  <p:tag name="RESOURCELIBID" val="451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3"/>
  <p:tag name="RESOURCELIBID" val="460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3"/>
  <p:tag name="RESOURCELIBID" val="450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3"/>
  <p:tag name="RESOURCELIBID" val="460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3"/>
  <p:tag name="RESOURCELIBID" val="446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3"/>
  <p:tag name="RESOURCELIBID" val="460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3"/>
  <p:tag name="RESOURCELIBID" val="449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1511</TotalTime>
  <Words>1740</Words>
  <Application>Microsoft Office PowerPoint</Application>
  <PresentationFormat>宽屏</PresentationFormat>
  <Paragraphs>123</Paragraphs>
  <Slides>26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26</vt:i4>
      </vt:variant>
    </vt:vector>
  </HeadingPairs>
  <TitlesOfParts>
    <vt:vector size="37" baseType="lpstr">
      <vt:lpstr>Meiryo</vt:lpstr>
      <vt:lpstr>等线</vt:lpstr>
      <vt:lpstr>等线 Light</vt:lpstr>
      <vt:lpstr>宋体</vt:lpstr>
      <vt:lpstr>微软雅黑</vt:lpstr>
      <vt:lpstr>义启简圆体</vt:lpstr>
      <vt:lpstr>Arial</vt:lpstr>
      <vt:lpstr>Calibri</vt:lpstr>
      <vt:lpstr>Calibri Light</vt:lpstr>
      <vt:lpstr>Office 主题​​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优品PPT</dc:creator>
  <cp:keywords>http:/www.ypppt.com</cp:keywords>
  <cp:lastModifiedBy>kan</cp:lastModifiedBy>
  <cp:revision>95</cp:revision>
  <dcterms:created xsi:type="dcterms:W3CDTF">2018-06-06T14:34:18Z</dcterms:created>
  <dcterms:modified xsi:type="dcterms:W3CDTF">2020-08-11T10:31:45Z</dcterms:modified>
</cp:coreProperties>
</file>