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46"/>
  </p:notesMasterIdLst>
  <p:sldIdLst>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Lst>
  <p:sldSz cx="12192000" cy="6858000"/>
  <p:notesSz cx="6858000" cy="9144000"/>
  <p:custDataLst>
    <p:tags r:id="rId4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81" userDrawn="1">
          <p15:clr>
            <a:srgbClr val="A4A3A4"/>
          </p15:clr>
        </p15:guide>
        <p15:guide id="2" pos="3296" userDrawn="1">
          <p15:clr>
            <a:srgbClr val="A4A3A4"/>
          </p15:clr>
        </p15:guide>
        <p15:guide id="3"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04" autoAdjust="0"/>
    <p:restoredTop sz="96314" autoAdjust="0"/>
  </p:normalViewPr>
  <p:slideViewPr>
    <p:cSldViewPr snapToGrid="0" showGuides="1">
      <p:cViewPr varScale="1">
        <p:scale>
          <a:sx n="108" d="100"/>
          <a:sy n="108" d="100"/>
        </p:scale>
        <p:origin x="702" y="114"/>
      </p:cViewPr>
      <p:guideLst>
        <p:guide orient="horz" pos="3181"/>
        <p:guide pos="3296"/>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tags" Target="tags/tag1.xml"/><Relationship Id="rId50"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presProps" Target="presProps.xml"/><Relationship Id="rId8" Type="http://schemas.openxmlformats.org/officeDocument/2006/relationships/slide" Target="slides/slide6.xml"/><Relationship Id="rId51" Type="http://schemas.openxmlformats.org/officeDocument/2006/relationships/tableStyles" Target="tableStyle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notesMaster" Target="notesMasters/notesMaster1.xml"/><Relationship Id="rId20" Type="http://schemas.openxmlformats.org/officeDocument/2006/relationships/slide" Target="slides/slide18.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DF70456-D5AE-4ADB-9FE4-7E19C03E17E1}" type="datetimeFigureOut">
              <a:rPr lang="zh-CN" altLang="en-US" smtClean="0"/>
              <a:t>2020/8/16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F350F5F-5638-4C34-BC99-28FBAA828A70}" type="slidenum">
              <a:rPr lang="zh-CN" altLang="en-US" smtClean="0"/>
              <a:t>‹#›</a:t>
            </a:fld>
            <a:endParaRPr lang="zh-CN" altLang="en-US"/>
          </a:p>
        </p:txBody>
      </p:sp>
    </p:spTree>
    <p:extLst>
      <p:ext uri="{BB962C8B-B14F-4D97-AF65-F5344CB8AC3E}">
        <p14:creationId xmlns:p14="http://schemas.microsoft.com/office/powerpoint/2010/main" val="2169305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F350F5F-5638-4C34-BC99-28FBAA828A70}" type="slidenum">
              <a:rPr lang="zh-CN" altLang="en-US" smtClean="0"/>
              <a:t>1</a:t>
            </a:fld>
            <a:endParaRPr lang="zh-CN" altLang="en-US"/>
          </a:p>
        </p:txBody>
      </p:sp>
    </p:spTree>
    <p:extLst>
      <p:ext uri="{BB962C8B-B14F-4D97-AF65-F5344CB8AC3E}">
        <p14:creationId xmlns:p14="http://schemas.microsoft.com/office/powerpoint/2010/main" val="32497518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B6066FE-11F0-4247-8413-00D0F457A653}" type="slidenum">
              <a:rPr lang="zh-CN" altLang="en-US" smtClean="0"/>
              <a:t>10</a:t>
            </a:fld>
            <a:endParaRPr lang="zh-CN" altLang="en-US"/>
          </a:p>
        </p:txBody>
      </p:sp>
    </p:spTree>
    <p:extLst>
      <p:ext uri="{BB962C8B-B14F-4D97-AF65-F5344CB8AC3E}">
        <p14:creationId xmlns:p14="http://schemas.microsoft.com/office/powerpoint/2010/main" val="39114126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B6066FE-11F0-4247-8413-00D0F457A653}" type="slidenum">
              <a:rPr lang="zh-CN" altLang="en-US" smtClean="0"/>
              <a:t>11</a:t>
            </a:fld>
            <a:endParaRPr lang="zh-CN" altLang="en-US"/>
          </a:p>
        </p:txBody>
      </p:sp>
    </p:spTree>
    <p:extLst>
      <p:ext uri="{BB962C8B-B14F-4D97-AF65-F5344CB8AC3E}">
        <p14:creationId xmlns:p14="http://schemas.microsoft.com/office/powerpoint/2010/main" val="324700606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B6066FE-11F0-4247-8413-00D0F457A653}" type="slidenum">
              <a:rPr lang="zh-CN" altLang="en-US" smtClean="0"/>
              <a:t>12</a:t>
            </a:fld>
            <a:endParaRPr lang="zh-CN" altLang="en-US"/>
          </a:p>
        </p:txBody>
      </p:sp>
    </p:spTree>
    <p:extLst>
      <p:ext uri="{BB962C8B-B14F-4D97-AF65-F5344CB8AC3E}">
        <p14:creationId xmlns:p14="http://schemas.microsoft.com/office/powerpoint/2010/main" val="33310137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B6066FE-11F0-4247-8413-00D0F457A653}" type="slidenum">
              <a:rPr lang="zh-CN" altLang="en-US" smtClean="0"/>
              <a:t>13</a:t>
            </a:fld>
            <a:endParaRPr lang="zh-CN" altLang="en-US"/>
          </a:p>
        </p:txBody>
      </p:sp>
    </p:spTree>
    <p:extLst>
      <p:ext uri="{BB962C8B-B14F-4D97-AF65-F5344CB8AC3E}">
        <p14:creationId xmlns:p14="http://schemas.microsoft.com/office/powerpoint/2010/main" val="210392662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B6066FE-11F0-4247-8413-00D0F457A653}" type="slidenum">
              <a:rPr lang="zh-CN" altLang="en-US" smtClean="0"/>
              <a:t>14</a:t>
            </a:fld>
            <a:endParaRPr lang="zh-CN" altLang="en-US"/>
          </a:p>
        </p:txBody>
      </p:sp>
    </p:spTree>
    <p:extLst>
      <p:ext uri="{BB962C8B-B14F-4D97-AF65-F5344CB8AC3E}">
        <p14:creationId xmlns:p14="http://schemas.microsoft.com/office/powerpoint/2010/main" val="268291450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B6066FE-11F0-4247-8413-00D0F457A653}" type="slidenum">
              <a:rPr lang="zh-CN" altLang="en-US" smtClean="0"/>
              <a:t>15</a:t>
            </a:fld>
            <a:endParaRPr lang="zh-CN" altLang="en-US"/>
          </a:p>
        </p:txBody>
      </p:sp>
    </p:spTree>
    <p:extLst>
      <p:ext uri="{BB962C8B-B14F-4D97-AF65-F5344CB8AC3E}">
        <p14:creationId xmlns:p14="http://schemas.microsoft.com/office/powerpoint/2010/main" val="240928174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B6066FE-11F0-4247-8413-00D0F457A653}" type="slidenum">
              <a:rPr lang="zh-CN" altLang="en-US" smtClean="0"/>
              <a:t>16</a:t>
            </a:fld>
            <a:endParaRPr lang="zh-CN" altLang="en-US"/>
          </a:p>
        </p:txBody>
      </p:sp>
    </p:spTree>
    <p:extLst>
      <p:ext uri="{BB962C8B-B14F-4D97-AF65-F5344CB8AC3E}">
        <p14:creationId xmlns:p14="http://schemas.microsoft.com/office/powerpoint/2010/main" val="290522809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B6066FE-11F0-4247-8413-00D0F457A653}" type="slidenum">
              <a:rPr lang="zh-CN" altLang="en-US" smtClean="0"/>
              <a:t>17</a:t>
            </a:fld>
            <a:endParaRPr lang="zh-CN" altLang="en-US"/>
          </a:p>
        </p:txBody>
      </p:sp>
    </p:spTree>
    <p:extLst>
      <p:ext uri="{BB962C8B-B14F-4D97-AF65-F5344CB8AC3E}">
        <p14:creationId xmlns:p14="http://schemas.microsoft.com/office/powerpoint/2010/main" val="173120393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B6066FE-11F0-4247-8413-00D0F457A653}" type="slidenum">
              <a:rPr lang="zh-CN" altLang="en-US" smtClean="0"/>
              <a:t>18</a:t>
            </a:fld>
            <a:endParaRPr lang="zh-CN" altLang="en-US"/>
          </a:p>
        </p:txBody>
      </p:sp>
    </p:spTree>
    <p:extLst>
      <p:ext uri="{BB962C8B-B14F-4D97-AF65-F5344CB8AC3E}">
        <p14:creationId xmlns:p14="http://schemas.microsoft.com/office/powerpoint/2010/main" val="32365854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B6066FE-11F0-4247-8413-00D0F457A653}" type="slidenum">
              <a:rPr lang="zh-CN" altLang="en-US" smtClean="0"/>
              <a:t>19</a:t>
            </a:fld>
            <a:endParaRPr lang="zh-CN" altLang="en-US"/>
          </a:p>
        </p:txBody>
      </p:sp>
    </p:spTree>
    <p:extLst>
      <p:ext uri="{BB962C8B-B14F-4D97-AF65-F5344CB8AC3E}">
        <p14:creationId xmlns:p14="http://schemas.microsoft.com/office/powerpoint/2010/main" val="37872199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B6066FE-11F0-4247-8413-00D0F457A653}" type="slidenum">
              <a:rPr lang="zh-CN" altLang="en-US" smtClean="0"/>
              <a:t>2</a:t>
            </a:fld>
            <a:endParaRPr lang="zh-CN" altLang="en-US"/>
          </a:p>
        </p:txBody>
      </p:sp>
    </p:spTree>
    <p:extLst>
      <p:ext uri="{BB962C8B-B14F-4D97-AF65-F5344CB8AC3E}">
        <p14:creationId xmlns:p14="http://schemas.microsoft.com/office/powerpoint/2010/main" val="49531329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B6066FE-11F0-4247-8413-00D0F457A653}" type="slidenum">
              <a:rPr lang="zh-CN" altLang="en-US" smtClean="0"/>
              <a:t>20</a:t>
            </a:fld>
            <a:endParaRPr lang="zh-CN" altLang="en-US"/>
          </a:p>
        </p:txBody>
      </p:sp>
    </p:spTree>
    <p:extLst>
      <p:ext uri="{BB962C8B-B14F-4D97-AF65-F5344CB8AC3E}">
        <p14:creationId xmlns:p14="http://schemas.microsoft.com/office/powerpoint/2010/main" val="25783433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B6066FE-11F0-4247-8413-00D0F457A653}" type="slidenum">
              <a:rPr lang="zh-CN" altLang="en-US" smtClean="0"/>
              <a:t>21</a:t>
            </a:fld>
            <a:endParaRPr lang="zh-CN" altLang="en-US"/>
          </a:p>
        </p:txBody>
      </p:sp>
    </p:spTree>
    <p:extLst>
      <p:ext uri="{BB962C8B-B14F-4D97-AF65-F5344CB8AC3E}">
        <p14:creationId xmlns:p14="http://schemas.microsoft.com/office/powerpoint/2010/main" val="137616981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B6066FE-11F0-4247-8413-00D0F457A653}" type="slidenum">
              <a:rPr lang="zh-CN" altLang="en-US" smtClean="0"/>
              <a:t>22</a:t>
            </a:fld>
            <a:endParaRPr lang="zh-CN" altLang="en-US"/>
          </a:p>
        </p:txBody>
      </p:sp>
    </p:spTree>
    <p:extLst>
      <p:ext uri="{BB962C8B-B14F-4D97-AF65-F5344CB8AC3E}">
        <p14:creationId xmlns:p14="http://schemas.microsoft.com/office/powerpoint/2010/main" val="241601041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B6066FE-11F0-4247-8413-00D0F457A653}" type="slidenum">
              <a:rPr lang="zh-CN" altLang="en-US" smtClean="0"/>
              <a:t>23</a:t>
            </a:fld>
            <a:endParaRPr lang="zh-CN" altLang="en-US"/>
          </a:p>
        </p:txBody>
      </p:sp>
    </p:spTree>
    <p:extLst>
      <p:ext uri="{BB962C8B-B14F-4D97-AF65-F5344CB8AC3E}">
        <p14:creationId xmlns:p14="http://schemas.microsoft.com/office/powerpoint/2010/main" val="262427166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B6066FE-11F0-4247-8413-00D0F457A653}" type="slidenum">
              <a:rPr lang="zh-CN" altLang="en-US" smtClean="0"/>
              <a:t>24</a:t>
            </a:fld>
            <a:endParaRPr lang="zh-CN" altLang="en-US"/>
          </a:p>
        </p:txBody>
      </p:sp>
    </p:spTree>
    <p:extLst>
      <p:ext uri="{BB962C8B-B14F-4D97-AF65-F5344CB8AC3E}">
        <p14:creationId xmlns:p14="http://schemas.microsoft.com/office/powerpoint/2010/main" val="116919286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B6066FE-11F0-4247-8413-00D0F457A653}" type="slidenum">
              <a:rPr lang="zh-CN" altLang="en-US" smtClean="0"/>
              <a:t>25</a:t>
            </a:fld>
            <a:endParaRPr lang="zh-CN" altLang="en-US"/>
          </a:p>
        </p:txBody>
      </p:sp>
    </p:spTree>
    <p:extLst>
      <p:ext uri="{BB962C8B-B14F-4D97-AF65-F5344CB8AC3E}">
        <p14:creationId xmlns:p14="http://schemas.microsoft.com/office/powerpoint/2010/main" val="226082252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B6066FE-11F0-4247-8413-00D0F457A653}" type="slidenum">
              <a:rPr lang="zh-CN" altLang="en-US" smtClean="0"/>
              <a:t>26</a:t>
            </a:fld>
            <a:endParaRPr lang="zh-CN" altLang="en-US"/>
          </a:p>
        </p:txBody>
      </p:sp>
    </p:spTree>
    <p:extLst>
      <p:ext uri="{BB962C8B-B14F-4D97-AF65-F5344CB8AC3E}">
        <p14:creationId xmlns:p14="http://schemas.microsoft.com/office/powerpoint/2010/main" val="128360658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B6066FE-11F0-4247-8413-00D0F457A653}" type="slidenum">
              <a:rPr lang="zh-CN" altLang="en-US" smtClean="0"/>
              <a:t>27</a:t>
            </a:fld>
            <a:endParaRPr lang="zh-CN" altLang="en-US"/>
          </a:p>
        </p:txBody>
      </p:sp>
    </p:spTree>
    <p:extLst>
      <p:ext uri="{BB962C8B-B14F-4D97-AF65-F5344CB8AC3E}">
        <p14:creationId xmlns:p14="http://schemas.microsoft.com/office/powerpoint/2010/main" val="261777491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B6066FE-11F0-4247-8413-00D0F457A653}" type="slidenum">
              <a:rPr lang="zh-CN" altLang="en-US" smtClean="0"/>
              <a:t>28</a:t>
            </a:fld>
            <a:endParaRPr lang="zh-CN" altLang="en-US"/>
          </a:p>
        </p:txBody>
      </p:sp>
    </p:spTree>
    <p:extLst>
      <p:ext uri="{BB962C8B-B14F-4D97-AF65-F5344CB8AC3E}">
        <p14:creationId xmlns:p14="http://schemas.microsoft.com/office/powerpoint/2010/main" val="122063472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B6066FE-11F0-4247-8413-00D0F457A653}" type="slidenum">
              <a:rPr lang="zh-CN" altLang="en-US" smtClean="0"/>
              <a:t>29</a:t>
            </a:fld>
            <a:endParaRPr lang="zh-CN" altLang="en-US"/>
          </a:p>
        </p:txBody>
      </p:sp>
    </p:spTree>
    <p:extLst>
      <p:ext uri="{BB962C8B-B14F-4D97-AF65-F5344CB8AC3E}">
        <p14:creationId xmlns:p14="http://schemas.microsoft.com/office/powerpoint/2010/main" val="5444169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B6066FE-11F0-4247-8413-00D0F457A653}" type="slidenum">
              <a:rPr lang="zh-CN" altLang="en-US" smtClean="0"/>
              <a:t>3</a:t>
            </a:fld>
            <a:endParaRPr lang="zh-CN" altLang="en-US"/>
          </a:p>
        </p:txBody>
      </p:sp>
    </p:spTree>
    <p:extLst>
      <p:ext uri="{BB962C8B-B14F-4D97-AF65-F5344CB8AC3E}">
        <p14:creationId xmlns:p14="http://schemas.microsoft.com/office/powerpoint/2010/main" val="308571179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B6066FE-11F0-4247-8413-00D0F457A653}" type="slidenum">
              <a:rPr lang="zh-CN" altLang="en-US" smtClean="0"/>
              <a:t>30</a:t>
            </a:fld>
            <a:endParaRPr lang="zh-CN" altLang="en-US"/>
          </a:p>
        </p:txBody>
      </p:sp>
    </p:spTree>
    <p:extLst>
      <p:ext uri="{BB962C8B-B14F-4D97-AF65-F5344CB8AC3E}">
        <p14:creationId xmlns:p14="http://schemas.microsoft.com/office/powerpoint/2010/main" val="137018065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B6066FE-11F0-4247-8413-00D0F457A653}" type="slidenum">
              <a:rPr lang="zh-CN" altLang="en-US" smtClean="0"/>
              <a:t>31</a:t>
            </a:fld>
            <a:endParaRPr lang="zh-CN" altLang="en-US"/>
          </a:p>
        </p:txBody>
      </p:sp>
    </p:spTree>
    <p:extLst>
      <p:ext uri="{BB962C8B-B14F-4D97-AF65-F5344CB8AC3E}">
        <p14:creationId xmlns:p14="http://schemas.microsoft.com/office/powerpoint/2010/main" val="349709366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B6066FE-11F0-4247-8413-00D0F457A653}" type="slidenum">
              <a:rPr lang="zh-CN" altLang="en-US" smtClean="0"/>
              <a:t>32</a:t>
            </a:fld>
            <a:endParaRPr lang="zh-CN" altLang="en-US"/>
          </a:p>
        </p:txBody>
      </p:sp>
    </p:spTree>
    <p:extLst>
      <p:ext uri="{BB962C8B-B14F-4D97-AF65-F5344CB8AC3E}">
        <p14:creationId xmlns:p14="http://schemas.microsoft.com/office/powerpoint/2010/main" val="405234333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B6066FE-11F0-4247-8413-00D0F457A653}" type="slidenum">
              <a:rPr lang="zh-CN" altLang="en-US" smtClean="0"/>
              <a:t>33</a:t>
            </a:fld>
            <a:endParaRPr lang="zh-CN" altLang="en-US"/>
          </a:p>
        </p:txBody>
      </p:sp>
    </p:spTree>
    <p:extLst>
      <p:ext uri="{BB962C8B-B14F-4D97-AF65-F5344CB8AC3E}">
        <p14:creationId xmlns:p14="http://schemas.microsoft.com/office/powerpoint/2010/main" val="155440077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B6066FE-11F0-4247-8413-00D0F457A653}" type="slidenum">
              <a:rPr lang="zh-CN" altLang="en-US" smtClean="0"/>
              <a:t>34</a:t>
            </a:fld>
            <a:endParaRPr lang="zh-CN" altLang="en-US"/>
          </a:p>
        </p:txBody>
      </p:sp>
    </p:spTree>
    <p:extLst>
      <p:ext uri="{BB962C8B-B14F-4D97-AF65-F5344CB8AC3E}">
        <p14:creationId xmlns:p14="http://schemas.microsoft.com/office/powerpoint/2010/main" val="351747216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B6066FE-11F0-4247-8413-00D0F457A653}" type="slidenum">
              <a:rPr lang="zh-CN" altLang="en-US" smtClean="0"/>
              <a:t>35</a:t>
            </a:fld>
            <a:endParaRPr lang="zh-CN" altLang="en-US"/>
          </a:p>
        </p:txBody>
      </p:sp>
    </p:spTree>
    <p:extLst>
      <p:ext uri="{BB962C8B-B14F-4D97-AF65-F5344CB8AC3E}">
        <p14:creationId xmlns:p14="http://schemas.microsoft.com/office/powerpoint/2010/main" val="372117712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B6066FE-11F0-4247-8413-00D0F457A653}" type="slidenum">
              <a:rPr lang="zh-CN" altLang="en-US" smtClean="0"/>
              <a:t>36</a:t>
            </a:fld>
            <a:endParaRPr lang="zh-CN" altLang="en-US"/>
          </a:p>
        </p:txBody>
      </p:sp>
    </p:spTree>
    <p:extLst>
      <p:ext uri="{BB962C8B-B14F-4D97-AF65-F5344CB8AC3E}">
        <p14:creationId xmlns:p14="http://schemas.microsoft.com/office/powerpoint/2010/main" val="288911911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B6066FE-11F0-4247-8413-00D0F457A653}" type="slidenum">
              <a:rPr lang="zh-CN" altLang="en-US" smtClean="0"/>
              <a:t>37</a:t>
            </a:fld>
            <a:endParaRPr lang="zh-CN" altLang="en-US"/>
          </a:p>
        </p:txBody>
      </p:sp>
    </p:spTree>
    <p:extLst>
      <p:ext uri="{BB962C8B-B14F-4D97-AF65-F5344CB8AC3E}">
        <p14:creationId xmlns:p14="http://schemas.microsoft.com/office/powerpoint/2010/main" val="42842457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B6066FE-11F0-4247-8413-00D0F457A653}" type="slidenum">
              <a:rPr lang="zh-CN" altLang="en-US" smtClean="0"/>
              <a:t>38</a:t>
            </a:fld>
            <a:endParaRPr lang="zh-CN" altLang="en-US"/>
          </a:p>
        </p:txBody>
      </p:sp>
    </p:spTree>
    <p:extLst>
      <p:ext uri="{BB962C8B-B14F-4D97-AF65-F5344CB8AC3E}">
        <p14:creationId xmlns:p14="http://schemas.microsoft.com/office/powerpoint/2010/main" val="416928882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B6066FE-11F0-4247-8413-00D0F457A653}" type="slidenum">
              <a:rPr lang="zh-CN" altLang="en-US" smtClean="0"/>
              <a:t>39</a:t>
            </a:fld>
            <a:endParaRPr lang="zh-CN" altLang="en-US"/>
          </a:p>
        </p:txBody>
      </p:sp>
    </p:spTree>
    <p:extLst>
      <p:ext uri="{BB962C8B-B14F-4D97-AF65-F5344CB8AC3E}">
        <p14:creationId xmlns:p14="http://schemas.microsoft.com/office/powerpoint/2010/main" val="9088750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B6066FE-11F0-4247-8413-00D0F457A653}" type="slidenum">
              <a:rPr lang="zh-CN" altLang="en-US" smtClean="0"/>
              <a:t>4</a:t>
            </a:fld>
            <a:endParaRPr lang="zh-CN" altLang="en-US"/>
          </a:p>
        </p:txBody>
      </p:sp>
    </p:spTree>
    <p:extLst>
      <p:ext uri="{BB962C8B-B14F-4D97-AF65-F5344CB8AC3E}">
        <p14:creationId xmlns:p14="http://schemas.microsoft.com/office/powerpoint/2010/main" val="140044311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B6066FE-11F0-4247-8413-00D0F457A653}" type="slidenum">
              <a:rPr lang="zh-CN" altLang="en-US" smtClean="0"/>
              <a:t>40</a:t>
            </a:fld>
            <a:endParaRPr lang="zh-CN" altLang="en-US"/>
          </a:p>
        </p:txBody>
      </p:sp>
    </p:spTree>
    <p:extLst>
      <p:ext uri="{BB962C8B-B14F-4D97-AF65-F5344CB8AC3E}">
        <p14:creationId xmlns:p14="http://schemas.microsoft.com/office/powerpoint/2010/main" val="24575410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B6066FE-11F0-4247-8413-00D0F457A653}" type="slidenum">
              <a:rPr lang="zh-CN" altLang="en-US" smtClean="0"/>
              <a:t>41</a:t>
            </a:fld>
            <a:endParaRPr lang="zh-CN" altLang="en-US"/>
          </a:p>
        </p:txBody>
      </p:sp>
    </p:spTree>
    <p:extLst>
      <p:ext uri="{BB962C8B-B14F-4D97-AF65-F5344CB8AC3E}">
        <p14:creationId xmlns:p14="http://schemas.microsoft.com/office/powerpoint/2010/main" val="1762908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B6066FE-11F0-4247-8413-00D0F457A653}" type="slidenum">
              <a:rPr lang="zh-CN" altLang="en-US" smtClean="0"/>
              <a:t>42</a:t>
            </a:fld>
            <a:endParaRPr lang="zh-CN" altLang="en-US"/>
          </a:p>
        </p:txBody>
      </p:sp>
    </p:spTree>
    <p:extLst>
      <p:ext uri="{BB962C8B-B14F-4D97-AF65-F5344CB8AC3E}">
        <p14:creationId xmlns:p14="http://schemas.microsoft.com/office/powerpoint/2010/main" val="340468910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43</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0213426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B6066FE-11F0-4247-8413-00D0F457A653}" type="slidenum">
              <a:rPr lang="zh-CN" altLang="en-US" smtClean="0"/>
              <a:t>5</a:t>
            </a:fld>
            <a:endParaRPr lang="zh-CN" altLang="en-US"/>
          </a:p>
        </p:txBody>
      </p:sp>
    </p:spTree>
    <p:extLst>
      <p:ext uri="{BB962C8B-B14F-4D97-AF65-F5344CB8AC3E}">
        <p14:creationId xmlns:p14="http://schemas.microsoft.com/office/powerpoint/2010/main" val="29125658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B6066FE-11F0-4247-8413-00D0F457A653}" type="slidenum">
              <a:rPr lang="zh-CN" altLang="en-US" smtClean="0"/>
              <a:t>6</a:t>
            </a:fld>
            <a:endParaRPr lang="zh-CN" altLang="en-US"/>
          </a:p>
        </p:txBody>
      </p:sp>
    </p:spTree>
    <p:extLst>
      <p:ext uri="{BB962C8B-B14F-4D97-AF65-F5344CB8AC3E}">
        <p14:creationId xmlns:p14="http://schemas.microsoft.com/office/powerpoint/2010/main" val="41040857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B6066FE-11F0-4247-8413-00D0F457A653}" type="slidenum">
              <a:rPr lang="zh-CN" altLang="en-US" smtClean="0"/>
              <a:t>7</a:t>
            </a:fld>
            <a:endParaRPr lang="zh-CN" altLang="en-US"/>
          </a:p>
        </p:txBody>
      </p:sp>
    </p:spTree>
    <p:extLst>
      <p:ext uri="{BB962C8B-B14F-4D97-AF65-F5344CB8AC3E}">
        <p14:creationId xmlns:p14="http://schemas.microsoft.com/office/powerpoint/2010/main" val="17024396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B6066FE-11F0-4247-8413-00D0F457A653}" type="slidenum">
              <a:rPr lang="zh-CN" altLang="en-US" smtClean="0"/>
              <a:t>8</a:t>
            </a:fld>
            <a:endParaRPr lang="zh-CN" altLang="en-US"/>
          </a:p>
        </p:txBody>
      </p:sp>
    </p:spTree>
    <p:extLst>
      <p:ext uri="{BB962C8B-B14F-4D97-AF65-F5344CB8AC3E}">
        <p14:creationId xmlns:p14="http://schemas.microsoft.com/office/powerpoint/2010/main" val="15831730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B6066FE-11F0-4247-8413-00D0F457A653}" type="slidenum">
              <a:rPr lang="zh-CN" altLang="en-US" smtClean="0"/>
              <a:t>9</a:t>
            </a:fld>
            <a:endParaRPr lang="zh-CN" altLang="en-US"/>
          </a:p>
        </p:txBody>
      </p:sp>
    </p:spTree>
    <p:extLst>
      <p:ext uri="{BB962C8B-B14F-4D97-AF65-F5344CB8AC3E}">
        <p14:creationId xmlns:p14="http://schemas.microsoft.com/office/powerpoint/2010/main" val="13062249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A2C87154-FC03-4CF4-AA93-A9094681D532}" type="datetimeFigureOut">
              <a:rPr lang="zh-CN" altLang="en-US" smtClean="0"/>
              <a:t>2020/8/16</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8B4EEA79-5AC8-49C1-9DBC-C6A7DDC08390}" type="slidenum">
              <a:rPr lang="zh-CN" altLang="en-US" smtClean="0"/>
              <a:t>‹#›</a:t>
            </a:fld>
            <a:endParaRPr lang="zh-CN" altLang="en-US"/>
          </a:p>
        </p:txBody>
      </p:sp>
    </p:spTree>
    <p:extLst>
      <p:ext uri="{BB962C8B-B14F-4D97-AF65-F5344CB8AC3E}">
        <p14:creationId xmlns:p14="http://schemas.microsoft.com/office/powerpoint/2010/main" val="19280120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竖排文字占位符 2"/>
          <p:cNvSpPr>
            <a:spLocks noGrp="1"/>
          </p:cNvSpPr>
          <p:nvPr>
            <p:ph type="body" orient="vert" idx="1"/>
          </p:nvPr>
        </p:nvSpPr>
        <p:spPr>
          <a:xfrm>
            <a:off x="838200" y="1825625"/>
            <a:ext cx="10515600" cy="4351338"/>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A2C87154-FC03-4CF4-AA93-A9094681D532}" type="datetimeFigureOut">
              <a:rPr lang="zh-CN" altLang="en-US" smtClean="0"/>
              <a:t>2020/8/16</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8B4EEA79-5AC8-49C1-9DBC-C6A7DDC08390}" type="slidenum">
              <a:rPr lang="zh-CN" altLang="en-US" smtClean="0"/>
              <a:t>‹#›</a:t>
            </a:fld>
            <a:endParaRPr lang="zh-CN" altLang="en-US"/>
          </a:p>
        </p:txBody>
      </p:sp>
    </p:spTree>
    <p:extLst>
      <p:ext uri="{BB962C8B-B14F-4D97-AF65-F5344CB8AC3E}">
        <p14:creationId xmlns:p14="http://schemas.microsoft.com/office/powerpoint/2010/main" val="20552608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a:prstGeom prst="rect">
            <a:avLst/>
          </a:prstGeo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A2C87154-FC03-4CF4-AA93-A9094681D532}" type="datetimeFigureOut">
              <a:rPr lang="zh-CN" altLang="en-US" smtClean="0"/>
              <a:t>2020/8/16</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8B4EEA79-5AC8-49C1-9DBC-C6A7DDC08390}" type="slidenum">
              <a:rPr lang="zh-CN" altLang="en-US" smtClean="0"/>
              <a:t>‹#›</a:t>
            </a:fld>
            <a:endParaRPr lang="zh-CN" altLang="en-US"/>
          </a:p>
        </p:txBody>
      </p:sp>
    </p:spTree>
    <p:extLst>
      <p:ext uri="{BB962C8B-B14F-4D97-AF65-F5344CB8AC3E}">
        <p14:creationId xmlns:p14="http://schemas.microsoft.com/office/powerpoint/2010/main" val="55893923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835401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2245284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670680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9688983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2020/8/16</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9435648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2020/8/16</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1094963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2020/8/16</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1039013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74036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内容占位符 2"/>
          <p:cNvSpPr>
            <a:spLocks noGrp="1"/>
          </p:cNvSpPr>
          <p:nvPr>
            <p:ph idx="1"/>
          </p:nvPr>
        </p:nvSpPr>
        <p:spPr>
          <a:xfrm>
            <a:off x="838200" y="1825625"/>
            <a:ext cx="10515600" cy="4351338"/>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A2C87154-FC03-4CF4-AA93-A9094681D532}" type="datetimeFigureOut">
              <a:rPr lang="zh-CN" altLang="en-US" smtClean="0"/>
              <a:t>2020/8/16</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8B4EEA79-5AC8-49C1-9DBC-C6A7DDC08390}" type="slidenum">
              <a:rPr lang="zh-CN" altLang="en-US" smtClean="0"/>
              <a:t>‹#›</a:t>
            </a:fld>
            <a:endParaRPr lang="zh-CN" altLang="en-US"/>
          </a:p>
        </p:txBody>
      </p:sp>
    </p:spTree>
    <p:extLst>
      <p:ext uri="{BB962C8B-B14F-4D97-AF65-F5344CB8AC3E}">
        <p14:creationId xmlns:p14="http://schemas.microsoft.com/office/powerpoint/2010/main" val="114184387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7533761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739125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714783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a:prstGeom prst="rect">
            <a:avLst/>
          </a:prstGeo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A2C87154-FC03-4CF4-AA93-A9094681D532}" type="datetimeFigureOut">
              <a:rPr lang="zh-CN" altLang="en-US" smtClean="0"/>
              <a:t>2020/8/16</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8B4EEA79-5AC8-49C1-9DBC-C6A7DDC08390}" type="slidenum">
              <a:rPr lang="zh-CN" altLang="en-US" smtClean="0"/>
              <a:t>‹#›</a:t>
            </a:fld>
            <a:endParaRPr lang="zh-CN" altLang="en-US"/>
          </a:p>
        </p:txBody>
      </p:sp>
    </p:spTree>
    <p:extLst>
      <p:ext uri="{BB962C8B-B14F-4D97-AF65-F5344CB8AC3E}">
        <p14:creationId xmlns:p14="http://schemas.microsoft.com/office/powerpoint/2010/main" val="40363905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A2C87154-FC03-4CF4-AA93-A9094681D532}" type="datetimeFigureOut">
              <a:rPr lang="zh-CN" altLang="en-US" smtClean="0"/>
              <a:t>2020/8/16</a:t>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8B4EEA79-5AC8-49C1-9DBC-C6A7DDC08390}" type="slidenum">
              <a:rPr lang="zh-CN" altLang="en-US" smtClean="0"/>
              <a:t>‹#›</a:t>
            </a:fld>
            <a:endParaRPr lang="zh-CN" altLang="en-US"/>
          </a:p>
        </p:txBody>
      </p:sp>
    </p:spTree>
    <p:extLst>
      <p:ext uri="{BB962C8B-B14F-4D97-AF65-F5344CB8AC3E}">
        <p14:creationId xmlns:p14="http://schemas.microsoft.com/office/powerpoint/2010/main" val="2209569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a:xfrm>
            <a:off x="838200" y="6356350"/>
            <a:ext cx="2743200" cy="365125"/>
          </a:xfrm>
          <a:prstGeom prst="rect">
            <a:avLst/>
          </a:prstGeom>
        </p:spPr>
        <p:txBody>
          <a:bodyPr/>
          <a:lstStyle/>
          <a:p>
            <a:fld id="{A2C87154-FC03-4CF4-AA93-A9094681D532}" type="datetimeFigureOut">
              <a:rPr lang="zh-CN" altLang="en-US" smtClean="0"/>
              <a:t>2020/8/16</a:t>
            </a:fld>
            <a:endParaRPr lang="zh-CN" altLang="en-US"/>
          </a:p>
        </p:txBody>
      </p:sp>
      <p:sp>
        <p:nvSpPr>
          <p:cNvPr id="8" name="页脚占位符 7"/>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8610600" y="6356350"/>
            <a:ext cx="2743200" cy="365125"/>
          </a:xfrm>
          <a:prstGeom prst="rect">
            <a:avLst/>
          </a:prstGeom>
        </p:spPr>
        <p:txBody>
          <a:bodyPr/>
          <a:lstStyle/>
          <a:p>
            <a:fld id="{8B4EEA79-5AC8-49C1-9DBC-C6A7DDC08390}" type="slidenum">
              <a:rPr lang="zh-CN" altLang="en-US" smtClean="0"/>
              <a:t>‹#›</a:t>
            </a:fld>
            <a:endParaRPr lang="zh-CN" altLang="en-US"/>
          </a:p>
        </p:txBody>
      </p:sp>
    </p:spTree>
    <p:extLst>
      <p:ext uri="{BB962C8B-B14F-4D97-AF65-F5344CB8AC3E}">
        <p14:creationId xmlns:p14="http://schemas.microsoft.com/office/powerpoint/2010/main" val="5455924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日期占位符 2"/>
          <p:cNvSpPr>
            <a:spLocks noGrp="1"/>
          </p:cNvSpPr>
          <p:nvPr>
            <p:ph type="dt" sz="half" idx="10"/>
          </p:nvPr>
        </p:nvSpPr>
        <p:spPr>
          <a:xfrm>
            <a:off x="838200" y="6356350"/>
            <a:ext cx="2743200" cy="365125"/>
          </a:xfrm>
          <a:prstGeom prst="rect">
            <a:avLst/>
          </a:prstGeom>
        </p:spPr>
        <p:txBody>
          <a:bodyPr/>
          <a:lstStyle/>
          <a:p>
            <a:fld id="{A2C87154-FC03-4CF4-AA93-A9094681D532}" type="datetimeFigureOut">
              <a:rPr lang="zh-CN" altLang="en-US" smtClean="0"/>
              <a:t>2020/8/16</a:t>
            </a:fld>
            <a:endParaRPr lang="zh-CN" altLang="en-US"/>
          </a:p>
        </p:txBody>
      </p:sp>
      <p:sp>
        <p:nvSpPr>
          <p:cNvPr id="4" name="页脚占位符 3"/>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a:prstGeom prst="rect">
            <a:avLst/>
          </a:prstGeom>
        </p:spPr>
        <p:txBody>
          <a:bodyPr/>
          <a:lstStyle/>
          <a:p>
            <a:fld id="{8B4EEA79-5AC8-49C1-9DBC-C6A7DDC08390}" type="slidenum">
              <a:rPr lang="zh-CN" altLang="en-US" smtClean="0"/>
              <a:t>‹#›</a:t>
            </a:fld>
            <a:endParaRPr lang="zh-CN" altLang="en-US"/>
          </a:p>
        </p:txBody>
      </p:sp>
    </p:spTree>
    <p:extLst>
      <p:ext uri="{BB962C8B-B14F-4D97-AF65-F5344CB8AC3E}">
        <p14:creationId xmlns:p14="http://schemas.microsoft.com/office/powerpoint/2010/main" val="42506711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a:prstGeom prst="rect">
            <a:avLst/>
          </a:prstGeom>
        </p:spPr>
        <p:txBody>
          <a:bodyPr/>
          <a:lstStyle/>
          <a:p>
            <a:fld id="{A2C87154-FC03-4CF4-AA93-A9094681D532}" type="datetimeFigureOut">
              <a:rPr lang="zh-CN" altLang="en-US" smtClean="0"/>
              <a:t>2020/8/16</a:t>
            </a:fld>
            <a:endParaRPr lang="zh-CN" altLang="en-US"/>
          </a:p>
        </p:txBody>
      </p:sp>
      <p:sp>
        <p:nvSpPr>
          <p:cNvPr id="3" name="页脚占位符 2"/>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8610600" y="6356350"/>
            <a:ext cx="2743200" cy="365125"/>
          </a:xfrm>
          <a:prstGeom prst="rect">
            <a:avLst/>
          </a:prstGeom>
        </p:spPr>
        <p:txBody>
          <a:bodyPr/>
          <a:lstStyle/>
          <a:p>
            <a:fld id="{8B4EEA79-5AC8-49C1-9DBC-C6A7DDC08390}" type="slidenum">
              <a:rPr lang="zh-CN" altLang="en-US" smtClean="0"/>
              <a:t>‹#›</a:t>
            </a:fld>
            <a:endParaRPr lang="zh-CN" altLang="en-US"/>
          </a:p>
        </p:txBody>
      </p:sp>
    </p:spTree>
    <p:extLst>
      <p:ext uri="{BB962C8B-B14F-4D97-AF65-F5344CB8AC3E}">
        <p14:creationId xmlns:p14="http://schemas.microsoft.com/office/powerpoint/2010/main" val="32026222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A2C87154-FC03-4CF4-AA93-A9094681D532}" type="datetimeFigureOut">
              <a:rPr lang="zh-CN" altLang="en-US" smtClean="0"/>
              <a:t>2020/8/16</a:t>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8B4EEA79-5AC8-49C1-9DBC-C6A7DDC08390}" type="slidenum">
              <a:rPr lang="zh-CN" altLang="en-US" smtClean="0"/>
              <a:t>‹#›</a:t>
            </a:fld>
            <a:endParaRPr lang="zh-CN" altLang="en-US"/>
          </a:p>
        </p:txBody>
      </p:sp>
    </p:spTree>
    <p:extLst>
      <p:ext uri="{BB962C8B-B14F-4D97-AF65-F5344CB8AC3E}">
        <p14:creationId xmlns:p14="http://schemas.microsoft.com/office/powerpoint/2010/main" val="5167679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A2C87154-FC03-4CF4-AA93-A9094681D532}" type="datetimeFigureOut">
              <a:rPr lang="zh-CN" altLang="en-US" smtClean="0"/>
              <a:t>2020/8/16</a:t>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8B4EEA79-5AC8-49C1-9DBC-C6A7DDC08390}" type="slidenum">
              <a:rPr lang="zh-CN" altLang="en-US" smtClean="0"/>
              <a:t>‹#›</a:t>
            </a:fld>
            <a:endParaRPr lang="zh-CN" altLang="en-US"/>
          </a:p>
        </p:txBody>
      </p:sp>
    </p:spTree>
    <p:extLst>
      <p:ext uri="{BB962C8B-B14F-4D97-AF65-F5344CB8AC3E}">
        <p14:creationId xmlns:p14="http://schemas.microsoft.com/office/powerpoint/2010/main" val="41881851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矩形 6"/>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0133838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2020/8/16</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6396791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43.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4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1299208" y="-10758"/>
            <a:ext cx="6855020" cy="6868758"/>
          </a:xfrm>
          <a:prstGeom prst="rect">
            <a:avLst/>
          </a:prstGeom>
        </p:spPr>
      </p:pic>
      <p:sp>
        <p:nvSpPr>
          <p:cNvPr id="10" name="Oval 7"/>
          <p:cNvSpPr/>
          <p:nvPr/>
        </p:nvSpPr>
        <p:spPr>
          <a:xfrm>
            <a:off x="-788231" y="3959982"/>
            <a:ext cx="3686249" cy="3686249"/>
          </a:xfrm>
          <a:prstGeom prst="ellipse">
            <a:avLst/>
          </a:prstGeom>
          <a:gradFill flip="none" rotWithShape="1">
            <a:gsLst>
              <a:gs pos="65000">
                <a:srgbClr val="212737">
                  <a:alpha val="30000"/>
                </a:srgbClr>
              </a:gs>
              <a:gs pos="100000">
                <a:schemeClr val="accent1">
                  <a:alpha val="0"/>
                </a:schemeClr>
              </a:gs>
            </a:gsLst>
            <a:path path="circle">
              <a:fillToRect l="50000" t="50000" r="50000" b="50000"/>
            </a:path>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 name="Oval 8"/>
          <p:cNvSpPr/>
          <p:nvPr/>
        </p:nvSpPr>
        <p:spPr>
          <a:xfrm>
            <a:off x="-412106" y="4336107"/>
            <a:ext cx="2933998" cy="2933998"/>
          </a:xfrm>
          <a:prstGeom prst="ellipse">
            <a:avLst/>
          </a:prstGeom>
          <a:gradFill flip="none" rotWithShape="1">
            <a:gsLst>
              <a:gs pos="0">
                <a:schemeClr val="accent1">
                  <a:alpha val="50000"/>
                </a:schemeClr>
              </a:gs>
              <a:gs pos="100000">
                <a:schemeClr val="accent1">
                  <a:lumMod val="75000"/>
                </a:schemeClr>
              </a:gs>
            </a:gsLst>
            <a:lin ang="5400000" scaled="1"/>
            <a:tileRect/>
          </a:gradFill>
          <a:ln>
            <a:noFill/>
          </a:ln>
          <a:effectLst>
            <a:outerShdw blurRad="101600" sx="98000" sy="98000" algn="ctr" rotWithShape="0">
              <a:prstClr val="black">
                <a:alpha val="7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2" name="Oval 9"/>
          <p:cNvSpPr/>
          <p:nvPr/>
        </p:nvSpPr>
        <p:spPr>
          <a:xfrm>
            <a:off x="0" y="4748213"/>
            <a:ext cx="2109787" cy="2109787"/>
          </a:xfrm>
          <a:prstGeom prst="ellipse">
            <a:avLst/>
          </a:prstGeom>
          <a:gradFill flip="none" rotWithShape="1">
            <a:gsLst>
              <a:gs pos="0">
                <a:schemeClr val="accent1"/>
              </a:gs>
              <a:gs pos="100000">
                <a:schemeClr val="accent1">
                  <a:lumMod val="75000"/>
                </a:schemeClr>
              </a:gs>
            </a:gsLst>
            <a:lin ang="5400000" scaled="1"/>
            <a:tileRect/>
          </a:gradFill>
          <a:ln w="12700">
            <a:noFill/>
          </a:ln>
          <a:effectLst>
            <a:outerShdw blurRad="444500" sx="98000" sy="98000" algn="ctr" rotWithShape="0">
              <a:prstClr val="black">
                <a:alpha val="3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3" name="Freeform 10"/>
          <p:cNvSpPr>
            <a:spLocks noEditPoints="1"/>
          </p:cNvSpPr>
          <p:nvPr/>
        </p:nvSpPr>
        <p:spPr bwMode="auto">
          <a:xfrm flipV="1">
            <a:off x="2531057" y="6283762"/>
            <a:ext cx="534585" cy="534585"/>
          </a:xfrm>
          <a:custGeom>
            <a:avLst/>
            <a:gdLst>
              <a:gd name="T0" fmla="*/ 428 w 856"/>
              <a:gd name="T1" fmla="*/ 0 h 856"/>
              <a:gd name="T2" fmla="*/ 0 w 856"/>
              <a:gd name="T3" fmla="*/ 428 h 856"/>
              <a:gd name="T4" fmla="*/ 428 w 856"/>
              <a:gd name="T5" fmla="*/ 856 h 856"/>
              <a:gd name="T6" fmla="*/ 856 w 856"/>
              <a:gd name="T7" fmla="*/ 428 h 856"/>
              <a:gd name="T8" fmla="*/ 428 w 856"/>
              <a:gd name="T9" fmla="*/ 0 h 856"/>
              <a:gd name="T10" fmla="*/ 428 w 856"/>
              <a:gd name="T11" fmla="*/ 723 h 856"/>
              <a:gd name="T12" fmla="*/ 133 w 856"/>
              <a:gd name="T13" fmla="*/ 428 h 856"/>
              <a:gd name="T14" fmla="*/ 428 w 856"/>
              <a:gd name="T15" fmla="*/ 133 h 856"/>
              <a:gd name="T16" fmla="*/ 723 w 856"/>
              <a:gd name="T17" fmla="*/ 428 h 856"/>
              <a:gd name="T18" fmla="*/ 428 w 856"/>
              <a:gd name="T19" fmla="*/ 723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56" h="856">
                <a:moveTo>
                  <a:pt x="428" y="0"/>
                </a:moveTo>
                <a:cubicBezTo>
                  <a:pt x="192" y="0"/>
                  <a:pt x="0" y="192"/>
                  <a:pt x="0" y="428"/>
                </a:cubicBezTo>
                <a:cubicBezTo>
                  <a:pt x="0" y="664"/>
                  <a:pt x="192" y="856"/>
                  <a:pt x="428" y="856"/>
                </a:cubicBezTo>
                <a:cubicBezTo>
                  <a:pt x="664" y="856"/>
                  <a:pt x="856" y="664"/>
                  <a:pt x="856" y="428"/>
                </a:cubicBezTo>
                <a:cubicBezTo>
                  <a:pt x="856" y="192"/>
                  <a:pt x="664" y="0"/>
                  <a:pt x="428" y="0"/>
                </a:cubicBezTo>
                <a:close/>
                <a:moveTo>
                  <a:pt x="428" y="723"/>
                </a:moveTo>
                <a:cubicBezTo>
                  <a:pt x="265" y="723"/>
                  <a:pt x="133" y="591"/>
                  <a:pt x="133" y="428"/>
                </a:cubicBezTo>
                <a:cubicBezTo>
                  <a:pt x="133" y="265"/>
                  <a:pt x="265" y="133"/>
                  <a:pt x="428" y="133"/>
                </a:cubicBezTo>
                <a:cubicBezTo>
                  <a:pt x="591" y="133"/>
                  <a:pt x="723" y="265"/>
                  <a:pt x="723" y="428"/>
                </a:cubicBezTo>
                <a:cubicBezTo>
                  <a:pt x="723" y="591"/>
                  <a:pt x="591" y="723"/>
                  <a:pt x="428" y="723"/>
                </a:cubicBezTo>
                <a:close/>
              </a:path>
            </a:pathLst>
          </a:custGeom>
          <a:gradFill flip="none" rotWithShape="1">
            <a:gsLst>
              <a:gs pos="0">
                <a:schemeClr val="accent1"/>
              </a:gs>
              <a:gs pos="100000">
                <a:schemeClr val="accent1">
                  <a:lumMod val="75000"/>
                </a:schemeClr>
              </a:gs>
            </a:gsLst>
            <a:lin ang="5400000" scaled="1"/>
            <a:tileRect/>
          </a:gradFill>
          <a:ln>
            <a:noFill/>
          </a:ln>
        </p:spPr>
        <p:txBody>
          <a:bodyPr vert="horz" wrap="square" lIns="91440" tIns="45720" rIns="91440" bIns="45720" numCol="1" anchor="t" anchorCtr="0" compatLnSpc="1">
            <a:prstTxWarp prst="textNoShape">
              <a:avLst/>
            </a:prstTxWarp>
          </a:bodyPr>
          <a:lstStyle/>
          <a:p>
            <a:endParaRPr lang="id-ID"/>
          </a:p>
        </p:txBody>
      </p:sp>
      <p:sp>
        <p:nvSpPr>
          <p:cNvPr id="14" name="Oval 11"/>
          <p:cNvSpPr/>
          <p:nvPr/>
        </p:nvSpPr>
        <p:spPr>
          <a:xfrm>
            <a:off x="341810" y="3641139"/>
            <a:ext cx="532836" cy="532836"/>
          </a:xfrm>
          <a:prstGeom prst="ellipse">
            <a:avLst/>
          </a:prstGeom>
          <a:gradFill flip="none" rotWithShape="1">
            <a:gsLst>
              <a:gs pos="0">
                <a:schemeClr val="accent1"/>
              </a:gs>
              <a:gs pos="100000">
                <a:schemeClr val="accent1">
                  <a:lumMod val="7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Freeform 12"/>
          <p:cNvSpPr/>
          <p:nvPr/>
        </p:nvSpPr>
        <p:spPr>
          <a:xfrm>
            <a:off x="755632" y="5357735"/>
            <a:ext cx="1354155" cy="1487380"/>
          </a:xfrm>
          <a:custGeom>
            <a:avLst/>
            <a:gdLst>
              <a:gd name="connsiteX0" fmla="*/ 299261 w 1354155"/>
              <a:gd name="connsiteY0" fmla="*/ 0 h 1487380"/>
              <a:gd name="connsiteX1" fmla="*/ 392445 w 1354155"/>
              <a:gd name="connsiteY1" fmla="*/ 13874 h 1487380"/>
              <a:gd name="connsiteX2" fmla="*/ 439504 w 1354155"/>
              <a:gd name="connsiteY2" fmla="*/ 37274 h 1487380"/>
              <a:gd name="connsiteX3" fmla="*/ 468694 w 1354155"/>
              <a:gd name="connsiteY3" fmla="*/ 18124 h 1487380"/>
              <a:gd name="connsiteX4" fmla="*/ 1354155 w 1354155"/>
              <a:gd name="connsiteY4" fmla="*/ 731195 h 1487380"/>
              <a:gd name="connsiteX5" fmla="*/ 443498 w 1354155"/>
              <a:gd name="connsiteY5" fmla="*/ 1487380 h 1487380"/>
              <a:gd name="connsiteX6" fmla="*/ 0 w 1354155"/>
              <a:gd name="connsiteY6" fmla="*/ 382325 h 1487380"/>
              <a:gd name="connsiteX7" fmla="*/ 54289 w 1354155"/>
              <a:gd name="connsiteY7" fmla="*/ 111221 h 1487380"/>
              <a:gd name="connsiteX8" fmla="*/ 77969 w 1354155"/>
              <a:gd name="connsiteY8" fmla="*/ 109515 h 1487380"/>
              <a:gd name="connsiteX9" fmla="*/ 78678 w 1354155"/>
              <a:gd name="connsiteY9" fmla="*/ 107832 h 1487380"/>
              <a:gd name="connsiteX10" fmla="*/ 299261 w 1354155"/>
              <a:gd name="connsiteY10" fmla="*/ 0 h 14873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54155" h="1487380">
                <a:moveTo>
                  <a:pt x="299261" y="0"/>
                </a:moveTo>
                <a:cubicBezTo>
                  <a:pt x="332315" y="0"/>
                  <a:pt x="363804" y="4940"/>
                  <a:pt x="392445" y="13874"/>
                </a:cubicBezTo>
                <a:lnTo>
                  <a:pt x="439504" y="37274"/>
                </a:lnTo>
                <a:lnTo>
                  <a:pt x="468694" y="18124"/>
                </a:lnTo>
                <a:cubicBezTo>
                  <a:pt x="785162" y="269669"/>
                  <a:pt x="1037687" y="479650"/>
                  <a:pt x="1354155" y="731195"/>
                </a:cubicBezTo>
                <a:cubicBezTo>
                  <a:pt x="1124138" y="955548"/>
                  <a:pt x="1176605" y="1167847"/>
                  <a:pt x="443498" y="1487380"/>
                </a:cubicBezTo>
                <a:lnTo>
                  <a:pt x="0" y="382325"/>
                </a:lnTo>
                <a:cubicBezTo>
                  <a:pt x="2636" y="188130"/>
                  <a:pt x="17419" y="126607"/>
                  <a:pt x="54289" y="111221"/>
                </a:cubicBezTo>
                <a:lnTo>
                  <a:pt x="77969" y="109515"/>
                </a:lnTo>
                <a:lnTo>
                  <a:pt x="78678" y="107832"/>
                </a:lnTo>
                <a:cubicBezTo>
                  <a:pt x="115020" y="44464"/>
                  <a:pt x="200100" y="0"/>
                  <a:pt x="299261" y="0"/>
                </a:cubicBezTo>
                <a:close/>
              </a:path>
            </a:pathLst>
          </a:custGeom>
          <a:gradFill flip="none" rotWithShape="1">
            <a:gsLst>
              <a:gs pos="0">
                <a:schemeClr val="tx1">
                  <a:alpha val="65000"/>
                </a:schemeClr>
              </a:gs>
              <a:gs pos="100000">
                <a:schemeClr val="accent1">
                  <a:alpha val="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grpSp>
        <p:nvGrpSpPr>
          <p:cNvPr id="16" name="Group 13"/>
          <p:cNvGrpSpPr/>
          <p:nvPr/>
        </p:nvGrpSpPr>
        <p:grpSpPr>
          <a:xfrm>
            <a:off x="726023" y="5322449"/>
            <a:ext cx="657740" cy="961313"/>
            <a:chOff x="6258454" y="3849160"/>
            <a:chExt cx="330200" cy="482600"/>
          </a:xfrm>
          <a:gradFill>
            <a:gsLst>
              <a:gs pos="0">
                <a:schemeClr val="bg1"/>
              </a:gs>
              <a:gs pos="100000">
                <a:schemeClr val="bg1">
                  <a:lumMod val="95000"/>
                </a:schemeClr>
              </a:gs>
            </a:gsLst>
            <a:lin ang="5400000" scaled="1"/>
          </a:gradFill>
        </p:grpSpPr>
        <p:sp>
          <p:nvSpPr>
            <p:cNvPr id="17" name="Freeform 35"/>
            <p:cNvSpPr>
              <a:spLocks noEditPoints="1"/>
            </p:cNvSpPr>
            <p:nvPr/>
          </p:nvSpPr>
          <p:spPr bwMode="auto">
            <a:xfrm>
              <a:off x="6258454" y="3849160"/>
              <a:ext cx="330200" cy="482600"/>
            </a:xfrm>
            <a:custGeom>
              <a:avLst/>
              <a:gdLst>
                <a:gd name="T0" fmla="*/ 44 w 88"/>
                <a:gd name="T1" fmla="*/ 0 h 128"/>
                <a:gd name="T2" fmla="*/ 0 w 88"/>
                <a:gd name="T3" fmla="*/ 44 h 128"/>
                <a:gd name="T4" fmla="*/ 20 w 88"/>
                <a:gd name="T5" fmla="*/ 92 h 128"/>
                <a:gd name="T6" fmla="*/ 44 w 88"/>
                <a:gd name="T7" fmla="*/ 128 h 128"/>
                <a:gd name="T8" fmla="*/ 68 w 88"/>
                <a:gd name="T9" fmla="*/ 92 h 128"/>
                <a:gd name="T10" fmla="*/ 88 w 88"/>
                <a:gd name="T11" fmla="*/ 44 h 128"/>
                <a:gd name="T12" fmla="*/ 44 w 88"/>
                <a:gd name="T13" fmla="*/ 0 h 128"/>
                <a:gd name="T14" fmla="*/ 54 w 88"/>
                <a:gd name="T15" fmla="*/ 109 h 128"/>
                <a:gd name="T16" fmla="*/ 35 w 88"/>
                <a:gd name="T17" fmla="*/ 111 h 128"/>
                <a:gd name="T18" fmla="*/ 32 w 88"/>
                <a:gd name="T19" fmla="*/ 104 h 128"/>
                <a:gd name="T20" fmla="*/ 32 w 88"/>
                <a:gd name="T21" fmla="*/ 103 h 128"/>
                <a:gd name="T22" fmla="*/ 57 w 88"/>
                <a:gd name="T23" fmla="*/ 100 h 128"/>
                <a:gd name="T24" fmla="*/ 56 w 88"/>
                <a:gd name="T25" fmla="*/ 104 h 128"/>
                <a:gd name="T26" fmla="*/ 54 w 88"/>
                <a:gd name="T27" fmla="*/ 109 h 128"/>
                <a:gd name="T28" fmla="*/ 31 w 88"/>
                <a:gd name="T29" fmla="*/ 100 h 128"/>
                <a:gd name="T30" fmla="*/ 28 w 88"/>
                <a:gd name="T31" fmla="*/ 92 h 128"/>
                <a:gd name="T32" fmla="*/ 60 w 88"/>
                <a:gd name="T33" fmla="*/ 92 h 128"/>
                <a:gd name="T34" fmla="*/ 58 w 88"/>
                <a:gd name="T35" fmla="*/ 96 h 128"/>
                <a:gd name="T36" fmla="*/ 31 w 88"/>
                <a:gd name="T37" fmla="*/ 100 h 128"/>
                <a:gd name="T38" fmla="*/ 44 w 88"/>
                <a:gd name="T39" fmla="*/ 120 h 128"/>
                <a:gd name="T40" fmla="*/ 36 w 88"/>
                <a:gd name="T41" fmla="*/ 115 h 128"/>
                <a:gd name="T42" fmla="*/ 53 w 88"/>
                <a:gd name="T43" fmla="*/ 113 h 128"/>
                <a:gd name="T44" fmla="*/ 44 w 88"/>
                <a:gd name="T45" fmla="*/ 120 h 128"/>
                <a:gd name="T46" fmla="*/ 63 w 88"/>
                <a:gd name="T47" fmla="*/ 84 h 128"/>
                <a:gd name="T48" fmla="*/ 25 w 88"/>
                <a:gd name="T49" fmla="*/ 84 h 128"/>
                <a:gd name="T50" fmla="*/ 19 w 88"/>
                <a:gd name="T51" fmla="*/ 71 h 128"/>
                <a:gd name="T52" fmla="*/ 8 w 88"/>
                <a:gd name="T53" fmla="*/ 44 h 128"/>
                <a:gd name="T54" fmla="*/ 44 w 88"/>
                <a:gd name="T55" fmla="*/ 8 h 128"/>
                <a:gd name="T56" fmla="*/ 80 w 88"/>
                <a:gd name="T57" fmla="*/ 44 h 128"/>
                <a:gd name="T58" fmla="*/ 69 w 88"/>
                <a:gd name="T59" fmla="*/ 71 h 128"/>
                <a:gd name="T60" fmla="*/ 63 w 88"/>
                <a:gd name="T61" fmla="*/ 8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8" h="128">
                  <a:moveTo>
                    <a:pt x="44" y="0"/>
                  </a:moveTo>
                  <a:cubicBezTo>
                    <a:pt x="20" y="0"/>
                    <a:pt x="0" y="20"/>
                    <a:pt x="0" y="44"/>
                  </a:cubicBezTo>
                  <a:cubicBezTo>
                    <a:pt x="0" y="60"/>
                    <a:pt x="15" y="77"/>
                    <a:pt x="20" y="92"/>
                  </a:cubicBezTo>
                  <a:cubicBezTo>
                    <a:pt x="28" y="115"/>
                    <a:pt x="27" y="128"/>
                    <a:pt x="44" y="128"/>
                  </a:cubicBezTo>
                  <a:cubicBezTo>
                    <a:pt x="61" y="128"/>
                    <a:pt x="60" y="115"/>
                    <a:pt x="68" y="92"/>
                  </a:cubicBezTo>
                  <a:cubicBezTo>
                    <a:pt x="73" y="77"/>
                    <a:pt x="88" y="60"/>
                    <a:pt x="88" y="44"/>
                  </a:cubicBezTo>
                  <a:cubicBezTo>
                    <a:pt x="88" y="20"/>
                    <a:pt x="68" y="0"/>
                    <a:pt x="44" y="0"/>
                  </a:cubicBezTo>
                  <a:close/>
                  <a:moveTo>
                    <a:pt x="54" y="109"/>
                  </a:moveTo>
                  <a:cubicBezTo>
                    <a:pt x="35" y="111"/>
                    <a:pt x="35" y="111"/>
                    <a:pt x="35" y="111"/>
                  </a:cubicBezTo>
                  <a:cubicBezTo>
                    <a:pt x="34" y="109"/>
                    <a:pt x="33" y="107"/>
                    <a:pt x="32" y="104"/>
                  </a:cubicBezTo>
                  <a:cubicBezTo>
                    <a:pt x="32" y="104"/>
                    <a:pt x="32" y="104"/>
                    <a:pt x="32" y="103"/>
                  </a:cubicBezTo>
                  <a:cubicBezTo>
                    <a:pt x="57" y="100"/>
                    <a:pt x="57" y="100"/>
                    <a:pt x="57" y="100"/>
                  </a:cubicBezTo>
                  <a:cubicBezTo>
                    <a:pt x="57" y="102"/>
                    <a:pt x="56" y="103"/>
                    <a:pt x="56" y="104"/>
                  </a:cubicBezTo>
                  <a:cubicBezTo>
                    <a:pt x="55" y="106"/>
                    <a:pt x="55" y="107"/>
                    <a:pt x="54" y="109"/>
                  </a:cubicBezTo>
                  <a:close/>
                  <a:moveTo>
                    <a:pt x="31" y="100"/>
                  </a:moveTo>
                  <a:cubicBezTo>
                    <a:pt x="30" y="97"/>
                    <a:pt x="29" y="95"/>
                    <a:pt x="28" y="92"/>
                  </a:cubicBezTo>
                  <a:cubicBezTo>
                    <a:pt x="60" y="92"/>
                    <a:pt x="60" y="92"/>
                    <a:pt x="60" y="92"/>
                  </a:cubicBezTo>
                  <a:cubicBezTo>
                    <a:pt x="59" y="93"/>
                    <a:pt x="59" y="95"/>
                    <a:pt x="58" y="96"/>
                  </a:cubicBezTo>
                  <a:lnTo>
                    <a:pt x="31" y="100"/>
                  </a:lnTo>
                  <a:close/>
                  <a:moveTo>
                    <a:pt x="44" y="120"/>
                  </a:moveTo>
                  <a:cubicBezTo>
                    <a:pt x="40" y="120"/>
                    <a:pt x="38" y="120"/>
                    <a:pt x="36" y="115"/>
                  </a:cubicBezTo>
                  <a:cubicBezTo>
                    <a:pt x="53" y="113"/>
                    <a:pt x="53" y="113"/>
                    <a:pt x="53" y="113"/>
                  </a:cubicBezTo>
                  <a:cubicBezTo>
                    <a:pt x="51" y="119"/>
                    <a:pt x="49" y="120"/>
                    <a:pt x="44" y="120"/>
                  </a:cubicBezTo>
                  <a:close/>
                  <a:moveTo>
                    <a:pt x="63" y="84"/>
                  </a:moveTo>
                  <a:cubicBezTo>
                    <a:pt x="25" y="84"/>
                    <a:pt x="25" y="84"/>
                    <a:pt x="25" y="84"/>
                  </a:cubicBezTo>
                  <a:cubicBezTo>
                    <a:pt x="23" y="80"/>
                    <a:pt x="21" y="75"/>
                    <a:pt x="19" y="71"/>
                  </a:cubicBezTo>
                  <a:cubicBezTo>
                    <a:pt x="13" y="62"/>
                    <a:pt x="8" y="52"/>
                    <a:pt x="8" y="44"/>
                  </a:cubicBezTo>
                  <a:cubicBezTo>
                    <a:pt x="8" y="24"/>
                    <a:pt x="24" y="8"/>
                    <a:pt x="44" y="8"/>
                  </a:cubicBezTo>
                  <a:cubicBezTo>
                    <a:pt x="64" y="8"/>
                    <a:pt x="80" y="24"/>
                    <a:pt x="80" y="44"/>
                  </a:cubicBezTo>
                  <a:cubicBezTo>
                    <a:pt x="80" y="52"/>
                    <a:pt x="75" y="62"/>
                    <a:pt x="69" y="71"/>
                  </a:cubicBezTo>
                  <a:cubicBezTo>
                    <a:pt x="67" y="75"/>
                    <a:pt x="65" y="80"/>
                    <a:pt x="63"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 name="Freeform 36"/>
            <p:cNvSpPr>
              <a:spLocks/>
            </p:cNvSpPr>
            <p:nvPr/>
          </p:nvSpPr>
          <p:spPr bwMode="auto">
            <a:xfrm>
              <a:off x="6333066" y="3925360"/>
              <a:ext cx="96837" cy="96838"/>
            </a:xfrm>
            <a:custGeom>
              <a:avLst/>
              <a:gdLst>
                <a:gd name="T0" fmla="*/ 24 w 26"/>
                <a:gd name="T1" fmla="*/ 0 h 26"/>
                <a:gd name="T2" fmla="*/ 0 w 26"/>
                <a:gd name="T3" fmla="*/ 24 h 26"/>
                <a:gd name="T4" fmla="*/ 2 w 26"/>
                <a:gd name="T5" fmla="*/ 26 h 26"/>
                <a:gd name="T6" fmla="*/ 4 w 26"/>
                <a:gd name="T7" fmla="*/ 24 h 26"/>
                <a:gd name="T8" fmla="*/ 24 w 26"/>
                <a:gd name="T9" fmla="*/ 4 h 26"/>
                <a:gd name="T10" fmla="*/ 26 w 26"/>
                <a:gd name="T11" fmla="*/ 2 h 26"/>
                <a:gd name="T12" fmla="*/ 24 w 26"/>
                <a:gd name="T13" fmla="*/ 0 h 26"/>
              </a:gdLst>
              <a:ahLst/>
              <a:cxnLst>
                <a:cxn ang="0">
                  <a:pos x="T0" y="T1"/>
                </a:cxn>
                <a:cxn ang="0">
                  <a:pos x="T2" y="T3"/>
                </a:cxn>
                <a:cxn ang="0">
                  <a:pos x="T4" y="T5"/>
                </a:cxn>
                <a:cxn ang="0">
                  <a:pos x="T6" y="T7"/>
                </a:cxn>
                <a:cxn ang="0">
                  <a:pos x="T8" y="T9"/>
                </a:cxn>
                <a:cxn ang="0">
                  <a:pos x="T10" y="T11"/>
                </a:cxn>
                <a:cxn ang="0">
                  <a:pos x="T12" y="T13"/>
                </a:cxn>
              </a:cxnLst>
              <a:rect l="0" t="0" r="r" b="b"/>
              <a:pathLst>
                <a:path w="26" h="26">
                  <a:moveTo>
                    <a:pt x="24" y="0"/>
                  </a:moveTo>
                  <a:cubicBezTo>
                    <a:pt x="11" y="0"/>
                    <a:pt x="0" y="11"/>
                    <a:pt x="0" y="24"/>
                  </a:cubicBezTo>
                  <a:cubicBezTo>
                    <a:pt x="0" y="25"/>
                    <a:pt x="1" y="26"/>
                    <a:pt x="2" y="26"/>
                  </a:cubicBezTo>
                  <a:cubicBezTo>
                    <a:pt x="3" y="26"/>
                    <a:pt x="4" y="25"/>
                    <a:pt x="4" y="24"/>
                  </a:cubicBezTo>
                  <a:cubicBezTo>
                    <a:pt x="4" y="13"/>
                    <a:pt x="13" y="4"/>
                    <a:pt x="24" y="4"/>
                  </a:cubicBezTo>
                  <a:cubicBezTo>
                    <a:pt x="25" y="4"/>
                    <a:pt x="26" y="3"/>
                    <a:pt x="26" y="2"/>
                  </a:cubicBezTo>
                  <a:cubicBezTo>
                    <a:pt x="26" y="1"/>
                    <a:pt x="25" y="0"/>
                    <a:pt x="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19" name="矩形 18"/>
          <p:cNvSpPr/>
          <p:nvPr/>
        </p:nvSpPr>
        <p:spPr>
          <a:xfrm>
            <a:off x="5908191" y="1786686"/>
            <a:ext cx="5588184" cy="1938992"/>
          </a:xfrm>
          <a:prstGeom prst="rect">
            <a:avLst/>
          </a:prstGeom>
        </p:spPr>
        <p:txBody>
          <a:bodyPr wrap="square">
            <a:spAutoFit/>
          </a:bodyPr>
          <a:lstStyle/>
          <a:p>
            <a:r>
              <a:rPr lang="zh-CN" altLang="en-US" sz="6000" b="1" spc="1000" dirty="0">
                <a:latin typeface="微软雅黑" panose="020B0503020204020204" pitchFamily="34" charset="-122"/>
                <a:ea typeface="微软雅黑" panose="020B0503020204020204" pitchFamily="34" charset="-122"/>
              </a:rPr>
              <a:t>团队建设管理</a:t>
            </a:r>
            <a:r>
              <a:rPr lang="zh-CN" altLang="en-US" sz="6000" b="1" spc="1000" dirty="0">
                <a:solidFill>
                  <a:srgbClr val="0070C0"/>
                </a:solidFill>
                <a:latin typeface="微软雅黑" panose="020B0503020204020204" pitchFamily="34" charset="-122"/>
                <a:ea typeface="微软雅黑" panose="020B0503020204020204" pitchFamily="34" charset="-122"/>
              </a:rPr>
              <a:t>培训</a:t>
            </a:r>
            <a:r>
              <a:rPr lang="en-US" altLang="zh-CN" sz="6000" b="1" spc="1000" dirty="0">
                <a:solidFill>
                  <a:srgbClr val="0070C0"/>
                </a:solidFill>
                <a:latin typeface="微软雅黑" panose="020B0503020204020204" pitchFamily="34" charset="-122"/>
                <a:ea typeface="微软雅黑" panose="020B0503020204020204" pitchFamily="34" charset="-122"/>
              </a:rPr>
              <a:t>PPT</a:t>
            </a:r>
          </a:p>
        </p:txBody>
      </p:sp>
      <p:sp>
        <p:nvSpPr>
          <p:cNvPr id="20" name="Rectangle 56"/>
          <p:cNvSpPr/>
          <p:nvPr/>
        </p:nvSpPr>
        <p:spPr>
          <a:xfrm>
            <a:off x="5919252" y="3668303"/>
            <a:ext cx="5150607" cy="526041"/>
          </a:xfrm>
          <a:prstGeom prst="rect">
            <a:avLst/>
          </a:prstGeom>
        </p:spPr>
        <p:txBody>
          <a:bodyPr wrap="square">
            <a:spAutoFit/>
          </a:bodyPr>
          <a:lstStyle/>
          <a:p>
            <a:pPr algn="just" defTabSz="878033">
              <a:lnSpc>
                <a:spcPct val="150000"/>
              </a:lnSpc>
              <a:defRPr/>
            </a:pPr>
            <a:r>
              <a:rPr lang="zh-CN" altLang="en-US" sz="1000" spc="600" dirty="0">
                <a:solidFill>
                  <a:schemeClr val="bg1">
                    <a:lumMod val="65000"/>
                  </a:schemeClr>
                </a:solidFill>
                <a:latin typeface="Impact" panose="020B0806030902050204" pitchFamily="34" charset="0"/>
                <a:ea typeface="微软雅黑" panose="020B0503020204020204" pitchFamily="34" charset="-122"/>
              </a:rPr>
              <a:t>详细内容点击输入本栏的具体文字，简明扼要的说明分项内容，此为概念图解，请根据您的具体内容酌情修改</a:t>
            </a:r>
            <a:endParaRPr lang="zh-CN" altLang="en-US" sz="1000" spc="600" dirty="0">
              <a:solidFill>
                <a:schemeClr val="bg1">
                  <a:lumMod val="65000"/>
                </a:schemeClr>
              </a:solidFill>
              <a:latin typeface="Impact" panose="020B0806030902050204" pitchFamily="34" charset="0"/>
              <a:ea typeface="微软雅黑" panose="020B0503020204020204" pitchFamily="34" charset="-122"/>
              <a:sym typeface="微软雅黑" pitchFamily="34" charset="-122"/>
            </a:endParaRPr>
          </a:p>
        </p:txBody>
      </p:sp>
      <p:sp>
        <p:nvSpPr>
          <p:cNvPr id="21" name="矩形 20"/>
          <p:cNvSpPr/>
          <p:nvPr/>
        </p:nvSpPr>
        <p:spPr>
          <a:xfrm>
            <a:off x="6091279" y="4356381"/>
            <a:ext cx="3526928" cy="253916"/>
          </a:xfrm>
          <a:prstGeom prst="rect">
            <a:avLst/>
          </a:prstGeom>
          <a:solidFill>
            <a:schemeClr val="bg1">
              <a:lumMod val="85000"/>
            </a:schemeClr>
          </a:solidFill>
        </p:spPr>
        <p:txBody>
          <a:bodyPr wrap="none">
            <a:spAutoFit/>
          </a:bodyPr>
          <a:lstStyle/>
          <a:p>
            <a:pPr algn="ctr" defTabSz="612131"/>
            <a:r>
              <a:rPr lang="zh-CN" altLang="en-US" sz="1050" spc="300" dirty="0">
                <a:latin typeface="微软雅黑" panose="020B0503020204020204" pitchFamily="34" charset="-122"/>
                <a:ea typeface="微软雅黑" panose="020B0503020204020204" pitchFamily="34" charset="-122"/>
                <a:cs typeface="Open Sans" pitchFamily="34" charset="0"/>
              </a:rPr>
              <a:t>汇报人</a:t>
            </a:r>
            <a:r>
              <a:rPr lang="zh-CN" altLang="en-US" sz="1050" spc="300" dirty="0" smtClean="0">
                <a:latin typeface="微软雅黑" panose="020B0503020204020204" pitchFamily="34" charset="-122"/>
                <a:ea typeface="微软雅黑" panose="020B0503020204020204" pitchFamily="34" charset="-122"/>
                <a:cs typeface="Open Sans" pitchFamily="34" charset="0"/>
              </a:rPr>
              <a:t>：</a:t>
            </a:r>
            <a:r>
              <a:rPr lang="zh-CN" altLang="en-US" sz="1050" spc="300" dirty="0">
                <a:latin typeface="微软雅黑" panose="020B0503020204020204" pitchFamily="34" charset="-122"/>
                <a:ea typeface="微软雅黑" panose="020B0503020204020204" pitchFamily="34" charset="-122"/>
                <a:cs typeface="Open Sans" pitchFamily="34" charset="0"/>
              </a:rPr>
              <a:t>优</a:t>
            </a:r>
            <a:r>
              <a:rPr lang="zh-CN" altLang="en-US" sz="1050" spc="300" dirty="0" smtClean="0">
                <a:latin typeface="微软雅黑" panose="020B0503020204020204" pitchFamily="34" charset="-122"/>
                <a:ea typeface="微软雅黑" panose="020B0503020204020204" pitchFamily="34" charset="-122"/>
                <a:cs typeface="Open Sans" pitchFamily="34" charset="0"/>
              </a:rPr>
              <a:t>品</a:t>
            </a:r>
            <a:r>
              <a:rPr lang="en-US" altLang="zh-CN" sz="1050" spc="300" dirty="0" smtClean="0">
                <a:latin typeface="微软雅黑" panose="020B0503020204020204" pitchFamily="34" charset="-122"/>
                <a:ea typeface="微软雅黑" panose="020B0503020204020204" pitchFamily="34" charset="-122"/>
                <a:cs typeface="Open Sans" pitchFamily="34" charset="0"/>
              </a:rPr>
              <a:t>PPT</a:t>
            </a:r>
            <a:r>
              <a:rPr lang="zh-CN" altLang="en-US" sz="1050" spc="300" dirty="0" smtClean="0">
                <a:latin typeface="微软雅黑" panose="020B0503020204020204" pitchFamily="34" charset="-122"/>
                <a:ea typeface="微软雅黑" panose="020B0503020204020204" pitchFamily="34" charset="-122"/>
                <a:cs typeface="Open Sans" pitchFamily="34" charset="0"/>
              </a:rPr>
              <a:t>   </a:t>
            </a:r>
            <a:r>
              <a:rPr lang="zh-CN" altLang="en-US" sz="1050" spc="300" dirty="0">
                <a:latin typeface="微软雅黑" panose="020B0503020204020204" pitchFamily="34" charset="-122"/>
                <a:ea typeface="微软雅黑" panose="020B0503020204020204" pitchFamily="34" charset="-122"/>
                <a:cs typeface="Open Sans" pitchFamily="34" charset="0"/>
              </a:rPr>
              <a:t>汇报时间：</a:t>
            </a:r>
            <a:r>
              <a:rPr lang="en-US" altLang="zh-CN" sz="1050" spc="300" dirty="0">
                <a:latin typeface="微软雅黑" panose="020B0503020204020204" pitchFamily="34" charset="-122"/>
                <a:ea typeface="微软雅黑" panose="020B0503020204020204" pitchFamily="34" charset="-122"/>
                <a:cs typeface="Open Sans" pitchFamily="34" charset="0"/>
              </a:rPr>
              <a:t>XX</a:t>
            </a:r>
            <a:r>
              <a:rPr lang="zh-CN" altLang="en-US" sz="1050" spc="300" dirty="0">
                <a:latin typeface="微软雅黑" panose="020B0503020204020204" pitchFamily="34" charset="-122"/>
                <a:ea typeface="微软雅黑" panose="020B0503020204020204" pitchFamily="34" charset="-122"/>
                <a:cs typeface="Open Sans" pitchFamily="34" charset="0"/>
              </a:rPr>
              <a:t>年</a:t>
            </a:r>
            <a:r>
              <a:rPr lang="en-US" altLang="zh-CN" sz="1050" spc="300" dirty="0">
                <a:latin typeface="微软雅黑" panose="020B0503020204020204" pitchFamily="34" charset="-122"/>
                <a:ea typeface="微软雅黑" panose="020B0503020204020204" pitchFamily="34" charset="-122"/>
                <a:cs typeface="Open Sans" pitchFamily="34" charset="0"/>
              </a:rPr>
              <a:t>XX</a:t>
            </a:r>
            <a:r>
              <a:rPr lang="zh-CN" altLang="en-US" sz="1050" spc="300" dirty="0">
                <a:latin typeface="微软雅黑" panose="020B0503020204020204" pitchFamily="34" charset="-122"/>
                <a:ea typeface="微软雅黑" panose="020B0503020204020204" pitchFamily="34" charset="-122"/>
                <a:cs typeface="Open Sans" pitchFamily="34" charset="0"/>
              </a:rPr>
              <a:t>月</a:t>
            </a:r>
          </a:p>
        </p:txBody>
      </p:sp>
      <p:grpSp>
        <p:nvGrpSpPr>
          <p:cNvPr id="22" name="组合 21"/>
          <p:cNvGrpSpPr/>
          <p:nvPr/>
        </p:nvGrpSpPr>
        <p:grpSpPr>
          <a:xfrm>
            <a:off x="6017533" y="5181908"/>
            <a:ext cx="3850774" cy="242062"/>
            <a:chOff x="4089049" y="5977898"/>
            <a:chExt cx="3850774" cy="242062"/>
          </a:xfrm>
          <a:solidFill>
            <a:srgbClr val="0070C0"/>
          </a:solidFill>
        </p:grpSpPr>
        <p:sp>
          <p:nvSpPr>
            <p:cNvPr id="23" name="AutoShape 17"/>
            <p:cNvSpPr>
              <a:spLocks/>
            </p:cNvSpPr>
            <p:nvPr/>
          </p:nvSpPr>
          <p:spPr bwMode="auto">
            <a:xfrm>
              <a:off x="4089049" y="5977898"/>
              <a:ext cx="247618" cy="24206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633" y="0"/>
                  </a:moveTo>
                  <a:cubicBezTo>
                    <a:pt x="20173" y="0"/>
                    <a:pt x="20638" y="158"/>
                    <a:pt x="21023" y="469"/>
                  </a:cubicBezTo>
                  <a:cubicBezTo>
                    <a:pt x="21405" y="780"/>
                    <a:pt x="21599" y="1154"/>
                    <a:pt x="21599" y="1586"/>
                  </a:cubicBezTo>
                  <a:lnTo>
                    <a:pt x="21599" y="20013"/>
                  </a:lnTo>
                  <a:cubicBezTo>
                    <a:pt x="21599" y="20445"/>
                    <a:pt x="21405" y="20816"/>
                    <a:pt x="21023" y="21130"/>
                  </a:cubicBezTo>
                  <a:cubicBezTo>
                    <a:pt x="20638" y="21438"/>
                    <a:pt x="20173" y="21599"/>
                    <a:pt x="19633" y="21599"/>
                  </a:cubicBezTo>
                  <a:cubicBezTo>
                    <a:pt x="19093" y="21599"/>
                    <a:pt x="18632" y="21447"/>
                    <a:pt x="18254" y="21145"/>
                  </a:cubicBezTo>
                  <a:lnTo>
                    <a:pt x="10807" y="15190"/>
                  </a:lnTo>
                  <a:lnTo>
                    <a:pt x="3359" y="21145"/>
                  </a:lnTo>
                  <a:cubicBezTo>
                    <a:pt x="2981" y="21447"/>
                    <a:pt x="2520" y="21599"/>
                    <a:pt x="1980" y="21599"/>
                  </a:cubicBezTo>
                  <a:cubicBezTo>
                    <a:pt x="1440" y="21599"/>
                    <a:pt x="975" y="21441"/>
                    <a:pt x="583" y="21130"/>
                  </a:cubicBezTo>
                  <a:cubicBezTo>
                    <a:pt x="194" y="20816"/>
                    <a:pt x="0" y="20445"/>
                    <a:pt x="0" y="20013"/>
                  </a:cubicBezTo>
                  <a:lnTo>
                    <a:pt x="0" y="1586"/>
                  </a:lnTo>
                  <a:cubicBezTo>
                    <a:pt x="0" y="1154"/>
                    <a:pt x="194" y="780"/>
                    <a:pt x="583" y="469"/>
                  </a:cubicBezTo>
                  <a:cubicBezTo>
                    <a:pt x="975" y="158"/>
                    <a:pt x="1440" y="0"/>
                    <a:pt x="1980" y="0"/>
                  </a:cubicBezTo>
                  <a:lnTo>
                    <a:pt x="19633" y="0"/>
                  </a:lnTo>
                  <a:close/>
                  <a:moveTo>
                    <a:pt x="2722" y="2150"/>
                  </a:moveTo>
                  <a:lnTo>
                    <a:pt x="2722" y="18608"/>
                  </a:lnTo>
                  <a:lnTo>
                    <a:pt x="10807" y="12115"/>
                  </a:lnTo>
                  <a:lnTo>
                    <a:pt x="18891" y="18608"/>
                  </a:lnTo>
                  <a:lnTo>
                    <a:pt x="18891" y="2150"/>
                  </a:lnTo>
                  <a:lnTo>
                    <a:pt x="2722" y="2150"/>
                  </a:lnTo>
                  <a:close/>
                </a:path>
              </a:pathLst>
            </a:custGeom>
            <a:grpFill/>
            <a:ln>
              <a:noFill/>
            </a:ln>
            <a:effectLst/>
            <a:extLst/>
          </p:spPr>
          <p:txBody>
            <a:bodyPr lIns="19048" tIns="19048" rIns="19048" bIns="19048" anchor="ctr"/>
            <a:lstStyle/>
            <a:p>
              <a:pPr defTabSz="171230" fontAlgn="auto">
                <a:spcBef>
                  <a:spcPts val="0"/>
                </a:spcBef>
                <a:spcAft>
                  <a:spcPts val="0"/>
                </a:spcAft>
                <a:defRPr/>
              </a:pPr>
              <a:endParaRPr lang="es-ES" sz="1050">
                <a:effectLst>
                  <a:outerShdw blurRad="38100" dist="38100" dir="2700000" algn="tl">
                    <a:srgbClr val="000000"/>
                  </a:outerShdw>
                </a:effectLst>
                <a:latin typeface="Gill Sans" charset="0"/>
                <a:ea typeface="+mn-ea"/>
                <a:cs typeface="Gill Sans" charset="0"/>
                <a:sym typeface="Gill Sans" charset="0"/>
              </a:endParaRPr>
            </a:p>
          </p:txBody>
        </p:sp>
        <p:sp>
          <p:nvSpPr>
            <p:cNvPr id="24" name="AutoShape 18"/>
            <p:cNvSpPr>
              <a:spLocks/>
            </p:cNvSpPr>
            <p:nvPr/>
          </p:nvSpPr>
          <p:spPr bwMode="auto">
            <a:xfrm>
              <a:off x="4670793" y="5977898"/>
              <a:ext cx="273808" cy="24206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1152"/>
                  </a:moveTo>
                  <a:lnTo>
                    <a:pt x="0" y="5936"/>
                  </a:lnTo>
                  <a:cubicBezTo>
                    <a:pt x="0" y="5498"/>
                    <a:pt x="132" y="5116"/>
                    <a:pt x="396" y="4796"/>
                  </a:cubicBezTo>
                  <a:cubicBezTo>
                    <a:pt x="663" y="4479"/>
                    <a:pt x="979" y="4317"/>
                    <a:pt x="1346" y="4317"/>
                  </a:cubicBezTo>
                  <a:lnTo>
                    <a:pt x="6316" y="4317"/>
                  </a:lnTo>
                  <a:lnTo>
                    <a:pt x="6316" y="1072"/>
                  </a:lnTo>
                  <a:cubicBezTo>
                    <a:pt x="6316" y="781"/>
                    <a:pt x="6399" y="528"/>
                    <a:pt x="6568" y="320"/>
                  </a:cubicBezTo>
                  <a:cubicBezTo>
                    <a:pt x="6737" y="108"/>
                    <a:pt x="6945" y="0"/>
                    <a:pt x="7195" y="0"/>
                  </a:cubicBezTo>
                  <a:lnTo>
                    <a:pt x="14402" y="0"/>
                  </a:lnTo>
                  <a:cubicBezTo>
                    <a:pt x="14661" y="0"/>
                    <a:pt x="14877" y="108"/>
                    <a:pt x="15053" y="320"/>
                  </a:cubicBezTo>
                  <a:cubicBezTo>
                    <a:pt x="15227" y="528"/>
                    <a:pt x="15318" y="781"/>
                    <a:pt x="15318" y="1072"/>
                  </a:cubicBezTo>
                  <a:lnTo>
                    <a:pt x="15318" y="4317"/>
                  </a:lnTo>
                  <a:lnTo>
                    <a:pt x="20263" y="4317"/>
                  </a:lnTo>
                  <a:cubicBezTo>
                    <a:pt x="20630" y="4317"/>
                    <a:pt x="20943" y="4479"/>
                    <a:pt x="21205" y="4796"/>
                  </a:cubicBezTo>
                  <a:cubicBezTo>
                    <a:pt x="21467" y="5116"/>
                    <a:pt x="21599" y="5498"/>
                    <a:pt x="21599" y="5936"/>
                  </a:cubicBezTo>
                  <a:lnTo>
                    <a:pt x="21599" y="11152"/>
                  </a:lnTo>
                  <a:lnTo>
                    <a:pt x="0" y="11152"/>
                  </a:lnTo>
                  <a:close/>
                  <a:moveTo>
                    <a:pt x="21599" y="12782"/>
                  </a:moveTo>
                  <a:lnTo>
                    <a:pt x="21599" y="19981"/>
                  </a:lnTo>
                  <a:cubicBezTo>
                    <a:pt x="21599" y="20425"/>
                    <a:pt x="21467" y="20801"/>
                    <a:pt x="21205" y="21121"/>
                  </a:cubicBezTo>
                  <a:cubicBezTo>
                    <a:pt x="20943" y="21438"/>
                    <a:pt x="20630" y="21599"/>
                    <a:pt x="20263" y="21599"/>
                  </a:cubicBezTo>
                  <a:lnTo>
                    <a:pt x="1346" y="21599"/>
                  </a:lnTo>
                  <a:cubicBezTo>
                    <a:pt x="979" y="21599"/>
                    <a:pt x="663" y="21438"/>
                    <a:pt x="396" y="21121"/>
                  </a:cubicBezTo>
                  <a:cubicBezTo>
                    <a:pt x="132" y="20801"/>
                    <a:pt x="0" y="20425"/>
                    <a:pt x="0" y="19981"/>
                  </a:cubicBezTo>
                  <a:lnTo>
                    <a:pt x="0" y="12782"/>
                  </a:lnTo>
                  <a:lnTo>
                    <a:pt x="8355" y="12782"/>
                  </a:lnTo>
                  <a:cubicBezTo>
                    <a:pt x="8340" y="12841"/>
                    <a:pt x="8333" y="12929"/>
                    <a:pt x="8333" y="13052"/>
                  </a:cubicBezTo>
                  <a:lnTo>
                    <a:pt x="8333" y="15199"/>
                  </a:lnTo>
                  <a:cubicBezTo>
                    <a:pt x="8333" y="15713"/>
                    <a:pt x="8482" y="16160"/>
                    <a:pt x="8783" y="16542"/>
                  </a:cubicBezTo>
                  <a:cubicBezTo>
                    <a:pt x="9085" y="16921"/>
                    <a:pt x="9462" y="17112"/>
                    <a:pt x="9914" y="17112"/>
                  </a:cubicBezTo>
                  <a:lnTo>
                    <a:pt x="11707" y="17112"/>
                  </a:lnTo>
                  <a:cubicBezTo>
                    <a:pt x="12137" y="17112"/>
                    <a:pt x="12507" y="16924"/>
                    <a:pt x="12816" y="16548"/>
                  </a:cubicBezTo>
                  <a:cubicBezTo>
                    <a:pt x="13124" y="16175"/>
                    <a:pt x="13278" y="15725"/>
                    <a:pt x="13278" y="15199"/>
                  </a:cubicBezTo>
                  <a:lnTo>
                    <a:pt x="13278" y="13052"/>
                  </a:lnTo>
                  <a:cubicBezTo>
                    <a:pt x="13278" y="12938"/>
                    <a:pt x="13266" y="12847"/>
                    <a:pt x="13242" y="12782"/>
                  </a:cubicBezTo>
                  <a:lnTo>
                    <a:pt x="21599" y="12782"/>
                  </a:lnTo>
                  <a:close/>
                  <a:moveTo>
                    <a:pt x="8108" y="4320"/>
                  </a:moveTo>
                  <a:lnTo>
                    <a:pt x="13511" y="4320"/>
                  </a:lnTo>
                  <a:lnTo>
                    <a:pt x="13511" y="2170"/>
                  </a:lnTo>
                  <a:lnTo>
                    <a:pt x="8108" y="2170"/>
                  </a:lnTo>
                  <a:lnTo>
                    <a:pt x="8108" y="4320"/>
                  </a:lnTo>
                  <a:close/>
                  <a:moveTo>
                    <a:pt x="11707" y="12782"/>
                  </a:moveTo>
                  <a:cubicBezTo>
                    <a:pt x="11849" y="12782"/>
                    <a:pt x="11922" y="12873"/>
                    <a:pt x="11929" y="13052"/>
                  </a:cubicBezTo>
                  <a:lnTo>
                    <a:pt x="11929" y="15199"/>
                  </a:lnTo>
                  <a:cubicBezTo>
                    <a:pt x="11929" y="15367"/>
                    <a:pt x="11856" y="15455"/>
                    <a:pt x="11707" y="15467"/>
                  </a:cubicBezTo>
                  <a:lnTo>
                    <a:pt x="9914" y="15467"/>
                  </a:lnTo>
                  <a:cubicBezTo>
                    <a:pt x="9758" y="15467"/>
                    <a:pt x="9675" y="15379"/>
                    <a:pt x="9667" y="15199"/>
                  </a:cubicBezTo>
                  <a:lnTo>
                    <a:pt x="9667" y="13052"/>
                  </a:lnTo>
                  <a:cubicBezTo>
                    <a:pt x="9667" y="12882"/>
                    <a:pt x="9750" y="12794"/>
                    <a:pt x="9914" y="12782"/>
                  </a:cubicBezTo>
                  <a:lnTo>
                    <a:pt x="11707" y="12782"/>
                  </a:lnTo>
                  <a:close/>
                </a:path>
              </a:pathLst>
            </a:custGeom>
            <a:grpFill/>
            <a:ln>
              <a:noFill/>
            </a:ln>
            <a:effectLst/>
            <a:extLst/>
          </p:spPr>
          <p:txBody>
            <a:bodyPr lIns="19048" tIns="19048" rIns="19048" bIns="19048" anchor="ctr"/>
            <a:lstStyle/>
            <a:p>
              <a:pPr defTabSz="171230" fontAlgn="auto">
                <a:spcBef>
                  <a:spcPts val="0"/>
                </a:spcBef>
                <a:spcAft>
                  <a:spcPts val="0"/>
                </a:spcAft>
                <a:defRPr/>
              </a:pPr>
              <a:endParaRPr lang="es-ES" sz="1050">
                <a:effectLst>
                  <a:outerShdw blurRad="38100" dist="38100" dir="2700000" algn="tl">
                    <a:srgbClr val="000000"/>
                  </a:outerShdw>
                </a:effectLst>
                <a:latin typeface="Gill Sans" charset="0"/>
                <a:ea typeface="+mn-ea"/>
                <a:cs typeface="Gill Sans" charset="0"/>
                <a:sym typeface="Gill Sans" charset="0"/>
              </a:endParaRPr>
            </a:p>
          </p:txBody>
        </p:sp>
        <p:sp>
          <p:nvSpPr>
            <p:cNvPr id="25" name="AutoShape 19"/>
            <p:cNvSpPr>
              <a:spLocks/>
            </p:cNvSpPr>
            <p:nvPr/>
          </p:nvSpPr>
          <p:spPr bwMode="auto">
            <a:xfrm>
              <a:off x="5284281" y="5977898"/>
              <a:ext cx="247618" cy="242062"/>
            </a:xfrm>
            <a:custGeom>
              <a:avLst/>
              <a:gdLst>
                <a:gd name="T0" fmla="*/ 10800 w 21600"/>
                <a:gd name="T1" fmla="*/ 10789 h 21579"/>
                <a:gd name="T2" fmla="*/ 10800 w 21600"/>
                <a:gd name="T3" fmla="*/ 10789 h 21579"/>
                <a:gd name="T4" fmla="*/ 10800 w 21600"/>
                <a:gd name="T5" fmla="*/ 10789 h 21579"/>
                <a:gd name="T6" fmla="*/ 10800 w 21600"/>
                <a:gd name="T7" fmla="*/ 10789 h 21579"/>
              </a:gdLst>
              <a:ahLst/>
              <a:cxnLst>
                <a:cxn ang="0">
                  <a:pos x="T0" y="T1"/>
                </a:cxn>
                <a:cxn ang="0">
                  <a:pos x="T2" y="T3"/>
                </a:cxn>
                <a:cxn ang="0">
                  <a:pos x="T4" y="T5"/>
                </a:cxn>
                <a:cxn ang="0">
                  <a:pos x="T6" y="T7"/>
                </a:cxn>
              </a:cxnLst>
              <a:rect l="0" t="0" r="r" b="b"/>
              <a:pathLst>
                <a:path w="21600" h="21579">
                  <a:moveTo>
                    <a:pt x="21599" y="9391"/>
                  </a:moveTo>
                  <a:cubicBezTo>
                    <a:pt x="21599" y="9887"/>
                    <a:pt x="21472" y="10321"/>
                    <a:pt x="21218" y="10697"/>
                  </a:cubicBezTo>
                  <a:cubicBezTo>
                    <a:pt x="20963" y="11072"/>
                    <a:pt x="20647" y="11313"/>
                    <a:pt x="20263" y="11427"/>
                  </a:cubicBezTo>
                  <a:lnTo>
                    <a:pt x="20263" y="16610"/>
                  </a:lnTo>
                  <a:cubicBezTo>
                    <a:pt x="20263" y="17200"/>
                    <a:pt x="20087" y="17708"/>
                    <a:pt x="19729" y="18128"/>
                  </a:cubicBezTo>
                  <a:cubicBezTo>
                    <a:pt x="19374" y="18550"/>
                    <a:pt x="18951" y="18758"/>
                    <a:pt x="18459" y="18758"/>
                  </a:cubicBezTo>
                  <a:cubicBezTo>
                    <a:pt x="17927" y="18122"/>
                    <a:pt x="17286" y="17505"/>
                    <a:pt x="16537" y="16904"/>
                  </a:cubicBezTo>
                  <a:cubicBezTo>
                    <a:pt x="15785" y="16305"/>
                    <a:pt x="14980" y="15756"/>
                    <a:pt x="14116" y="15254"/>
                  </a:cubicBezTo>
                  <a:cubicBezTo>
                    <a:pt x="13254" y="14755"/>
                    <a:pt x="12363" y="14324"/>
                    <a:pt x="11449" y="13969"/>
                  </a:cubicBezTo>
                  <a:cubicBezTo>
                    <a:pt x="10536" y="13614"/>
                    <a:pt x="9648" y="13379"/>
                    <a:pt x="8788" y="13267"/>
                  </a:cubicBezTo>
                  <a:cubicBezTo>
                    <a:pt x="8453" y="13379"/>
                    <a:pt x="8179" y="13564"/>
                    <a:pt x="7968" y="13828"/>
                  </a:cubicBezTo>
                  <a:cubicBezTo>
                    <a:pt x="7758" y="14092"/>
                    <a:pt x="7613" y="14386"/>
                    <a:pt x="7535" y="14706"/>
                  </a:cubicBezTo>
                  <a:cubicBezTo>
                    <a:pt x="7457" y="15028"/>
                    <a:pt x="7449" y="15360"/>
                    <a:pt x="7510" y="15698"/>
                  </a:cubicBezTo>
                  <a:cubicBezTo>
                    <a:pt x="7574" y="16035"/>
                    <a:pt x="7719" y="16340"/>
                    <a:pt x="7946" y="16610"/>
                  </a:cubicBezTo>
                  <a:cubicBezTo>
                    <a:pt x="7750" y="16992"/>
                    <a:pt x="7660" y="17347"/>
                    <a:pt x="7677" y="17673"/>
                  </a:cubicBezTo>
                  <a:cubicBezTo>
                    <a:pt x="7692" y="17993"/>
                    <a:pt x="7772" y="18307"/>
                    <a:pt x="7917" y="18606"/>
                  </a:cubicBezTo>
                  <a:cubicBezTo>
                    <a:pt x="8059" y="18908"/>
                    <a:pt x="8255" y="19193"/>
                    <a:pt x="8497" y="19469"/>
                  </a:cubicBezTo>
                  <a:cubicBezTo>
                    <a:pt x="8737" y="19745"/>
                    <a:pt x="8996" y="20021"/>
                    <a:pt x="9271" y="20291"/>
                  </a:cubicBezTo>
                  <a:cubicBezTo>
                    <a:pt x="9114" y="20696"/>
                    <a:pt x="8842" y="21001"/>
                    <a:pt x="8455" y="21212"/>
                  </a:cubicBezTo>
                  <a:cubicBezTo>
                    <a:pt x="8069" y="21423"/>
                    <a:pt x="7655" y="21541"/>
                    <a:pt x="7212" y="21570"/>
                  </a:cubicBezTo>
                  <a:cubicBezTo>
                    <a:pt x="6771" y="21599"/>
                    <a:pt x="6340" y="21550"/>
                    <a:pt x="5917" y="21423"/>
                  </a:cubicBezTo>
                  <a:cubicBezTo>
                    <a:pt x="5496" y="21294"/>
                    <a:pt x="5163" y="21092"/>
                    <a:pt x="4923" y="20810"/>
                  </a:cubicBezTo>
                  <a:cubicBezTo>
                    <a:pt x="4781" y="20241"/>
                    <a:pt x="4624" y="19657"/>
                    <a:pt x="4453" y="19055"/>
                  </a:cubicBezTo>
                  <a:cubicBezTo>
                    <a:pt x="4281" y="18453"/>
                    <a:pt x="4139" y="17843"/>
                    <a:pt x="4032" y="17224"/>
                  </a:cubicBezTo>
                  <a:cubicBezTo>
                    <a:pt x="3921" y="16599"/>
                    <a:pt x="3868" y="15953"/>
                    <a:pt x="3868" y="15281"/>
                  </a:cubicBezTo>
                  <a:cubicBezTo>
                    <a:pt x="3868" y="14615"/>
                    <a:pt x="3961" y="13905"/>
                    <a:pt x="4149" y="13153"/>
                  </a:cubicBezTo>
                  <a:lnTo>
                    <a:pt x="1804" y="13153"/>
                  </a:lnTo>
                  <a:cubicBezTo>
                    <a:pt x="1312" y="13153"/>
                    <a:pt x="888" y="12945"/>
                    <a:pt x="533" y="12522"/>
                  </a:cubicBezTo>
                  <a:cubicBezTo>
                    <a:pt x="176" y="12100"/>
                    <a:pt x="0" y="11592"/>
                    <a:pt x="0" y="10990"/>
                  </a:cubicBezTo>
                  <a:lnTo>
                    <a:pt x="0" y="7774"/>
                  </a:lnTo>
                  <a:cubicBezTo>
                    <a:pt x="0" y="7184"/>
                    <a:pt x="176" y="6676"/>
                    <a:pt x="526" y="6245"/>
                  </a:cubicBezTo>
                  <a:cubicBezTo>
                    <a:pt x="878" y="5819"/>
                    <a:pt x="1304" y="5605"/>
                    <a:pt x="1804" y="5605"/>
                  </a:cubicBezTo>
                  <a:lnTo>
                    <a:pt x="7652" y="5605"/>
                  </a:lnTo>
                  <a:cubicBezTo>
                    <a:pt x="8551" y="5605"/>
                    <a:pt x="9508" y="5449"/>
                    <a:pt x="10524" y="5135"/>
                  </a:cubicBezTo>
                  <a:cubicBezTo>
                    <a:pt x="11540" y="4821"/>
                    <a:pt x="12536" y="4399"/>
                    <a:pt x="13511" y="3873"/>
                  </a:cubicBezTo>
                  <a:cubicBezTo>
                    <a:pt x="14488" y="3342"/>
                    <a:pt x="15408" y="2744"/>
                    <a:pt x="16272" y="2071"/>
                  </a:cubicBezTo>
                  <a:cubicBezTo>
                    <a:pt x="17134" y="1405"/>
                    <a:pt x="17864" y="713"/>
                    <a:pt x="18459" y="0"/>
                  </a:cubicBezTo>
                  <a:cubicBezTo>
                    <a:pt x="18951" y="0"/>
                    <a:pt x="19374" y="214"/>
                    <a:pt x="19729" y="633"/>
                  </a:cubicBezTo>
                  <a:cubicBezTo>
                    <a:pt x="20087" y="1056"/>
                    <a:pt x="20263" y="1567"/>
                    <a:pt x="20263" y="2165"/>
                  </a:cubicBezTo>
                  <a:lnTo>
                    <a:pt x="20263" y="7334"/>
                  </a:lnTo>
                  <a:cubicBezTo>
                    <a:pt x="20647" y="7445"/>
                    <a:pt x="20963" y="7692"/>
                    <a:pt x="21218" y="8070"/>
                  </a:cubicBezTo>
                  <a:cubicBezTo>
                    <a:pt x="21472" y="8454"/>
                    <a:pt x="21599" y="8895"/>
                    <a:pt x="21599" y="9391"/>
                  </a:cubicBezTo>
                  <a:moveTo>
                    <a:pt x="18459" y="2855"/>
                  </a:moveTo>
                  <a:cubicBezTo>
                    <a:pt x="17864" y="3407"/>
                    <a:pt x="17215" y="3941"/>
                    <a:pt x="16512" y="4451"/>
                  </a:cubicBezTo>
                  <a:cubicBezTo>
                    <a:pt x="15810" y="4962"/>
                    <a:pt x="15065" y="5423"/>
                    <a:pt x="14280" y="5834"/>
                  </a:cubicBezTo>
                  <a:cubicBezTo>
                    <a:pt x="13494" y="6245"/>
                    <a:pt x="12693" y="6609"/>
                    <a:pt x="11878" y="6923"/>
                  </a:cubicBezTo>
                  <a:cubicBezTo>
                    <a:pt x="11060" y="7237"/>
                    <a:pt x="10255" y="7462"/>
                    <a:pt x="9457" y="7603"/>
                  </a:cubicBezTo>
                  <a:lnTo>
                    <a:pt x="9457" y="11172"/>
                  </a:lnTo>
                  <a:cubicBezTo>
                    <a:pt x="10255" y="11325"/>
                    <a:pt x="11060" y="11554"/>
                    <a:pt x="11878" y="11862"/>
                  </a:cubicBezTo>
                  <a:cubicBezTo>
                    <a:pt x="12693" y="12170"/>
                    <a:pt x="13494" y="12537"/>
                    <a:pt x="14280" y="12956"/>
                  </a:cubicBezTo>
                  <a:cubicBezTo>
                    <a:pt x="15065" y="13379"/>
                    <a:pt x="15812" y="13843"/>
                    <a:pt x="16524" y="14347"/>
                  </a:cubicBezTo>
                  <a:cubicBezTo>
                    <a:pt x="17234" y="14855"/>
                    <a:pt x="17881" y="15380"/>
                    <a:pt x="18459" y="15920"/>
                  </a:cubicBezTo>
                  <a:lnTo>
                    <a:pt x="18459" y="2855"/>
                  </a:lnTo>
                  <a:close/>
                </a:path>
              </a:pathLst>
            </a:custGeom>
            <a:grpFill/>
            <a:ln>
              <a:noFill/>
            </a:ln>
            <a:effectLst/>
            <a:extLst/>
          </p:spPr>
          <p:txBody>
            <a:bodyPr lIns="19048" tIns="19048" rIns="19048" bIns="19048" anchor="ctr"/>
            <a:lstStyle/>
            <a:p>
              <a:pPr defTabSz="171230" fontAlgn="auto">
                <a:spcBef>
                  <a:spcPts val="0"/>
                </a:spcBef>
                <a:spcAft>
                  <a:spcPts val="0"/>
                </a:spcAft>
                <a:defRPr/>
              </a:pPr>
              <a:endParaRPr lang="es-ES" sz="1050">
                <a:effectLst>
                  <a:outerShdw blurRad="38100" dist="38100" dir="2700000" algn="tl">
                    <a:srgbClr val="000000"/>
                  </a:outerShdw>
                </a:effectLst>
                <a:latin typeface="Gill Sans" charset="0"/>
                <a:ea typeface="+mn-ea"/>
                <a:cs typeface="Gill Sans" charset="0"/>
                <a:sym typeface="Gill Sans" charset="0"/>
              </a:endParaRPr>
            </a:p>
          </p:txBody>
        </p:sp>
        <p:sp>
          <p:nvSpPr>
            <p:cNvPr id="26" name="AutoShape 20"/>
            <p:cNvSpPr>
              <a:spLocks/>
            </p:cNvSpPr>
            <p:nvPr/>
          </p:nvSpPr>
          <p:spPr bwMode="auto">
            <a:xfrm>
              <a:off x="5884278" y="5977898"/>
              <a:ext cx="248412" cy="24206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87" y="2580"/>
                  </a:moveTo>
                  <a:cubicBezTo>
                    <a:pt x="20419" y="2580"/>
                    <a:pt x="20793" y="2735"/>
                    <a:pt x="21116" y="3052"/>
                  </a:cubicBezTo>
                  <a:cubicBezTo>
                    <a:pt x="21438" y="3372"/>
                    <a:pt x="21599" y="3743"/>
                    <a:pt x="21599" y="4175"/>
                  </a:cubicBezTo>
                  <a:lnTo>
                    <a:pt x="21599" y="19987"/>
                  </a:lnTo>
                  <a:cubicBezTo>
                    <a:pt x="21599" y="20419"/>
                    <a:pt x="21438" y="20796"/>
                    <a:pt x="21116" y="21116"/>
                  </a:cubicBezTo>
                  <a:cubicBezTo>
                    <a:pt x="20793" y="21438"/>
                    <a:pt x="20419" y="21599"/>
                    <a:pt x="19987" y="21599"/>
                  </a:cubicBezTo>
                  <a:lnTo>
                    <a:pt x="1612" y="21599"/>
                  </a:lnTo>
                  <a:cubicBezTo>
                    <a:pt x="1180" y="21599"/>
                    <a:pt x="806" y="21438"/>
                    <a:pt x="483" y="21116"/>
                  </a:cubicBezTo>
                  <a:cubicBezTo>
                    <a:pt x="161" y="20796"/>
                    <a:pt x="0" y="20419"/>
                    <a:pt x="0" y="19987"/>
                  </a:cubicBezTo>
                  <a:lnTo>
                    <a:pt x="0" y="4175"/>
                  </a:lnTo>
                  <a:cubicBezTo>
                    <a:pt x="0" y="3743"/>
                    <a:pt x="161" y="3372"/>
                    <a:pt x="483" y="3052"/>
                  </a:cubicBezTo>
                  <a:cubicBezTo>
                    <a:pt x="806" y="2735"/>
                    <a:pt x="1180" y="2580"/>
                    <a:pt x="1612" y="2580"/>
                  </a:cubicBezTo>
                  <a:lnTo>
                    <a:pt x="2150" y="2580"/>
                  </a:lnTo>
                  <a:lnTo>
                    <a:pt x="2150" y="2401"/>
                  </a:lnTo>
                  <a:cubicBezTo>
                    <a:pt x="2150" y="2116"/>
                    <a:pt x="2196" y="1828"/>
                    <a:pt x="2288" y="1540"/>
                  </a:cubicBezTo>
                  <a:cubicBezTo>
                    <a:pt x="2381" y="1249"/>
                    <a:pt x="2530" y="990"/>
                    <a:pt x="2738" y="766"/>
                  </a:cubicBezTo>
                  <a:cubicBezTo>
                    <a:pt x="2942" y="541"/>
                    <a:pt x="3216" y="360"/>
                    <a:pt x="3555" y="213"/>
                  </a:cubicBezTo>
                  <a:cubicBezTo>
                    <a:pt x="3895" y="75"/>
                    <a:pt x="4310" y="0"/>
                    <a:pt x="4796" y="0"/>
                  </a:cubicBezTo>
                  <a:cubicBezTo>
                    <a:pt x="5283" y="0"/>
                    <a:pt x="5698" y="75"/>
                    <a:pt x="6037" y="213"/>
                  </a:cubicBezTo>
                  <a:cubicBezTo>
                    <a:pt x="6377" y="360"/>
                    <a:pt x="6651" y="541"/>
                    <a:pt x="6858" y="766"/>
                  </a:cubicBezTo>
                  <a:cubicBezTo>
                    <a:pt x="7062" y="990"/>
                    <a:pt x="7215" y="1255"/>
                    <a:pt x="7313" y="1546"/>
                  </a:cubicBezTo>
                  <a:cubicBezTo>
                    <a:pt x="7411" y="1840"/>
                    <a:pt x="7457" y="2125"/>
                    <a:pt x="7457" y="2401"/>
                  </a:cubicBezTo>
                  <a:lnTo>
                    <a:pt x="7457" y="2580"/>
                  </a:lnTo>
                  <a:lnTo>
                    <a:pt x="8133" y="2580"/>
                  </a:lnTo>
                  <a:lnTo>
                    <a:pt x="8133" y="2401"/>
                  </a:lnTo>
                  <a:cubicBezTo>
                    <a:pt x="8133" y="2116"/>
                    <a:pt x="8179" y="1828"/>
                    <a:pt x="8269" y="1540"/>
                  </a:cubicBezTo>
                  <a:cubicBezTo>
                    <a:pt x="8364" y="1249"/>
                    <a:pt x="8511" y="990"/>
                    <a:pt x="8718" y="766"/>
                  </a:cubicBezTo>
                  <a:cubicBezTo>
                    <a:pt x="8925" y="541"/>
                    <a:pt x="9199" y="360"/>
                    <a:pt x="9538" y="213"/>
                  </a:cubicBezTo>
                  <a:cubicBezTo>
                    <a:pt x="9878" y="74"/>
                    <a:pt x="10293" y="0"/>
                    <a:pt x="10779" y="0"/>
                  </a:cubicBezTo>
                  <a:cubicBezTo>
                    <a:pt x="11266" y="0"/>
                    <a:pt x="11678" y="74"/>
                    <a:pt x="12020" y="213"/>
                  </a:cubicBezTo>
                  <a:cubicBezTo>
                    <a:pt x="12360" y="360"/>
                    <a:pt x="12636" y="541"/>
                    <a:pt x="12852" y="766"/>
                  </a:cubicBezTo>
                  <a:cubicBezTo>
                    <a:pt x="13068" y="990"/>
                    <a:pt x="13227" y="1255"/>
                    <a:pt x="13322" y="1546"/>
                  </a:cubicBezTo>
                  <a:cubicBezTo>
                    <a:pt x="13417" y="1840"/>
                    <a:pt x="13469" y="2125"/>
                    <a:pt x="13469" y="2401"/>
                  </a:cubicBezTo>
                  <a:lnTo>
                    <a:pt x="13469" y="2580"/>
                  </a:lnTo>
                  <a:lnTo>
                    <a:pt x="14142" y="2580"/>
                  </a:lnTo>
                  <a:lnTo>
                    <a:pt x="14142" y="2401"/>
                  </a:lnTo>
                  <a:cubicBezTo>
                    <a:pt x="14142" y="2116"/>
                    <a:pt x="14191" y="1828"/>
                    <a:pt x="14286" y="1540"/>
                  </a:cubicBezTo>
                  <a:cubicBezTo>
                    <a:pt x="14384" y="1249"/>
                    <a:pt x="14534" y="990"/>
                    <a:pt x="14741" y="765"/>
                  </a:cubicBezTo>
                  <a:cubicBezTo>
                    <a:pt x="14948" y="541"/>
                    <a:pt x="15219" y="359"/>
                    <a:pt x="15556" y="213"/>
                  </a:cubicBezTo>
                  <a:cubicBezTo>
                    <a:pt x="15890" y="74"/>
                    <a:pt x="16305" y="0"/>
                    <a:pt x="16803" y="0"/>
                  </a:cubicBezTo>
                  <a:cubicBezTo>
                    <a:pt x="17289" y="0"/>
                    <a:pt x="17704" y="74"/>
                    <a:pt x="18044" y="213"/>
                  </a:cubicBezTo>
                  <a:cubicBezTo>
                    <a:pt x="18383" y="359"/>
                    <a:pt x="18657" y="541"/>
                    <a:pt x="18864" y="765"/>
                  </a:cubicBezTo>
                  <a:cubicBezTo>
                    <a:pt x="19069" y="990"/>
                    <a:pt x="19218" y="1255"/>
                    <a:pt x="19311" y="1546"/>
                  </a:cubicBezTo>
                  <a:cubicBezTo>
                    <a:pt x="19403" y="1839"/>
                    <a:pt x="19449" y="2125"/>
                    <a:pt x="19449" y="2401"/>
                  </a:cubicBezTo>
                  <a:lnTo>
                    <a:pt x="19449" y="2580"/>
                  </a:lnTo>
                  <a:lnTo>
                    <a:pt x="19987" y="2580"/>
                  </a:lnTo>
                  <a:close/>
                  <a:moveTo>
                    <a:pt x="6066" y="7968"/>
                  </a:moveTo>
                  <a:lnTo>
                    <a:pt x="2179" y="7968"/>
                  </a:lnTo>
                  <a:lnTo>
                    <a:pt x="2179" y="11443"/>
                  </a:lnTo>
                  <a:lnTo>
                    <a:pt x="6066" y="11443"/>
                  </a:lnTo>
                  <a:lnTo>
                    <a:pt x="6066" y="7968"/>
                  </a:lnTo>
                  <a:close/>
                  <a:moveTo>
                    <a:pt x="6066" y="11976"/>
                  </a:moveTo>
                  <a:lnTo>
                    <a:pt x="2179" y="11976"/>
                  </a:lnTo>
                  <a:lnTo>
                    <a:pt x="2179" y="15452"/>
                  </a:lnTo>
                  <a:lnTo>
                    <a:pt x="6066" y="15452"/>
                  </a:lnTo>
                  <a:lnTo>
                    <a:pt x="6066" y="11976"/>
                  </a:lnTo>
                  <a:close/>
                  <a:moveTo>
                    <a:pt x="6066" y="15976"/>
                  </a:moveTo>
                  <a:lnTo>
                    <a:pt x="2179" y="15976"/>
                  </a:lnTo>
                  <a:lnTo>
                    <a:pt x="2179" y="19422"/>
                  </a:lnTo>
                  <a:lnTo>
                    <a:pt x="6066" y="19422"/>
                  </a:lnTo>
                  <a:lnTo>
                    <a:pt x="6066" y="15976"/>
                  </a:lnTo>
                  <a:close/>
                  <a:moveTo>
                    <a:pt x="3754" y="5543"/>
                  </a:moveTo>
                  <a:cubicBezTo>
                    <a:pt x="3754" y="6067"/>
                    <a:pt x="4102" y="6323"/>
                    <a:pt x="4799" y="6323"/>
                  </a:cubicBezTo>
                  <a:cubicBezTo>
                    <a:pt x="5499" y="6323"/>
                    <a:pt x="5847" y="6067"/>
                    <a:pt x="5847" y="5543"/>
                  </a:cubicBezTo>
                  <a:lnTo>
                    <a:pt x="5847" y="2398"/>
                  </a:lnTo>
                  <a:cubicBezTo>
                    <a:pt x="5847" y="1877"/>
                    <a:pt x="5499" y="1612"/>
                    <a:pt x="4799" y="1612"/>
                  </a:cubicBezTo>
                  <a:cubicBezTo>
                    <a:pt x="4102" y="1612"/>
                    <a:pt x="3754" y="1877"/>
                    <a:pt x="3754" y="2398"/>
                  </a:cubicBezTo>
                  <a:lnTo>
                    <a:pt x="3754" y="5543"/>
                  </a:lnTo>
                  <a:close/>
                  <a:moveTo>
                    <a:pt x="10535" y="7968"/>
                  </a:moveTo>
                  <a:lnTo>
                    <a:pt x="6607" y="7968"/>
                  </a:lnTo>
                  <a:lnTo>
                    <a:pt x="6607" y="11443"/>
                  </a:lnTo>
                  <a:lnTo>
                    <a:pt x="10535" y="11443"/>
                  </a:lnTo>
                  <a:lnTo>
                    <a:pt x="10535" y="7968"/>
                  </a:lnTo>
                  <a:close/>
                  <a:moveTo>
                    <a:pt x="10535" y="11976"/>
                  </a:moveTo>
                  <a:lnTo>
                    <a:pt x="6607" y="11976"/>
                  </a:lnTo>
                  <a:lnTo>
                    <a:pt x="6607" y="15452"/>
                  </a:lnTo>
                  <a:lnTo>
                    <a:pt x="10535" y="15452"/>
                  </a:lnTo>
                  <a:lnTo>
                    <a:pt x="10535" y="11976"/>
                  </a:lnTo>
                  <a:close/>
                  <a:moveTo>
                    <a:pt x="10535" y="15976"/>
                  </a:moveTo>
                  <a:lnTo>
                    <a:pt x="6607" y="15976"/>
                  </a:lnTo>
                  <a:lnTo>
                    <a:pt x="6607" y="19422"/>
                  </a:lnTo>
                  <a:lnTo>
                    <a:pt x="10535" y="19422"/>
                  </a:lnTo>
                  <a:lnTo>
                    <a:pt x="10535" y="15976"/>
                  </a:lnTo>
                  <a:close/>
                  <a:moveTo>
                    <a:pt x="9774" y="5543"/>
                  </a:moveTo>
                  <a:cubicBezTo>
                    <a:pt x="9774" y="5825"/>
                    <a:pt x="9849" y="6027"/>
                    <a:pt x="9996" y="6145"/>
                  </a:cubicBezTo>
                  <a:cubicBezTo>
                    <a:pt x="10143" y="6269"/>
                    <a:pt x="10405" y="6323"/>
                    <a:pt x="10782" y="6323"/>
                  </a:cubicBezTo>
                  <a:cubicBezTo>
                    <a:pt x="11159" y="6323"/>
                    <a:pt x="11427" y="6263"/>
                    <a:pt x="11588" y="6139"/>
                  </a:cubicBezTo>
                  <a:cubicBezTo>
                    <a:pt x="11750" y="6015"/>
                    <a:pt x="11830" y="5819"/>
                    <a:pt x="11830" y="5543"/>
                  </a:cubicBezTo>
                  <a:lnTo>
                    <a:pt x="11830" y="2398"/>
                  </a:lnTo>
                  <a:cubicBezTo>
                    <a:pt x="11830" y="2128"/>
                    <a:pt x="11750" y="1932"/>
                    <a:pt x="11588" y="1802"/>
                  </a:cubicBezTo>
                  <a:cubicBezTo>
                    <a:pt x="11427" y="1673"/>
                    <a:pt x="11159" y="1612"/>
                    <a:pt x="10782" y="1612"/>
                  </a:cubicBezTo>
                  <a:cubicBezTo>
                    <a:pt x="10405" y="1612"/>
                    <a:pt x="10143" y="1679"/>
                    <a:pt x="9996" y="1814"/>
                  </a:cubicBezTo>
                  <a:cubicBezTo>
                    <a:pt x="9849" y="1944"/>
                    <a:pt x="9774" y="2139"/>
                    <a:pt x="9774" y="2398"/>
                  </a:cubicBezTo>
                  <a:lnTo>
                    <a:pt x="9774" y="5543"/>
                  </a:lnTo>
                  <a:close/>
                  <a:moveTo>
                    <a:pt x="14986" y="7968"/>
                  </a:moveTo>
                  <a:lnTo>
                    <a:pt x="11073" y="7968"/>
                  </a:lnTo>
                  <a:lnTo>
                    <a:pt x="11073" y="11443"/>
                  </a:lnTo>
                  <a:lnTo>
                    <a:pt x="14986" y="11443"/>
                  </a:lnTo>
                  <a:lnTo>
                    <a:pt x="14986" y="7968"/>
                  </a:lnTo>
                  <a:close/>
                  <a:moveTo>
                    <a:pt x="14986" y="11976"/>
                  </a:moveTo>
                  <a:lnTo>
                    <a:pt x="11073" y="11976"/>
                  </a:lnTo>
                  <a:lnTo>
                    <a:pt x="11073" y="15452"/>
                  </a:lnTo>
                  <a:lnTo>
                    <a:pt x="14986" y="15452"/>
                  </a:lnTo>
                  <a:lnTo>
                    <a:pt x="14986" y="11976"/>
                  </a:lnTo>
                  <a:close/>
                  <a:moveTo>
                    <a:pt x="14986" y="15976"/>
                  </a:moveTo>
                  <a:lnTo>
                    <a:pt x="11073" y="15976"/>
                  </a:lnTo>
                  <a:lnTo>
                    <a:pt x="11073" y="19422"/>
                  </a:lnTo>
                  <a:lnTo>
                    <a:pt x="14986" y="19422"/>
                  </a:lnTo>
                  <a:lnTo>
                    <a:pt x="14986" y="15976"/>
                  </a:lnTo>
                  <a:close/>
                  <a:moveTo>
                    <a:pt x="19423" y="7968"/>
                  </a:moveTo>
                  <a:lnTo>
                    <a:pt x="15521" y="7968"/>
                  </a:lnTo>
                  <a:lnTo>
                    <a:pt x="15521" y="11443"/>
                  </a:lnTo>
                  <a:lnTo>
                    <a:pt x="19423" y="11443"/>
                  </a:lnTo>
                  <a:lnTo>
                    <a:pt x="19423" y="7968"/>
                  </a:lnTo>
                  <a:close/>
                  <a:moveTo>
                    <a:pt x="19423" y="11976"/>
                  </a:moveTo>
                  <a:lnTo>
                    <a:pt x="15521" y="11976"/>
                  </a:lnTo>
                  <a:lnTo>
                    <a:pt x="15521" y="15452"/>
                  </a:lnTo>
                  <a:lnTo>
                    <a:pt x="19423" y="15452"/>
                  </a:lnTo>
                  <a:lnTo>
                    <a:pt x="19423" y="11976"/>
                  </a:lnTo>
                  <a:close/>
                  <a:moveTo>
                    <a:pt x="19423" y="15976"/>
                  </a:moveTo>
                  <a:lnTo>
                    <a:pt x="15521" y="15976"/>
                  </a:lnTo>
                  <a:lnTo>
                    <a:pt x="15521" y="19422"/>
                  </a:lnTo>
                  <a:lnTo>
                    <a:pt x="19423" y="19422"/>
                  </a:lnTo>
                  <a:lnTo>
                    <a:pt x="19423" y="15976"/>
                  </a:lnTo>
                  <a:close/>
                  <a:moveTo>
                    <a:pt x="15758" y="5543"/>
                  </a:moveTo>
                  <a:cubicBezTo>
                    <a:pt x="15758" y="6067"/>
                    <a:pt x="16106" y="6323"/>
                    <a:pt x="16806" y="6323"/>
                  </a:cubicBezTo>
                  <a:cubicBezTo>
                    <a:pt x="17502" y="6323"/>
                    <a:pt x="17848" y="6067"/>
                    <a:pt x="17839" y="5543"/>
                  </a:cubicBezTo>
                  <a:lnTo>
                    <a:pt x="17839" y="2398"/>
                  </a:lnTo>
                  <a:cubicBezTo>
                    <a:pt x="17839" y="1877"/>
                    <a:pt x="17494" y="1612"/>
                    <a:pt x="16806" y="1612"/>
                  </a:cubicBezTo>
                  <a:cubicBezTo>
                    <a:pt x="16106" y="1612"/>
                    <a:pt x="15758" y="1877"/>
                    <a:pt x="15758" y="2398"/>
                  </a:cubicBezTo>
                  <a:lnTo>
                    <a:pt x="15758" y="5543"/>
                  </a:lnTo>
                  <a:close/>
                </a:path>
              </a:pathLst>
            </a:custGeom>
            <a:grpFill/>
            <a:ln>
              <a:noFill/>
            </a:ln>
            <a:effectLst/>
            <a:extLst/>
          </p:spPr>
          <p:txBody>
            <a:bodyPr lIns="19048" tIns="19048" rIns="19048" bIns="19048" anchor="ctr"/>
            <a:lstStyle/>
            <a:p>
              <a:pPr defTabSz="171230" fontAlgn="auto">
                <a:spcBef>
                  <a:spcPts val="0"/>
                </a:spcBef>
                <a:spcAft>
                  <a:spcPts val="0"/>
                </a:spcAft>
                <a:defRPr/>
              </a:pPr>
              <a:endParaRPr lang="es-ES" sz="1050">
                <a:effectLst>
                  <a:outerShdw blurRad="38100" dist="38100" dir="2700000" algn="tl">
                    <a:srgbClr val="000000"/>
                  </a:outerShdw>
                </a:effectLst>
                <a:latin typeface="Gill Sans" charset="0"/>
                <a:ea typeface="+mn-ea"/>
                <a:cs typeface="Gill Sans" charset="0"/>
                <a:sym typeface="Gill Sans" charset="0"/>
              </a:endParaRPr>
            </a:p>
          </p:txBody>
        </p:sp>
        <p:sp>
          <p:nvSpPr>
            <p:cNvPr id="27" name="AutoShape 63"/>
            <p:cNvSpPr>
              <a:spLocks/>
            </p:cNvSpPr>
            <p:nvPr/>
          </p:nvSpPr>
          <p:spPr bwMode="auto">
            <a:xfrm>
              <a:off x="6453323" y="5977898"/>
              <a:ext cx="300792" cy="24206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63" y="3222"/>
                  </a:moveTo>
                  <a:cubicBezTo>
                    <a:pt x="20632" y="3222"/>
                    <a:pt x="20946" y="3384"/>
                    <a:pt x="21208" y="3713"/>
                  </a:cubicBezTo>
                  <a:cubicBezTo>
                    <a:pt x="21470" y="4042"/>
                    <a:pt x="21599" y="4427"/>
                    <a:pt x="21599" y="4865"/>
                  </a:cubicBezTo>
                  <a:lnTo>
                    <a:pt x="21599" y="19984"/>
                  </a:lnTo>
                  <a:cubicBezTo>
                    <a:pt x="21599" y="20421"/>
                    <a:pt x="21470" y="20803"/>
                    <a:pt x="21208" y="21121"/>
                  </a:cubicBezTo>
                  <a:cubicBezTo>
                    <a:pt x="20946" y="21441"/>
                    <a:pt x="20632" y="21599"/>
                    <a:pt x="20263" y="21599"/>
                  </a:cubicBezTo>
                  <a:lnTo>
                    <a:pt x="1348" y="21599"/>
                  </a:lnTo>
                  <a:cubicBezTo>
                    <a:pt x="981" y="21599"/>
                    <a:pt x="663" y="21441"/>
                    <a:pt x="399" y="21121"/>
                  </a:cubicBezTo>
                  <a:cubicBezTo>
                    <a:pt x="134" y="20803"/>
                    <a:pt x="0" y="20421"/>
                    <a:pt x="0" y="19984"/>
                  </a:cubicBezTo>
                  <a:lnTo>
                    <a:pt x="0" y="4865"/>
                  </a:lnTo>
                  <a:cubicBezTo>
                    <a:pt x="0" y="4427"/>
                    <a:pt x="134" y="4042"/>
                    <a:pt x="399" y="3713"/>
                  </a:cubicBezTo>
                  <a:cubicBezTo>
                    <a:pt x="663" y="3384"/>
                    <a:pt x="981" y="3222"/>
                    <a:pt x="1348" y="3222"/>
                  </a:cubicBezTo>
                  <a:lnTo>
                    <a:pt x="5638" y="3222"/>
                  </a:lnTo>
                  <a:lnTo>
                    <a:pt x="6318" y="1460"/>
                  </a:lnTo>
                  <a:cubicBezTo>
                    <a:pt x="6458" y="1057"/>
                    <a:pt x="6717" y="713"/>
                    <a:pt x="7089" y="425"/>
                  </a:cubicBezTo>
                  <a:cubicBezTo>
                    <a:pt x="7466" y="143"/>
                    <a:pt x="7838" y="0"/>
                    <a:pt x="8203" y="0"/>
                  </a:cubicBezTo>
                  <a:lnTo>
                    <a:pt x="13396" y="0"/>
                  </a:lnTo>
                  <a:cubicBezTo>
                    <a:pt x="13763" y="0"/>
                    <a:pt x="14135" y="143"/>
                    <a:pt x="14510" y="425"/>
                  </a:cubicBezTo>
                  <a:cubicBezTo>
                    <a:pt x="14884" y="713"/>
                    <a:pt x="15146" y="1057"/>
                    <a:pt x="15293" y="1460"/>
                  </a:cubicBezTo>
                  <a:lnTo>
                    <a:pt x="15961" y="3222"/>
                  </a:lnTo>
                  <a:lnTo>
                    <a:pt x="20263" y="3222"/>
                  </a:lnTo>
                  <a:close/>
                  <a:moveTo>
                    <a:pt x="10806" y="19185"/>
                  </a:moveTo>
                  <a:cubicBezTo>
                    <a:pt x="11572" y="19185"/>
                    <a:pt x="12299" y="19002"/>
                    <a:pt x="12987" y="18650"/>
                  </a:cubicBezTo>
                  <a:cubicBezTo>
                    <a:pt x="13672" y="18294"/>
                    <a:pt x="14270" y="17810"/>
                    <a:pt x="14774" y="17196"/>
                  </a:cubicBezTo>
                  <a:cubicBezTo>
                    <a:pt x="15278" y="16582"/>
                    <a:pt x="15677" y="15862"/>
                    <a:pt x="15974" y="15048"/>
                  </a:cubicBezTo>
                  <a:cubicBezTo>
                    <a:pt x="16270" y="14234"/>
                    <a:pt x="16419" y="13356"/>
                    <a:pt x="16419" y="12421"/>
                  </a:cubicBezTo>
                  <a:cubicBezTo>
                    <a:pt x="16419" y="11499"/>
                    <a:pt x="16270" y="10623"/>
                    <a:pt x="15974" y="9795"/>
                  </a:cubicBezTo>
                  <a:cubicBezTo>
                    <a:pt x="15677" y="8966"/>
                    <a:pt x="15278" y="8249"/>
                    <a:pt x="14774" y="7644"/>
                  </a:cubicBezTo>
                  <a:cubicBezTo>
                    <a:pt x="14270" y="7036"/>
                    <a:pt x="13672" y="6557"/>
                    <a:pt x="12987" y="6199"/>
                  </a:cubicBezTo>
                  <a:cubicBezTo>
                    <a:pt x="12299" y="5843"/>
                    <a:pt x="11572" y="5667"/>
                    <a:pt x="10806" y="5667"/>
                  </a:cubicBezTo>
                  <a:cubicBezTo>
                    <a:pt x="10039" y="5667"/>
                    <a:pt x="9312" y="5846"/>
                    <a:pt x="8619" y="6199"/>
                  </a:cubicBezTo>
                  <a:cubicBezTo>
                    <a:pt x="7929" y="6557"/>
                    <a:pt x="7332" y="7036"/>
                    <a:pt x="6827" y="7644"/>
                  </a:cubicBezTo>
                  <a:cubicBezTo>
                    <a:pt x="6323" y="8249"/>
                    <a:pt x="5922" y="8963"/>
                    <a:pt x="5625" y="9789"/>
                  </a:cubicBezTo>
                  <a:cubicBezTo>
                    <a:pt x="5329" y="10612"/>
                    <a:pt x="5180" y="11490"/>
                    <a:pt x="5180" y="12421"/>
                  </a:cubicBezTo>
                  <a:cubicBezTo>
                    <a:pt x="5180" y="13356"/>
                    <a:pt x="5329" y="14234"/>
                    <a:pt x="5625" y="15048"/>
                  </a:cubicBezTo>
                  <a:cubicBezTo>
                    <a:pt x="5922" y="15862"/>
                    <a:pt x="6323" y="16582"/>
                    <a:pt x="6827" y="17196"/>
                  </a:cubicBezTo>
                  <a:cubicBezTo>
                    <a:pt x="7332" y="17810"/>
                    <a:pt x="7929" y="18294"/>
                    <a:pt x="8619" y="18650"/>
                  </a:cubicBezTo>
                  <a:cubicBezTo>
                    <a:pt x="9312" y="19005"/>
                    <a:pt x="10039" y="19185"/>
                    <a:pt x="10806" y="19185"/>
                  </a:cubicBezTo>
                  <a:moveTo>
                    <a:pt x="10806" y="7832"/>
                  </a:moveTo>
                  <a:cubicBezTo>
                    <a:pt x="11337" y="7832"/>
                    <a:pt x="11834" y="7953"/>
                    <a:pt x="12294" y="8191"/>
                  </a:cubicBezTo>
                  <a:cubicBezTo>
                    <a:pt x="12754" y="8432"/>
                    <a:pt x="13158" y="8755"/>
                    <a:pt x="13501" y="9169"/>
                  </a:cubicBezTo>
                  <a:cubicBezTo>
                    <a:pt x="13846" y="9583"/>
                    <a:pt x="14118" y="10068"/>
                    <a:pt x="14316" y="10623"/>
                  </a:cubicBezTo>
                  <a:cubicBezTo>
                    <a:pt x="14515" y="11184"/>
                    <a:pt x="14615" y="11781"/>
                    <a:pt x="14615" y="12421"/>
                  </a:cubicBezTo>
                  <a:cubicBezTo>
                    <a:pt x="14615" y="13056"/>
                    <a:pt x="14515" y="13649"/>
                    <a:pt x="14316" y="14205"/>
                  </a:cubicBezTo>
                  <a:cubicBezTo>
                    <a:pt x="14118" y="14757"/>
                    <a:pt x="13846" y="15245"/>
                    <a:pt x="13501" y="15668"/>
                  </a:cubicBezTo>
                  <a:cubicBezTo>
                    <a:pt x="13158" y="16091"/>
                    <a:pt x="12752" y="16420"/>
                    <a:pt x="12289" y="16661"/>
                  </a:cubicBezTo>
                  <a:cubicBezTo>
                    <a:pt x="11824" y="16899"/>
                    <a:pt x="11330" y="17016"/>
                    <a:pt x="10806" y="17016"/>
                  </a:cubicBezTo>
                  <a:cubicBezTo>
                    <a:pt x="10274" y="17016"/>
                    <a:pt x="9777" y="16899"/>
                    <a:pt x="9312" y="16661"/>
                  </a:cubicBezTo>
                  <a:cubicBezTo>
                    <a:pt x="8847" y="16420"/>
                    <a:pt x="8443" y="16091"/>
                    <a:pt x="8100" y="15668"/>
                  </a:cubicBezTo>
                  <a:cubicBezTo>
                    <a:pt x="7755" y="15245"/>
                    <a:pt x="7483" y="14754"/>
                    <a:pt x="7285" y="14199"/>
                  </a:cubicBezTo>
                  <a:cubicBezTo>
                    <a:pt x="7084" y="13641"/>
                    <a:pt x="6984" y="13044"/>
                    <a:pt x="6984" y="12421"/>
                  </a:cubicBezTo>
                  <a:cubicBezTo>
                    <a:pt x="6984" y="11781"/>
                    <a:pt x="7084" y="11184"/>
                    <a:pt x="7285" y="10623"/>
                  </a:cubicBezTo>
                  <a:cubicBezTo>
                    <a:pt x="7483" y="10068"/>
                    <a:pt x="7755" y="9583"/>
                    <a:pt x="8100" y="9169"/>
                  </a:cubicBezTo>
                  <a:cubicBezTo>
                    <a:pt x="8443" y="8755"/>
                    <a:pt x="8847" y="8431"/>
                    <a:pt x="9312" y="8191"/>
                  </a:cubicBezTo>
                  <a:cubicBezTo>
                    <a:pt x="9777" y="7953"/>
                    <a:pt x="10274" y="7832"/>
                    <a:pt x="10806" y="7832"/>
                  </a:cubicBezTo>
                </a:path>
              </a:pathLst>
            </a:custGeom>
            <a:grpFill/>
            <a:ln>
              <a:noFill/>
            </a:ln>
            <a:effectLst/>
            <a:extLst/>
          </p:spPr>
          <p:txBody>
            <a:bodyPr lIns="19048" tIns="19048" rIns="19048" bIns="19048" anchor="ctr"/>
            <a:lstStyle/>
            <a:p>
              <a:pPr defTabSz="171230" fontAlgn="auto">
                <a:spcBef>
                  <a:spcPts val="0"/>
                </a:spcBef>
                <a:spcAft>
                  <a:spcPts val="0"/>
                </a:spcAft>
                <a:defRPr/>
              </a:pPr>
              <a:endParaRPr lang="es-ES" sz="1050">
                <a:effectLst>
                  <a:outerShdw blurRad="38100" dist="38100" dir="2700000" algn="tl">
                    <a:srgbClr val="000000"/>
                  </a:outerShdw>
                </a:effectLst>
                <a:latin typeface="Gill Sans" charset="0"/>
                <a:ea typeface="+mn-ea"/>
                <a:cs typeface="Gill Sans" charset="0"/>
                <a:sym typeface="Gill Sans" charset="0"/>
              </a:endParaRPr>
            </a:p>
          </p:txBody>
        </p:sp>
        <p:sp>
          <p:nvSpPr>
            <p:cNvPr id="28" name="AutoShape 64"/>
            <p:cNvSpPr>
              <a:spLocks/>
            </p:cNvSpPr>
            <p:nvPr/>
          </p:nvSpPr>
          <p:spPr bwMode="auto">
            <a:xfrm>
              <a:off x="7089828" y="5977898"/>
              <a:ext cx="300792" cy="24206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63" y="0"/>
                  </a:moveTo>
                  <a:cubicBezTo>
                    <a:pt x="20630" y="0"/>
                    <a:pt x="20946" y="161"/>
                    <a:pt x="21208" y="481"/>
                  </a:cubicBezTo>
                  <a:cubicBezTo>
                    <a:pt x="21470" y="798"/>
                    <a:pt x="21599" y="1177"/>
                    <a:pt x="21599" y="1618"/>
                  </a:cubicBezTo>
                  <a:lnTo>
                    <a:pt x="21599" y="19981"/>
                  </a:lnTo>
                  <a:cubicBezTo>
                    <a:pt x="21599" y="20422"/>
                    <a:pt x="21470" y="20801"/>
                    <a:pt x="21208" y="21121"/>
                  </a:cubicBezTo>
                  <a:cubicBezTo>
                    <a:pt x="20946" y="21441"/>
                    <a:pt x="20630" y="21599"/>
                    <a:pt x="20263" y="21599"/>
                  </a:cubicBezTo>
                  <a:lnTo>
                    <a:pt x="1346" y="21599"/>
                  </a:lnTo>
                  <a:cubicBezTo>
                    <a:pt x="979" y="21599"/>
                    <a:pt x="663" y="21441"/>
                    <a:pt x="399" y="21121"/>
                  </a:cubicBezTo>
                  <a:cubicBezTo>
                    <a:pt x="132" y="20801"/>
                    <a:pt x="0" y="20422"/>
                    <a:pt x="0" y="19981"/>
                  </a:cubicBezTo>
                  <a:lnTo>
                    <a:pt x="0" y="1618"/>
                  </a:lnTo>
                  <a:cubicBezTo>
                    <a:pt x="0" y="1177"/>
                    <a:pt x="132" y="798"/>
                    <a:pt x="399" y="481"/>
                  </a:cubicBezTo>
                  <a:cubicBezTo>
                    <a:pt x="663" y="161"/>
                    <a:pt x="979" y="0"/>
                    <a:pt x="1346" y="0"/>
                  </a:cubicBezTo>
                  <a:lnTo>
                    <a:pt x="20263" y="0"/>
                  </a:lnTo>
                  <a:close/>
                  <a:moveTo>
                    <a:pt x="19805" y="2252"/>
                  </a:moveTo>
                  <a:lnTo>
                    <a:pt x="8590" y="2252"/>
                  </a:lnTo>
                  <a:lnTo>
                    <a:pt x="8426" y="3545"/>
                  </a:lnTo>
                  <a:lnTo>
                    <a:pt x="1804" y="3545"/>
                  </a:lnTo>
                  <a:lnTo>
                    <a:pt x="1804" y="5501"/>
                  </a:lnTo>
                  <a:lnTo>
                    <a:pt x="19805" y="5501"/>
                  </a:lnTo>
                  <a:lnTo>
                    <a:pt x="19805" y="2252"/>
                  </a:lnTo>
                  <a:close/>
                  <a:moveTo>
                    <a:pt x="19805" y="17746"/>
                  </a:moveTo>
                  <a:lnTo>
                    <a:pt x="1804" y="17746"/>
                  </a:lnTo>
                  <a:lnTo>
                    <a:pt x="1804" y="19350"/>
                  </a:lnTo>
                  <a:lnTo>
                    <a:pt x="19805" y="19350"/>
                  </a:lnTo>
                  <a:lnTo>
                    <a:pt x="19805" y="17746"/>
                  </a:lnTo>
                  <a:close/>
                  <a:moveTo>
                    <a:pt x="3116" y="2743"/>
                  </a:moveTo>
                  <a:lnTo>
                    <a:pt x="6820" y="2743"/>
                  </a:lnTo>
                  <a:lnTo>
                    <a:pt x="6820" y="1436"/>
                  </a:lnTo>
                  <a:lnTo>
                    <a:pt x="3116" y="1436"/>
                  </a:lnTo>
                  <a:lnTo>
                    <a:pt x="3116" y="2743"/>
                  </a:lnTo>
                  <a:close/>
                  <a:moveTo>
                    <a:pt x="6529" y="11631"/>
                  </a:moveTo>
                  <a:cubicBezTo>
                    <a:pt x="6529" y="12342"/>
                    <a:pt x="6639" y="13011"/>
                    <a:pt x="6862" y="13634"/>
                  </a:cubicBezTo>
                  <a:cubicBezTo>
                    <a:pt x="7084" y="14257"/>
                    <a:pt x="7388" y="14800"/>
                    <a:pt x="7775" y="15264"/>
                  </a:cubicBezTo>
                  <a:cubicBezTo>
                    <a:pt x="8162" y="15731"/>
                    <a:pt x="8617" y="16095"/>
                    <a:pt x="9134" y="16359"/>
                  </a:cubicBezTo>
                  <a:cubicBezTo>
                    <a:pt x="9655" y="16630"/>
                    <a:pt x="10211" y="16762"/>
                    <a:pt x="10806" y="16762"/>
                  </a:cubicBezTo>
                  <a:cubicBezTo>
                    <a:pt x="11398" y="16762"/>
                    <a:pt x="11954" y="16630"/>
                    <a:pt x="12470" y="16359"/>
                  </a:cubicBezTo>
                  <a:cubicBezTo>
                    <a:pt x="12984" y="16095"/>
                    <a:pt x="13435" y="15731"/>
                    <a:pt x="13824" y="15264"/>
                  </a:cubicBezTo>
                  <a:cubicBezTo>
                    <a:pt x="14211" y="14800"/>
                    <a:pt x="14515" y="14257"/>
                    <a:pt x="14737" y="13634"/>
                  </a:cubicBezTo>
                  <a:cubicBezTo>
                    <a:pt x="14960" y="13011"/>
                    <a:pt x="15070" y="12342"/>
                    <a:pt x="15070" y="11631"/>
                  </a:cubicBezTo>
                  <a:cubicBezTo>
                    <a:pt x="15070" y="10917"/>
                    <a:pt x="14960" y="10250"/>
                    <a:pt x="14737" y="9625"/>
                  </a:cubicBezTo>
                  <a:cubicBezTo>
                    <a:pt x="14515" y="9002"/>
                    <a:pt x="14211" y="8461"/>
                    <a:pt x="13824" y="8003"/>
                  </a:cubicBezTo>
                  <a:cubicBezTo>
                    <a:pt x="13435" y="7542"/>
                    <a:pt x="12982" y="7178"/>
                    <a:pt x="12463" y="6914"/>
                  </a:cubicBezTo>
                  <a:cubicBezTo>
                    <a:pt x="11944" y="6646"/>
                    <a:pt x="11391" y="6511"/>
                    <a:pt x="10806" y="6511"/>
                  </a:cubicBezTo>
                  <a:cubicBezTo>
                    <a:pt x="10211" y="6511"/>
                    <a:pt x="9655" y="6646"/>
                    <a:pt x="9134" y="6914"/>
                  </a:cubicBezTo>
                  <a:cubicBezTo>
                    <a:pt x="8617" y="7178"/>
                    <a:pt x="8162" y="7542"/>
                    <a:pt x="7775" y="8003"/>
                  </a:cubicBezTo>
                  <a:cubicBezTo>
                    <a:pt x="7388" y="8461"/>
                    <a:pt x="7084" y="9002"/>
                    <a:pt x="6862" y="9625"/>
                  </a:cubicBezTo>
                  <a:cubicBezTo>
                    <a:pt x="6639" y="10250"/>
                    <a:pt x="6529" y="10917"/>
                    <a:pt x="6529" y="11631"/>
                  </a:cubicBezTo>
                  <a:moveTo>
                    <a:pt x="13724" y="11631"/>
                  </a:moveTo>
                  <a:cubicBezTo>
                    <a:pt x="13724" y="12109"/>
                    <a:pt x="13648" y="12565"/>
                    <a:pt x="13501" y="12999"/>
                  </a:cubicBezTo>
                  <a:cubicBezTo>
                    <a:pt x="13352" y="13434"/>
                    <a:pt x="13146" y="13813"/>
                    <a:pt x="12879" y="14127"/>
                  </a:cubicBezTo>
                  <a:cubicBezTo>
                    <a:pt x="12612" y="14439"/>
                    <a:pt x="12301" y="14688"/>
                    <a:pt x="11942" y="14870"/>
                  </a:cubicBezTo>
                  <a:cubicBezTo>
                    <a:pt x="11582" y="15052"/>
                    <a:pt x="11205" y="15144"/>
                    <a:pt x="10806" y="15144"/>
                  </a:cubicBezTo>
                  <a:cubicBezTo>
                    <a:pt x="10407" y="15144"/>
                    <a:pt x="10025" y="15052"/>
                    <a:pt x="9662" y="14870"/>
                  </a:cubicBezTo>
                  <a:cubicBezTo>
                    <a:pt x="9300" y="14688"/>
                    <a:pt x="8987" y="14439"/>
                    <a:pt x="8725" y="14127"/>
                  </a:cubicBezTo>
                  <a:cubicBezTo>
                    <a:pt x="8463" y="13813"/>
                    <a:pt x="8257" y="13440"/>
                    <a:pt x="8103" y="13008"/>
                  </a:cubicBezTo>
                  <a:cubicBezTo>
                    <a:pt x="7951" y="12579"/>
                    <a:pt x="7875" y="12118"/>
                    <a:pt x="7875" y="11631"/>
                  </a:cubicBezTo>
                  <a:cubicBezTo>
                    <a:pt x="7875" y="11152"/>
                    <a:pt x="7951" y="10700"/>
                    <a:pt x="8103" y="10265"/>
                  </a:cubicBezTo>
                  <a:cubicBezTo>
                    <a:pt x="8257" y="9836"/>
                    <a:pt x="8463" y="9460"/>
                    <a:pt x="8725" y="9140"/>
                  </a:cubicBezTo>
                  <a:cubicBezTo>
                    <a:pt x="8987" y="8823"/>
                    <a:pt x="9298" y="8576"/>
                    <a:pt x="9657" y="8394"/>
                  </a:cubicBezTo>
                  <a:cubicBezTo>
                    <a:pt x="10015" y="8218"/>
                    <a:pt x="10399" y="8130"/>
                    <a:pt x="10806" y="8130"/>
                  </a:cubicBezTo>
                  <a:cubicBezTo>
                    <a:pt x="11205" y="8130"/>
                    <a:pt x="11582" y="8218"/>
                    <a:pt x="11942" y="8394"/>
                  </a:cubicBezTo>
                  <a:cubicBezTo>
                    <a:pt x="12301" y="8576"/>
                    <a:pt x="12612" y="8823"/>
                    <a:pt x="12879" y="9140"/>
                  </a:cubicBezTo>
                  <a:cubicBezTo>
                    <a:pt x="13146" y="9460"/>
                    <a:pt x="13352" y="9836"/>
                    <a:pt x="13501" y="10265"/>
                  </a:cubicBezTo>
                  <a:cubicBezTo>
                    <a:pt x="13648" y="10700"/>
                    <a:pt x="13724" y="11152"/>
                    <a:pt x="13724" y="11631"/>
                  </a:cubicBezTo>
                  <a:moveTo>
                    <a:pt x="9692" y="11631"/>
                  </a:moveTo>
                  <a:cubicBezTo>
                    <a:pt x="9692" y="11246"/>
                    <a:pt x="9799" y="10929"/>
                    <a:pt x="10020" y="10682"/>
                  </a:cubicBezTo>
                  <a:cubicBezTo>
                    <a:pt x="10238" y="10432"/>
                    <a:pt x="10500" y="10309"/>
                    <a:pt x="10806" y="10309"/>
                  </a:cubicBezTo>
                  <a:lnTo>
                    <a:pt x="10806" y="10280"/>
                  </a:lnTo>
                  <a:cubicBezTo>
                    <a:pt x="10945" y="10280"/>
                    <a:pt x="11065" y="10224"/>
                    <a:pt x="11163" y="10109"/>
                  </a:cubicBezTo>
                  <a:cubicBezTo>
                    <a:pt x="11261" y="9998"/>
                    <a:pt x="11310" y="9862"/>
                    <a:pt x="11310" y="9704"/>
                  </a:cubicBezTo>
                  <a:cubicBezTo>
                    <a:pt x="11310" y="9533"/>
                    <a:pt x="11261" y="9392"/>
                    <a:pt x="11163" y="9275"/>
                  </a:cubicBezTo>
                  <a:cubicBezTo>
                    <a:pt x="11065" y="9157"/>
                    <a:pt x="10945" y="9096"/>
                    <a:pt x="10806" y="9096"/>
                  </a:cubicBezTo>
                  <a:cubicBezTo>
                    <a:pt x="10228" y="9096"/>
                    <a:pt x="9733" y="9348"/>
                    <a:pt x="9322" y="9848"/>
                  </a:cubicBezTo>
                  <a:cubicBezTo>
                    <a:pt x="8913" y="10350"/>
                    <a:pt x="8708" y="10943"/>
                    <a:pt x="8708" y="11628"/>
                  </a:cubicBezTo>
                  <a:cubicBezTo>
                    <a:pt x="8708" y="11777"/>
                    <a:pt x="8757" y="11913"/>
                    <a:pt x="8854" y="12027"/>
                  </a:cubicBezTo>
                  <a:cubicBezTo>
                    <a:pt x="8952" y="12147"/>
                    <a:pt x="9063" y="12206"/>
                    <a:pt x="9187" y="12206"/>
                  </a:cubicBezTo>
                  <a:cubicBezTo>
                    <a:pt x="9329" y="12206"/>
                    <a:pt x="9447" y="12148"/>
                    <a:pt x="9545" y="12027"/>
                  </a:cubicBezTo>
                  <a:cubicBezTo>
                    <a:pt x="9643" y="11916"/>
                    <a:pt x="9692" y="11780"/>
                    <a:pt x="9692" y="11631"/>
                  </a:cubicBezTo>
                </a:path>
              </a:pathLst>
            </a:custGeom>
            <a:grpFill/>
            <a:ln>
              <a:noFill/>
            </a:ln>
            <a:effectLst/>
            <a:extLst/>
          </p:spPr>
          <p:txBody>
            <a:bodyPr lIns="19048" tIns="19048" rIns="19048" bIns="19048" anchor="ctr"/>
            <a:lstStyle/>
            <a:p>
              <a:pPr defTabSz="171230" fontAlgn="auto">
                <a:spcBef>
                  <a:spcPts val="0"/>
                </a:spcBef>
                <a:spcAft>
                  <a:spcPts val="0"/>
                </a:spcAft>
                <a:defRPr/>
              </a:pPr>
              <a:endParaRPr lang="es-ES" sz="1050">
                <a:effectLst>
                  <a:outerShdw blurRad="38100" dist="38100" dir="2700000" algn="tl">
                    <a:srgbClr val="000000"/>
                  </a:outerShdw>
                </a:effectLst>
                <a:latin typeface="Gill Sans" charset="0"/>
                <a:ea typeface="+mn-ea"/>
                <a:cs typeface="Gill Sans" charset="0"/>
                <a:sym typeface="Gill Sans" charset="0"/>
              </a:endParaRPr>
            </a:p>
          </p:txBody>
        </p:sp>
        <p:sp>
          <p:nvSpPr>
            <p:cNvPr id="29" name="AutoShape 65"/>
            <p:cNvSpPr>
              <a:spLocks/>
            </p:cNvSpPr>
            <p:nvPr/>
          </p:nvSpPr>
          <p:spPr bwMode="auto">
            <a:xfrm>
              <a:off x="7692205" y="5977898"/>
              <a:ext cx="247618" cy="242062"/>
            </a:xfrm>
            <a:custGeom>
              <a:avLst/>
              <a:gdLst>
                <a:gd name="T0" fmla="*/ 10795 w 21590"/>
                <a:gd name="T1" fmla="*/ 10800 h 21600"/>
                <a:gd name="T2" fmla="*/ 10795 w 21590"/>
                <a:gd name="T3" fmla="*/ 10800 h 21600"/>
                <a:gd name="T4" fmla="*/ 10795 w 21590"/>
                <a:gd name="T5" fmla="*/ 10800 h 21600"/>
                <a:gd name="T6" fmla="*/ 10795 w 21590"/>
                <a:gd name="T7" fmla="*/ 10800 h 21600"/>
              </a:gdLst>
              <a:ahLst/>
              <a:cxnLst>
                <a:cxn ang="0">
                  <a:pos x="T0" y="T1"/>
                </a:cxn>
                <a:cxn ang="0">
                  <a:pos x="T2" y="T3"/>
                </a:cxn>
                <a:cxn ang="0">
                  <a:pos x="T4" y="T5"/>
                </a:cxn>
                <a:cxn ang="0">
                  <a:pos x="T6" y="T7"/>
                </a:cxn>
              </a:cxnLst>
              <a:rect l="0" t="0" r="r" b="b"/>
              <a:pathLst>
                <a:path w="21590" h="21600">
                  <a:moveTo>
                    <a:pt x="21292" y="12679"/>
                  </a:moveTo>
                  <a:cubicBezTo>
                    <a:pt x="21501" y="12885"/>
                    <a:pt x="21600" y="13136"/>
                    <a:pt x="21588" y="13436"/>
                  </a:cubicBezTo>
                  <a:cubicBezTo>
                    <a:pt x="21588" y="13662"/>
                    <a:pt x="21518" y="13865"/>
                    <a:pt x="21374" y="14043"/>
                  </a:cubicBezTo>
                  <a:cubicBezTo>
                    <a:pt x="21230" y="14224"/>
                    <a:pt x="21046" y="14342"/>
                    <a:pt x="20820" y="14393"/>
                  </a:cubicBezTo>
                  <a:lnTo>
                    <a:pt x="18197" y="15057"/>
                  </a:lnTo>
                  <a:cubicBezTo>
                    <a:pt x="18250" y="15220"/>
                    <a:pt x="18318" y="15438"/>
                    <a:pt x="18400" y="15706"/>
                  </a:cubicBezTo>
                  <a:cubicBezTo>
                    <a:pt x="18479" y="15977"/>
                    <a:pt x="18564" y="16254"/>
                    <a:pt x="18649" y="16531"/>
                  </a:cubicBezTo>
                  <a:cubicBezTo>
                    <a:pt x="18736" y="16810"/>
                    <a:pt x="18809" y="17081"/>
                    <a:pt x="18874" y="17333"/>
                  </a:cubicBezTo>
                  <a:cubicBezTo>
                    <a:pt x="18937" y="17592"/>
                    <a:pt x="18968" y="17801"/>
                    <a:pt x="18968" y="17962"/>
                  </a:cubicBezTo>
                  <a:cubicBezTo>
                    <a:pt x="18968" y="18225"/>
                    <a:pt x="18872" y="18459"/>
                    <a:pt x="18677" y="18660"/>
                  </a:cubicBezTo>
                  <a:cubicBezTo>
                    <a:pt x="18482" y="18860"/>
                    <a:pt x="18245" y="18965"/>
                    <a:pt x="17968" y="18965"/>
                  </a:cubicBezTo>
                  <a:cubicBezTo>
                    <a:pt x="17804" y="18965"/>
                    <a:pt x="17592" y="18934"/>
                    <a:pt x="17333" y="18869"/>
                  </a:cubicBezTo>
                  <a:cubicBezTo>
                    <a:pt x="17070" y="18807"/>
                    <a:pt x="16802" y="18733"/>
                    <a:pt x="16525" y="18646"/>
                  </a:cubicBezTo>
                  <a:cubicBezTo>
                    <a:pt x="16251" y="18561"/>
                    <a:pt x="15983" y="18476"/>
                    <a:pt x="15715" y="18397"/>
                  </a:cubicBezTo>
                  <a:cubicBezTo>
                    <a:pt x="15449" y="18315"/>
                    <a:pt x="15232" y="18250"/>
                    <a:pt x="15059" y="18194"/>
                  </a:cubicBezTo>
                  <a:lnTo>
                    <a:pt x="14399" y="20817"/>
                  </a:lnTo>
                  <a:cubicBezTo>
                    <a:pt x="14345" y="21040"/>
                    <a:pt x="14223" y="21227"/>
                    <a:pt x="14040" y="21376"/>
                  </a:cubicBezTo>
                  <a:cubicBezTo>
                    <a:pt x="13854" y="21526"/>
                    <a:pt x="13650" y="21599"/>
                    <a:pt x="13424" y="21599"/>
                  </a:cubicBezTo>
                  <a:cubicBezTo>
                    <a:pt x="13128" y="21599"/>
                    <a:pt x="12879" y="21498"/>
                    <a:pt x="12682" y="21289"/>
                  </a:cubicBezTo>
                  <a:lnTo>
                    <a:pt x="10801" y="19357"/>
                  </a:lnTo>
                  <a:lnTo>
                    <a:pt x="8881" y="21289"/>
                  </a:lnTo>
                  <a:cubicBezTo>
                    <a:pt x="8720" y="21498"/>
                    <a:pt x="8480" y="21599"/>
                    <a:pt x="8166" y="21599"/>
                  </a:cubicBezTo>
                  <a:cubicBezTo>
                    <a:pt x="7940" y="21599"/>
                    <a:pt x="7737" y="21526"/>
                    <a:pt x="7556" y="21376"/>
                  </a:cubicBezTo>
                  <a:cubicBezTo>
                    <a:pt x="7378" y="21227"/>
                    <a:pt x="7254" y="21040"/>
                    <a:pt x="7192" y="20817"/>
                  </a:cubicBezTo>
                  <a:lnTo>
                    <a:pt x="6528" y="18194"/>
                  </a:lnTo>
                  <a:cubicBezTo>
                    <a:pt x="6367" y="18250"/>
                    <a:pt x="6153" y="18315"/>
                    <a:pt x="5887" y="18397"/>
                  </a:cubicBezTo>
                  <a:cubicBezTo>
                    <a:pt x="5622" y="18479"/>
                    <a:pt x="5348" y="18561"/>
                    <a:pt x="5068" y="18646"/>
                  </a:cubicBezTo>
                  <a:cubicBezTo>
                    <a:pt x="4792" y="18733"/>
                    <a:pt x="4523" y="18807"/>
                    <a:pt x="4266" y="18869"/>
                  </a:cubicBezTo>
                  <a:cubicBezTo>
                    <a:pt x="4009" y="18934"/>
                    <a:pt x="3795" y="18965"/>
                    <a:pt x="3623" y="18965"/>
                  </a:cubicBezTo>
                  <a:cubicBezTo>
                    <a:pt x="3346" y="18965"/>
                    <a:pt x="3111" y="18860"/>
                    <a:pt x="2922" y="18660"/>
                  </a:cubicBezTo>
                  <a:cubicBezTo>
                    <a:pt x="2730" y="18459"/>
                    <a:pt x="2637" y="18225"/>
                    <a:pt x="2637" y="17962"/>
                  </a:cubicBezTo>
                  <a:cubicBezTo>
                    <a:pt x="2637" y="17801"/>
                    <a:pt x="2668" y="17592"/>
                    <a:pt x="2730" y="17333"/>
                  </a:cubicBezTo>
                  <a:cubicBezTo>
                    <a:pt x="2795" y="17081"/>
                    <a:pt x="2866" y="16810"/>
                    <a:pt x="2948" y="16531"/>
                  </a:cubicBezTo>
                  <a:cubicBezTo>
                    <a:pt x="3030" y="16254"/>
                    <a:pt x="3111" y="15980"/>
                    <a:pt x="3196" y="15712"/>
                  </a:cubicBezTo>
                  <a:cubicBezTo>
                    <a:pt x="3284" y="15446"/>
                    <a:pt x="3351" y="15229"/>
                    <a:pt x="3408" y="15057"/>
                  </a:cubicBezTo>
                  <a:lnTo>
                    <a:pt x="770" y="14393"/>
                  </a:lnTo>
                  <a:cubicBezTo>
                    <a:pt x="545" y="14342"/>
                    <a:pt x="361" y="14224"/>
                    <a:pt x="217" y="14034"/>
                  </a:cubicBezTo>
                  <a:cubicBezTo>
                    <a:pt x="73" y="13854"/>
                    <a:pt x="0" y="13650"/>
                    <a:pt x="0" y="13436"/>
                  </a:cubicBezTo>
                  <a:cubicBezTo>
                    <a:pt x="0" y="13136"/>
                    <a:pt x="104" y="12885"/>
                    <a:pt x="310" y="12679"/>
                  </a:cubicBezTo>
                  <a:lnTo>
                    <a:pt x="2245" y="10798"/>
                  </a:lnTo>
                  <a:lnTo>
                    <a:pt x="310" y="8920"/>
                  </a:lnTo>
                  <a:cubicBezTo>
                    <a:pt x="104" y="8714"/>
                    <a:pt x="0" y="8460"/>
                    <a:pt x="0" y="8160"/>
                  </a:cubicBezTo>
                  <a:cubicBezTo>
                    <a:pt x="0" y="7937"/>
                    <a:pt x="76" y="7734"/>
                    <a:pt x="225" y="7556"/>
                  </a:cubicBezTo>
                  <a:cubicBezTo>
                    <a:pt x="372" y="7373"/>
                    <a:pt x="556" y="7257"/>
                    <a:pt x="770" y="7203"/>
                  </a:cubicBezTo>
                  <a:lnTo>
                    <a:pt x="3408" y="6540"/>
                  </a:lnTo>
                  <a:cubicBezTo>
                    <a:pt x="3351" y="6381"/>
                    <a:pt x="3284" y="6161"/>
                    <a:pt x="3196" y="5893"/>
                  </a:cubicBezTo>
                  <a:cubicBezTo>
                    <a:pt x="3111" y="5622"/>
                    <a:pt x="3030" y="5345"/>
                    <a:pt x="2948" y="5068"/>
                  </a:cubicBezTo>
                  <a:cubicBezTo>
                    <a:pt x="2866" y="4786"/>
                    <a:pt x="2795" y="4518"/>
                    <a:pt x="2730" y="4264"/>
                  </a:cubicBezTo>
                  <a:cubicBezTo>
                    <a:pt x="2668" y="4007"/>
                    <a:pt x="2637" y="3795"/>
                    <a:pt x="2637" y="3634"/>
                  </a:cubicBezTo>
                  <a:cubicBezTo>
                    <a:pt x="2637" y="3354"/>
                    <a:pt x="2733" y="3117"/>
                    <a:pt x="2928" y="2925"/>
                  </a:cubicBezTo>
                  <a:cubicBezTo>
                    <a:pt x="3120" y="2730"/>
                    <a:pt x="3351" y="2634"/>
                    <a:pt x="3623" y="2634"/>
                  </a:cubicBezTo>
                  <a:cubicBezTo>
                    <a:pt x="3786" y="2634"/>
                    <a:pt x="3995" y="2665"/>
                    <a:pt x="4258" y="2730"/>
                  </a:cubicBezTo>
                  <a:cubicBezTo>
                    <a:pt x="4521" y="2792"/>
                    <a:pt x="4792" y="2866"/>
                    <a:pt x="5068" y="2950"/>
                  </a:cubicBezTo>
                  <a:cubicBezTo>
                    <a:pt x="5348" y="3038"/>
                    <a:pt x="5622" y="3120"/>
                    <a:pt x="5887" y="3205"/>
                  </a:cubicBezTo>
                  <a:cubicBezTo>
                    <a:pt x="6153" y="3284"/>
                    <a:pt x="6367" y="3349"/>
                    <a:pt x="6528" y="3405"/>
                  </a:cubicBezTo>
                  <a:lnTo>
                    <a:pt x="7192" y="782"/>
                  </a:lnTo>
                  <a:cubicBezTo>
                    <a:pt x="7246" y="556"/>
                    <a:pt x="7367" y="369"/>
                    <a:pt x="7556" y="220"/>
                  </a:cubicBezTo>
                  <a:cubicBezTo>
                    <a:pt x="7748" y="70"/>
                    <a:pt x="7949" y="0"/>
                    <a:pt x="8166" y="0"/>
                  </a:cubicBezTo>
                  <a:cubicBezTo>
                    <a:pt x="8480" y="0"/>
                    <a:pt x="8720" y="101"/>
                    <a:pt x="8881" y="307"/>
                  </a:cubicBezTo>
                  <a:lnTo>
                    <a:pt x="10801" y="2242"/>
                  </a:lnTo>
                  <a:lnTo>
                    <a:pt x="12682" y="307"/>
                  </a:lnTo>
                  <a:cubicBezTo>
                    <a:pt x="12888" y="101"/>
                    <a:pt x="13128" y="0"/>
                    <a:pt x="13399" y="0"/>
                  </a:cubicBezTo>
                  <a:cubicBezTo>
                    <a:pt x="13642" y="0"/>
                    <a:pt x="13854" y="67"/>
                    <a:pt x="14040" y="208"/>
                  </a:cubicBezTo>
                  <a:cubicBezTo>
                    <a:pt x="14223" y="347"/>
                    <a:pt x="14345" y="539"/>
                    <a:pt x="14399" y="782"/>
                  </a:cubicBezTo>
                  <a:lnTo>
                    <a:pt x="15059" y="3405"/>
                  </a:lnTo>
                  <a:cubicBezTo>
                    <a:pt x="15223" y="3349"/>
                    <a:pt x="15438" y="3284"/>
                    <a:pt x="15709" y="3205"/>
                  </a:cubicBezTo>
                  <a:cubicBezTo>
                    <a:pt x="15980" y="3120"/>
                    <a:pt x="16251" y="3038"/>
                    <a:pt x="16525" y="2950"/>
                  </a:cubicBezTo>
                  <a:cubicBezTo>
                    <a:pt x="16802" y="2866"/>
                    <a:pt x="17070" y="2792"/>
                    <a:pt x="17333" y="2730"/>
                  </a:cubicBezTo>
                  <a:cubicBezTo>
                    <a:pt x="17592" y="2665"/>
                    <a:pt x="17804" y="2634"/>
                    <a:pt x="17968" y="2634"/>
                  </a:cubicBezTo>
                  <a:cubicBezTo>
                    <a:pt x="18228" y="2634"/>
                    <a:pt x="18459" y="2730"/>
                    <a:pt x="18663" y="2925"/>
                  </a:cubicBezTo>
                  <a:cubicBezTo>
                    <a:pt x="18866" y="3117"/>
                    <a:pt x="18968" y="3354"/>
                    <a:pt x="18968" y="3634"/>
                  </a:cubicBezTo>
                  <a:cubicBezTo>
                    <a:pt x="18968" y="3795"/>
                    <a:pt x="18937" y="4007"/>
                    <a:pt x="18874" y="4264"/>
                  </a:cubicBezTo>
                  <a:cubicBezTo>
                    <a:pt x="18809" y="4518"/>
                    <a:pt x="18736" y="4786"/>
                    <a:pt x="18649" y="5068"/>
                  </a:cubicBezTo>
                  <a:cubicBezTo>
                    <a:pt x="18564" y="5345"/>
                    <a:pt x="18479" y="5619"/>
                    <a:pt x="18400" y="5884"/>
                  </a:cubicBezTo>
                  <a:cubicBezTo>
                    <a:pt x="18318" y="6150"/>
                    <a:pt x="18250" y="6370"/>
                    <a:pt x="18197" y="6540"/>
                  </a:cubicBezTo>
                  <a:lnTo>
                    <a:pt x="20820" y="7203"/>
                  </a:lnTo>
                  <a:cubicBezTo>
                    <a:pt x="21046" y="7257"/>
                    <a:pt x="21230" y="7378"/>
                    <a:pt x="21374" y="7559"/>
                  </a:cubicBezTo>
                  <a:cubicBezTo>
                    <a:pt x="21518" y="7748"/>
                    <a:pt x="21588" y="7946"/>
                    <a:pt x="21588" y="8161"/>
                  </a:cubicBezTo>
                  <a:cubicBezTo>
                    <a:pt x="21588" y="8460"/>
                    <a:pt x="21489" y="8714"/>
                    <a:pt x="21292" y="8920"/>
                  </a:cubicBezTo>
                  <a:lnTo>
                    <a:pt x="19332" y="10798"/>
                  </a:lnTo>
                  <a:lnTo>
                    <a:pt x="21292" y="12679"/>
                  </a:lnTo>
                  <a:close/>
                </a:path>
              </a:pathLst>
            </a:custGeom>
            <a:grpFill/>
            <a:ln>
              <a:noFill/>
            </a:ln>
            <a:effectLst/>
            <a:extLst/>
          </p:spPr>
          <p:txBody>
            <a:bodyPr lIns="19048" tIns="19048" rIns="19048" bIns="19048" anchor="ctr"/>
            <a:lstStyle/>
            <a:p>
              <a:pPr defTabSz="171230" fontAlgn="auto">
                <a:spcBef>
                  <a:spcPts val="0"/>
                </a:spcBef>
                <a:spcAft>
                  <a:spcPts val="0"/>
                </a:spcAft>
                <a:defRPr/>
              </a:pPr>
              <a:endParaRPr lang="es-ES" sz="1050">
                <a:effectLst>
                  <a:outerShdw blurRad="38100" dist="38100" dir="2700000" algn="tl">
                    <a:srgbClr val="000000"/>
                  </a:outerShdw>
                </a:effectLst>
                <a:latin typeface="Gill Sans" charset="0"/>
                <a:ea typeface="+mn-ea"/>
                <a:cs typeface="Gill Sans" charset="0"/>
                <a:sym typeface="Gill Sans" charset="0"/>
              </a:endParaRPr>
            </a:p>
          </p:txBody>
        </p:sp>
      </p:grpSp>
      <p:sp>
        <p:nvSpPr>
          <p:cNvPr id="31" name="矩形 30"/>
          <p:cNvSpPr/>
          <p:nvPr/>
        </p:nvSpPr>
        <p:spPr>
          <a:xfrm>
            <a:off x="5936344" y="1232688"/>
            <a:ext cx="4550258" cy="553998"/>
          </a:xfrm>
          <a:prstGeom prst="rect">
            <a:avLst/>
          </a:prstGeom>
        </p:spPr>
        <p:txBody>
          <a:bodyPr wrap="square">
            <a:spAutoFit/>
          </a:bodyPr>
          <a:lstStyle/>
          <a:p>
            <a:r>
              <a:rPr lang="en-US" altLang="zh-CN" sz="3000" i="0" spc="800" dirty="0">
                <a:solidFill>
                  <a:schemeClr val="tx1">
                    <a:lumMod val="50000"/>
                    <a:lumOff val="50000"/>
                  </a:schemeClr>
                </a:solidFill>
                <a:effectLst/>
                <a:latin typeface="方正中等线_GBK" panose="03000509000000000000" pitchFamily="65" charset="-122"/>
                <a:ea typeface="方正中等线_GBK" panose="03000509000000000000" pitchFamily="65" charset="-122"/>
              </a:rPr>
              <a:t>TEAM BUILDING </a:t>
            </a:r>
            <a:endParaRPr lang="zh-CN" altLang="en-US" sz="3000" spc="800" dirty="0">
              <a:solidFill>
                <a:schemeClr val="tx1">
                  <a:lumMod val="50000"/>
                  <a:lumOff val="50000"/>
                </a:schemeClr>
              </a:solidFill>
              <a:latin typeface="方正中等线_GBK" panose="03000509000000000000" pitchFamily="65" charset="-122"/>
              <a:ea typeface="方正中等线_GBK" panose="03000509000000000000" pitchFamily="65" charset="-122"/>
            </a:endParaRPr>
          </a:p>
        </p:txBody>
      </p:sp>
    </p:spTree>
    <p:extLst>
      <p:ext uri="{BB962C8B-B14F-4D97-AF65-F5344CB8AC3E}">
        <p14:creationId xmlns:p14="http://schemas.microsoft.com/office/powerpoint/2010/main" val="3930357803"/>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withEffect">
                                  <p:stCondLst>
                                    <p:cond delay="140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900" decel="100000" fill="hold"/>
                                        <p:tgtEl>
                                          <p:spTgt spid="6"/>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11" presetID="37"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1000"/>
                                        <p:tgtEl>
                                          <p:spTgt spid="14"/>
                                        </p:tgtEl>
                                      </p:cBhvr>
                                    </p:animEffect>
                                    <p:anim calcmode="lin" valueType="num">
                                      <p:cBhvr>
                                        <p:cTn id="14" dur="1000" fill="hold"/>
                                        <p:tgtEl>
                                          <p:spTgt spid="14"/>
                                        </p:tgtEl>
                                        <p:attrNameLst>
                                          <p:attrName>ppt_x</p:attrName>
                                        </p:attrNameLst>
                                      </p:cBhvr>
                                      <p:tavLst>
                                        <p:tav tm="0">
                                          <p:val>
                                            <p:strVal val="#ppt_x"/>
                                          </p:val>
                                        </p:tav>
                                        <p:tav tm="100000">
                                          <p:val>
                                            <p:strVal val="#ppt_x"/>
                                          </p:val>
                                        </p:tav>
                                      </p:tavLst>
                                    </p:anim>
                                    <p:anim calcmode="lin" valueType="num">
                                      <p:cBhvr>
                                        <p:cTn id="15" dur="900" decel="100000" fill="hold"/>
                                        <p:tgtEl>
                                          <p:spTgt spid="14"/>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17" presetID="37" presetClass="entr" presetSubtype="0" fill="hold" grpId="0" nodeType="withEffect">
                                  <p:stCondLst>
                                    <p:cond delay="20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1000"/>
                                        <p:tgtEl>
                                          <p:spTgt spid="10"/>
                                        </p:tgtEl>
                                      </p:cBhvr>
                                    </p:animEffect>
                                    <p:anim calcmode="lin" valueType="num">
                                      <p:cBhvr>
                                        <p:cTn id="20" dur="1000" fill="hold"/>
                                        <p:tgtEl>
                                          <p:spTgt spid="10"/>
                                        </p:tgtEl>
                                        <p:attrNameLst>
                                          <p:attrName>ppt_x</p:attrName>
                                        </p:attrNameLst>
                                      </p:cBhvr>
                                      <p:tavLst>
                                        <p:tav tm="0">
                                          <p:val>
                                            <p:strVal val="#ppt_x"/>
                                          </p:val>
                                        </p:tav>
                                        <p:tav tm="100000">
                                          <p:val>
                                            <p:strVal val="#ppt_x"/>
                                          </p:val>
                                        </p:tav>
                                      </p:tavLst>
                                    </p:anim>
                                    <p:anim calcmode="lin" valueType="num">
                                      <p:cBhvr>
                                        <p:cTn id="21" dur="900" decel="100000" fill="hold"/>
                                        <p:tgtEl>
                                          <p:spTgt spid="10"/>
                                        </p:tgtEl>
                                        <p:attrNameLst>
                                          <p:attrName>ppt_y</p:attrName>
                                        </p:attrNameLst>
                                      </p:cBhvr>
                                      <p:tavLst>
                                        <p:tav tm="0">
                                          <p:val>
                                            <p:strVal val="#ppt_y+1"/>
                                          </p:val>
                                        </p:tav>
                                        <p:tav tm="100000">
                                          <p:val>
                                            <p:strVal val="#ppt_y-.03"/>
                                          </p:val>
                                        </p:tav>
                                      </p:tavLst>
                                    </p:anim>
                                    <p:anim calcmode="lin" valueType="num">
                                      <p:cBhvr>
                                        <p:cTn id="22"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par>
                                <p:cTn id="23" presetID="37" presetClass="entr" presetSubtype="0" fill="hold" grpId="0" nodeType="withEffect">
                                  <p:stCondLst>
                                    <p:cond delay="40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1000"/>
                                        <p:tgtEl>
                                          <p:spTgt spid="11"/>
                                        </p:tgtEl>
                                      </p:cBhvr>
                                    </p:animEffect>
                                    <p:anim calcmode="lin" valueType="num">
                                      <p:cBhvr>
                                        <p:cTn id="26" dur="1000" fill="hold"/>
                                        <p:tgtEl>
                                          <p:spTgt spid="11"/>
                                        </p:tgtEl>
                                        <p:attrNameLst>
                                          <p:attrName>ppt_x</p:attrName>
                                        </p:attrNameLst>
                                      </p:cBhvr>
                                      <p:tavLst>
                                        <p:tav tm="0">
                                          <p:val>
                                            <p:strVal val="#ppt_x"/>
                                          </p:val>
                                        </p:tav>
                                        <p:tav tm="100000">
                                          <p:val>
                                            <p:strVal val="#ppt_x"/>
                                          </p:val>
                                        </p:tav>
                                      </p:tavLst>
                                    </p:anim>
                                    <p:anim calcmode="lin" valueType="num">
                                      <p:cBhvr>
                                        <p:cTn id="27" dur="900" decel="100000" fill="hold"/>
                                        <p:tgtEl>
                                          <p:spTgt spid="11"/>
                                        </p:tgtEl>
                                        <p:attrNameLst>
                                          <p:attrName>ppt_y</p:attrName>
                                        </p:attrNameLst>
                                      </p:cBhvr>
                                      <p:tavLst>
                                        <p:tav tm="0">
                                          <p:val>
                                            <p:strVal val="#ppt_y+1"/>
                                          </p:val>
                                        </p:tav>
                                        <p:tav tm="100000">
                                          <p:val>
                                            <p:strVal val="#ppt_y-.03"/>
                                          </p:val>
                                        </p:tav>
                                      </p:tavLst>
                                    </p:anim>
                                    <p:anim calcmode="lin" valueType="num">
                                      <p:cBhvr>
                                        <p:cTn id="28"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par>
                                <p:cTn id="29" presetID="37" presetClass="entr" presetSubtype="0" fill="hold" grpId="0" nodeType="withEffect">
                                  <p:stCondLst>
                                    <p:cond delay="60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1000"/>
                                        <p:tgtEl>
                                          <p:spTgt spid="12"/>
                                        </p:tgtEl>
                                      </p:cBhvr>
                                    </p:animEffect>
                                    <p:anim calcmode="lin" valueType="num">
                                      <p:cBhvr>
                                        <p:cTn id="32" dur="1000" fill="hold"/>
                                        <p:tgtEl>
                                          <p:spTgt spid="12"/>
                                        </p:tgtEl>
                                        <p:attrNameLst>
                                          <p:attrName>ppt_x</p:attrName>
                                        </p:attrNameLst>
                                      </p:cBhvr>
                                      <p:tavLst>
                                        <p:tav tm="0">
                                          <p:val>
                                            <p:strVal val="#ppt_x"/>
                                          </p:val>
                                        </p:tav>
                                        <p:tav tm="100000">
                                          <p:val>
                                            <p:strVal val="#ppt_x"/>
                                          </p:val>
                                        </p:tav>
                                      </p:tavLst>
                                    </p:anim>
                                    <p:anim calcmode="lin" valueType="num">
                                      <p:cBhvr>
                                        <p:cTn id="33" dur="900" decel="100000" fill="hold"/>
                                        <p:tgtEl>
                                          <p:spTgt spid="12"/>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12"/>
                                        </p:tgtEl>
                                        <p:attrNameLst>
                                          <p:attrName>ppt_y</p:attrName>
                                        </p:attrNameLst>
                                      </p:cBhvr>
                                      <p:tavLst>
                                        <p:tav tm="0">
                                          <p:val>
                                            <p:strVal val="#ppt_y-.03"/>
                                          </p:val>
                                        </p:tav>
                                        <p:tav tm="100000">
                                          <p:val>
                                            <p:strVal val="#ppt_y"/>
                                          </p:val>
                                        </p:tav>
                                      </p:tavLst>
                                    </p:anim>
                                  </p:childTnLst>
                                </p:cTn>
                              </p:par>
                              <p:par>
                                <p:cTn id="35" presetID="37" presetClass="entr" presetSubtype="0" fill="hold" grpId="0" nodeType="withEffect">
                                  <p:stCondLst>
                                    <p:cond delay="80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1000"/>
                                        <p:tgtEl>
                                          <p:spTgt spid="13"/>
                                        </p:tgtEl>
                                      </p:cBhvr>
                                    </p:animEffect>
                                    <p:anim calcmode="lin" valueType="num">
                                      <p:cBhvr>
                                        <p:cTn id="38" dur="1000" fill="hold"/>
                                        <p:tgtEl>
                                          <p:spTgt spid="13"/>
                                        </p:tgtEl>
                                        <p:attrNameLst>
                                          <p:attrName>ppt_x</p:attrName>
                                        </p:attrNameLst>
                                      </p:cBhvr>
                                      <p:tavLst>
                                        <p:tav tm="0">
                                          <p:val>
                                            <p:strVal val="#ppt_x"/>
                                          </p:val>
                                        </p:tav>
                                        <p:tav tm="100000">
                                          <p:val>
                                            <p:strVal val="#ppt_x"/>
                                          </p:val>
                                        </p:tav>
                                      </p:tavLst>
                                    </p:anim>
                                    <p:anim calcmode="lin" valueType="num">
                                      <p:cBhvr>
                                        <p:cTn id="39" dur="900" decel="100000" fill="hold"/>
                                        <p:tgtEl>
                                          <p:spTgt spid="13"/>
                                        </p:tgtEl>
                                        <p:attrNameLst>
                                          <p:attrName>ppt_y</p:attrName>
                                        </p:attrNameLst>
                                      </p:cBhvr>
                                      <p:tavLst>
                                        <p:tav tm="0">
                                          <p:val>
                                            <p:strVal val="#ppt_y+1"/>
                                          </p:val>
                                        </p:tav>
                                        <p:tav tm="100000">
                                          <p:val>
                                            <p:strVal val="#ppt_y-.03"/>
                                          </p:val>
                                        </p:tav>
                                      </p:tavLst>
                                    </p:anim>
                                    <p:anim calcmode="lin" valueType="num">
                                      <p:cBhvr>
                                        <p:cTn id="40"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41" presetID="37" presetClass="entr" presetSubtype="0" fill="hold" nodeType="withEffect">
                                  <p:stCondLst>
                                    <p:cond delay="1000"/>
                                  </p:stCondLst>
                                  <p:childTnLst>
                                    <p:set>
                                      <p:cBhvr>
                                        <p:cTn id="42" dur="1" fill="hold">
                                          <p:stCondLst>
                                            <p:cond delay="0"/>
                                          </p:stCondLst>
                                        </p:cTn>
                                        <p:tgtEl>
                                          <p:spTgt spid="16"/>
                                        </p:tgtEl>
                                        <p:attrNameLst>
                                          <p:attrName>style.visibility</p:attrName>
                                        </p:attrNameLst>
                                      </p:cBhvr>
                                      <p:to>
                                        <p:strVal val="visible"/>
                                      </p:to>
                                    </p:set>
                                    <p:animEffect transition="in" filter="fade">
                                      <p:cBhvr>
                                        <p:cTn id="43" dur="1000"/>
                                        <p:tgtEl>
                                          <p:spTgt spid="16"/>
                                        </p:tgtEl>
                                      </p:cBhvr>
                                    </p:animEffect>
                                    <p:anim calcmode="lin" valueType="num">
                                      <p:cBhvr>
                                        <p:cTn id="44" dur="1000" fill="hold"/>
                                        <p:tgtEl>
                                          <p:spTgt spid="16"/>
                                        </p:tgtEl>
                                        <p:attrNameLst>
                                          <p:attrName>ppt_x</p:attrName>
                                        </p:attrNameLst>
                                      </p:cBhvr>
                                      <p:tavLst>
                                        <p:tav tm="0">
                                          <p:val>
                                            <p:strVal val="#ppt_x"/>
                                          </p:val>
                                        </p:tav>
                                        <p:tav tm="100000">
                                          <p:val>
                                            <p:strVal val="#ppt_x"/>
                                          </p:val>
                                        </p:tav>
                                      </p:tavLst>
                                    </p:anim>
                                    <p:anim calcmode="lin" valueType="num">
                                      <p:cBhvr>
                                        <p:cTn id="45" dur="900" decel="100000" fill="hold"/>
                                        <p:tgtEl>
                                          <p:spTgt spid="16"/>
                                        </p:tgtEl>
                                        <p:attrNameLst>
                                          <p:attrName>ppt_y</p:attrName>
                                        </p:attrNameLst>
                                      </p:cBhvr>
                                      <p:tavLst>
                                        <p:tav tm="0">
                                          <p:val>
                                            <p:strVal val="#ppt_y+1"/>
                                          </p:val>
                                        </p:tav>
                                        <p:tav tm="100000">
                                          <p:val>
                                            <p:strVal val="#ppt_y-.03"/>
                                          </p:val>
                                        </p:tav>
                                      </p:tavLst>
                                    </p:anim>
                                    <p:anim calcmode="lin" valueType="num">
                                      <p:cBhvr>
                                        <p:cTn id="46"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par>
                                <p:cTn id="47" presetID="37" presetClass="entr" presetSubtype="0" fill="hold" grpId="0" nodeType="withEffect">
                                  <p:stCondLst>
                                    <p:cond delay="1200"/>
                                  </p:stCondLst>
                                  <p:childTnLst>
                                    <p:set>
                                      <p:cBhvr>
                                        <p:cTn id="48" dur="1" fill="hold">
                                          <p:stCondLst>
                                            <p:cond delay="0"/>
                                          </p:stCondLst>
                                        </p:cTn>
                                        <p:tgtEl>
                                          <p:spTgt spid="15"/>
                                        </p:tgtEl>
                                        <p:attrNameLst>
                                          <p:attrName>style.visibility</p:attrName>
                                        </p:attrNameLst>
                                      </p:cBhvr>
                                      <p:to>
                                        <p:strVal val="visible"/>
                                      </p:to>
                                    </p:set>
                                    <p:animEffect transition="in" filter="fade">
                                      <p:cBhvr>
                                        <p:cTn id="49" dur="1000"/>
                                        <p:tgtEl>
                                          <p:spTgt spid="15"/>
                                        </p:tgtEl>
                                      </p:cBhvr>
                                    </p:animEffect>
                                    <p:anim calcmode="lin" valueType="num">
                                      <p:cBhvr>
                                        <p:cTn id="50" dur="1000" fill="hold"/>
                                        <p:tgtEl>
                                          <p:spTgt spid="15"/>
                                        </p:tgtEl>
                                        <p:attrNameLst>
                                          <p:attrName>ppt_x</p:attrName>
                                        </p:attrNameLst>
                                      </p:cBhvr>
                                      <p:tavLst>
                                        <p:tav tm="0">
                                          <p:val>
                                            <p:strVal val="#ppt_x"/>
                                          </p:val>
                                        </p:tav>
                                        <p:tav tm="100000">
                                          <p:val>
                                            <p:strVal val="#ppt_x"/>
                                          </p:val>
                                        </p:tav>
                                      </p:tavLst>
                                    </p:anim>
                                    <p:anim calcmode="lin" valueType="num">
                                      <p:cBhvr>
                                        <p:cTn id="51" dur="900" decel="100000" fill="hold"/>
                                        <p:tgtEl>
                                          <p:spTgt spid="15"/>
                                        </p:tgtEl>
                                        <p:attrNameLst>
                                          <p:attrName>ppt_y</p:attrName>
                                        </p:attrNameLst>
                                      </p:cBhvr>
                                      <p:tavLst>
                                        <p:tav tm="0">
                                          <p:val>
                                            <p:strVal val="#ppt_y+1"/>
                                          </p:val>
                                        </p:tav>
                                        <p:tav tm="100000">
                                          <p:val>
                                            <p:strVal val="#ppt_y-.03"/>
                                          </p:val>
                                        </p:tav>
                                      </p:tavLst>
                                    </p:anim>
                                    <p:anim calcmode="lin" valueType="num">
                                      <p:cBhvr>
                                        <p:cTn id="52"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childTnLst>
                          </p:cTn>
                        </p:par>
                        <p:par>
                          <p:cTn id="53" fill="hold">
                            <p:stCondLst>
                              <p:cond delay="2400"/>
                            </p:stCondLst>
                            <p:childTnLst>
                              <p:par>
                                <p:cTn id="54" presetID="56" presetClass="entr" presetSubtype="0" fill="hold" nodeType="afterEffect">
                                  <p:stCondLst>
                                    <p:cond delay="0"/>
                                  </p:stCondLst>
                                  <p:iterate type="lt">
                                    <p:tmPct val="10000"/>
                                  </p:iterate>
                                  <p:childTnLst>
                                    <p:set>
                                      <p:cBhvr>
                                        <p:cTn id="55" dur="1" fill="hold">
                                          <p:stCondLst>
                                            <p:cond delay="0"/>
                                          </p:stCondLst>
                                        </p:cTn>
                                        <p:tgtEl>
                                          <p:spTgt spid="19">
                                            <p:txEl>
                                              <p:pRg st="0" end="0"/>
                                            </p:txEl>
                                          </p:spTgt>
                                        </p:tgtEl>
                                        <p:attrNameLst>
                                          <p:attrName>style.visibility</p:attrName>
                                        </p:attrNameLst>
                                      </p:cBhvr>
                                      <p:to>
                                        <p:strVal val="visible"/>
                                      </p:to>
                                    </p:set>
                                    <p:anim by="(-#ppt_w*2)" calcmode="lin" valueType="num">
                                      <p:cBhvr rctx="PPT">
                                        <p:cTn id="56" dur="500" autoRev="1" fill="hold">
                                          <p:stCondLst>
                                            <p:cond delay="0"/>
                                          </p:stCondLst>
                                        </p:cTn>
                                        <p:tgtEl>
                                          <p:spTgt spid="19">
                                            <p:txEl>
                                              <p:pRg st="0" end="0"/>
                                            </p:txEl>
                                          </p:spTgt>
                                        </p:tgtEl>
                                        <p:attrNameLst>
                                          <p:attrName>ppt_w</p:attrName>
                                        </p:attrNameLst>
                                      </p:cBhvr>
                                    </p:anim>
                                    <p:anim by="(#ppt_w*0.50)" calcmode="lin" valueType="num">
                                      <p:cBhvr>
                                        <p:cTn id="57" dur="500" decel="50000" autoRev="1" fill="hold">
                                          <p:stCondLst>
                                            <p:cond delay="0"/>
                                          </p:stCondLst>
                                        </p:cTn>
                                        <p:tgtEl>
                                          <p:spTgt spid="19">
                                            <p:txEl>
                                              <p:pRg st="0" end="0"/>
                                            </p:txEl>
                                          </p:spTgt>
                                        </p:tgtEl>
                                        <p:attrNameLst>
                                          <p:attrName>ppt_x</p:attrName>
                                        </p:attrNameLst>
                                      </p:cBhvr>
                                    </p:anim>
                                    <p:anim from="(-#ppt_h/2)" to="(#ppt_y)" calcmode="lin" valueType="num">
                                      <p:cBhvr>
                                        <p:cTn id="58" dur="1000" fill="hold">
                                          <p:stCondLst>
                                            <p:cond delay="0"/>
                                          </p:stCondLst>
                                        </p:cTn>
                                        <p:tgtEl>
                                          <p:spTgt spid="19">
                                            <p:txEl>
                                              <p:pRg st="0" end="0"/>
                                            </p:txEl>
                                          </p:spTgt>
                                        </p:tgtEl>
                                        <p:attrNameLst>
                                          <p:attrName>ppt_y</p:attrName>
                                        </p:attrNameLst>
                                      </p:cBhvr>
                                    </p:anim>
                                    <p:animRot by="21600000">
                                      <p:cBhvr>
                                        <p:cTn id="59" dur="1000" fill="hold">
                                          <p:stCondLst>
                                            <p:cond delay="0"/>
                                          </p:stCondLst>
                                        </p:cTn>
                                        <p:tgtEl>
                                          <p:spTgt spid="19">
                                            <p:txEl>
                                              <p:pRg st="0" end="0"/>
                                            </p:txEl>
                                          </p:spTgt>
                                        </p:tgtEl>
                                        <p:attrNameLst>
                                          <p:attrName>r</p:attrName>
                                        </p:attrNameLst>
                                      </p:cBhvr>
                                    </p:animRot>
                                  </p:childTnLst>
                                </p:cTn>
                              </p:par>
                            </p:childTnLst>
                          </p:cTn>
                        </p:par>
                        <p:par>
                          <p:cTn id="60" fill="hold">
                            <p:stCondLst>
                              <p:cond delay="4400"/>
                            </p:stCondLst>
                            <p:childTnLst>
                              <p:par>
                                <p:cTn id="61" presetID="22" presetClass="entr" presetSubtype="8" fill="hold" grpId="0" nodeType="after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wipe(left)">
                                      <p:cBhvr>
                                        <p:cTn id="63" dur="500"/>
                                        <p:tgtEl>
                                          <p:spTgt spid="20"/>
                                        </p:tgtEl>
                                      </p:cBhvr>
                                    </p:animEffect>
                                  </p:childTnLst>
                                </p:cTn>
                              </p:par>
                            </p:childTnLst>
                          </p:cTn>
                        </p:par>
                        <p:par>
                          <p:cTn id="64" fill="hold">
                            <p:stCondLst>
                              <p:cond delay="4900"/>
                            </p:stCondLst>
                            <p:childTnLst>
                              <p:par>
                                <p:cTn id="65" presetID="22" presetClass="entr" presetSubtype="8" fill="hold" grpId="0" nodeType="after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wipe(left)">
                                      <p:cBhvr>
                                        <p:cTn id="67" dur="500"/>
                                        <p:tgtEl>
                                          <p:spTgt spid="21"/>
                                        </p:tgtEl>
                                      </p:cBhvr>
                                    </p:animEffect>
                                  </p:childTnLst>
                                </p:cTn>
                              </p:par>
                            </p:childTnLst>
                          </p:cTn>
                        </p:par>
                        <p:par>
                          <p:cTn id="68" fill="hold">
                            <p:stCondLst>
                              <p:cond delay="5400"/>
                            </p:stCondLst>
                            <p:childTnLst>
                              <p:par>
                                <p:cTn id="69" presetID="42" presetClass="entr" presetSubtype="0" fill="hold" nodeType="afterEffect">
                                  <p:stCondLst>
                                    <p:cond delay="0"/>
                                  </p:stCondLst>
                                  <p:childTnLst>
                                    <p:set>
                                      <p:cBhvr>
                                        <p:cTn id="70" dur="1" fill="hold">
                                          <p:stCondLst>
                                            <p:cond delay="0"/>
                                          </p:stCondLst>
                                        </p:cTn>
                                        <p:tgtEl>
                                          <p:spTgt spid="22"/>
                                        </p:tgtEl>
                                        <p:attrNameLst>
                                          <p:attrName>style.visibility</p:attrName>
                                        </p:attrNameLst>
                                      </p:cBhvr>
                                      <p:to>
                                        <p:strVal val="visible"/>
                                      </p:to>
                                    </p:set>
                                    <p:animEffect transition="in" filter="fade">
                                      <p:cBhvr>
                                        <p:cTn id="71" dur="1000"/>
                                        <p:tgtEl>
                                          <p:spTgt spid="22"/>
                                        </p:tgtEl>
                                      </p:cBhvr>
                                    </p:animEffect>
                                    <p:anim calcmode="lin" valueType="num">
                                      <p:cBhvr>
                                        <p:cTn id="72" dur="1000" fill="hold"/>
                                        <p:tgtEl>
                                          <p:spTgt spid="22"/>
                                        </p:tgtEl>
                                        <p:attrNameLst>
                                          <p:attrName>ppt_x</p:attrName>
                                        </p:attrNameLst>
                                      </p:cBhvr>
                                      <p:tavLst>
                                        <p:tav tm="0">
                                          <p:val>
                                            <p:strVal val="#ppt_x"/>
                                          </p:val>
                                        </p:tav>
                                        <p:tav tm="100000">
                                          <p:val>
                                            <p:strVal val="#ppt_x"/>
                                          </p:val>
                                        </p:tav>
                                      </p:tavLst>
                                    </p:anim>
                                    <p:anim calcmode="lin" valueType="num">
                                      <p:cBhvr>
                                        <p:cTn id="73" dur="1000" fill="hold"/>
                                        <p:tgtEl>
                                          <p:spTgt spid="22"/>
                                        </p:tgtEl>
                                        <p:attrNameLst>
                                          <p:attrName>ppt_y</p:attrName>
                                        </p:attrNameLst>
                                      </p:cBhvr>
                                      <p:tavLst>
                                        <p:tav tm="0">
                                          <p:val>
                                            <p:strVal val="#ppt_y+.1"/>
                                          </p:val>
                                        </p:tav>
                                        <p:tav tm="100000">
                                          <p:val>
                                            <p:strVal val="#ppt_y"/>
                                          </p:val>
                                        </p:tav>
                                      </p:tavLst>
                                    </p:anim>
                                  </p:childTnLst>
                                </p:cTn>
                              </p:par>
                            </p:childTnLst>
                          </p:cTn>
                        </p:par>
                        <p:par>
                          <p:cTn id="74" fill="hold">
                            <p:stCondLst>
                              <p:cond delay="6400"/>
                            </p:stCondLst>
                            <p:childTnLst>
                              <p:par>
                                <p:cTn id="75" presetID="10" presetClass="entr" presetSubtype="0" fill="hold" nodeType="afterEffect">
                                  <p:stCondLst>
                                    <p:cond delay="0"/>
                                  </p:stCondLst>
                                  <p:childTnLst>
                                    <p:set>
                                      <p:cBhvr>
                                        <p:cTn id="76" dur="1" fill="hold">
                                          <p:stCondLst>
                                            <p:cond delay="0"/>
                                          </p:stCondLst>
                                        </p:cTn>
                                        <p:tgtEl>
                                          <p:spTgt spid="31">
                                            <p:txEl>
                                              <p:pRg st="0" end="0"/>
                                            </p:txEl>
                                          </p:spTgt>
                                        </p:tgtEl>
                                        <p:attrNameLst>
                                          <p:attrName>style.visibility</p:attrName>
                                        </p:attrNameLst>
                                      </p:cBhvr>
                                      <p:to>
                                        <p:strVal val="visible"/>
                                      </p:to>
                                    </p:set>
                                    <p:animEffect transition="in" filter="fade">
                                      <p:cBhvr>
                                        <p:cTn id="77" dur="500"/>
                                        <p:tgtEl>
                                          <p:spTgt spid="3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4" grpId="0" animBg="1"/>
      <p:bldP spid="15" grpId="0" animBg="1"/>
      <p:bldP spid="20" grpId="0"/>
      <p:bldP spid="21"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4039487" y="423523"/>
            <a:ext cx="4717363" cy="630942"/>
            <a:chOff x="4039487" y="423523"/>
            <a:chExt cx="4717363" cy="630942"/>
          </a:xfrm>
        </p:grpSpPr>
        <p:sp>
          <p:nvSpPr>
            <p:cNvPr id="5" name="矩形 24"/>
            <p:cNvSpPr>
              <a:spLocks noChangeArrowheads="1"/>
            </p:cNvSpPr>
            <p:nvPr/>
          </p:nvSpPr>
          <p:spPr bwMode="auto">
            <a:xfrm>
              <a:off x="4039487" y="423523"/>
              <a:ext cx="2133918" cy="630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3500" b="1" spc="300" dirty="0">
                  <a:solidFill>
                    <a:srgbClr val="0C1F34"/>
                  </a:solidFill>
                  <a:latin typeface="Broadway BT" charset="0"/>
                  <a:ea typeface="微软雅黑" panose="020B0503020204020204" pitchFamily="34" charset="-122"/>
                  <a:sym typeface="Broadway BT" charset="0"/>
                </a:rPr>
                <a:t>团队定义</a:t>
              </a:r>
            </a:p>
          </p:txBody>
        </p:sp>
        <p:sp>
          <p:nvSpPr>
            <p:cNvPr id="3" name="矩形 2"/>
            <p:cNvSpPr/>
            <p:nvPr/>
          </p:nvSpPr>
          <p:spPr>
            <a:xfrm>
              <a:off x="6174092" y="679630"/>
              <a:ext cx="2582758" cy="369332"/>
            </a:xfrm>
            <a:prstGeom prst="rect">
              <a:avLst/>
            </a:prstGeom>
          </p:spPr>
          <p:txBody>
            <a:bodyPr wrap="none">
              <a:spAutoFit/>
            </a:bodyPr>
            <a:lstStyle/>
            <a:p>
              <a:r>
                <a:rPr lang="en-US" altLang="zh-CN" spc="300" dirty="0">
                  <a:solidFill>
                    <a:schemeClr val="bg1">
                      <a:lumMod val="65000"/>
                    </a:schemeClr>
                  </a:solidFill>
                  <a:latin typeface="方正中等线_GBK" panose="03000509000000000000" pitchFamily="65" charset="-122"/>
                  <a:ea typeface="方正中等线_GBK" panose="03000509000000000000" pitchFamily="65" charset="-122"/>
                </a:rPr>
                <a:t>TEAM TO DEFINE</a:t>
              </a:r>
              <a:endParaRPr lang="zh-CN" altLang="en-US" spc="300" dirty="0">
                <a:solidFill>
                  <a:schemeClr val="bg1">
                    <a:lumMod val="65000"/>
                  </a:schemeClr>
                </a:solidFill>
                <a:latin typeface="方正中等线_GBK" panose="03000509000000000000" pitchFamily="65" charset="-122"/>
                <a:ea typeface="方正中等线_GBK" panose="03000509000000000000" pitchFamily="65" charset="-122"/>
              </a:endParaRPr>
            </a:p>
          </p:txBody>
        </p:sp>
      </p:grpSp>
      <p:grpSp>
        <p:nvGrpSpPr>
          <p:cNvPr id="6" name="Group 6"/>
          <p:cNvGrpSpPr>
            <a:grpSpLocks/>
          </p:cNvGrpSpPr>
          <p:nvPr/>
        </p:nvGrpSpPr>
        <p:grpSpPr bwMode="auto">
          <a:xfrm>
            <a:off x="550863" y="1574610"/>
            <a:ext cx="2665413" cy="1062038"/>
            <a:chOff x="0" y="0"/>
            <a:chExt cx="4196" cy="1672"/>
          </a:xfrm>
        </p:grpSpPr>
        <p:sp>
          <p:nvSpPr>
            <p:cNvPr id="7" name="Text Box 7"/>
            <p:cNvSpPr txBox="1">
              <a:spLocks noChangeArrowheads="1"/>
            </p:cNvSpPr>
            <p:nvPr/>
          </p:nvSpPr>
          <p:spPr bwMode="auto">
            <a:xfrm>
              <a:off x="187" y="0"/>
              <a:ext cx="3695" cy="1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3600" spc="300" dirty="0">
                  <a:solidFill>
                    <a:srgbClr val="0070C0"/>
                  </a:solidFill>
                  <a:latin typeface="Impact" panose="020B0806030902050204" pitchFamily="34" charset="0"/>
                  <a:ea typeface="微软雅黑" panose="020B0503020204020204" pitchFamily="34" charset="-122"/>
                </a:rPr>
                <a:t>2</a:t>
              </a:r>
              <a:r>
                <a:rPr lang="zh-CN" altLang="en-US" sz="3600" spc="300" dirty="0">
                  <a:solidFill>
                    <a:srgbClr val="0070C0"/>
                  </a:solidFill>
                  <a:latin typeface="Impact" panose="020B0806030902050204" pitchFamily="34" charset="0"/>
                  <a:ea typeface="微软雅黑" panose="020B0503020204020204" pitchFamily="34" charset="-122"/>
                </a:rPr>
                <a:t>. </a:t>
              </a:r>
              <a:r>
                <a:rPr lang="zh-CN" altLang="en-US" sz="3600" b="1" spc="300" dirty="0">
                  <a:solidFill>
                    <a:srgbClr val="0070C0"/>
                  </a:solidFill>
                  <a:latin typeface="微软雅黑" panose="020B0503020204020204" pitchFamily="34" charset="-122"/>
                  <a:ea typeface="微软雅黑" panose="020B0503020204020204" pitchFamily="34" charset="-122"/>
                </a:rPr>
                <a:t>激荡期</a:t>
              </a:r>
              <a:endParaRPr lang="zh-CN" altLang="en-US" sz="3600" b="1" spc="300" dirty="0">
                <a:solidFill>
                  <a:srgbClr val="0070C0"/>
                </a:solidFill>
                <a:latin typeface="Impact" panose="020B0806030902050204" pitchFamily="34" charset="0"/>
                <a:ea typeface="微软雅黑" panose="020B0503020204020204" pitchFamily="34" charset="-122"/>
              </a:endParaRPr>
            </a:p>
          </p:txBody>
        </p:sp>
        <p:sp>
          <p:nvSpPr>
            <p:cNvPr id="8" name="Line 8"/>
            <p:cNvSpPr>
              <a:spLocks noChangeShapeType="1"/>
            </p:cNvSpPr>
            <p:nvPr/>
          </p:nvSpPr>
          <p:spPr bwMode="auto">
            <a:xfrm>
              <a:off x="0" y="1021"/>
              <a:ext cx="4196" cy="1"/>
            </a:xfrm>
            <a:prstGeom prst="line">
              <a:avLst/>
            </a:prstGeom>
            <a:noFill/>
            <a:ln w="57150" cap="flat" cmpd="thinThick">
              <a:solidFill>
                <a:srgbClr val="0C1F34"/>
              </a:solidFill>
              <a:round/>
              <a:headEnd/>
              <a:tailEnd/>
            </a:ln>
            <a:extLst>
              <a:ext uri="{909E8E84-426E-40DD-AFC4-6F175D3DCCD1}">
                <a14:hiddenFill xmlns:a14="http://schemas.microsoft.com/office/drawing/2010/main">
                  <a:noFill/>
                </a14:hiddenFill>
              </a:ext>
            </a:extLst>
          </p:spPr>
          <p:txBody>
            <a:bodyPr anchor="ctr"/>
            <a:lstStyle/>
            <a:p>
              <a:endParaRPr lang="zh-CN" altLang="en-US"/>
            </a:p>
          </p:txBody>
        </p:sp>
        <p:sp>
          <p:nvSpPr>
            <p:cNvPr id="9" name="Text Box 9"/>
            <p:cNvSpPr txBox="1">
              <a:spLocks noChangeArrowheads="1"/>
            </p:cNvSpPr>
            <p:nvPr/>
          </p:nvSpPr>
          <p:spPr bwMode="auto">
            <a:xfrm>
              <a:off x="102" y="1091"/>
              <a:ext cx="4094" cy="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zh-CN" b="1" spc="300" dirty="0">
                  <a:solidFill>
                    <a:schemeClr val="tx1">
                      <a:lumMod val="85000"/>
                      <a:lumOff val="15000"/>
                    </a:schemeClr>
                  </a:solidFill>
                  <a:latin typeface="微软雅黑" panose="020B0503020204020204" pitchFamily="34" charset="-122"/>
                  <a:ea typeface="微软雅黑" panose="020B0503020204020204" pitchFamily="34" charset="-122"/>
                </a:rPr>
                <a:t>各种观念，激烈碰撞</a:t>
              </a:r>
            </a:p>
          </p:txBody>
        </p:sp>
      </p:grpSp>
      <p:grpSp>
        <p:nvGrpSpPr>
          <p:cNvPr id="10" name="Group 10"/>
          <p:cNvGrpSpPr>
            <a:grpSpLocks/>
          </p:cNvGrpSpPr>
          <p:nvPr/>
        </p:nvGrpSpPr>
        <p:grpSpPr bwMode="auto">
          <a:xfrm>
            <a:off x="2198460" y="3508121"/>
            <a:ext cx="8373746" cy="476885"/>
            <a:chOff x="-25" y="153"/>
            <a:chExt cx="13186" cy="751"/>
          </a:xfrm>
        </p:grpSpPr>
        <p:sp>
          <p:nvSpPr>
            <p:cNvPr id="12" name="AutoShape 11"/>
            <p:cNvSpPr>
              <a:spLocks noChangeArrowheads="1"/>
            </p:cNvSpPr>
            <p:nvPr/>
          </p:nvSpPr>
          <p:spPr bwMode="auto">
            <a:xfrm>
              <a:off x="-25" y="286"/>
              <a:ext cx="454" cy="454"/>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FFFFFF"/>
            </a:solidFill>
            <a:ln w="19050" cap="flat" cmpd="sng">
              <a:solidFill>
                <a:srgbClr val="0C1F34"/>
              </a:solidFill>
              <a:round/>
              <a:headEnd/>
              <a:tailEnd/>
            </a:ln>
          </p:spPr>
          <p:txBody>
            <a:bodyPr anchor="ctr"/>
            <a:lstStyle/>
            <a:p>
              <a:endParaRPr lang="zh-CN" altLang="en-US"/>
            </a:p>
          </p:txBody>
        </p:sp>
        <p:sp>
          <p:nvSpPr>
            <p:cNvPr id="13" name="Text Box 13"/>
            <p:cNvSpPr txBox="1">
              <a:spLocks noChangeArrowheads="1"/>
            </p:cNvSpPr>
            <p:nvPr/>
          </p:nvSpPr>
          <p:spPr bwMode="auto">
            <a:xfrm>
              <a:off x="3749" y="269"/>
              <a:ext cx="9412" cy="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zh-CN" sz="1400" dirty="0">
                  <a:solidFill>
                    <a:schemeClr val="tx1">
                      <a:lumMod val="85000"/>
                      <a:lumOff val="15000"/>
                    </a:schemeClr>
                  </a:solidFill>
                  <a:ea typeface="微软雅黑" panose="020B0503020204020204" pitchFamily="34" charset="-122"/>
                </a:rPr>
                <a:t>获取团队发展的信心，但是存在人际冲突、分化的问题。</a:t>
              </a:r>
            </a:p>
          </p:txBody>
        </p:sp>
        <p:sp>
          <p:nvSpPr>
            <p:cNvPr id="14" name="Text Box 14"/>
            <p:cNvSpPr txBox="1">
              <a:spLocks noChangeArrowheads="1"/>
            </p:cNvSpPr>
            <p:nvPr/>
          </p:nvSpPr>
          <p:spPr bwMode="auto">
            <a:xfrm>
              <a:off x="473" y="153"/>
              <a:ext cx="3071" cy="7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zh-CN" sz="2500" b="1" spc="300" dirty="0">
                  <a:solidFill>
                    <a:srgbClr val="0070C0"/>
                  </a:solidFill>
                  <a:ea typeface="微软雅黑" panose="020B0503020204020204" pitchFamily="34" charset="-122"/>
                </a:rPr>
                <a:t>项目团队</a:t>
              </a:r>
            </a:p>
          </p:txBody>
        </p:sp>
      </p:grpSp>
      <p:grpSp>
        <p:nvGrpSpPr>
          <p:cNvPr id="15" name="Group 16"/>
          <p:cNvGrpSpPr>
            <a:grpSpLocks/>
          </p:cNvGrpSpPr>
          <p:nvPr/>
        </p:nvGrpSpPr>
        <p:grpSpPr bwMode="auto">
          <a:xfrm>
            <a:off x="2198461" y="4365625"/>
            <a:ext cx="8377236" cy="523240"/>
            <a:chOff x="0" y="146"/>
            <a:chExt cx="13194" cy="824"/>
          </a:xfrm>
        </p:grpSpPr>
        <p:sp>
          <p:nvSpPr>
            <p:cNvPr id="16" name="AutoShape 17"/>
            <p:cNvSpPr>
              <a:spLocks noChangeArrowheads="1"/>
            </p:cNvSpPr>
            <p:nvPr/>
          </p:nvSpPr>
          <p:spPr bwMode="auto">
            <a:xfrm>
              <a:off x="0" y="340"/>
              <a:ext cx="454" cy="454"/>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FFFFFF"/>
            </a:solidFill>
            <a:ln w="19050" cap="flat" cmpd="sng">
              <a:solidFill>
                <a:srgbClr val="0C1F34"/>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endParaRPr lang="zh-CN" altLang="en-US"/>
            </a:p>
          </p:txBody>
        </p:sp>
        <p:sp>
          <p:nvSpPr>
            <p:cNvPr id="17" name="Text Box 19"/>
            <p:cNvSpPr txBox="1">
              <a:spLocks noChangeArrowheads="1"/>
            </p:cNvSpPr>
            <p:nvPr/>
          </p:nvSpPr>
          <p:spPr bwMode="auto">
            <a:xfrm>
              <a:off x="3782" y="146"/>
              <a:ext cx="9412" cy="8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en-US" sz="1400" dirty="0">
                  <a:solidFill>
                    <a:schemeClr val="tx1">
                      <a:lumMod val="85000"/>
                      <a:lumOff val="15000"/>
                    </a:schemeClr>
                  </a:solidFill>
                  <a:ea typeface="微软雅黑" panose="020B0503020204020204" pitchFamily="34" charset="-122"/>
                </a:rPr>
                <a:t>面对其他成员的观点，更想要展现个人见解。 对于团队目标、期望、角色以及责任的不满和挫折感被表露出来。</a:t>
              </a:r>
            </a:p>
          </p:txBody>
        </p:sp>
        <p:sp>
          <p:nvSpPr>
            <p:cNvPr id="18" name="Text Box 20"/>
            <p:cNvSpPr txBox="1">
              <a:spLocks noChangeArrowheads="1"/>
            </p:cNvSpPr>
            <p:nvPr/>
          </p:nvSpPr>
          <p:spPr bwMode="auto">
            <a:xfrm>
              <a:off x="513" y="153"/>
              <a:ext cx="3071" cy="75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en-US" sz="2500" b="1" spc="300" dirty="0">
                  <a:ea typeface="微软雅黑" panose="020B0503020204020204" pitchFamily="34" charset="-122"/>
                </a:rPr>
                <a:t>项目成员</a:t>
              </a:r>
            </a:p>
          </p:txBody>
        </p:sp>
      </p:grpSp>
      <p:grpSp>
        <p:nvGrpSpPr>
          <p:cNvPr id="19" name="Group 22"/>
          <p:cNvGrpSpPr>
            <a:grpSpLocks/>
          </p:cNvGrpSpPr>
          <p:nvPr/>
        </p:nvGrpSpPr>
        <p:grpSpPr bwMode="auto">
          <a:xfrm>
            <a:off x="2209577" y="5122545"/>
            <a:ext cx="8362950" cy="539115"/>
            <a:chOff x="45" y="115"/>
            <a:chExt cx="13169" cy="849"/>
          </a:xfrm>
        </p:grpSpPr>
        <p:sp>
          <p:nvSpPr>
            <p:cNvPr id="20" name="AutoShape 23"/>
            <p:cNvSpPr>
              <a:spLocks noChangeArrowheads="1"/>
            </p:cNvSpPr>
            <p:nvPr/>
          </p:nvSpPr>
          <p:spPr bwMode="auto">
            <a:xfrm>
              <a:off x="45" y="325"/>
              <a:ext cx="454" cy="454"/>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FFFFFF"/>
            </a:solidFill>
            <a:ln w="19050" cap="flat" cmpd="sng">
              <a:solidFill>
                <a:srgbClr val="0C1F34"/>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endParaRPr lang="zh-CN" altLang="en-US"/>
            </a:p>
          </p:txBody>
        </p:sp>
        <p:sp>
          <p:nvSpPr>
            <p:cNvPr id="21" name="Text Box 25"/>
            <p:cNvSpPr txBox="1">
              <a:spLocks noChangeArrowheads="1"/>
            </p:cNvSpPr>
            <p:nvPr/>
          </p:nvSpPr>
          <p:spPr bwMode="auto">
            <a:xfrm>
              <a:off x="3802" y="115"/>
              <a:ext cx="9412" cy="8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en-US" sz="1400" dirty="0">
                  <a:solidFill>
                    <a:schemeClr val="tx1">
                      <a:lumMod val="85000"/>
                      <a:lumOff val="15000"/>
                    </a:schemeClr>
                  </a:solidFill>
                  <a:ea typeface="微软雅黑" panose="020B0503020204020204" pitchFamily="34" charset="-122"/>
                </a:rPr>
                <a:t>指引项目团队度过激荡转型期，教练式领导， 接受团队成员的差异，相互包容</a:t>
              </a:r>
            </a:p>
          </p:txBody>
        </p:sp>
        <p:sp>
          <p:nvSpPr>
            <p:cNvPr id="22" name="Text Box 26"/>
            <p:cNvSpPr txBox="1">
              <a:spLocks noChangeArrowheads="1"/>
            </p:cNvSpPr>
            <p:nvPr/>
          </p:nvSpPr>
          <p:spPr bwMode="auto">
            <a:xfrm>
              <a:off x="533" y="213"/>
              <a:ext cx="3071" cy="75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en-US" sz="2500" b="1" spc="300" dirty="0">
                  <a:solidFill>
                    <a:srgbClr val="0070C0"/>
                  </a:solidFill>
                  <a:ea typeface="微软雅黑" panose="020B0503020204020204" pitchFamily="34" charset="-122"/>
                </a:rPr>
                <a:t>项目领导</a:t>
              </a:r>
            </a:p>
          </p:txBody>
        </p:sp>
      </p:grpSp>
      <p:pic>
        <p:nvPicPr>
          <p:cNvPr id="23" name="图片 22"/>
          <p:cNvPicPr>
            <a:picLocks noChangeAspect="1"/>
          </p:cNvPicPr>
          <p:nvPr/>
        </p:nvPicPr>
        <p:blipFill>
          <a:blip r:embed="rId3"/>
          <a:stretch>
            <a:fillRect/>
          </a:stretch>
        </p:blipFill>
        <p:spPr>
          <a:xfrm>
            <a:off x="10010618" y="1709840"/>
            <a:ext cx="1114286" cy="819048"/>
          </a:xfrm>
          <a:prstGeom prst="rect">
            <a:avLst/>
          </a:prstGeom>
          <a:ln>
            <a:noFill/>
          </a:ln>
          <a:effectLst>
            <a:outerShdw blurRad="292100" dist="139700" dir="2700000" algn="tl" rotWithShape="0">
              <a:srgbClr val="333333">
                <a:alpha val="65000"/>
              </a:srgbClr>
            </a:outerShdw>
          </a:effectLst>
        </p:spPr>
      </p:pic>
      <p:sp>
        <p:nvSpPr>
          <p:cNvPr id="24" name="矩形 23"/>
          <p:cNvSpPr/>
          <p:nvPr/>
        </p:nvSpPr>
        <p:spPr>
          <a:xfrm>
            <a:off x="0" y="6419095"/>
            <a:ext cx="12192000" cy="145143"/>
          </a:xfrm>
          <a:prstGeom prst="rect">
            <a:avLst/>
          </a:prstGeom>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070362558"/>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inVertical)">
                                      <p:cBhvr>
                                        <p:cTn id="7" dur="500"/>
                                        <p:tgtEl>
                                          <p:spTgt spid="11"/>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1000" fill="hold"/>
                                        <p:tgtEl>
                                          <p:spTgt spid="6"/>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1000"/>
                                        <p:tgtEl>
                                          <p:spTgt spid="23"/>
                                        </p:tgtEl>
                                      </p:cBhvr>
                                    </p:animEffect>
                                    <p:anim calcmode="lin" valueType="num">
                                      <p:cBhvr>
                                        <p:cTn id="17" dur="1000" fill="hold"/>
                                        <p:tgtEl>
                                          <p:spTgt spid="23"/>
                                        </p:tgtEl>
                                        <p:attrNameLst>
                                          <p:attrName>ppt_x</p:attrName>
                                        </p:attrNameLst>
                                      </p:cBhvr>
                                      <p:tavLst>
                                        <p:tav tm="0">
                                          <p:val>
                                            <p:strVal val="#ppt_x"/>
                                          </p:val>
                                        </p:tav>
                                        <p:tav tm="100000">
                                          <p:val>
                                            <p:strVal val="#ppt_x"/>
                                          </p:val>
                                        </p:tav>
                                      </p:tavLst>
                                    </p:anim>
                                    <p:anim calcmode="lin" valueType="num">
                                      <p:cBhvr>
                                        <p:cTn id="18" dur="1000" fill="hold"/>
                                        <p:tgtEl>
                                          <p:spTgt spid="23"/>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22" presetClass="entr" presetSubtype="1" fill="hold" nodeType="after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up)">
                                      <p:cBhvr>
                                        <p:cTn id="22" dur="500"/>
                                        <p:tgtEl>
                                          <p:spTgt spid="10"/>
                                        </p:tgtEl>
                                      </p:cBhvr>
                                    </p:animEffect>
                                  </p:childTnLst>
                                </p:cTn>
                              </p:par>
                            </p:childTnLst>
                          </p:cTn>
                        </p:par>
                        <p:par>
                          <p:cTn id="23" fill="hold">
                            <p:stCondLst>
                              <p:cond delay="2000"/>
                            </p:stCondLst>
                            <p:childTnLst>
                              <p:par>
                                <p:cTn id="24" presetID="22" presetClass="entr" presetSubtype="1" fill="hold" nodeType="after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wipe(up)">
                                      <p:cBhvr>
                                        <p:cTn id="26" dur="500"/>
                                        <p:tgtEl>
                                          <p:spTgt spid="15"/>
                                        </p:tgtEl>
                                      </p:cBhvr>
                                    </p:animEffect>
                                  </p:childTnLst>
                                </p:cTn>
                              </p:par>
                            </p:childTnLst>
                          </p:cTn>
                        </p:par>
                        <p:par>
                          <p:cTn id="27" fill="hold">
                            <p:stCondLst>
                              <p:cond delay="2500"/>
                            </p:stCondLst>
                            <p:childTnLst>
                              <p:par>
                                <p:cTn id="28" presetID="22" presetClass="entr" presetSubtype="1" fill="hold" nodeType="after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wipe(up)">
                                      <p:cBhvr>
                                        <p:cTn id="30" dur="500"/>
                                        <p:tgtEl>
                                          <p:spTgt spid="19"/>
                                        </p:tgtEl>
                                      </p:cBhvr>
                                    </p:animEffect>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24"/>
                                        </p:tgtEl>
                                        <p:attrNameLst>
                                          <p:attrName>style.visibility</p:attrName>
                                        </p:attrNameLst>
                                      </p:cBhvr>
                                      <p:to>
                                        <p:strVal val="visible"/>
                                      </p:to>
                                    </p:set>
                                    <p:animEffect transition="in" filter="wipe(left)">
                                      <p:cBhvr>
                                        <p:cTn id="34"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4039487" y="423523"/>
            <a:ext cx="4717363" cy="630942"/>
            <a:chOff x="4039487" y="423523"/>
            <a:chExt cx="4717363" cy="630942"/>
          </a:xfrm>
        </p:grpSpPr>
        <p:sp>
          <p:nvSpPr>
            <p:cNvPr id="5" name="矩形 24"/>
            <p:cNvSpPr>
              <a:spLocks noChangeArrowheads="1"/>
            </p:cNvSpPr>
            <p:nvPr/>
          </p:nvSpPr>
          <p:spPr bwMode="auto">
            <a:xfrm>
              <a:off x="4039487" y="423523"/>
              <a:ext cx="2133918" cy="630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3500" b="1" spc="300" dirty="0">
                  <a:solidFill>
                    <a:srgbClr val="0C1F34"/>
                  </a:solidFill>
                  <a:latin typeface="Broadway BT" charset="0"/>
                  <a:ea typeface="微软雅黑" panose="020B0503020204020204" pitchFamily="34" charset="-122"/>
                  <a:sym typeface="Broadway BT" charset="0"/>
                </a:rPr>
                <a:t>团队定义</a:t>
              </a:r>
            </a:p>
          </p:txBody>
        </p:sp>
        <p:sp>
          <p:nvSpPr>
            <p:cNvPr id="3" name="矩形 2"/>
            <p:cNvSpPr/>
            <p:nvPr/>
          </p:nvSpPr>
          <p:spPr>
            <a:xfrm>
              <a:off x="6174092" y="679630"/>
              <a:ext cx="2582758" cy="369332"/>
            </a:xfrm>
            <a:prstGeom prst="rect">
              <a:avLst/>
            </a:prstGeom>
          </p:spPr>
          <p:txBody>
            <a:bodyPr wrap="none">
              <a:spAutoFit/>
            </a:bodyPr>
            <a:lstStyle/>
            <a:p>
              <a:r>
                <a:rPr lang="en-US" altLang="zh-CN" spc="300" dirty="0">
                  <a:solidFill>
                    <a:schemeClr val="bg1">
                      <a:lumMod val="65000"/>
                    </a:schemeClr>
                  </a:solidFill>
                  <a:latin typeface="方正中等线_GBK" panose="03000509000000000000" pitchFamily="65" charset="-122"/>
                  <a:ea typeface="方正中等线_GBK" panose="03000509000000000000" pitchFamily="65" charset="-122"/>
                </a:rPr>
                <a:t>TEAM TO DEFINE</a:t>
              </a:r>
              <a:endParaRPr lang="zh-CN" altLang="en-US" spc="300" dirty="0">
                <a:solidFill>
                  <a:schemeClr val="bg1">
                    <a:lumMod val="65000"/>
                  </a:schemeClr>
                </a:solidFill>
                <a:latin typeface="方正中等线_GBK" panose="03000509000000000000" pitchFamily="65" charset="-122"/>
                <a:ea typeface="方正中等线_GBK" panose="03000509000000000000" pitchFamily="65" charset="-122"/>
              </a:endParaRPr>
            </a:p>
          </p:txBody>
        </p:sp>
      </p:grpSp>
      <p:grpSp>
        <p:nvGrpSpPr>
          <p:cNvPr id="6" name="Group 6"/>
          <p:cNvGrpSpPr>
            <a:grpSpLocks/>
          </p:cNvGrpSpPr>
          <p:nvPr/>
        </p:nvGrpSpPr>
        <p:grpSpPr bwMode="auto">
          <a:xfrm>
            <a:off x="550863" y="1574610"/>
            <a:ext cx="2665413" cy="1339616"/>
            <a:chOff x="0" y="0"/>
            <a:chExt cx="4196" cy="2109"/>
          </a:xfrm>
        </p:grpSpPr>
        <p:sp>
          <p:nvSpPr>
            <p:cNvPr id="7" name="Text Box 7"/>
            <p:cNvSpPr txBox="1">
              <a:spLocks noChangeArrowheads="1"/>
            </p:cNvSpPr>
            <p:nvPr/>
          </p:nvSpPr>
          <p:spPr bwMode="auto">
            <a:xfrm>
              <a:off x="187" y="0"/>
              <a:ext cx="3695" cy="1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3600" spc="300" dirty="0">
                  <a:solidFill>
                    <a:srgbClr val="0070C0"/>
                  </a:solidFill>
                  <a:latin typeface="Impact" panose="020B0806030902050204" pitchFamily="34" charset="0"/>
                  <a:ea typeface="微软雅黑" panose="020B0503020204020204" pitchFamily="34" charset="-122"/>
                </a:rPr>
                <a:t>3</a:t>
              </a:r>
              <a:r>
                <a:rPr lang="zh-CN" altLang="en-US" sz="3600" spc="300" dirty="0">
                  <a:solidFill>
                    <a:srgbClr val="0070C0"/>
                  </a:solidFill>
                  <a:latin typeface="Impact" panose="020B0806030902050204" pitchFamily="34" charset="0"/>
                  <a:ea typeface="微软雅黑" panose="020B0503020204020204" pitchFamily="34" charset="-122"/>
                </a:rPr>
                <a:t>. </a:t>
              </a:r>
              <a:r>
                <a:rPr lang="zh-CN" altLang="en-US" sz="3600" b="1" spc="300" dirty="0">
                  <a:solidFill>
                    <a:srgbClr val="0070C0"/>
                  </a:solidFill>
                  <a:latin typeface="Impact" panose="020B0806030902050204" pitchFamily="34" charset="0"/>
                  <a:ea typeface="微软雅黑" panose="020B0503020204020204" pitchFamily="34" charset="-122"/>
                </a:rPr>
                <a:t>规范期</a:t>
              </a:r>
            </a:p>
          </p:txBody>
        </p:sp>
        <p:sp>
          <p:nvSpPr>
            <p:cNvPr id="8" name="Line 8"/>
            <p:cNvSpPr>
              <a:spLocks noChangeShapeType="1"/>
            </p:cNvSpPr>
            <p:nvPr/>
          </p:nvSpPr>
          <p:spPr bwMode="auto">
            <a:xfrm>
              <a:off x="0" y="1021"/>
              <a:ext cx="4196" cy="1"/>
            </a:xfrm>
            <a:prstGeom prst="line">
              <a:avLst/>
            </a:prstGeom>
            <a:noFill/>
            <a:ln w="57150" cap="flat" cmpd="thinThick">
              <a:solidFill>
                <a:srgbClr val="0C1F34"/>
              </a:solidFill>
              <a:round/>
              <a:headEnd/>
              <a:tailEnd/>
            </a:ln>
            <a:extLst>
              <a:ext uri="{909E8E84-426E-40DD-AFC4-6F175D3DCCD1}">
                <a14:hiddenFill xmlns:a14="http://schemas.microsoft.com/office/drawing/2010/main">
                  <a:noFill/>
                </a14:hiddenFill>
              </a:ext>
            </a:extLst>
          </p:spPr>
          <p:txBody>
            <a:bodyPr anchor="ctr"/>
            <a:lstStyle/>
            <a:p>
              <a:endParaRPr lang="zh-CN" altLang="en-US"/>
            </a:p>
          </p:txBody>
        </p:sp>
        <p:sp>
          <p:nvSpPr>
            <p:cNvPr id="9" name="Text Box 9"/>
            <p:cNvSpPr txBox="1">
              <a:spLocks noChangeArrowheads="1"/>
            </p:cNvSpPr>
            <p:nvPr/>
          </p:nvSpPr>
          <p:spPr bwMode="auto">
            <a:xfrm>
              <a:off x="102" y="1091"/>
              <a:ext cx="4094" cy="1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b="1" spc="300" dirty="0">
                  <a:solidFill>
                    <a:schemeClr val="tx1">
                      <a:lumMod val="85000"/>
                      <a:lumOff val="15000"/>
                    </a:schemeClr>
                  </a:solidFill>
                  <a:latin typeface="微软雅黑" panose="020B0503020204020204" pitchFamily="34" charset="-122"/>
                  <a:ea typeface="微软雅黑" panose="020B0503020204020204" pitchFamily="34" charset="-122"/>
                </a:rPr>
                <a:t>规则、价值、行为、方法、工具均已建立</a:t>
              </a:r>
              <a:endParaRPr lang="zh-CN" altLang="zh-CN" b="1" spc="3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grpSp>
        <p:nvGrpSpPr>
          <p:cNvPr id="10" name="Group 10"/>
          <p:cNvGrpSpPr>
            <a:grpSpLocks/>
          </p:cNvGrpSpPr>
          <p:nvPr/>
        </p:nvGrpSpPr>
        <p:grpSpPr bwMode="auto">
          <a:xfrm>
            <a:off x="2198460" y="3508121"/>
            <a:ext cx="8373746" cy="476885"/>
            <a:chOff x="-25" y="153"/>
            <a:chExt cx="13186" cy="751"/>
          </a:xfrm>
        </p:grpSpPr>
        <p:sp>
          <p:nvSpPr>
            <p:cNvPr id="12" name="AutoShape 11"/>
            <p:cNvSpPr>
              <a:spLocks noChangeArrowheads="1"/>
            </p:cNvSpPr>
            <p:nvPr/>
          </p:nvSpPr>
          <p:spPr bwMode="auto">
            <a:xfrm>
              <a:off x="-25" y="286"/>
              <a:ext cx="454" cy="454"/>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FFFFFF"/>
            </a:solidFill>
            <a:ln w="19050" cap="flat" cmpd="sng">
              <a:solidFill>
                <a:srgbClr val="0C1F34"/>
              </a:solidFill>
              <a:round/>
              <a:headEnd/>
              <a:tailEnd/>
            </a:ln>
          </p:spPr>
          <p:txBody>
            <a:bodyPr anchor="ctr"/>
            <a:lstStyle/>
            <a:p>
              <a:endParaRPr lang="zh-CN" altLang="en-US"/>
            </a:p>
          </p:txBody>
        </p:sp>
        <p:sp>
          <p:nvSpPr>
            <p:cNvPr id="13" name="Text Box 13"/>
            <p:cNvSpPr txBox="1">
              <a:spLocks noChangeArrowheads="1"/>
            </p:cNvSpPr>
            <p:nvPr/>
          </p:nvSpPr>
          <p:spPr bwMode="auto">
            <a:xfrm>
              <a:off x="3749" y="246"/>
              <a:ext cx="9412" cy="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400" dirty="0">
                  <a:solidFill>
                    <a:schemeClr val="tx1">
                      <a:lumMod val="85000"/>
                      <a:lumOff val="15000"/>
                    </a:schemeClr>
                  </a:solidFill>
                  <a:ea typeface="微软雅黑" panose="020B0503020204020204" pitchFamily="34" charset="-122"/>
                </a:rPr>
                <a:t>效能提高，团队开始形成自己的身份识别。</a:t>
              </a:r>
              <a:endParaRPr lang="zh-CN" altLang="zh-CN" sz="1400" dirty="0">
                <a:solidFill>
                  <a:schemeClr val="tx1">
                    <a:lumMod val="85000"/>
                    <a:lumOff val="15000"/>
                  </a:schemeClr>
                </a:solidFill>
                <a:ea typeface="微软雅黑" panose="020B0503020204020204" pitchFamily="34" charset="-122"/>
              </a:endParaRPr>
            </a:p>
          </p:txBody>
        </p:sp>
        <p:sp>
          <p:nvSpPr>
            <p:cNvPr id="14" name="Text Box 14"/>
            <p:cNvSpPr txBox="1">
              <a:spLocks noChangeArrowheads="1"/>
            </p:cNvSpPr>
            <p:nvPr/>
          </p:nvSpPr>
          <p:spPr bwMode="auto">
            <a:xfrm>
              <a:off x="473" y="153"/>
              <a:ext cx="3071" cy="7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zh-CN" sz="2500" b="1" spc="300" dirty="0">
                  <a:solidFill>
                    <a:srgbClr val="0070C0"/>
                  </a:solidFill>
                  <a:ea typeface="微软雅黑" panose="020B0503020204020204" pitchFamily="34" charset="-122"/>
                </a:rPr>
                <a:t>项目团队</a:t>
              </a:r>
            </a:p>
          </p:txBody>
        </p:sp>
      </p:grpSp>
      <p:grpSp>
        <p:nvGrpSpPr>
          <p:cNvPr id="15" name="Group 16"/>
          <p:cNvGrpSpPr>
            <a:grpSpLocks/>
          </p:cNvGrpSpPr>
          <p:nvPr/>
        </p:nvGrpSpPr>
        <p:grpSpPr bwMode="auto">
          <a:xfrm>
            <a:off x="2198461" y="4351020"/>
            <a:ext cx="8377236" cy="523240"/>
            <a:chOff x="0" y="123"/>
            <a:chExt cx="13194" cy="824"/>
          </a:xfrm>
        </p:grpSpPr>
        <p:sp>
          <p:nvSpPr>
            <p:cNvPr id="16" name="AutoShape 17"/>
            <p:cNvSpPr>
              <a:spLocks noChangeArrowheads="1"/>
            </p:cNvSpPr>
            <p:nvPr/>
          </p:nvSpPr>
          <p:spPr bwMode="auto">
            <a:xfrm>
              <a:off x="0" y="340"/>
              <a:ext cx="454" cy="454"/>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FFFFFF"/>
            </a:solidFill>
            <a:ln w="19050" cap="flat" cmpd="sng">
              <a:solidFill>
                <a:srgbClr val="0C1F34"/>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endParaRPr lang="zh-CN" altLang="en-US"/>
            </a:p>
          </p:txBody>
        </p:sp>
        <p:sp>
          <p:nvSpPr>
            <p:cNvPr id="17" name="Text Box 19"/>
            <p:cNvSpPr txBox="1">
              <a:spLocks noChangeArrowheads="1"/>
            </p:cNvSpPr>
            <p:nvPr/>
          </p:nvSpPr>
          <p:spPr bwMode="auto">
            <a:xfrm>
              <a:off x="3782" y="123"/>
              <a:ext cx="9412" cy="8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en-US" sz="1400" dirty="0">
                  <a:solidFill>
                    <a:schemeClr val="tx1">
                      <a:lumMod val="85000"/>
                      <a:lumOff val="15000"/>
                    </a:schemeClr>
                  </a:solidFill>
                  <a:ea typeface="微软雅黑" panose="020B0503020204020204" pitchFamily="34" charset="-122"/>
                </a:rPr>
                <a:t>调适自己的行为，以使得团队发展更加自然、流畅， 有意识地解决问题，实现组织和谐，动机水平增加。</a:t>
              </a:r>
            </a:p>
          </p:txBody>
        </p:sp>
        <p:sp>
          <p:nvSpPr>
            <p:cNvPr id="18" name="Text Box 20"/>
            <p:cNvSpPr txBox="1">
              <a:spLocks noChangeArrowheads="1"/>
            </p:cNvSpPr>
            <p:nvPr/>
          </p:nvSpPr>
          <p:spPr bwMode="auto">
            <a:xfrm>
              <a:off x="513" y="153"/>
              <a:ext cx="3071" cy="75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en-US" sz="2500" b="1" spc="300" dirty="0">
                  <a:ea typeface="微软雅黑" panose="020B0503020204020204" pitchFamily="34" charset="-122"/>
                </a:rPr>
                <a:t>项目成员</a:t>
              </a:r>
            </a:p>
          </p:txBody>
        </p:sp>
      </p:grpSp>
      <p:grpSp>
        <p:nvGrpSpPr>
          <p:cNvPr id="19" name="Group 22"/>
          <p:cNvGrpSpPr>
            <a:grpSpLocks/>
          </p:cNvGrpSpPr>
          <p:nvPr/>
        </p:nvGrpSpPr>
        <p:grpSpPr bwMode="auto">
          <a:xfrm>
            <a:off x="2209577" y="5064125"/>
            <a:ext cx="8362950" cy="597535"/>
            <a:chOff x="45" y="23"/>
            <a:chExt cx="13169" cy="941"/>
          </a:xfrm>
        </p:grpSpPr>
        <p:sp>
          <p:nvSpPr>
            <p:cNvPr id="20" name="AutoShape 23"/>
            <p:cNvSpPr>
              <a:spLocks noChangeArrowheads="1"/>
            </p:cNvSpPr>
            <p:nvPr/>
          </p:nvSpPr>
          <p:spPr bwMode="auto">
            <a:xfrm>
              <a:off x="45" y="325"/>
              <a:ext cx="454" cy="454"/>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FFFFFF"/>
            </a:solidFill>
            <a:ln w="19050" cap="flat" cmpd="sng">
              <a:solidFill>
                <a:srgbClr val="0C1F34"/>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endParaRPr lang="zh-CN" altLang="en-US"/>
            </a:p>
          </p:txBody>
        </p:sp>
        <p:sp>
          <p:nvSpPr>
            <p:cNvPr id="21" name="Text Box 25"/>
            <p:cNvSpPr txBox="1">
              <a:spLocks noChangeArrowheads="1"/>
            </p:cNvSpPr>
            <p:nvPr/>
          </p:nvSpPr>
          <p:spPr bwMode="auto">
            <a:xfrm>
              <a:off x="3802" y="23"/>
              <a:ext cx="9412" cy="8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endParaRPr lang="zh-CN" altLang="en-US" sz="1400" dirty="0">
                <a:solidFill>
                  <a:schemeClr val="tx1">
                    <a:lumMod val="85000"/>
                    <a:lumOff val="15000"/>
                  </a:schemeClr>
                </a:solidFill>
                <a:ea typeface="微软雅黑" panose="020B0503020204020204" pitchFamily="34" charset="-122"/>
              </a:endParaRPr>
            </a:p>
            <a:p>
              <a:r>
                <a:rPr lang="zh-CN" altLang="en-US" sz="1400" dirty="0">
                  <a:solidFill>
                    <a:schemeClr val="tx1">
                      <a:lumMod val="85000"/>
                      <a:lumOff val="15000"/>
                    </a:schemeClr>
                  </a:solidFill>
                  <a:ea typeface="微软雅黑" panose="020B0503020204020204" pitchFamily="34" charset="-122"/>
                </a:rPr>
                <a:t>允许团队有更大的自治性， 参与式领导。</a:t>
              </a:r>
            </a:p>
          </p:txBody>
        </p:sp>
        <p:sp>
          <p:nvSpPr>
            <p:cNvPr id="22" name="Text Box 26"/>
            <p:cNvSpPr txBox="1">
              <a:spLocks noChangeArrowheads="1"/>
            </p:cNvSpPr>
            <p:nvPr/>
          </p:nvSpPr>
          <p:spPr bwMode="auto">
            <a:xfrm>
              <a:off x="533" y="213"/>
              <a:ext cx="3071" cy="75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en-US" sz="2500" b="1" spc="300" dirty="0">
                  <a:solidFill>
                    <a:srgbClr val="0070C0"/>
                  </a:solidFill>
                  <a:ea typeface="微软雅黑" panose="020B0503020204020204" pitchFamily="34" charset="-122"/>
                </a:rPr>
                <a:t>项目领导</a:t>
              </a:r>
            </a:p>
          </p:txBody>
        </p:sp>
      </p:grpSp>
      <p:pic>
        <p:nvPicPr>
          <p:cNvPr id="23" name="图片 22"/>
          <p:cNvPicPr>
            <a:picLocks noChangeAspect="1"/>
          </p:cNvPicPr>
          <p:nvPr/>
        </p:nvPicPr>
        <p:blipFill>
          <a:blip r:embed="rId3"/>
          <a:stretch>
            <a:fillRect/>
          </a:stretch>
        </p:blipFill>
        <p:spPr>
          <a:xfrm>
            <a:off x="10010618" y="1709840"/>
            <a:ext cx="1114286" cy="819048"/>
          </a:xfrm>
          <a:prstGeom prst="rect">
            <a:avLst/>
          </a:prstGeom>
          <a:ln>
            <a:noFill/>
          </a:ln>
          <a:effectLst>
            <a:outerShdw blurRad="292100" dist="139700" dir="2700000" algn="tl" rotWithShape="0">
              <a:srgbClr val="333333">
                <a:alpha val="65000"/>
              </a:srgbClr>
            </a:outerShdw>
          </a:effectLst>
        </p:spPr>
      </p:pic>
      <p:sp>
        <p:nvSpPr>
          <p:cNvPr id="24" name="矩形 23"/>
          <p:cNvSpPr/>
          <p:nvPr/>
        </p:nvSpPr>
        <p:spPr>
          <a:xfrm>
            <a:off x="0" y="6419095"/>
            <a:ext cx="12192000" cy="145143"/>
          </a:xfrm>
          <a:prstGeom prst="rect">
            <a:avLst/>
          </a:prstGeom>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543902669"/>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inVertical)">
                                      <p:cBhvr>
                                        <p:cTn id="7" dur="500"/>
                                        <p:tgtEl>
                                          <p:spTgt spid="11"/>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1000" fill="hold"/>
                                        <p:tgtEl>
                                          <p:spTgt spid="6"/>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1000"/>
                                        <p:tgtEl>
                                          <p:spTgt spid="23"/>
                                        </p:tgtEl>
                                      </p:cBhvr>
                                    </p:animEffect>
                                    <p:anim calcmode="lin" valueType="num">
                                      <p:cBhvr>
                                        <p:cTn id="17" dur="1000" fill="hold"/>
                                        <p:tgtEl>
                                          <p:spTgt spid="23"/>
                                        </p:tgtEl>
                                        <p:attrNameLst>
                                          <p:attrName>ppt_x</p:attrName>
                                        </p:attrNameLst>
                                      </p:cBhvr>
                                      <p:tavLst>
                                        <p:tav tm="0">
                                          <p:val>
                                            <p:strVal val="#ppt_x"/>
                                          </p:val>
                                        </p:tav>
                                        <p:tav tm="100000">
                                          <p:val>
                                            <p:strVal val="#ppt_x"/>
                                          </p:val>
                                        </p:tav>
                                      </p:tavLst>
                                    </p:anim>
                                    <p:anim calcmode="lin" valueType="num">
                                      <p:cBhvr>
                                        <p:cTn id="18" dur="1000" fill="hold"/>
                                        <p:tgtEl>
                                          <p:spTgt spid="23"/>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22" presetClass="entr" presetSubtype="1" fill="hold" nodeType="after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up)">
                                      <p:cBhvr>
                                        <p:cTn id="22" dur="500"/>
                                        <p:tgtEl>
                                          <p:spTgt spid="10"/>
                                        </p:tgtEl>
                                      </p:cBhvr>
                                    </p:animEffect>
                                  </p:childTnLst>
                                </p:cTn>
                              </p:par>
                            </p:childTnLst>
                          </p:cTn>
                        </p:par>
                        <p:par>
                          <p:cTn id="23" fill="hold">
                            <p:stCondLst>
                              <p:cond delay="2000"/>
                            </p:stCondLst>
                            <p:childTnLst>
                              <p:par>
                                <p:cTn id="24" presetID="22" presetClass="entr" presetSubtype="1" fill="hold" nodeType="after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wipe(up)">
                                      <p:cBhvr>
                                        <p:cTn id="26" dur="500"/>
                                        <p:tgtEl>
                                          <p:spTgt spid="15"/>
                                        </p:tgtEl>
                                      </p:cBhvr>
                                    </p:animEffect>
                                  </p:childTnLst>
                                </p:cTn>
                              </p:par>
                            </p:childTnLst>
                          </p:cTn>
                        </p:par>
                        <p:par>
                          <p:cTn id="27" fill="hold">
                            <p:stCondLst>
                              <p:cond delay="2500"/>
                            </p:stCondLst>
                            <p:childTnLst>
                              <p:par>
                                <p:cTn id="28" presetID="22" presetClass="entr" presetSubtype="1" fill="hold" nodeType="after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wipe(up)">
                                      <p:cBhvr>
                                        <p:cTn id="30" dur="500"/>
                                        <p:tgtEl>
                                          <p:spTgt spid="19"/>
                                        </p:tgtEl>
                                      </p:cBhvr>
                                    </p:animEffect>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24"/>
                                        </p:tgtEl>
                                        <p:attrNameLst>
                                          <p:attrName>style.visibility</p:attrName>
                                        </p:attrNameLst>
                                      </p:cBhvr>
                                      <p:to>
                                        <p:strVal val="visible"/>
                                      </p:to>
                                    </p:set>
                                    <p:animEffect transition="in" filter="wipe(left)">
                                      <p:cBhvr>
                                        <p:cTn id="34"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4039487" y="423523"/>
            <a:ext cx="4717363" cy="630942"/>
            <a:chOff x="4039487" y="423523"/>
            <a:chExt cx="4717363" cy="630942"/>
          </a:xfrm>
        </p:grpSpPr>
        <p:sp>
          <p:nvSpPr>
            <p:cNvPr id="5" name="矩形 24"/>
            <p:cNvSpPr>
              <a:spLocks noChangeArrowheads="1"/>
            </p:cNvSpPr>
            <p:nvPr/>
          </p:nvSpPr>
          <p:spPr bwMode="auto">
            <a:xfrm>
              <a:off x="4039487" y="423523"/>
              <a:ext cx="2133918" cy="630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3500" b="1" spc="300" dirty="0">
                  <a:solidFill>
                    <a:srgbClr val="0C1F34"/>
                  </a:solidFill>
                  <a:latin typeface="Broadway BT" charset="0"/>
                  <a:ea typeface="微软雅黑" panose="020B0503020204020204" pitchFamily="34" charset="-122"/>
                  <a:sym typeface="Broadway BT" charset="0"/>
                </a:rPr>
                <a:t>团队定义</a:t>
              </a:r>
            </a:p>
          </p:txBody>
        </p:sp>
        <p:sp>
          <p:nvSpPr>
            <p:cNvPr id="3" name="矩形 2"/>
            <p:cNvSpPr/>
            <p:nvPr/>
          </p:nvSpPr>
          <p:spPr>
            <a:xfrm>
              <a:off x="6174092" y="679630"/>
              <a:ext cx="2582758" cy="369332"/>
            </a:xfrm>
            <a:prstGeom prst="rect">
              <a:avLst/>
            </a:prstGeom>
          </p:spPr>
          <p:txBody>
            <a:bodyPr wrap="none">
              <a:spAutoFit/>
            </a:bodyPr>
            <a:lstStyle/>
            <a:p>
              <a:r>
                <a:rPr lang="en-US" altLang="zh-CN" spc="300" dirty="0">
                  <a:solidFill>
                    <a:schemeClr val="bg1">
                      <a:lumMod val="65000"/>
                    </a:schemeClr>
                  </a:solidFill>
                  <a:latin typeface="方正中等线_GBK" panose="03000509000000000000" pitchFamily="65" charset="-122"/>
                  <a:ea typeface="方正中等线_GBK" panose="03000509000000000000" pitchFamily="65" charset="-122"/>
                </a:rPr>
                <a:t>TEAM TO DEFINE</a:t>
              </a:r>
              <a:endParaRPr lang="zh-CN" altLang="en-US" spc="300" dirty="0">
                <a:solidFill>
                  <a:schemeClr val="bg1">
                    <a:lumMod val="65000"/>
                  </a:schemeClr>
                </a:solidFill>
                <a:latin typeface="方正中等线_GBK" panose="03000509000000000000" pitchFamily="65" charset="-122"/>
                <a:ea typeface="方正中等线_GBK" panose="03000509000000000000" pitchFamily="65" charset="-122"/>
              </a:endParaRPr>
            </a:p>
          </p:txBody>
        </p:sp>
      </p:grpSp>
      <p:grpSp>
        <p:nvGrpSpPr>
          <p:cNvPr id="6" name="Group 6"/>
          <p:cNvGrpSpPr>
            <a:grpSpLocks/>
          </p:cNvGrpSpPr>
          <p:nvPr/>
        </p:nvGrpSpPr>
        <p:grpSpPr bwMode="auto">
          <a:xfrm>
            <a:off x="550863" y="1574610"/>
            <a:ext cx="2772766" cy="1062038"/>
            <a:chOff x="0" y="0"/>
            <a:chExt cx="4365" cy="1672"/>
          </a:xfrm>
        </p:grpSpPr>
        <p:sp>
          <p:nvSpPr>
            <p:cNvPr id="7" name="Text Box 7"/>
            <p:cNvSpPr txBox="1">
              <a:spLocks noChangeArrowheads="1"/>
            </p:cNvSpPr>
            <p:nvPr/>
          </p:nvSpPr>
          <p:spPr bwMode="auto">
            <a:xfrm>
              <a:off x="187" y="0"/>
              <a:ext cx="3695" cy="1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3600" spc="300" dirty="0">
                  <a:solidFill>
                    <a:srgbClr val="0070C0"/>
                  </a:solidFill>
                  <a:latin typeface="Impact" panose="020B0806030902050204" pitchFamily="34" charset="0"/>
                  <a:ea typeface="微软雅黑" panose="020B0503020204020204" pitchFamily="34" charset="-122"/>
                </a:rPr>
                <a:t>4</a:t>
              </a:r>
              <a:r>
                <a:rPr lang="zh-CN" altLang="en-US" sz="3600" spc="300" dirty="0">
                  <a:solidFill>
                    <a:srgbClr val="0070C0"/>
                  </a:solidFill>
                  <a:latin typeface="Impact" panose="020B0806030902050204" pitchFamily="34" charset="0"/>
                  <a:ea typeface="微软雅黑" panose="020B0503020204020204" pitchFamily="34" charset="-122"/>
                </a:rPr>
                <a:t>. </a:t>
              </a:r>
              <a:r>
                <a:rPr lang="zh-CN" altLang="en-US" sz="3600" b="1" spc="300" dirty="0">
                  <a:solidFill>
                    <a:srgbClr val="0070C0"/>
                  </a:solidFill>
                  <a:latin typeface="Impact" panose="020B0806030902050204" pitchFamily="34" charset="0"/>
                  <a:ea typeface="微软雅黑" panose="020B0503020204020204" pitchFamily="34" charset="-122"/>
                </a:rPr>
                <a:t>执行期</a:t>
              </a:r>
            </a:p>
          </p:txBody>
        </p:sp>
        <p:sp>
          <p:nvSpPr>
            <p:cNvPr id="8" name="Line 8"/>
            <p:cNvSpPr>
              <a:spLocks noChangeShapeType="1"/>
            </p:cNvSpPr>
            <p:nvPr/>
          </p:nvSpPr>
          <p:spPr bwMode="auto">
            <a:xfrm>
              <a:off x="0" y="1021"/>
              <a:ext cx="4196" cy="1"/>
            </a:xfrm>
            <a:prstGeom prst="line">
              <a:avLst/>
            </a:prstGeom>
            <a:noFill/>
            <a:ln w="57150" cap="flat" cmpd="thinThick">
              <a:solidFill>
                <a:srgbClr val="0C1F34"/>
              </a:solidFill>
              <a:round/>
              <a:headEnd/>
              <a:tailEnd/>
            </a:ln>
            <a:extLst>
              <a:ext uri="{909E8E84-426E-40DD-AFC4-6F175D3DCCD1}">
                <a14:hiddenFill xmlns:a14="http://schemas.microsoft.com/office/drawing/2010/main">
                  <a:noFill/>
                </a14:hiddenFill>
              </a:ext>
            </a:extLst>
          </p:spPr>
          <p:txBody>
            <a:bodyPr anchor="ctr"/>
            <a:lstStyle/>
            <a:p>
              <a:endParaRPr lang="zh-CN" altLang="en-US"/>
            </a:p>
          </p:txBody>
        </p:sp>
        <p:sp>
          <p:nvSpPr>
            <p:cNvPr id="9" name="Text Box 9"/>
            <p:cNvSpPr txBox="1">
              <a:spLocks noChangeArrowheads="1"/>
            </p:cNvSpPr>
            <p:nvPr/>
          </p:nvSpPr>
          <p:spPr bwMode="auto">
            <a:xfrm>
              <a:off x="102" y="1091"/>
              <a:ext cx="4263" cy="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zh-CN" b="1" spc="300" dirty="0">
                  <a:latin typeface="微软雅黑" panose="020B0503020204020204" pitchFamily="34" charset="-122"/>
                  <a:ea typeface="微软雅黑" panose="020B0503020204020204" pitchFamily="34" charset="-122"/>
                </a:rPr>
                <a:t> 团队能量积聚于一体</a:t>
              </a:r>
            </a:p>
          </p:txBody>
        </p:sp>
      </p:grpSp>
      <p:grpSp>
        <p:nvGrpSpPr>
          <p:cNvPr id="10" name="Group 10"/>
          <p:cNvGrpSpPr>
            <a:grpSpLocks/>
          </p:cNvGrpSpPr>
          <p:nvPr/>
        </p:nvGrpSpPr>
        <p:grpSpPr bwMode="auto">
          <a:xfrm>
            <a:off x="2198460" y="3508121"/>
            <a:ext cx="8373746" cy="476885"/>
            <a:chOff x="-25" y="153"/>
            <a:chExt cx="13186" cy="751"/>
          </a:xfrm>
        </p:grpSpPr>
        <p:sp>
          <p:nvSpPr>
            <p:cNvPr id="12" name="AutoShape 11"/>
            <p:cNvSpPr>
              <a:spLocks noChangeArrowheads="1"/>
            </p:cNvSpPr>
            <p:nvPr/>
          </p:nvSpPr>
          <p:spPr bwMode="auto">
            <a:xfrm>
              <a:off x="-25" y="286"/>
              <a:ext cx="454" cy="454"/>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FFFFFF"/>
            </a:solidFill>
            <a:ln w="19050" cap="flat" cmpd="sng">
              <a:solidFill>
                <a:srgbClr val="0C1F34"/>
              </a:solidFill>
              <a:round/>
              <a:headEnd/>
              <a:tailEnd/>
            </a:ln>
          </p:spPr>
          <p:txBody>
            <a:bodyPr anchor="ctr"/>
            <a:lstStyle/>
            <a:p>
              <a:endParaRPr lang="zh-CN" altLang="en-US"/>
            </a:p>
          </p:txBody>
        </p:sp>
        <p:sp>
          <p:nvSpPr>
            <p:cNvPr id="13" name="Text Box 13"/>
            <p:cNvSpPr txBox="1">
              <a:spLocks noChangeArrowheads="1"/>
            </p:cNvSpPr>
            <p:nvPr/>
          </p:nvSpPr>
          <p:spPr bwMode="auto">
            <a:xfrm>
              <a:off x="3749" y="338"/>
              <a:ext cx="9412" cy="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400" dirty="0">
                  <a:solidFill>
                    <a:schemeClr val="tx1">
                      <a:lumMod val="85000"/>
                      <a:lumOff val="15000"/>
                    </a:schemeClr>
                  </a:solidFill>
                  <a:ea typeface="微软雅黑" panose="020B0503020204020204" pitchFamily="34" charset="-122"/>
                </a:rPr>
                <a:t>运作如一个整体，工作顺利、高效完成，没有任何冲突，不需要外部监督。</a:t>
              </a:r>
            </a:p>
          </p:txBody>
        </p:sp>
        <p:sp>
          <p:nvSpPr>
            <p:cNvPr id="14" name="Text Box 14"/>
            <p:cNvSpPr txBox="1">
              <a:spLocks noChangeArrowheads="1"/>
            </p:cNvSpPr>
            <p:nvPr/>
          </p:nvSpPr>
          <p:spPr bwMode="auto">
            <a:xfrm>
              <a:off x="473" y="153"/>
              <a:ext cx="3071" cy="7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zh-CN" sz="2500" b="1" spc="300" dirty="0">
                  <a:solidFill>
                    <a:srgbClr val="0070C0"/>
                  </a:solidFill>
                  <a:ea typeface="微软雅黑" panose="020B0503020204020204" pitchFamily="34" charset="-122"/>
                </a:rPr>
                <a:t>项目团队</a:t>
              </a:r>
            </a:p>
          </p:txBody>
        </p:sp>
      </p:grpSp>
      <p:grpSp>
        <p:nvGrpSpPr>
          <p:cNvPr id="15" name="Group 16"/>
          <p:cNvGrpSpPr>
            <a:grpSpLocks/>
          </p:cNvGrpSpPr>
          <p:nvPr/>
        </p:nvGrpSpPr>
        <p:grpSpPr bwMode="auto">
          <a:xfrm>
            <a:off x="2198461" y="4370070"/>
            <a:ext cx="8377236" cy="476885"/>
            <a:chOff x="0" y="153"/>
            <a:chExt cx="13194" cy="751"/>
          </a:xfrm>
        </p:grpSpPr>
        <p:sp>
          <p:nvSpPr>
            <p:cNvPr id="16" name="AutoShape 17"/>
            <p:cNvSpPr>
              <a:spLocks noChangeArrowheads="1"/>
            </p:cNvSpPr>
            <p:nvPr/>
          </p:nvSpPr>
          <p:spPr bwMode="auto">
            <a:xfrm>
              <a:off x="0" y="340"/>
              <a:ext cx="454" cy="454"/>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FFFFFF"/>
            </a:solidFill>
            <a:ln w="19050" cap="flat" cmpd="sng">
              <a:solidFill>
                <a:srgbClr val="0C1F34"/>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endParaRPr lang="zh-CN" altLang="en-US"/>
            </a:p>
          </p:txBody>
        </p:sp>
        <p:sp>
          <p:nvSpPr>
            <p:cNvPr id="17" name="Text Box 19"/>
            <p:cNvSpPr txBox="1">
              <a:spLocks noChangeArrowheads="1"/>
            </p:cNvSpPr>
            <p:nvPr/>
          </p:nvSpPr>
          <p:spPr bwMode="auto">
            <a:xfrm>
              <a:off x="3782" y="261"/>
              <a:ext cx="9412" cy="48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en-US" sz="1400" dirty="0">
                  <a:solidFill>
                    <a:schemeClr val="tx1">
                      <a:lumMod val="85000"/>
                      <a:lumOff val="15000"/>
                    </a:schemeClr>
                  </a:solidFill>
                  <a:ea typeface="微软雅黑" panose="020B0503020204020204" pitchFamily="34" charset="-122"/>
                </a:rPr>
                <a:t>运作如一个整体，工作顺利、高效完成，没有任何冲突，不需要外部监督。</a:t>
              </a:r>
            </a:p>
          </p:txBody>
        </p:sp>
        <p:sp>
          <p:nvSpPr>
            <p:cNvPr id="18" name="Text Box 20"/>
            <p:cNvSpPr txBox="1">
              <a:spLocks noChangeArrowheads="1"/>
            </p:cNvSpPr>
            <p:nvPr/>
          </p:nvSpPr>
          <p:spPr bwMode="auto">
            <a:xfrm>
              <a:off x="513" y="153"/>
              <a:ext cx="3071" cy="75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en-US" sz="2500" b="1" spc="300" dirty="0">
                  <a:ea typeface="微软雅黑" panose="020B0503020204020204" pitchFamily="34" charset="-122"/>
                </a:rPr>
                <a:t>项目成员</a:t>
              </a:r>
            </a:p>
          </p:txBody>
        </p:sp>
      </p:grpSp>
      <p:grpSp>
        <p:nvGrpSpPr>
          <p:cNvPr id="19" name="Group 22"/>
          <p:cNvGrpSpPr>
            <a:grpSpLocks/>
          </p:cNvGrpSpPr>
          <p:nvPr/>
        </p:nvGrpSpPr>
        <p:grpSpPr bwMode="auto">
          <a:xfrm>
            <a:off x="2209577" y="5064125"/>
            <a:ext cx="8362950" cy="597535"/>
            <a:chOff x="45" y="23"/>
            <a:chExt cx="13169" cy="941"/>
          </a:xfrm>
        </p:grpSpPr>
        <p:sp>
          <p:nvSpPr>
            <p:cNvPr id="20" name="AutoShape 23"/>
            <p:cNvSpPr>
              <a:spLocks noChangeArrowheads="1"/>
            </p:cNvSpPr>
            <p:nvPr/>
          </p:nvSpPr>
          <p:spPr bwMode="auto">
            <a:xfrm>
              <a:off x="45" y="325"/>
              <a:ext cx="454" cy="454"/>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FFFFFF"/>
            </a:solidFill>
            <a:ln w="19050" cap="flat" cmpd="sng">
              <a:solidFill>
                <a:srgbClr val="0C1F34"/>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endParaRPr lang="zh-CN" altLang="en-US"/>
            </a:p>
          </p:txBody>
        </p:sp>
        <p:sp>
          <p:nvSpPr>
            <p:cNvPr id="21" name="Text Box 25"/>
            <p:cNvSpPr txBox="1">
              <a:spLocks noChangeArrowheads="1"/>
            </p:cNvSpPr>
            <p:nvPr/>
          </p:nvSpPr>
          <p:spPr bwMode="auto">
            <a:xfrm>
              <a:off x="3802" y="23"/>
              <a:ext cx="9412" cy="8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endParaRPr lang="zh-CN" altLang="en-US" sz="1400" dirty="0">
                <a:solidFill>
                  <a:schemeClr val="tx1">
                    <a:lumMod val="85000"/>
                    <a:lumOff val="15000"/>
                  </a:schemeClr>
                </a:solidFill>
                <a:ea typeface="微软雅黑" panose="020B0503020204020204" pitchFamily="34" charset="-122"/>
              </a:endParaRPr>
            </a:p>
            <a:p>
              <a:r>
                <a:rPr lang="zh-CN" altLang="en-US" sz="1400" dirty="0">
                  <a:solidFill>
                    <a:schemeClr val="tx1">
                      <a:lumMod val="85000"/>
                      <a:lumOff val="15000"/>
                    </a:schemeClr>
                  </a:solidFill>
                  <a:ea typeface="微软雅黑" panose="020B0503020204020204" pitchFamily="34" charset="-122"/>
                </a:rPr>
                <a:t>让团队自己执行必要的决策， 委任式领导。</a:t>
              </a:r>
            </a:p>
          </p:txBody>
        </p:sp>
        <p:sp>
          <p:nvSpPr>
            <p:cNvPr id="22" name="Text Box 26"/>
            <p:cNvSpPr txBox="1">
              <a:spLocks noChangeArrowheads="1"/>
            </p:cNvSpPr>
            <p:nvPr/>
          </p:nvSpPr>
          <p:spPr bwMode="auto">
            <a:xfrm>
              <a:off x="533" y="213"/>
              <a:ext cx="3071" cy="75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en-US" sz="2500" b="1" spc="300" dirty="0">
                  <a:solidFill>
                    <a:srgbClr val="0070C0"/>
                  </a:solidFill>
                  <a:ea typeface="微软雅黑" panose="020B0503020204020204" pitchFamily="34" charset="-122"/>
                </a:rPr>
                <a:t>项目领导</a:t>
              </a:r>
            </a:p>
          </p:txBody>
        </p:sp>
      </p:grpSp>
      <p:pic>
        <p:nvPicPr>
          <p:cNvPr id="23" name="图片 22"/>
          <p:cNvPicPr>
            <a:picLocks noChangeAspect="1"/>
          </p:cNvPicPr>
          <p:nvPr/>
        </p:nvPicPr>
        <p:blipFill>
          <a:blip r:embed="rId3"/>
          <a:stretch>
            <a:fillRect/>
          </a:stretch>
        </p:blipFill>
        <p:spPr>
          <a:xfrm>
            <a:off x="10010618" y="1709840"/>
            <a:ext cx="1114286" cy="819048"/>
          </a:xfrm>
          <a:prstGeom prst="rect">
            <a:avLst/>
          </a:prstGeom>
          <a:ln>
            <a:noFill/>
          </a:ln>
          <a:effectLst>
            <a:outerShdw blurRad="292100" dist="139700" dir="2700000" algn="tl" rotWithShape="0">
              <a:srgbClr val="333333">
                <a:alpha val="65000"/>
              </a:srgbClr>
            </a:outerShdw>
          </a:effectLst>
        </p:spPr>
      </p:pic>
      <p:sp>
        <p:nvSpPr>
          <p:cNvPr id="24" name="矩形 23"/>
          <p:cNvSpPr/>
          <p:nvPr/>
        </p:nvSpPr>
        <p:spPr>
          <a:xfrm>
            <a:off x="0" y="6419095"/>
            <a:ext cx="12192000" cy="145143"/>
          </a:xfrm>
          <a:prstGeom prst="rect">
            <a:avLst/>
          </a:prstGeom>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092527107"/>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inVertical)">
                                      <p:cBhvr>
                                        <p:cTn id="7" dur="500"/>
                                        <p:tgtEl>
                                          <p:spTgt spid="11"/>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1000" fill="hold"/>
                                        <p:tgtEl>
                                          <p:spTgt spid="6"/>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1000"/>
                                        <p:tgtEl>
                                          <p:spTgt spid="23"/>
                                        </p:tgtEl>
                                      </p:cBhvr>
                                    </p:animEffect>
                                    <p:anim calcmode="lin" valueType="num">
                                      <p:cBhvr>
                                        <p:cTn id="17" dur="1000" fill="hold"/>
                                        <p:tgtEl>
                                          <p:spTgt spid="23"/>
                                        </p:tgtEl>
                                        <p:attrNameLst>
                                          <p:attrName>ppt_x</p:attrName>
                                        </p:attrNameLst>
                                      </p:cBhvr>
                                      <p:tavLst>
                                        <p:tav tm="0">
                                          <p:val>
                                            <p:strVal val="#ppt_x"/>
                                          </p:val>
                                        </p:tav>
                                        <p:tav tm="100000">
                                          <p:val>
                                            <p:strVal val="#ppt_x"/>
                                          </p:val>
                                        </p:tav>
                                      </p:tavLst>
                                    </p:anim>
                                    <p:anim calcmode="lin" valueType="num">
                                      <p:cBhvr>
                                        <p:cTn id="18" dur="1000" fill="hold"/>
                                        <p:tgtEl>
                                          <p:spTgt spid="23"/>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22" presetClass="entr" presetSubtype="1" fill="hold" nodeType="after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up)">
                                      <p:cBhvr>
                                        <p:cTn id="22" dur="500"/>
                                        <p:tgtEl>
                                          <p:spTgt spid="10"/>
                                        </p:tgtEl>
                                      </p:cBhvr>
                                    </p:animEffect>
                                  </p:childTnLst>
                                </p:cTn>
                              </p:par>
                            </p:childTnLst>
                          </p:cTn>
                        </p:par>
                        <p:par>
                          <p:cTn id="23" fill="hold">
                            <p:stCondLst>
                              <p:cond delay="2000"/>
                            </p:stCondLst>
                            <p:childTnLst>
                              <p:par>
                                <p:cTn id="24" presetID="22" presetClass="entr" presetSubtype="1" fill="hold" nodeType="after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wipe(up)">
                                      <p:cBhvr>
                                        <p:cTn id="26" dur="500"/>
                                        <p:tgtEl>
                                          <p:spTgt spid="15"/>
                                        </p:tgtEl>
                                      </p:cBhvr>
                                    </p:animEffect>
                                  </p:childTnLst>
                                </p:cTn>
                              </p:par>
                            </p:childTnLst>
                          </p:cTn>
                        </p:par>
                        <p:par>
                          <p:cTn id="27" fill="hold">
                            <p:stCondLst>
                              <p:cond delay="2500"/>
                            </p:stCondLst>
                            <p:childTnLst>
                              <p:par>
                                <p:cTn id="28" presetID="22" presetClass="entr" presetSubtype="1" fill="hold" nodeType="after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wipe(up)">
                                      <p:cBhvr>
                                        <p:cTn id="30" dur="500"/>
                                        <p:tgtEl>
                                          <p:spTgt spid="19"/>
                                        </p:tgtEl>
                                      </p:cBhvr>
                                    </p:animEffect>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24"/>
                                        </p:tgtEl>
                                        <p:attrNameLst>
                                          <p:attrName>style.visibility</p:attrName>
                                        </p:attrNameLst>
                                      </p:cBhvr>
                                      <p:to>
                                        <p:strVal val="visible"/>
                                      </p:to>
                                    </p:set>
                                    <p:animEffect transition="in" filter="wipe(left)">
                                      <p:cBhvr>
                                        <p:cTn id="34"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4039487" y="423523"/>
            <a:ext cx="4717363" cy="630942"/>
            <a:chOff x="4039487" y="423523"/>
            <a:chExt cx="4717363" cy="630942"/>
          </a:xfrm>
        </p:grpSpPr>
        <p:sp>
          <p:nvSpPr>
            <p:cNvPr id="5" name="矩形 24"/>
            <p:cNvSpPr>
              <a:spLocks noChangeArrowheads="1"/>
            </p:cNvSpPr>
            <p:nvPr/>
          </p:nvSpPr>
          <p:spPr bwMode="auto">
            <a:xfrm>
              <a:off x="4039487" y="423523"/>
              <a:ext cx="2133918" cy="630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3500" b="1" spc="300" dirty="0">
                  <a:solidFill>
                    <a:srgbClr val="0C1F34"/>
                  </a:solidFill>
                  <a:latin typeface="Broadway BT" charset="0"/>
                  <a:ea typeface="微软雅黑" panose="020B0503020204020204" pitchFamily="34" charset="-122"/>
                  <a:sym typeface="Broadway BT" charset="0"/>
                </a:rPr>
                <a:t>团队定义</a:t>
              </a:r>
            </a:p>
          </p:txBody>
        </p:sp>
        <p:sp>
          <p:nvSpPr>
            <p:cNvPr id="3" name="矩形 2"/>
            <p:cNvSpPr/>
            <p:nvPr/>
          </p:nvSpPr>
          <p:spPr>
            <a:xfrm>
              <a:off x="6174092" y="679630"/>
              <a:ext cx="2582758" cy="369332"/>
            </a:xfrm>
            <a:prstGeom prst="rect">
              <a:avLst/>
            </a:prstGeom>
          </p:spPr>
          <p:txBody>
            <a:bodyPr wrap="none">
              <a:spAutoFit/>
            </a:bodyPr>
            <a:lstStyle/>
            <a:p>
              <a:r>
                <a:rPr lang="en-US" altLang="zh-CN" spc="300" dirty="0">
                  <a:solidFill>
                    <a:schemeClr val="bg1">
                      <a:lumMod val="65000"/>
                    </a:schemeClr>
                  </a:solidFill>
                  <a:latin typeface="方正中等线_GBK" panose="03000509000000000000" pitchFamily="65" charset="-122"/>
                  <a:ea typeface="方正中等线_GBK" panose="03000509000000000000" pitchFamily="65" charset="-122"/>
                </a:rPr>
                <a:t>TEAM TO DEFINE</a:t>
              </a:r>
              <a:endParaRPr lang="zh-CN" altLang="en-US" spc="300" dirty="0">
                <a:solidFill>
                  <a:schemeClr val="bg1">
                    <a:lumMod val="65000"/>
                  </a:schemeClr>
                </a:solidFill>
                <a:latin typeface="方正中等线_GBK" panose="03000509000000000000" pitchFamily="65" charset="-122"/>
                <a:ea typeface="方正中等线_GBK" panose="03000509000000000000" pitchFamily="65" charset="-122"/>
              </a:endParaRPr>
            </a:p>
          </p:txBody>
        </p:sp>
      </p:grpSp>
      <p:grpSp>
        <p:nvGrpSpPr>
          <p:cNvPr id="24" name="Group 6"/>
          <p:cNvGrpSpPr>
            <a:grpSpLocks/>
          </p:cNvGrpSpPr>
          <p:nvPr/>
        </p:nvGrpSpPr>
        <p:grpSpPr bwMode="auto">
          <a:xfrm>
            <a:off x="550863" y="1574610"/>
            <a:ext cx="2772766" cy="1062038"/>
            <a:chOff x="0" y="0"/>
            <a:chExt cx="4365" cy="1672"/>
          </a:xfrm>
        </p:grpSpPr>
        <p:sp>
          <p:nvSpPr>
            <p:cNvPr id="25" name="Text Box 7"/>
            <p:cNvSpPr txBox="1">
              <a:spLocks noChangeArrowheads="1"/>
            </p:cNvSpPr>
            <p:nvPr/>
          </p:nvSpPr>
          <p:spPr bwMode="auto">
            <a:xfrm>
              <a:off x="187" y="0"/>
              <a:ext cx="3695" cy="1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3600" spc="300" dirty="0">
                  <a:solidFill>
                    <a:srgbClr val="0070C0"/>
                  </a:solidFill>
                  <a:latin typeface="Impact" panose="020B0806030902050204" pitchFamily="34" charset="0"/>
                  <a:ea typeface="微软雅黑" panose="020B0503020204020204" pitchFamily="34" charset="-122"/>
                </a:rPr>
                <a:t>5</a:t>
              </a:r>
              <a:r>
                <a:rPr lang="zh-CN" altLang="en-US" sz="3600" spc="300" dirty="0">
                  <a:solidFill>
                    <a:srgbClr val="0070C0"/>
                  </a:solidFill>
                  <a:latin typeface="Impact" panose="020B0806030902050204" pitchFamily="34" charset="0"/>
                  <a:ea typeface="微软雅黑" panose="020B0503020204020204" pitchFamily="34" charset="-122"/>
                </a:rPr>
                <a:t>.</a:t>
              </a:r>
              <a:r>
                <a:rPr lang="zh-CN" altLang="en-US" sz="3600" b="1" spc="300" dirty="0">
                  <a:solidFill>
                    <a:srgbClr val="0070C0"/>
                  </a:solidFill>
                  <a:latin typeface="微软雅黑" panose="020B0503020204020204" pitchFamily="34" charset="-122"/>
                  <a:ea typeface="微软雅黑" panose="020B0503020204020204" pitchFamily="34" charset="-122"/>
                </a:rPr>
                <a:t>休整期</a:t>
              </a:r>
              <a:endParaRPr lang="zh-CN" altLang="en-US" sz="3600" b="1" spc="300" dirty="0">
                <a:solidFill>
                  <a:srgbClr val="0070C0"/>
                </a:solidFill>
                <a:latin typeface="Impact" panose="020B0806030902050204" pitchFamily="34" charset="0"/>
                <a:ea typeface="微软雅黑" panose="020B0503020204020204" pitchFamily="34" charset="-122"/>
              </a:endParaRPr>
            </a:p>
          </p:txBody>
        </p:sp>
        <p:sp>
          <p:nvSpPr>
            <p:cNvPr id="26" name="Line 8"/>
            <p:cNvSpPr>
              <a:spLocks noChangeShapeType="1"/>
            </p:cNvSpPr>
            <p:nvPr/>
          </p:nvSpPr>
          <p:spPr bwMode="auto">
            <a:xfrm>
              <a:off x="0" y="1021"/>
              <a:ext cx="4196" cy="1"/>
            </a:xfrm>
            <a:prstGeom prst="line">
              <a:avLst/>
            </a:prstGeom>
            <a:noFill/>
            <a:ln w="57150" cap="flat" cmpd="thinThick">
              <a:solidFill>
                <a:srgbClr val="0C1F34"/>
              </a:solidFill>
              <a:round/>
              <a:headEnd/>
              <a:tailEnd/>
            </a:ln>
            <a:extLst>
              <a:ext uri="{909E8E84-426E-40DD-AFC4-6F175D3DCCD1}">
                <a14:hiddenFill xmlns:a14="http://schemas.microsoft.com/office/drawing/2010/main">
                  <a:noFill/>
                </a14:hiddenFill>
              </a:ext>
            </a:extLst>
          </p:spPr>
          <p:txBody>
            <a:bodyPr anchor="ctr"/>
            <a:lstStyle/>
            <a:p>
              <a:endParaRPr lang="zh-CN" altLang="en-US"/>
            </a:p>
          </p:txBody>
        </p:sp>
        <p:sp>
          <p:nvSpPr>
            <p:cNvPr id="27" name="Text Box 9"/>
            <p:cNvSpPr txBox="1">
              <a:spLocks noChangeArrowheads="1"/>
            </p:cNvSpPr>
            <p:nvPr/>
          </p:nvSpPr>
          <p:spPr bwMode="auto">
            <a:xfrm>
              <a:off x="102" y="1091"/>
              <a:ext cx="4263" cy="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zh-CN" b="1" dirty="0">
                  <a:latin typeface="微软雅黑" panose="020B0503020204020204" pitchFamily="34" charset="-122"/>
                  <a:ea typeface="微软雅黑" panose="020B0503020204020204" pitchFamily="34" charset="-122"/>
                </a:rPr>
                <a:t> 任务完成，团队解散。 </a:t>
              </a:r>
            </a:p>
          </p:txBody>
        </p:sp>
      </p:grpSp>
      <p:grpSp>
        <p:nvGrpSpPr>
          <p:cNvPr id="28" name="Group 10"/>
          <p:cNvGrpSpPr>
            <a:grpSpLocks/>
          </p:cNvGrpSpPr>
          <p:nvPr/>
        </p:nvGrpSpPr>
        <p:grpSpPr bwMode="auto">
          <a:xfrm>
            <a:off x="2198460" y="3508121"/>
            <a:ext cx="8373746" cy="476885"/>
            <a:chOff x="-25" y="153"/>
            <a:chExt cx="13186" cy="751"/>
          </a:xfrm>
        </p:grpSpPr>
        <p:sp>
          <p:nvSpPr>
            <p:cNvPr id="29" name="AutoShape 11"/>
            <p:cNvSpPr>
              <a:spLocks noChangeArrowheads="1"/>
            </p:cNvSpPr>
            <p:nvPr/>
          </p:nvSpPr>
          <p:spPr bwMode="auto">
            <a:xfrm>
              <a:off x="-25" y="286"/>
              <a:ext cx="454" cy="454"/>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FFFFFF"/>
            </a:solidFill>
            <a:ln w="19050" cap="flat" cmpd="sng">
              <a:solidFill>
                <a:srgbClr val="0C1F34"/>
              </a:solidFill>
              <a:round/>
              <a:headEnd/>
              <a:tailEnd/>
            </a:ln>
          </p:spPr>
          <p:txBody>
            <a:bodyPr anchor="ctr"/>
            <a:lstStyle/>
            <a:p>
              <a:endParaRPr lang="zh-CN" altLang="en-US"/>
            </a:p>
          </p:txBody>
        </p:sp>
        <p:sp>
          <p:nvSpPr>
            <p:cNvPr id="30" name="Text Box 13"/>
            <p:cNvSpPr txBox="1">
              <a:spLocks noChangeArrowheads="1"/>
            </p:cNvSpPr>
            <p:nvPr/>
          </p:nvSpPr>
          <p:spPr bwMode="auto">
            <a:xfrm>
              <a:off x="3749" y="246"/>
              <a:ext cx="9412" cy="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zh-CN" sz="1400" dirty="0">
                  <a:solidFill>
                    <a:schemeClr val="tx1">
                      <a:lumMod val="85000"/>
                      <a:lumOff val="15000"/>
                    </a:schemeClr>
                  </a:solidFill>
                  <a:ea typeface="微软雅黑" panose="020B0503020204020204" pitchFamily="34" charset="-122"/>
                </a:rPr>
                <a:t>有些学者将第五阶段描述为“哀痛期”，反映了团队成员的一种失落感。</a:t>
              </a:r>
            </a:p>
          </p:txBody>
        </p:sp>
        <p:sp>
          <p:nvSpPr>
            <p:cNvPr id="31" name="Text Box 14"/>
            <p:cNvSpPr txBox="1">
              <a:spLocks noChangeArrowheads="1"/>
            </p:cNvSpPr>
            <p:nvPr/>
          </p:nvSpPr>
          <p:spPr bwMode="auto">
            <a:xfrm>
              <a:off x="473" y="153"/>
              <a:ext cx="3071" cy="7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zh-CN" sz="2500" b="1" spc="300" dirty="0">
                  <a:solidFill>
                    <a:srgbClr val="0070C0"/>
                  </a:solidFill>
                  <a:ea typeface="微软雅黑" panose="020B0503020204020204" pitchFamily="34" charset="-122"/>
                </a:rPr>
                <a:t>项目团队</a:t>
              </a:r>
            </a:p>
          </p:txBody>
        </p:sp>
      </p:grpSp>
      <p:grpSp>
        <p:nvGrpSpPr>
          <p:cNvPr id="32" name="Group 16"/>
          <p:cNvGrpSpPr>
            <a:grpSpLocks/>
          </p:cNvGrpSpPr>
          <p:nvPr/>
        </p:nvGrpSpPr>
        <p:grpSpPr bwMode="auto">
          <a:xfrm>
            <a:off x="2198461" y="4370070"/>
            <a:ext cx="8373426" cy="476885"/>
            <a:chOff x="0" y="153"/>
            <a:chExt cx="13188" cy="751"/>
          </a:xfrm>
        </p:grpSpPr>
        <p:sp>
          <p:nvSpPr>
            <p:cNvPr id="33" name="AutoShape 17"/>
            <p:cNvSpPr>
              <a:spLocks noChangeArrowheads="1"/>
            </p:cNvSpPr>
            <p:nvPr/>
          </p:nvSpPr>
          <p:spPr bwMode="auto">
            <a:xfrm>
              <a:off x="0" y="340"/>
              <a:ext cx="454" cy="454"/>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FFFFFF"/>
            </a:solidFill>
            <a:ln w="19050" cap="flat" cmpd="sng">
              <a:solidFill>
                <a:srgbClr val="0C1F34"/>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endParaRPr lang="zh-CN" altLang="en-US"/>
            </a:p>
          </p:txBody>
        </p:sp>
        <p:sp>
          <p:nvSpPr>
            <p:cNvPr id="34" name="Text Box 19"/>
            <p:cNvSpPr txBox="1">
              <a:spLocks noChangeArrowheads="1"/>
            </p:cNvSpPr>
            <p:nvPr/>
          </p:nvSpPr>
          <p:spPr bwMode="auto">
            <a:xfrm>
              <a:off x="3776" y="340"/>
              <a:ext cx="9412" cy="48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zh-CN" sz="1400" dirty="0">
                  <a:solidFill>
                    <a:schemeClr val="tx1">
                      <a:lumMod val="85000"/>
                      <a:lumOff val="15000"/>
                    </a:schemeClr>
                  </a:solidFill>
                  <a:ea typeface="微软雅黑" panose="020B0503020204020204" pitchFamily="34" charset="-122"/>
                </a:rPr>
                <a:t>动机水平下降，关于团队未来的不确定性开始回升。</a:t>
              </a:r>
            </a:p>
          </p:txBody>
        </p:sp>
        <p:sp>
          <p:nvSpPr>
            <p:cNvPr id="35" name="Text Box 20"/>
            <p:cNvSpPr txBox="1">
              <a:spLocks noChangeArrowheads="1"/>
            </p:cNvSpPr>
            <p:nvPr/>
          </p:nvSpPr>
          <p:spPr bwMode="auto">
            <a:xfrm>
              <a:off x="513" y="153"/>
              <a:ext cx="3071" cy="75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en-US" sz="2500" b="1" spc="300" dirty="0">
                  <a:ea typeface="微软雅黑" panose="020B0503020204020204" pitchFamily="34" charset="-122"/>
                </a:rPr>
                <a:t>项目成员</a:t>
              </a:r>
            </a:p>
          </p:txBody>
        </p:sp>
      </p:grpSp>
      <p:grpSp>
        <p:nvGrpSpPr>
          <p:cNvPr id="36" name="Group 22"/>
          <p:cNvGrpSpPr>
            <a:grpSpLocks/>
          </p:cNvGrpSpPr>
          <p:nvPr/>
        </p:nvGrpSpPr>
        <p:grpSpPr bwMode="auto">
          <a:xfrm>
            <a:off x="2209577" y="5184775"/>
            <a:ext cx="8362315" cy="476885"/>
            <a:chOff x="45" y="213"/>
            <a:chExt cx="13168" cy="751"/>
          </a:xfrm>
        </p:grpSpPr>
        <p:sp>
          <p:nvSpPr>
            <p:cNvPr id="37" name="AutoShape 23"/>
            <p:cNvSpPr>
              <a:spLocks noChangeArrowheads="1"/>
            </p:cNvSpPr>
            <p:nvPr/>
          </p:nvSpPr>
          <p:spPr bwMode="auto">
            <a:xfrm>
              <a:off x="45" y="325"/>
              <a:ext cx="454" cy="454"/>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FFFFFF"/>
            </a:solidFill>
            <a:ln w="19050" cap="flat" cmpd="sng">
              <a:solidFill>
                <a:srgbClr val="0C1F34"/>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endParaRPr lang="zh-CN" altLang="en-US"/>
            </a:p>
          </p:txBody>
        </p:sp>
        <p:sp>
          <p:nvSpPr>
            <p:cNvPr id="38" name="Text Box 25"/>
            <p:cNvSpPr txBox="1">
              <a:spLocks noChangeArrowheads="1"/>
            </p:cNvSpPr>
            <p:nvPr/>
          </p:nvSpPr>
          <p:spPr bwMode="auto">
            <a:xfrm>
              <a:off x="3801" y="364"/>
              <a:ext cx="9412" cy="48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zh-CN" sz="1400" dirty="0">
                  <a:solidFill>
                    <a:schemeClr val="tx1">
                      <a:lumMod val="85000"/>
                      <a:lumOff val="15000"/>
                    </a:schemeClr>
                  </a:solidFill>
                  <a:ea typeface="微软雅黑" panose="020B0503020204020204" pitchFamily="34" charset="-122"/>
                </a:rPr>
                <a:t>为了形成新的发展阶段，有必要介绍关于新项目的好点子。 分离式领导。</a:t>
              </a:r>
            </a:p>
          </p:txBody>
        </p:sp>
        <p:sp>
          <p:nvSpPr>
            <p:cNvPr id="39" name="Text Box 26"/>
            <p:cNvSpPr txBox="1">
              <a:spLocks noChangeArrowheads="1"/>
            </p:cNvSpPr>
            <p:nvPr/>
          </p:nvSpPr>
          <p:spPr bwMode="auto">
            <a:xfrm>
              <a:off x="533" y="213"/>
              <a:ext cx="3071" cy="75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en-US" sz="2500" b="1" spc="300" dirty="0">
                  <a:solidFill>
                    <a:srgbClr val="0070C0"/>
                  </a:solidFill>
                  <a:ea typeface="微软雅黑" panose="020B0503020204020204" pitchFamily="34" charset="-122"/>
                </a:rPr>
                <a:t>项目领导</a:t>
              </a:r>
            </a:p>
          </p:txBody>
        </p:sp>
      </p:grpSp>
      <p:pic>
        <p:nvPicPr>
          <p:cNvPr id="21" name="图片 20"/>
          <p:cNvPicPr>
            <a:picLocks noChangeAspect="1"/>
          </p:cNvPicPr>
          <p:nvPr/>
        </p:nvPicPr>
        <p:blipFill>
          <a:blip r:embed="rId3"/>
          <a:stretch>
            <a:fillRect/>
          </a:stretch>
        </p:blipFill>
        <p:spPr>
          <a:xfrm>
            <a:off x="10010618" y="1709840"/>
            <a:ext cx="1114286" cy="819048"/>
          </a:xfrm>
          <a:prstGeom prst="rect">
            <a:avLst/>
          </a:prstGeom>
          <a:ln>
            <a:noFill/>
          </a:ln>
          <a:effectLst>
            <a:outerShdw blurRad="292100" dist="139700" dir="2700000" algn="tl" rotWithShape="0">
              <a:srgbClr val="333333">
                <a:alpha val="65000"/>
              </a:srgbClr>
            </a:outerShdw>
          </a:effectLst>
        </p:spPr>
      </p:pic>
      <p:sp>
        <p:nvSpPr>
          <p:cNvPr id="22" name="矩形 21"/>
          <p:cNvSpPr/>
          <p:nvPr/>
        </p:nvSpPr>
        <p:spPr>
          <a:xfrm>
            <a:off x="0" y="6419095"/>
            <a:ext cx="12192000" cy="145143"/>
          </a:xfrm>
          <a:prstGeom prst="rect">
            <a:avLst/>
          </a:prstGeom>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846493995"/>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inVertical)">
                                      <p:cBhvr>
                                        <p:cTn id="7" dur="500"/>
                                        <p:tgtEl>
                                          <p:spTgt spid="11"/>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fade">
                                      <p:cBhvr>
                                        <p:cTn id="11" dur="1000"/>
                                        <p:tgtEl>
                                          <p:spTgt spid="24"/>
                                        </p:tgtEl>
                                      </p:cBhvr>
                                    </p:animEffect>
                                    <p:anim calcmode="lin" valueType="num">
                                      <p:cBhvr>
                                        <p:cTn id="12" dur="1000" fill="hold"/>
                                        <p:tgtEl>
                                          <p:spTgt spid="24"/>
                                        </p:tgtEl>
                                        <p:attrNameLst>
                                          <p:attrName>ppt_x</p:attrName>
                                        </p:attrNameLst>
                                      </p:cBhvr>
                                      <p:tavLst>
                                        <p:tav tm="0">
                                          <p:val>
                                            <p:strVal val="#ppt_x"/>
                                          </p:val>
                                        </p:tav>
                                        <p:tav tm="100000">
                                          <p:val>
                                            <p:strVal val="#ppt_x"/>
                                          </p:val>
                                        </p:tav>
                                      </p:tavLst>
                                    </p:anim>
                                    <p:anim calcmode="lin" valueType="num">
                                      <p:cBhvr>
                                        <p:cTn id="13" dur="1000" fill="hold"/>
                                        <p:tgtEl>
                                          <p:spTgt spid="24"/>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0"/>
                                  </p:stCondLst>
                                  <p:childTnLst>
                                    <p:set>
                                      <p:cBhvr>
                                        <p:cTn id="15" dur="1" fill="hold">
                                          <p:stCondLst>
                                            <p:cond delay="0"/>
                                          </p:stCondLst>
                                        </p:cTn>
                                        <p:tgtEl>
                                          <p:spTgt spid="21"/>
                                        </p:tgtEl>
                                        <p:attrNameLst>
                                          <p:attrName>style.visibility</p:attrName>
                                        </p:attrNameLst>
                                      </p:cBhvr>
                                      <p:to>
                                        <p:strVal val="visible"/>
                                      </p:to>
                                    </p:set>
                                    <p:animEffect transition="in" filter="fade">
                                      <p:cBhvr>
                                        <p:cTn id="16" dur="1000"/>
                                        <p:tgtEl>
                                          <p:spTgt spid="21"/>
                                        </p:tgtEl>
                                      </p:cBhvr>
                                    </p:animEffect>
                                    <p:anim calcmode="lin" valueType="num">
                                      <p:cBhvr>
                                        <p:cTn id="17" dur="1000" fill="hold"/>
                                        <p:tgtEl>
                                          <p:spTgt spid="21"/>
                                        </p:tgtEl>
                                        <p:attrNameLst>
                                          <p:attrName>ppt_x</p:attrName>
                                        </p:attrNameLst>
                                      </p:cBhvr>
                                      <p:tavLst>
                                        <p:tav tm="0">
                                          <p:val>
                                            <p:strVal val="#ppt_x"/>
                                          </p:val>
                                        </p:tav>
                                        <p:tav tm="100000">
                                          <p:val>
                                            <p:strVal val="#ppt_x"/>
                                          </p:val>
                                        </p:tav>
                                      </p:tavLst>
                                    </p:anim>
                                    <p:anim calcmode="lin" valueType="num">
                                      <p:cBhvr>
                                        <p:cTn id="18" dur="1000" fill="hold"/>
                                        <p:tgtEl>
                                          <p:spTgt spid="21"/>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22" presetClass="entr" presetSubtype="1" fill="hold" nodeType="afterEffect">
                                  <p:stCondLst>
                                    <p:cond delay="0"/>
                                  </p:stCondLst>
                                  <p:childTnLst>
                                    <p:set>
                                      <p:cBhvr>
                                        <p:cTn id="21" dur="1" fill="hold">
                                          <p:stCondLst>
                                            <p:cond delay="0"/>
                                          </p:stCondLst>
                                        </p:cTn>
                                        <p:tgtEl>
                                          <p:spTgt spid="28"/>
                                        </p:tgtEl>
                                        <p:attrNameLst>
                                          <p:attrName>style.visibility</p:attrName>
                                        </p:attrNameLst>
                                      </p:cBhvr>
                                      <p:to>
                                        <p:strVal val="visible"/>
                                      </p:to>
                                    </p:set>
                                    <p:animEffect transition="in" filter="wipe(up)">
                                      <p:cBhvr>
                                        <p:cTn id="22" dur="500"/>
                                        <p:tgtEl>
                                          <p:spTgt spid="28"/>
                                        </p:tgtEl>
                                      </p:cBhvr>
                                    </p:animEffect>
                                  </p:childTnLst>
                                </p:cTn>
                              </p:par>
                            </p:childTnLst>
                          </p:cTn>
                        </p:par>
                        <p:par>
                          <p:cTn id="23" fill="hold">
                            <p:stCondLst>
                              <p:cond delay="2000"/>
                            </p:stCondLst>
                            <p:childTnLst>
                              <p:par>
                                <p:cTn id="24" presetID="22" presetClass="entr" presetSubtype="1" fill="hold" nodeType="afterEffect">
                                  <p:stCondLst>
                                    <p:cond delay="0"/>
                                  </p:stCondLst>
                                  <p:childTnLst>
                                    <p:set>
                                      <p:cBhvr>
                                        <p:cTn id="25" dur="1" fill="hold">
                                          <p:stCondLst>
                                            <p:cond delay="0"/>
                                          </p:stCondLst>
                                        </p:cTn>
                                        <p:tgtEl>
                                          <p:spTgt spid="32"/>
                                        </p:tgtEl>
                                        <p:attrNameLst>
                                          <p:attrName>style.visibility</p:attrName>
                                        </p:attrNameLst>
                                      </p:cBhvr>
                                      <p:to>
                                        <p:strVal val="visible"/>
                                      </p:to>
                                    </p:set>
                                    <p:animEffect transition="in" filter="wipe(up)">
                                      <p:cBhvr>
                                        <p:cTn id="26" dur="500"/>
                                        <p:tgtEl>
                                          <p:spTgt spid="32"/>
                                        </p:tgtEl>
                                      </p:cBhvr>
                                    </p:animEffect>
                                  </p:childTnLst>
                                </p:cTn>
                              </p:par>
                            </p:childTnLst>
                          </p:cTn>
                        </p:par>
                        <p:par>
                          <p:cTn id="27" fill="hold">
                            <p:stCondLst>
                              <p:cond delay="2500"/>
                            </p:stCondLst>
                            <p:childTnLst>
                              <p:par>
                                <p:cTn id="28" presetID="22" presetClass="entr" presetSubtype="1" fill="hold" nodeType="afterEffect">
                                  <p:stCondLst>
                                    <p:cond delay="0"/>
                                  </p:stCondLst>
                                  <p:childTnLst>
                                    <p:set>
                                      <p:cBhvr>
                                        <p:cTn id="29" dur="1" fill="hold">
                                          <p:stCondLst>
                                            <p:cond delay="0"/>
                                          </p:stCondLst>
                                        </p:cTn>
                                        <p:tgtEl>
                                          <p:spTgt spid="36"/>
                                        </p:tgtEl>
                                        <p:attrNameLst>
                                          <p:attrName>style.visibility</p:attrName>
                                        </p:attrNameLst>
                                      </p:cBhvr>
                                      <p:to>
                                        <p:strVal val="visible"/>
                                      </p:to>
                                    </p:set>
                                    <p:animEffect transition="in" filter="wipe(up)">
                                      <p:cBhvr>
                                        <p:cTn id="30" dur="500"/>
                                        <p:tgtEl>
                                          <p:spTgt spid="36"/>
                                        </p:tgtEl>
                                      </p:cBhvr>
                                    </p:animEffect>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wipe(left)">
                                      <p:cBhvr>
                                        <p:cTn id="3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7"/>
            <a:ext cx="12192000" cy="6847039"/>
          </a:xfrm>
          <a:prstGeom prst="rect">
            <a:avLst/>
          </a:prstGeom>
        </p:spPr>
      </p:pic>
      <p:sp>
        <p:nvSpPr>
          <p:cNvPr id="50" name="Oval 7"/>
          <p:cNvSpPr/>
          <p:nvPr/>
        </p:nvSpPr>
        <p:spPr>
          <a:xfrm rot="372845">
            <a:off x="4533675" y="2338003"/>
            <a:ext cx="1436353" cy="1436353"/>
          </a:xfrm>
          <a:prstGeom prst="ellipse">
            <a:avLst/>
          </a:prstGeom>
          <a:solidFill>
            <a:srgbClr val="0070C0"/>
          </a:solidFill>
          <a:ln>
            <a:noFill/>
          </a:ln>
          <a:effectLst>
            <a:outerShdw blurRad="114300" dist="165100" dir="432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TextBox 27"/>
          <p:cNvSpPr txBox="1"/>
          <p:nvPr/>
        </p:nvSpPr>
        <p:spPr>
          <a:xfrm>
            <a:off x="4745321" y="2691143"/>
            <a:ext cx="1013060" cy="784830"/>
          </a:xfrm>
          <a:prstGeom prst="rect">
            <a:avLst/>
          </a:prstGeom>
          <a:noFill/>
        </p:spPr>
        <p:txBody>
          <a:bodyPr wrap="square" numCol="1" spcCol="457200" rtlCol="0">
            <a:spAutoFit/>
          </a:bodyPr>
          <a:lstStyle/>
          <a:p>
            <a:pPr algn="ctr"/>
            <a:r>
              <a:rPr lang="en-US" sz="4500" dirty="0">
                <a:solidFill>
                  <a:schemeClr val="bg1"/>
                </a:solidFill>
                <a:latin typeface="Impact" panose="020B0806030902050204" pitchFamily="34" charset="0"/>
                <a:ea typeface="Montserrat Light" charset="0"/>
                <a:cs typeface="Montserrat Light" charset="0"/>
              </a:rPr>
              <a:t>0 2</a:t>
            </a:r>
          </a:p>
        </p:txBody>
      </p:sp>
      <p:grpSp>
        <p:nvGrpSpPr>
          <p:cNvPr id="54" name="组合 53"/>
          <p:cNvGrpSpPr/>
          <p:nvPr/>
        </p:nvGrpSpPr>
        <p:grpSpPr>
          <a:xfrm>
            <a:off x="6328712" y="2544904"/>
            <a:ext cx="3092831" cy="1161026"/>
            <a:chOff x="572233" y="823059"/>
            <a:chExt cx="5518276" cy="1161026"/>
          </a:xfrm>
        </p:grpSpPr>
        <p:sp>
          <p:nvSpPr>
            <p:cNvPr id="55" name="TextBox 3"/>
            <p:cNvSpPr>
              <a:spLocks noChangeArrowheads="1"/>
            </p:cNvSpPr>
            <p:nvPr/>
          </p:nvSpPr>
          <p:spPr bwMode="auto">
            <a:xfrm>
              <a:off x="661372" y="1460865"/>
              <a:ext cx="542913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defRPr/>
              </a:pPr>
              <a:r>
                <a:rPr lang="en-US" altLang="zh-CN" sz="1400" spc="300" dirty="0">
                  <a:solidFill>
                    <a:schemeClr val="bg1">
                      <a:lumMod val="50000"/>
                    </a:schemeClr>
                  </a:solidFill>
                  <a:latin typeface="微软雅黑" panose="020B0503020204020204" pitchFamily="34" charset="-122"/>
                  <a:ea typeface="微软雅黑" panose="020B0503020204020204" pitchFamily="34" charset="-122"/>
                </a:rPr>
                <a:t>TEAM INCENTIVES</a:t>
              </a:r>
            </a:p>
            <a:p>
              <a:pPr>
                <a:defRPr/>
              </a:pPr>
              <a:endParaRPr lang="en-US" altLang="zh-CN" sz="1400" spc="3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56" name="TextBox 4"/>
            <p:cNvSpPr>
              <a:spLocks noChangeArrowheads="1"/>
            </p:cNvSpPr>
            <p:nvPr/>
          </p:nvSpPr>
          <p:spPr bwMode="auto">
            <a:xfrm>
              <a:off x="572233" y="823059"/>
              <a:ext cx="5009482"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4000" spc="300" dirty="0">
                  <a:latin typeface="微软雅黑" panose="020B0503020204020204" pitchFamily="34" charset="-122"/>
                  <a:ea typeface="微软雅黑" panose="020B0503020204020204" pitchFamily="34" charset="-122"/>
                  <a:sym typeface="Broadway BT" charset="0"/>
                </a:rPr>
                <a:t>团队激励</a:t>
              </a:r>
            </a:p>
          </p:txBody>
        </p:sp>
      </p:grpSp>
    </p:spTree>
    <p:extLst>
      <p:ext uri="{BB962C8B-B14F-4D97-AF65-F5344CB8AC3E}">
        <p14:creationId xmlns:p14="http://schemas.microsoft.com/office/powerpoint/2010/main" val="2712238722"/>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p:cTn id="7" dur="250" fill="hold"/>
                                            <p:tgtEl>
                                              <p:spTgt spid="50"/>
                                            </p:tgtEl>
                                            <p:attrNameLst>
                                              <p:attrName>ppt_w</p:attrName>
                                            </p:attrNameLst>
                                          </p:cBhvr>
                                          <p:tavLst>
                                            <p:tav tm="0">
                                              <p:val>
                                                <p:fltVal val="0"/>
                                              </p:val>
                                            </p:tav>
                                            <p:tav tm="100000">
                                              <p:val>
                                                <p:strVal val="#ppt_w"/>
                                              </p:val>
                                            </p:tav>
                                          </p:tavLst>
                                        </p:anim>
                                        <p:anim calcmode="lin" valueType="num">
                                          <p:cBhvr>
                                            <p:cTn id="8" dur="250" fill="hold"/>
                                            <p:tgtEl>
                                              <p:spTgt spid="50"/>
                                            </p:tgtEl>
                                            <p:attrNameLst>
                                              <p:attrName>ppt_h</p:attrName>
                                            </p:attrNameLst>
                                          </p:cBhvr>
                                          <p:tavLst>
                                            <p:tav tm="0">
                                              <p:val>
                                                <p:fltVal val="0"/>
                                              </p:val>
                                            </p:tav>
                                            <p:tav tm="100000">
                                              <p:val>
                                                <p:strVal val="#ppt_h"/>
                                              </p:val>
                                            </p:tav>
                                          </p:tavLst>
                                        </p:anim>
                                        <p:animEffect transition="in" filter="fade">
                                          <p:cBhvr>
                                            <p:cTn id="9" dur="250"/>
                                            <p:tgtEl>
                                              <p:spTgt spid="50"/>
                                            </p:tgtEl>
                                          </p:cBhvr>
                                        </p:animEffect>
                                      </p:childTnLst>
                                    </p:cTn>
                                  </p:par>
                                </p:childTnLst>
                              </p:cTn>
                            </p:par>
                            <p:par>
                              <p:cTn id="10" fill="hold">
                                <p:stCondLst>
                                  <p:cond delay="250"/>
                                </p:stCondLst>
                                <p:childTnLst>
                                  <p:par>
                                    <p:cTn id="11" presetID="53" presetClass="entr" presetSubtype="16" fill="hold" grpId="0" nodeType="afterEffect">
                                      <p:stCondLst>
                                        <p:cond delay="0"/>
                                      </p:stCondLst>
                                      <p:childTnLst>
                                        <p:set>
                                          <p:cBhvr>
                                            <p:cTn id="12" dur="1" fill="hold">
                                              <p:stCondLst>
                                                <p:cond delay="0"/>
                                              </p:stCondLst>
                                            </p:cTn>
                                            <p:tgtEl>
                                              <p:spTgt spid="52"/>
                                            </p:tgtEl>
                                            <p:attrNameLst>
                                              <p:attrName>style.visibility</p:attrName>
                                            </p:attrNameLst>
                                          </p:cBhvr>
                                          <p:to>
                                            <p:strVal val="visible"/>
                                          </p:to>
                                        </p:set>
                                        <p:anim calcmode="lin" valueType="num">
                                          <p:cBhvr>
                                            <p:cTn id="13" dur="250" fill="hold"/>
                                            <p:tgtEl>
                                              <p:spTgt spid="52"/>
                                            </p:tgtEl>
                                            <p:attrNameLst>
                                              <p:attrName>ppt_w</p:attrName>
                                            </p:attrNameLst>
                                          </p:cBhvr>
                                          <p:tavLst>
                                            <p:tav tm="0">
                                              <p:val>
                                                <p:fltVal val="0"/>
                                              </p:val>
                                            </p:tav>
                                            <p:tav tm="100000">
                                              <p:val>
                                                <p:strVal val="#ppt_w"/>
                                              </p:val>
                                            </p:tav>
                                          </p:tavLst>
                                        </p:anim>
                                        <p:anim calcmode="lin" valueType="num">
                                          <p:cBhvr>
                                            <p:cTn id="14" dur="250" fill="hold"/>
                                            <p:tgtEl>
                                              <p:spTgt spid="52"/>
                                            </p:tgtEl>
                                            <p:attrNameLst>
                                              <p:attrName>ppt_h</p:attrName>
                                            </p:attrNameLst>
                                          </p:cBhvr>
                                          <p:tavLst>
                                            <p:tav tm="0">
                                              <p:val>
                                                <p:fltVal val="0"/>
                                              </p:val>
                                            </p:tav>
                                            <p:tav tm="100000">
                                              <p:val>
                                                <p:strVal val="#ppt_h"/>
                                              </p:val>
                                            </p:tav>
                                          </p:tavLst>
                                        </p:anim>
                                        <p:animEffect transition="in" filter="fade">
                                          <p:cBhvr>
                                            <p:cTn id="15" dur="250"/>
                                            <p:tgtEl>
                                              <p:spTgt spid="52"/>
                                            </p:tgtEl>
                                          </p:cBhvr>
                                        </p:animEffect>
                                      </p:childTnLst>
                                    </p:cTn>
                                  </p:par>
                                </p:childTnLst>
                              </p:cTn>
                            </p:par>
                            <p:par>
                              <p:cTn id="16" fill="hold">
                                <p:stCondLst>
                                  <p:cond delay="500"/>
                                </p:stCondLst>
                                <p:childTnLst>
                                  <p:par>
                                    <p:cTn id="17" presetID="2" presetClass="entr" presetSubtype="8" fill="hold" nodeType="afterEffect" p14:presetBounceEnd="54000">
                                      <p:stCondLst>
                                        <p:cond delay="0"/>
                                      </p:stCondLst>
                                      <p:childTnLst>
                                        <p:set>
                                          <p:cBhvr>
                                            <p:cTn id="18" dur="1" fill="hold">
                                              <p:stCondLst>
                                                <p:cond delay="0"/>
                                              </p:stCondLst>
                                            </p:cTn>
                                            <p:tgtEl>
                                              <p:spTgt spid="54"/>
                                            </p:tgtEl>
                                            <p:attrNameLst>
                                              <p:attrName>style.visibility</p:attrName>
                                            </p:attrNameLst>
                                          </p:cBhvr>
                                          <p:to>
                                            <p:strVal val="visible"/>
                                          </p:to>
                                        </p:set>
                                        <p:anim calcmode="lin" valueType="num" p14:bounceEnd="54000">
                                          <p:cBhvr additive="base">
                                            <p:cTn id="19" dur="250" fill="hold"/>
                                            <p:tgtEl>
                                              <p:spTgt spid="54"/>
                                            </p:tgtEl>
                                            <p:attrNameLst>
                                              <p:attrName>ppt_x</p:attrName>
                                            </p:attrNameLst>
                                          </p:cBhvr>
                                          <p:tavLst>
                                            <p:tav tm="0">
                                              <p:val>
                                                <p:strVal val="0-#ppt_w/2"/>
                                              </p:val>
                                            </p:tav>
                                            <p:tav tm="100000">
                                              <p:val>
                                                <p:strVal val="#ppt_x"/>
                                              </p:val>
                                            </p:tav>
                                          </p:tavLst>
                                        </p:anim>
                                        <p:anim calcmode="lin" valueType="num" p14:bounceEnd="54000">
                                          <p:cBhvr additive="base">
                                            <p:cTn id="20" dur="250" fill="hold"/>
                                            <p:tgtEl>
                                              <p:spTgt spid="5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5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p:cTn id="7" dur="250" fill="hold"/>
                                            <p:tgtEl>
                                              <p:spTgt spid="50"/>
                                            </p:tgtEl>
                                            <p:attrNameLst>
                                              <p:attrName>ppt_w</p:attrName>
                                            </p:attrNameLst>
                                          </p:cBhvr>
                                          <p:tavLst>
                                            <p:tav tm="0">
                                              <p:val>
                                                <p:fltVal val="0"/>
                                              </p:val>
                                            </p:tav>
                                            <p:tav tm="100000">
                                              <p:val>
                                                <p:strVal val="#ppt_w"/>
                                              </p:val>
                                            </p:tav>
                                          </p:tavLst>
                                        </p:anim>
                                        <p:anim calcmode="lin" valueType="num">
                                          <p:cBhvr>
                                            <p:cTn id="8" dur="250" fill="hold"/>
                                            <p:tgtEl>
                                              <p:spTgt spid="50"/>
                                            </p:tgtEl>
                                            <p:attrNameLst>
                                              <p:attrName>ppt_h</p:attrName>
                                            </p:attrNameLst>
                                          </p:cBhvr>
                                          <p:tavLst>
                                            <p:tav tm="0">
                                              <p:val>
                                                <p:fltVal val="0"/>
                                              </p:val>
                                            </p:tav>
                                            <p:tav tm="100000">
                                              <p:val>
                                                <p:strVal val="#ppt_h"/>
                                              </p:val>
                                            </p:tav>
                                          </p:tavLst>
                                        </p:anim>
                                        <p:animEffect transition="in" filter="fade">
                                          <p:cBhvr>
                                            <p:cTn id="9" dur="250"/>
                                            <p:tgtEl>
                                              <p:spTgt spid="50"/>
                                            </p:tgtEl>
                                          </p:cBhvr>
                                        </p:animEffect>
                                      </p:childTnLst>
                                    </p:cTn>
                                  </p:par>
                                </p:childTnLst>
                              </p:cTn>
                            </p:par>
                            <p:par>
                              <p:cTn id="10" fill="hold">
                                <p:stCondLst>
                                  <p:cond delay="250"/>
                                </p:stCondLst>
                                <p:childTnLst>
                                  <p:par>
                                    <p:cTn id="11" presetID="53" presetClass="entr" presetSubtype="16" fill="hold" grpId="0" nodeType="afterEffect">
                                      <p:stCondLst>
                                        <p:cond delay="0"/>
                                      </p:stCondLst>
                                      <p:childTnLst>
                                        <p:set>
                                          <p:cBhvr>
                                            <p:cTn id="12" dur="1" fill="hold">
                                              <p:stCondLst>
                                                <p:cond delay="0"/>
                                              </p:stCondLst>
                                            </p:cTn>
                                            <p:tgtEl>
                                              <p:spTgt spid="52"/>
                                            </p:tgtEl>
                                            <p:attrNameLst>
                                              <p:attrName>style.visibility</p:attrName>
                                            </p:attrNameLst>
                                          </p:cBhvr>
                                          <p:to>
                                            <p:strVal val="visible"/>
                                          </p:to>
                                        </p:set>
                                        <p:anim calcmode="lin" valueType="num">
                                          <p:cBhvr>
                                            <p:cTn id="13" dur="250" fill="hold"/>
                                            <p:tgtEl>
                                              <p:spTgt spid="52"/>
                                            </p:tgtEl>
                                            <p:attrNameLst>
                                              <p:attrName>ppt_w</p:attrName>
                                            </p:attrNameLst>
                                          </p:cBhvr>
                                          <p:tavLst>
                                            <p:tav tm="0">
                                              <p:val>
                                                <p:fltVal val="0"/>
                                              </p:val>
                                            </p:tav>
                                            <p:tav tm="100000">
                                              <p:val>
                                                <p:strVal val="#ppt_w"/>
                                              </p:val>
                                            </p:tav>
                                          </p:tavLst>
                                        </p:anim>
                                        <p:anim calcmode="lin" valueType="num">
                                          <p:cBhvr>
                                            <p:cTn id="14" dur="250" fill="hold"/>
                                            <p:tgtEl>
                                              <p:spTgt spid="52"/>
                                            </p:tgtEl>
                                            <p:attrNameLst>
                                              <p:attrName>ppt_h</p:attrName>
                                            </p:attrNameLst>
                                          </p:cBhvr>
                                          <p:tavLst>
                                            <p:tav tm="0">
                                              <p:val>
                                                <p:fltVal val="0"/>
                                              </p:val>
                                            </p:tav>
                                            <p:tav tm="100000">
                                              <p:val>
                                                <p:strVal val="#ppt_h"/>
                                              </p:val>
                                            </p:tav>
                                          </p:tavLst>
                                        </p:anim>
                                        <p:animEffect transition="in" filter="fade">
                                          <p:cBhvr>
                                            <p:cTn id="15" dur="250"/>
                                            <p:tgtEl>
                                              <p:spTgt spid="52"/>
                                            </p:tgtEl>
                                          </p:cBhvr>
                                        </p:animEffect>
                                      </p:childTnLst>
                                    </p:cTn>
                                  </p:par>
                                </p:childTnLst>
                              </p:cTn>
                            </p:par>
                            <p:par>
                              <p:cTn id="16" fill="hold">
                                <p:stCondLst>
                                  <p:cond delay="500"/>
                                </p:stCondLst>
                                <p:childTnLst>
                                  <p:par>
                                    <p:cTn id="17" presetID="2" presetClass="entr" presetSubtype="8" fill="hold" nodeType="afterEffect">
                                      <p:stCondLst>
                                        <p:cond delay="0"/>
                                      </p:stCondLst>
                                      <p:childTnLst>
                                        <p:set>
                                          <p:cBhvr>
                                            <p:cTn id="18" dur="1" fill="hold">
                                              <p:stCondLst>
                                                <p:cond delay="0"/>
                                              </p:stCondLst>
                                            </p:cTn>
                                            <p:tgtEl>
                                              <p:spTgt spid="54"/>
                                            </p:tgtEl>
                                            <p:attrNameLst>
                                              <p:attrName>style.visibility</p:attrName>
                                            </p:attrNameLst>
                                          </p:cBhvr>
                                          <p:to>
                                            <p:strVal val="visible"/>
                                          </p:to>
                                        </p:set>
                                        <p:anim calcmode="lin" valueType="num">
                                          <p:cBhvr additive="base">
                                            <p:cTn id="19" dur="250" fill="hold"/>
                                            <p:tgtEl>
                                              <p:spTgt spid="54"/>
                                            </p:tgtEl>
                                            <p:attrNameLst>
                                              <p:attrName>ppt_x</p:attrName>
                                            </p:attrNameLst>
                                          </p:cBhvr>
                                          <p:tavLst>
                                            <p:tav tm="0">
                                              <p:val>
                                                <p:strVal val="0-#ppt_w/2"/>
                                              </p:val>
                                            </p:tav>
                                            <p:tav tm="100000">
                                              <p:val>
                                                <p:strVal val="#ppt_x"/>
                                              </p:val>
                                            </p:tav>
                                          </p:tavLst>
                                        </p:anim>
                                        <p:anim calcmode="lin" valueType="num">
                                          <p:cBhvr additive="base">
                                            <p:cTn id="20" dur="250" fill="hold"/>
                                            <p:tgtEl>
                                              <p:spTgt spid="5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52" grpId="0"/>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4039487" y="423523"/>
            <a:ext cx="4896900" cy="1179437"/>
            <a:chOff x="4039487" y="423523"/>
            <a:chExt cx="4896900" cy="1179437"/>
          </a:xfrm>
        </p:grpSpPr>
        <p:sp>
          <p:nvSpPr>
            <p:cNvPr id="5" name="矩形 24"/>
            <p:cNvSpPr>
              <a:spLocks noChangeArrowheads="1"/>
            </p:cNvSpPr>
            <p:nvPr/>
          </p:nvSpPr>
          <p:spPr bwMode="auto">
            <a:xfrm>
              <a:off x="4039487" y="423523"/>
              <a:ext cx="2133918" cy="630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3500" b="1" spc="300" dirty="0">
                  <a:solidFill>
                    <a:srgbClr val="0C1F34"/>
                  </a:solidFill>
                  <a:latin typeface="Broadway BT" charset="0"/>
                  <a:ea typeface="微软雅黑" panose="020B0503020204020204" pitchFamily="34" charset="-122"/>
                  <a:sym typeface="Broadway BT" charset="0"/>
                </a:rPr>
                <a:t>团队激励</a:t>
              </a:r>
            </a:p>
          </p:txBody>
        </p:sp>
        <p:sp>
          <p:nvSpPr>
            <p:cNvPr id="3" name="矩形 2"/>
            <p:cNvSpPr/>
            <p:nvPr/>
          </p:nvSpPr>
          <p:spPr>
            <a:xfrm>
              <a:off x="6174092" y="679630"/>
              <a:ext cx="2762295" cy="923330"/>
            </a:xfrm>
            <a:prstGeom prst="rect">
              <a:avLst/>
            </a:prstGeom>
          </p:spPr>
          <p:txBody>
            <a:bodyPr wrap="none">
              <a:spAutoFit/>
            </a:bodyPr>
            <a:lstStyle/>
            <a:p>
              <a:r>
                <a:rPr lang="en-US" altLang="zh-CN" spc="300" dirty="0">
                  <a:solidFill>
                    <a:schemeClr val="bg1">
                      <a:lumMod val="65000"/>
                    </a:schemeClr>
                  </a:solidFill>
                  <a:latin typeface="方正中等线_GBK" panose="03000509000000000000" pitchFamily="65" charset="-122"/>
                  <a:ea typeface="方正中等线_GBK" panose="03000509000000000000" pitchFamily="65" charset="-122"/>
                </a:rPr>
                <a:t>TEAM INCENTIVES</a:t>
              </a:r>
            </a:p>
            <a:p>
              <a:endParaRPr lang="en-US" altLang="zh-CN" spc="300" dirty="0">
                <a:solidFill>
                  <a:schemeClr val="bg1">
                    <a:lumMod val="65000"/>
                  </a:schemeClr>
                </a:solidFill>
                <a:latin typeface="方正中等线_GBK" panose="03000509000000000000" pitchFamily="65" charset="-122"/>
                <a:ea typeface="方正中等线_GBK" panose="03000509000000000000" pitchFamily="65" charset="-122"/>
              </a:endParaRPr>
            </a:p>
            <a:p>
              <a:endParaRPr lang="en-US" altLang="zh-CN" spc="300" dirty="0">
                <a:solidFill>
                  <a:schemeClr val="bg1">
                    <a:lumMod val="65000"/>
                  </a:schemeClr>
                </a:solidFill>
                <a:latin typeface="方正中等线_GBK" panose="03000509000000000000" pitchFamily="65" charset="-122"/>
                <a:ea typeface="方正中等线_GBK" panose="03000509000000000000" pitchFamily="65" charset="-122"/>
              </a:endParaRPr>
            </a:p>
          </p:txBody>
        </p:sp>
      </p:grpSp>
      <p:sp>
        <p:nvSpPr>
          <p:cNvPr id="6" name="矩形 5"/>
          <p:cNvSpPr/>
          <p:nvPr/>
        </p:nvSpPr>
        <p:spPr>
          <a:xfrm>
            <a:off x="4266270" y="1757856"/>
            <a:ext cx="2489785" cy="630942"/>
          </a:xfrm>
          <a:prstGeom prst="rect">
            <a:avLst/>
          </a:prstGeom>
        </p:spPr>
        <p:txBody>
          <a:bodyPr wrap="none">
            <a:spAutoFit/>
          </a:bodyPr>
          <a:lstStyle/>
          <a:p>
            <a:pPr algn="ctr"/>
            <a:r>
              <a:rPr lang="zh-CN" altLang="en-US" sz="3500" b="1" spc="600" dirty="0">
                <a:solidFill>
                  <a:srgbClr val="0070C0"/>
                </a:solidFill>
                <a:latin typeface="Broadway BT" charset="0"/>
                <a:ea typeface="微软雅黑" panose="020B0503020204020204" pitchFamily="34" charset="-122"/>
                <a:sym typeface="Broadway BT" charset="0"/>
              </a:rPr>
              <a:t> 激励概述</a:t>
            </a:r>
            <a:endParaRPr lang="zh-CN" altLang="en-US" sz="3500" b="1" spc="600" dirty="0">
              <a:solidFill>
                <a:srgbClr val="0070C0"/>
              </a:solidFill>
              <a:latin typeface="Broadway BT" charset="0"/>
              <a:ea typeface="微软雅黑" panose="020B0503020204020204" pitchFamily="34" charset="-122"/>
            </a:endParaRPr>
          </a:p>
        </p:txBody>
      </p:sp>
      <p:sp>
        <p:nvSpPr>
          <p:cNvPr id="7" name="Text Box 10"/>
          <p:cNvSpPr txBox="1">
            <a:spLocks noChangeArrowheads="1"/>
          </p:cNvSpPr>
          <p:nvPr/>
        </p:nvSpPr>
        <p:spPr bwMode="auto">
          <a:xfrm>
            <a:off x="4862286" y="3460070"/>
            <a:ext cx="6023428"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r>
              <a:rPr lang="zh-CN" altLang="en-US" sz="1600" spc="600" dirty="0">
                <a:solidFill>
                  <a:schemeClr val="tx1">
                    <a:lumMod val="85000"/>
                    <a:lumOff val="15000"/>
                  </a:schemeClr>
                </a:solidFill>
                <a:ea typeface="微软雅黑" panose="020B0503020204020204" pitchFamily="34" charset="-122"/>
              </a:rPr>
              <a:t>    影响工作的心理因素包括激励、影响、权力、和效率。在项目管理中，项目经理应当了解项目成员的需求和职业生涯设想，对其进行有效地激励和表扬，让大家心情舒畅的工作，才能取得好的效果，激励机制在团队建设中十分重要。</a:t>
            </a:r>
          </a:p>
        </p:txBody>
      </p:sp>
      <p:pic>
        <p:nvPicPr>
          <p:cNvPr id="8" name="图片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1656" y="2210654"/>
            <a:ext cx="3344614" cy="3344614"/>
          </a:xfrm>
          <a:prstGeom prst="rect">
            <a:avLst/>
          </a:prstGeom>
        </p:spPr>
      </p:pic>
      <p:sp>
        <p:nvSpPr>
          <p:cNvPr id="9" name="矩形 8"/>
          <p:cNvSpPr/>
          <p:nvPr/>
        </p:nvSpPr>
        <p:spPr>
          <a:xfrm>
            <a:off x="0" y="6419095"/>
            <a:ext cx="12192000" cy="145143"/>
          </a:xfrm>
          <a:prstGeom prst="rect">
            <a:avLst/>
          </a:prstGeom>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26890402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inVertical)">
                                      <p:cBhvr>
                                        <p:cTn id="7" dur="500"/>
                                        <p:tgtEl>
                                          <p:spTgt spid="11"/>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1000"/>
                                        <p:tgtEl>
                                          <p:spTgt spid="8"/>
                                        </p:tgtEl>
                                      </p:cBhvr>
                                    </p:animEffect>
                                    <p:anim calcmode="lin" valueType="num">
                                      <p:cBhvr>
                                        <p:cTn id="12" dur="1000" fill="hold"/>
                                        <p:tgtEl>
                                          <p:spTgt spid="8"/>
                                        </p:tgtEl>
                                        <p:attrNameLst>
                                          <p:attrName>ppt_x</p:attrName>
                                        </p:attrNameLst>
                                      </p:cBhvr>
                                      <p:tavLst>
                                        <p:tav tm="0">
                                          <p:val>
                                            <p:strVal val="#ppt_x"/>
                                          </p:val>
                                        </p:tav>
                                        <p:tav tm="100000">
                                          <p:val>
                                            <p:strVal val="#ppt_x"/>
                                          </p:val>
                                        </p:tav>
                                      </p:tavLst>
                                    </p:anim>
                                    <p:anim calcmode="lin" valueType="num">
                                      <p:cBhvr>
                                        <p:cTn id="13" dur="1000" fill="hold"/>
                                        <p:tgtEl>
                                          <p:spTgt spid="8"/>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10" presetClass="entr" presetSubtype="0"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par>
                          <p:cTn id="18" fill="hold">
                            <p:stCondLst>
                              <p:cond delay="2000"/>
                            </p:stCondLst>
                            <p:childTnLst>
                              <p:par>
                                <p:cTn id="19" presetID="42" presetClass="entr" presetSubtype="0" fill="hold" nodeType="afterEffect">
                                  <p:stCondLst>
                                    <p:cond delay="0"/>
                                  </p:stCondLst>
                                  <p:childTnLst>
                                    <p:set>
                                      <p:cBhvr>
                                        <p:cTn id="20" dur="1" fill="hold">
                                          <p:stCondLst>
                                            <p:cond delay="0"/>
                                          </p:stCondLst>
                                        </p:cTn>
                                        <p:tgtEl>
                                          <p:spTgt spid="7">
                                            <p:txEl>
                                              <p:pRg st="0" end="0"/>
                                            </p:txEl>
                                          </p:spTgt>
                                        </p:tgtEl>
                                        <p:attrNameLst>
                                          <p:attrName>style.visibility</p:attrName>
                                        </p:attrNameLst>
                                      </p:cBhvr>
                                      <p:to>
                                        <p:strVal val="visible"/>
                                      </p:to>
                                    </p:set>
                                    <p:animEffect transition="in" filter="fade">
                                      <p:cBhvr>
                                        <p:cTn id="21" dur="1000"/>
                                        <p:tgtEl>
                                          <p:spTgt spid="7">
                                            <p:txEl>
                                              <p:pRg st="0" end="0"/>
                                            </p:txEl>
                                          </p:spTgt>
                                        </p:tgtEl>
                                      </p:cBhvr>
                                    </p:animEffect>
                                    <p:anim calcmode="lin" valueType="num">
                                      <p:cBhvr>
                                        <p:cTn id="22"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23" dur="10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22" presetClass="entr" presetSubtype="8"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left)">
                                      <p:cBhvr>
                                        <p:cTn id="2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4039487" y="423523"/>
            <a:ext cx="4896900" cy="1179437"/>
            <a:chOff x="4039487" y="423523"/>
            <a:chExt cx="4896900" cy="1179437"/>
          </a:xfrm>
        </p:grpSpPr>
        <p:sp>
          <p:nvSpPr>
            <p:cNvPr id="5" name="矩形 24"/>
            <p:cNvSpPr>
              <a:spLocks noChangeArrowheads="1"/>
            </p:cNvSpPr>
            <p:nvPr/>
          </p:nvSpPr>
          <p:spPr bwMode="auto">
            <a:xfrm>
              <a:off x="4039487" y="423523"/>
              <a:ext cx="2133918" cy="630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3500" b="1" spc="300" dirty="0">
                  <a:solidFill>
                    <a:srgbClr val="0C1F34"/>
                  </a:solidFill>
                  <a:latin typeface="Broadway BT" charset="0"/>
                  <a:ea typeface="微软雅黑" panose="020B0503020204020204" pitchFamily="34" charset="-122"/>
                  <a:sym typeface="Broadway BT" charset="0"/>
                </a:rPr>
                <a:t>团队激励</a:t>
              </a:r>
            </a:p>
          </p:txBody>
        </p:sp>
        <p:sp>
          <p:nvSpPr>
            <p:cNvPr id="3" name="矩形 2"/>
            <p:cNvSpPr/>
            <p:nvPr/>
          </p:nvSpPr>
          <p:spPr>
            <a:xfrm>
              <a:off x="6174092" y="679630"/>
              <a:ext cx="2762295" cy="923330"/>
            </a:xfrm>
            <a:prstGeom prst="rect">
              <a:avLst/>
            </a:prstGeom>
          </p:spPr>
          <p:txBody>
            <a:bodyPr wrap="none">
              <a:spAutoFit/>
            </a:bodyPr>
            <a:lstStyle/>
            <a:p>
              <a:r>
                <a:rPr lang="en-US" altLang="zh-CN" spc="300" dirty="0">
                  <a:solidFill>
                    <a:schemeClr val="bg1">
                      <a:lumMod val="65000"/>
                    </a:schemeClr>
                  </a:solidFill>
                  <a:latin typeface="方正中等线_GBK" panose="03000509000000000000" pitchFamily="65" charset="-122"/>
                  <a:ea typeface="方正中等线_GBK" panose="03000509000000000000" pitchFamily="65" charset="-122"/>
                </a:rPr>
                <a:t>TEAM INCENTIVES</a:t>
              </a:r>
            </a:p>
            <a:p>
              <a:endParaRPr lang="en-US" altLang="zh-CN" spc="300" dirty="0">
                <a:solidFill>
                  <a:schemeClr val="bg1">
                    <a:lumMod val="65000"/>
                  </a:schemeClr>
                </a:solidFill>
                <a:latin typeface="方正中等线_GBK" panose="03000509000000000000" pitchFamily="65" charset="-122"/>
                <a:ea typeface="方正中等线_GBK" panose="03000509000000000000" pitchFamily="65" charset="-122"/>
              </a:endParaRPr>
            </a:p>
            <a:p>
              <a:endParaRPr lang="en-US" altLang="zh-CN" spc="300" dirty="0">
                <a:solidFill>
                  <a:schemeClr val="bg1">
                    <a:lumMod val="65000"/>
                  </a:schemeClr>
                </a:solidFill>
                <a:latin typeface="方正中等线_GBK" panose="03000509000000000000" pitchFamily="65" charset="-122"/>
                <a:ea typeface="方正中等线_GBK" panose="03000509000000000000" pitchFamily="65" charset="-122"/>
              </a:endParaRPr>
            </a:p>
          </p:txBody>
        </p:sp>
      </p:grpSp>
      <p:grpSp>
        <p:nvGrpSpPr>
          <p:cNvPr id="6" name="Group 7"/>
          <p:cNvGrpSpPr>
            <a:grpSpLocks/>
          </p:cNvGrpSpPr>
          <p:nvPr/>
        </p:nvGrpSpPr>
        <p:grpSpPr bwMode="auto">
          <a:xfrm>
            <a:off x="985839" y="1896381"/>
            <a:ext cx="6256347" cy="1674809"/>
            <a:chOff x="0" y="0"/>
            <a:chExt cx="9851" cy="2639"/>
          </a:xfrm>
        </p:grpSpPr>
        <p:sp>
          <p:nvSpPr>
            <p:cNvPr id="7" name="Text Box 9"/>
            <p:cNvSpPr txBox="1">
              <a:spLocks noChangeArrowheads="1"/>
            </p:cNvSpPr>
            <p:nvPr/>
          </p:nvSpPr>
          <p:spPr bwMode="auto">
            <a:xfrm>
              <a:off x="0" y="599"/>
              <a:ext cx="2598" cy="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800" b="1" dirty="0">
                  <a:solidFill>
                    <a:srgbClr val="0070C0"/>
                  </a:solidFill>
                  <a:ea typeface="微软雅黑" panose="020B0503020204020204" pitchFamily="34" charset="-122"/>
                </a:rPr>
                <a:t>目标激励</a:t>
              </a:r>
            </a:p>
          </p:txBody>
        </p:sp>
        <p:sp>
          <p:nvSpPr>
            <p:cNvPr id="8" name="Text Box 10"/>
            <p:cNvSpPr txBox="1">
              <a:spLocks noChangeArrowheads="1"/>
            </p:cNvSpPr>
            <p:nvPr/>
          </p:nvSpPr>
          <p:spPr bwMode="auto">
            <a:xfrm>
              <a:off x="3364" y="0"/>
              <a:ext cx="5261" cy="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p>
          </p:txBody>
        </p:sp>
        <p:sp>
          <p:nvSpPr>
            <p:cNvPr id="9" name="Text Box 11"/>
            <p:cNvSpPr txBox="1">
              <a:spLocks noChangeArrowheads="1"/>
            </p:cNvSpPr>
            <p:nvPr/>
          </p:nvSpPr>
          <p:spPr bwMode="auto">
            <a:xfrm>
              <a:off x="2827" y="528"/>
              <a:ext cx="7024" cy="1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10000"/>
                </a:lnSpc>
                <a:buSzPct val="100000"/>
                <a:buFont typeface="Arial" panose="020B0604020202020204" pitchFamily="34" charset="0"/>
                <a:buChar char="•"/>
              </a:pPr>
              <a:r>
                <a:rPr lang="zh-CN" altLang="en-US" sz="1400" dirty="0">
                  <a:ea typeface="微软雅黑" panose="020B0503020204020204" pitchFamily="34" charset="-122"/>
                </a:rPr>
                <a:t>以统一的目标引导员工同舟共济 </a:t>
              </a:r>
            </a:p>
            <a:p>
              <a:pPr eaLnBrk="1" hangingPunct="1">
                <a:lnSpc>
                  <a:spcPct val="110000"/>
                </a:lnSpc>
                <a:buSzPct val="100000"/>
                <a:buFont typeface="Arial" panose="020B0604020202020204" pitchFamily="34" charset="0"/>
                <a:buChar char="•"/>
              </a:pPr>
              <a:r>
                <a:rPr lang="zh-CN" altLang="en-US" sz="1400" dirty="0">
                  <a:ea typeface="微软雅黑" panose="020B0503020204020204" pitchFamily="34" charset="-122"/>
                </a:rPr>
                <a:t>把公司目标分懈到个人 </a:t>
              </a:r>
            </a:p>
            <a:p>
              <a:pPr eaLnBrk="1" hangingPunct="1">
                <a:lnSpc>
                  <a:spcPct val="110000"/>
                </a:lnSpc>
                <a:buSzPct val="100000"/>
                <a:buFont typeface="Arial" panose="020B0604020202020204" pitchFamily="34" charset="0"/>
                <a:buChar char="•"/>
              </a:pPr>
              <a:r>
                <a:rPr lang="zh-CN" altLang="en-US" sz="1400" dirty="0">
                  <a:ea typeface="微软雅黑" panose="020B0503020204020204" pitchFamily="34" charset="-122"/>
                </a:rPr>
                <a:t>让激励成效显著 ——目标可视化</a:t>
              </a:r>
            </a:p>
            <a:p>
              <a:pPr eaLnBrk="1" hangingPunct="1">
                <a:lnSpc>
                  <a:spcPct val="110000"/>
                </a:lnSpc>
                <a:buSzPct val="100000"/>
                <a:buFont typeface="Arial" panose="020B0604020202020204" pitchFamily="34" charset="0"/>
                <a:buChar char="•"/>
              </a:pPr>
              <a:r>
                <a:rPr lang="zh-CN" altLang="en-US" sz="1400" dirty="0">
                  <a:ea typeface="微软雅黑" panose="020B0503020204020204" pitchFamily="34" charset="-122"/>
                </a:rPr>
                <a:t>天天看到“梦想板” 完美目标</a:t>
              </a:r>
            </a:p>
          </p:txBody>
        </p:sp>
        <p:sp>
          <p:nvSpPr>
            <p:cNvPr id="10" name="Text Box 13"/>
            <p:cNvSpPr txBox="1">
              <a:spLocks noChangeArrowheads="1"/>
            </p:cNvSpPr>
            <p:nvPr/>
          </p:nvSpPr>
          <p:spPr bwMode="auto">
            <a:xfrm>
              <a:off x="113" y="1621"/>
              <a:ext cx="2380" cy="1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zh-CN">
                  <a:ea typeface="微软雅黑" panose="020B0503020204020204" pitchFamily="34" charset="-122"/>
                </a:rPr>
                <a:t>让员工每天都有奔头</a:t>
              </a:r>
            </a:p>
          </p:txBody>
        </p:sp>
      </p:grpSp>
      <p:grpSp>
        <p:nvGrpSpPr>
          <p:cNvPr id="12" name="Group 16"/>
          <p:cNvGrpSpPr>
            <a:grpSpLocks/>
          </p:cNvGrpSpPr>
          <p:nvPr/>
        </p:nvGrpSpPr>
        <p:grpSpPr bwMode="auto">
          <a:xfrm>
            <a:off x="969964" y="3974645"/>
            <a:ext cx="6188075" cy="1670050"/>
            <a:chOff x="0" y="0"/>
            <a:chExt cx="9746" cy="2629"/>
          </a:xfrm>
        </p:grpSpPr>
        <p:sp>
          <p:nvSpPr>
            <p:cNvPr id="13" name="Text Box 18"/>
            <p:cNvSpPr txBox="1">
              <a:spLocks noChangeArrowheads="1"/>
            </p:cNvSpPr>
            <p:nvPr/>
          </p:nvSpPr>
          <p:spPr bwMode="auto">
            <a:xfrm>
              <a:off x="0" y="599"/>
              <a:ext cx="2598" cy="81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800" b="1" dirty="0">
                  <a:ea typeface="微软雅黑" panose="020B0503020204020204" pitchFamily="34" charset="-122"/>
                </a:rPr>
                <a:t>发展激励</a:t>
              </a:r>
            </a:p>
          </p:txBody>
        </p:sp>
        <p:sp>
          <p:nvSpPr>
            <p:cNvPr id="14" name="Text Box 19"/>
            <p:cNvSpPr txBox="1">
              <a:spLocks noChangeArrowheads="1"/>
            </p:cNvSpPr>
            <p:nvPr/>
          </p:nvSpPr>
          <p:spPr bwMode="auto">
            <a:xfrm>
              <a:off x="3364" y="0"/>
              <a:ext cx="5261" cy="57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p>
          </p:txBody>
        </p:sp>
        <p:sp>
          <p:nvSpPr>
            <p:cNvPr id="15" name="Text Box 20"/>
            <p:cNvSpPr txBox="1">
              <a:spLocks noChangeArrowheads="1"/>
            </p:cNvSpPr>
            <p:nvPr/>
          </p:nvSpPr>
          <p:spPr bwMode="auto">
            <a:xfrm>
              <a:off x="2722" y="869"/>
              <a:ext cx="7024" cy="12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indent="-285750">
                <a:lnSpc>
                  <a:spcPct val="110000"/>
                </a:lnSpc>
                <a:buSzPct val="100000"/>
                <a:buFont typeface="Arial" panose="020B0604020202020204" pitchFamily="34" charset="0"/>
                <a:buChar char="•"/>
              </a:pPr>
              <a:r>
                <a:rPr lang="zh-CN" altLang="zh-CN" sz="1400" dirty="0">
                  <a:ea typeface="微软雅黑" panose="020B0503020204020204" pitchFamily="34" charset="-122"/>
                </a:rPr>
                <a:t>全力打通所有的晋升渠道  </a:t>
              </a:r>
            </a:p>
            <a:p>
              <a:pPr indent="-285750">
                <a:lnSpc>
                  <a:spcPct val="110000"/>
                </a:lnSpc>
                <a:buSzPct val="100000"/>
                <a:buFont typeface="Arial" panose="020B0604020202020204" pitchFamily="34" charset="0"/>
                <a:buChar char="•"/>
              </a:pPr>
              <a:r>
                <a:rPr lang="zh-CN" altLang="zh-CN" sz="1400" dirty="0">
                  <a:ea typeface="微软雅黑" panose="020B0503020204020204" pitchFamily="34" charset="-122"/>
                </a:rPr>
                <a:t>把事情做在前面者获得晋升 </a:t>
              </a:r>
            </a:p>
            <a:p>
              <a:pPr indent="-285750">
                <a:lnSpc>
                  <a:spcPct val="110000"/>
                </a:lnSpc>
                <a:buSzPct val="100000"/>
                <a:buFont typeface="Arial" panose="020B0604020202020204" pitchFamily="34" charset="0"/>
                <a:buChar char="•"/>
              </a:pPr>
              <a:r>
                <a:rPr lang="zh-CN" altLang="zh-CN" sz="1400" dirty="0">
                  <a:ea typeface="微软雅黑" panose="020B0503020204020204" pitchFamily="34" charset="-122"/>
                </a:rPr>
                <a:t>别“捧杀”好“士兵”</a:t>
              </a:r>
            </a:p>
          </p:txBody>
        </p:sp>
        <p:sp>
          <p:nvSpPr>
            <p:cNvPr id="16" name="Text Box 22"/>
            <p:cNvSpPr txBox="1">
              <a:spLocks noChangeArrowheads="1"/>
            </p:cNvSpPr>
            <p:nvPr/>
          </p:nvSpPr>
          <p:spPr bwMode="auto">
            <a:xfrm>
              <a:off x="113" y="1621"/>
              <a:ext cx="2380" cy="100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zh-CN">
                  <a:ea typeface="微软雅黑" panose="020B0503020204020204" pitchFamily="34" charset="-122"/>
                </a:rPr>
                <a:t>满足人的事业心</a:t>
              </a:r>
            </a:p>
          </p:txBody>
        </p:sp>
      </p:grpSp>
      <p:grpSp>
        <p:nvGrpSpPr>
          <p:cNvPr id="17" name="Group 23"/>
          <p:cNvGrpSpPr>
            <a:grpSpLocks/>
          </p:cNvGrpSpPr>
          <p:nvPr/>
        </p:nvGrpSpPr>
        <p:grpSpPr bwMode="auto">
          <a:xfrm>
            <a:off x="6897915" y="1880051"/>
            <a:ext cx="6172202" cy="1670050"/>
            <a:chOff x="0" y="0"/>
            <a:chExt cx="9721" cy="2629"/>
          </a:xfrm>
        </p:grpSpPr>
        <p:sp>
          <p:nvSpPr>
            <p:cNvPr id="18" name="Text Box 25"/>
            <p:cNvSpPr txBox="1">
              <a:spLocks noChangeArrowheads="1"/>
            </p:cNvSpPr>
            <p:nvPr/>
          </p:nvSpPr>
          <p:spPr bwMode="auto">
            <a:xfrm>
              <a:off x="0" y="599"/>
              <a:ext cx="2598" cy="81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800" b="1" dirty="0">
                  <a:ea typeface="微软雅黑" panose="020B0503020204020204" pitchFamily="34" charset="-122"/>
                </a:rPr>
                <a:t>奖励激励</a:t>
              </a:r>
            </a:p>
          </p:txBody>
        </p:sp>
        <p:sp>
          <p:nvSpPr>
            <p:cNvPr id="19" name="Text Box 26"/>
            <p:cNvSpPr txBox="1">
              <a:spLocks noChangeArrowheads="1"/>
            </p:cNvSpPr>
            <p:nvPr/>
          </p:nvSpPr>
          <p:spPr bwMode="auto">
            <a:xfrm>
              <a:off x="3364" y="0"/>
              <a:ext cx="5261" cy="57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p>
          </p:txBody>
        </p:sp>
        <p:sp>
          <p:nvSpPr>
            <p:cNvPr id="20" name="Text Box 27"/>
            <p:cNvSpPr txBox="1">
              <a:spLocks noChangeArrowheads="1"/>
            </p:cNvSpPr>
            <p:nvPr/>
          </p:nvSpPr>
          <p:spPr bwMode="auto">
            <a:xfrm>
              <a:off x="2697" y="599"/>
              <a:ext cx="7024" cy="161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indent="-285750">
                <a:lnSpc>
                  <a:spcPct val="110000"/>
                </a:lnSpc>
                <a:buSzPct val="100000"/>
                <a:buFont typeface="Arial" panose="020B0604020202020204" pitchFamily="34" charset="0"/>
                <a:buChar char="•"/>
              </a:pPr>
              <a:r>
                <a:rPr lang="zh-CN" altLang="zh-CN" sz="1400" dirty="0">
                  <a:ea typeface="微软雅黑" panose="020B0503020204020204" pitchFamily="34" charset="-122"/>
                </a:rPr>
                <a:t>把握好奖惩时机</a:t>
              </a:r>
            </a:p>
            <a:p>
              <a:pPr indent="-285750">
                <a:lnSpc>
                  <a:spcPct val="110000"/>
                </a:lnSpc>
                <a:buSzPct val="100000"/>
                <a:buFont typeface="Arial" panose="020B0604020202020204" pitchFamily="34" charset="0"/>
                <a:buChar char="•"/>
              </a:pPr>
              <a:r>
                <a:rPr lang="zh-CN" altLang="zh-CN" sz="1400" dirty="0">
                  <a:ea typeface="微软雅黑" panose="020B0503020204020204" pitchFamily="34" charset="-122"/>
                </a:rPr>
                <a:t>该出手时就出手 奖励推陈出新</a:t>
              </a:r>
            </a:p>
            <a:p>
              <a:pPr indent="-285750">
                <a:lnSpc>
                  <a:spcPct val="110000"/>
                </a:lnSpc>
                <a:buSzPct val="100000"/>
                <a:buFont typeface="Arial" panose="020B0604020202020204" pitchFamily="34" charset="0"/>
                <a:buChar char="•"/>
              </a:pPr>
              <a:r>
                <a:rPr lang="zh-CN" altLang="zh-CN" sz="1400" dirty="0">
                  <a:ea typeface="微软雅黑" panose="020B0503020204020204" pitchFamily="34" charset="-122"/>
                </a:rPr>
                <a:t>运用合理的不公平让员工有压力 </a:t>
              </a:r>
            </a:p>
            <a:p>
              <a:pPr indent="-285750">
                <a:lnSpc>
                  <a:spcPct val="110000"/>
                </a:lnSpc>
                <a:buSzPct val="100000"/>
                <a:buFont typeface="Arial" panose="020B0604020202020204" pitchFamily="34" charset="0"/>
                <a:buChar char="•"/>
              </a:pPr>
              <a:r>
                <a:rPr lang="zh-CN" altLang="zh-CN" sz="1400" dirty="0">
                  <a:ea typeface="微软雅黑" panose="020B0503020204020204" pitchFamily="34" charset="-122"/>
                </a:rPr>
                <a:t>奖励不当，反受其乱 </a:t>
              </a:r>
            </a:p>
          </p:txBody>
        </p:sp>
        <p:sp>
          <p:nvSpPr>
            <p:cNvPr id="21" name="Text Box 29"/>
            <p:cNvSpPr txBox="1">
              <a:spLocks noChangeArrowheads="1"/>
            </p:cNvSpPr>
            <p:nvPr/>
          </p:nvSpPr>
          <p:spPr bwMode="auto">
            <a:xfrm>
              <a:off x="113" y="1621"/>
              <a:ext cx="2380" cy="100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dirty="0">
                  <a:ea typeface="微软雅黑" panose="020B0503020204020204" pitchFamily="34" charset="-122"/>
                </a:rPr>
                <a:t>搭建合适的薪酬模式</a:t>
              </a:r>
            </a:p>
          </p:txBody>
        </p:sp>
      </p:grpSp>
      <p:grpSp>
        <p:nvGrpSpPr>
          <p:cNvPr id="22" name="Group 30"/>
          <p:cNvGrpSpPr>
            <a:grpSpLocks/>
          </p:cNvGrpSpPr>
          <p:nvPr/>
        </p:nvGrpSpPr>
        <p:grpSpPr bwMode="auto">
          <a:xfrm>
            <a:off x="6882040" y="4031340"/>
            <a:ext cx="6188075" cy="1952146"/>
            <a:chOff x="0" y="0"/>
            <a:chExt cx="9746" cy="3076"/>
          </a:xfrm>
        </p:grpSpPr>
        <p:sp>
          <p:nvSpPr>
            <p:cNvPr id="23" name="Text Box 32"/>
            <p:cNvSpPr txBox="1">
              <a:spLocks noChangeArrowheads="1"/>
            </p:cNvSpPr>
            <p:nvPr/>
          </p:nvSpPr>
          <p:spPr bwMode="auto">
            <a:xfrm>
              <a:off x="0" y="599"/>
              <a:ext cx="2598" cy="8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800" b="1" dirty="0">
                  <a:solidFill>
                    <a:srgbClr val="0070C0"/>
                  </a:solidFill>
                  <a:ea typeface="微软雅黑" panose="020B0503020204020204" pitchFamily="34" charset="-122"/>
                </a:rPr>
                <a:t>参与激励</a:t>
              </a:r>
            </a:p>
          </p:txBody>
        </p:sp>
        <p:sp>
          <p:nvSpPr>
            <p:cNvPr id="24" name="Text Box 33"/>
            <p:cNvSpPr txBox="1">
              <a:spLocks noChangeArrowheads="1"/>
            </p:cNvSpPr>
            <p:nvPr/>
          </p:nvSpPr>
          <p:spPr bwMode="auto">
            <a:xfrm>
              <a:off x="3364" y="0"/>
              <a:ext cx="5261" cy="58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p>
          </p:txBody>
        </p:sp>
        <p:sp>
          <p:nvSpPr>
            <p:cNvPr id="25" name="Text Box 34"/>
            <p:cNvSpPr txBox="1">
              <a:spLocks noChangeArrowheads="1"/>
            </p:cNvSpPr>
            <p:nvPr/>
          </p:nvSpPr>
          <p:spPr bwMode="auto">
            <a:xfrm>
              <a:off x="2722" y="803"/>
              <a:ext cx="7024" cy="16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indent="-285750">
                <a:lnSpc>
                  <a:spcPct val="110000"/>
                </a:lnSpc>
                <a:buSzPct val="100000"/>
                <a:buFont typeface="Arial" panose="020B0604020202020204" pitchFamily="34" charset="0"/>
                <a:buChar char="•"/>
              </a:pPr>
              <a:r>
                <a:rPr lang="zh-CN" altLang="zh-CN" sz="1400" dirty="0">
                  <a:ea typeface="微软雅黑" panose="020B0503020204020204" pitchFamily="34" charset="-122"/>
                </a:rPr>
                <a:t>让员工参与决策 </a:t>
              </a:r>
            </a:p>
            <a:p>
              <a:pPr indent="-285750">
                <a:lnSpc>
                  <a:spcPct val="110000"/>
                </a:lnSpc>
                <a:buSzPct val="100000"/>
                <a:buFont typeface="Arial" panose="020B0604020202020204" pitchFamily="34" charset="0"/>
                <a:buChar char="•"/>
              </a:pPr>
              <a:r>
                <a:rPr lang="zh-CN" altLang="zh-CN" sz="1400" dirty="0">
                  <a:ea typeface="微软雅黑" panose="020B0503020204020204" pitchFamily="34" charset="-122"/>
                </a:rPr>
                <a:t>以人名命名某项事物 </a:t>
              </a:r>
            </a:p>
            <a:p>
              <a:pPr indent="-285750">
                <a:lnSpc>
                  <a:spcPct val="110000"/>
                </a:lnSpc>
                <a:buSzPct val="100000"/>
                <a:buFont typeface="Arial" panose="020B0604020202020204" pitchFamily="34" charset="0"/>
                <a:buChar char="•"/>
              </a:pPr>
              <a:r>
                <a:rPr lang="zh-CN" altLang="zh-CN" sz="1400" dirty="0">
                  <a:ea typeface="微软雅黑" panose="020B0503020204020204" pitchFamily="34" charset="-122"/>
                </a:rPr>
                <a:t>征询意见，倾听对方的心声 </a:t>
              </a:r>
            </a:p>
            <a:p>
              <a:pPr indent="-285750">
                <a:lnSpc>
                  <a:spcPct val="110000"/>
                </a:lnSpc>
                <a:buSzPct val="100000"/>
                <a:buFont typeface="Arial" panose="020B0604020202020204" pitchFamily="34" charset="0"/>
                <a:buChar char="•"/>
              </a:pPr>
              <a:r>
                <a:rPr lang="zh-CN" altLang="zh-CN" sz="1400" dirty="0">
                  <a:ea typeface="微软雅黑" panose="020B0503020204020204" pitchFamily="34" charset="-122"/>
                </a:rPr>
                <a:t>让激情像“病毒”一样传染</a:t>
              </a:r>
            </a:p>
          </p:txBody>
        </p:sp>
        <p:sp>
          <p:nvSpPr>
            <p:cNvPr id="26" name="Text Box 36"/>
            <p:cNvSpPr txBox="1">
              <a:spLocks noChangeArrowheads="1"/>
            </p:cNvSpPr>
            <p:nvPr/>
          </p:nvSpPr>
          <p:spPr bwMode="auto">
            <a:xfrm>
              <a:off x="113" y="1621"/>
              <a:ext cx="2380" cy="145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zh-CN">
                  <a:ea typeface="微软雅黑" panose="020B0503020204020204" pitchFamily="34" charset="-122"/>
                </a:rPr>
                <a:t>在员工充分参与中实现自我满足</a:t>
              </a:r>
            </a:p>
          </p:txBody>
        </p:sp>
      </p:grpSp>
      <p:sp>
        <p:nvSpPr>
          <p:cNvPr id="27" name="矩形 26"/>
          <p:cNvSpPr/>
          <p:nvPr/>
        </p:nvSpPr>
        <p:spPr>
          <a:xfrm>
            <a:off x="882253" y="1415102"/>
            <a:ext cx="2446504" cy="553998"/>
          </a:xfrm>
          <a:prstGeom prst="rect">
            <a:avLst/>
          </a:prstGeom>
        </p:spPr>
        <p:txBody>
          <a:bodyPr wrap="none">
            <a:spAutoFit/>
          </a:bodyPr>
          <a:lstStyle/>
          <a:p>
            <a:pPr>
              <a:buFont typeface="Arial" panose="020B0604020202020204" pitchFamily="34" charset="0"/>
            </a:pPr>
            <a:r>
              <a:rPr lang="zh-CN" altLang="en-US" sz="3000" b="1" spc="300" dirty="0">
                <a:latin typeface="Arial" panose="020B0604020202020204" pitchFamily="34" charset="0"/>
                <a:ea typeface="微软雅黑" panose="020B0503020204020204" pitchFamily="34" charset="-122"/>
                <a:sym typeface="Broadway BT" charset="0"/>
              </a:rPr>
              <a:t> 激励的方法</a:t>
            </a:r>
            <a:endParaRPr lang="zh-CN" altLang="en-US" sz="3000" b="1" spc="300" dirty="0">
              <a:latin typeface="Arial" panose="020B0604020202020204" pitchFamily="34" charset="0"/>
              <a:ea typeface="微软雅黑" panose="020B0503020204020204" pitchFamily="34" charset="-122"/>
            </a:endParaRPr>
          </a:p>
        </p:txBody>
      </p:sp>
      <p:sp>
        <p:nvSpPr>
          <p:cNvPr id="28" name="矩形 27"/>
          <p:cNvSpPr/>
          <p:nvPr/>
        </p:nvSpPr>
        <p:spPr>
          <a:xfrm>
            <a:off x="0" y="6419095"/>
            <a:ext cx="12192000" cy="145143"/>
          </a:xfrm>
          <a:prstGeom prst="rect">
            <a:avLst/>
          </a:prstGeom>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91341315"/>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inVertical)">
                                      <p:cBhvr>
                                        <p:cTn id="7" dur="500"/>
                                        <p:tgtEl>
                                          <p:spTgt spid="11"/>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fade">
                                      <p:cBhvr>
                                        <p:cTn id="11" dur="1000"/>
                                        <p:tgtEl>
                                          <p:spTgt spid="27"/>
                                        </p:tgtEl>
                                      </p:cBhvr>
                                    </p:animEffect>
                                    <p:anim calcmode="lin" valueType="num">
                                      <p:cBhvr>
                                        <p:cTn id="12" dur="1000" fill="hold"/>
                                        <p:tgtEl>
                                          <p:spTgt spid="27"/>
                                        </p:tgtEl>
                                        <p:attrNameLst>
                                          <p:attrName>ppt_x</p:attrName>
                                        </p:attrNameLst>
                                      </p:cBhvr>
                                      <p:tavLst>
                                        <p:tav tm="0">
                                          <p:val>
                                            <p:strVal val="#ppt_x"/>
                                          </p:val>
                                        </p:tav>
                                        <p:tav tm="100000">
                                          <p:val>
                                            <p:strVal val="#ppt_x"/>
                                          </p:val>
                                        </p:tav>
                                      </p:tavLst>
                                    </p:anim>
                                    <p:anim calcmode="lin" valueType="num">
                                      <p:cBhvr>
                                        <p:cTn id="13" dur="1000" fill="hold"/>
                                        <p:tgtEl>
                                          <p:spTgt spid="27"/>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10" presetClass="entr" presetSubtype="0"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par>
                          <p:cTn id="18" fill="hold">
                            <p:stCondLst>
                              <p:cond delay="2000"/>
                            </p:stCondLst>
                            <p:childTnLst>
                              <p:par>
                                <p:cTn id="19" presetID="10" presetClass="entr" presetSubtype="0" fill="hold"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500"/>
                                        <p:tgtEl>
                                          <p:spTgt spid="12"/>
                                        </p:tgtEl>
                                      </p:cBhvr>
                                    </p:animEffect>
                                  </p:childTnLst>
                                </p:cTn>
                              </p:par>
                            </p:childTnLst>
                          </p:cTn>
                        </p:par>
                        <p:par>
                          <p:cTn id="22" fill="hold">
                            <p:stCondLst>
                              <p:cond delay="2500"/>
                            </p:stCondLst>
                            <p:childTnLst>
                              <p:par>
                                <p:cTn id="23" presetID="10" presetClass="entr" presetSubtype="0" fill="hold" nodeType="after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fade">
                                      <p:cBhvr>
                                        <p:cTn id="25" dur="500"/>
                                        <p:tgtEl>
                                          <p:spTgt spid="17"/>
                                        </p:tgtEl>
                                      </p:cBhvr>
                                    </p:animEffect>
                                  </p:childTnLst>
                                </p:cTn>
                              </p:par>
                            </p:childTnLst>
                          </p:cTn>
                        </p:par>
                        <p:par>
                          <p:cTn id="26" fill="hold">
                            <p:stCondLst>
                              <p:cond delay="3000"/>
                            </p:stCondLst>
                            <p:childTnLst>
                              <p:par>
                                <p:cTn id="27" presetID="10" presetClass="entr" presetSubtype="0" fill="hold" nodeType="afterEffect">
                                  <p:stCondLst>
                                    <p:cond delay="0"/>
                                  </p:stCondLst>
                                  <p:childTnLst>
                                    <p:set>
                                      <p:cBhvr>
                                        <p:cTn id="28" dur="1" fill="hold">
                                          <p:stCondLst>
                                            <p:cond delay="0"/>
                                          </p:stCondLst>
                                        </p:cTn>
                                        <p:tgtEl>
                                          <p:spTgt spid="22"/>
                                        </p:tgtEl>
                                        <p:attrNameLst>
                                          <p:attrName>style.visibility</p:attrName>
                                        </p:attrNameLst>
                                      </p:cBhvr>
                                      <p:to>
                                        <p:strVal val="visible"/>
                                      </p:to>
                                    </p:set>
                                    <p:animEffect transition="in" filter="fade">
                                      <p:cBhvr>
                                        <p:cTn id="29" dur="500"/>
                                        <p:tgtEl>
                                          <p:spTgt spid="22"/>
                                        </p:tgtEl>
                                      </p:cBhvr>
                                    </p:animEffect>
                                  </p:childTnLst>
                                </p:cTn>
                              </p:par>
                            </p:childTnLst>
                          </p:cTn>
                        </p:par>
                        <p:par>
                          <p:cTn id="30" fill="hold">
                            <p:stCondLst>
                              <p:cond delay="3500"/>
                            </p:stCondLst>
                            <p:childTnLst>
                              <p:par>
                                <p:cTn id="31" presetID="22" presetClass="entr" presetSubtype="8" fill="hold" grpId="0" nodeType="after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wipe(left)">
                                      <p:cBhvr>
                                        <p:cTn id="33"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8669"/>
            <a:ext cx="12192000" cy="6876287"/>
          </a:xfrm>
          <a:prstGeom prst="rect">
            <a:avLst/>
          </a:prstGeom>
        </p:spPr>
      </p:pic>
      <p:sp>
        <p:nvSpPr>
          <p:cNvPr id="50" name="Oval 7"/>
          <p:cNvSpPr/>
          <p:nvPr/>
        </p:nvSpPr>
        <p:spPr>
          <a:xfrm rot="372845">
            <a:off x="4533675" y="2338003"/>
            <a:ext cx="1436353" cy="1436353"/>
          </a:xfrm>
          <a:prstGeom prst="ellipse">
            <a:avLst/>
          </a:prstGeom>
          <a:solidFill>
            <a:srgbClr val="0070C0"/>
          </a:solidFill>
          <a:ln>
            <a:noFill/>
          </a:ln>
          <a:effectLst>
            <a:outerShdw blurRad="114300" dist="165100" dir="432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TextBox 27"/>
          <p:cNvSpPr txBox="1"/>
          <p:nvPr/>
        </p:nvSpPr>
        <p:spPr>
          <a:xfrm>
            <a:off x="4745321" y="2691143"/>
            <a:ext cx="1013060" cy="784830"/>
          </a:xfrm>
          <a:prstGeom prst="rect">
            <a:avLst/>
          </a:prstGeom>
          <a:noFill/>
        </p:spPr>
        <p:txBody>
          <a:bodyPr wrap="square" numCol="1" spcCol="457200" rtlCol="0">
            <a:spAutoFit/>
          </a:bodyPr>
          <a:lstStyle/>
          <a:p>
            <a:pPr algn="ctr"/>
            <a:r>
              <a:rPr lang="en-US" sz="4500" dirty="0">
                <a:solidFill>
                  <a:schemeClr val="bg1"/>
                </a:solidFill>
                <a:latin typeface="Impact" panose="020B0806030902050204" pitchFamily="34" charset="0"/>
                <a:ea typeface="Montserrat Light" charset="0"/>
                <a:cs typeface="Montserrat Light" charset="0"/>
              </a:rPr>
              <a:t>0 3</a:t>
            </a:r>
          </a:p>
        </p:txBody>
      </p:sp>
      <p:grpSp>
        <p:nvGrpSpPr>
          <p:cNvPr id="54" name="组合 53"/>
          <p:cNvGrpSpPr/>
          <p:nvPr/>
        </p:nvGrpSpPr>
        <p:grpSpPr>
          <a:xfrm>
            <a:off x="6328712" y="2544904"/>
            <a:ext cx="3092831" cy="945583"/>
            <a:chOff x="572233" y="823059"/>
            <a:chExt cx="5518276" cy="945583"/>
          </a:xfrm>
        </p:grpSpPr>
        <p:sp>
          <p:nvSpPr>
            <p:cNvPr id="55" name="TextBox 3"/>
            <p:cNvSpPr>
              <a:spLocks noChangeArrowheads="1"/>
            </p:cNvSpPr>
            <p:nvPr/>
          </p:nvSpPr>
          <p:spPr bwMode="auto">
            <a:xfrm>
              <a:off x="661372" y="1460865"/>
              <a:ext cx="542913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defRPr/>
              </a:pPr>
              <a:r>
                <a:rPr lang="en-US" altLang="zh-CN" sz="1400" spc="300" dirty="0">
                  <a:solidFill>
                    <a:schemeClr val="bg1">
                      <a:lumMod val="50000"/>
                    </a:schemeClr>
                  </a:solidFill>
                  <a:latin typeface="微软雅黑" panose="020B0503020204020204" pitchFamily="34" charset="-122"/>
                  <a:ea typeface="微软雅黑" panose="020B0503020204020204" pitchFamily="34" charset="-122"/>
                </a:rPr>
                <a:t>TEAM CONFLICT</a:t>
              </a:r>
            </a:p>
          </p:txBody>
        </p:sp>
        <p:sp>
          <p:nvSpPr>
            <p:cNvPr id="56" name="TextBox 4"/>
            <p:cNvSpPr>
              <a:spLocks noChangeArrowheads="1"/>
            </p:cNvSpPr>
            <p:nvPr/>
          </p:nvSpPr>
          <p:spPr bwMode="auto">
            <a:xfrm>
              <a:off x="572233" y="823059"/>
              <a:ext cx="5009482"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4000" spc="300" dirty="0">
                  <a:latin typeface="微软雅黑" panose="020B0503020204020204" pitchFamily="34" charset="-122"/>
                  <a:ea typeface="微软雅黑" panose="020B0503020204020204" pitchFamily="34" charset="-122"/>
                  <a:sym typeface="Broadway BT" charset="0"/>
                </a:rPr>
                <a:t>团队沟通</a:t>
              </a:r>
            </a:p>
          </p:txBody>
        </p:sp>
      </p:grpSp>
    </p:spTree>
    <p:extLst>
      <p:ext uri="{BB962C8B-B14F-4D97-AF65-F5344CB8AC3E}">
        <p14:creationId xmlns:p14="http://schemas.microsoft.com/office/powerpoint/2010/main" val="3413786491"/>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14:presetBounceEnd="54000">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14:bounceEnd="54000">
                                          <p:cBhvr additive="base">
                                            <p:cTn id="7" dur="250" fill="hold"/>
                                            <p:tgtEl>
                                              <p:spTgt spid="54"/>
                                            </p:tgtEl>
                                            <p:attrNameLst>
                                              <p:attrName>ppt_x</p:attrName>
                                            </p:attrNameLst>
                                          </p:cBhvr>
                                          <p:tavLst>
                                            <p:tav tm="0">
                                              <p:val>
                                                <p:strVal val="0-#ppt_w/2"/>
                                              </p:val>
                                            </p:tav>
                                            <p:tav tm="100000">
                                              <p:val>
                                                <p:strVal val="#ppt_x"/>
                                              </p:val>
                                            </p:tav>
                                          </p:tavLst>
                                        </p:anim>
                                        <p:anim calcmode="lin" valueType="num" p14:bounceEnd="54000">
                                          <p:cBhvr additive="base">
                                            <p:cTn id="8" dur="250" fill="hold"/>
                                            <p:tgtEl>
                                              <p:spTgt spid="54"/>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53" presetClass="entr" presetSubtype="16" fill="hold" grpId="0" nodeType="afterEffect">
                                      <p:stCondLst>
                                        <p:cond delay="0"/>
                                      </p:stCondLst>
                                      <p:childTnLst>
                                        <p:set>
                                          <p:cBhvr>
                                            <p:cTn id="11" dur="1" fill="hold">
                                              <p:stCondLst>
                                                <p:cond delay="0"/>
                                              </p:stCondLst>
                                            </p:cTn>
                                            <p:tgtEl>
                                              <p:spTgt spid="50"/>
                                            </p:tgtEl>
                                            <p:attrNameLst>
                                              <p:attrName>style.visibility</p:attrName>
                                            </p:attrNameLst>
                                          </p:cBhvr>
                                          <p:to>
                                            <p:strVal val="visible"/>
                                          </p:to>
                                        </p:set>
                                        <p:anim calcmode="lin" valueType="num">
                                          <p:cBhvr>
                                            <p:cTn id="12" dur="250" fill="hold"/>
                                            <p:tgtEl>
                                              <p:spTgt spid="50"/>
                                            </p:tgtEl>
                                            <p:attrNameLst>
                                              <p:attrName>ppt_w</p:attrName>
                                            </p:attrNameLst>
                                          </p:cBhvr>
                                          <p:tavLst>
                                            <p:tav tm="0">
                                              <p:val>
                                                <p:fltVal val="0"/>
                                              </p:val>
                                            </p:tav>
                                            <p:tav tm="100000">
                                              <p:val>
                                                <p:strVal val="#ppt_w"/>
                                              </p:val>
                                            </p:tav>
                                          </p:tavLst>
                                        </p:anim>
                                        <p:anim calcmode="lin" valueType="num">
                                          <p:cBhvr>
                                            <p:cTn id="13" dur="250" fill="hold"/>
                                            <p:tgtEl>
                                              <p:spTgt spid="50"/>
                                            </p:tgtEl>
                                            <p:attrNameLst>
                                              <p:attrName>ppt_h</p:attrName>
                                            </p:attrNameLst>
                                          </p:cBhvr>
                                          <p:tavLst>
                                            <p:tav tm="0">
                                              <p:val>
                                                <p:fltVal val="0"/>
                                              </p:val>
                                            </p:tav>
                                            <p:tav tm="100000">
                                              <p:val>
                                                <p:strVal val="#ppt_h"/>
                                              </p:val>
                                            </p:tav>
                                          </p:tavLst>
                                        </p:anim>
                                        <p:animEffect transition="in" filter="fade">
                                          <p:cBhvr>
                                            <p:cTn id="14" dur="250"/>
                                            <p:tgtEl>
                                              <p:spTgt spid="50"/>
                                            </p:tgtEl>
                                          </p:cBhvr>
                                        </p:animEffect>
                                      </p:childTnLst>
                                    </p:cTn>
                                  </p:par>
                                </p:childTnLst>
                              </p:cTn>
                            </p:par>
                            <p:par>
                              <p:cTn id="15" fill="hold">
                                <p:stCondLst>
                                  <p:cond delay="500"/>
                                </p:stCondLst>
                                <p:childTnLst>
                                  <p:par>
                                    <p:cTn id="16" presetID="53" presetClass="entr" presetSubtype="16" fill="hold" grpId="0" nodeType="afterEffect">
                                      <p:stCondLst>
                                        <p:cond delay="0"/>
                                      </p:stCondLst>
                                      <p:childTnLst>
                                        <p:set>
                                          <p:cBhvr>
                                            <p:cTn id="17" dur="1" fill="hold">
                                              <p:stCondLst>
                                                <p:cond delay="0"/>
                                              </p:stCondLst>
                                            </p:cTn>
                                            <p:tgtEl>
                                              <p:spTgt spid="52"/>
                                            </p:tgtEl>
                                            <p:attrNameLst>
                                              <p:attrName>style.visibility</p:attrName>
                                            </p:attrNameLst>
                                          </p:cBhvr>
                                          <p:to>
                                            <p:strVal val="visible"/>
                                          </p:to>
                                        </p:set>
                                        <p:anim calcmode="lin" valueType="num">
                                          <p:cBhvr>
                                            <p:cTn id="18" dur="250" fill="hold"/>
                                            <p:tgtEl>
                                              <p:spTgt spid="52"/>
                                            </p:tgtEl>
                                            <p:attrNameLst>
                                              <p:attrName>ppt_w</p:attrName>
                                            </p:attrNameLst>
                                          </p:cBhvr>
                                          <p:tavLst>
                                            <p:tav tm="0">
                                              <p:val>
                                                <p:fltVal val="0"/>
                                              </p:val>
                                            </p:tav>
                                            <p:tav tm="100000">
                                              <p:val>
                                                <p:strVal val="#ppt_w"/>
                                              </p:val>
                                            </p:tav>
                                          </p:tavLst>
                                        </p:anim>
                                        <p:anim calcmode="lin" valueType="num">
                                          <p:cBhvr>
                                            <p:cTn id="19" dur="250" fill="hold"/>
                                            <p:tgtEl>
                                              <p:spTgt spid="52"/>
                                            </p:tgtEl>
                                            <p:attrNameLst>
                                              <p:attrName>ppt_h</p:attrName>
                                            </p:attrNameLst>
                                          </p:cBhvr>
                                          <p:tavLst>
                                            <p:tav tm="0">
                                              <p:val>
                                                <p:fltVal val="0"/>
                                              </p:val>
                                            </p:tav>
                                            <p:tav tm="100000">
                                              <p:val>
                                                <p:strVal val="#ppt_h"/>
                                              </p:val>
                                            </p:tav>
                                          </p:tavLst>
                                        </p:anim>
                                        <p:animEffect transition="in" filter="fade">
                                          <p:cBhvr>
                                            <p:cTn id="20" dur="25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5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additive="base">
                                            <p:cTn id="7" dur="250" fill="hold"/>
                                            <p:tgtEl>
                                              <p:spTgt spid="54"/>
                                            </p:tgtEl>
                                            <p:attrNameLst>
                                              <p:attrName>ppt_x</p:attrName>
                                            </p:attrNameLst>
                                          </p:cBhvr>
                                          <p:tavLst>
                                            <p:tav tm="0">
                                              <p:val>
                                                <p:strVal val="0-#ppt_w/2"/>
                                              </p:val>
                                            </p:tav>
                                            <p:tav tm="100000">
                                              <p:val>
                                                <p:strVal val="#ppt_x"/>
                                              </p:val>
                                            </p:tav>
                                          </p:tavLst>
                                        </p:anim>
                                        <p:anim calcmode="lin" valueType="num">
                                          <p:cBhvr additive="base">
                                            <p:cTn id="8" dur="250" fill="hold"/>
                                            <p:tgtEl>
                                              <p:spTgt spid="54"/>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53" presetClass="entr" presetSubtype="16" fill="hold" grpId="0" nodeType="afterEffect">
                                      <p:stCondLst>
                                        <p:cond delay="0"/>
                                      </p:stCondLst>
                                      <p:childTnLst>
                                        <p:set>
                                          <p:cBhvr>
                                            <p:cTn id="11" dur="1" fill="hold">
                                              <p:stCondLst>
                                                <p:cond delay="0"/>
                                              </p:stCondLst>
                                            </p:cTn>
                                            <p:tgtEl>
                                              <p:spTgt spid="50"/>
                                            </p:tgtEl>
                                            <p:attrNameLst>
                                              <p:attrName>style.visibility</p:attrName>
                                            </p:attrNameLst>
                                          </p:cBhvr>
                                          <p:to>
                                            <p:strVal val="visible"/>
                                          </p:to>
                                        </p:set>
                                        <p:anim calcmode="lin" valueType="num">
                                          <p:cBhvr>
                                            <p:cTn id="12" dur="250" fill="hold"/>
                                            <p:tgtEl>
                                              <p:spTgt spid="50"/>
                                            </p:tgtEl>
                                            <p:attrNameLst>
                                              <p:attrName>ppt_w</p:attrName>
                                            </p:attrNameLst>
                                          </p:cBhvr>
                                          <p:tavLst>
                                            <p:tav tm="0">
                                              <p:val>
                                                <p:fltVal val="0"/>
                                              </p:val>
                                            </p:tav>
                                            <p:tav tm="100000">
                                              <p:val>
                                                <p:strVal val="#ppt_w"/>
                                              </p:val>
                                            </p:tav>
                                          </p:tavLst>
                                        </p:anim>
                                        <p:anim calcmode="lin" valueType="num">
                                          <p:cBhvr>
                                            <p:cTn id="13" dur="250" fill="hold"/>
                                            <p:tgtEl>
                                              <p:spTgt spid="50"/>
                                            </p:tgtEl>
                                            <p:attrNameLst>
                                              <p:attrName>ppt_h</p:attrName>
                                            </p:attrNameLst>
                                          </p:cBhvr>
                                          <p:tavLst>
                                            <p:tav tm="0">
                                              <p:val>
                                                <p:fltVal val="0"/>
                                              </p:val>
                                            </p:tav>
                                            <p:tav tm="100000">
                                              <p:val>
                                                <p:strVal val="#ppt_h"/>
                                              </p:val>
                                            </p:tav>
                                          </p:tavLst>
                                        </p:anim>
                                        <p:animEffect transition="in" filter="fade">
                                          <p:cBhvr>
                                            <p:cTn id="14" dur="250"/>
                                            <p:tgtEl>
                                              <p:spTgt spid="50"/>
                                            </p:tgtEl>
                                          </p:cBhvr>
                                        </p:animEffect>
                                      </p:childTnLst>
                                    </p:cTn>
                                  </p:par>
                                </p:childTnLst>
                              </p:cTn>
                            </p:par>
                            <p:par>
                              <p:cTn id="15" fill="hold">
                                <p:stCondLst>
                                  <p:cond delay="500"/>
                                </p:stCondLst>
                                <p:childTnLst>
                                  <p:par>
                                    <p:cTn id="16" presetID="53" presetClass="entr" presetSubtype="16" fill="hold" grpId="0" nodeType="afterEffect">
                                      <p:stCondLst>
                                        <p:cond delay="0"/>
                                      </p:stCondLst>
                                      <p:childTnLst>
                                        <p:set>
                                          <p:cBhvr>
                                            <p:cTn id="17" dur="1" fill="hold">
                                              <p:stCondLst>
                                                <p:cond delay="0"/>
                                              </p:stCondLst>
                                            </p:cTn>
                                            <p:tgtEl>
                                              <p:spTgt spid="52"/>
                                            </p:tgtEl>
                                            <p:attrNameLst>
                                              <p:attrName>style.visibility</p:attrName>
                                            </p:attrNameLst>
                                          </p:cBhvr>
                                          <p:to>
                                            <p:strVal val="visible"/>
                                          </p:to>
                                        </p:set>
                                        <p:anim calcmode="lin" valueType="num">
                                          <p:cBhvr>
                                            <p:cTn id="18" dur="250" fill="hold"/>
                                            <p:tgtEl>
                                              <p:spTgt spid="52"/>
                                            </p:tgtEl>
                                            <p:attrNameLst>
                                              <p:attrName>ppt_w</p:attrName>
                                            </p:attrNameLst>
                                          </p:cBhvr>
                                          <p:tavLst>
                                            <p:tav tm="0">
                                              <p:val>
                                                <p:fltVal val="0"/>
                                              </p:val>
                                            </p:tav>
                                            <p:tav tm="100000">
                                              <p:val>
                                                <p:strVal val="#ppt_w"/>
                                              </p:val>
                                            </p:tav>
                                          </p:tavLst>
                                        </p:anim>
                                        <p:anim calcmode="lin" valueType="num">
                                          <p:cBhvr>
                                            <p:cTn id="19" dur="250" fill="hold"/>
                                            <p:tgtEl>
                                              <p:spTgt spid="52"/>
                                            </p:tgtEl>
                                            <p:attrNameLst>
                                              <p:attrName>ppt_h</p:attrName>
                                            </p:attrNameLst>
                                          </p:cBhvr>
                                          <p:tavLst>
                                            <p:tav tm="0">
                                              <p:val>
                                                <p:fltVal val="0"/>
                                              </p:val>
                                            </p:tav>
                                            <p:tav tm="100000">
                                              <p:val>
                                                <p:strVal val="#ppt_h"/>
                                              </p:val>
                                            </p:tav>
                                          </p:tavLst>
                                        </p:anim>
                                        <p:animEffect transition="in" filter="fade">
                                          <p:cBhvr>
                                            <p:cTn id="20" dur="25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52" grpId="0"/>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4039487" y="423523"/>
            <a:ext cx="4627595" cy="630942"/>
            <a:chOff x="4039487" y="423523"/>
            <a:chExt cx="4627595" cy="630942"/>
          </a:xfrm>
        </p:grpSpPr>
        <p:sp>
          <p:nvSpPr>
            <p:cNvPr id="5" name="矩形 24"/>
            <p:cNvSpPr>
              <a:spLocks noChangeArrowheads="1"/>
            </p:cNvSpPr>
            <p:nvPr/>
          </p:nvSpPr>
          <p:spPr bwMode="auto">
            <a:xfrm>
              <a:off x="4039487" y="423523"/>
              <a:ext cx="2133918" cy="630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3500" b="1" spc="300" dirty="0">
                  <a:solidFill>
                    <a:srgbClr val="0C1F34"/>
                  </a:solidFill>
                  <a:latin typeface="Broadway BT" charset="0"/>
                  <a:ea typeface="微软雅黑" panose="020B0503020204020204" pitchFamily="34" charset="-122"/>
                  <a:sym typeface="Broadway BT" charset="0"/>
                </a:rPr>
                <a:t>团队沟通</a:t>
              </a:r>
            </a:p>
          </p:txBody>
        </p:sp>
        <p:sp>
          <p:nvSpPr>
            <p:cNvPr id="3" name="矩形 2"/>
            <p:cNvSpPr/>
            <p:nvPr/>
          </p:nvSpPr>
          <p:spPr>
            <a:xfrm>
              <a:off x="6174092" y="679630"/>
              <a:ext cx="2492990" cy="369332"/>
            </a:xfrm>
            <a:prstGeom prst="rect">
              <a:avLst/>
            </a:prstGeom>
          </p:spPr>
          <p:txBody>
            <a:bodyPr wrap="none">
              <a:spAutoFit/>
            </a:bodyPr>
            <a:lstStyle/>
            <a:p>
              <a:r>
                <a:rPr lang="en-US" altLang="zh-CN" spc="300" dirty="0">
                  <a:solidFill>
                    <a:schemeClr val="bg1">
                      <a:lumMod val="65000"/>
                    </a:schemeClr>
                  </a:solidFill>
                  <a:latin typeface="方正中等线_GBK" panose="03000509000000000000" pitchFamily="65" charset="-122"/>
                  <a:ea typeface="方正中等线_GBK" panose="03000509000000000000" pitchFamily="65" charset="-122"/>
                </a:rPr>
                <a:t>TEAM CONFLICT</a:t>
              </a:r>
            </a:p>
          </p:txBody>
        </p:sp>
      </p:grpSp>
      <p:sp>
        <p:nvSpPr>
          <p:cNvPr id="6" name="矩形 5"/>
          <p:cNvSpPr/>
          <p:nvPr/>
        </p:nvSpPr>
        <p:spPr>
          <a:xfrm>
            <a:off x="5160816" y="2445551"/>
            <a:ext cx="2544286" cy="707886"/>
          </a:xfrm>
          <a:prstGeom prst="rect">
            <a:avLst/>
          </a:prstGeom>
        </p:spPr>
        <p:txBody>
          <a:bodyPr wrap="none">
            <a:spAutoFit/>
          </a:bodyPr>
          <a:lstStyle/>
          <a:p>
            <a:pPr>
              <a:buFont typeface="Arial" panose="020B0604020202020204" pitchFamily="34" charset="0"/>
            </a:pPr>
            <a:r>
              <a:rPr lang="zh-CN" altLang="en-US" sz="4000" b="1" spc="600" dirty="0">
                <a:solidFill>
                  <a:srgbClr val="0070C0"/>
                </a:solidFill>
                <a:latin typeface="Arial" panose="020B0604020202020204" pitchFamily="34" charset="0"/>
                <a:ea typeface="微软雅黑" panose="020B0503020204020204" pitchFamily="34" charset="-122"/>
                <a:sym typeface="Broadway BT" charset="0"/>
              </a:rPr>
              <a:t>沟通概述</a:t>
            </a:r>
            <a:endParaRPr lang="zh-CN" altLang="en-US" sz="4000" b="1" spc="600" dirty="0">
              <a:solidFill>
                <a:srgbClr val="0070C0"/>
              </a:solidFill>
              <a:latin typeface="Arial" panose="020B0604020202020204" pitchFamily="34" charset="0"/>
              <a:ea typeface="微软雅黑" panose="020B0503020204020204" pitchFamily="34" charset="-122"/>
            </a:endParaRPr>
          </a:p>
        </p:txBody>
      </p:sp>
      <p:sp>
        <p:nvSpPr>
          <p:cNvPr id="7" name="Text Box 10"/>
          <p:cNvSpPr txBox="1">
            <a:spLocks noChangeArrowheads="1"/>
          </p:cNvSpPr>
          <p:nvPr/>
        </p:nvSpPr>
        <p:spPr bwMode="auto">
          <a:xfrm>
            <a:off x="5162324" y="3746755"/>
            <a:ext cx="5970696"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r>
              <a:rPr lang="zh-CN" altLang="en-US" sz="1600" spc="600" dirty="0">
                <a:solidFill>
                  <a:schemeClr val="tx1">
                    <a:lumMod val="75000"/>
                    <a:lumOff val="25000"/>
                  </a:schemeClr>
                </a:solidFill>
                <a:ea typeface="微软雅黑" panose="020B0503020204020204" pitchFamily="34" charset="-122"/>
              </a:rPr>
              <a:t>在团队中能否进行有效的沟通，关系到一个单位的决策的质量，也关系到能否调动全体员工的工作积极性，关乎单位内部的和谐发展。那么，如何才能进行有效的沟通呢？</a:t>
            </a:r>
          </a:p>
        </p:txBody>
      </p:sp>
      <p:pic>
        <p:nvPicPr>
          <p:cNvPr id="8" name="图片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43887" y="1966579"/>
            <a:ext cx="2895600" cy="3860800"/>
          </a:xfrm>
          <a:prstGeom prst="rect">
            <a:avLst/>
          </a:prstGeom>
        </p:spPr>
      </p:pic>
      <p:sp>
        <p:nvSpPr>
          <p:cNvPr id="9" name="矩形 8"/>
          <p:cNvSpPr/>
          <p:nvPr/>
        </p:nvSpPr>
        <p:spPr>
          <a:xfrm>
            <a:off x="0" y="6419095"/>
            <a:ext cx="12192000" cy="145143"/>
          </a:xfrm>
          <a:prstGeom prst="rect">
            <a:avLst/>
          </a:prstGeom>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92001354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inVertical)">
                                      <p:cBhvr>
                                        <p:cTn id="7" dur="500"/>
                                        <p:tgtEl>
                                          <p:spTgt spid="11"/>
                                        </p:tgtEl>
                                      </p:cBhvr>
                                    </p:animEffect>
                                  </p:childTnLst>
                                </p:cTn>
                              </p:par>
                            </p:childTnLst>
                          </p:cTn>
                        </p:par>
                        <p:par>
                          <p:cTn id="8" fill="hold">
                            <p:stCondLst>
                              <p:cond delay="500"/>
                            </p:stCondLst>
                            <p:childTnLst>
                              <p:par>
                                <p:cTn id="9" presetID="2" presetClass="entr" presetSubtype="12"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0-#ppt_w/2"/>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childTnLst>
                          </p:cTn>
                        </p:par>
                        <p:par>
                          <p:cTn id="17" fill="hold">
                            <p:stCondLst>
                              <p:cond delay="1500"/>
                            </p:stCondLst>
                            <p:childTnLst>
                              <p:par>
                                <p:cTn id="18" presetID="10" presetClass="entr" presetSubtype="0" fill="hold" grpId="0" nodeType="after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500"/>
                                        <p:tgtEl>
                                          <p:spTgt spid="7"/>
                                        </p:tgtEl>
                                      </p:cBhvr>
                                    </p:animEffect>
                                  </p:childTnLst>
                                </p:cTn>
                              </p:par>
                            </p:childTnLst>
                          </p:cTn>
                        </p:par>
                        <p:par>
                          <p:cTn id="21" fill="hold">
                            <p:stCondLst>
                              <p:cond delay="2000"/>
                            </p:stCondLst>
                            <p:childTnLst>
                              <p:par>
                                <p:cTn id="22" presetID="22" presetClass="entr" presetSubtype="8"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wipe(left)">
                                      <p:cBhvr>
                                        <p:cTn id="24"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9"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4039487" y="423523"/>
            <a:ext cx="4627595" cy="630942"/>
            <a:chOff x="4039487" y="423523"/>
            <a:chExt cx="4627595" cy="630942"/>
          </a:xfrm>
        </p:grpSpPr>
        <p:sp>
          <p:nvSpPr>
            <p:cNvPr id="5" name="矩形 24"/>
            <p:cNvSpPr>
              <a:spLocks noChangeArrowheads="1"/>
            </p:cNvSpPr>
            <p:nvPr/>
          </p:nvSpPr>
          <p:spPr bwMode="auto">
            <a:xfrm>
              <a:off x="4039487" y="423523"/>
              <a:ext cx="2133918" cy="630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3500" b="1" spc="300" dirty="0">
                  <a:solidFill>
                    <a:srgbClr val="0C1F34"/>
                  </a:solidFill>
                  <a:latin typeface="Broadway BT" charset="0"/>
                  <a:ea typeface="微软雅黑" panose="020B0503020204020204" pitchFamily="34" charset="-122"/>
                  <a:sym typeface="Broadway BT" charset="0"/>
                </a:rPr>
                <a:t>团队沟通</a:t>
              </a:r>
            </a:p>
          </p:txBody>
        </p:sp>
        <p:sp>
          <p:nvSpPr>
            <p:cNvPr id="3" name="矩形 2"/>
            <p:cNvSpPr/>
            <p:nvPr/>
          </p:nvSpPr>
          <p:spPr>
            <a:xfrm>
              <a:off x="6174092" y="679630"/>
              <a:ext cx="2492990" cy="369332"/>
            </a:xfrm>
            <a:prstGeom prst="rect">
              <a:avLst/>
            </a:prstGeom>
          </p:spPr>
          <p:txBody>
            <a:bodyPr wrap="none">
              <a:spAutoFit/>
            </a:bodyPr>
            <a:lstStyle/>
            <a:p>
              <a:r>
                <a:rPr lang="en-US" altLang="zh-CN" spc="300" dirty="0">
                  <a:solidFill>
                    <a:schemeClr val="bg1">
                      <a:lumMod val="65000"/>
                    </a:schemeClr>
                  </a:solidFill>
                  <a:latin typeface="方正中等线_GBK" panose="03000509000000000000" pitchFamily="65" charset="-122"/>
                  <a:ea typeface="方正中等线_GBK" panose="03000509000000000000" pitchFamily="65" charset="-122"/>
                </a:rPr>
                <a:t>TEAM CONFLICT</a:t>
              </a:r>
            </a:p>
          </p:txBody>
        </p:sp>
      </p:grpSp>
      <p:sp>
        <p:nvSpPr>
          <p:cNvPr id="6" name="矩形 5"/>
          <p:cNvSpPr/>
          <p:nvPr/>
        </p:nvSpPr>
        <p:spPr>
          <a:xfrm>
            <a:off x="5133295" y="2031008"/>
            <a:ext cx="2941831" cy="707886"/>
          </a:xfrm>
          <a:prstGeom prst="rect">
            <a:avLst/>
          </a:prstGeom>
        </p:spPr>
        <p:txBody>
          <a:bodyPr wrap="none">
            <a:spAutoFit/>
          </a:bodyPr>
          <a:lstStyle/>
          <a:p>
            <a:pPr algn="ctr">
              <a:buFont typeface="Arial" panose="020B0604020202020204" pitchFamily="34" charset="0"/>
            </a:pPr>
            <a:r>
              <a:rPr lang="zh-CN" altLang="en-US" sz="4000" b="1" spc="300" dirty="0">
                <a:solidFill>
                  <a:srgbClr val="0070C0"/>
                </a:solidFill>
                <a:latin typeface="Arial" panose="020B0604020202020204" pitchFamily="34" charset="0"/>
                <a:ea typeface="微软雅黑" panose="020B0503020204020204" pitchFamily="34" charset="-122"/>
                <a:sym typeface="Broadway BT" charset="0"/>
              </a:rPr>
              <a:t>沟通的功效</a:t>
            </a:r>
          </a:p>
        </p:txBody>
      </p:sp>
      <p:sp>
        <p:nvSpPr>
          <p:cNvPr id="7" name="Text Box 10"/>
          <p:cNvSpPr txBox="1">
            <a:spLocks noChangeArrowheads="1"/>
          </p:cNvSpPr>
          <p:nvPr/>
        </p:nvSpPr>
        <p:spPr bwMode="auto">
          <a:xfrm>
            <a:off x="5176837" y="3307228"/>
            <a:ext cx="5734392"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a:r>
              <a:rPr lang="zh-CN" altLang="en-US" sz="1600" spc="600" dirty="0">
                <a:solidFill>
                  <a:schemeClr val="tx1">
                    <a:lumMod val="75000"/>
                    <a:lumOff val="25000"/>
                  </a:schemeClr>
                </a:solidFill>
                <a:ea typeface="微软雅黑" panose="020B0503020204020204" pitchFamily="34" charset="-122"/>
              </a:rPr>
              <a:t>    沟通是创造和提升团队精神和企业文化，完成共同愿景的主要途径和工具</a:t>
            </a:r>
          </a:p>
          <a:p>
            <a:pPr algn="just"/>
            <a:r>
              <a:rPr lang="zh-CN" altLang="en-US" sz="1600" spc="600" dirty="0">
                <a:solidFill>
                  <a:schemeClr val="tx1">
                    <a:lumMod val="75000"/>
                    <a:lumOff val="25000"/>
                  </a:schemeClr>
                </a:solidFill>
                <a:ea typeface="微软雅黑" panose="020B0503020204020204" pitchFamily="34" charset="-122"/>
              </a:rPr>
              <a:t>    </a:t>
            </a:r>
            <a:endParaRPr lang="en-US" altLang="zh-CN" sz="1600" spc="600" dirty="0">
              <a:solidFill>
                <a:schemeClr val="tx1">
                  <a:lumMod val="75000"/>
                  <a:lumOff val="25000"/>
                </a:schemeClr>
              </a:solidFill>
              <a:ea typeface="微软雅黑" panose="020B0503020204020204" pitchFamily="34" charset="-122"/>
            </a:endParaRPr>
          </a:p>
          <a:p>
            <a:pPr algn="just"/>
            <a:r>
              <a:rPr lang="en-US" altLang="zh-CN" sz="1600" spc="600" dirty="0">
                <a:solidFill>
                  <a:schemeClr val="tx1">
                    <a:lumMod val="75000"/>
                    <a:lumOff val="25000"/>
                  </a:schemeClr>
                </a:solidFill>
                <a:ea typeface="微软雅黑" panose="020B0503020204020204" pitchFamily="34" charset="-122"/>
              </a:rPr>
              <a:t>    </a:t>
            </a:r>
            <a:r>
              <a:rPr lang="zh-CN" altLang="en-US" sz="1600" spc="600" dirty="0">
                <a:solidFill>
                  <a:schemeClr val="tx1">
                    <a:lumMod val="75000"/>
                    <a:lumOff val="25000"/>
                  </a:schemeClr>
                </a:solidFill>
                <a:ea typeface="微软雅黑" panose="020B0503020204020204" pitchFamily="34" charset="-122"/>
              </a:rPr>
              <a:t>沟通是管理的核心和灵魂。没有沟通，就没有管理上的创新，就没有良好的人际关系，沟通是维持团队良好的状态，保证团队正常运行的关键过程与行为。</a:t>
            </a:r>
          </a:p>
        </p:txBody>
      </p:sp>
      <p:pic>
        <p:nvPicPr>
          <p:cNvPr id="8" name="图片 7"/>
          <p:cNvPicPr>
            <a:picLocks noChangeAspect="1"/>
          </p:cNvPicPr>
          <p:nvPr/>
        </p:nvPicPr>
        <p:blipFill rotWithShape="1">
          <a:blip r:embed="rId3">
            <a:extLst>
              <a:ext uri="{28A0092B-C50C-407E-A947-70E740481C1C}">
                <a14:useLocalDpi xmlns:a14="http://schemas.microsoft.com/office/drawing/2010/main" val="0"/>
              </a:ext>
            </a:extLst>
          </a:blip>
          <a:srcRect t="6135"/>
          <a:stretch/>
        </p:blipFill>
        <p:spPr>
          <a:xfrm>
            <a:off x="1097216" y="2133600"/>
            <a:ext cx="3305128" cy="2902422"/>
          </a:xfrm>
          <a:prstGeom prst="rect">
            <a:avLst/>
          </a:prstGeom>
        </p:spPr>
      </p:pic>
      <p:sp>
        <p:nvSpPr>
          <p:cNvPr id="9" name="矩形 8"/>
          <p:cNvSpPr/>
          <p:nvPr/>
        </p:nvSpPr>
        <p:spPr>
          <a:xfrm>
            <a:off x="0" y="6419095"/>
            <a:ext cx="12192000" cy="145143"/>
          </a:xfrm>
          <a:prstGeom prst="rect">
            <a:avLst/>
          </a:prstGeom>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430626062"/>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inVertical)">
                                      <p:cBhvr>
                                        <p:cTn id="7" dur="500"/>
                                        <p:tgtEl>
                                          <p:spTgt spid="11"/>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Oval 9"/>
          <p:cNvSpPr/>
          <p:nvPr/>
        </p:nvSpPr>
        <p:spPr>
          <a:xfrm rot="372845">
            <a:off x="3766367" y="2003501"/>
            <a:ext cx="875772" cy="875772"/>
          </a:xfrm>
          <a:prstGeom prst="ellipse">
            <a:avLst/>
          </a:prstGeom>
          <a:solidFill>
            <a:srgbClr val="0070C0"/>
          </a:solidFill>
          <a:ln>
            <a:noFill/>
          </a:ln>
          <a:effectLst>
            <a:outerShdw blurRad="139700" dist="114300" dir="4500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rot="372845">
            <a:off x="5504606" y="3459742"/>
            <a:ext cx="416386" cy="416386"/>
          </a:xfrm>
          <a:prstGeom prst="ellipse">
            <a:avLst/>
          </a:prstGeom>
          <a:solidFill>
            <a:schemeClr val="tx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5"/>
          <p:cNvSpPr/>
          <p:nvPr/>
        </p:nvSpPr>
        <p:spPr>
          <a:xfrm rot="372845">
            <a:off x="9089092" y="2208627"/>
            <a:ext cx="1291537" cy="1291537"/>
          </a:xfrm>
          <a:prstGeom prst="ellipse">
            <a:avLst/>
          </a:prstGeom>
          <a:solidFill>
            <a:srgbClr val="0070C0"/>
          </a:solidFill>
          <a:ln>
            <a:noFill/>
          </a:ln>
          <a:effectLst>
            <a:outerShdw blurRad="101600" dist="469900" dir="6780000" sx="90000" sy="90000" algn="t"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7"/>
          <p:cNvSpPr/>
          <p:nvPr/>
        </p:nvSpPr>
        <p:spPr>
          <a:xfrm rot="372845">
            <a:off x="2739060" y="3985771"/>
            <a:ext cx="1436353" cy="1436353"/>
          </a:xfrm>
          <a:prstGeom prst="ellipse">
            <a:avLst/>
          </a:prstGeom>
          <a:solidFill>
            <a:srgbClr val="0070C0"/>
          </a:solidFill>
          <a:ln>
            <a:noFill/>
          </a:ln>
          <a:effectLst>
            <a:outerShdw blurRad="114300" dist="165100" dir="432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p:nvSpPr>
        <p:spPr>
          <a:xfrm rot="372845">
            <a:off x="1637007" y="2636561"/>
            <a:ext cx="1968716" cy="1968714"/>
          </a:xfrm>
          <a:prstGeom prst="ellipse">
            <a:avLst/>
          </a:prstGeom>
          <a:noFill/>
          <a:ln w="25400">
            <a:solidFill>
              <a:schemeClr val="tx2">
                <a:lumMod val="50000"/>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1"/>
          <p:cNvSpPr/>
          <p:nvPr/>
        </p:nvSpPr>
        <p:spPr>
          <a:xfrm rot="372845">
            <a:off x="5418447" y="1815536"/>
            <a:ext cx="805435" cy="805435"/>
          </a:xfrm>
          <a:prstGeom prst="ellipse">
            <a:avLst/>
          </a:prstGeom>
          <a:solidFill>
            <a:srgbClr val="0070C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19"/>
          <p:cNvSpPr/>
          <p:nvPr/>
        </p:nvSpPr>
        <p:spPr>
          <a:xfrm rot="372845">
            <a:off x="5722118" y="3699113"/>
            <a:ext cx="1760838" cy="1760838"/>
          </a:xfrm>
          <a:prstGeom prst="ellipse">
            <a:avLst/>
          </a:prstGeom>
          <a:noFill/>
          <a:ln w="25400">
            <a:solidFill>
              <a:srgbClr val="0C1F3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5"/>
          <p:cNvSpPr/>
          <p:nvPr/>
        </p:nvSpPr>
        <p:spPr>
          <a:xfrm rot="372845">
            <a:off x="6915050" y="4632391"/>
            <a:ext cx="1051581" cy="1051581"/>
          </a:xfrm>
          <a:prstGeom prst="ellipse">
            <a:avLst/>
          </a:prstGeom>
          <a:solidFill>
            <a:srgbClr val="FEFE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6"/>
          <p:cNvSpPr/>
          <p:nvPr/>
        </p:nvSpPr>
        <p:spPr>
          <a:xfrm rot="372845">
            <a:off x="5930624" y="3907619"/>
            <a:ext cx="1343827" cy="1343827"/>
          </a:xfrm>
          <a:prstGeom prst="ellipse">
            <a:avLst/>
          </a:prstGeom>
          <a:solidFill>
            <a:srgbClr val="FEFEFE">
              <a:alpha val="80000"/>
            </a:srgb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Freeform 22"/>
          <p:cNvSpPr/>
          <p:nvPr/>
        </p:nvSpPr>
        <p:spPr>
          <a:xfrm>
            <a:off x="9501410" y="2649214"/>
            <a:ext cx="549230" cy="346882"/>
          </a:xfrm>
          <a:custGeom>
            <a:avLst/>
            <a:gdLst>
              <a:gd name="connsiteX0" fmla="*/ 0 w 1010093"/>
              <a:gd name="connsiteY0" fmla="*/ 308344 h 637953"/>
              <a:gd name="connsiteX1" fmla="*/ 287079 w 1010093"/>
              <a:gd name="connsiteY1" fmla="*/ 637953 h 637953"/>
              <a:gd name="connsiteX2" fmla="*/ 1010093 w 1010093"/>
              <a:gd name="connsiteY2" fmla="*/ 0 h 637953"/>
            </a:gdLst>
            <a:ahLst/>
            <a:cxnLst>
              <a:cxn ang="0">
                <a:pos x="connsiteX0" y="connsiteY0"/>
              </a:cxn>
              <a:cxn ang="0">
                <a:pos x="connsiteX1" y="connsiteY1"/>
              </a:cxn>
              <a:cxn ang="0">
                <a:pos x="connsiteX2" y="connsiteY2"/>
              </a:cxn>
            </a:cxnLst>
            <a:rect l="l" t="t" r="r" b="b"/>
            <a:pathLst>
              <a:path w="1010093" h="637953">
                <a:moveTo>
                  <a:pt x="0" y="308344"/>
                </a:moveTo>
                <a:lnTo>
                  <a:pt x="287079" y="637953"/>
                </a:lnTo>
                <a:lnTo>
                  <a:pt x="1010093" y="0"/>
                </a:lnTo>
              </a:path>
            </a:pathLst>
          </a:custGeom>
          <a:noFill/>
          <a:ln w="152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5" name="TextBox 23"/>
          <p:cNvSpPr txBox="1"/>
          <p:nvPr/>
        </p:nvSpPr>
        <p:spPr>
          <a:xfrm>
            <a:off x="7585883" y="3379126"/>
            <a:ext cx="1854773" cy="1477328"/>
          </a:xfrm>
          <a:prstGeom prst="rect">
            <a:avLst/>
          </a:prstGeom>
          <a:noFill/>
        </p:spPr>
        <p:txBody>
          <a:bodyPr wrap="square" numCol="1" spcCol="457200" rtlCol="0">
            <a:spAutoFit/>
          </a:bodyPr>
          <a:lstStyle/>
          <a:p>
            <a:pPr algn="ctr"/>
            <a:r>
              <a:rPr lang="zh-CN" altLang="en-US" sz="3000" b="1" spc="300" dirty="0">
                <a:solidFill>
                  <a:srgbClr val="0070C0"/>
                </a:solidFill>
                <a:latin typeface="微软雅黑" panose="020B0503020204020204" pitchFamily="34" charset="-122"/>
                <a:ea typeface="微软雅黑" panose="020B0503020204020204" pitchFamily="34" charset="-122"/>
              </a:rPr>
              <a:t>提升团队执行力</a:t>
            </a:r>
            <a:endParaRPr lang="en-US" sz="3000" b="1" spc="300" dirty="0">
              <a:solidFill>
                <a:srgbClr val="0070C0"/>
              </a:solidFill>
              <a:latin typeface="微软雅黑" panose="020B0503020204020204" pitchFamily="34" charset="-122"/>
              <a:ea typeface="微软雅黑" panose="020B0503020204020204" pitchFamily="34" charset="-122"/>
            </a:endParaRPr>
          </a:p>
        </p:txBody>
      </p:sp>
      <p:sp>
        <p:nvSpPr>
          <p:cNvPr id="26" name="TextBox 27"/>
          <p:cNvSpPr txBox="1"/>
          <p:nvPr/>
        </p:nvSpPr>
        <p:spPr>
          <a:xfrm>
            <a:off x="3044590" y="4382448"/>
            <a:ext cx="793534" cy="553998"/>
          </a:xfrm>
          <a:prstGeom prst="rect">
            <a:avLst/>
          </a:prstGeom>
          <a:noFill/>
        </p:spPr>
        <p:txBody>
          <a:bodyPr wrap="square" numCol="1" spcCol="457200" rtlCol="0">
            <a:spAutoFit/>
          </a:bodyPr>
          <a:lstStyle/>
          <a:p>
            <a:pPr algn="ctr"/>
            <a:r>
              <a:rPr lang="en-US" sz="3000" spc="300" dirty="0">
                <a:solidFill>
                  <a:schemeClr val="bg1"/>
                </a:solidFill>
                <a:latin typeface="Impact" panose="020B0806030902050204" pitchFamily="34" charset="0"/>
                <a:ea typeface="Montserrat Light" charset="0"/>
                <a:cs typeface="Montserrat Light" charset="0"/>
              </a:rPr>
              <a:t>01</a:t>
            </a:r>
          </a:p>
        </p:txBody>
      </p:sp>
      <p:sp>
        <p:nvSpPr>
          <p:cNvPr id="27" name="TextBox 28"/>
          <p:cNvSpPr txBox="1"/>
          <p:nvPr/>
        </p:nvSpPr>
        <p:spPr>
          <a:xfrm>
            <a:off x="3801357" y="2115200"/>
            <a:ext cx="793534" cy="553998"/>
          </a:xfrm>
          <a:prstGeom prst="rect">
            <a:avLst/>
          </a:prstGeom>
          <a:noFill/>
        </p:spPr>
        <p:txBody>
          <a:bodyPr wrap="square" numCol="1" spcCol="457200" rtlCol="0">
            <a:spAutoFit/>
          </a:bodyPr>
          <a:lstStyle/>
          <a:p>
            <a:pPr algn="ctr"/>
            <a:r>
              <a:rPr lang="en-US" sz="3000" spc="300" dirty="0">
                <a:solidFill>
                  <a:schemeClr val="bg1"/>
                </a:solidFill>
                <a:latin typeface="Impact" panose="020B0806030902050204" pitchFamily="34" charset="0"/>
                <a:ea typeface="Montserrat Light" charset="0"/>
                <a:cs typeface="Montserrat Light" charset="0"/>
              </a:rPr>
              <a:t>02</a:t>
            </a:r>
          </a:p>
        </p:txBody>
      </p:sp>
      <p:sp>
        <p:nvSpPr>
          <p:cNvPr id="28" name="Rectangle 29"/>
          <p:cNvSpPr/>
          <p:nvPr/>
        </p:nvSpPr>
        <p:spPr>
          <a:xfrm>
            <a:off x="4369227" y="2935243"/>
            <a:ext cx="774571" cy="707886"/>
          </a:xfrm>
          <a:prstGeom prst="rect">
            <a:avLst/>
          </a:prstGeom>
        </p:spPr>
        <p:txBody>
          <a:bodyPr wrap="none" anchor="ctr">
            <a:spAutoFit/>
          </a:bodyPr>
          <a:lstStyle/>
          <a:p>
            <a:pPr algn="ctr"/>
            <a:r>
              <a:rPr lang="zh-CN" altLang="en-US" sz="2000" spc="300" dirty="0">
                <a:latin typeface="微软雅黑" panose="020B0503020204020204" pitchFamily="34" charset="-122"/>
                <a:ea typeface="微软雅黑" panose="020B0503020204020204" pitchFamily="34" charset="-122"/>
              </a:rPr>
              <a:t>团队</a:t>
            </a:r>
            <a:endParaRPr lang="en-US" altLang="zh-CN" sz="2000" spc="300" dirty="0">
              <a:latin typeface="微软雅黑" panose="020B0503020204020204" pitchFamily="34" charset="-122"/>
              <a:ea typeface="微软雅黑" panose="020B0503020204020204" pitchFamily="34" charset="-122"/>
            </a:endParaRPr>
          </a:p>
          <a:p>
            <a:pPr algn="ctr"/>
            <a:r>
              <a:rPr lang="zh-CN" altLang="en-US" sz="2000" spc="300" dirty="0">
                <a:latin typeface="微软雅黑" panose="020B0503020204020204" pitchFamily="34" charset="-122"/>
                <a:ea typeface="微软雅黑" panose="020B0503020204020204" pitchFamily="34" charset="-122"/>
              </a:rPr>
              <a:t>激励</a:t>
            </a:r>
          </a:p>
        </p:txBody>
      </p:sp>
      <p:sp>
        <p:nvSpPr>
          <p:cNvPr id="29" name="Rectangle 30"/>
          <p:cNvSpPr/>
          <p:nvPr/>
        </p:nvSpPr>
        <p:spPr>
          <a:xfrm>
            <a:off x="5596056" y="2674885"/>
            <a:ext cx="1518365" cy="446276"/>
          </a:xfrm>
          <a:prstGeom prst="rect">
            <a:avLst/>
          </a:prstGeom>
        </p:spPr>
        <p:txBody>
          <a:bodyPr wrap="none" anchor="ctr">
            <a:spAutoFit/>
          </a:bodyPr>
          <a:lstStyle/>
          <a:p>
            <a:pPr algn="ctr"/>
            <a:r>
              <a:rPr lang="zh-CN" altLang="en-US" sz="2300" spc="300" dirty="0">
                <a:latin typeface="微软雅黑" panose="020B0503020204020204" pitchFamily="34" charset="-122"/>
                <a:ea typeface="微软雅黑" panose="020B0503020204020204" pitchFamily="34" charset="-122"/>
              </a:rPr>
              <a:t>团队沟通</a:t>
            </a:r>
            <a:endParaRPr lang="en-US" sz="2300" spc="300" dirty="0">
              <a:latin typeface="微软雅黑" panose="020B0503020204020204" pitchFamily="34" charset="-122"/>
              <a:ea typeface="微软雅黑" panose="020B0503020204020204" pitchFamily="34" charset="-122"/>
            </a:endParaRPr>
          </a:p>
        </p:txBody>
      </p:sp>
      <p:sp>
        <p:nvSpPr>
          <p:cNvPr id="30" name="TextBox 31"/>
          <p:cNvSpPr txBox="1"/>
          <p:nvPr/>
        </p:nvSpPr>
        <p:spPr>
          <a:xfrm>
            <a:off x="5431307" y="1894648"/>
            <a:ext cx="793534" cy="553998"/>
          </a:xfrm>
          <a:prstGeom prst="rect">
            <a:avLst/>
          </a:prstGeom>
          <a:noFill/>
        </p:spPr>
        <p:txBody>
          <a:bodyPr wrap="square" numCol="1" spcCol="457200" rtlCol="0">
            <a:spAutoFit/>
          </a:bodyPr>
          <a:lstStyle/>
          <a:p>
            <a:pPr algn="ctr"/>
            <a:r>
              <a:rPr lang="en-US" sz="3000" spc="300" dirty="0">
                <a:solidFill>
                  <a:schemeClr val="bg1"/>
                </a:solidFill>
                <a:latin typeface="Impact" panose="020B0806030902050204" pitchFamily="34" charset="0"/>
                <a:ea typeface="Montserrat Light" charset="0"/>
                <a:cs typeface="Montserrat Light" charset="0"/>
              </a:rPr>
              <a:t>03</a:t>
            </a:r>
          </a:p>
        </p:txBody>
      </p:sp>
      <p:sp>
        <p:nvSpPr>
          <p:cNvPr id="31" name="TextBox 32"/>
          <p:cNvSpPr txBox="1"/>
          <p:nvPr/>
        </p:nvSpPr>
        <p:spPr>
          <a:xfrm>
            <a:off x="6147986" y="4153975"/>
            <a:ext cx="1098779" cy="861774"/>
          </a:xfrm>
          <a:prstGeom prst="rect">
            <a:avLst/>
          </a:prstGeom>
          <a:noFill/>
        </p:spPr>
        <p:txBody>
          <a:bodyPr wrap="square" numCol="1" spcCol="457200" rtlCol="0">
            <a:spAutoFit/>
          </a:bodyPr>
          <a:lstStyle/>
          <a:p>
            <a:pPr algn="ctr"/>
            <a:r>
              <a:rPr lang="zh-CN" altLang="en-US" sz="2500" b="1" spc="300" dirty="0">
                <a:latin typeface="微软雅黑" panose="020B0503020204020204" pitchFamily="34" charset="-122"/>
                <a:ea typeface="微软雅黑" panose="020B0503020204020204" pitchFamily="34" charset="-122"/>
              </a:rPr>
              <a:t>团队</a:t>
            </a:r>
            <a:endParaRPr lang="en-US" altLang="zh-CN" sz="2500" b="1" spc="300" dirty="0">
              <a:latin typeface="微软雅黑" panose="020B0503020204020204" pitchFamily="34" charset="-122"/>
              <a:ea typeface="微软雅黑" panose="020B0503020204020204" pitchFamily="34" charset="-122"/>
            </a:endParaRPr>
          </a:p>
          <a:p>
            <a:pPr algn="ctr"/>
            <a:r>
              <a:rPr lang="zh-CN" altLang="en-US" sz="2500" b="1" spc="300" dirty="0">
                <a:latin typeface="微软雅黑" panose="020B0503020204020204" pitchFamily="34" charset="-122"/>
                <a:ea typeface="微软雅黑" panose="020B0503020204020204" pitchFamily="34" charset="-122"/>
              </a:rPr>
              <a:t>冲突</a:t>
            </a:r>
            <a:endParaRPr lang="en-US" sz="2500" b="1" spc="300" dirty="0">
              <a:latin typeface="微软雅黑" panose="020B0503020204020204" pitchFamily="34" charset="-122"/>
              <a:ea typeface="微软雅黑" panose="020B0503020204020204" pitchFamily="34" charset="-122"/>
            </a:endParaRPr>
          </a:p>
        </p:txBody>
      </p:sp>
      <p:sp>
        <p:nvSpPr>
          <p:cNvPr id="32" name="TextBox 33"/>
          <p:cNvSpPr txBox="1"/>
          <p:nvPr/>
        </p:nvSpPr>
        <p:spPr>
          <a:xfrm>
            <a:off x="7054163" y="4878383"/>
            <a:ext cx="793534" cy="553998"/>
          </a:xfrm>
          <a:prstGeom prst="rect">
            <a:avLst/>
          </a:prstGeom>
          <a:noFill/>
        </p:spPr>
        <p:txBody>
          <a:bodyPr wrap="square" numCol="1" spcCol="457200" rtlCol="0">
            <a:spAutoFit/>
          </a:bodyPr>
          <a:lstStyle/>
          <a:p>
            <a:pPr algn="ctr"/>
            <a:r>
              <a:rPr lang="en-US" sz="3000" dirty="0">
                <a:latin typeface="Impact" panose="020B0806030902050204" pitchFamily="34" charset="0"/>
                <a:ea typeface="Montserrat Light" charset="0"/>
                <a:cs typeface="Montserrat Light" charset="0"/>
              </a:rPr>
              <a:t>04</a:t>
            </a:r>
          </a:p>
        </p:txBody>
      </p:sp>
      <p:sp>
        <p:nvSpPr>
          <p:cNvPr id="33" name="Oval 34"/>
          <p:cNvSpPr/>
          <p:nvPr/>
        </p:nvSpPr>
        <p:spPr>
          <a:xfrm rot="372845">
            <a:off x="7822565" y="2064729"/>
            <a:ext cx="268014" cy="268014"/>
          </a:xfrm>
          <a:prstGeom prst="ellipse">
            <a:avLst/>
          </a:prstGeom>
          <a:solidFill>
            <a:srgbClr val="0C1F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6"/>
          <p:cNvSpPr/>
          <p:nvPr/>
        </p:nvSpPr>
        <p:spPr>
          <a:xfrm rot="372845">
            <a:off x="2094394" y="4719470"/>
            <a:ext cx="246072" cy="246072"/>
          </a:xfrm>
          <a:prstGeom prst="ellipse">
            <a:avLst/>
          </a:prstGeom>
          <a:solidFill>
            <a:schemeClr val="tx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5" name="组合 34"/>
          <p:cNvGrpSpPr/>
          <p:nvPr/>
        </p:nvGrpSpPr>
        <p:grpSpPr>
          <a:xfrm>
            <a:off x="1637699" y="3243144"/>
            <a:ext cx="5061493" cy="715795"/>
            <a:chOff x="457707" y="1241135"/>
            <a:chExt cx="5061493" cy="715795"/>
          </a:xfrm>
        </p:grpSpPr>
        <p:sp>
          <p:nvSpPr>
            <p:cNvPr id="36" name="TextBox 3"/>
            <p:cNvSpPr>
              <a:spLocks noChangeArrowheads="1"/>
            </p:cNvSpPr>
            <p:nvPr/>
          </p:nvSpPr>
          <p:spPr bwMode="auto">
            <a:xfrm>
              <a:off x="598858" y="1726098"/>
              <a:ext cx="4920342"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defRPr/>
              </a:pPr>
              <a:r>
                <a:rPr lang="en-US" altLang="zh-CN" sz="900" spc="300" dirty="0">
                  <a:latin typeface="微软雅黑" panose="020B0503020204020204" pitchFamily="34" charset="-122"/>
                  <a:ea typeface="微软雅黑" panose="020B0503020204020204" pitchFamily="34" charset="-122"/>
                </a:rPr>
                <a:t>KNOW THE TEAM</a:t>
              </a:r>
              <a:endParaRPr lang="en-US" altLang="zh-CN" sz="900" spc="300" dirty="0">
                <a:latin typeface="微软雅黑" panose="020B0503020204020204" pitchFamily="34" charset="-122"/>
                <a:ea typeface="微软雅黑" panose="020B0503020204020204" pitchFamily="34" charset="-122"/>
                <a:cs typeface="Open Sans" panose="020B0606030504020204" pitchFamily="34" charset="0"/>
              </a:endParaRPr>
            </a:p>
          </p:txBody>
        </p:sp>
        <p:sp>
          <p:nvSpPr>
            <p:cNvPr id="37" name="TextBox 4"/>
            <p:cNvSpPr>
              <a:spLocks noChangeArrowheads="1"/>
            </p:cNvSpPr>
            <p:nvPr/>
          </p:nvSpPr>
          <p:spPr bwMode="auto">
            <a:xfrm>
              <a:off x="457707" y="1241135"/>
              <a:ext cx="30480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3000" b="1" spc="300" dirty="0">
                  <a:latin typeface="微软雅黑" panose="020B0503020204020204" pitchFamily="34" charset="-122"/>
                  <a:ea typeface="微软雅黑" panose="020B0503020204020204" pitchFamily="34" charset="-122"/>
                  <a:sym typeface="Broadway BT" charset="0"/>
                </a:rPr>
                <a:t>认识团队</a:t>
              </a:r>
            </a:p>
          </p:txBody>
        </p:sp>
      </p:grpSp>
      <p:sp>
        <p:nvSpPr>
          <p:cNvPr id="38" name="TextBox 33"/>
          <p:cNvSpPr txBox="1"/>
          <p:nvPr/>
        </p:nvSpPr>
        <p:spPr>
          <a:xfrm>
            <a:off x="8091160" y="2854395"/>
            <a:ext cx="793534" cy="553998"/>
          </a:xfrm>
          <a:prstGeom prst="rect">
            <a:avLst/>
          </a:prstGeom>
          <a:noFill/>
        </p:spPr>
        <p:txBody>
          <a:bodyPr wrap="square" numCol="1" spcCol="457200" rtlCol="0">
            <a:spAutoFit/>
          </a:bodyPr>
          <a:lstStyle/>
          <a:p>
            <a:pPr algn="ctr"/>
            <a:r>
              <a:rPr lang="en-US" sz="3000" dirty="0">
                <a:latin typeface="Impact" panose="020B0806030902050204" pitchFamily="34" charset="0"/>
                <a:ea typeface="Montserrat Light" charset="0"/>
                <a:cs typeface="Montserrat Light" charset="0"/>
              </a:rPr>
              <a:t>05</a:t>
            </a:r>
          </a:p>
        </p:txBody>
      </p:sp>
      <p:grpSp>
        <p:nvGrpSpPr>
          <p:cNvPr id="2" name="组合 1"/>
          <p:cNvGrpSpPr/>
          <p:nvPr/>
        </p:nvGrpSpPr>
        <p:grpSpPr>
          <a:xfrm>
            <a:off x="4422222" y="417076"/>
            <a:ext cx="3935638" cy="630942"/>
            <a:chOff x="4422222" y="417076"/>
            <a:chExt cx="3935638" cy="630942"/>
          </a:xfrm>
        </p:grpSpPr>
        <p:sp>
          <p:nvSpPr>
            <p:cNvPr id="40" name="矩形 24"/>
            <p:cNvSpPr>
              <a:spLocks noChangeArrowheads="1"/>
            </p:cNvSpPr>
            <p:nvPr/>
          </p:nvSpPr>
          <p:spPr bwMode="auto">
            <a:xfrm>
              <a:off x="4422222" y="417076"/>
              <a:ext cx="1322799" cy="630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3500" b="1" spc="300" dirty="0">
                  <a:latin typeface="Broadway BT" charset="0"/>
                  <a:ea typeface="微软雅黑" panose="020B0503020204020204" pitchFamily="34" charset="-122"/>
                  <a:sym typeface="Broadway BT" charset="0"/>
                </a:rPr>
                <a:t>目 录</a:t>
              </a:r>
            </a:p>
          </p:txBody>
        </p:sp>
        <p:sp>
          <p:nvSpPr>
            <p:cNvPr id="41" name="矩形 40"/>
            <p:cNvSpPr/>
            <p:nvPr/>
          </p:nvSpPr>
          <p:spPr>
            <a:xfrm>
              <a:off x="5706493" y="672551"/>
              <a:ext cx="2651367" cy="369332"/>
            </a:xfrm>
            <a:prstGeom prst="rect">
              <a:avLst/>
            </a:prstGeom>
          </p:spPr>
          <p:txBody>
            <a:bodyPr wrap="none">
              <a:spAutoFit/>
            </a:bodyPr>
            <a:lstStyle/>
            <a:p>
              <a:r>
                <a:rPr lang="en-US" altLang="zh-CN" spc="300" dirty="0">
                  <a:solidFill>
                    <a:schemeClr val="bg1">
                      <a:lumMod val="65000"/>
                    </a:schemeClr>
                  </a:solidFill>
                  <a:latin typeface="方正中等线_GBK" panose="03000509000000000000" pitchFamily="65" charset="-122"/>
                  <a:ea typeface="方正中等线_GBK" panose="03000509000000000000" pitchFamily="65" charset="-122"/>
                </a:rPr>
                <a:t>TEAM TO DEFINE</a:t>
              </a:r>
              <a:endParaRPr lang="zh-CN" altLang="en-US" spc="300" dirty="0">
                <a:solidFill>
                  <a:schemeClr val="bg1">
                    <a:lumMod val="65000"/>
                  </a:schemeClr>
                </a:solidFill>
                <a:latin typeface="方正中等线_GBK" panose="03000509000000000000" pitchFamily="65" charset="-122"/>
                <a:ea typeface="方正中等线_GBK" panose="03000509000000000000" pitchFamily="65" charset="-122"/>
              </a:endParaRPr>
            </a:p>
          </p:txBody>
        </p:sp>
      </p:grpSp>
      <p:sp>
        <p:nvSpPr>
          <p:cNvPr id="3" name="矩形 2"/>
          <p:cNvSpPr/>
          <p:nvPr/>
        </p:nvSpPr>
        <p:spPr>
          <a:xfrm>
            <a:off x="0" y="6419095"/>
            <a:ext cx="12192000" cy="145143"/>
          </a:xfrm>
          <a:prstGeom prst="rect">
            <a:avLst/>
          </a:prstGeom>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363453201"/>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2" presetClass="entr" presetSubtype="8" fill="hold" nodeType="afterEffect" p14:presetBounceEnd="54000">
                                      <p:stCondLst>
                                        <p:cond delay="0"/>
                                      </p:stCondLst>
                                      <p:childTnLst>
                                        <p:set>
                                          <p:cBhvr>
                                            <p:cTn id="10" dur="1" fill="hold">
                                              <p:stCondLst>
                                                <p:cond delay="0"/>
                                              </p:stCondLst>
                                            </p:cTn>
                                            <p:tgtEl>
                                              <p:spTgt spid="35"/>
                                            </p:tgtEl>
                                            <p:attrNameLst>
                                              <p:attrName>style.visibility</p:attrName>
                                            </p:attrNameLst>
                                          </p:cBhvr>
                                          <p:to>
                                            <p:strVal val="visible"/>
                                          </p:to>
                                        </p:set>
                                        <p:anim calcmode="lin" valueType="num" p14:bounceEnd="54000">
                                          <p:cBhvr additive="base">
                                            <p:cTn id="11" dur="250" fill="hold"/>
                                            <p:tgtEl>
                                              <p:spTgt spid="35"/>
                                            </p:tgtEl>
                                            <p:attrNameLst>
                                              <p:attrName>ppt_x</p:attrName>
                                            </p:attrNameLst>
                                          </p:cBhvr>
                                          <p:tavLst>
                                            <p:tav tm="0">
                                              <p:val>
                                                <p:strVal val="0-#ppt_w/2"/>
                                              </p:val>
                                            </p:tav>
                                            <p:tav tm="100000">
                                              <p:val>
                                                <p:strVal val="#ppt_x"/>
                                              </p:val>
                                            </p:tav>
                                          </p:tavLst>
                                        </p:anim>
                                        <p:anim calcmode="lin" valueType="num" p14:bounceEnd="54000">
                                          <p:cBhvr additive="base">
                                            <p:cTn id="12" dur="250" fill="hold"/>
                                            <p:tgtEl>
                                              <p:spTgt spid="35"/>
                                            </p:tgtEl>
                                            <p:attrNameLst>
                                              <p:attrName>ppt_y</p:attrName>
                                            </p:attrNameLst>
                                          </p:cBhvr>
                                          <p:tavLst>
                                            <p:tav tm="0">
                                              <p:val>
                                                <p:strVal val="#ppt_y"/>
                                              </p:val>
                                            </p:tav>
                                            <p:tav tm="100000">
                                              <p:val>
                                                <p:strVal val="#ppt_y"/>
                                              </p:val>
                                            </p:tav>
                                          </p:tavLst>
                                        </p:anim>
                                      </p:childTnLst>
                                    </p:cTn>
                                  </p:par>
                                </p:childTnLst>
                              </p:cTn>
                            </p:par>
                            <p:par>
                              <p:cTn id="13" fill="hold">
                                <p:stCondLst>
                                  <p:cond delay="750"/>
                                </p:stCondLst>
                                <p:childTnLst>
                                  <p:par>
                                    <p:cTn id="14" presetID="53" presetClass="entr" presetSubtype="16" fill="hold" grpId="0" nodeType="afterEffect">
                                      <p:stCondLst>
                                        <p:cond delay="0"/>
                                      </p:stCondLst>
                                      <p:childTnLst>
                                        <p:set>
                                          <p:cBhvr>
                                            <p:cTn id="15" dur="1" fill="hold">
                                              <p:stCondLst>
                                                <p:cond delay="0"/>
                                              </p:stCondLst>
                                            </p:cTn>
                                            <p:tgtEl>
                                              <p:spTgt spid="18"/>
                                            </p:tgtEl>
                                            <p:attrNameLst>
                                              <p:attrName>style.visibility</p:attrName>
                                            </p:attrNameLst>
                                          </p:cBhvr>
                                          <p:to>
                                            <p:strVal val="visible"/>
                                          </p:to>
                                        </p:set>
                                        <p:anim calcmode="lin" valueType="num">
                                          <p:cBhvr>
                                            <p:cTn id="16" dur="250" fill="hold"/>
                                            <p:tgtEl>
                                              <p:spTgt spid="18"/>
                                            </p:tgtEl>
                                            <p:attrNameLst>
                                              <p:attrName>ppt_w</p:attrName>
                                            </p:attrNameLst>
                                          </p:cBhvr>
                                          <p:tavLst>
                                            <p:tav tm="0">
                                              <p:val>
                                                <p:fltVal val="0"/>
                                              </p:val>
                                            </p:tav>
                                            <p:tav tm="100000">
                                              <p:val>
                                                <p:strVal val="#ppt_w"/>
                                              </p:val>
                                            </p:tav>
                                          </p:tavLst>
                                        </p:anim>
                                        <p:anim calcmode="lin" valueType="num">
                                          <p:cBhvr>
                                            <p:cTn id="17" dur="250" fill="hold"/>
                                            <p:tgtEl>
                                              <p:spTgt spid="18"/>
                                            </p:tgtEl>
                                            <p:attrNameLst>
                                              <p:attrName>ppt_h</p:attrName>
                                            </p:attrNameLst>
                                          </p:cBhvr>
                                          <p:tavLst>
                                            <p:tav tm="0">
                                              <p:val>
                                                <p:fltVal val="0"/>
                                              </p:val>
                                            </p:tav>
                                            <p:tav tm="100000">
                                              <p:val>
                                                <p:strVal val="#ppt_h"/>
                                              </p:val>
                                            </p:tav>
                                          </p:tavLst>
                                        </p:anim>
                                        <p:animEffect transition="in" filter="fade">
                                          <p:cBhvr>
                                            <p:cTn id="18" dur="250"/>
                                            <p:tgtEl>
                                              <p:spTgt spid="18"/>
                                            </p:tgtEl>
                                          </p:cBhvr>
                                        </p:animEffect>
                                      </p:childTnLst>
                                    </p:cTn>
                                  </p:par>
                                </p:childTnLst>
                              </p:cTn>
                            </p:par>
                            <p:par>
                              <p:cTn id="19" fill="hold">
                                <p:stCondLst>
                                  <p:cond delay="1000"/>
                                </p:stCondLst>
                                <p:childTnLst>
                                  <p:par>
                                    <p:cTn id="20" presetID="53" presetClass="entr" presetSubtype="16" fill="hold" grpId="0" nodeType="after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p:cTn id="22" dur="250" fill="hold"/>
                                            <p:tgtEl>
                                              <p:spTgt spid="26"/>
                                            </p:tgtEl>
                                            <p:attrNameLst>
                                              <p:attrName>ppt_w</p:attrName>
                                            </p:attrNameLst>
                                          </p:cBhvr>
                                          <p:tavLst>
                                            <p:tav tm="0">
                                              <p:val>
                                                <p:fltVal val="0"/>
                                              </p:val>
                                            </p:tav>
                                            <p:tav tm="100000">
                                              <p:val>
                                                <p:strVal val="#ppt_w"/>
                                              </p:val>
                                            </p:tav>
                                          </p:tavLst>
                                        </p:anim>
                                        <p:anim calcmode="lin" valueType="num">
                                          <p:cBhvr>
                                            <p:cTn id="23" dur="250" fill="hold"/>
                                            <p:tgtEl>
                                              <p:spTgt spid="26"/>
                                            </p:tgtEl>
                                            <p:attrNameLst>
                                              <p:attrName>ppt_h</p:attrName>
                                            </p:attrNameLst>
                                          </p:cBhvr>
                                          <p:tavLst>
                                            <p:tav tm="0">
                                              <p:val>
                                                <p:fltVal val="0"/>
                                              </p:val>
                                            </p:tav>
                                            <p:tav tm="100000">
                                              <p:val>
                                                <p:strVal val="#ppt_h"/>
                                              </p:val>
                                            </p:tav>
                                          </p:tavLst>
                                        </p:anim>
                                        <p:animEffect transition="in" filter="fade">
                                          <p:cBhvr>
                                            <p:cTn id="24" dur="250"/>
                                            <p:tgtEl>
                                              <p:spTgt spid="26"/>
                                            </p:tgtEl>
                                          </p:cBhvr>
                                        </p:animEffect>
                                      </p:childTnLst>
                                    </p:cTn>
                                  </p:par>
                                </p:childTnLst>
                              </p:cTn>
                            </p:par>
                            <p:par>
                              <p:cTn id="25" fill="hold">
                                <p:stCondLst>
                                  <p:cond delay="1250"/>
                                </p:stCondLst>
                                <p:childTnLst>
                                  <p:par>
                                    <p:cTn id="26" presetID="53" presetClass="entr" presetSubtype="16" fill="hold" grpId="0" nodeType="afterEffect">
                                      <p:stCondLst>
                                        <p:cond delay="0"/>
                                      </p:stCondLst>
                                      <p:childTnLst>
                                        <p:set>
                                          <p:cBhvr>
                                            <p:cTn id="27" dur="1" fill="hold">
                                              <p:stCondLst>
                                                <p:cond delay="0"/>
                                              </p:stCondLst>
                                            </p:cTn>
                                            <p:tgtEl>
                                              <p:spTgt spid="19"/>
                                            </p:tgtEl>
                                            <p:attrNameLst>
                                              <p:attrName>style.visibility</p:attrName>
                                            </p:attrNameLst>
                                          </p:cBhvr>
                                          <p:to>
                                            <p:strVal val="visible"/>
                                          </p:to>
                                        </p:set>
                                        <p:anim calcmode="lin" valueType="num">
                                          <p:cBhvr>
                                            <p:cTn id="28" dur="250" fill="hold"/>
                                            <p:tgtEl>
                                              <p:spTgt spid="19"/>
                                            </p:tgtEl>
                                            <p:attrNameLst>
                                              <p:attrName>ppt_w</p:attrName>
                                            </p:attrNameLst>
                                          </p:cBhvr>
                                          <p:tavLst>
                                            <p:tav tm="0">
                                              <p:val>
                                                <p:fltVal val="0"/>
                                              </p:val>
                                            </p:tav>
                                            <p:tav tm="100000">
                                              <p:val>
                                                <p:strVal val="#ppt_w"/>
                                              </p:val>
                                            </p:tav>
                                          </p:tavLst>
                                        </p:anim>
                                        <p:anim calcmode="lin" valueType="num">
                                          <p:cBhvr>
                                            <p:cTn id="29" dur="250" fill="hold"/>
                                            <p:tgtEl>
                                              <p:spTgt spid="19"/>
                                            </p:tgtEl>
                                            <p:attrNameLst>
                                              <p:attrName>ppt_h</p:attrName>
                                            </p:attrNameLst>
                                          </p:cBhvr>
                                          <p:tavLst>
                                            <p:tav tm="0">
                                              <p:val>
                                                <p:fltVal val="0"/>
                                              </p:val>
                                            </p:tav>
                                            <p:tav tm="100000">
                                              <p:val>
                                                <p:strVal val="#ppt_h"/>
                                              </p:val>
                                            </p:tav>
                                          </p:tavLst>
                                        </p:anim>
                                        <p:animEffect transition="in" filter="fade">
                                          <p:cBhvr>
                                            <p:cTn id="30" dur="250"/>
                                            <p:tgtEl>
                                              <p:spTgt spid="19"/>
                                            </p:tgtEl>
                                          </p:cBhvr>
                                        </p:animEffect>
                                      </p:childTnLst>
                                    </p:cTn>
                                  </p:par>
                                </p:childTnLst>
                              </p:cTn>
                            </p:par>
                            <p:par>
                              <p:cTn id="31" fill="hold">
                                <p:stCondLst>
                                  <p:cond delay="1500"/>
                                </p:stCondLst>
                                <p:childTnLst>
                                  <p:par>
                                    <p:cTn id="32" presetID="53" presetClass="entr" presetSubtype="16" fill="hold" grpId="0" nodeType="afterEffect">
                                      <p:stCondLst>
                                        <p:cond delay="0"/>
                                      </p:stCondLst>
                                      <p:childTnLst>
                                        <p:set>
                                          <p:cBhvr>
                                            <p:cTn id="33" dur="1" fill="hold">
                                              <p:stCondLst>
                                                <p:cond delay="0"/>
                                              </p:stCondLst>
                                            </p:cTn>
                                            <p:tgtEl>
                                              <p:spTgt spid="34"/>
                                            </p:tgtEl>
                                            <p:attrNameLst>
                                              <p:attrName>style.visibility</p:attrName>
                                            </p:attrNameLst>
                                          </p:cBhvr>
                                          <p:to>
                                            <p:strVal val="visible"/>
                                          </p:to>
                                        </p:set>
                                        <p:anim calcmode="lin" valueType="num">
                                          <p:cBhvr>
                                            <p:cTn id="34" dur="250" fill="hold"/>
                                            <p:tgtEl>
                                              <p:spTgt spid="34"/>
                                            </p:tgtEl>
                                            <p:attrNameLst>
                                              <p:attrName>ppt_w</p:attrName>
                                            </p:attrNameLst>
                                          </p:cBhvr>
                                          <p:tavLst>
                                            <p:tav tm="0">
                                              <p:val>
                                                <p:fltVal val="0"/>
                                              </p:val>
                                            </p:tav>
                                            <p:tav tm="100000">
                                              <p:val>
                                                <p:strVal val="#ppt_w"/>
                                              </p:val>
                                            </p:tav>
                                          </p:tavLst>
                                        </p:anim>
                                        <p:anim calcmode="lin" valueType="num">
                                          <p:cBhvr>
                                            <p:cTn id="35" dur="250" fill="hold"/>
                                            <p:tgtEl>
                                              <p:spTgt spid="34"/>
                                            </p:tgtEl>
                                            <p:attrNameLst>
                                              <p:attrName>ppt_h</p:attrName>
                                            </p:attrNameLst>
                                          </p:cBhvr>
                                          <p:tavLst>
                                            <p:tav tm="0">
                                              <p:val>
                                                <p:fltVal val="0"/>
                                              </p:val>
                                            </p:tav>
                                            <p:tav tm="100000">
                                              <p:val>
                                                <p:strVal val="#ppt_h"/>
                                              </p:val>
                                            </p:tav>
                                          </p:tavLst>
                                        </p:anim>
                                        <p:animEffect transition="in" filter="fade">
                                          <p:cBhvr>
                                            <p:cTn id="36" dur="250"/>
                                            <p:tgtEl>
                                              <p:spTgt spid="34"/>
                                            </p:tgtEl>
                                          </p:cBhvr>
                                        </p:animEffect>
                                      </p:childTnLst>
                                    </p:cTn>
                                  </p:par>
                                </p:childTnLst>
                              </p:cTn>
                            </p:par>
                            <p:par>
                              <p:cTn id="37" fill="hold">
                                <p:stCondLst>
                                  <p:cond delay="1750"/>
                                </p:stCondLst>
                                <p:childTnLst>
                                  <p:par>
                                    <p:cTn id="38" presetID="53" presetClass="entr" presetSubtype="16" fill="hold" grpId="0" nodeType="afterEffect">
                                      <p:stCondLst>
                                        <p:cond delay="0"/>
                                      </p:stCondLst>
                                      <p:childTnLst>
                                        <p:set>
                                          <p:cBhvr>
                                            <p:cTn id="39" dur="1" fill="hold">
                                              <p:stCondLst>
                                                <p:cond delay="0"/>
                                              </p:stCondLst>
                                            </p:cTn>
                                            <p:tgtEl>
                                              <p:spTgt spid="11"/>
                                            </p:tgtEl>
                                            <p:attrNameLst>
                                              <p:attrName>style.visibility</p:attrName>
                                            </p:attrNameLst>
                                          </p:cBhvr>
                                          <p:to>
                                            <p:strVal val="visible"/>
                                          </p:to>
                                        </p:set>
                                        <p:anim calcmode="lin" valueType="num">
                                          <p:cBhvr>
                                            <p:cTn id="40" dur="250" fill="hold"/>
                                            <p:tgtEl>
                                              <p:spTgt spid="11"/>
                                            </p:tgtEl>
                                            <p:attrNameLst>
                                              <p:attrName>ppt_w</p:attrName>
                                            </p:attrNameLst>
                                          </p:cBhvr>
                                          <p:tavLst>
                                            <p:tav tm="0">
                                              <p:val>
                                                <p:fltVal val="0"/>
                                              </p:val>
                                            </p:tav>
                                            <p:tav tm="100000">
                                              <p:val>
                                                <p:strVal val="#ppt_w"/>
                                              </p:val>
                                            </p:tav>
                                          </p:tavLst>
                                        </p:anim>
                                        <p:anim calcmode="lin" valueType="num">
                                          <p:cBhvr>
                                            <p:cTn id="41" dur="250" fill="hold"/>
                                            <p:tgtEl>
                                              <p:spTgt spid="11"/>
                                            </p:tgtEl>
                                            <p:attrNameLst>
                                              <p:attrName>ppt_h</p:attrName>
                                            </p:attrNameLst>
                                          </p:cBhvr>
                                          <p:tavLst>
                                            <p:tav tm="0">
                                              <p:val>
                                                <p:fltVal val="0"/>
                                              </p:val>
                                            </p:tav>
                                            <p:tav tm="100000">
                                              <p:val>
                                                <p:strVal val="#ppt_h"/>
                                              </p:val>
                                            </p:tav>
                                          </p:tavLst>
                                        </p:anim>
                                        <p:animEffect transition="in" filter="fade">
                                          <p:cBhvr>
                                            <p:cTn id="42" dur="250"/>
                                            <p:tgtEl>
                                              <p:spTgt spid="11"/>
                                            </p:tgtEl>
                                          </p:cBhvr>
                                        </p:animEffect>
                                      </p:childTnLst>
                                    </p:cTn>
                                  </p:par>
                                </p:childTnLst>
                              </p:cTn>
                            </p:par>
                            <p:par>
                              <p:cTn id="43" fill="hold">
                                <p:stCondLst>
                                  <p:cond delay="2000"/>
                                </p:stCondLst>
                                <p:childTnLst>
                                  <p:par>
                                    <p:cTn id="44" presetID="53" presetClass="entr" presetSubtype="16" fill="hold" grpId="0" nodeType="afterEffect">
                                      <p:stCondLst>
                                        <p:cond delay="0"/>
                                      </p:stCondLst>
                                      <p:childTnLst>
                                        <p:set>
                                          <p:cBhvr>
                                            <p:cTn id="45" dur="1" fill="hold">
                                              <p:stCondLst>
                                                <p:cond delay="0"/>
                                              </p:stCondLst>
                                            </p:cTn>
                                            <p:tgtEl>
                                              <p:spTgt spid="27"/>
                                            </p:tgtEl>
                                            <p:attrNameLst>
                                              <p:attrName>style.visibility</p:attrName>
                                            </p:attrNameLst>
                                          </p:cBhvr>
                                          <p:to>
                                            <p:strVal val="visible"/>
                                          </p:to>
                                        </p:set>
                                        <p:anim calcmode="lin" valueType="num">
                                          <p:cBhvr>
                                            <p:cTn id="46" dur="250" fill="hold"/>
                                            <p:tgtEl>
                                              <p:spTgt spid="27"/>
                                            </p:tgtEl>
                                            <p:attrNameLst>
                                              <p:attrName>ppt_w</p:attrName>
                                            </p:attrNameLst>
                                          </p:cBhvr>
                                          <p:tavLst>
                                            <p:tav tm="0">
                                              <p:val>
                                                <p:fltVal val="0"/>
                                              </p:val>
                                            </p:tav>
                                            <p:tav tm="100000">
                                              <p:val>
                                                <p:strVal val="#ppt_w"/>
                                              </p:val>
                                            </p:tav>
                                          </p:tavLst>
                                        </p:anim>
                                        <p:anim calcmode="lin" valueType="num">
                                          <p:cBhvr>
                                            <p:cTn id="47" dur="250" fill="hold"/>
                                            <p:tgtEl>
                                              <p:spTgt spid="27"/>
                                            </p:tgtEl>
                                            <p:attrNameLst>
                                              <p:attrName>ppt_h</p:attrName>
                                            </p:attrNameLst>
                                          </p:cBhvr>
                                          <p:tavLst>
                                            <p:tav tm="0">
                                              <p:val>
                                                <p:fltVal val="0"/>
                                              </p:val>
                                            </p:tav>
                                            <p:tav tm="100000">
                                              <p:val>
                                                <p:strVal val="#ppt_h"/>
                                              </p:val>
                                            </p:tav>
                                          </p:tavLst>
                                        </p:anim>
                                        <p:animEffect transition="in" filter="fade">
                                          <p:cBhvr>
                                            <p:cTn id="48" dur="250"/>
                                            <p:tgtEl>
                                              <p:spTgt spid="27"/>
                                            </p:tgtEl>
                                          </p:cBhvr>
                                        </p:animEffect>
                                      </p:childTnLst>
                                    </p:cTn>
                                  </p:par>
                                </p:childTnLst>
                              </p:cTn>
                            </p:par>
                            <p:par>
                              <p:cTn id="49" fill="hold">
                                <p:stCondLst>
                                  <p:cond delay="2250"/>
                                </p:stCondLst>
                                <p:childTnLst>
                                  <p:par>
                                    <p:cTn id="50" presetID="53" presetClass="entr" presetSubtype="16" fill="hold" grpId="0" nodeType="afterEffect">
                                      <p:stCondLst>
                                        <p:cond delay="0"/>
                                      </p:stCondLst>
                                      <p:childTnLst>
                                        <p:set>
                                          <p:cBhvr>
                                            <p:cTn id="51" dur="1" fill="hold">
                                              <p:stCondLst>
                                                <p:cond delay="0"/>
                                              </p:stCondLst>
                                            </p:cTn>
                                            <p:tgtEl>
                                              <p:spTgt spid="28"/>
                                            </p:tgtEl>
                                            <p:attrNameLst>
                                              <p:attrName>style.visibility</p:attrName>
                                            </p:attrNameLst>
                                          </p:cBhvr>
                                          <p:to>
                                            <p:strVal val="visible"/>
                                          </p:to>
                                        </p:set>
                                        <p:anim calcmode="lin" valueType="num">
                                          <p:cBhvr>
                                            <p:cTn id="52" dur="250" fill="hold"/>
                                            <p:tgtEl>
                                              <p:spTgt spid="28"/>
                                            </p:tgtEl>
                                            <p:attrNameLst>
                                              <p:attrName>ppt_w</p:attrName>
                                            </p:attrNameLst>
                                          </p:cBhvr>
                                          <p:tavLst>
                                            <p:tav tm="0">
                                              <p:val>
                                                <p:fltVal val="0"/>
                                              </p:val>
                                            </p:tav>
                                            <p:tav tm="100000">
                                              <p:val>
                                                <p:strVal val="#ppt_w"/>
                                              </p:val>
                                            </p:tav>
                                          </p:tavLst>
                                        </p:anim>
                                        <p:anim calcmode="lin" valueType="num">
                                          <p:cBhvr>
                                            <p:cTn id="53" dur="250" fill="hold"/>
                                            <p:tgtEl>
                                              <p:spTgt spid="28"/>
                                            </p:tgtEl>
                                            <p:attrNameLst>
                                              <p:attrName>ppt_h</p:attrName>
                                            </p:attrNameLst>
                                          </p:cBhvr>
                                          <p:tavLst>
                                            <p:tav tm="0">
                                              <p:val>
                                                <p:fltVal val="0"/>
                                              </p:val>
                                            </p:tav>
                                            <p:tav tm="100000">
                                              <p:val>
                                                <p:strVal val="#ppt_h"/>
                                              </p:val>
                                            </p:tav>
                                          </p:tavLst>
                                        </p:anim>
                                        <p:animEffect transition="in" filter="fade">
                                          <p:cBhvr>
                                            <p:cTn id="54" dur="250"/>
                                            <p:tgtEl>
                                              <p:spTgt spid="28"/>
                                            </p:tgtEl>
                                          </p:cBhvr>
                                        </p:animEffect>
                                      </p:childTnLst>
                                    </p:cTn>
                                  </p:par>
                                </p:childTnLst>
                              </p:cTn>
                            </p:par>
                            <p:par>
                              <p:cTn id="55" fill="hold">
                                <p:stCondLst>
                                  <p:cond delay="2500"/>
                                </p:stCondLst>
                                <p:childTnLst>
                                  <p:par>
                                    <p:cTn id="56" presetID="53" presetClass="entr" presetSubtype="16" fill="hold" grpId="0" nodeType="afterEffect">
                                      <p:stCondLst>
                                        <p:cond delay="0"/>
                                      </p:stCondLst>
                                      <p:childTnLst>
                                        <p:set>
                                          <p:cBhvr>
                                            <p:cTn id="57" dur="1" fill="hold">
                                              <p:stCondLst>
                                                <p:cond delay="0"/>
                                              </p:stCondLst>
                                            </p:cTn>
                                            <p:tgtEl>
                                              <p:spTgt spid="15"/>
                                            </p:tgtEl>
                                            <p:attrNameLst>
                                              <p:attrName>style.visibility</p:attrName>
                                            </p:attrNameLst>
                                          </p:cBhvr>
                                          <p:to>
                                            <p:strVal val="visible"/>
                                          </p:to>
                                        </p:set>
                                        <p:anim calcmode="lin" valueType="num">
                                          <p:cBhvr>
                                            <p:cTn id="58" dur="250" fill="hold"/>
                                            <p:tgtEl>
                                              <p:spTgt spid="15"/>
                                            </p:tgtEl>
                                            <p:attrNameLst>
                                              <p:attrName>ppt_w</p:attrName>
                                            </p:attrNameLst>
                                          </p:cBhvr>
                                          <p:tavLst>
                                            <p:tav tm="0">
                                              <p:val>
                                                <p:fltVal val="0"/>
                                              </p:val>
                                            </p:tav>
                                            <p:tav tm="100000">
                                              <p:val>
                                                <p:strVal val="#ppt_w"/>
                                              </p:val>
                                            </p:tav>
                                          </p:tavLst>
                                        </p:anim>
                                        <p:anim calcmode="lin" valueType="num">
                                          <p:cBhvr>
                                            <p:cTn id="59" dur="250" fill="hold"/>
                                            <p:tgtEl>
                                              <p:spTgt spid="15"/>
                                            </p:tgtEl>
                                            <p:attrNameLst>
                                              <p:attrName>ppt_h</p:attrName>
                                            </p:attrNameLst>
                                          </p:cBhvr>
                                          <p:tavLst>
                                            <p:tav tm="0">
                                              <p:val>
                                                <p:fltVal val="0"/>
                                              </p:val>
                                            </p:tav>
                                            <p:tav tm="100000">
                                              <p:val>
                                                <p:strVal val="#ppt_h"/>
                                              </p:val>
                                            </p:tav>
                                          </p:tavLst>
                                        </p:anim>
                                        <p:animEffect transition="in" filter="fade">
                                          <p:cBhvr>
                                            <p:cTn id="60" dur="250"/>
                                            <p:tgtEl>
                                              <p:spTgt spid="15"/>
                                            </p:tgtEl>
                                          </p:cBhvr>
                                        </p:animEffect>
                                      </p:childTnLst>
                                    </p:cTn>
                                  </p:par>
                                </p:childTnLst>
                              </p:cTn>
                            </p:par>
                            <p:par>
                              <p:cTn id="61" fill="hold">
                                <p:stCondLst>
                                  <p:cond delay="2750"/>
                                </p:stCondLst>
                                <p:childTnLst>
                                  <p:par>
                                    <p:cTn id="62" presetID="10" presetClass="entr" presetSubtype="0" fill="hold" grpId="0" nodeType="afterEffect">
                                      <p:stCondLst>
                                        <p:cond delay="0"/>
                                      </p:stCondLst>
                                      <p:childTnLst>
                                        <p:set>
                                          <p:cBhvr>
                                            <p:cTn id="63" dur="1" fill="hold">
                                              <p:stCondLst>
                                                <p:cond delay="0"/>
                                              </p:stCondLst>
                                            </p:cTn>
                                            <p:tgtEl>
                                              <p:spTgt spid="20"/>
                                            </p:tgtEl>
                                            <p:attrNameLst>
                                              <p:attrName>style.visibility</p:attrName>
                                            </p:attrNameLst>
                                          </p:cBhvr>
                                          <p:to>
                                            <p:strVal val="visible"/>
                                          </p:to>
                                        </p:set>
                                        <p:animEffect transition="in" filter="fade">
                                          <p:cBhvr>
                                            <p:cTn id="64" dur="250"/>
                                            <p:tgtEl>
                                              <p:spTgt spid="20"/>
                                            </p:tgtEl>
                                          </p:cBhvr>
                                        </p:animEffect>
                                      </p:childTnLst>
                                    </p:cTn>
                                  </p:par>
                                </p:childTnLst>
                              </p:cTn>
                            </p:par>
                            <p:par>
                              <p:cTn id="65" fill="hold">
                                <p:stCondLst>
                                  <p:cond delay="3000"/>
                                </p:stCondLst>
                                <p:childTnLst>
                                  <p:par>
                                    <p:cTn id="66" presetID="10" presetClass="entr" presetSubtype="0" fill="hold" grpId="0" nodeType="afterEffect">
                                      <p:stCondLst>
                                        <p:cond delay="0"/>
                                      </p:stCondLst>
                                      <p:childTnLst>
                                        <p:set>
                                          <p:cBhvr>
                                            <p:cTn id="67" dur="1" fill="hold">
                                              <p:stCondLst>
                                                <p:cond delay="0"/>
                                              </p:stCondLst>
                                            </p:cTn>
                                            <p:tgtEl>
                                              <p:spTgt spid="30"/>
                                            </p:tgtEl>
                                            <p:attrNameLst>
                                              <p:attrName>style.visibility</p:attrName>
                                            </p:attrNameLst>
                                          </p:cBhvr>
                                          <p:to>
                                            <p:strVal val="visible"/>
                                          </p:to>
                                        </p:set>
                                        <p:animEffect transition="in" filter="fade">
                                          <p:cBhvr>
                                            <p:cTn id="68" dur="250"/>
                                            <p:tgtEl>
                                              <p:spTgt spid="30"/>
                                            </p:tgtEl>
                                          </p:cBhvr>
                                        </p:animEffect>
                                      </p:childTnLst>
                                    </p:cTn>
                                  </p:par>
                                </p:childTnLst>
                              </p:cTn>
                            </p:par>
                            <p:par>
                              <p:cTn id="69" fill="hold">
                                <p:stCondLst>
                                  <p:cond delay="3250"/>
                                </p:stCondLst>
                                <p:childTnLst>
                                  <p:par>
                                    <p:cTn id="70" presetID="10" presetClass="entr" presetSubtype="0" fill="hold" grpId="0" nodeType="afterEffect">
                                      <p:stCondLst>
                                        <p:cond delay="0"/>
                                      </p:stCondLst>
                                      <p:childTnLst>
                                        <p:set>
                                          <p:cBhvr>
                                            <p:cTn id="71" dur="1" fill="hold">
                                              <p:stCondLst>
                                                <p:cond delay="0"/>
                                              </p:stCondLst>
                                            </p:cTn>
                                            <p:tgtEl>
                                              <p:spTgt spid="29"/>
                                            </p:tgtEl>
                                            <p:attrNameLst>
                                              <p:attrName>style.visibility</p:attrName>
                                            </p:attrNameLst>
                                          </p:cBhvr>
                                          <p:to>
                                            <p:strVal val="visible"/>
                                          </p:to>
                                        </p:set>
                                        <p:animEffect transition="in" filter="fade">
                                          <p:cBhvr>
                                            <p:cTn id="72" dur="250"/>
                                            <p:tgtEl>
                                              <p:spTgt spid="29"/>
                                            </p:tgtEl>
                                          </p:cBhvr>
                                        </p:animEffect>
                                      </p:childTnLst>
                                    </p:cTn>
                                  </p:par>
                                </p:childTnLst>
                              </p:cTn>
                            </p:par>
                            <p:par>
                              <p:cTn id="73" fill="hold">
                                <p:stCondLst>
                                  <p:cond delay="3500"/>
                                </p:stCondLst>
                                <p:childTnLst>
                                  <p:par>
                                    <p:cTn id="74" presetID="12" presetClass="entr" presetSubtype="8" fill="hold" grpId="0" nodeType="afterEffect">
                                      <p:stCondLst>
                                        <p:cond delay="0"/>
                                      </p:stCondLst>
                                      <p:childTnLst>
                                        <p:set>
                                          <p:cBhvr>
                                            <p:cTn id="75" dur="1" fill="hold">
                                              <p:stCondLst>
                                                <p:cond delay="0"/>
                                              </p:stCondLst>
                                            </p:cTn>
                                            <p:tgtEl>
                                              <p:spTgt spid="21"/>
                                            </p:tgtEl>
                                            <p:attrNameLst>
                                              <p:attrName>style.visibility</p:attrName>
                                            </p:attrNameLst>
                                          </p:cBhvr>
                                          <p:to>
                                            <p:strVal val="visible"/>
                                          </p:to>
                                        </p:set>
                                        <p:anim calcmode="lin" valueType="num">
                                          <p:cBhvr additive="base">
                                            <p:cTn id="76" dur="250"/>
                                            <p:tgtEl>
                                              <p:spTgt spid="21"/>
                                            </p:tgtEl>
                                            <p:attrNameLst>
                                              <p:attrName>ppt_x</p:attrName>
                                            </p:attrNameLst>
                                          </p:cBhvr>
                                          <p:tavLst>
                                            <p:tav tm="0">
                                              <p:val>
                                                <p:strVal val="#ppt_x-#ppt_w*1.125000"/>
                                              </p:val>
                                            </p:tav>
                                            <p:tav tm="100000">
                                              <p:val>
                                                <p:strVal val="#ppt_x"/>
                                              </p:val>
                                            </p:tav>
                                          </p:tavLst>
                                        </p:anim>
                                        <p:animEffect transition="in" filter="wipe(right)">
                                          <p:cBhvr>
                                            <p:cTn id="77" dur="250"/>
                                            <p:tgtEl>
                                              <p:spTgt spid="21"/>
                                            </p:tgtEl>
                                          </p:cBhvr>
                                        </p:animEffect>
                                      </p:childTnLst>
                                    </p:cTn>
                                  </p:par>
                                </p:childTnLst>
                              </p:cTn>
                            </p:par>
                            <p:par>
                              <p:cTn id="78" fill="hold">
                                <p:stCondLst>
                                  <p:cond delay="3750"/>
                                </p:stCondLst>
                                <p:childTnLst>
                                  <p:par>
                                    <p:cTn id="79" presetID="12" presetClass="entr" presetSubtype="8" fill="hold" grpId="0" nodeType="afterEffect">
                                      <p:stCondLst>
                                        <p:cond delay="0"/>
                                      </p:stCondLst>
                                      <p:childTnLst>
                                        <p:set>
                                          <p:cBhvr>
                                            <p:cTn id="80" dur="1" fill="hold">
                                              <p:stCondLst>
                                                <p:cond delay="0"/>
                                              </p:stCondLst>
                                            </p:cTn>
                                            <p:tgtEl>
                                              <p:spTgt spid="23"/>
                                            </p:tgtEl>
                                            <p:attrNameLst>
                                              <p:attrName>style.visibility</p:attrName>
                                            </p:attrNameLst>
                                          </p:cBhvr>
                                          <p:to>
                                            <p:strVal val="visible"/>
                                          </p:to>
                                        </p:set>
                                        <p:anim calcmode="lin" valueType="num">
                                          <p:cBhvr additive="base">
                                            <p:cTn id="81" dur="250"/>
                                            <p:tgtEl>
                                              <p:spTgt spid="23"/>
                                            </p:tgtEl>
                                            <p:attrNameLst>
                                              <p:attrName>ppt_x</p:attrName>
                                            </p:attrNameLst>
                                          </p:cBhvr>
                                          <p:tavLst>
                                            <p:tav tm="0">
                                              <p:val>
                                                <p:strVal val="#ppt_x-#ppt_w*1.125000"/>
                                              </p:val>
                                            </p:tav>
                                            <p:tav tm="100000">
                                              <p:val>
                                                <p:strVal val="#ppt_x"/>
                                              </p:val>
                                            </p:tav>
                                          </p:tavLst>
                                        </p:anim>
                                        <p:animEffect transition="in" filter="wipe(right)">
                                          <p:cBhvr>
                                            <p:cTn id="82" dur="250"/>
                                            <p:tgtEl>
                                              <p:spTgt spid="23"/>
                                            </p:tgtEl>
                                          </p:cBhvr>
                                        </p:animEffect>
                                      </p:childTnLst>
                                    </p:cTn>
                                  </p:par>
                                </p:childTnLst>
                              </p:cTn>
                            </p:par>
                            <p:par>
                              <p:cTn id="83" fill="hold">
                                <p:stCondLst>
                                  <p:cond delay="4000"/>
                                </p:stCondLst>
                                <p:childTnLst>
                                  <p:par>
                                    <p:cTn id="84" presetID="12" presetClass="entr" presetSubtype="8" fill="hold" grpId="0" nodeType="afterEffect">
                                      <p:stCondLst>
                                        <p:cond delay="0"/>
                                      </p:stCondLst>
                                      <p:childTnLst>
                                        <p:set>
                                          <p:cBhvr>
                                            <p:cTn id="85" dur="1" fill="hold">
                                              <p:stCondLst>
                                                <p:cond delay="0"/>
                                              </p:stCondLst>
                                            </p:cTn>
                                            <p:tgtEl>
                                              <p:spTgt spid="31"/>
                                            </p:tgtEl>
                                            <p:attrNameLst>
                                              <p:attrName>style.visibility</p:attrName>
                                            </p:attrNameLst>
                                          </p:cBhvr>
                                          <p:to>
                                            <p:strVal val="visible"/>
                                          </p:to>
                                        </p:set>
                                        <p:anim calcmode="lin" valueType="num">
                                          <p:cBhvr additive="base">
                                            <p:cTn id="86" dur="250"/>
                                            <p:tgtEl>
                                              <p:spTgt spid="31"/>
                                            </p:tgtEl>
                                            <p:attrNameLst>
                                              <p:attrName>ppt_x</p:attrName>
                                            </p:attrNameLst>
                                          </p:cBhvr>
                                          <p:tavLst>
                                            <p:tav tm="0">
                                              <p:val>
                                                <p:strVal val="#ppt_x-#ppt_w*1.125000"/>
                                              </p:val>
                                            </p:tav>
                                            <p:tav tm="100000">
                                              <p:val>
                                                <p:strVal val="#ppt_x"/>
                                              </p:val>
                                            </p:tav>
                                          </p:tavLst>
                                        </p:anim>
                                        <p:animEffect transition="in" filter="wipe(right)">
                                          <p:cBhvr>
                                            <p:cTn id="87" dur="250"/>
                                            <p:tgtEl>
                                              <p:spTgt spid="31"/>
                                            </p:tgtEl>
                                          </p:cBhvr>
                                        </p:animEffect>
                                      </p:childTnLst>
                                    </p:cTn>
                                  </p:par>
                                </p:childTnLst>
                              </p:cTn>
                            </p:par>
                            <p:par>
                              <p:cTn id="88" fill="hold">
                                <p:stCondLst>
                                  <p:cond delay="4250"/>
                                </p:stCondLst>
                                <p:childTnLst>
                                  <p:par>
                                    <p:cTn id="89" presetID="12" presetClass="entr" presetSubtype="8" fill="hold" grpId="0" nodeType="afterEffect">
                                      <p:stCondLst>
                                        <p:cond delay="0"/>
                                      </p:stCondLst>
                                      <p:childTnLst>
                                        <p:set>
                                          <p:cBhvr>
                                            <p:cTn id="90" dur="1" fill="hold">
                                              <p:stCondLst>
                                                <p:cond delay="0"/>
                                              </p:stCondLst>
                                            </p:cTn>
                                            <p:tgtEl>
                                              <p:spTgt spid="22"/>
                                            </p:tgtEl>
                                            <p:attrNameLst>
                                              <p:attrName>style.visibility</p:attrName>
                                            </p:attrNameLst>
                                          </p:cBhvr>
                                          <p:to>
                                            <p:strVal val="visible"/>
                                          </p:to>
                                        </p:set>
                                        <p:anim calcmode="lin" valueType="num">
                                          <p:cBhvr additive="base">
                                            <p:cTn id="91" dur="250"/>
                                            <p:tgtEl>
                                              <p:spTgt spid="22"/>
                                            </p:tgtEl>
                                            <p:attrNameLst>
                                              <p:attrName>ppt_x</p:attrName>
                                            </p:attrNameLst>
                                          </p:cBhvr>
                                          <p:tavLst>
                                            <p:tav tm="0">
                                              <p:val>
                                                <p:strVal val="#ppt_x-#ppt_w*1.125000"/>
                                              </p:val>
                                            </p:tav>
                                            <p:tav tm="100000">
                                              <p:val>
                                                <p:strVal val="#ppt_x"/>
                                              </p:val>
                                            </p:tav>
                                          </p:tavLst>
                                        </p:anim>
                                        <p:animEffect transition="in" filter="wipe(right)">
                                          <p:cBhvr>
                                            <p:cTn id="92" dur="250"/>
                                            <p:tgtEl>
                                              <p:spTgt spid="22"/>
                                            </p:tgtEl>
                                          </p:cBhvr>
                                        </p:animEffect>
                                      </p:childTnLst>
                                    </p:cTn>
                                  </p:par>
                                </p:childTnLst>
                              </p:cTn>
                            </p:par>
                            <p:par>
                              <p:cTn id="93" fill="hold">
                                <p:stCondLst>
                                  <p:cond delay="4500"/>
                                </p:stCondLst>
                                <p:childTnLst>
                                  <p:par>
                                    <p:cTn id="94" presetID="12" presetClass="entr" presetSubtype="8" fill="hold" grpId="0" nodeType="afterEffect">
                                      <p:stCondLst>
                                        <p:cond delay="0"/>
                                      </p:stCondLst>
                                      <p:childTnLst>
                                        <p:set>
                                          <p:cBhvr>
                                            <p:cTn id="95" dur="1" fill="hold">
                                              <p:stCondLst>
                                                <p:cond delay="0"/>
                                              </p:stCondLst>
                                            </p:cTn>
                                            <p:tgtEl>
                                              <p:spTgt spid="32"/>
                                            </p:tgtEl>
                                            <p:attrNameLst>
                                              <p:attrName>style.visibility</p:attrName>
                                            </p:attrNameLst>
                                          </p:cBhvr>
                                          <p:to>
                                            <p:strVal val="visible"/>
                                          </p:to>
                                        </p:set>
                                        <p:anim calcmode="lin" valueType="num">
                                          <p:cBhvr additive="base">
                                            <p:cTn id="96" dur="250"/>
                                            <p:tgtEl>
                                              <p:spTgt spid="32"/>
                                            </p:tgtEl>
                                            <p:attrNameLst>
                                              <p:attrName>ppt_x</p:attrName>
                                            </p:attrNameLst>
                                          </p:cBhvr>
                                          <p:tavLst>
                                            <p:tav tm="0">
                                              <p:val>
                                                <p:strVal val="#ppt_x-#ppt_w*1.125000"/>
                                              </p:val>
                                            </p:tav>
                                            <p:tav tm="100000">
                                              <p:val>
                                                <p:strVal val="#ppt_x"/>
                                              </p:val>
                                            </p:tav>
                                          </p:tavLst>
                                        </p:anim>
                                        <p:animEffect transition="in" filter="wipe(right)">
                                          <p:cBhvr>
                                            <p:cTn id="97" dur="250"/>
                                            <p:tgtEl>
                                              <p:spTgt spid="32"/>
                                            </p:tgtEl>
                                          </p:cBhvr>
                                        </p:animEffect>
                                      </p:childTnLst>
                                    </p:cTn>
                                  </p:par>
                                </p:childTnLst>
                              </p:cTn>
                            </p:par>
                            <p:par>
                              <p:cTn id="98" fill="hold">
                                <p:stCondLst>
                                  <p:cond delay="4750"/>
                                </p:stCondLst>
                                <p:childTnLst>
                                  <p:par>
                                    <p:cTn id="99" presetID="10" presetClass="entr" presetSubtype="0" fill="hold" grpId="0" nodeType="afterEffect">
                                      <p:stCondLst>
                                        <p:cond delay="0"/>
                                      </p:stCondLst>
                                      <p:childTnLst>
                                        <p:set>
                                          <p:cBhvr>
                                            <p:cTn id="100" dur="1" fill="hold">
                                              <p:stCondLst>
                                                <p:cond delay="0"/>
                                              </p:stCondLst>
                                            </p:cTn>
                                            <p:tgtEl>
                                              <p:spTgt spid="33"/>
                                            </p:tgtEl>
                                            <p:attrNameLst>
                                              <p:attrName>style.visibility</p:attrName>
                                            </p:attrNameLst>
                                          </p:cBhvr>
                                          <p:to>
                                            <p:strVal val="visible"/>
                                          </p:to>
                                        </p:set>
                                        <p:animEffect transition="in" filter="fade">
                                          <p:cBhvr>
                                            <p:cTn id="101" dur="250"/>
                                            <p:tgtEl>
                                              <p:spTgt spid="33"/>
                                            </p:tgtEl>
                                          </p:cBhvr>
                                        </p:animEffect>
                                      </p:childTnLst>
                                    </p:cTn>
                                  </p:par>
                                </p:childTnLst>
                              </p:cTn>
                            </p:par>
                            <p:par>
                              <p:cTn id="102" fill="hold">
                                <p:stCondLst>
                                  <p:cond delay="5000"/>
                                </p:stCondLst>
                                <p:childTnLst>
                                  <p:par>
                                    <p:cTn id="103" presetID="10" presetClass="entr" presetSubtype="0" fill="hold" grpId="0" nodeType="afterEffect">
                                      <p:stCondLst>
                                        <p:cond delay="0"/>
                                      </p:stCondLst>
                                      <p:childTnLst>
                                        <p:set>
                                          <p:cBhvr>
                                            <p:cTn id="104" dur="1" fill="hold">
                                              <p:stCondLst>
                                                <p:cond delay="0"/>
                                              </p:stCondLst>
                                            </p:cTn>
                                            <p:tgtEl>
                                              <p:spTgt spid="25"/>
                                            </p:tgtEl>
                                            <p:attrNameLst>
                                              <p:attrName>style.visibility</p:attrName>
                                            </p:attrNameLst>
                                          </p:cBhvr>
                                          <p:to>
                                            <p:strVal val="visible"/>
                                          </p:to>
                                        </p:set>
                                        <p:animEffect transition="in" filter="fade">
                                          <p:cBhvr>
                                            <p:cTn id="105" dur="250"/>
                                            <p:tgtEl>
                                              <p:spTgt spid="25"/>
                                            </p:tgtEl>
                                          </p:cBhvr>
                                        </p:animEffect>
                                      </p:childTnLst>
                                    </p:cTn>
                                  </p:par>
                                </p:childTnLst>
                              </p:cTn>
                            </p:par>
                            <p:par>
                              <p:cTn id="106" fill="hold">
                                <p:stCondLst>
                                  <p:cond delay="5250"/>
                                </p:stCondLst>
                                <p:childTnLst>
                                  <p:par>
                                    <p:cTn id="107" presetID="53" presetClass="entr" presetSubtype="16" fill="hold" grpId="0" nodeType="afterEffect">
                                      <p:stCondLst>
                                        <p:cond delay="0"/>
                                      </p:stCondLst>
                                      <p:childTnLst>
                                        <p:set>
                                          <p:cBhvr>
                                            <p:cTn id="108" dur="1" fill="hold">
                                              <p:stCondLst>
                                                <p:cond delay="0"/>
                                              </p:stCondLst>
                                            </p:cTn>
                                            <p:tgtEl>
                                              <p:spTgt spid="24"/>
                                            </p:tgtEl>
                                            <p:attrNameLst>
                                              <p:attrName>style.visibility</p:attrName>
                                            </p:attrNameLst>
                                          </p:cBhvr>
                                          <p:to>
                                            <p:strVal val="visible"/>
                                          </p:to>
                                        </p:set>
                                        <p:anim calcmode="lin" valueType="num">
                                          <p:cBhvr>
                                            <p:cTn id="109" dur="250" fill="hold"/>
                                            <p:tgtEl>
                                              <p:spTgt spid="24"/>
                                            </p:tgtEl>
                                            <p:attrNameLst>
                                              <p:attrName>ppt_w</p:attrName>
                                            </p:attrNameLst>
                                          </p:cBhvr>
                                          <p:tavLst>
                                            <p:tav tm="0">
                                              <p:val>
                                                <p:fltVal val="0"/>
                                              </p:val>
                                            </p:tav>
                                            <p:tav tm="100000">
                                              <p:val>
                                                <p:strVal val="#ppt_w"/>
                                              </p:val>
                                            </p:tav>
                                          </p:tavLst>
                                        </p:anim>
                                        <p:anim calcmode="lin" valueType="num">
                                          <p:cBhvr>
                                            <p:cTn id="110" dur="250" fill="hold"/>
                                            <p:tgtEl>
                                              <p:spTgt spid="24"/>
                                            </p:tgtEl>
                                            <p:attrNameLst>
                                              <p:attrName>ppt_h</p:attrName>
                                            </p:attrNameLst>
                                          </p:cBhvr>
                                          <p:tavLst>
                                            <p:tav tm="0">
                                              <p:val>
                                                <p:fltVal val="0"/>
                                              </p:val>
                                            </p:tav>
                                            <p:tav tm="100000">
                                              <p:val>
                                                <p:strVal val="#ppt_h"/>
                                              </p:val>
                                            </p:tav>
                                          </p:tavLst>
                                        </p:anim>
                                        <p:animEffect transition="in" filter="fade">
                                          <p:cBhvr>
                                            <p:cTn id="111" dur="250"/>
                                            <p:tgtEl>
                                              <p:spTgt spid="24"/>
                                            </p:tgtEl>
                                          </p:cBhvr>
                                        </p:animEffect>
                                      </p:childTnLst>
                                    </p:cTn>
                                  </p:par>
                                </p:childTnLst>
                              </p:cTn>
                            </p:par>
                            <p:par>
                              <p:cTn id="112" fill="hold">
                                <p:stCondLst>
                                  <p:cond delay="5500"/>
                                </p:stCondLst>
                                <p:childTnLst>
                                  <p:par>
                                    <p:cTn id="113" presetID="53" presetClass="entr" presetSubtype="16" fill="hold" grpId="0" nodeType="afterEffect">
                                      <p:stCondLst>
                                        <p:cond delay="0"/>
                                      </p:stCondLst>
                                      <p:childTnLst>
                                        <p:set>
                                          <p:cBhvr>
                                            <p:cTn id="114" dur="1" fill="hold">
                                              <p:stCondLst>
                                                <p:cond delay="0"/>
                                              </p:stCondLst>
                                            </p:cTn>
                                            <p:tgtEl>
                                              <p:spTgt spid="17"/>
                                            </p:tgtEl>
                                            <p:attrNameLst>
                                              <p:attrName>style.visibility</p:attrName>
                                            </p:attrNameLst>
                                          </p:cBhvr>
                                          <p:to>
                                            <p:strVal val="visible"/>
                                          </p:to>
                                        </p:set>
                                        <p:anim calcmode="lin" valueType="num">
                                          <p:cBhvr>
                                            <p:cTn id="115" dur="250" fill="hold"/>
                                            <p:tgtEl>
                                              <p:spTgt spid="17"/>
                                            </p:tgtEl>
                                            <p:attrNameLst>
                                              <p:attrName>ppt_w</p:attrName>
                                            </p:attrNameLst>
                                          </p:cBhvr>
                                          <p:tavLst>
                                            <p:tav tm="0">
                                              <p:val>
                                                <p:fltVal val="0"/>
                                              </p:val>
                                            </p:tav>
                                            <p:tav tm="100000">
                                              <p:val>
                                                <p:strVal val="#ppt_w"/>
                                              </p:val>
                                            </p:tav>
                                          </p:tavLst>
                                        </p:anim>
                                        <p:anim calcmode="lin" valueType="num">
                                          <p:cBhvr>
                                            <p:cTn id="116" dur="250" fill="hold"/>
                                            <p:tgtEl>
                                              <p:spTgt spid="17"/>
                                            </p:tgtEl>
                                            <p:attrNameLst>
                                              <p:attrName>ppt_h</p:attrName>
                                            </p:attrNameLst>
                                          </p:cBhvr>
                                          <p:tavLst>
                                            <p:tav tm="0">
                                              <p:val>
                                                <p:fltVal val="0"/>
                                              </p:val>
                                            </p:tav>
                                            <p:tav tm="100000">
                                              <p:val>
                                                <p:strVal val="#ppt_h"/>
                                              </p:val>
                                            </p:tav>
                                          </p:tavLst>
                                        </p:anim>
                                        <p:animEffect transition="in" filter="fade">
                                          <p:cBhvr>
                                            <p:cTn id="117" dur="250"/>
                                            <p:tgtEl>
                                              <p:spTgt spid="17"/>
                                            </p:tgtEl>
                                          </p:cBhvr>
                                        </p:animEffect>
                                      </p:childTnLst>
                                    </p:cTn>
                                  </p:par>
                                </p:childTnLst>
                              </p:cTn>
                            </p:par>
                            <p:par>
                              <p:cTn id="118" fill="hold">
                                <p:stCondLst>
                                  <p:cond delay="5750"/>
                                </p:stCondLst>
                                <p:childTnLst>
                                  <p:par>
                                    <p:cTn id="119" presetID="12" presetClass="entr" presetSubtype="8" fill="hold" grpId="0" nodeType="afterEffect">
                                      <p:stCondLst>
                                        <p:cond delay="0"/>
                                      </p:stCondLst>
                                      <p:childTnLst>
                                        <p:set>
                                          <p:cBhvr>
                                            <p:cTn id="120" dur="1" fill="hold">
                                              <p:stCondLst>
                                                <p:cond delay="0"/>
                                              </p:stCondLst>
                                            </p:cTn>
                                            <p:tgtEl>
                                              <p:spTgt spid="38"/>
                                            </p:tgtEl>
                                            <p:attrNameLst>
                                              <p:attrName>style.visibility</p:attrName>
                                            </p:attrNameLst>
                                          </p:cBhvr>
                                          <p:to>
                                            <p:strVal val="visible"/>
                                          </p:to>
                                        </p:set>
                                        <p:anim calcmode="lin" valueType="num">
                                          <p:cBhvr additive="base">
                                            <p:cTn id="121" dur="250"/>
                                            <p:tgtEl>
                                              <p:spTgt spid="38"/>
                                            </p:tgtEl>
                                            <p:attrNameLst>
                                              <p:attrName>ppt_x</p:attrName>
                                            </p:attrNameLst>
                                          </p:cBhvr>
                                          <p:tavLst>
                                            <p:tav tm="0">
                                              <p:val>
                                                <p:strVal val="#ppt_x-#ppt_w*1.125000"/>
                                              </p:val>
                                            </p:tav>
                                            <p:tav tm="100000">
                                              <p:val>
                                                <p:strVal val="#ppt_x"/>
                                              </p:val>
                                            </p:tav>
                                          </p:tavLst>
                                        </p:anim>
                                        <p:animEffect transition="in" filter="wipe(right)">
                                          <p:cBhvr>
                                            <p:cTn id="122" dur="250"/>
                                            <p:tgtEl>
                                              <p:spTgt spid="38"/>
                                            </p:tgtEl>
                                          </p:cBhvr>
                                        </p:animEffect>
                                      </p:childTnLst>
                                    </p:cTn>
                                  </p:par>
                                </p:childTnLst>
                              </p:cTn>
                            </p:par>
                            <p:par>
                              <p:cTn id="123" fill="hold">
                                <p:stCondLst>
                                  <p:cond delay="6000"/>
                                </p:stCondLst>
                                <p:childTnLst>
                                  <p:par>
                                    <p:cTn id="124" presetID="22" presetClass="entr" presetSubtype="8" fill="hold" grpId="0" nodeType="afterEffect">
                                      <p:stCondLst>
                                        <p:cond delay="0"/>
                                      </p:stCondLst>
                                      <p:childTnLst>
                                        <p:set>
                                          <p:cBhvr>
                                            <p:cTn id="125" dur="1" fill="hold">
                                              <p:stCondLst>
                                                <p:cond delay="0"/>
                                              </p:stCondLst>
                                            </p:cTn>
                                            <p:tgtEl>
                                              <p:spTgt spid="3"/>
                                            </p:tgtEl>
                                            <p:attrNameLst>
                                              <p:attrName>style.visibility</p:attrName>
                                            </p:attrNameLst>
                                          </p:cBhvr>
                                          <p:to>
                                            <p:strVal val="visible"/>
                                          </p:to>
                                        </p:set>
                                        <p:animEffect transition="in" filter="wipe(left)">
                                          <p:cBhvr>
                                            <p:cTn id="126"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5" grpId="0" animBg="1"/>
          <p:bldP spid="17" grpId="0" animBg="1"/>
          <p:bldP spid="18" grpId="0" animBg="1"/>
          <p:bldP spid="19" grpId="0" animBg="1"/>
          <p:bldP spid="20" grpId="0" animBg="1"/>
          <p:bldP spid="21" grpId="0" animBg="1"/>
          <p:bldP spid="22" grpId="0" animBg="1"/>
          <p:bldP spid="23" grpId="0" animBg="1"/>
          <p:bldP spid="24" grpId="0" animBg="1"/>
          <p:bldP spid="25" grpId="0"/>
          <p:bldP spid="26" grpId="0"/>
          <p:bldP spid="27" grpId="0"/>
          <p:bldP spid="28" grpId="0"/>
          <p:bldP spid="29" grpId="0"/>
          <p:bldP spid="30" grpId="0"/>
          <p:bldP spid="31" grpId="0"/>
          <p:bldP spid="32" grpId="0"/>
          <p:bldP spid="33" grpId="0" animBg="1"/>
          <p:bldP spid="34" grpId="0" animBg="1"/>
          <p:bldP spid="38" grpId="0"/>
          <p:bldP spid="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35"/>
                                            </p:tgtEl>
                                            <p:attrNameLst>
                                              <p:attrName>style.visibility</p:attrName>
                                            </p:attrNameLst>
                                          </p:cBhvr>
                                          <p:to>
                                            <p:strVal val="visible"/>
                                          </p:to>
                                        </p:set>
                                        <p:anim calcmode="lin" valueType="num">
                                          <p:cBhvr additive="base">
                                            <p:cTn id="11" dur="250" fill="hold"/>
                                            <p:tgtEl>
                                              <p:spTgt spid="35"/>
                                            </p:tgtEl>
                                            <p:attrNameLst>
                                              <p:attrName>ppt_x</p:attrName>
                                            </p:attrNameLst>
                                          </p:cBhvr>
                                          <p:tavLst>
                                            <p:tav tm="0">
                                              <p:val>
                                                <p:strVal val="0-#ppt_w/2"/>
                                              </p:val>
                                            </p:tav>
                                            <p:tav tm="100000">
                                              <p:val>
                                                <p:strVal val="#ppt_x"/>
                                              </p:val>
                                            </p:tav>
                                          </p:tavLst>
                                        </p:anim>
                                        <p:anim calcmode="lin" valueType="num">
                                          <p:cBhvr additive="base">
                                            <p:cTn id="12" dur="250" fill="hold"/>
                                            <p:tgtEl>
                                              <p:spTgt spid="35"/>
                                            </p:tgtEl>
                                            <p:attrNameLst>
                                              <p:attrName>ppt_y</p:attrName>
                                            </p:attrNameLst>
                                          </p:cBhvr>
                                          <p:tavLst>
                                            <p:tav tm="0">
                                              <p:val>
                                                <p:strVal val="#ppt_y"/>
                                              </p:val>
                                            </p:tav>
                                            <p:tav tm="100000">
                                              <p:val>
                                                <p:strVal val="#ppt_y"/>
                                              </p:val>
                                            </p:tav>
                                          </p:tavLst>
                                        </p:anim>
                                      </p:childTnLst>
                                    </p:cTn>
                                  </p:par>
                                </p:childTnLst>
                              </p:cTn>
                            </p:par>
                            <p:par>
                              <p:cTn id="13" fill="hold">
                                <p:stCondLst>
                                  <p:cond delay="750"/>
                                </p:stCondLst>
                                <p:childTnLst>
                                  <p:par>
                                    <p:cTn id="14" presetID="53" presetClass="entr" presetSubtype="16" fill="hold" grpId="0" nodeType="afterEffect">
                                      <p:stCondLst>
                                        <p:cond delay="0"/>
                                      </p:stCondLst>
                                      <p:childTnLst>
                                        <p:set>
                                          <p:cBhvr>
                                            <p:cTn id="15" dur="1" fill="hold">
                                              <p:stCondLst>
                                                <p:cond delay="0"/>
                                              </p:stCondLst>
                                            </p:cTn>
                                            <p:tgtEl>
                                              <p:spTgt spid="18"/>
                                            </p:tgtEl>
                                            <p:attrNameLst>
                                              <p:attrName>style.visibility</p:attrName>
                                            </p:attrNameLst>
                                          </p:cBhvr>
                                          <p:to>
                                            <p:strVal val="visible"/>
                                          </p:to>
                                        </p:set>
                                        <p:anim calcmode="lin" valueType="num">
                                          <p:cBhvr>
                                            <p:cTn id="16" dur="250" fill="hold"/>
                                            <p:tgtEl>
                                              <p:spTgt spid="18"/>
                                            </p:tgtEl>
                                            <p:attrNameLst>
                                              <p:attrName>ppt_w</p:attrName>
                                            </p:attrNameLst>
                                          </p:cBhvr>
                                          <p:tavLst>
                                            <p:tav tm="0">
                                              <p:val>
                                                <p:fltVal val="0"/>
                                              </p:val>
                                            </p:tav>
                                            <p:tav tm="100000">
                                              <p:val>
                                                <p:strVal val="#ppt_w"/>
                                              </p:val>
                                            </p:tav>
                                          </p:tavLst>
                                        </p:anim>
                                        <p:anim calcmode="lin" valueType="num">
                                          <p:cBhvr>
                                            <p:cTn id="17" dur="250" fill="hold"/>
                                            <p:tgtEl>
                                              <p:spTgt spid="18"/>
                                            </p:tgtEl>
                                            <p:attrNameLst>
                                              <p:attrName>ppt_h</p:attrName>
                                            </p:attrNameLst>
                                          </p:cBhvr>
                                          <p:tavLst>
                                            <p:tav tm="0">
                                              <p:val>
                                                <p:fltVal val="0"/>
                                              </p:val>
                                            </p:tav>
                                            <p:tav tm="100000">
                                              <p:val>
                                                <p:strVal val="#ppt_h"/>
                                              </p:val>
                                            </p:tav>
                                          </p:tavLst>
                                        </p:anim>
                                        <p:animEffect transition="in" filter="fade">
                                          <p:cBhvr>
                                            <p:cTn id="18" dur="250"/>
                                            <p:tgtEl>
                                              <p:spTgt spid="18"/>
                                            </p:tgtEl>
                                          </p:cBhvr>
                                        </p:animEffect>
                                      </p:childTnLst>
                                    </p:cTn>
                                  </p:par>
                                </p:childTnLst>
                              </p:cTn>
                            </p:par>
                            <p:par>
                              <p:cTn id="19" fill="hold">
                                <p:stCondLst>
                                  <p:cond delay="1000"/>
                                </p:stCondLst>
                                <p:childTnLst>
                                  <p:par>
                                    <p:cTn id="20" presetID="53" presetClass="entr" presetSubtype="16" fill="hold" grpId="0" nodeType="after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p:cTn id="22" dur="250" fill="hold"/>
                                            <p:tgtEl>
                                              <p:spTgt spid="26"/>
                                            </p:tgtEl>
                                            <p:attrNameLst>
                                              <p:attrName>ppt_w</p:attrName>
                                            </p:attrNameLst>
                                          </p:cBhvr>
                                          <p:tavLst>
                                            <p:tav tm="0">
                                              <p:val>
                                                <p:fltVal val="0"/>
                                              </p:val>
                                            </p:tav>
                                            <p:tav tm="100000">
                                              <p:val>
                                                <p:strVal val="#ppt_w"/>
                                              </p:val>
                                            </p:tav>
                                          </p:tavLst>
                                        </p:anim>
                                        <p:anim calcmode="lin" valueType="num">
                                          <p:cBhvr>
                                            <p:cTn id="23" dur="250" fill="hold"/>
                                            <p:tgtEl>
                                              <p:spTgt spid="26"/>
                                            </p:tgtEl>
                                            <p:attrNameLst>
                                              <p:attrName>ppt_h</p:attrName>
                                            </p:attrNameLst>
                                          </p:cBhvr>
                                          <p:tavLst>
                                            <p:tav tm="0">
                                              <p:val>
                                                <p:fltVal val="0"/>
                                              </p:val>
                                            </p:tav>
                                            <p:tav tm="100000">
                                              <p:val>
                                                <p:strVal val="#ppt_h"/>
                                              </p:val>
                                            </p:tav>
                                          </p:tavLst>
                                        </p:anim>
                                        <p:animEffect transition="in" filter="fade">
                                          <p:cBhvr>
                                            <p:cTn id="24" dur="250"/>
                                            <p:tgtEl>
                                              <p:spTgt spid="26"/>
                                            </p:tgtEl>
                                          </p:cBhvr>
                                        </p:animEffect>
                                      </p:childTnLst>
                                    </p:cTn>
                                  </p:par>
                                </p:childTnLst>
                              </p:cTn>
                            </p:par>
                            <p:par>
                              <p:cTn id="25" fill="hold">
                                <p:stCondLst>
                                  <p:cond delay="1250"/>
                                </p:stCondLst>
                                <p:childTnLst>
                                  <p:par>
                                    <p:cTn id="26" presetID="53" presetClass="entr" presetSubtype="16" fill="hold" grpId="0" nodeType="afterEffect">
                                      <p:stCondLst>
                                        <p:cond delay="0"/>
                                      </p:stCondLst>
                                      <p:childTnLst>
                                        <p:set>
                                          <p:cBhvr>
                                            <p:cTn id="27" dur="1" fill="hold">
                                              <p:stCondLst>
                                                <p:cond delay="0"/>
                                              </p:stCondLst>
                                            </p:cTn>
                                            <p:tgtEl>
                                              <p:spTgt spid="19"/>
                                            </p:tgtEl>
                                            <p:attrNameLst>
                                              <p:attrName>style.visibility</p:attrName>
                                            </p:attrNameLst>
                                          </p:cBhvr>
                                          <p:to>
                                            <p:strVal val="visible"/>
                                          </p:to>
                                        </p:set>
                                        <p:anim calcmode="lin" valueType="num">
                                          <p:cBhvr>
                                            <p:cTn id="28" dur="250" fill="hold"/>
                                            <p:tgtEl>
                                              <p:spTgt spid="19"/>
                                            </p:tgtEl>
                                            <p:attrNameLst>
                                              <p:attrName>ppt_w</p:attrName>
                                            </p:attrNameLst>
                                          </p:cBhvr>
                                          <p:tavLst>
                                            <p:tav tm="0">
                                              <p:val>
                                                <p:fltVal val="0"/>
                                              </p:val>
                                            </p:tav>
                                            <p:tav tm="100000">
                                              <p:val>
                                                <p:strVal val="#ppt_w"/>
                                              </p:val>
                                            </p:tav>
                                          </p:tavLst>
                                        </p:anim>
                                        <p:anim calcmode="lin" valueType="num">
                                          <p:cBhvr>
                                            <p:cTn id="29" dur="250" fill="hold"/>
                                            <p:tgtEl>
                                              <p:spTgt spid="19"/>
                                            </p:tgtEl>
                                            <p:attrNameLst>
                                              <p:attrName>ppt_h</p:attrName>
                                            </p:attrNameLst>
                                          </p:cBhvr>
                                          <p:tavLst>
                                            <p:tav tm="0">
                                              <p:val>
                                                <p:fltVal val="0"/>
                                              </p:val>
                                            </p:tav>
                                            <p:tav tm="100000">
                                              <p:val>
                                                <p:strVal val="#ppt_h"/>
                                              </p:val>
                                            </p:tav>
                                          </p:tavLst>
                                        </p:anim>
                                        <p:animEffect transition="in" filter="fade">
                                          <p:cBhvr>
                                            <p:cTn id="30" dur="250"/>
                                            <p:tgtEl>
                                              <p:spTgt spid="19"/>
                                            </p:tgtEl>
                                          </p:cBhvr>
                                        </p:animEffect>
                                      </p:childTnLst>
                                    </p:cTn>
                                  </p:par>
                                </p:childTnLst>
                              </p:cTn>
                            </p:par>
                            <p:par>
                              <p:cTn id="31" fill="hold">
                                <p:stCondLst>
                                  <p:cond delay="1500"/>
                                </p:stCondLst>
                                <p:childTnLst>
                                  <p:par>
                                    <p:cTn id="32" presetID="53" presetClass="entr" presetSubtype="16" fill="hold" grpId="0" nodeType="afterEffect">
                                      <p:stCondLst>
                                        <p:cond delay="0"/>
                                      </p:stCondLst>
                                      <p:childTnLst>
                                        <p:set>
                                          <p:cBhvr>
                                            <p:cTn id="33" dur="1" fill="hold">
                                              <p:stCondLst>
                                                <p:cond delay="0"/>
                                              </p:stCondLst>
                                            </p:cTn>
                                            <p:tgtEl>
                                              <p:spTgt spid="34"/>
                                            </p:tgtEl>
                                            <p:attrNameLst>
                                              <p:attrName>style.visibility</p:attrName>
                                            </p:attrNameLst>
                                          </p:cBhvr>
                                          <p:to>
                                            <p:strVal val="visible"/>
                                          </p:to>
                                        </p:set>
                                        <p:anim calcmode="lin" valueType="num">
                                          <p:cBhvr>
                                            <p:cTn id="34" dur="250" fill="hold"/>
                                            <p:tgtEl>
                                              <p:spTgt spid="34"/>
                                            </p:tgtEl>
                                            <p:attrNameLst>
                                              <p:attrName>ppt_w</p:attrName>
                                            </p:attrNameLst>
                                          </p:cBhvr>
                                          <p:tavLst>
                                            <p:tav tm="0">
                                              <p:val>
                                                <p:fltVal val="0"/>
                                              </p:val>
                                            </p:tav>
                                            <p:tav tm="100000">
                                              <p:val>
                                                <p:strVal val="#ppt_w"/>
                                              </p:val>
                                            </p:tav>
                                          </p:tavLst>
                                        </p:anim>
                                        <p:anim calcmode="lin" valueType="num">
                                          <p:cBhvr>
                                            <p:cTn id="35" dur="250" fill="hold"/>
                                            <p:tgtEl>
                                              <p:spTgt spid="34"/>
                                            </p:tgtEl>
                                            <p:attrNameLst>
                                              <p:attrName>ppt_h</p:attrName>
                                            </p:attrNameLst>
                                          </p:cBhvr>
                                          <p:tavLst>
                                            <p:tav tm="0">
                                              <p:val>
                                                <p:fltVal val="0"/>
                                              </p:val>
                                            </p:tav>
                                            <p:tav tm="100000">
                                              <p:val>
                                                <p:strVal val="#ppt_h"/>
                                              </p:val>
                                            </p:tav>
                                          </p:tavLst>
                                        </p:anim>
                                        <p:animEffect transition="in" filter="fade">
                                          <p:cBhvr>
                                            <p:cTn id="36" dur="250"/>
                                            <p:tgtEl>
                                              <p:spTgt spid="34"/>
                                            </p:tgtEl>
                                          </p:cBhvr>
                                        </p:animEffect>
                                      </p:childTnLst>
                                    </p:cTn>
                                  </p:par>
                                </p:childTnLst>
                              </p:cTn>
                            </p:par>
                            <p:par>
                              <p:cTn id="37" fill="hold">
                                <p:stCondLst>
                                  <p:cond delay="1750"/>
                                </p:stCondLst>
                                <p:childTnLst>
                                  <p:par>
                                    <p:cTn id="38" presetID="53" presetClass="entr" presetSubtype="16" fill="hold" grpId="0" nodeType="afterEffect">
                                      <p:stCondLst>
                                        <p:cond delay="0"/>
                                      </p:stCondLst>
                                      <p:childTnLst>
                                        <p:set>
                                          <p:cBhvr>
                                            <p:cTn id="39" dur="1" fill="hold">
                                              <p:stCondLst>
                                                <p:cond delay="0"/>
                                              </p:stCondLst>
                                            </p:cTn>
                                            <p:tgtEl>
                                              <p:spTgt spid="11"/>
                                            </p:tgtEl>
                                            <p:attrNameLst>
                                              <p:attrName>style.visibility</p:attrName>
                                            </p:attrNameLst>
                                          </p:cBhvr>
                                          <p:to>
                                            <p:strVal val="visible"/>
                                          </p:to>
                                        </p:set>
                                        <p:anim calcmode="lin" valueType="num">
                                          <p:cBhvr>
                                            <p:cTn id="40" dur="250" fill="hold"/>
                                            <p:tgtEl>
                                              <p:spTgt spid="11"/>
                                            </p:tgtEl>
                                            <p:attrNameLst>
                                              <p:attrName>ppt_w</p:attrName>
                                            </p:attrNameLst>
                                          </p:cBhvr>
                                          <p:tavLst>
                                            <p:tav tm="0">
                                              <p:val>
                                                <p:fltVal val="0"/>
                                              </p:val>
                                            </p:tav>
                                            <p:tav tm="100000">
                                              <p:val>
                                                <p:strVal val="#ppt_w"/>
                                              </p:val>
                                            </p:tav>
                                          </p:tavLst>
                                        </p:anim>
                                        <p:anim calcmode="lin" valueType="num">
                                          <p:cBhvr>
                                            <p:cTn id="41" dur="250" fill="hold"/>
                                            <p:tgtEl>
                                              <p:spTgt spid="11"/>
                                            </p:tgtEl>
                                            <p:attrNameLst>
                                              <p:attrName>ppt_h</p:attrName>
                                            </p:attrNameLst>
                                          </p:cBhvr>
                                          <p:tavLst>
                                            <p:tav tm="0">
                                              <p:val>
                                                <p:fltVal val="0"/>
                                              </p:val>
                                            </p:tav>
                                            <p:tav tm="100000">
                                              <p:val>
                                                <p:strVal val="#ppt_h"/>
                                              </p:val>
                                            </p:tav>
                                          </p:tavLst>
                                        </p:anim>
                                        <p:animEffect transition="in" filter="fade">
                                          <p:cBhvr>
                                            <p:cTn id="42" dur="250"/>
                                            <p:tgtEl>
                                              <p:spTgt spid="11"/>
                                            </p:tgtEl>
                                          </p:cBhvr>
                                        </p:animEffect>
                                      </p:childTnLst>
                                    </p:cTn>
                                  </p:par>
                                </p:childTnLst>
                              </p:cTn>
                            </p:par>
                            <p:par>
                              <p:cTn id="43" fill="hold">
                                <p:stCondLst>
                                  <p:cond delay="2000"/>
                                </p:stCondLst>
                                <p:childTnLst>
                                  <p:par>
                                    <p:cTn id="44" presetID="53" presetClass="entr" presetSubtype="16" fill="hold" grpId="0" nodeType="afterEffect">
                                      <p:stCondLst>
                                        <p:cond delay="0"/>
                                      </p:stCondLst>
                                      <p:childTnLst>
                                        <p:set>
                                          <p:cBhvr>
                                            <p:cTn id="45" dur="1" fill="hold">
                                              <p:stCondLst>
                                                <p:cond delay="0"/>
                                              </p:stCondLst>
                                            </p:cTn>
                                            <p:tgtEl>
                                              <p:spTgt spid="27"/>
                                            </p:tgtEl>
                                            <p:attrNameLst>
                                              <p:attrName>style.visibility</p:attrName>
                                            </p:attrNameLst>
                                          </p:cBhvr>
                                          <p:to>
                                            <p:strVal val="visible"/>
                                          </p:to>
                                        </p:set>
                                        <p:anim calcmode="lin" valueType="num">
                                          <p:cBhvr>
                                            <p:cTn id="46" dur="250" fill="hold"/>
                                            <p:tgtEl>
                                              <p:spTgt spid="27"/>
                                            </p:tgtEl>
                                            <p:attrNameLst>
                                              <p:attrName>ppt_w</p:attrName>
                                            </p:attrNameLst>
                                          </p:cBhvr>
                                          <p:tavLst>
                                            <p:tav tm="0">
                                              <p:val>
                                                <p:fltVal val="0"/>
                                              </p:val>
                                            </p:tav>
                                            <p:tav tm="100000">
                                              <p:val>
                                                <p:strVal val="#ppt_w"/>
                                              </p:val>
                                            </p:tav>
                                          </p:tavLst>
                                        </p:anim>
                                        <p:anim calcmode="lin" valueType="num">
                                          <p:cBhvr>
                                            <p:cTn id="47" dur="250" fill="hold"/>
                                            <p:tgtEl>
                                              <p:spTgt spid="27"/>
                                            </p:tgtEl>
                                            <p:attrNameLst>
                                              <p:attrName>ppt_h</p:attrName>
                                            </p:attrNameLst>
                                          </p:cBhvr>
                                          <p:tavLst>
                                            <p:tav tm="0">
                                              <p:val>
                                                <p:fltVal val="0"/>
                                              </p:val>
                                            </p:tav>
                                            <p:tav tm="100000">
                                              <p:val>
                                                <p:strVal val="#ppt_h"/>
                                              </p:val>
                                            </p:tav>
                                          </p:tavLst>
                                        </p:anim>
                                        <p:animEffect transition="in" filter="fade">
                                          <p:cBhvr>
                                            <p:cTn id="48" dur="250"/>
                                            <p:tgtEl>
                                              <p:spTgt spid="27"/>
                                            </p:tgtEl>
                                          </p:cBhvr>
                                        </p:animEffect>
                                      </p:childTnLst>
                                    </p:cTn>
                                  </p:par>
                                </p:childTnLst>
                              </p:cTn>
                            </p:par>
                            <p:par>
                              <p:cTn id="49" fill="hold">
                                <p:stCondLst>
                                  <p:cond delay="2250"/>
                                </p:stCondLst>
                                <p:childTnLst>
                                  <p:par>
                                    <p:cTn id="50" presetID="53" presetClass="entr" presetSubtype="16" fill="hold" grpId="0" nodeType="afterEffect">
                                      <p:stCondLst>
                                        <p:cond delay="0"/>
                                      </p:stCondLst>
                                      <p:childTnLst>
                                        <p:set>
                                          <p:cBhvr>
                                            <p:cTn id="51" dur="1" fill="hold">
                                              <p:stCondLst>
                                                <p:cond delay="0"/>
                                              </p:stCondLst>
                                            </p:cTn>
                                            <p:tgtEl>
                                              <p:spTgt spid="28"/>
                                            </p:tgtEl>
                                            <p:attrNameLst>
                                              <p:attrName>style.visibility</p:attrName>
                                            </p:attrNameLst>
                                          </p:cBhvr>
                                          <p:to>
                                            <p:strVal val="visible"/>
                                          </p:to>
                                        </p:set>
                                        <p:anim calcmode="lin" valueType="num">
                                          <p:cBhvr>
                                            <p:cTn id="52" dur="250" fill="hold"/>
                                            <p:tgtEl>
                                              <p:spTgt spid="28"/>
                                            </p:tgtEl>
                                            <p:attrNameLst>
                                              <p:attrName>ppt_w</p:attrName>
                                            </p:attrNameLst>
                                          </p:cBhvr>
                                          <p:tavLst>
                                            <p:tav tm="0">
                                              <p:val>
                                                <p:fltVal val="0"/>
                                              </p:val>
                                            </p:tav>
                                            <p:tav tm="100000">
                                              <p:val>
                                                <p:strVal val="#ppt_w"/>
                                              </p:val>
                                            </p:tav>
                                          </p:tavLst>
                                        </p:anim>
                                        <p:anim calcmode="lin" valueType="num">
                                          <p:cBhvr>
                                            <p:cTn id="53" dur="250" fill="hold"/>
                                            <p:tgtEl>
                                              <p:spTgt spid="28"/>
                                            </p:tgtEl>
                                            <p:attrNameLst>
                                              <p:attrName>ppt_h</p:attrName>
                                            </p:attrNameLst>
                                          </p:cBhvr>
                                          <p:tavLst>
                                            <p:tav tm="0">
                                              <p:val>
                                                <p:fltVal val="0"/>
                                              </p:val>
                                            </p:tav>
                                            <p:tav tm="100000">
                                              <p:val>
                                                <p:strVal val="#ppt_h"/>
                                              </p:val>
                                            </p:tav>
                                          </p:tavLst>
                                        </p:anim>
                                        <p:animEffect transition="in" filter="fade">
                                          <p:cBhvr>
                                            <p:cTn id="54" dur="250"/>
                                            <p:tgtEl>
                                              <p:spTgt spid="28"/>
                                            </p:tgtEl>
                                          </p:cBhvr>
                                        </p:animEffect>
                                      </p:childTnLst>
                                    </p:cTn>
                                  </p:par>
                                </p:childTnLst>
                              </p:cTn>
                            </p:par>
                            <p:par>
                              <p:cTn id="55" fill="hold">
                                <p:stCondLst>
                                  <p:cond delay="2500"/>
                                </p:stCondLst>
                                <p:childTnLst>
                                  <p:par>
                                    <p:cTn id="56" presetID="53" presetClass="entr" presetSubtype="16" fill="hold" grpId="0" nodeType="afterEffect">
                                      <p:stCondLst>
                                        <p:cond delay="0"/>
                                      </p:stCondLst>
                                      <p:childTnLst>
                                        <p:set>
                                          <p:cBhvr>
                                            <p:cTn id="57" dur="1" fill="hold">
                                              <p:stCondLst>
                                                <p:cond delay="0"/>
                                              </p:stCondLst>
                                            </p:cTn>
                                            <p:tgtEl>
                                              <p:spTgt spid="15"/>
                                            </p:tgtEl>
                                            <p:attrNameLst>
                                              <p:attrName>style.visibility</p:attrName>
                                            </p:attrNameLst>
                                          </p:cBhvr>
                                          <p:to>
                                            <p:strVal val="visible"/>
                                          </p:to>
                                        </p:set>
                                        <p:anim calcmode="lin" valueType="num">
                                          <p:cBhvr>
                                            <p:cTn id="58" dur="250" fill="hold"/>
                                            <p:tgtEl>
                                              <p:spTgt spid="15"/>
                                            </p:tgtEl>
                                            <p:attrNameLst>
                                              <p:attrName>ppt_w</p:attrName>
                                            </p:attrNameLst>
                                          </p:cBhvr>
                                          <p:tavLst>
                                            <p:tav tm="0">
                                              <p:val>
                                                <p:fltVal val="0"/>
                                              </p:val>
                                            </p:tav>
                                            <p:tav tm="100000">
                                              <p:val>
                                                <p:strVal val="#ppt_w"/>
                                              </p:val>
                                            </p:tav>
                                          </p:tavLst>
                                        </p:anim>
                                        <p:anim calcmode="lin" valueType="num">
                                          <p:cBhvr>
                                            <p:cTn id="59" dur="250" fill="hold"/>
                                            <p:tgtEl>
                                              <p:spTgt spid="15"/>
                                            </p:tgtEl>
                                            <p:attrNameLst>
                                              <p:attrName>ppt_h</p:attrName>
                                            </p:attrNameLst>
                                          </p:cBhvr>
                                          <p:tavLst>
                                            <p:tav tm="0">
                                              <p:val>
                                                <p:fltVal val="0"/>
                                              </p:val>
                                            </p:tav>
                                            <p:tav tm="100000">
                                              <p:val>
                                                <p:strVal val="#ppt_h"/>
                                              </p:val>
                                            </p:tav>
                                          </p:tavLst>
                                        </p:anim>
                                        <p:animEffect transition="in" filter="fade">
                                          <p:cBhvr>
                                            <p:cTn id="60" dur="250"/>
                                            <p:tgtEl>
                                              <p:spTgt spid="15"/>
                                            </p:tgtEl>
                                          </p:cBhvr>
                                        </p:animEffect>
                                      </p:childTnLst>
                                    </p:cTn>
                                  </p:par>
                                </p:childTnLst>
                              </p:cTn>
                            </p:par>
                            <p:par>
                              <p:cTn id="61" fill="hold">
                                <p:stCondLst>
                                  <p:cond delay="2750"/>
                                </p:stCondLst>
                                <p:childTnLst>
                                  <p:par>
                                    <p:cTn id="62" presetID="10" presetClass="entr" presetSubtype="0" fill="hold" grpId="0" nodeType="afterEffect">
                                      <p:stCondLst>
                                        <p:cond delay="0"/>
                                      </p:stCondLst>
                                      <p:childTnLst>
                                        <p:set>
                                          <p:cBhvr>
                                            <p:cTn id="63" dur="1" fill="hold">
                                              <p:stCondLst>
                                                <p:cond delay="0"/>
                                              </p:stCondLst>
                                            </p:cTn>
                                            <p:tgtEl>
                                              <p:spTgt spid="20"/>
                                            </p:tgtEl>
                                            <p:attrNameLst>
                                              <p:attrName>style.visibility</p:attrName>
                                            </p:attrNameLst>
                                          </p:cBhvr>
                                          <p:to>
                                            <p:strVal val="visible"/>
                                          </p:to>
                                        </p:set>
                                        <p:animEffect transition="in" filter="fade">
                                          <p:cBhvr>
                                            <p:cTn id="64" dur="250"/>
                                            <p:tgtEl>
                                              <p:spTgt spid="20"/>
                                            </p:tgtEl>
                                          </p:cBhvr>
                                        </p:animEffect>
                                      </p:childTnLst>
                                    </p:cTn>
                                  </p:par>
                                </p:childTnLst>
                              </p:cTn>
                            </p:par>
                            <p:par>
                              <p:cTn id="65" fill="hold">
                                <p:stCondLst>
                                  <p:cond delay="3000"/>
                                </p:stCondLst>
                                <p:childTnLst>
                                  <p:par>
                                    <p:cTn id="66" presetID="10" presetClass="entr" presetSubtype="0" fill="hold" grpId="0" nodeType="afterEffect">
                                      <p:stCondLst>
                                        <p:cond delay="0"/>
                                      </p:stCondLst>
                                      <p:childTnLst>
                                        <p:set>
                                          <p:cBhvr>
                                            <p:cTn id="67" dur="1" fill="hold">
                                              <p:stCondLst>
                                                <p:cond delay="0"/>
                                              </p:stCondLst>
                                            </p:cTn>
                                            <p:tgtEl>
                                              <p:spTgt spid="30"/>
                                            </p:tgtEl>
                                            <p:attrNameLst>
                                              <p:attrName>style.visibility</p:attrName>
                                            </p:attrNameLst>
                                          </p:cBhvr>
                                          <p:to>
                                            <p:strVal val="visible"/>
                                          </p:to>
                                        </p:set>
                                        <p:animEffect transition="in" filter="fade">
                                          <p:cBhvr>
                                            <p:cTn id="68" dur="250"/>
                                            <p:tgtEl>
                                              <p:spTgt spid="30"/>
                                            </p:tgtEl>
                                          </p:cBhvr>
                                        </p:animEffect>
                                      </p:childTnLst>
                                    </p:cTn>
                                  </p:par>
                                </p:childTnLst>
                              </p:cTn>
                            </p:par>
                            <p:par>
                              <p:cTn id="69" fill="hold">
                                <p:stCondLst>
                                  <p:cond delay="3250"/>
                                </p:stCondLst>
                                <p:childTnLst>
                                  <p:par>
                                    <p:cTn id="70" presetID="10" presetClass="entr" presetSubtype="0" fill="hold" grpId="0" nodeType="afterEffect">
                                      <p:stCondLst>
                                        <p:cond delay="0"/>
                                      </p:stCondLst>
                                      <p:childTnLst>
                                        <p:set>
                                          <p:cBhvr>
                                            <p:cTn id="71" dur="1" fill="hold">
                                              <p:stCondLst>
                                                <p:cond delay="0"/>
                                              </p:stCondLst>
                                            </p:cTn>
                                            <p:tgtEl>
                                              <p:spTgt spid="29"/>
                                            </p:tgtEl>
                                            <p:attrNameLst>
                                              <p:attrName>style.visibility</p:attrName>
                                            </p:attrNameLst>
                                          </p:cBhvr>
                                          <p:to>
                                            <p:strVal val="visible"/>
                                          </p:to>
                                        </p:set>
                                        <p:animEffect transition="in" filter="fade">
                                          <p:cBhvr>
                                            <p:cTn id="72" dur="250"/>
                                            <p:tgtEl>
                                              <p:spTgt spid="29"/>
                                            </p:tgtEl>
                                          </p:cBhvr>
                                        </p:animEffect>
                                      </p:childTnLst>
                                    </p:cTn>
                                  </p:par>
                                </p:childTnLst>
                              </p:cTn>
                            </p:par>
                            <p:par>
                              <p:cTn id="73" fill="hold">
                                <p:stCondLst>
                                  <p:cond delay="3500"/>
                                </p:stCondLst>
                                <p:childTnLst>
                                  <p:par>
                                    <p:cTn id="74" presetID="12" presetClass="entr" presetSubtype="8" fill="hold" grpId="0" nodeType="afterEffect">
                                      <p:stCondLst>
                                        <p:cond delay="0"/>
                                      </p:stCondLst>
                                      <p:childTnLst>
                                        <p:set>
                                          <p:cBhvr>
                                            <p:cTn id="75" dur="1" fill="hold">
                                              <p:stCondLst>
                                                <p:cond delay="0"/>
                                              </p:stCondLst>
                                            </p:cTn>
                                            <p:tgtEl>
                                              <p:spTgt spid="21"/>
                                            </p:tgtEl>
                                            <p:attrNameLst>
                                              <p:attrName>style.visibility</p:attrName>
                                            </p:attrNameLst>
                                          </p:cBhvr>
                                          <p:to>
                                            <p:strVal val="visible"/>
                                          </p:to>
                                        </p:set>
                                        <p:anim calcmode="lin" valueType="num">
                                          <p:cBhvr additive="base">
                                            <p:cTn id="76" dur="250"/>
                                            <p:tgtEl>
                                              <p:spTgt spid="21"/>
                                            </p:tgtEl>
                                            <p:attrNameLst>
                                              <p:attrName>ppt_x</p:attrName>
                                            </p:attrNameLst>
                                          </p:cBhvr>
                                          <p:tavLst>
                                            <p:tav tm="0">
                                              <p:val>
                                                <p:strVal val="#ppt_x-#ppt_w*1.125000"/>
                                              </p:val>
                                            </p:tav>
                                            <p:tav tm="100000">
                                              <p:val>
                                                <p:strVal val="#ppt_x"/>
                                              </p:val>
                                            </p:tav>
                                          </p:tavLst>
                                        </p:anim>
                                        <p:animEffect transition="in" filter="wipe(right)">
                                          <p:cBhvr>
                                            <p:cTn id="77" dur="250"/>
                                            <p:tgtEl>
                                              <p:spTgt spid="21"/>
                                            </p:tgtEl>
                                          </p:cBhvr>
                                        </p:animEffect>
                                      </p:childTnLst>
                                    </p:cTn>
                                  </p:par>
                                </p:childTnLst>
                              </p:cTn>
                            </p:par>
                            <p:par>
                              <p:cTn id="78" fill="hold">
                                <p:stCondLst>
                                  <p:cond delay="3750"/>
                                </p:stCondLst>
                                <p:childTnLst>
                                  <p:par>
                                    <p:cTn id="79" presetID="12" presetClass="entr" presetSubtype="8" fill="hold" grpId="0" nodeType="afterEffect">
                                      <p:stCondLst>
                                        <p:cond delay="0"/>
                                      </p:stCondLst>
                                      <p:childTnLst>
                                        <p:set>
                                          <p:cBhvr>
                                            <p:cTn id="80" dur="1" fill="hold">
                                              <p:stCondLst>
                                                <p:cond delay="0"/>
                                              </p:stCondLst>
                                            </p:cTn>
                                            <p:tgtEl>
                                              <p:spTgt spid="23"/>
                                            </p:tgtEl>
                                            <p:attrNameLst>
                                              <p:attrName>style.visibility</p:attrName>
                                            </p:attrNameLst>
                                          </p:cBhvr>
                                          <p:to>
                                            <p:strVal val="visible"/>
                                          </p:to>
                                        </p:set>
                                        <p:anim calcmode="lin" valueType="num">
                                          <p:cBhvr additive="base">
                                            <p:cTn id="81" dur="250"/>
                                            <p:tgtEl>
                                              <p:spTgt spid="23"/>
                                            </p:tgtEl>
                                            <p:attrNameLst>
                                              <p:attrName>ppt_x</p:attrName>
                                            </p:attrNameLst>
                                          </p:cBhvr>
                                          <p:tavLst>
                                            <p:tav tm="0">
                                              <p:val>
                                                <p:strVal val="#ppt_x-#ppt_w*1.125000"/>
                                              </p:val>
                                            </p:tav>
                                            <p:tav tm="100000">
                                              <p:val>
                                                <p:strVal val="#ppt_x"/>
                                              </p:val>
                                            </p:tav>
                                          </p:tavLst>
                                        </p:anim>
                                        <p:animEffect transition="in" filter="wipe(right)">
                                          <p:cBhvr>
                                            <p:cTn id="82" dur="250"/>
                                            <p:tgtEl>
                                              <p:spTgt spid="23"/>
                                            </p:tgtEl>
                                          </p:cBhvr>
                                        </p:animEffect>
                                      </p:childTnLst>
                                    </p:cTn>
                                  </p:par>
                                </p:childTnLst>
                              </p:cTn>
                            </p:par>
                            <p:par>
                              <p:cTn id="83" fill="hold">
                                <p:stCondLst>
                                  <p:cond delay="4000"/>
                                </p:stCondLst>
                                <p:childTnLst>
                                  <p:par>
                                    <p:cTn id="84" presetID="12" presetClass="entr" presetSubtype="8" fill="hold" grpId="0" nodeType="afterEffect">
                                      <p:stCondLst>
                                        <p:cond delay="0"/>
                                      </p:stCondLst>
                                      <p:childTnLst>
                                        <p:set>
                                          <p:cBhvr>
                                            <p:cTn id="85" dur="1" fill="hold">
                                              <p:stCondLst>
                                                <p:cond delay="0"/>
                                              </p:stCondLst>
                                            </p:cTn>
                                            <p:tgtEl>
                                              <p:spTgt spid="31"/>
                                            </p:tgtEl>
                                            <p:attrNameLst>
                                              <p:attrName>style.visibility</p:attrName>
                                            </p:attrNameLst>
                                          </p:cBhvr>
                                          <p:to>
                                            <p:strVal val="visible"/>
                                          </p:to>
                                        </p:set>
                                        <p:anim calcmode="lin" valueType="num">
                                          <p:cBhvr additive="base">
                                            <p:cTn id="86" dur="250"/>
                                            <p:tgtEl>
                                              <p:spTgt spid="31"/>
                                            </p:tgtEl>
                                            <p:attrNameLst>
                                              <p:attrName>ppt_x</p:attrName>
                                            </p:attrNameLst>
                                          </p:cBhvr>
                                          <p:tavLst>
                                            <p:tav tm="0">
                                              <p:val>
                                                <p:strVal val="#ppt_x-#ppt_w*1.125000"/>
                                              </p:val>
                                            </p:tav>
                                            <p:tav tm="100000">
                                              <p:val>
                                                <p:strVal val="#ppt_x"/>
                                              </p:val>
                                            </p:tav>
                                          </p:tavLst>
                                        </p:anim>
                                        <p:animEffect transition="in" filter="wipe(right)">
                                          <p:cBhvr>
                                            <p:cTn id="87" dur="250"/>
                                            <p:tgtEl>
                                              <p:spTgt spid="31"/>
                                            </p:tgtEl>
                                          </p:cBhvr>
                                        </p:animEffect>
                                      </p:childTnLst>
                                    </p:cTn>
                                  </p:par>
                                </p:childTnLst>
                              </p:cTn>
                            </p:par>
                            <p:par>
                              <p:cTn id="88" fill="hold">
                                <p:stCondLst>
                                  <p:cond delay="4250"/>
                                </p:stCondLst>
                                <p:childTnLst>
                                  <p:par>
                                    <p:cTn id="89" presetID="12" presetClass="entr" presetSubtype="8" fill="hold" grpId="0" nodeType="afterEffect">
                                      <p:stCondLst>
                                        <p:cond delay="0"/>
                                      </p:stCondLst>
                                      <p:childTnLst>
                                        <p:set>
                                          <p:cBhvr>
                                            <p:cTn id="90" dur="1" fill="hold">
                                              <p:stCondLst>
                                                <p:cond delay="0"/>
                                              </p:stCondLst>
                                            </p:cTn>
                                            <p:tgtEl>
                                              <p:spTgt spid="22"/>
                                            </p:tgtEl>
                                            <p:attrNameLst>
                                              <p:attrName>style.visibility</p:attrName>
                                            </p:attrNameLst>
                                          </p:cBhvr>
                                          <p:to>
                                            <p:strVal val="visible"/>
                                          </p:to>
                                        </p:set>
                                        <p:anim calcmode="lin" valueType="num">
                                          <p:cBhvr additive="base">
                                            <p:cTn id="91" dur="250"/>
                                            <p:tgtEl>
                                              <p:spTgt spid="22"/>
                                            </p:tgtEl>
                                            <p:attrNameLst>
                                              <p:attrName>ppt_x</p:attrName>
                                            </p:attrNameLst>
                                          </p:cBhvr>
                                          <p:tavLst>
                                            <p:tav tm="0">
                                              <p:val>
                                                <p:strVal val="#ppt_x-#ppt_w*1.125000"/>
                                              </p:val>
                                            </p:tav>
                                            <p:tav tm="100000">
                                              <p:val>
                                                <p:strVal val="#ppt_x"/>
                                              </p:val>
                                            </p:tav>
                                          </p:tavLst>
                                        </p:anim>
                                        <p:animEffect transition="in" filter="wipe(right)">
                                          <p:cBhvr>
                                            <p:cTn id="92" dur="250"/>
                                            <p:tgtEl>
                                              <p:spTgt spid="22"/>
                                            </p:tgtEl>
                                          </p:cBhvr>
                                        </p:animEffect>
                                      </p:childTnLst>
                                    </p:cTn>
                                  </p:par>
                                </p:childTnLst>
                              </p:cTn>
                            </p:par>
                            <p:par>
                              <p:cTn id="93" fill="hold">
                                <p:stCondLst>
                                  <p:cond delay="4500"/>
                                </p:stCondLst>
                                <p:childTnLst>
                                  <p:par>
                                    <p:cTn id="94" presetID="12" presetClass="entr" presetSubtype="8" fill="hold" grpId="0" nodeType="afterEffect">
                                      <p:stCondLst>
                                        <p:cond delay="0"/>
                                      </p:stCondLst>
                                      <p:childTnLst>
                                        <p:set>
                                          <p:cBhvr>
                                            <p:cTn id="95" dur="1" fill="hold">
                                              <p:stCondLst>
                                                <p:cond delay="0"/>
                                              </p:stCondLst>
                                            </p:cTn>
                                            <p:tgtEl>
                                              <p:spTgt spid="32"/>
                                            </p:tgtEl>
                                            <p:attrNameLst>
                                              <p:attrName>style.visibility</p:attrName>
                                            </p:attrNameLst>
                                          </p:cBhvr>
                                          <p:to>
                                            <p:strVal val="visible"/>
                                          </p:to>
                                        </p:set>
                                        <p:anim calcmode="lin" valueType="num">
                                          <p:cBhvr additive="base">
                                            <p:cTn id="96" dur="250"/>
                                            <p:tgtEl>
                                              <p:spTgt spid="32"/>
                                            </p:tgtEl>
                                            <p:attrNameLst>
                                              <p:attrName>ppt_x</p:attrName>
                                            </p:attrNameLst>
                                          </p:cBhvr>
                                          <p:tavLst>
                                            <p:tav tm="0">
                                              <p:val>
                                                <p:strVal val="#ppt_x-#ppt_w*1.125000"/>
                                              </p:val>
                                            </p:tav>
                                            <p:tav tm="100000">
                                              <p:val>
                                                <p:strVal val="#ppt_x"/>
                                              </p:val>
                                            </p:tav>
                                          </p:tavLst>
                                        </p:anim>
                                        <p:animEffect transition="in" filter="wipe(right)">
                                          <p:cBhvr>
                                            <p:cTn id="97" dur="250"/>
                                            <p:tgtEl>
                                              <p:spTgt spid="32"/>
                                            </p:tgtEl>
                                          </p:cBhvr>
                                        </p:animEffect>
                                      </p:childTnLst>
                                    </p:cTn>
                                  </p:par>
                                </p:childTnLst>
                              </p:cTn>
                            </p:par>
                            <p:par>
                              <p:cTn id="98" fill="hold">
                                <p:stCondLst>
                                  <p:cond delay="4750"/>
                                </p:stCondLst>
                                <p:childTnLst>
                                  <p:par>
                                    <p:cTn id="99" presetID="10" presetClass="entr" presetSubtype="0" fill="hold" grpId="0" nodeType="afterEffect">
                                      <p:stCondLst>
                                        <p:cond delay="0"/>
                                      </p:stCondLst>
                                      <p:childTnLst>
                                        <p:set>
                                          <p:cBhvr>
                                            <p:cTn id="100" dur="1" fill="hold">
                                              <p:stCondLst>
                                                <p:cond delay="0"/>
                                              </p:stCondLst>
                                            </p:cTn>
                                            <p:tgtEl>
                                              <p:spTgt spid="33"/>
                                            </p:tgtEl>
                                            <p:attrNameLst>
                                              <p:attrName>style.visibility</p:attrName>
                                            </p:attrNameLst>
                                          </p:cBhvr>
                                          <p:to>
                                            <p:strVal val="visible"/>
                                          </p:to>
                                        </p:set>
                                        <p:animEffect transition="in" filter="fade">
                                          <p:cBhvr>
                                            <p:cTn id="101" dur="250"/>
                                            <p:tgtEl>
                                              <p:spTgt spid="33"/>
                                            </p:tgtEl>
                                          </p:cBhvr>
                                        </p:animEffect>
                                      </p:childTnLst>
                                    </p:cTn>
                                  </p:par>
                                </p:childTnLst>
                              </p:cTn>
                            </p:par>
                            <p:par>
                              <p:cTn id="102" fill="hold">
                                <p:stCondLst>
                                  <p:cond delay="5000"/>
                                </p:stCondLst>
                                <p:childTnLst>
                                  <p:par>
                                    <p:cTn id="103" presetID="10" presetClass="entr" presetSubtype="0" fill="hold" grpId="0" nodeType="afterEffect">
                                      <p:stCondLst>
                                        <p:cond delay="0"/>
                                      </p:stCondLst>
                                      <p:childTnLst>
                                        <p:set>
                                          <p:cBhvr>
                                            <p:cTn id="104" dur="1" fill="hold">
                                              <p:stCondLst>
                                                <p:cond delay="0"/>
                                              </p:stCondLst>
                                            </p:cTn>
                                            <p:tgtEl>
                                              <p:spTgt spid="25"/>
                                            </p:tgtEl>
                                            <p:attrNameLst>
                                              <p:attrName>style.visibility</p:attrName>
                                            </p:attrNameLst>
                                          </p:cBhvr>
                                          <p:to>
                                            <p:strVal val="visible"/>
                                          </p:to>
                                        </p:set>
                                        <p:animEffect transition="in" filter="fade">
                                          <p:cBhvr>
                                            <p:cTn id="105" dur="250"/>
                                            <p:tgtEl>
                                              <p:spTgt spid="25"/>
                                            </p:tgtEl>
                                          </p:cBhvr>
                                        </p:animEffect>
                                      </p:childTnLst>
                                    </p:cTn>
                                  </p:par>
                                </p:childTnLst>
                              </p:cTn>
                            </p:par>
                            <p:par>
                              <p:cTn id="106" fill="hold">
                                <p:stCondLst>
                                  <p:cond delay="5250"/>
                                </p:stCondLst>
                                <p:childTnLst>
                                  <p:par>
                                    <p:cTn id="107" presetID="53" presetClass="entr" presetSubtype="16" fill="hold" grpId="0" nodeType="afterEffect">
                                      <p:stCondLst>
                                        <p:cond delay="0"/>
                                      </p:stCondLst>
                                      <p:childTnLst>
                                        <p:set>
                                          <p:cBhvr>
                                            <p:cTn id="108" dur="1" fill="hold">
                                              <p:stCondLst>
                                                <p:cond delay="0"/>
                                              </p:stCondLst>
                                            </p:cTn>
                                            <p:tgtEl>
                                              <p:spTgt spid="24"/>
                                            </p:tgtEl>
                                            <p:attrNameLst>
                                              <p:attrName>style.visibility</p:attrName>
                                            </p:attrNameLst>
                                          </p:cBhvr>
                                          <p:to>
                                            <p:strVal val="visible"/>
                                          </p:to>
                                        </p:set>
                                        <p:anim calcmode="lin" valueType="num">
                                          <p:cBhvr>
                                            <p:cTn id="109" dur="250" fill="hold"/>
                                            <p:tgtEl>
                                              <p:spTgt spid="24"/>
                                            </p:tgtEl>
                                            <p:attrNameLst>
                                              <p:attrName>ppt_w</p:attrName>
                                            </p:attrNameLst>
                                          </p:cBhvr>
                                          <p:tavLst>
                                            <p:tav tm="0">
                                              <p:val>
                                                <p:fltVal val="0"/>
                                              </p:val>
                                            </p:tav>
                                            <p:tav tm="100000">
                                              <p:val>
                                                <p:strVal val="#ppt_w"/>
                                              </p:val>
                                            </p:tav>
                                          </p:tavLst>
                                        </p:anim>
                                        <p:anim calcmode="lin" valueType="num">
                                          <p:cBhvr>
                                            <p:cTn id="110" dur="250" fill="hold"/>
                                            <p:tgtEl>
                                              <p:spTgt spid="24"/>
                                            </p:tgtEl>
                                            <p:attrNameLst>
                                              <p:attrName>ppt_h</p:attrName>
                                            </p:attrNameLst>
                                          </p:cBhvr>
                                          <p:tavLst>
                                            <p:tav tm="0">
                                              <p:val>
                                                <p:fltVal val="0"/>
                                              </p:val>
                                            </p:tav>
                                            <p:tav tm="100000">
                                              <p:val>
                                                <p:strVal val="#ppt_h"/>
                                              </p:val>
                                            </p:tav>
                                          </p:tavLst>
                                        </p:anim>
                                        <p:animEffect transition="in" filter="fade">
                                          <p:cBhvr>
                                            <p:cTn id="111" dur="250"/>
                                            <p:tgtEl>
                                              <p:spTgt spid="24"/>
                                            </p:tgtEl>
                                          </p:cBhvr>
                                        </p:animEffect>
                                      </p:childTnLst>
                                    </p:cTn>
                                  </p:par>
                                </p:childTnLst>
                              </p:cTn>
                            </p:par>
                            <p:par>
                              <p:cTn id="112" fill="hold">
                                <p:stCondLst>
                                  <p:cond delay="5500"/>
                                </p:stCondLst>
                                <p:childTnLst>
                                  <p:par>
                                    <p:cTn id="113" presetID="53" presetClass="entr" presetSubtype="16" fill="hold" grpId="0" nodeType="afterEffect">
                                      <p:stCondLst>
                                        <p:cond delay="0"/>
                                      </p:stCondLst>
                                      <p:childTnLst>
                                        <p:set>
                                          <p:cBhvr>
                                            <p:cTn id="114" dur="1" fill="hold">
                                              <p:stCondLst>
                                                <p:cond delay="0"/>
                                              </p:stCondLst>
                                            </p:cTn>
                                            <p:tgtEl>
                                              <p:spTgt spid="17"/>
                                            </p:tgtEl>
                                            <p:attrNameLst>
                                              <p:attrName>style.visibility</p:attrName>
                                            </p:attrNameLst>
                                          </p:cBhvr>
                                          <p:to>
                                            <p:strVal val="visible"/>
                                          </p:to>
                                        </p:set>
                                        <p:anim calcmode="lin" valueType="num">
                                          <p:cBhvr>
                                            <p:cTn id="115" dur="250" fill="hold"/>
                                            <p:tgtEl>
                                              <p:spTgt spid="17"/>
                                            </p:tgtEl>
                                            <p:attrNameLst>
                                              <p:attrName>ppt_w</p:attrName>
                                            </p:attrNameLst>
                                          </p:cBhvr>
                                          <p:tavLst>
                                            <p:tav tm="0">
                                              <p:val>
                                                <p:fltVal val="0"/>
                                              </p:val>
                                            </p:tav>
                                            <p:tav tm="100000">
                                              <p:val>
                                                <p:strVal val="#ppt_w"/>
                                              </p:val>
                                            </p:tav>
                                          </p:tavLst>
                                        </p:anim>
                                        <p:anim calcmode="lin" valueType="num">
                                          <p:cBhvr>
                                            <p:cTn id="116" dur="250" fill="hold"/>
                                            <p:tgtEl>
                                              <p:spTgt spid="17"/>
                                            </p:tgtEl>
                                            <p:attrNameLst>
                                              <p:attrName>ppt_h</p:attrName>
                                            </p:attrNameLst>
                                          </p:cBhvr>
                                          <p:tavLst>
                                            <p:tav tm="0">
                                              <p:val>
                                                <p:fltVal val="0"/>
                                              </p:val>
                                            </p:tav>
                                            <p:tav tm="100000">
                                              <p:val>
                                                <p:strVal val="#ppt_h"/>
                                              </p:val>
                                            </p:tav>
                                          </p:tavLst>
                                        </p:anim>
                                        <p:animEffect transition="in" filter="fade">
                                          <p:cBhvr>
                                            <p:cTn id="117" dur="250"/>
                                            <p:tgtEl>
                                              <p:spTgt spid="17"/>
                                            </p:tgtEl>
                                          </p:cBhvr>
                                        </p:animEffect>
                                      </p:childTnLst>
                                    </p:cTn>
                                  </p:par>
                                </p:childTnLst>
                              </p:cTn>
                            </p:par>
                            <p:par>
                              <p:cTn id="118" fill="hold">
                                <p:stCondLst>
                                  <p:cond delay="5750"/>
                                </p:stCondLst>
                                <p:childTnLst>
                                  <p:par>
                                    <p:cTn id="119" presetID="12" presetClass="entr" presetSubtype="8" fill="hold" grpId="0" nodeType="afterEffect">
                                      <p:stCondLst>
                                        <p:cond delay="0"/>
                                      </p:stCondLst>
                                      <p:childTnLst>
                                        <p:set>
                                          <p:cBhvr>
                                            <p:cTn id="120" dur="1" fill="hold">
                                              <p:stCondLst>
                                                <p:cond delay="0"/>
                                              </p:stCondLst>
                                            </p:cTn>
                                            <p:tgtEl>
                                              <p:spTgt spid="38"/>
                                            </p:tgtEl>
                                            <p:attrNameLst>
                                              <p:attrName>style.visibility</p:attrName>
                                            </p:attrNameLst>
                                          </p:cBhvr>
                                          <p:to>
                                            <p:strVal val="visible"/>
                                          </p:to>
                                        </p:set>
                                        <p:anim calcmode="lin" valueType="num">
                                          <p:cBhvr additive="base">
                                            <p:cTn id="121" dur="250"/>
                                            <p:tgtEl>
                                              <p:spTgt spid="38"/>
                                            </p:tgtEl>
                                            <p:attrNameLst>
                                              <p:attrName>ppt_x</p:attrName>
                                            </p:attrNameLst>
                                          </p:cBhvr>
                                          <p:tavLst>
                                            <p:tav tm="0">
                                              <p:val>
                                                <p:strVal val="#ppt_x-#ppt_w*1.125000"/>
                                              </p:val>
                                            </p:tav>
                                            <p:tav tm="100000">
                                              <p:val>
                                                <p:strVal val="#ppt_x"/>
                                              </p:val>
                                            </p:tav>
                                          </p:tavLst>
                                        </p:anim>
                                        <p:animEffect transition="in" filter="wipe(right)">
                                          <p:cBhvr>
                                            <p:cTn id="122" dur="250"/>
                                            <p:tgtEl>
                                              <p:spTgt spid="38"/>
                                            </p:tgtEl>
                                          </p:cBhvr>
                                        </p:animEffect>
                                      </p:childTnLst>
                                    </p:cTn>
                                  </p:par>
                                </p:childTnLst>
                              </p:cTn>
                            </p:par>
                            <p:par>
                              <p:cTn id="123" fill="hold">
                                <p:stCondLst>
                                  <p:cond delay="6000"/>
                                </p:stCondLst>
                                <p:childTnLst>
                                  <p:par>
                                    <p:cTn id="124" presetID="22" presetClass="entr" presetSubtype="8" fill="hold" grpId="0" nodeType="afterEffect">
                                      <p:stCondLst>
                                        <p:cond delay="0"/>
                                      </p:stCondLst>
                                      <p:childTnLst>
                                        <p:set>
                                          <p:cBhvr>
                                            <p:cTn id="125" dur="1" fill="hold">
                                              <p:stCondLst>
                                                <p:cond delay="0"/>
                                              </p:stCondLst>
                                            </p:cTn>
                                            <p:tgtEl>
                                              <p:spTgt spid="3"/>
                                            </p:tgtEl>
                                            <p:attrNameLst>
                                              <p:attrName>style.visibility</p:attrName>
                                            </p:attrNameLst>
                                          </p:cBhvr>
                                          <p:to>
                                            <p:strVal val="visible"/>
                                          </p:to>
                                        </p:set>
                                        <p:animEffect transition="in" filter="wipe(left)">
                                          <p:cBhvr>
                                            <p:cTn id="126"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5" grpId="0" animBg="1"/>
          <p:bldP spid="17" grpId="0" animBg="1"/>
          <p:bldP spid="18" grpId="0" animBg="1"/>
          <p:bldP spid="19" grpId="0" animBg="1"/>
          <p:bldP spid="20" grpId="0" animBg="1"/>
          <p:bldP spid="21" grpId="0" animBg="1"/>
          <p:bldP spid="22" grpId="0" animBg="1"/>
          <p:bldP spid="23" grpId="0" animBg="1"/>
          <p:bldP spid="24" grpId="0" animBg="1"/>
          <p:bldP spid="25" grpId="0"/>
          <p:bldP spid="26" grpId="0"/>
          <p:bldP spid="27" grpId="0"/>
          <p:bldP spid="28" grpId="0"/>
          <p:bldP spid="29" grpId="0"/>
          <p:bldP spid="30" grpId="0"/>
          <p:bldP spid="31" grpId="0"/>
          <p:bldP spid="32" grpId="0"/>
          <p:bldP spid="33" grpId="0" animBg="1"/>
          <p:bldP spid="34" grpId="0" animBg="1"/>
          <p:bldP spid="38" grpId="0"/>
          <p:bldP spid="3" grpId="0" animBg="1"/>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4039487" y="423523"/>
            <a:ext cx="4627595" cy="630942"/>
            <a:chOff x="4039487" y="423523"/>
            <a:chExt cx="4627595" cy="630942"/>
          </a:xfrm>
        </p:grpSpPr>
        <p:sp>
          <p:nvSpPr>
            <p:cNvPr id="5" name="矩形 24"/>
            <p:cNvSpPr>
              <a:spLocks noChangeArrowheads="1"/>
            </p:cNvSpPr>
            <p:nvPr/>
          </p:nvSpPr>
          <p:spPr bwMode="auto">
            <a:xfrm>
              <a:off x="4039487" y="423523"/>
              <a:ext cx="2133918" cy="630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3500" b="1" spc="300" dirty="0">
                  <a:solidFill>
                    <a:srgbClr val="0C1F34"/>
                  </a:solidFill>
                  <a:latin typeface="Broadway BT" charset="0"/>
                  <a:ea typeface="微软雅黑" panose="020B0503020204020204" pitchFamily="34" charset="-122"/>
                  <a:sym typeface="Broadway BT" charset="0"/>
                </a:rPr>
                <a:t>团队沟通</a:t>
              </a:r>
            </a:p>
          </p:txBody>
        </p:sp>
        <p:sp>
          <p:nvSpPr>
            <p:cNvPr id="3" name="矩形 2"/>
            <p:cNvSpPr/>
            <p:nvPr/>
          </p:nvSpPr>
          <p:spPr>
            <a:xfrm>
              <a:off x="6174092" y="679630"/>
              <a:ext cx="2492990" cy="369332"/>
            </a:xfrm>
            <a:prstGeom prst="rect">
              <a:avLst/>
            </a:prstGeom>
          </p:spPr>
          <p:txBody>
            <a:bodyPr wrap="none">
              <a:spAutoFit/>
            </a:bodyPr>
            <a:lstStyle/>
            <a:p>
              <a:r>
                <a:rPr lang="en-US" altLang="zh-CN" spc="300" dirty="0">
                  <a:solidFill>
                    <a:schemeClr val="bg1">
                      <a:lumMod val="65000"/>
                    </a:schemeClr>
                  </a:solidFill>
                  <a:latin typeface="方正中等线_GBK" panose="03000509000000000000" pitchFamily="65" charset="-122"/>
                  <a:ea typeface="方正中等线_GBK" panose="03000509000000000000" pitchFamily="65" charset="-122"/>
                </a:rPr>
                <a:t>TEAM CONFLICT</a:t>
              </a:r>
            </a:p>
          </p:txBody>
        </p:sp>
      </p:grpSp>
      <p:sp>
        <p:nvSpPr>
          <p:cNvPr id="6" name="矩形 5"/>
          <p:cNvSpPr/>
          <p:nvPr/>
        </p:nvSpPr>
        <p:spPr>
          <a:xfrm>
            <a:off x="7433236" y="3154079"/>
            <a:ext cx="3134192" cy="1323439"/>
          </a:xfrm>
          <a:prstGeom prst="rect">
            <a:avLst/>
          </a:prstGeom>
        </p:spPr>
        <p:txBody>
          <a:bodyPr wrap="none">
            <a:spAutoFit/>
          </a:bodyPr>
          <a:lstStyle/>
          <a:p>
            <a:pPr algn="ctr">
              <a:buFont typeface="Arial" panose="020B0604020202020204" pitchFamily="34" charset="0"/>
            </a:pPr>
            <a:r>
              <a:rPr lang="zh-CN" altLang="en-US" sz="4000" b="1" spc="600" dirty="0">
                <a:solidFill>
                  <a:srgbClr val="0C1F34"/>
                </a:solidFill>
                <a:latin typeface="Arial" panose="020B0604020202020204" pitchFamily="34" charset="0"/>
                <a:ea typeface="微软雅黑" panose="020B0503020204020204" pitchFamily="34" charset="-122"/>
                <a:sym typeface="Broadway BT" charset="0"/>
              </a:rPr>
              <a:t>沟通的</a:t>
            </a:r>
            <a:endParaRPr lang="en-US" altLang="zh-CN" sz="4000" b="1" spc="600" dirty="0">
              <a:solidFill>
                <a:srgbClr val="0C1F34"/>
              </a:solidFill>
              <a:latin typeface="Arial" panose="020B0604020202020204" pitchFamily="34" charset="0"/>
              <a:ea typeface="微软雅黑" panose="020B0503020204020204" pitchFamily="34" charset="-122"/>
              <a:sym typeface="Broadway BT" charset="0"/>
            </a:endParaRPr>
          </a:p>
          <a:p>
            <a:pPr algn="ctr">
              <a:buFont typeface="Arial" panose="020B0604020202020204" pitchFamily="34" charset="0"/>
            </a:pPr>
            <a:r>
              <a:rPr lang="zh-CN" altLang="en-US" sz="4000" b="1" spc="600" dirty="0">
                <a:solidFill>
                  <a:srgbClr val="0C1F34"/>
                </a:solidFill>
                <a:latin typeface="Arial" panose="020B0604020202020204" pitchFamily="34" charset="0"/>
                <a:ea typeface="微软雅黑" panose="020B0503020204020204" pitchFamily="34" charset="-122"/>
                <a:sym typeface="Broadway BT" charset="0"/>
              </a:rPr>
              <a:t>方法与技巧</a:t>
            </a:r>
          </a:p>
        </p:txBody>
      </p:sp>
      <p:sp>
        <p:nvSpPr>
          <p:cNvPr id="7" name="33 Rectángulo redondeado"/>
          <p:cNvSpPr/>
          <p:nvPr/>
        </p:nvSpPr>
        <p:spPr bwMode="auto">
          <a:xfrm>
            <a:off x="2619095" y="1448103"/>
            <a:ext cx="3306808" cy="170715"/>
          </a:xfrm>
          <a:prstGeom prst="roundRect">
            <a:avLst>
              <a:gd name="adj" fmla="val 48180"/>
            </a:avLst>
          </a:prstGeom>
          <a:solidFill>
            <a:srgbClr val="353535">
              <a:alpha val="74902"/>
            </a:srgbClr>
          </a:solidFill>
          <a:ln>
            <a:noFill/>
          </a:ln>
          <a:effectLst>
            <a:outerShdw blurRad="38100" dist="38100" dir="8100000" algn="tr" rotWithShape="0">
              <a:prstClr val="black">
                <a:alpha val="70000"/>
              </a:prstClr>
            </a:outerShdw>
          </a:effectLst>
          <a:extLst/>
        </p:spPr>
        <p:txBody>
          <a:bodyPr lIns="0" tIns="0" rIns="0" bIns="0" rtlCol="0" anchor="ctr"/>
          <a:lstStyle/>
          <a:p>
            <a:pPr algn="ctr"/>
            <a:endParaRPr lang="es-SV" sz="900"/>
          </a:p>
        </p:txBody>
      </p:sp>
      <p:sp>
        <p:nvSpPr>
          <p:cNvPr id="8" name="34 Rectángulo redondeado"/>
          <p:cNvSpPr/>
          <p:nvPr/>
        </p:nvSpPr>
        <p:spPr bwMode="auto">
          <a:xfrm>
            <a:off x="2619093" y="2128649"/>
            <a:ext cx="3171811" cy="170715"/>
          </a:xfrm>
          <a:prstGeom prst="roundRect">
            <a:avLst>
              <a:gd name="adj" fmla="val 48180"/>
            </a:avLst>
          </a:prstGeom>
          <a:solidFill>
            <a:srgbClr val="353535">
              <a:alpha val="74902"/>
            </a:srgbClr>
          </a:solidFill>
          <a:ln>
            <a:noFill/>
          </a:ln>
          <a:effectLst>
            <a:outerShdw blurRad="38100" dist="38100" dir="8100000" algn="tr" rotWithShape="0">
              <a:prstClr val="black">
                <a:alpha val="70000"/>
              </a:prstClr>
            </a:outerShdw>
          </a:effectLst>
          <a:extLst/>
        </p:spPr>
        <p:txBody>
          <a:bodyPr lIns="0" tIns="0" rIns="0" bIns="0" rtlCol="0" anchor="ctr"/>
          <a:lstStyle/>
          <a:p>
            <a:pPr algn="ctr"/>
            <a:endParaRPr lang="es-SV" sz="900"/>
          </a:p>
        </p:txBody>
      </p:sp>
      <p:sp>
        <p:nvSpPr>
          <p:cNvPr id="9" name="35 Rectángulo redondeado"/>
          <p:cNvSpPr/>
          <p:nvPr/>
        </p:nvSpPr>
        <p:spPr bwMode="auto">
          <a:xfrm>
            <a:off x="2619093" y="2809194"/>
            <a:ext cx="3171811" cy="170715"/>
          </a:xfrm>
          <a:prstGeom prst="roundRect">
            <a:avLst>
              <a:gd name="adj" fmla="val 48180"/>
            </a:avLst>
          </a:prstGeom>
          <a:solidFill>
            <a:srgbClr val="353535">
              <a:alpha val="74902"/>
            </a:srgbClr>
          </a:solidFill>
          <a:ln>
            <a:noFill/>
          </a:ln>
          <a:effectLst>
            <a:outerShdw blurRad="38100" dist="38100" dir="8100000" algn="tr" rotWithShape="0">
              <a:prstClr val="black">
                <a:alpha val="70000"/>
              </a:prstClr>
            </a:outerShdw>
          </a:effectLst>
          <a:extLst/>
        </p:spPr>
        <p:txBody>
          <a:bodyPr lIns="0" tIns="0" rIns="0" bIns="0" rtlCol="0" anchor="ctr"/>
          <a:lstStyle/>
          <a:p>
            <a:pPr algn="ctr"/>
            <a:endParaRPr lang="es-SV" sz="900"/>
          </a:p>
        </p:txBody>
      </p:sp>
      <p:sp>
        <p:nvSpPr>
          <p:cNvPr id="10" name="36 Rectángulo redondeado"/>
          <p:cNvSpPr/>
          <p:nvPr/>
        </p:nvSpPr>
        <p:spPr bwMode="auto">
          <a:xfrm>
            <a:off x="2619093" y="4170284"/>
            <a:ext cx="3171811" cy="170715"/>
          </a:xfrm>
          <a:prstGeom prst="roundRect">
            <a:avLst>
              <a:gd name="adj" fmla="val 48180"/>
            </a:avLst>
          </a:prstGeom>
          <a:solidFill>
            <a:srgbClr val="353535">
              <a:alpha val="74902"/>
            </a:srgbClr>
          </a:solidFill>
          <a:ln>
            <a:noFill/>
          </a:ln>
          <a:effectLst>
            <a:outerShdw blurRad="38100" dist="38100" dir="8100000" algn="tr" rotWithShape="0">
              <a:prstClr val="black">
                <a:alpha val="70000"/>
              </a:prstClr>
            </a:outerShdw>
          </a:effectLst>
          <a:extLst/>
        </p:spPr>
        <p:txBody>
          <a:bodyPr lIns="0" tIns="0" rIns="0" bIns="0" rtlCol="0" anchor="ctr"/>
          <a:lstStyle/>
          <a:p>
            <a:pPr algn="ctr"/>
            <a:endParaRPr lang="es-SV" sz="900"/>
          </a:p>
        </p:txBody>
      </p:sp>
      <p:sp>
        <p:nvSpPr>
          <p:cNvPr id="12" name="37 Rectángulo redondeado"/>
          <p:cNvSpPr/>
          <p:nvPr/>
        </p:nvSpPr>
        <p:spPr bwMode="auto">
          <a:xfrm>
            <a:off x="2619093" y="3489737"/>
            <a:ext cx="3171811" cy="170715"/>
          </a:xfrm>
          <a:prstGeom prst="roundRect">
            <a:avLst>
              <a:gd name="adj" fmla="val 48180"/>
            </a:avLst>
          </a:prstGeom>
          <a:solidFill>
            <a:srgbClr val="353535">
              <a:alpha val="74902"/>
            </a:srgbClr>
          </a:solidFill>
          <a:ln>
            <a:noFill/>
          </a:ln>
          <a:effectLst>
            <a:outerShdw blurRad="38100" dist="38100" dir="8100000" algn="tr" rotWithShape="0">
              <a:prstClr val="black">
                <a:alpha val="70000"/>
              </a:prstClr>
            </a:outerShdw>
          </a:effectLst>
          <a:extLst/>
        </p:spPr>
        <p:txBody>
          <a:bodyPr lIns="0" tIns="0" rIns="0" bIns="0" rtlCol="0" anchor="ctr"/>
          <a:lstStyle/>
          <a:p>
            <a:pPr algn="ctr"/>
            <a:endParaRPr lang="es-SV" sz="900"/>
          </a:p>
        </p:txBody>
      </p:sp>
      <p:sp>
        <p:nvSpPr>
          <p:cNvPr id="13" name="38 Rectángulo redondeado"/>
          <p:cNvSpPr/>
          <p:nvPr/>
        </p:nvSpPr>
        <p:spPr bwMode="auto">
          <a:xfrm>
            <a:off x="2619093" y="4850828"/>
            <a:ext cx="3171811" cy="170715"/>
          </a:xfrm>
          <a:prstGeom prst="roundRect">
            <a:avLst>
              <a:gd name="adj" fmla="val 48180"/>
            </a:avLst>
          </a:prstGeom>
          <a:solidFill>
            <a:srgbClr val="353535">
              <a:alpha val="74902"/>
            </a:srgbClr>
          </a:solidFill>
          <a:ln>
            <a:noFill/>
          </a:ln>
          <a:effectLst>
            <a:outerShdw blurRad="38100" dist="38100" dir="8100000" algn="tr" rotWithShape="0">
              <a:prstClr val="black">
                <a:alpha val="70000"/>
              </a:prstClr>
            </a:outerShdw>
          </a:effectLst>
          <a:extLst/>
        </p:spPr>
        <p:txBody>
          <a:bodyPr lIns="0" tIns="0" rIns="0" bIns="0" rtlCol="0" anchor="ctr"/>
          <a:lstStyle/>
          <a:p>
            <a:pPr algn="ctr"/>
            <a:endParaRPr lang="es-SV" sz="900"/>
          </a:p>
        </p:txBody>
      </p:sp>
      <p:sp>
        <p:nvSpPr>
          <p:cNvPr id="14" name="39 Rectángulo redondeado"/>
          <p:cNvSpPr/>
          <p:nvPr/>
        </p:nvSpPr>
        <p:spPr bwMode="auto">
          <a:xfrm>
            <a:off x="2619093" y="5531373"/>
            <a:ext cx="3171811" cy="170715"/>
          </a:xfrm>
          <a:prstGeom prst="roundRect">
            <a:avLst>
              <a:gd name="adj" fmla="val 48180"/>
            </a:avLst>
          </a:prstGeom>
          <a:solidFill>
            <a:srgbClr val="353535">
              <a:alpha val="74902"/>
            </a:srgbClr>
          </a:solidFill>
          <a:ln>
            <a:noFill/>
          </a:ln>
          <a:effectLst>
            <a:outerShdw blurRad="38100" dist="38100" dir="8100000" algn="tr" rotWithShape="0">
              <a:prstClr val="black">
                <a:alpha val="70000"/>
              </a:prstClr>
            </a:outerShdw>
          </a:effectLst>
          <a:extLst/>
        </p:spPr>
        <p:txBody>
          <a:bodyPr lIns="0" tIns="0" rIns="0" bIns="0" rtlCol="0" anchor="ctr"/>
          <a:lstStyle/>
          <a:p>
            <a:pPr algn="ctr"/>
            <a:endParaRPr lang="es-SV" sz="900"/>
          </a:p>
        </p:txBody>
      </p:sp>
      <p:sp>
        <p:nvSpPr>
          <p:cNvPr id="15" name="40 Rectángulo redondeado"/>
          <p:cNvSpPr/>
          <p:nvPr/>
        </p:nvSpPr>
        <p:spPr bwMode="auto">
          <a:xfrm>
            <a:off x="2619095" y="6211916"/>
            <a:ext cx="3306808" cy="170716"/>
          </a:xfrm>
          <a:prstGeom prst="roundRect">
            <a:avLst>
              <a:gd name="adj" fmla="val 48180"/>
            </a:avLst>
          </a:prstGeom>
          <a:solidFill>
            <a:srgbClr val="353535">
              <a:alpha val="74902"/>
            </a:srgbClr>
          </a:solidFill>
          <a:ln>
            <a:noFill/>
          </a:ln>
          <a:effectLst>
            <a:outerShdw blurRad="38100" dist="38100" dir="8100000" algn="tr" rotWithShape="0">
              <a:prstClr val="black">
                <a:alpha val="70000"/>
              </a:prstClr>
            </a:outerShdw>
          </a:effectLst>
          <a:extLst/>
        </p:spPr>
        <p:txBody>
          <a:bodyPr lIns="0" tIns="0" rIns="0" bIns="0" rtlCol="0" anchor="ctr"/>
          <a:lstStyle/>
          <a:p>
            <a:pPr algn="ctr"/>
            <a:endParaRPr lang="es-SV" sz="900"/>
          </a:p>
        </p:txBody>
      </p:sp>
      <p:grpSp>
        <p:nvGrpSpPr>
          <p:cNvPr id="16" name="41 Grupo"/>
          <p:cNvGrpSpPr>
            <a:grpSpLocks noChangeAspect="1"/>
          </p:cNvGrpSpPr>
          <p:nvPr/>
        </p:nvGrpSpPr>
        <p:grpSpPr>
          <a:xfrm>
            <a:off x="2238866" y="5531373"/>
            <a:ext cx="851328" cy="851259"/>
            <a:chOff x="14127161" y="2693328"/>
            <a:chExt cx="3173557" cy="3173306"/>
          </a:xfrm>
        </p:grpSpPr>
        <p:sp>
          <p:nvSpPr>
            <p:cNvPr id="17" name="42 Elipse"/>
            <p:cNvSpPr>
              <a:spLocks noChangeAspect="1"/>
            </p:cNvSpPr>
            <p:nvPr/>
          </p:nvSpPr>
          <p:spPr>
            <a:xfrm>
              <a:off x="14127161" y="2693328"/>
              <a:ext cx="3173557" cy="3173306"/>
            </a:xfrm>
            <a:prstGeom prst="ellipse">
              <a:avLst/>
            </a:prstGeom>
            <a:solidFill>
              <a:schemeClr val="accent4"/>
            </a:solidFill>
            <a:ln w="3175" cap="rnd" cmpd="sng">
              <a:noFill/>
              <a:bevel/>
            </a:ln>
            <a:effectLst>
              <a:outerShdw blurRad="63500" sx="102000" sy="102000" algn="ctr" rotWithShape="0">
                <a:prstClr val="black">
                  <a:alpha val="40000"/>
                </a:prstClr>
              </a:outerShdw>
            </a:effectLst>
            <a:scene3d>
              <a:camera prst="orthographicFront"/>
              <a:lightRig rig="contrasting" dir="t"/>
            </a:scene3d>
            <a:sp3d prstMaterial="metal">
              <a:bevelT w="0" h="25400" prst="coolSlant"/>
              <a:contourClr>
                <a:srgbClr val="BEC7CC"/>
              </a:contourClr>
            </a:sp3d>
          </p:spPr>
          <p:style>
            <a:lnRef idx="2">
              <a:schemeClr val="accent1">
                <a:shade val="50000"/>
              </a:schemeClr>
            </a:lnRef>
            <a:fillRef idx="1">
              <a:schemeClr val="accent1"/>
            </a:fillRef>
            <a:effectRef idx="0">
              <a:schemeClr val="accent1"/>
            </a:effectRef>
            <a:fontRef idx="minor">
              <a:schemeClr val="lt1"/>
            </a:fontRef>
          </p:style>
          <p:txBody>
            <a:bodyPr lIns="91364" tIns="45684" rIns="91364" bIns="45684" rtlCol="0" anchor="ctr"/>
            <a:lstStyle/>
            <a:p>
              <a:pPr algn="ctr"/>
              <a:endParaRPr lang="es-MX" sz="2700">
                <a:solidFill>
                  <a:schemeClr val="tx1">
                    <a:lumMod val="85000"/>
                    <a:lumOff val="15000"/>
                  </a:schemeClr>
                </a:solidFill>
                <a:latin typeface="Impact" panose="020B0806030902050204" pitchFamily="34" charset="0"/>
                <a:ea typeface="Open Sans Extrabold" panose="020B0906030804020204" pitchFamily="34" charset="0"/>
                <a:cs typeface="Open Sans Extrabold" panose="020B0906030804020204" pitchFamily="34" charset="0"/>
              </a:endParaRPr>
            </a:p>
          </p:txBody>
        </p:sp>
        <p:sp>
          <p:nvSpPr>
            <p:cNvPr id="18" name="43 Elipse"/>
            <p:cNvSpPr/>
            <p:nvPr/>
          </p:nvSpPr>
          <p:spPr>
            <a:xfrm>
              <a:off x="14433690" y="2999833"/>
              <a:ext cx="2560497" cy="2560296"/>
            </a:xfrm>
            <a:prstGeom prst="ellipse">
              <a:avLst/>
            </a:prstGeom>
            <a:solidFill>
              <a:schemeClr val="bg1"/>
            </a:solidFill>
            <a:ln w="19050">
              <a:noFill/>
            </a:ln>
            <a:effectLst>
              <a:outerShdw blurRad="469900" dist="203200" dir="7800000" sx="102000" sy="102000" algn="tr" rotWithShape="0">
                <a:prstClr val="black">
                  <a:alpha val="60000"/>
                </a:prstClr>
              </a:outerShdw>
            </a:effectLst>
            <a:scene3d>
              <a:camera prst="orthographicFront">
                <a:rot lat="0" lon="0" rev="0"/>
              </a:camera>
              <a:lightRig rig="soft" dir="t">
                <a:rot lat="0" lon="0" rev="21594000"/>
              </a:lightRig>
            </a:scene3d>
            <a:sp3d extrusionH="69850">
              <a:bevelT w="38100" h="95250"/>
              <a:bevelB w="0" h="0"/>
              <a:extrusionClr>
                <a:schemeClr val="bg1"/>
              </a:extrusionClr>
              <a:contourClr>
                <a:schemeClr val="tx1"/>
              </a:contourClr>
            </a:sp3d>
          </p:spPr>
          <p:style>
            <a:lnRef idx="2">
              <a:schemeClr val="accent1">
                <a:shade val="50000"/>
              </a:schemeClr>
            </a:lnRef>
            <a:fillRef idx="1">
              <a:schemeClr val="accent1"/>
            </a:fillRef>
            <a:effectRef idx="0">
              <a:schemeClr val="accent1"/>
            </a:effectRef>
            <a:fontRef idx="minor">
              <a:schemeClr val="lt1"/>
            </a:fontRef>
          </p:style>
          <p:txBody>
            <a:bodyPr lIns="0" tIns="45684" rIns="0" bIns="45684" rtlCol="0" anchor="ctr"/>
            <a:lstStyle/>
            <a:p>
              <a:pPr algn="ctr"/>
              <a:r>
                <a:rPr lang="es-MX" sz="2700" b="1" dirty="0">
                  <a:solidFill>
                    <a:schemeClr val="tx1">
                      <a:lumMod val="85000"/>
                      <a:lumOff val="15000"/>
                    </a:schemeClr>
                  </a:solidFill>
                  <a:latin typeface="Impact" panose="020B0806030902050204" pitchFamily="34" charset="0"/>
                  <a:ea typeface="Open Sans Extrabold" panose="020B0906030804020204" pitchFamily="34" charset="0"/>
                  <a:cs typeface="Open Sans Extrabold" panose="020B0906030804020204" pitchFamily="34" charset="0"/>
                </a:rPr>
                <a:t>01</a:t>
              </a:r>
            </a:p>
          </p:txBody>
        </p:sp>
      </p:grpSp>
      <p:grpSp>
        <p:nvGrpSpPr>
          <p:cNvPr id="19" name="44 Grupo"/>
          <p:cNvGrpSpPr>
            <a:grpSpLocks noChangeAspect="1"/>
          </p:cNvGrpSpPr>
          <p:nvPr/>
        </p:nvGrpSpPr>
        <p:grpSpPr>
          <a:xfrm>
            <a:off x="5314522" y="4850829"/>
            <a:ext cx="851328" cy="851259"/>
            <a:chOff x="14127161" y="2693328"/>
            <a:chExt cx="3173557" cy="3173306"/>
          </a:xfrm>
        </p:grpSpPr>
        <p:sp>
          <p:nvSpPr>
            <p:cNvPr id="20" name="45 Elipse"/>
            <p:cNvSpPr>
              <a:spLocks noChangeAspect="1"/>
            </p:cNvSpPr>
            <p:nvPr/>
          </p:nvSpPr>
          <p:spPr>
            <a:xfrm>
              <a:off x="14127161" y="2693328"/>
              <a:ext cx="3173557" cy="3173306"/>
            </a:xfrm>
            <a:prstGeom prst="ellipse">
              <a:avLst/>
            </a:prstGeom>
            <a:solidFill>
              <a:srgbClr val="0C1F34"/>
            </a:solidFill>
            <a:ln w="3175" cap="rnd" cmpd="sng">
              <a:noFill/>
              <a:bevel/>
            </a:ln>
            <a:effectLst>
              <a:outerShdw blurRad="63500" sx="102000" sy="102000" algn="ctr" rotWithShape="0">
                <a:prstClr val="black">
                  <a:alpha val="40000"/>
                </a:prstClr>
              </a:outerShdw>
            </a:effectLst>
            <a:scene3d>
              <a:camera prst="orthographicFront"/>
              <a:lightRig rig="contrasting" dir="t"/>
            </a:scene3d>
            <a:sp3d prstMaterial="metal">
              <a:bevelT w="0" h="25400" prst="coolSlant"/>
              <a:contourClr>
                <a:srgbClr val="BEC7CC"/>
              </a:contourClr>
            </a:sp3d>
          </p:spPr>
          <p:style>
            <a:lnRef idx="2">
              <a:schemeClr val="accent1">
                <a:shade val="50000"/>
              </a:schemeClr>
            </a:lnRef>
            <a:fillRef idx="1">
              <a:schemeClr val="accent1"/>
            </a:fillRef>
            <a:effectRef idx="0">
              <a:schemeClr val="accent1"/>
            </a:effectRef>
            <a:fontRef idx="minor">
              <a:schemeClr val="lt1"/>
            </a:fontRef>
          </p:style>
          <p:txBody>
            <a:bodyPr lIns="91364" tIns="45684" rIns="91364" bIns="45684" rtlCol="0" anchor="ctr"/>
            <a:lstStyle/>
            <a:p>
              <a:pPr algn="ctr"/>
              <a:endParaRPr lang="es-MX" sz="2700">
                <a:solidFill>
                  <a:schemeClr val="tx1">
                    <a:lumMod val="85000"/>
                    <a:lumOff val="15000"/>
                  </a:schemeClr>
                </a:solidFill>
                <a:latin typeface="Impact" panose="020B0806030902050204" pitchFamily="34" charset="0"/>
                <a:ea typeface="Open Sans Extrabold" panose="020B0906030804020204" pitchFamily="34" charset="0"/>
                <a:cs typeface="Open Sans Extrabold" panose="020B0906030804020204" pitchFamily="34" charset="0"/>
              </a:endParaRPr>
            </a:p>
          </p:txBody>
        </p:sp>
        <p:sp>
          <p:nvSpPr>
            <p:cNvPr id="21" name="46 Elipse"/>
            <p:cNvSpPr/>
            <p:nvPr/>
          </p:nvSpPr>
          <p:spPr>
            <a:xfrm>
              <a:off x="14433690" y="2999833"/>
              <a:ext cx="2560497" cy="2560296"/>
            </a:xfrm>
            <a:prstGeom prst="ellipse">
              <a:avLst/>
            </a:prstGeom>
            <a:solidFill>
              <a:schemeClr val="bg1"/>
            </a:solidFill>
            <a:ln w="19050">
              <a:noFill/>
            </a:ln>
            <a:effectLst>
              <a:outerShdw blurRad="469900" dist="203200" dir="7800000" sx="102000" sy="102000" algn="tr" rotWithShape="0">
                <a:prstClr val="black">
                  <a:alpha val="60000"/>
                </a:prstClr>
              </a:outerShdw>
            </a:effectLst>
            <a:scene3d>
              <a:camera prst="orthographicFront">
                <a:rot lat="0" lon="0" rev="0"/>
              </a:camera>
              <a:lightRig rig="soft" dir="t">
                <a:rot lat="0" lon="0" rev="21594000"/>
              </a:lightRig>
            </a:scene3d>
            <a:sp3d extrusionH="69850">
              <a:bevelT w="38100" h="95250"/>
              <a:bevelB w="0" h="0"/>
              <a:extrusionClr>
                <a:schemeClr val="bg1"/>
              </a:extrusionClr>
              <a:contourClr>
                <a:schemeClr val="tx1"/>
              </a:contourClr>
            </a:sp3d>
          </p:spPr>
          <p:style>
            <a:lnRef idx="2">
              <a:schemeClr val="accent1">
                <a:shade val="50000"/>
              </a:schemeClr>
            </a:lnRef>
            <a:fillRef idx="1">
              <a:schemeClr val="accent1"/>
            </a:fillRef>
            <a:effectRef idx="0">
              <a:schemeClr val="accent1"/>
            </a:effectRef>
            <a:fontRef idx="minor">
              <a:schemeClr val="lt1"/>
            </a:fontRef>
          </p:style>
          <p:txBody>
            <a:bodyPr lIns="0" tIns="45684" rIns="0" bIns="45684" rtlCol="0" anchor="ctr"/>
            <a:lstStyle/>
            <a:p>
              <a:pPr algn="ctr"/>
              <a:r>
                <a:rPr lang="es-MX" sz="2700" b="1" dirty="0">
                  <a:solidFill>
                    <a:srgbClr val="0070C0"/>
                  </a:solidFill>
                  <a:latin typeface="Impact" panose="020B0806030902050204" pitchFamily="34" charset="0"/>
                  <a:ea typeface="Open Sans Extrabold" panose="020B0906030804020204" pitchFamily="34" charset="0"/>
                  <a:cs typeface="Open Sans Extrabold" panose="020B0906030804020204" pitchFamily="34" charset="0"/>
                </a:rPr>
                <a:t>02</a:t>
              </a:r>
            </a:p>
          </p:txBody>
        </p:sp>
      </p:grpSp>
      <p:grpSp>
        <p:nvGrpSpPr>
          <p:cNvPr id="22" name="47 Grupo"/>
          <p:cNvGrpSpPr>
            <a:grpSpLocks noChangeAspect="1"/>
          </p:cNvGrpSpPr>
          <p:nvPr/>
        </p:nvGrpSpPr>
        <p:grpSpPr>
          <a:xfrm>
            <a:off x="2248621" y="4170284"/>
            <a:ext cx="851328" cy="851259"/>
            <a:chOff x="14127161" y="2693328"/>
            <a:chExt cx="3173557" cy="3173306"/>
          </a:xfrm>
        </p:grpSpPr>
        <p:sp>
          <p:nvSpPr>
            <p:cNvPr id="23" name="48 Elipse"/>
            <p:cNvSpPr>
              <a:spLocks noChangeAspect="1"/>
            </p:cNvSpPr>
            <p:nvPr/>
          </p:nvSpPr>
          <p:spPr>
            <a:xfrm>
              <a:off x="14127161" y="2693328"/>
              <a:ext cx="3173557" cy="3173306"/>
            </a:xfrm>
            <a:prstGeom prst="ellipse">
              <a:avLst/>
            </a:prstGeom>
            <a:solidFill>
              <a:schemeClr val="accent2"/>
            </a:solidFill>
            <a:ln w="3175" cap="rnd" cmpd="sng">
              <a:noFill/>
              <a:bevel/>
            </a:ln>
            <a:effectLst>
              <a:outerShdw blurRad="63500" sx="102000" sy="102000" algn="ctr" rotWithShape="0">
                <a:prstClr val="black">
                  <a:alpha val="40000"/>
                </a:prstClr>
              </a:outerShdw>
            </a:effectLst>
            <a:scene3d>
              <a:camera prst="orthographicFront"/>
              <a:lightRig rig="contrasting" dir="t"/>
            </a:scene3d>
            <a:sp3d prstMaterial="metal">
              <a:bevelT w="0" h="25400" prst="coolSlant"/>
              <a:contourClr>
                <a:srgbClr val="BEC7CC"/>
              </a:contourClr>
            </a:sp3d>
          </p:spPr>
          <p:style>
            <a:lnRef idx="2">
              <a:schemeClr val="accent1">
                <a:shade val="50000"/>
              </a:schemeClr>
            </a:lnRef>
            <a:fillRef idx="1">
              <a:schemeClr val="accent1"/>
            </a:fillRef>
            <a:effectRef idx="0">
              <a:schemeClr val="accent1"/>
            </a:effectRef>
            <a:fontRef idx="minor">
              <a:schemeClr val="lt1"/>
            </a:fontRef>
          </p:style>
          <p:txBody>
            <a:bodyPr lIns="91364" tIns="45684" rIns="91364" bIns="45684" rtlCol="0" anchor="ctr"/>
            <a:lstStyle/>
            <a:p>
              <a:pPr algn="ctr"/>
              <a:endParaRPr lang="es-MX" sz="2700">
                <a:solidFill>
                  <a:schemeClr val="tx1">
                    <a:lumMod val="85000"/>
                    <a:lumOff val="15000"/>
                  </a:schemeClr>
                </a:solidFill>
                <a:latin typeface="Impact" panose="020B0806030902050204" pitchFamily="34" charset="0"/>
                <a:ea typeface="Open Sans Extrabold" panose="020B0906030804020204" pitchFamily="34" charset="0"/>
                <a:cs typeface="Open Sans Extrabold" panose="020B0906030804020204" pitchFamily="34" charset="0"/>
              </a:endParaRPr>
            </a:p>
          </p:txBody>
        </p:sp>
        <p:sp>
          <p:nvSpPr>
            <p:cNvPr id="24" name="49 Elipse"/>
            <p:cNvSpPr/>
            <p:nvPr/>
          </p:nvSpPr>
          <p:spPr>
            <a:xfrm>
              <a:off x="14433690" y="2999833"/>
              <a:ext cx="2560497" cy="2560296"/>
            </a:xfrm>
            <a:prstGeom prst="ellipse">
              <a:avLst/>
            </a:prstGeom>
            <a:solidFill>
              <a:schemeClr val="bg1"/>
            </a:solidFill>
            <a:ln w="19050">
              <a:noFill/>
            </a:ln>
            <a:effectLst>
              <a:outerShdw blurRad="469900" dist="203200" dir="7800000" sx="102000" sy="102000" algn="tr" rotWithShape="0">
                <a:prstClr val="black">
                  <a:alpha val="60000"/>
                </a:prstClr>
              </a:outerShdw>
            </a:effectLst>
            <a:scene3d>
              <a:camera prst="orthographicFront">
                <a:rot lat="0" lon="0" rev="0"/>
              </a:camera>
              <a:lightRig rig="soft" dir="t">
                <a:rot lat="0" lon="0" rev="21594000"/>
              </a:lightRig>
            </a:scene3d>
            <a:sp3d extrusionH="69850">
              <a:bevelT w="38100" h="95250"/>
              <a:bevelB w="0" h="0"/>
              <a:extrusionClr>
                <a:schemeClr val="bg1"/>
              </a:extrusionClr>
              <a:contourClr>
                <a:schemeClr val="tx1"/>
              </a:contourClr>
            </a:sp3d>
          </p:spPr>
          <p:style>
            <a:lnRef idx="2">
              <a:schemeClr val="accent1">
                <a:shade val="50000"/>
              </a:schemeClr>
            </a:lnRef>
            <a:fillRef idx="1">
              <a:schemeClr val="accent1"/>
            </a:fillRef>
            <a:effectRef idx="0">
              <a:schemeClr val="accent1"/>
            </a:effectRef>
            <a:fontRef idx="minor">
              <a:schemeClr val="lt1"/>
            </a:fontRef>
          </p:style>
          <p:txBody>
            <a:bodyPr lIns="0" tIns="45684" rIns="0" bIns="45684" rtlCol="0" anchor="ctr"/>
            <a:lstStyle/>
            <a:p>
              <a:pPr algn="ctr"/>
              <a:r>
                <a:rPr lang="es-MX" sz="2700" b="1" dirty="0">
                  <a:solidFill>
                    <a:srgbClr val="0070C0"/>
                  </a:solidFill>
                  <a:latin typeface="Impact" panose="020B0806030902050204" pitchFamily="34" charset="0"/>
                  <a:ea typeface="Open Sans Extrabold" panose="020B0906030804020204" pitchFamily="34" charset="0"/>
                  <a:cs typeface="Open Sans Extrabold" panose="020B0906030804020204" pitchFamily="34" charset="0"/>
                </a:rPr>
                <a:t>03</a:t>
              </a:r>
            </a:p>
          </p:txBody>
        </p:sp>
      </p:grpSp>
      <p:grpSp>
        <p:nvGrpSpPr>
          <p:cNvPr id="25" name="50 Grupo"/>
          <p:cNvGrpSpPr>
            <a:grpSpLocks noChangeAspect="1"/>
          </p:cNvGrpSpPr>
          <p:nvPr/>
        </p:nvGrpSpPr>
        <p:grpSpPr>
          <a:xfrm>
            <a:off x="5314522" y="3489739"/>
            <a:ext cx="851328" cy="851259"/>
            <a:chOff x="14127161" y="2693328"/>
            <a:chExt cx="3173557" cy="3173306"/>
          </a:xfrm>
        </p:grpSpPr>
        <p:sp>
          <p:nvSpPr>
            <p:cNvPr id="26" name="51 Elipse"/>
            <p:cNvSpPr>
              <a:spLocks noChangeAspect="1"/>
            </p:cNvSpPr>
            <p:nvPr/>
          </p:nvSpPr>
          <p:spPr>
            <a:xfrm>
              <a:off x="14127161" y="2693328"/>
              <a:ext cx="3173557" cy="3173306"/>
            </a:xfrm>
            <a:prstGeom prst="ellipse">
              <a:avLst/>
            </a:prstGeom>
            <a:solidFill>
              <a:srgbClr val="0C1F34"/>
            </a:solidFill>
            <a:ln w="3175" cap="rnd" cmpd="sng">
              <a:noFill/>
              <a:bevel/>
            </a:ln>
            <a:effectLst>
              <a:outerShdw blurRad="63500" sx="102000" sy="102000" algn="ctr" rotWithShape="0">
                <a:prstClr val="black">
                  <a:alpha val="40000"/>
                </a:prstClr>
              </a:outerShdw>
            </a:effectLst>
            <a:scene3d>
              <a:camera prst="orthographicFront"/>
              <a:lightRig rig="contrasting" dir="t"/>
            </a:scene3d>
            <a:sp3d prstMaterial="metal">
              <a:bevelT w="0" h="25400" prst="coolSlant"/>
              <a:contourClr>
                <a:srgbClr val="BEC7CC"/>
              </a:contourClr>
            </a:sp3d>
          </p:spPr>
          <p:style>
            <a:lnRef idx="2">
              <a:schemeClr val="accent1">
                <a:shade val="50000"/>
              </a:schemeClr>
            </a:lnRef>
            <a:fillRef idx="1">
              <a:schemeClr val="accent1"/>
            </a:fillRef>
            <a:effectRef idx="0">
              <a:schemeClr val="accent1"/>
            </a:effectRef>
            <a:fontRef idx="minor">
              <a:schemeClr val="lt1"/>
            </a:fontRef>
          </p:style>
          <p:txBody>
            <a:bodyPr lIns="91364" tIns="45684" rIns="91364" bIns="45684" rtlCol="0" anchor="ctr"/>
            <a:lstStyle/>
            <a:p>
              <a:pPr algn="ctr"/>
              <a:endParaRPr lang="es-MX" sz="2700">
                <a:solidFill>
                  <a:schemeClr val="tx1">
                    <a:lumMod val="85000"/>
                    <a:lumOff val="15000"/>
                  </a:schemeClr>
                </a:solidFill>
                <a:latin typeface="Impact" panose="020B0806030902050204" pitchFamily="34" charset="0"/>
                <a:ea typeface="Open Sans Extrabold" panose="020B0906030804020204" pitchFamily="34" charset="0"/>
                <a:cs typeface="Open Sans Extrabold" panose="020B0906030804020204" pitchFamily="34" charset="0"/>
              </a:endParaRPr>
            </a:p>
          </p:txBody>
        </p:sp>
        <p:sp>
          <p:nvSpPr>
            <p:cNvPr id="27" name="52 Elipse"/>
            <p:cNvSpPr/>
            <p:nvPr/>
          </p:nvSpPr>
          <p:spPr>
            <a:xfrm>
              <a:off x="14433690" y="2999833"/>
              <a:ext cx="2560497" cy="2560296"/>
            </a:xfrm>
            <a:prstGeom prst="ellipse">
              <a:avLst/>
            </a:prstGeom>
            <a:solidFill>
              <a:schemeClr val="bg1"/>
            </a:solidFill>
            <a:ln w="19050">
              <a:noFill/>
            </a:ln>
            <a:effectLst>
              <a:outerShdw blurRad="469900" dist="203200" dir="7800000" sx="102000" sy="102000" algn="tr" rotWithShape="0">
                <a:prstClr val="black">
                  <a:alpha val="60000"/>
                </a:prstClr>
              </a:outerShdw>
            </a:effectLst>
            <a:scene3d>
              <a:camera prst="orthographicFront">
                <a:rot lat="0" lon="0" rev="0"/>
              </a:camera>
              <a:lightRig rig="soft" dir="t">
                <a:rot lat="0" lon="0" rev="21594000"/>
              </a:lightRig>
            </a:scene3d>
            <a:sp3d extrusionH="69850">
              <a:bevelT w="38100" h="95250"/>
              <a:bevelB w="0" h="0"/>
              <a:extrusionClr>
                <a:schemeClr val="bg1"/>
              </a:extrusionClr>
              <a:contourClr>
                <a:schemeClr val="tx1"/>
              </a:contourClr>
            </a:sp3d>
          </p:spPr>
          <p:style>
            <a:lnRef idx="2">
              <a:schemeClr val="accent1">
                <a:shade val="50000"/>
              </a:schemeClr>
            </a:lnRef>
            <a:fillRef idx="1">
              <a:schemeClr val="accent1"/>
            </a:fillRef>
            <a:effectRef idx="0">
              <a:schemeClr val="accent1"/>
            </a:effectRef>
            <a:fontRef idx="minor">
              <a:schemeClr val="lt1"/>
            </a:fontRef>
          </p:style>
          <p:txBody>
            <a:bodyPr lIns="0" tIns="45684" rIns="0" bIns="45684" rtlCol="0" anchor="ctr"/>
            <a:lstStyle/>
            <a:p>
              <a:pPr algn="ctr"/>
              <a:r>
                <a:rPr lang="es-MX" sz="2700" b="1" dirty="0">
                  <a:solidFill>
                    <a:schemeClr val="tx1">
                      <a:lumMod val="85000"/>
                      <a:lumOff val="15000"/>
                    </a:schemeClr>
                  </a:solidFill>
                  <a:latin typeface="Impact" panose="020B0806030902050204" pitchFamily="34" charset="0"/>
                  <a:ea typeface="Open Sans Extrabold" panose="020B0906030804020204" pitchFamily="34" charset="0"/>
                  <a:cs typeface="Open Sans Extrabold" panose="020B0906030804020204" pitchFamily="34" charset="0"/>
                </a:rPr>
                <a:t>04</a:t>
              </a:r>
            </a:p>
          </p:txBody>
        </p:sp>
      </p:grpSp>
      <p:grpSp>
        <p:nvGrpSpPr>
          <p:cNvPr id="28" name="53 Grupo"/>
          <p:cNvGrpSpPr>
            <a:grpSpLocks noChangeAspect="1"/>
          </p:cNvGrpSpPr>
          <p:nvPr/>
        </p:nvGrpSpPr>
        <p:grpSpPr>
          <a:xfrm>
            <a:off x="2235923" y="2809194"/>
            <a:ext cx="851328" cy="851259"/>
            <a:chOff x="14127161" y="2693328"/>
            <a:chExt cx="3173557" cy="3173306"/>
          </a:xfrm>
        </p:grpSpPr>
        <p:sp>
          <p:nvSpPr>
            <p:cNvPr id="29" name="54 Elipse"/>
            <p:cNvSpPr>
              <a:spLocks noChangeAspect="1"/>
            </p:cNvSpPr>
            <p:nvPr/>
          </p:nvSpPr>
          <p:spPr>
            <a:xfrm>
              <a:off x="14127161" y="2693328"/>
              <a:ext cx="3173557" cy="3173306"/>
            </a:xfrm>
            <a:prstGeom prst="ellipse">
              <a:avLst/>
            </a:prstGeom>
            <a:solidFill>
              <a:srgbClr val="0C1F34"/>
            </a:solidFill>
            <a:ln w="3175" cap="rnd" cmpd="sng">
              <a:noFill/>
              <a:bevel/>
            </a:ln>
            <a:effectLst>
              <a:outerShdw blurRad="63500" sx="102000" sy="102000" algn="ctr" rotWithShape="0">
                <a:prstClr val="black">
                  <a:alpha val="40000"/>
                </a:prstClr>
              </a:outerShdw>
            </a:effectLst>
            <a:scene3d>
              <a:camera prst="orthographicFront"/>
              <a:lightRig rig="contrasting" dir="t"/>
            </a:scene3d>
            <a:sp3d prstMaterial="metal">
              <a:bevelT w="0" h="25400" prst="coolSlant"/>
              <a:contourClr>
                <a:srgbClr val="BEC7CC"/>
              </a:contourClr>
            </a:sp3d>
          </p:spPr>
          <p:style>
            <a:lnRef idx="2">
              <a:schemeClr val="accent1">
                <a:shade val="50000"/>
              </a:schemeClr>
            </a:lnRef>
            <a:fillRef idx="1">
              <a:schemeClr val="accent1"/>
            </a:fillRef>
            <a:effectRef idx="0">
              <a:schemeClr val="accent1"/>
            </a:effectRef>
            <a:fontRef idx="minor">
              <a:schemeClr val="lt1"/>
            </a:fontRef>
          </p:style>
          <p:txBody>
            <a:bodyPr lIns="91364" tIns="45684" rIns="91364" bIns="45684" rtlCol="0" anchor="ctr"/>
            <a:lstStyle/>
            <a:p>
              <a:pPr algn="ctr"/>
              <a:endParaRPr lang="es-MX" sz="2700">
                <a:solidFill>
                  <a:schemeClr val="tx1">
                    <a:lumMod val="85000"/>
                    <a:lumOff val="15000"/>
                  </a:schemeClr>
                </a:solidFill>
                <a:latin typeface="Impact" panose="020B0806030902050204" pitchFamily="34" charset="0"/>
                <a:ea typeface="Open Sans Extrabold" panose="020B0906030804020204" pitchFamily="34" charset="0"/>
                <a:cs typeface="Open Sans Extrabold" panose="020B0906030804020204" pitchFamily="34" charset="0"/>
              </a:endParaRPr>
            </a:p>
          </p:txBody>
        </p:sp>
        <p:sp>
          <p:nvSpPr>
            <p:cNvPr id="30" name="55 Elipse"/>
            <p:cNvSpPr/>
            <p:nvPr/>
          </p:nvSpPr>
          <p:spPr>
            <a:xfrm>
              <a:off x="14433690" y="2999833"/>
              <a:ext cx="2560497" cy="2560296"/>
            </a:xfrm>
            <a:prstGeom prst="ellipse">
              <a:avLst/>
            </a:prstGeom>
            <a:solidFill>
              <a:schemeClr val="bg1"/>
            </a:solidFill>
            <a:ln w="19050">
              <a:noFill/>
            </a:ln>
            <a:effectLst>
              <a:outerShdw blurRad="469900" dist="203200" dir="7800000" sx="102000" sy="102000" algn="tr" rotWithShape="0">
                <a:prstClr val="black">
                  <a:alpha val="60000"/>
                </a:prstClr>
              </a:outerShdw>
            </a:effectLst>
            <a:scene3d>
              <a:camera prst="orthographicFront">
                <a:rot lat="0" lon="0" rev="0"/>
              </a:camera>
              <a:lightRig rig="soft" dir="t">
                <a:rot lat="0" lon="0" rev="21594000"/>
              </a:lightRig>
            </a:scene3d>
            <a:sp3d extrusionH="69850">
              <a:bevelT w="38100" h="95250"/>
              <a:bevelB w="0" h="0"/>
              <a:extrusionClr>
                <a:schemeClr val="bg1"/>
              </a:extrusionClr>
              <a:contourClr>
                <a:schemeClr val="tx1"/>
              </a:contourClr>
            </a:sp3d>
          </p:spPr>
          <p:style>
            <a:lnRef idx="2">
              <a:schemeClr val="accent1">
                <a:shade val="50000"/>
              </a:schemeClr>
            </a:lnRef>
            <a:fillRef idx="1">
              <a:schemeClr val="accent1"/>
            </a:fillRef>
            <a:effectRef idx="0">
              <a:schemeClr val="accent1"/>
            </a:effectRef>
            <a:fontRef idx="minor">
              <a:schemeClr val="lt1"/>
            </a:fontRef>
          </p:style>
          <p:txBody>
            <a:bodyPr lIns="0" tIns="45684" rIns="0" bIns="45684" rtlCol="0" anchor="ctr"/>
            <a:lstStyle/>
            <a:p>
              <a:pPr algn="ctr"/>
              <a:r>
                <a:rPr lang="es-MX" sz="2700" b="1" dirty="0">
                  <a:solidFill>
                    <a:schemeClr val="tx1">
                      <a:lumMod val="85000"/>
                      <a:lumOff val="15000"/>
                    </a:schemeClr>
                  </a:solidFill>
                  <a:latin typeface="Impact" panose="020B0806030902050204" pitchFamily="34" charset="0"/>
                  <a:ea typeface="Open Sans Extrabold" panose="020B0906030804020204" pitchFamily="34" charset="0"/>
                  <a:cs typeface="Open Sans Extrabold" panose="020B0906030804020204" pitchFamily="34" charset="0"/>
                </a:rPr>
                <a:t>05</a:t>
              </a:r>
            </a:p>
          </p:txBody>
        </p:sp>
      </p:grpSp>
      <p:grpSp>
        <p:nvGrpSpPr>
          <p:cNvPr id="31" name="56 Grupo"/>
          <p:cNvGrpSpPr>
            <a:grpSpLocks noChangeAspect="1"/>
          </p:cNvGrpSpPr>
          <p:nvPr/>
        </p:nvGrpSpPr>
        <p:grpSpPr>
          <a:xfrm>
            <a:off x="5322077" y="2128649"/>
            <a:ext cx="851328" cy="851259"/>
            <a:chOff x="14127161" y="2693328"/>
            <a:chExt cx="3173557" cy="3173306"/>
          </a:xfrm>
        </p:grpSpPr>
        <p:sp>
          <p:nvSpPr>
            <p:cNvPr id="32" name="57 Elipse"/>
            <p:cNvSpPr>
              <a:spLocks noChangeAspect="1"/>
            </p:cNvSpPr>
            <p:nvPr/>
          </p:nvSpPr>
          <p:spPr>
            <a:xfrm>
              <a:off x="14127161" y="2693328"/>
              <a:ext cx="3173557" cy="3173306"/>
            </a:xfrm>
            <a:prstGeom prst="ellipse">
              <a:avLst/>
            </a:prstGeom>
            <a:solidFill>
              <a:schemeClr val="accent2"/>
            </a:solidFill>
            <a:ln w="3175" cap="rnd" cmpd="sng">
              <a:noFill/>
              <a:bevel/>
            </a:ln>
            <a:effectLst>
              <a:outerShdw blurRad="63500" sx="102000" sy="102000" algn="ctr" rotWithShape="0">
                <a:prstClr val="black">
                  <a:alpha val="40000"/>
                </a:prstClr>
              </a:outerShdw>
            </a:effectLst>
            <a:scene3d>
              <a:camera prst="orthographicFront"/>
              <a:lightRig rig="contrasting" dir="t"/>
            </a:scene3d>
            <a:sp3d prstMaterial="metal">
              <a:bevelT w="0" h="25400" prst="coolSlant"/>
              <a:contourClr>
                <a:srgbClr val="BEC7CC"/>
              </a:contourClr>
            </a:sp3d>
          </p:spPr>
          <p:style>
            <a:lnRef idx="2">
              <a:schemeClr val="accent1">
                <a:shade val="50000"/>
              </a:schemeClr>
            </a:lnRef>
            <a:fillRef idx="1">
              <a:schemeClr val="accent1"/>
            </a:fillRef>
            <a:effectRef idx="0">
              <a:schemeClr val="accent1"/>
            </a:effectRef>
            <a:fontRef idx="minor">
              <a:schemeClr val="lt1"/>
            </a:fontRef>
          </p:style>
          <p:txBody>
            <a:bodyPr lIns="91364" tIns="45684" rIns="91364" bIns="45684" rtlCol="0" anchor="ctr"/>
            <a:lstStyle/>
            <a:p>
              <a:pPr algn="ctr"/>
              <a:endParaRPr lang="es-MX" sz="2700">
                <a:solidFill>
                  <a:schemeClr val="tx1">
                    <a:lumMod val="85000"/>
                    <a:lumOff val="15000"/>
                  </a:schemeClr>
                </a:solidFill>
                <a:latin typeface="Impact" panose="020B0806030902050204" pitchFamily="34" charset="0"/>
                <a:ea typeface="Open Sans Extrabold" panose="020B0906030804020204" pitchFamily="34" charset="0"/>
                <a:cs typeface="Open Sans Extrabold" panose="020B0906030804020204" pitchFamily="34" charset="0"/>
              </a:endParaRPr>
            </a:p>
          </p:txBody>
        </p:sp>
        <p:sp>
          <p:nvSpPr>
            <p:cNvPr id="33" name="58 Elipse"/>
            <p:cNvSpPr/>
            <p:nvPr/>
          </p:nvSpPr>
          <p:spPr>
            <a:xfrm>
              <a:off x="14433690" y="2999833"/>
              <a:ext cx="2560497" cy="2560296"/>
            </a:xfrm>
            <a:prstGeom prst="ellipse">
              <a:avLst/>
            </a:prstGeom>
            <a:solidFill>
              <a:schemeClr val="bg1"/>
            </a:solidFill>
            <a:ln w="19050">
              <a:noFill/>
            </a:ln>
            <a:effectLst>
              <a:outerShdw blurRad="469900" dist="203200" dir="7800000" sx="102000" sy="102000" algn="tr" rotWithShape="0">
                <a:prstClr val="black">
                  <a:alpha val="60000"/>
                </a:prstClr>
              </a:outerShdw>
            </a:effectLst>
            <a:scene3d>
              <a:camera prst="orthographicFront">
                <a:rot lat="0" lon="0" rev="0"/>
              </a:camera>
              <a:lightRig rig="soft" dir="t">
                <a:rot lat="0" lon="0" rev="21594000"/>
              </a:lightRig>
            </a:scene3d>
            <a:sp3d extrusionH="69850">
              <a:bevelT w="38100" h="95250"/>
              <a:bevelB w="0" h="0"/>
              <a:extrusionClr>
                <a:schemeClr val="bg1"/>
              </a:extrusionClr>
              <a:contourClr>
                <a:schemeClr val="tx1"/>
              </a:contourClr>
            </a:sp3d>
          </p:spPr>
          <p:style>
            <a:lnRef idx="2">
              <a:schemeClr val="accent1">
                <a:shade val="50000"/>
              </a:schemeClr>
            </a:lnRef>
            <a:fillRef idx="1">
              <a:schemeClr val="accent1"/>
            </a:fillRef>
            <a:effectRef idx="0">
              <a:schemeClr val="accent1"/>
            </a:effectRef>
            <a:fontRef idx="minor">
              <a:schemeClr val="lt1"/>
            </a:fontRef>
          </p:style>
          <p:txBody>
            <a:bodyPr lIns="0" tIns="45684" rIns="0" bIns="45684" rtlCol="0" anchor="ctr"/>
            <a:lstStyle/>
            <a:p>
              <a:pPr algn="ctr"/>
              <a:r>
                <a:rPr lang="es-MX" sz="2700" b="1" dirty="0">
                  <a:solidFill>
                    <a:srgbClr val="0070C0"/>
                  </a:solidFill>
                  <a:latin typeface="Impact" panose="020B0806030902050204" pitchFamily="34" charset="0"/>
                  <a:ea typeface="Open Sans Extrabold" panose="020B0906030804020204" pitchFamily="34" charset="0"/>
                  <a:cs typeface="Open Sans Extrabold" panose="020B0906030804020204" pitchFamily="34" charset="0"/>
                </a:rPr>
                <a:t>06</a:t>
              </a:r>
            </a:p>
          </p:txBody>
        </p:sp>
      </p:grpSp>
      <p:grpSp>
        <p:nvGrpSpPr>
          <p:cNvPr id="34" name="59 Grupo"/>
          <p:cNvGrpSpPr>
            <a:grpSpLocks noChangeAspect="1"/>
          </p:cNvGrpSpPr>
          <p:nvPr/>
        </p:nvGrpSpPr>
        <p:grpSpPr>
          <a:xfrm>
            <a:off x="2235923" y="1448104"/>
            <a:ext cx="851328" cy="851259"/>
            <a:chOff x="14127161" y="2693328"/>
            <a:chExt cx="3173557" cy="3173306"/>
          </a:xfrm>
        </p:grpSpPr>
        <p:sp>
          <p:nvSpPr>
            <p:cNvPr id="35" name="60 Elipse"/>
            <p:cNvSpPr>
              <a:spLocks noChangeAspect="1"/>
            </p:cNvSpPr>
            <p:nvPr/>
          </p:nvSpPr>
          <p:spPr>
            <a:xfrm>
              <a:off x="14127161" y="2693328"/>
              <a:ext cx="3173557" cy="3173306"/>
            </a:xfrm>
            <a:prstGeom prst="ellipse">
              <a:avLst/>
            </a:prstGeom>
            <a:solidFill>
              <a:schemeClr val="accent4"/>
            </a:solidFill>
            <a:ln w="3175" cap="rnd" cmpd="sng">
              <a:noFill/>
              <a:bevel/>
            </a:ln>
            <a:effectLst>
              <a:outerShdw blurRad="63500" sx="102000" sy="102000" algn="ctr" rotWithShape="0">
                <a:prstClr val="black">
                  <a:alpha val="40000"/>
                </a:prstClr>
              </a:outerShdw>
            </a:effectLst>
            <a:scene3d>
              <a:camera prst="orthographicFront"/>
              <a:lightRig rig="contrasting" dir="t"/>
            </a:scene3d>
            <a:sp3d prstMaterial="metal">
              <a:bevelT w="0" h="25400" prst="coolSlant"/>
              <a:contourClr>
                <a:srgbClr val="BEC7CC"/>
              </a:contourClr>
            </a:sp3d>
          </p:spPr>
          <p:style>
            <a:lnRef idx="2">
              <a:schemeClr val="accent1">
                <a:shade val="50000"/>
              </a:schemeClr>
            </a:lnRef>
            <a:fillRef idx="1">
              <a:schemeClr val="accent1"/>
            </a:fillRef>
            <a:effectRef idx="0">
              <a:schemeClr val="accent1"/>
            </a:effectRef>
            <a:fontRef idx="minor">
              <a:schemeClr val="lt1"/>
            </a:fontRef>
          </p:style>
          <p:txBody>
            <a:bodyPr lIns="91364" tIns="45684" rIns="91364" bIns="45684" rtlCol="0" anchor="ctr"/>
            <a:lstStyle/>
            <a:p>
              <a:pPr algn="ctr"/>
              <a:endParaRPr lang="es-MX" sz="2700">
                <a:solidFill>
                  <a:schemeClr val="tx1">
                    <a:lumMod val="85000"/>
                    <a:lumOff val="15000"/>
                  </a:schemeClr>
                </a:solidFill>
                <a:latin typeface="Impact" panose="020B0806030902050204" pitchFamily="34" charset="0"/>
                <a:ea typeface="Open Sans Extrabold" panose="020B0906030804020204" pitchFamily="34" charset="0"/>
                <a:cs typeface="Open Sans Extrabold" panose="020B0906030804020204" pitchFamily="34" charset="0"/>
              </a:endParaRPr>
            </a:p>
          </p:txBody>
        </p:sp>
        <p:sp>
          <p:nvSpPr>
            <p:cNvPr id="36" name="61 Elipse"/>
            <p:cNvSpPr/>
            <p:nvPr/>
          </p:nvSpPr>
          <p:spPr>
            <a:xfrm>
              <a:off x="14433690" y="2999833"/>
              <a:ext cx="2560497" cy="2560296"/>
            </a:xfrm>
            <a:prstGeom prst="ellipse">
              <a:avLst/>
            </a:prstGeom>
            <a:solidFill>
              <a:schemeClr val="bg1"/>
            </a:solidFill>
            <a:ln w="19050">
              <a:noFill/>
            </a:ln>
            <a:effectLst>
              <a:outerShdw blurRad="469900" dist="203200" dir="7800000" sx="102000" sy="102000" algn="tr" rotWithShape="0">
                <a:prstClr val="black">
                  <a:alpha val="60000"/>
                </a:prstClr>
              </a:outerShdw>
            </a:effectLst>
            <a:scene3d>
              <a:camera prst="orthographicFront">
                <a:rot lat="0" lon="0" rev="0"/>
              </a:camera>
              <a:lightRig rig="soft" dir="t">
                <a:rot lat="0" lon="0" rev="21594000"/>
              </a:lightRig>
            </a:scene3d>
            <a:sp3d extrusionH="69850">
              <a:bevelT w="38100" h="95250"/>
              <a:bevelB w="0" h="0"/>
              <a:extrusionClr>
                <a:schemeClr val="bg1"/>
              </a:extrusionClr>
              <a:contourClr>
                <a:schemeClr val="tx1"/>
              </a:contourClr>
            </a:sp3d>
          </p:spPr>
          <p:style>
            <a:lnRef idx="2">
              <a:schemeClr val="accent1">
                <a:shade val="50000"/>
              </a:schemeClr>
            </a:lnRef>
            <a:fillRef idx="1">
              <a:schemeClr val="accent1"/>
            </a:fillRef>
            <a:effectRef idx="0">
              <a:schemeClr val="accent1"/>
            </a:effectRef>
            <a:fontRef idx="minor">
              <a:schemeClr val="lt1"/>
            </a:fontRef>
          </p:style>
          <p:txBody>
            <a:bodyPr lIns="0" tIns="45684" rIns="0" bIns="45684" rtlCol="0" anchor="ctr"/>
            <a:lstStyle/>
            <a:p>
              <a:pPr algn="ctr"/>
              <a:r>
                <a:rPr lang="es-MX" sz="2700" b="1" dirty="0">
                  <a:solidFill>
                    <a:srgbClr val="0070C0"/>
                  </a:solidFill>
                  <a:latin typeface="Impact" panose="020B0806030902050204" pitchFamily="34" charset="0"/>
                  <a:ea typeface="Open Sans Extrabold" panose="020B0906030804020204" pitchFamily="34" charset="0"/>
                  <a:cs typeface="Open Sans Extrabold" panose="020B0906030804020204" pitchFamily="34" charset="0"/>
                </a:rPr>
                <a:t>07</a:t>
              </a:r>
            </a:p>
          </p:txBody>
        </p:sp>
      </p:grpSp>
      <p:grpSp>
        <p:nvGrpSpPr>
          <p:cNvPr id="37" name="Group 4"/>
          <p:cNvGrpSpPr>
            <a:grpSpLocks noChangeAspect="1"/>
          </p:cNvGrpSpPr>
          <p:nvPr/>
        </p:nvGrpSpPr>
        <p:grpSpPr bwMode="auto">
          <a:xfrm>
            <a:off x="3207921" y="4473986"/>
            <a:ext cx="167705" cy="243852"/>
            <a:chOff x="14052" y="2464"/>
            <a:chExt cx="1099" cy="1598"/>
          </a:xfrm>
          <a:solidFill>
            <a:schemeClr val="tx2">
              <a:lumMod val="90000"/>
              <a:lumOff val="10000"/>
            </a:schemeClr>
          </a:solidFill>
        </p:grpSpPr>
        <p:sp>
          <p:nvSpPr>
            <p:cNvPr id="38" name="Freeform 6"/>
            <p:cNvSpPr>
              <a:spLocks noEditPoints="1"/>
            </p:cNvSpPr>
            <p:nvPr/>
          </p:nvSpPr>
          <p:spPr bwMode="auto">
            <a:xfrm>
              <a:off x="14052" y="2464"/>
              <a:ext cx="1099" cy="1598"/>
            </a:xfrm>
            <a:custGeom>
              <a:avLst/>
              <a:gdLst>
                <a:gd name="T0" fmla="*/ 934 w 2198"/>
                <a:gd name="T1" fmla="*/ 2932 h 3195"/>
                <a:gd name="T2" fmla="*/ 1014 w 2198"/>
                <a:gd name="T3" fmla="*/ 2988 h 3195"/>
                <a:gd name="T4" fmla="*/ 1127 w 2198"/>
                <a:gd name="T5" fmla="*/ 2995 h 3195"/>
                <a:gd name="T6" fmla="*/ 1215 w 2198"/>
                <a:gd name="T7" fmla="*/ 2979 h 3195"/>
                <a:gd name="T8" fmla="*/ 1278 w 2198"/>
                <a:gd name="T9" fmla="*/ 2915 h 3195"/>
                <a:gd name="T10" fmla="*/ 1420 w 2198"/>
                <a:gd name="T11" fmla="*/ 2506 h 3195"/>
                <a:gd name="T12" fmla="*/ 816 w 2198"/>
                <a:gd name="T13" fmla="*/ 2631 h 3195"/>
                <a:gd name="T14" fmla="*/ 862 w 2198"/>
                <a:gd name="T15" fmla="*/ 2775 h 3195"/>
                <a:gd name="T16" fmla="*/ 1394 w 2198"/>
                <a:gd name="T17" fmla="*/ 2594 h 3195"/>
                <a:gd name="T18" fmla="*/ 734 w 2198"/>
                <a:gd name="T19" fmla="*/ 2362 h 3195"/>
                <a:gd name="T20" fmla="*/ 1469 w 2198"/>
                <a:gd name="T21" fmla="*/ 2350 h 3195"/>
                <a:gd name="T22" fmla="*/ 1026 w 2198"/>
                <a:gd name="T23" fmla="*/ 203 h 3195"/>
                <a:gd name="T24" fmla="*/ 749 w 2198"/>
                <a:gd name="T25" fmla="*/ 271 h 3195"/>
                <a:gd name="T26" fmla="*/ 514 w 2198"/>
                <a:gd name="T27" fmla="*/ 417 h 3195"/>
                <a:gd name="T28" fmla="*/ 335 w 2198"/>
                <a:gd name="T29" fmla="*/ 625 h 3195"/>
                <a:gd name="T30" fmla="*/ 226 w 2198"/>
                <a:gd name="T31" fmla="*/ 882 h 3195"/>
                <a:gd name="T32" fmla="*/ 202 w 2198"/>
                <a:gd name="T33" fmla="*/ 1150 h 3195"/>
                <a:gd name="T34" fmla="*/ 261 w 2198"/>
                <a:gd name="T35" fmla="*/ 1368 h 3195"/>
                <a:gd name="T36" fmla="*/ 369 w 2198"/>
                <a:gd name="T37" fmla="*/ 1600 h 3195"/>
                <a:gd name="T38" fmla="*/ 524 w 2198"/>
                <a:gd name="T39" fmla="*/ 1882 h 3195"/>
                <a:gd name="T40" fmla="*/ 1619 w 2198"/>
                <a:gd name="T41" fmla="*/ 1989 h 3195"/>
                <a:gd name="T42" fmla="*/ 1798 w 2198"/>
                <a:gd name="T43" fmla="*/ 1658 h 3195"/>
                <a:gd name="T44" fmla="*/ 1915 w 2198"/>
                <a:gd name="T45" fmla="*/ 1425 h 3195"/>
                <a:gd name="T46" fmla="*/ 1987 w 2198"/>
                <a:gd name="T47" fmla="*/ 1202 h 3195"/>
                <a:gd name="T48" fmla="*/ 1986 w 2198"/>
                <a:gd name="T49" fmla="*/ 953 h 3195"/>
                <a:gd name="T50" fmla="*/ 1898 w 2198"/>
                <a:gd name="T51" fmla="*/ 685 h 3195"/>
                <a:gd name="T52" fmla="*/ 1735 w 2198"/>
                <a:gd name="T53" fmla="*/ 464 h 3195"/>
                <a:gd name="T54" fmla="*/ 1512 w 2198"/>
                <a:gd name="T55" fmla="*/ 300 h 3195"/>
                <a:gd name="T56" fmla="*/ 1245 w 2198"/>
                <a:gd name="T57" fmla="*/ 211 h 3195"/>
                <a:gd name="T58" fmla="*/ 1181 w 2198"/>
                <a:gd name="T59" fmla="*/ 3 h 3195"/>
                <a:gd name="T60" fmla="*/ 1491 w 2198"/>
                <a:gd name="T61" fmla="*/ 72 h 3195"/>
                <a:gd name="T62" fmla="*/ 1761 w 2198"/>
                <a:gd name="T63" fmla="*/ 221 h 3195"/>
                <a:gd name="T64" fmla="*/ 1977 w 2198"/>
                <a:gd name="T65" fmla="*/ 437 h 3195"/>
                <a:gd name="T66" fmla="*/ 2126 w 2198"/>
                <a:gd name="T67" fmla="*/ 707 h 3195"/>
                <a:gd name="T68" fmla="*/ 2195 w 2198"/>
                <a:gd name="T69" fmla="*/ 1016 h 3195"/>
                <a:gd name="T70" fmla="*/ 2170 w 2198"/>
                <a:gd name="T71" fmla="*/ 1300 h 3195"/>
                <a:gd name="T72" fmla="*/ 2066 w 2198"/>
                <a:gd name="T73" fmla="*/ 1574 h 3195"/>
                <a:gd name="T74" fmla="*/ 1923 w 2198"/>
                <a:gd name="T75" fmla="*/ 1846 h 3195"/>
                <a:gd name="T76" fmla="*/ 1779 w 2198"/>
                <a:gd name="T77" fmla="*/ 2112 h 3195"/>
                <a:gd name="T78" fmla="*/ 1673 w 2198"/>
                <a:gd name="T79" fmla="*/ 2370 h 3195"/>
                <a:gd name="T80" fmla="*/ 1597 w 2198"/>
                <a:gd name="T81" fmla="*/ 2611 h 3195"/>
                <a:gd name="T82" fmla="*/ 1536 w 2198"/>
                <a:gd name="T83" fmla="*/ 2815 h 3195"/>
                <a:gd name="T84" fmla="*/ 1472 w 2198"/>
                <a:gd name="T85" fmla="*/ 2977 h 3195"/>
                <a:gd name="T86" fmla="*/ 1390 w 2198"/>
                <a:gd name="T87" fmla="*/ 3096 h 3195"/>
                <a:gd name="T88" fmla="*/ 1271 w 2198"/>
                <a:gd name="T89" fmla="*/ 3170 h 3195"/>
                <a:gd name="T90" fmla="*/ 1099 w 2198"/>
                <a:gd name="T91" fmla="*/ 3195 h 3195"/>
                <a:gd name="T92" fmla="*/ 924 w 2198"/>
                <a:gd name="T93" fmla="*/ 3168 h 3195"/>
                <a:gd name="T94" fmla="*/ 803 w 2198"/>
                <a:gd name="T95" fmla="*/ 3088 h 3195"/>
                <a:gd name="T96" fmla="*/ 719 w 2198"/>
                <a:gd name="T97" fmla="*/ 2958 h 3195"/>
                <a:gd name="T98" fmla="*/ 653 w 2198"/>
                <a:gd name="T99" fmla="*/ 2782 h 3195"/>
                <a:gd name="T100" fmla="*/ 588 w 2198"/>
                <a:gd name="T101" fmla="*/ 2562 h 3195"/>
                <a:gd name="T102" fmla="*/ 503 w 2198"/>
                <a:gd name="T103" fmla="*/ 2302 h 3195"/>
                <a:gd name="T104" fmla="*/ 377 w 2198"/>
                <a:gd name="T105" fmla="*/ 2030 h 3195"/>
                <a:gd name="T106" fmla="*/ 221 w 2198"/>
                <a:gd name="T107" fmla="*/ 1746 h 3195"/>
                <a:gd name="T108" fmla="*/ 81 w 2198"/>
                <a:gd name="T109" fmla="*/ 1457 h 3195"/>
                <a:gd name="T110" fmla="*/ 4 w 2198"/>
                <a:gd name="T111" fmla="*/ 1169 h 3195"/>
                <a:gd name="T112" fmla="*/ 27 w 2198"/>
                <a:gd name="T113" fmla="*/ 858 h 3195"/>
                <a:gd name="T114" fmla="*/ 137 w 2198"/>
                <a:gd name="T115" fmla="*/ 566 h 3195"/>
                <a:gd name="T116" fmla="*/ 322 w 2198"/>
                <a:gd name="T117" fmla="*/ 322 h 3195"/>
                <a:gd name="T118" fmla="*/ 567 w 2198"/>
                <a:gd name="T119" fmla="*/ 137 h 3195"/>
                <a:gd name="T120" fmla="*/ 858 w 2198"/>
                <a:gd name="T121" fmla="*/ 27 h 3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198" h="3195">
                  <a:moveTo>
                    <a:pt x="1323" y="2818"/>
                  </a:moveTo>
                  <a:lnTo>
                    <a:pt x="899" y="2871"/>
                  </a:lnTo>
                  <a:lnTo>
                    <a:pt x="917" y="2904"/>
                  </a:lnTo>
                  <a:lnTo>
                    <a:pt x="934" y="2932"/>
                  </a:lnTo>
                  <a:lnTo>
                    <a:pt x="951" y="2953"/>
                  </a:lnTo>
                  <a:lnTo>
                    <a:pt x="971" y="2970"/>
                  </a:lnTo>
                  <a:lnTo>
                    <a:pt x="991" y="2981"/>
                  </a:lnTo>
                  <a:lnTo>
                    <a:pt x="1014" y="2988"/>
                  </a:lnTo>
                  <a:lnTo>
                    <a:pt x="1039" y="2993"/>
                  </a:lnTo>
                  <a:lnTo>
                    <a:pt x="1067" y="2995"/>
                  </a:lnTo>
                  <a:lnTo>
                    <a:pt x="1099" y="2995"/>
                  </a:lnTo>
                  <a:lnTo>
                    <a:pt x="1127" y="2995"/>
                  </a:lnTo>
                  <a:lnTo>
                    <a:pt x="1153" y="2994"/>
                  </a:lnTo>
                  <a:lnTo>
                    <a:pt x="1175" y="2991"/>
                  </a:lnTo>
                  <a:lnTo>
                    <a:pt x="1196" y="2986"/>
                  </a:lnTo>
                  <a:lnTo>
                    <a:pt x="1215" y="2979"/>
                  </a:lnTo>
                  <a:lnTo>
                    <a:pt x="1232" y="2969"/>
                  </a:lnTo>
                  <a:lnTo>
                    <a:pt x="1249" y="2954"/>
                  </a:lnTo>
                  <a:lnTo>
                    <a:pt x="1264" y="2937"/>
                  </a:lnTo>
                  <a:lnTo>
                    <a:pt x="1278" y="2915"/>
                  </a:lnTo>
                  <a:lnTo>
                    <a:pt x="1294" y="2888"/>
                  </a:lnTo>
                  <a:lnTo>
                    <a:pt x="1308" y="2855"/>
                  </a:lnTo>
                  <a:lnTo>
                    <a:pt x="1323" y="2818"/>
                  </a:lnTo>
                  <a:close/>
                  <a:moveTo>
                    <a:pt x="1420" y="2506"/>
                  </a:moveTo>
                  <a:lnTo>
                    <a:pt x="802" y="2583"/>
                  </a:lnTo>
                  <a:lnTo>
                    <a:pt x="802" y="2585"/>
                  </a:lnTo>
                  <a:lnTo>
                    <a:pt x="803" y="2587"/>
                  </a:lnTo>
                  <a:lnTo>
                    <a:pt x="816" y="2631"/>
                  </a:lnTo>
                  <a:lnTo>
                    <a:pt x="829" y="2672"/>
                  </a:lnTo>
                  <a:lnTo>
                    <a:pt x="841" y="2709"/>
                  </a:lnTo>
                  <a:lnTo>
                    <a:pt x="852" y="2743"/>
                  </a:lnTo>
                  <a:lnTo>
                    <a:pt x="862" y="2775"/>
                  </a:lnTo>
                  <a:lnTo>
                    <a:pt x="1358" y="2713"/>
                  </a:lnTo>
                  <a:lnTo>
                    <a:pt x="1369" y="2677"/>
                  </a:lnTo>
                  <a:lnTo>
                    <a:pt x="1381" y="2637"/>
                  </a:lnTo>
                  <a:lnTo>
                    <a:pt x="1394" y="2594"/>
                  </a:lnTo>
                  <a:lnTo>
                    <a:pt x="1407" y="2551"/>
                  </a:lnTo>
                  <a:lnTo>
                    <a:pt x="1420" y="2506"/>
                  </a:lnTo>
                  <a:close/>
                  <a:moveTo>
                    <a:pt x="711" y="2297"/>
                  </a:moveTo>
                  <a:lnTo>
                    <a:pt x="734" y="2362"/>
                  </a:lnTo>
                  <a:lnTo>
                    <a:pt x="754" y="2425"/>
                  </a:lnTo>
                  <a:lnTo>
                    <a:pt x="772" y="2487"/>
                  </a:lnTo>
                  <a:lnTo>
                    <a:pt x="1452" y="2402"/>
                  </a:lnTo>
                  <a:lnTo>
                    <a:pt x="1469" y="2350"/>
                  </a:lnTo>
                  <a:lnTo>
                    <a:pt x="1488" y="2297"/>
                  </a:lnTo>
                  <a:lnTo>
                    <a:pt x="711" y="2297"/>
                  </a:lnTo>
                  <a:close/>
                  <a:moveTo>
                    <a:pt x="1099" y="200"/>
                  </a:moveTo>
                  <a:lnTo>
                    <a:pt x="1026" y="203"/>
                  </a:lnTo>
                  <a:lnTo>
                    <a:pt x="953" y="211"/>
                  </a:lnTo>
                  <a:lnTo>
                    <a:pt x="883" y="226"/>
                  </a:lnTo>
                  <a:lnTo>
                    <a:pt x="815" y="246"/>
                  </a:lnTo>
                  <a:lnTo>
                    <a:pt x="749" y="271"/>
                  </a:lnTo>
                  <a:lnTo>
                    <a:pt x="686" y="300"/>
                  </a:lnTo>
                  <a:lnTo>
                    <a:pt x="625" y="335"/>
                  </a:lnTo>
                  <a:lnTo>
                    <a:pt x="568" y="374"/>
                  </a:lnTo>
                  <a:lnTo>
                    <a:pt x="514" y="417"/>
                  </a:lnTo>
                  <a:lnTo>
                    <a:pt x="464" y="464"/>
                  </a:lnTo>
                  <a:lnTo>
                    <a:pt x="417" y="514"/>
                  </a:lnTo>
                  <a:lnTo>
                    <a:pt x="374" y="568"/>
                  </a:lnTo>
                  <a:lnTo>
                    <a:pt x="335" y="625"/>
                  </a:lnTo>
                  <a:lnTo>
                    <a:pt x="300" y="685"/>
                  </a:lnTo>
                  <a:lnTo>
                    <a:pt x="271" y="749"/>
                  </a:lnTo>
                  <a:lnTo>
                    <a:pt x="246" y="815"/>
                  </a:lnTo>
                  <a:lnTo>
                    <a:pt x="226" y="882"/>
                  </a:lnTo>
                  <a:lnTo>
                    <a:pt x="212" y="953"/>
                  </a:lnTo>
                  <a:lnTo>
                    <a:pt x="203" y="1024"/>
                  </a:lnTo>
                  <a:lnTo>
                    <a:pt x="200" y="1099"/>
                  </a:lnTo>
                  <a:lnTo>
                    <a:pt x="202" y="1150"/>
                  </a:lnTo>
                  <a:lnTo>
                    <a:pt x="210" y="1203"/>
                  </a:lnTo>
                  <a:lnTo>
                    <a:pt x="223" y="1257"/>
                  </a:lnTo>
                  <a:lnTo>
                    <a:pt x="240" y="1312"/>
                  </a:lnTo>
                  <a:lnTo>
                    <a:pt x="261" y="1368"/>
                  </a:lnTo>
                  <a:lnTo>
                    <a:pt x="284" y="1426"/>
                  </a:lnTo>
                  <a:lnTo>
                    <a:pt x="310" y="1484"/>
                  </a:lnTo>
                  <a:lnTo>
                    <a:pt x="338" y="1541"/>
                  </a:lnTo>
                  <a:lnTo>
                    <a:pt x="369" y="1600"/>
                  </a:lnTo>
                  <a:lnTo>
                    <a:pt x="401" y="1658"/>
                  </a:lnTo>
                  <a:lnTo>
                    <a:pt x="432" y="1718"/>
                  </a:lnTo>
                  <a:lnTo>
                    <a:pt x="465" y="1776"/>
                  </a:lnTo>
                  <a:lnTo>
                    <a:pt x="524" y="1882"/>
                  </a:lnTo>
                  <a:lnTo>
                    <a:pt x="580" y="1989"/>
                  </a:lnTo>
                  <a:lnTo>
                    <a:pt x="634" y="2097"/>
                  </a:lnTo>
                  <a:lnTo>
                    <a:pt x="1566" y="2097"/>
                  </a:lnTo>
                  <a:lnTo>
                    <a:pt x="1619" y="1989"/>
                  </a:lnTo>
                  <a:lnTo>
                    <a:pt x="1675" y="1882"/>
                  </a:lnTo>
                  <a:lnTo>
                    <a:pt x="1733" y="1777"/>
                  </a:lnTo>
                  <a:lnTo>
                    <a:pt x="1766" y="1718"/>
                  </a:lnTo>
                  <a:lnTo>
                    <a:pt x="1798" y="1658"/>
                  </a:lnTo>
                  <a:lnTo>
                    <a:pt x="1829" y="1600"/>
                  </a:lnTo>
                  <a:lnTo>
                    <a:pt x="1860" y="1541"/>
                  </a:lnTo>
                  <a:lnTo>
                    <a:pt x="1888" y="1483"/>
                  </a:lnTo>
                  <a:lnTo>
                    <a:pt x="1915" y="1425"/>
                  </a:lnTo>
                  <a:lnTo>
                    <a:pt x="1938" y="1367"/>
                  </a:lnTo>
                  <a:lnTo>
                    <a:pt x="1959" y="1311"/>
                  </a:lnTo>
                  <a:lnTo>
                    <a:pt x="1975" y="1256"/>
                  </a:lnTo>
                  <a:lnTo>
                    <a:pt x="1987" y="1202"/>
                  </a:lnTo>
                  <a:lnTo>
                    <a:pt x="1996" y="1150"/>
                  </a:lnTo>
                  <a:lnTo>
                    <a:pt x="1999" y="1099"/>
                  </a:lnTo>
                  <a:lnTo>
                    <a:pt x="1996" y="1024"/>
                  </a:lnTo>
                  <a:lnTo>
                    <a:pt x="1986" y="953"/>
                  </a:lnTo>
                  <a:lnTo>
                    <a:pt x="1972" y="882"/>
                  </a:lnTo>
                  <a:lnTo>
                    <a:pt x="1953" y="815"/>
                  </a:lnTo>
                  <a:lnTo>
                    <a:pt x="1927" y="749"/>
                  </a:lnTo>
                  <a:lnTo>
                    <a:pt x="1898" y="685"/>
                  </a:lnTo>
                  <a:lnTo>
                    <a:pt x="1864" y="625"/>
                  </a:lnTo>
                  <a:lnTo>
                    <a:pt x="1825" y="568"/>
                  </a:lnTo>
                  <a:lnTo>
                    <a:pt x="1781" y="514"/>
                  </a:lnTo>
                  <a:lnTo>
                    <a:pt x="1735" y="464"/>
                  </a:lnTo>
                  <a:lnTo>
                    <a:pt x="1684" y="417"/>
                  </a:lnTo>
                  <a:lnTo>
                    <a:pt x="1630" y="374"/>
                  </a:lnTo>
                  <a:lnTo>
                    <a:pt x="1573" y="335"/>
                  </a:lnTo>
                  <a:lnTo>
                    <a:pt x="1512" y="300"/>
                  </a:lnTo>
                  <a:lnTo>
                    <a:pt x="1449" y="271"/>
                  </a:lnTo>
                  <a:lnTo>
                    <a:pt x="1383" y="246"/>
                  </a:lnTo>
                  <a:lnTo>
                    <a:pt x="1315" y="226"/>
                  </a:lnTo>
                  <a:lnTo>
                    <a:pt x="1245" y="211"/>
                  </a:lnTo>
                  <a:lnTo>
                    <a:pt x="1173" y="203"/>
                  </a:lnTo>
                  <a:lnTo>
                    <a:pt x="1099" y="200"/>
                  </a:lnTo>
                  <a:close/>
                  <a:moveTo>
                    <a:pt x="1099" y="0"/>
                  </a:moveTo>
                  <a:lnTo>
                    <a:pt x="1181" y="3"/>
                  </a:lnTo>
                  <a:lnTo>
                    <a:pt x="1262" y="12"/>
                  </a:lnTo>
                  <a:lnTo>
                    <a:pt x="1340" y="27"/>
                  </a:lnTo>
                  <a:lnTo>
                    <a:pt x="1416" y="46"/>
                  </a:lnTo>
                  <a:lnTo>
                    <a:pt x="1491" y="72"/>
                  </a:lnTo>
                  <a:lnTo>
                    <a:pt x="1562" y="102"/>
                  </a:lnTo>
                  <a:lnTo>
                    <a:pt x="1632" y="137"/>
                  </a:lnTo>
                  <a:lnTo>
                    <a:pt x="1697" y="177"/>
                  </a:lnTo>
                  <a:lnTo>
                    <a:pt x="1761" y="221"/>
                  </a:lnTo>
                  <a:lnTo>
                    <a:pt x="1820" y="270"/>
                  </a:lnTo>
                  <a:lnTo>
                    <a:pt x="1876" y="322"/>
                  </a:lnTo>
                  <a:lnTo>
                    <a:pt x="1928" y="378"/>
                  </a:lnTo>
                  <a:lnTo>
                    <a:pt x="1977" y="437"/>
                  </a:lnTo>
                  <a:lnTo>
                    <a:pt x="2021" y="500"/>
                  </a:lnTo>
                  <a:lnTo>
                    <a:pt x="2061" y="566"/>
                  </a:lnTo>
                  <a:lnTo>
                    <a:pt x="2096" y="635"/>
                  </a:lnTo>
                  <a:lnTo>
                    <a:pt x="2126" y="707"/>
                  </a:lnTo>
                  <a:lnTo>
                    <a:pt x="2152" y="781"/>
                  </a:lnTo>
                  <a:lnTo>
                    <a:pt x="2171" y="858"/>
                  </a:lnTo>
                  <a:lnTo>
                    <a:pt x="2187" y="936"/>
                  </a:lnTo>
                  <a:lnTo>
                    <a:pt x="2195" y="1016"/>
                  </a:lnTo>
                  <a:lnTo>
                    <a:pt x="2198" y="1099"/>
                  </a:lnTo>
                  <a:lnTo>
                    <a:pt x="2195" y="1165"/>
                  </a:lnTo>
                  <a:lnTo>
                    <a:pt x="2186" y="1233"/>
                  </a:lnTo>
                  <a:lnTo>
                    <a:pt x="2170" y="1300"/>
                  </a:lnTo>
                  <a:lnTo>
                    <a:pt x="2150" y="1368"/>
                  </a:lnTo>
                  <a:lnTo>
                    <a:pt x="2126" y="1437"/>
                  </a:lnTo>
                  <a:lnTo>
                    <a:pt x="2098" y="1505"/>
                  </a:lnTo>
                  <a:lnTo>
                    <a:pt x="2066" y="1574"/>
                  </a:lnTo>
                  <a:lnTo>
                    <a:pt x="2032" y="1642"/>
                  </a:lnTo>
                  <a:lnTo>
                    <a:pt x="1998" y="1711"/>
                  </a:lnTo>
                  <a:lnTo>
                    <a:pt x="1961" y="1778"/>
                  </a:lnTo>
                  <a:lnTo>
                    <a:pt x="1923" y="1846"/>
                  </a:lnTo>
                  <a:lnTo>
                    <a:pt x="1885" y="1914"/>
                  </a:lnTo>
                  <a:lnTo>
                    <a:pt x="1848" y="1980"/>
                  </a:lnTo>
                  <a:lnTo>
                    <a:pt x="1813" y="2047"/>
                  </a:lnTo>
                  <a:lnTo>
                    <a:pt x="1779" y="2112"/>
                  </a:lnTo>
                  <a:lnTo>
                    <a:pt x="1748" y="2177"/>
                  </a:lnTo>
                  <a:lnTo>
                    <a:pt x="1720" y="2241"/>
                  </a:lnTo>
                  <a:lnTo>
                    <a:pt x="1695" y="2304"/>
                  </a:lnTo>
                  <a:lnTo>
                    <a:pt x="1673" y="2370"/>
                  </a:lnTo>
                  <a:lnTo>
                    <a:pt x="1651" y="2434"/>
                  </a:lnTo>
                  <a:lnTo>
                    <a:pt x="1632" y="2495"/>
                  </a:lnTo>
                  <a:lnTo>
                    <a:pt x="1614" y="2554"/>
                  </a:lnTo>
                  <a:lnTo>
                    <a:pt x="1597" y="2611"/>
                  </a:lnTo>
                  <a:lnTo>
                    <a:pt x="1582" y="2665"/>
                  </a:lnTo>
                  <a:lnTo>
                    <a:pt x="1566" y="2717"/>
                  </a:lnTo>
                  <a:lnTo>
                    <a:pt x="1551" y="2768"/>
                  </a:lnTo>
                  <a:lnTo>
                    <a:pt x="1536" y="2815"/>
                  </a:lnTo>
                  <a:lnTo>
                    <a:pt x="1521" y="2859"/>
                  </a:lnTo>
                  <a:lnTo>
                    <a:pt x="1506" y="2901"/>
                  </a:lnTo>
                  <a:lnTo>
                    <a:pt x="1490" y="2940"/>
                  </a:lnTo>
                  <a:lnTo>
                    <a:pt x="1472" y="2977"/>
                  </a:lnTo>
                  <a:lnTo>
                    <a:pt x="1454" y="3012"/>
                  </a:lnTo>
                  <a:lnTo>
                    <a:pt x="1435" y="3042"/>
                  </a:lnTo>
                  <a:lnTo>
                    <a:pt x="1413" y="3071"/>
                  </a:lnTo>
                  <a:lnTo>
                    <a:pt x="1390" y="3096"/>
                  </a:lnTo>
                  <a:lnTo>
                    <a:pt x="1364" y="3120"/>
                  </a:lnTo>
                  <a:lnTo>
                    <a:pt x="1336" y="3139"/>
                  </a:lnTo>
                  <a:lnTo>
                    <a:pt x="1305" y="3157"/>
                  </a:lnTo>
                  <a:lnTo>
                    <a:pt x="1271" y="3170"/>
                  </a:lnTo>
                  <a:lnTo>
                    <a:pt x="1233" y="3181"/>
                  </a:lnTo>
                  <a:lnTo>
                    <a:pt x="1192" y="3189"/>
                  </a:lnTo>
                  <a:lnTo>
                    <a:pt x="1148" y="3193"/>
                  </a:lnTo>
                  <a:lnTo>
                    <a:pt x="1099" y="3195"/>
                  </a:lnTo>
                  <a:lnTo>
                    <a:pt x="1049" y="3193"/>
                  </a:lnTo>
                  <a:lnTo>
                    <a:pt x="1003" y="3188"/>
                  </a:lnTo>
                  <a:lnTo>
                    <a:pt x="962" y="3180"/>
                  </a:lnTo>
                  <a:lnTo>
                    <a:pt x="924" y="3168"/>
                  </a:lnTo>
                  <a:lnTo>
                    <a:pt x="889" y="3153"/>
                  </a:lnTo>
                  <a:lnTo>
                    <a:pt x="857" y="3134"/>
                  </a:lnTo>
                  <a:lnTo>
                    <a:pt x="829" y="3113"/>
                  </a:lnTo>
                  <a:lnTo>
                    <a:pt x="803" y="3088"/>
                  </a:lnTo>
                  <a:lnTo>
                    <a:pt x="780" y="3061"/>
                  </a:lnTo>
                  <a:lnTo>
                    <a:pt x="757" y="3029"/>
                  </a:lnTo>
                  <a:lnTo>
                    <a:pt x="738" y="2995"/>
                  </a:lnTo>
                  <a:lnTo>
                    <a:pt x="719" y="2958"/>
                  </a:lnTo>
                  <a:lnTo>
                    <a:pt x="702" y="2919"/>
                  </a:lnTo>
                  <a:lnTo>
                    <a:pt x="685" y="2876"/>
                  </a:lnTo>
                  <a:lnTo>
                    <a:pt x="669" y="2831"/>
                  </a:lnTo>
                  <a:lnTo>
                    <a:pt x="653" y="2782"/>
                  </a:lnTo>
                  <a:lnTo>
                    <a:pt x="638" y="2731"/>
                  </a:lnTo>
                  <a:lnTo>
                    <a:pt x="621" y="2678"/>
                  </a:lnTo>
                  <a:lnTo>
                    <a:pt x="605" y="2621"/>
                  </a:lnTo>
                  <a:lnTo>
                    <a:pt x="588" y="2562"/>
                  </a:lnTo>
                  <a:lnTo>
                    <a:pt x="568" y="2501"/>
                  </a:lnTo>
                  <a:lnTo>
                    <a:pt x="549" y="2437"/>
                  </a:lnTo>
                  <a:lnTo>
                    <a:pt x="526" y="2371"/>
                  </a:lnTo>
                  <a:lnTo>
                    <a:pt x="503" y="2302"/>
                  </a:lnTo>
                  <a:lnTo>
                    <a:pt x="476" y="2235"/>
                  </a:lnTo>
                  <a:lnTo>
                    <a:pt x="447" y="2168"/>
                  </a:lnTo>
                  <a:lnTo>
                    <a:pt x="413" y="2100"/>
                  </a:lnTo>
                  <a:lnTo>
                    <a:pt x="377" y="2030"/>
                  </a:lnTo>
                  <a:lnTo>
                    <a:pt x="338" y="1960"/>
                  </a:lnTo>
                  <a:lnTo>
                    <a:pt x="299" y="1889"/>
                  </a:lnTo>
                  <a:lnTo>
                    <a:pt x="260" y="1818"/>
                  </a:lnTo>
                  <a:lnTo>
                    <a:pt x="221" y="1746"/>
                  </a:lnTo>
                  <a:lnTo>
                    <a:pt x="182" y="1675"/>
                  </a:lnTo>
                  <a:lnTo>
                    <a:pt x="145" y="1602"/>
                  </a:lnTo>
                  <a:lnTo>
                    <a:pt x="111" y="1530"/>
                  </a:lnTo>
                  <a:lnTo>
                    <a:pt x="81" y="1457"/>
                  </a:lnTo>
                  <a:lnTo>
                    <a:pt x="53" y="1386"/>
                  </a:lnTo>
                  <a:lnTo>
                    <a:pt x="31" y="1313"/>
                  </a:lnTo>
                  <a:lnTo>
                    <a:pt x="14" y="1241"/>
                  </a:lnTo>
                  <a:lnTo>
                    <a:pt x="4" y="1169"/>
                  </a:lnTo>
                  <a:lnTo>
                    <a:pt x="0" y="1099"/>
                  </a:lnTo>
                  <a:lnTo>
                    <a:pt x="3" y="1016"/>
                  </a:lnTo>
                  <a:lnTo>
                    <a:pt x="12" y="936"/>
                  </a:lnTo>
                  <a:lnTo>
                    <a:pt x="27" y="858"/>
                  </a:lnTo>
                  <a:lnTo>
                    <a:pt x="47" y="781"/>
                  </a:lnTo>
                  <a:lnTo>
                    <a:pt x="72" y="707"/>
                  </a:lnTo>
                  <a:lnTo>
                    <a:pt x="102" y="635"/>
                  </a:lnTo>
                  <a:lnTo>
                    <a:pt x="137" y="566"/>
                  </a:lnTo>
                  <a:lnTo>
                    <a:pt x="177" y="500"/>
                  </a:lnTo>
                  <a:lnTo>
                    <a:pt x="221" y="437"/>
                  </a:lnTo>
                  <a:lnTo>
                    <a:pt x="270" y="378"/>
                  </a:lnTo>
                  <a:lnTo>
                    <a:pt x="322" y="322"/>
                  </a:lnTo>
                  <a:lnTo>
                    <a:pt x="378" y="270"/>
                  </a:lnTo>
                  <a:lnTo>
                    <a:pt x="437" y="221"/>
                  </a:lnTo>
                  <a:lnTo>
                    <a:pt x="501" y="177"/>
                  </a:lnTo>
                  <a:lnTo>
                    <a:pt x="567" y="137"/>
                  </a:lnTo>
                  <a:lnTo>
                    <a:pt x="636" y="102"/>
                  </a:lnTo>
                  <a:lnTo>
                    <a:pt x="707" y="72"/>
                  </a:lnTo>
                  <a:lnTo>
                    <a:pt x="782" y="46"/>
                  </a:lnTo>
                  <a:lnTo>
                    <a:pt x="858" y="27"/>
                  </a:lnTo>
                  <a:lnTo>
                    <a:pt x="937" y="12"/>
                  </a:lnTo>
                  <a:lnTo>
                    <a:pt x="1017" y="3"/>
                  </a:lnTo>
                  <a:lnTo>
                    <a:pt x="1099" y="0"/>
                  </a:lnTo>
                  <a:close/>
                </a:path>
              </a:pathLst>
            </a:custGeom>
            <a:grpFill/>
            <a:ln w="0">
              <a:noFill/>
              <a:prstDash val="solid"/>
              <a:round/>
              <a:headEnd/>
              <a:tailEnd/>
            </a:ln>
          </p:spPr>
          <p:txBody>
            <a:bodyPr vert="horz" wrap="square" lIns="45715" tIns="22858" rIns="45715" bIns="22858" numCol="1" anchor="t" anchorCtr="0" compatLnSpc="1">
              <a:prstTxWarp prst="textNoShape">
                <a:avLst/>
              </a:prstTxWarp>
            </a:bodyPr>
            <a:lstStyle/>
            <a:p>
              <a:endParaRPr lang="es-ES" sz="900"/>
            </a:p>
          </p:txBody>
        </p:sp>
        <p:sp>
          <p:nvSpPr>
            <p:cNvPr id="39" name="Freeform 7"/>
            <p:cNvSpPr>
              <a:spLocks/>
            </p:cNvSpPr>
            <p:nvPr/>
          </p:nvSpPr>
          <p:spPr bwMode="auto">
            <a:xfrm>
              <a:off x="14302" y="2714"/>
              <a:ext cx="324" cy="324"/>
            </a:xfrm>
            <a:custGeom>
              <a:avLst/>
              <a:gdLst>
                <a:gd name="T0" fmla="*/ 599 w 649"/>
                <a:gd name="T1" fmla="*/ 0 h 649"/>
                <a:gd name="T2" fmla="*/ 615 w 649"/>
                <a:gd name="T3" fmla="*/ 2 h 649"/>
                <a:gd name="T4" fmla="*/ 628 w 649"/>
                <a:gd name="T5" fmla="*/ 10 h 649"/>
                <a:gd name="T6" fmla="*/ 639 w 649"/>
                <a:gd name="T7" fmla="*/ 21 h 649"/>
                <a:gd name="T8" fmla="*/ 646 w 649"/>
                <a:gd name="T9" fmla="*/ 34 h 649"/>
                <a:gd name="T10" fmla="*/ 649 w 649"/>
                <a:gd name="T11" fmla="*/ 49 h 649"/>
                <a:gd name="T12" fmla="*/ 646 w 649"/>
                <a:gd name="T13" fmla="*/ 66 h 649"/>
                <a:gd name="T14" fmla="*/ 639 w 649"/>
                <a:gd name="T15" fmla="*/ 80 h 649"/>
                <a:gd name="T16" fmla="*/ 628 w 649"/>
                <a:gd name="T17" fmla="*/ 90 h 649"/>
                <a:gd name="T18" fmla="*/ 615 w 649"/>
                <a:gd name="T19" fmla="*/ 97 h 649"/>
                <a:gd name="T20" fmla="*/ 599 w 649"/>
                <a:gd name="T21" fmla="*/ 100 h 649"/>
                <a:gd name="T22" fmla="*/ 544 w 649"/>
                <a:gd name="T23" fmla="*/ 104 h 649"/>
                <a:gd name="T24" fmla="*/ 492 w 649"/>
                <a:gd name="T25" fmla="*/ 112 h 649"/>
                <a:gd name="T26" fmla="*/ 441 w 649"/>
                <a:gd name="T27" fmla="*/ 126 h 649"/>
                <a:gd name="T28" fmla="*/ 393 w 649"/>
                <a:gd name="T29" fmla="*/ 144 h 649"/>
                <a:gd name="T30" fmla="*/ 347 w 649"/>
                <a:gd name="T31" fmla="*/ 168 h 649"/>
                <a:gd name="T32" fmla="*/ 304 w 649"/>
                <a:gd name="T33" fmla="*/ 196 h 649"/>
                <a:gd name="T34" fmla="*/ 264 w 649"/>
                <a:gd name="T35" fmla="*/ 229 h 649"/>
                <a:gd name="T36" fmla="*/ 229 w 649"/>
                <a:gd name="T37" fmla="*/ 265 h 649"/>
                <a:gd name="T38" fmla="*/ 196 w 649"/>
                <a:gd name="T39" fmla="*/ 305 h 649"/>
                <a:gd name="T40" fmla="*/ 168 w 649"/>
                <a:gd name="T41" fmla="*/ 348 h 649"/>
                <a:gd name="T42" fmla="*/ 144 w 649"/>
                <a:gd name="T43" fmla="*/ 394 h 649"/>
                <a:gd name="T44" fmla="*/ 125 w 649"/>
                <a:gd name="T45" fmla="*/ 442 h 649"/>
                <a:gd name="T46" fmla="*/ 111 w 649"/>
                <a:gd name="T47" fmla="*/ 493 h 649"/>
                <a:gd name="T48" fmla="*/ 103 w 649"/>
                <a:gd name="T49" fmla="*/ 545 h 649"/>
                <a:gd name="T50" fmla="*/ 100 w 649"/>
                <a:gd name="T51" fmla="*/ 600 h 649"/>
                <a:gd name="T52" fmla="*/ 97 w 649"/>
                <a:gd name="T53" fmla="*/ 615 h 649"/>
                <a:gd name="T54" fmla="*/ 90 w 649"/>
                <a:gd name="T55" fmla="*/ 628 h 649"/>
                <a:gd name="T56" fmla="*/ 79 w 649"/>
                <a:gd name="T57" fmla="*/ 640 h 649"/>
                <a:gd name="T58" fmla="*/ 65 w 649"/>
                <a:gd name="T59" fmla="*/ 647 h 649"/>
                <a:gd name="T60" fmla="*/ 50 w 649"/>
                <a:gd name="T61" fmla="*/ 649 h 649"/>
                <a:gd name="T62" fmla="*/ 33 w 649"/>
                <a:gd name="T63" fmla="*/ 647 h 649"/>
                <a:gd name="T64" fmla="*/ 20 w 649"/>
                <a:gd name="T65" fmla="*/ 640 h 649"/>
                <a:gd name="T66" fmla="*/ 9 w 649"/>
                <a:gd name="T67" fmla="*/ 628 h 649"/>
                <a:gd name="T68" fmla="*/ 2 w 649"/>
                <a:gd name="T69" fmla="*/ 615 h 649"/>
                <a:gd name="T70" fmla="*/ 0 w 649"/>
                <a:gd name="T71" fmla="*/ 600 h 649"/>
                <a:gd name="T72" fmla="*/ 3 w 649"/>
                <a:gd name="T73" fmla="*/ 539 h 649"/>
                <a:gd name="T74" fmla="*/ 12 w 649"/>
                <a:gd name="T75" fmla="*/ 478 h 649"/>
                <a:gd name="T76" fmla="*/ 26 w 649"/>
                <a:gd name="T77" fmla="*/ 421 h 649"/>
                <a:gd name="T78" fmla="*/ 47 w 649"/>
                <a:gd name="T79" fmla="*/ 366 h 649"/>
                <a:gd name="T80" fmla="*/ 72 w 649"/>
                <a:gd name="T81" fmla="*/ 314 h 649"/>
                <a:gd name="T82" fmla="*/ 102 w 649"/>
                <a:gd name="T83" fmla="*/ 265 h 649"/>
                <a:gd name="T84" fmla="*/ 137 w 649"/>
                <a:gd name="T85" fmla="*/ 218 h 649"/>
                <a:gd name="T86" fmla="*/ 175 w 649"/>
                <a:gd name="T87" fmla="*/ 176 h 649"/>
                <a:gd name="T88" fmla="*/ 218 w 649"/>
                <a:gd name="T89" fmla="*/ 137 h 649"/>
                <a:gd name="T90" fmla="*/ 264 w 649"/>
                <a:gd name="T91" fmla="*/ 103 h 649"/>
                <a:gd name="T92" fmla="*/ 313 w 649"/>
                <a:gd name="T93" fmla="*/ 73 h 649"/>
                <a:gd name="T94" fmla="*/ 365 w 649"/>
                <a:gd name="T95" fmla="*/ 47 h 649"/>
                <a:gd name="T96" fmla="*/ 421 w 649"/>
                <a:gd name="T97" fmla="*/ 27 h 649"/>
                <a:gd name="T98" fmla="*/ 479 w 649"/>
                <a:gd name="T99" fmla="*/ 13 h 649"/>
                <a:gd name="T100" fmla="*/ 538 w 649"/>
                <a:gd name="T101" fmla="*/ 3 h 649"/>
                <a:gd name="T102" fmla="*/ 599 w 649"/>
                <a:gd name="T103" fmla="*/ 0 h 6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49" h="649">
                  <a:moveTo>
                    <a:pt x="599" y="0"/>
                  </a:moveTo>
                  <a:lnTo>
                    <a:pt x="615" y="2"/>
                  </a:lnTo>
                  <a:lnTo>
                    <a:pt x="628" y="10"/>
                  </a:lnTo>
                  <a:lnTo>
                    <a:pt x="639" y="21"/>
                  </a:lnTo>
                  <a:lnTo>
                    <a:pt x="646" y="34"/>
                  </a:lnTo>
                  <a:lnTo>
                    <a:pt x="649" y="49"/>
                  </a:lnTo>
                  <a:lnTo>
                    <a:pt x="646" y="66"/>
                  </a:lnTo>
                  <a:lnTo>
                    <a:pt x="639" y="80"/>
                  </a:lnTo>
                  <a:lnTo>
                    <a:pt x="628" y="90"/>
                  </a:lnTo>
                  <a:lnTo>
                    <a:pt x="615" y="97"/>
                  </a:lnTo>
                  <a:lnTo>
                    <a:pt x="599" y="100"/>
                  </a:lnTo>
                  <a:lnTo>
                    <a:pt x="544" y="104"/>
                  </a:lnTo>
                  <a:lnTo>
                    <a:pt x="492" y="112"/>
                  </a:lnTo>
                  <a:lnTo>
                    <a:pt x="441" y="126"/>
                  </a:lnTo>
                  <a:lnTo>
                    <a:pt x="393" y="144"/>
                  </a:lnTo>
                  <a:lnTo>
                    <a:pt x="347" y="168"/>
                  </a:lnTo>
                  <a:lnTo>
                    <a:pt x="304" y="196"/>
                  </a:lnTo>
                  <a:lnTo>
                    <a:pt x="264" y="229"/>
                  </a:lnTo>
                  <a:lnTo>
                    <a:pt x="229" y="265"/>
                  </a:lnTo>
                  <a:lnTo>
                    <a:pt x="196" y="305"/>
                  </a:lnTo>
                  <a:lnTo>
                    <a:pt x="168" y="348"/>
                  </a:lnTo>
                  <a:lnTo>
                    <a:pt x="144" y="394"/>
                  </a:lnTo>
                  <a:lnTo>
                    <a:pt x="125" y="442"/>
                  </a:lnTo>
                  <a:lnTo>
                    <a:pt x="111" y="493"/>
                  </a:lnTo>
                  <a:lnTo>
                    <a:pt x="103" y="545"/>
                  </a:lnTo>
                  <a:lnTo>
                    <a:pt x="100" y="600"/>
                  </a:lnTo>
                  <a:lnTo>
                    <a:pt x="97" y="615"/>
                  </a:lnTo>
                  <a:lnTo>
                    <a:pt x="90" y="628"/>
                  </a:lnTo>
                  <a:lnTo>
                    <a:pt x="79" y="640"/>
                  </a:lnTo>
                  <a:lnTo>
                    <a:pt x="65" y="647"/>
                  </a:lnTo>
                  <a:lnTo>
                    <a:pt x="50" y="649"/>
                  </a:lnTo>
                  <a:lnTo>
                    <a:pt x="33" y="647"/>
                  </a:lnTo>
                  <a:lnTo>
                    <a:pt x="20" y="640"/>
                  </a:lnTo>
                  <a:lnTo>
                    <a:pt x="9" y="628"/>
                  </a:lnTo>
                  <a:lnTo>
                    <a:pt x="2" y="615"/>
                  </a:lnTo>
                  <a:lnTo>
                    <a:pt x="0" y="600"/>
                  </a:lnTo>
                  <a:lnTo>
                    <a:pt x="3" y="539"/>
                  </a:lnTo>
                  <a:lnTo>
                    <a:pt x="12" y="478"/>
                  </a:lnTo>
                  <a:lnTo>
                    <a:pt x="26" y="421"/>
                  </a:lnTo>
                  <a:lnTo>
                    <a:pt x="47" y="366"/>
                  </a:lnTo>
                  <a:lnTo>
                    <a:pt x="72" y="314"/>
                  </a:lnTo>
                  <a:lnTo>
                    <a:pt x="102" y="265"/>
                  </a:lnTo>
                  <a:lnTo>
                    <a:pt x="137" y="218"/>
                  </a:lnTo>
                  <a:lnTo>
                    <a:pt x="175" y="176"/>
                  </a:lnTo>
                  <a:lnTo>
                    <a:pt x="218" y="137"/>
                  </a:lnTo>
                  <a:lnTo>
                    <a:pt x="264" y="103"/>
                  </a:lnTo>
                  <a:lnTo>
                    <a:pt x="313" y="73"/>
                  </a:lnTo>
                  <a:lnTo>
                    <a:pt x="365" y="47"/>
                  </a:lnTo>
                  <a:lnTo>
                    <a:pt x="421" y="27"/>
                  </a:lnTo>
                  <a:lnTo>
                    <a:pt x="479" y="13"/>
                  </a:lnTo>
                  <a:lnTo>
                    <a:pt x="538" y="3"/>
                  </a:lnTo>
                  <a:lnTo>
                    <a:pt x="599" y="0"/>
                  </a:lnTo>
                  <a:close/>
                </a:path>
              </a:pathLst>
            </a:custGeom>
            <a:grpFill/>
            <a:ln w="0">
              <a:noFill/>
              <a:prstDash val="solid"/>
              <a:round/>
              <a:headEnd/>
              <a:tailEnd/>
            </a:ln>
          </p:spPr>
          <p:txBody>
            <a:bodyPr vert="horz" wrap="square" lIns="45715" tIns="22858" rIns="45715" bIns="22858" numCol="1" anchor="t" anchorCtr="0" compatLnSpc="1">
              <a:prstTxWarp prst="textNoShape">
                <a:avLst/>
              </a:prstTxWarp>
            </a:bodyPr>
            <a:lstStyle/>
            <a:p>
              <a:endParaRPr lang="es-ES" sz="900"/>
            </a:p>
          </p:txBody>
        </p:sp>
      </p:grpSp>
      <p:sp>
        <p:nvSpPr>
          <p:cNvPr id="40" name="Freeform 12"/>
          <p:cNvSpPr>
            <a:spLocks noChangeAspect="1" noEditPoints="1"/>
          </p:cNvSpPr>
          <p:nvPr/>
        </p:nvSpPr>
        <p:spPr bwMode="auto">
          <a:xfrm>
            <a:off x="5004461" y="5154530"/>
            <a:ext cx="246446" cy="243853"/>
          </a:xfrm>
          <a:custGeom>
            <a:avLst/>
            <a:gdLst>
              <a:gd name="T0" fmla="*/ 1210 w 3228"/>
              <a:gd name="T1" fmla="*/ 2995 h 3195"/>
              <a:gd name="T2" fmla="*/ 1118 w 3228"/>
              <a:gd name="T3" fmla="*/ 2762 h 3195"/>
              <a:gd name="T4" fmla="*/ 822 w 3228"/>
              <a:gd name="T5" fmla="*/ 1897 h 3195"/>
              <a:gd name="T6" fmla="*/ 2035 w 3228"/>
              <a:gd name="T7" fmla="*/ 1697 h 3195"/>
              <a:gd name="T8" fmla="*/ 2490 w 3228"/>
              <a:gd name="T9" fmla="*/ 1561 h 3195"/>
              <a:gd name="T10" fmla="*/ 2490 w 3228"/>
              <a:gd name="T11" fmla="*/ 1235 h 3195"/>
              <a:gd name="T12" fmla="*/ 2035 w 3228"/>
              <a:gd name="T13" fmla="*/ 1099 h 3195"/>
              <a:gd name="T14" fmla="*/ 234 w 3228"/>
              <a:gd name="T15" fmla="*/ 1235 h 3195"/>
              <a:gd name="T16" fmla="*/ 234 w 3228"/>
              <a:gd name="T17" fmla="*/ 1561 h 3195"/>
              <a:gd name="T18" fmla="*/ 1111 w 3228"/>
              <a:gd name="T19" fmla="*/ 1697 h 3195"/>
              <a:gd name="T20" fmla="*/ 1011 w 3228"/>
              <a:gd name="T21" fmla="*/ 1347 h 3195"/>
              <a:gd name="T22" fmla="*/ 1859 w 3228"/>
              <a:gd name="T23" fmla="*/ 897 h 3195"/>
              <a:gd name="T24" fmla="*/ 1334 w 3228"/>
              <a:gd name="T25" fmla="*/ 1099 h 3195"/>
              <a:gd name="T26" fmla="*/ 1142 w 3228"/>
              <a:gd name="T27" fmla="*/ 1235 h 3195"/>
              <a:gd name="T28" fmla="*/ 1142 w 3228"/>
              <a:gd name="T29" fmla="*/ 1561 h 3195"/>
              <a:gd name="T30" fmla="*/ 1311 w 3228"/>
              <a:gd name="T31" fmla="*/ 1698 h 3195"/>
              <a:gd name="T32" fmla="*/ 1800 w 3228"/>
              <a:gd name="T33" fmla="*/ 1856 h 3195"/>
              <a:gd name="T34" fmla="*/ 1823 w 3228"/>
              <a:gd name="T35" fmla="*/ 1194 h 3195"/>
              <a:gd name="T36" fmla="*/ 2376 w 3228"/>
              <a:gd name="T37" fmla="*/ 251 h 3195"/>
              <a:gd name="T38" fmla="*/ 2141 w 3228"/>
              <a:gd name="T39" fmla="*/ 616 h 3195"/>
              <a:gd name="T40" fmla="*/ 2449 w 3228"/>
              <a:gd name="T41" fmla="*/ 923 h 3195"/>
              <a:gd name="T42" fmla="*/ 2689 w 3228"/>
              <a:gd name="T43" fmla="*/ 1190 h 3195"/>
              <a:gd name="T44" fmla="*/ 2689 w 3228"/>
              <a:gd name="T45" fmla="*/ 1606 h 3195"/>
              <a:gd name="T46" fmla="*/ 2449 w 3228"/>
              <a:gd name="T47" fmla="*/ 1872 h 3195"/>
              <a:gd name="T48" fmla="*/ 2141 w 3228"/>
              <a:gd name="T49" fmla="*/ 2180 h 3195"/>
              <a:gd name="T50" fmla="*/ 2376 w 3228"/>
              <a:gd name="T51" fmla="*/ 2545 h 3195"/>
              <a:gd name="T52" fmla="*/ 2674 w 3228"/>
              <a:gd name="T53" fmla="*/ 2541 h 3195"/>
              <a:gd name="T54" fmla="*/ 2916 w 3228"/>
              <a:gd name="T55" fmla="*/ 2148 h 3195"/>
              <a:gd name="T56" fmla="*/ 3025 w 3228"/>
              <a:gd name="T57" fmla="*/ 1491 h 3195"/>
              <a:gd name="T58" fmla="*/ 2958 w 3228"/>
              <a:gd name="T59" fmla="*/ 794 h 3195"/>
              <a:gd name="T60" fmla="*/ 2745 w 3228"/>
              <a:gd name="T61" fmla="*/ 322 h 3195"/>
              <a:gd name="T62" fmla="*/ 2573 w 3228"/>
              <a:gd name="T63" fmla="*/ 3 h 3195"/>
              <a:gd name="T64" fmla="*/ 2912 w 3228"/>
              <a:gd name="T65" fmla="*/ 208 h 3195"/>
              <a:gd name="T66" fmla="*/ 3129 w 3228"/>
              <a:gd name="T67" fmla="*/ 659 h 3195"/>
              <a:gd name="T68" fmla="*/ 3224 w 3228"/>
              <a:gd name="T69" fmla="*/ 1244 h 3195"/>
              <a:gd name="T70" fmla="*/ 3193 w 3228"/>
              <a:gd name="T71" fmla="*/ 1855 h 3195"/>
              <a:gd name="T72" fmla="*/ 3035 w 3228"/>
              <a:gd name="T73" fmla="*/ 2386 h 3195"/>
              <a:gd name="T74" fmla="*/ 2757 w 3228"/>
              <a:gd name="T75" fmla="*/ 2728 h 3195"/>
              <a:gd name="T76" fmla="*/ 2375 w 3228"/>
              <a:gd name="T77" fmla="*/ 2771 h 3195"/>
              <a:gd name="T78" fmla="*/ 2067 w 3228"/>
              <a:gd name="T79" fmla="*/ 2491 h 3195"/>
              <a:gd name="T80" fmla="*/ 1773 w 3228"/>
              <a:gd name="T81" fmla="*/ 2088 h 3195"/>
              <a:gd name="T82" fmla="*/ 1382 w 3228"/>
              <a:gd name="T83" fmla="*/ 1906 h 3195"/>
              <a:gd name="T84" fmla="*/ 1343 w 3228"/>
              <a:gd name="T85" fmla="*/ 1926 h 3195"/>
              <a:gd name="T86" fmla="*/ 1311 w 3228"/>
              <a:gd name="T87" fmla="*/ 2696 h 3195"/>
              <a:gd name="T88" fmla="*/ 1394 w 3228"/>
              <a:gd name="T89" fmla="*/ 2825 h 3195"/>
              <a:gd name="T90" fmla="*/ 1373 w 3228"/>
              <a:gd name="T91" fmla="*/ 3114 h 3195"/>
              <a:gd name="T92" fmla="*/ 774 w 3228"/>
              <a:gd name="T93" fmla="*/ 3192 h 3195"/>
              <a:gd name="T94" fmla="*/ 608 w 3228"/>
              <a:gd name="T95" fmla="*/ 3028 h 3195"/>
              <a:gd name="T96" fmla="*/ 506 w 3228"/>
              <a:gd name="T97" fmla="*/ 1925 h 3195"/>
              <a:gd name="T98" fmla="*/ 198 w 3228"/>
              <a:gd name="T99" fmla="*/ 1830 h 3195"/>
              <a:gd name="T100" fmla="*/ 9 w 3228"/>
              <a:gd name="T101" fmla="*/ 1506 h 3195"/>
              <a:gd name="T102" fmla="*/ 77 w 3228"/>
              <a:gd name="T103" fmla="*/ 1101 h 3195"/>
              <a:gd name="T104" fmla="*/ 359 w 3228"/>
              <a:gd name="T105" fmla="*/ 902 h 3195"/>
              <a:gd name="T106" fmla="*/ 1673 w 3228"/>
              <a:gd name="T107" fmla="*/ 788 h 3195"/>
              <a:gd name="T108" fmla="*/ 2034 w 3228"/>
              <a:gd name="T109" fmla="*/ 356 h 3195"/>
              <a:gd name="T110" fmla="*/ 2286 w 3228"/>
              <a:gd name="T111" fmla="*/ 68 h 3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228" h="3195">
                <a:moveTo>
                  <a:pt x="752" y="1897"/>
                </a:moveTo>
                <a:lnTo>
                  <a:pt x="771" y="1933"/>
                </a:lnTo>
                <a:lnTo>
                  <a:pt x="786" y="1972"/>
                </a:lnTo>
                <a:lnTo>
                  <a:pt x="798" y="2012"/>
                </a:lnTo>
                <a:lnTo>
                  <a:pt x="804" y="2054"/>
                </a:lnTo>
                <a:lnTo>
                  <a:pt x="807" y="2097"/>
                </a:lnTo>
                <a:lnTo>
                  <a:pt x="807" y="2995"/>
                </a:lnTo>
                <a:lnTo>
                  <a:pt x="1210" y="2995"/>
                </a:lnTo>
                <a:lnTo>
                  <a:pt x="1210" y="2910"/>
                </a:lnTo>
                <a:lnTo>
                  <a:pt x="1196" y="2894"/>
                </a:lnTo>
                <a:lnTo>
                  <a:pt x="1183" y="2879"/>
                </a:lnTo>
                <a:lnTo>
                  <a:pt x="1169" y="2860"/>
                </a:lnTo>
                <a:lnTo>
                  <a:pt x="1155" y="2840"/>
                </a:lnTo>
                <a:lnTo>
                  <a:pt x="1141" y="2817"/>
                </a:lnTo>
                <a:lnTo>
                  <a:pt x="1129" y="2791"/>
                </a:lnTo>
                <a:lnTo>
                  <a:pt x="1118" y="2762"/>
                </a:lnTo>
                <a:lnTo>
                  <a:pt x="1112" y="2731"/>
                </a:lnTo>
                <a:lnTo>
                  <a:pt x="1109" y="2696"/>
                </a:lnTo>
                <a:lnTo>
                  <a:pt x="1109" y="1997"/>
                </a:lnTo>
                <a:lnTo>
                  <a:pt x="1111" y="1963"/>
                </a:lnTo>
                <a:lnTo>
                  <a:pt x="1117" y="1930"/>
                </a:lnTo>
                <a:lnTo>
                  <a:pt x="1127" y="1898"/>
                </a:lnTo>
                <a:lnTo>
                  <a:pt x="822" y="1898"/>
                </a:lnTo>
                <a:lnTo>
                  <a:pt x="822" y="1897"/>
                </a:lnTo>
                <a:lnTo>
                  <a:pt x="752" y="1897"/>
                </a:lnTo>
                <a:close/>
                <a:moveTo>
                  <a:pt x="2035" y="1099"/>
                </a:moveTo>
                <a:lnTo>
                  <a:pt x="2025" y="1196"/>
                </a:lnTo>
                <a:lnTo>
                  <a:pt x="2020" y="1296"/>
                </a:lnTo>
                <a:lnTo>
                  <a:pt x="2018" y="1398"/>
                </a:lnTo>
                <a:lnTo>
                  <a:pt x="2020" y="1500"/>
                </a:lnTo>
                <a:lnTo>
                  <a:pt x="2025" y="1600"/>
                </a:lnTo>
                <a:lnTo>
                  <a:pt x="2035" y="1697"/>
                </a:lnTo>
                <a:lnTo>
                  <a:pt x="2320" y="1697"/>
                </a:lnTo>
                <a:lnTo>
                  <a:pt x="2350" y="1694"/>
                </a:lnTo>
                <a:lnTo>
                  <a:pt x="2378" y="1685"/>
                </a:lnTo>
                <a:lnTo>
                  <a:pt x="2405" y="1670"/>
                </a:lnTo>
                <a:lnTo>
                  <a:pt x="2430" y="1649"/>
                </a:lnTo>
                <a:lnTo>
                  <a:pt x="2453" y="1624"/>
                </a:lnTo>
                <a:lnTo>
                  <a:pt x="2472" y="1594"/>
                </a:lnTo>
                <a:lnTo>
                  <a:pt x="2490" y="1561"/>
                </a:lnTo>
                <a:lnTo>
                  <a:pt x="2503" y="1525"/>
                </a:lnTo>
                <a:lnTo>
                  <a:pt x="2513" y="1485"/>
                </a:lnTo>
                <a:lnTo>
                  <a:pt x="2520" y="1442"/>
                </a:lnTo>
                <a:lnTo>
                  <a:pt x="2523" y="1398"/>
                </a:lnTo>
                <a:lnTo>
                  <a:pt x="2520" y="1353"/>
                </a:lnTo>
                <a:lnTo>
                  <a:pt x="2513" y="1311"/>
                </a:lnTo>
                <a:lnTo>
                  <a:pt x="2503" y="1271"/>
                </a:lnTo>
                <a:lnTo>
                  <a:pt x="2490" y="1235"/>
                </a:lnTo>
                <a:lnTo>
                  <a:pt x="2472" y="1201"/>
                </a:lnTo>
                <a:lnTo>
                  <a:pt x="2453" y="1171"/>
                </a:lnTo>
                <a:lnTo>
                  <a:pt x="2430" y="1147"/>
                </a:lnTo>
                <a:lnTo>
                  <a:pt x="2405" y="1126"/>
                </a:lnTo>
                <a:lnTo>
                  <a:pt x="2378" y="1111"/>
                </a:lnTo>
                <a:lnTo>
                  <a:pt x="2350" y="1102"/>
                </a:lnTo>
                <a:lnTo>
                  <a:pt x="2320" y="1099"/>
                </a:lnTo>
                <a:lnTo>
                  <a:pt x="2035" y="1099"/>
                </a:lnTo>
                <a:close/>
                <a:moveTo>
                  <a:pt x="403" y="1099"/>
                </a:moveTo>
                <a:lnTo>
                  <a:pt x="373" y="1102"/>
                </a:lnTo>
                <a:lnTo>
                  <a:pt x="346" y="1111"/>
                </a:lnTo>
                <a:lnTo>
                  <a:pt x="319" y="1126"/>
                </a:lnTo>
                <a:lnTo>
                  <a:pt x="294" y="1147"/>
                </a:lnTo>
                <a:lnTo>
                  <a:pt x="271" y="1171"/>
                </a:lnTo>
                <a:lnTo>
                  <a:pt x="252" y="1201"/>
                </a:lnTo>
                <a:lnTo>
                  <a:pt x="234" y="1235"/>
                </a:lnTo>
                <a:lnTo>
                  <a:pt x="221" y="1271"/>
                </a:lnTo>
                <a:lnTo>
                  <a:pt x="210" y="1311"/>
                </a:lnTo>
                <a:lnTo>
                  <a:pt x="204" y="1353"/>
                </a:lnTo>
                <a:lnTo>
                  <a:pt x="202" y="1398"/>
                </a:lnTo>
                <a:lnTo>
                  <a:pt x="204" y="1442"/>
                </a:lnTo>
                <a:lnTo>
                  <a:pt x="210" y="1485"/>
                </a:lnTo>
                <a:lnTo>
                  <a:pt x="221" y="1525"/>
                </a:lnTo>
                <a:lnTo>
                  <a:pt x="234" y="1561"/>
                </a:lnTo>
                <a:lnTo>
                  <a:pt x="252" y="1594"/>
                </a:lnTo>
                <a:lnTo>
                  <a:pt x="271" y="1624"/>
                </a:lnTo>
                <a:lnTo>
                  <a:pt x="294" y="1649"/>
                </a:lnTo>
                <a:lnTo>
                  <a:pt x="319" y="1670"/>
                </a:lnTo>
                <a:lnTo>
                  <a:pt x="346" y="1685"/>
                </a:lnTo>
                <a:lnTo>
                  <a:pt x="373" y="1694"/>
                </a:lnTo>
                <a:lnTo>
                  <a:pt x="403" y="1697"/>
                </a:lnTo>
                <a:lnTo>
                  <a:pt x="1111" y="1697"/>
                </a:lnTo>
                <a:lnTo>
                  <a:pt x="1086" y="1665"/>
                </a:lnTo>
                <a:lnTo>
                  <a:pt x="1064" y="1628"/>
                </a:lnTo>
                <a:lnTo>
                  <a:pt x="1045" y="1587"/>
                </a:lnTo>
                <a:lnTo>
                  <a:pt x="1030" y="1544"/>
                </a:lnTo>
                <a:lnTo>
                  <a:pt x="1018" y="1497"/>
                </a:lnTo>
                <a:lnTo>
                  <a:pt x="1011" y="1449"/>
                </a:lnTo>
                <a:lnTo>
                  <a:pt x="1009" y="1398"/>
                </a:lnTo>
                <a:lnTo>
                  <a:pt x="1011" y="1347"/>
                </a:lnTo>
                <a:lnTo>
                  <a:pt x="1018" y="1298"/>
                </a:lnTo>
                <a:lnTo>
                  <a:pt x="1030" y="1252"/>
                </a:lnTo>
                <a:lnTo>
                  <a:pt x="1045" y="1208"/>
                </a:lnTo>
                <a:lnTo>
                  <a:pt x="1064" y="1168"/>
                </a:lnTo>
                <a:lnTo>
                  <a:pt x="1086" y="1132"/>
                </a:lnTo>
                <a:lnTo>
                  <a:pt x="1111" y="1099"/>
                </a:lnTo>
                <a:lnTo>
                  <a:pt x="403" y="1099"/>
                </a:lnTo>
                <a:close/>
                <a:moveTo>
                  <a:pt x="1859" y="897"/>
                </a:moveTo>
                <a:lnTo>
                  <a:pt x="1800" y="943"/>
                </a:lnTo>
                <a:lnTo>
                  <a:pt x="1739" y="982"/>
                </a:lnTo>
                <a:lnTo>
                  <a:pt x="1675" y="1017"/>
                </a:lnTo>
                <a:lnTo>
                  <a:pt x="1610" y="1046"/>
                </a:lnTo>
                <a:lnTo>
                  <a:pt x="1542" y="1068"/>
                </a:lnTo>
                <a:lnTo>
                  <a:pt x="1474" y="1085"/>
                </a:lnTo>
                <a:lnTo>
                  <a:pt x="1405" y="1095"/>
                </a:lnTo>
                <a:lnTo>
                  <a:pt x="1334" y="1099"/>
                </a:lnTo>
                <a:lnTo>
                  <a:pt x="1311" y="1099"/>
                </a:lnTo>
                <a:lnTo>
                  <a:pt x="1281" y="1102"/>
                </a:lnTo>
                <a:lnTo>
                  <a:pt x="1254" y="1111"/>
                </a:lnTo>
                <a:lnTo>
                  <a:pt x="1227" y="1126"/>
                </a:lnTo>
                <a:lnTo>
                  <a:pt x="1202" y="1147"/>
                </a:lnTo>
                <a:lnTo>
                  <a:pt x="1179" y="1171"/>
                </a:lnTo>
                <a:lnTo>
                  <a:pt x="1160" y="1201"/>
                </a:lnTo>
                <a:lnTo>
                  <a:pt x="1142" y="1235"/>
                </a:lnTo>
                <a:lnTo>
                  <a:pt x="1129" y="1271"/>
                </a:lnTo>
                <a:lnTo>
                  <a:pt x="1118" y="1311"/>
                </a:lnTo>
                <a:lnTo>
                  <a:pt x="1112" y="1353"/>
                </a:lnTo>
                <a:lnTo>
                  <a:pt x="1110" y="1398"/>
                </a:lnTo>
                <a:lnTo>
                  <a:pt x="1112" y="1442"/>
                </a:lnTo>
                <a:lnTo>
                  <a:pt x="1118" y="1485"/>
                </a:lnTo>
                <a:lnTo>
                  <a:pt x="1129" y="1525"/>
                </a:lnTo>
                <a:lnTo>
                  <a:pt x="1142" y="1561"/>
                </a:lnTo>
                <a:lnTo>
                  <a:pt x="1160" y="1594"/>
                </a:lnTo>
                <a:lnTo>
                  <a:pt x="1179" y="1624"/>
                </a:lnTo>
                <a:lnTo>
                  <a:pt x="1202" y="1649"/>
                </a:lnTo>
                <a:lnTo>
                  <a:pt x="1227" y="1670"/>
                </a:lnTo>
                <a:lnTo>
                  <a:pt x="1254" y="1685"/>
                </a:lnTo>
                <a:lnTo>
                  <a:pt x="1281" y="1694"/>
                </a:lnTo>
                <a:lnTo>
                  <a:pt x="1311" y="1697"/>
                </a:lnTo>
                <a:lnTo>
                  <a:pt x="1311" y="1698"/>
                </a:lnTo>
                <a:lnTo>
                  <a:pt x="1334" y="1698"/>
                </a:lnTo>
                <a:lnTo>
                  <a:pt x="1405" y="1702"/>
                </a:lnTo>
                <a:lnTo>
                  <a:pt x="1474" y="1713"/>
                </a:lnTo>
                <a:lnTo>
                  <a:pt x="1542" y="1729"/>
                </a:lnTo>
                <a:lnTo>
                  <a:pt x="1610" y="1751"/>
                </a:lnTo>
                <a:lnTo>
                  <a:pt x="1675" y="1780"/>
                </a:lnTo>
                <a:lnTo>
                  <a:pt x="1739" y="1815"/>
                </a:lnTo>
                <a:lnTo>
                  <a:pt x="1800" y="1856"/>
                </a:lnTo>
                <a:lnTo>
                  <a:pt x="1859" y="1901"/>
                </a:lnTo>
                <a:lnTo>
                  <a:pt x="1844" y="1802"/>
                </a:lnTo>
                <a:lnTo>
                  <a:pt x="1831" y="1703"/>
                </a:lnTo>
                <a:lnTo>
                  <a:pt x="1823" y="1602"/>
                </a:lnTo>
                <a:lnTo>
                  <a:pt x="1818" y="1500"/>
                </a:lnTo>
                <a:lnTo>
                  <a:pt x="1816" y="1398"/>
                </a:lnTo>
                <a:lnTo>
                  <a:pt x="1818" y="1296"/>
                </a:lnTo>
                <a:lnTo>
                  <a:pt x="1823" y="1194"/>
                </a:lnTo>
                <a:lnTo>
                  <a:pt x="1831" y="1094"/>
                </a:lnTo>
                <a:lnTo>
                  <a:pt x="1844" y="995"/>
                </a:lnTo>
                <a:lnTo>
                  <a:pt x="1859" y="897"/>
                </a:lnTo>
                <a:close/>
                <a:moveTo>
                  <a:pt x="2523" y="200"/>
                </a:moveTo>
                <a:lnTo>
                  <a:pt x="2485" y="203"/>
                </a:lnTo>
                <a:lnTo>
                  <a:pt x="2447" y="213"/>
                </a:lnTo>
                <a:lnTo>
                  <a:pt x="2411" y="229"/>
                </a:lnTo>
                <a:lnTo>
                  <a:pt x="2376" y="251"/>
                </a:lnTo>
                <a:lnTo>
                  <a:pt x="2342" y="279"/>
                </a:lnTo>
                <a:lnTo>
                  <a:pt x="2309" y="313"/>
                </a:lnTo>
                <a:lnTo>
                  <a:pt x="2277" y="351"/>
                </a:lnTo>
                <a:lnTo>
                  <a:pt x="2247" y="394"/>
                </a:lnTo>
                <a:lnTo>
                  <a:pt x="2218" y="443"/>
                </a:lnTo>
                <a:lnTo>
                  <a:pt x="2190" y="496"/>
                </a:lnTo>
                <a:lnTo>
                  <a:pt x="2165" y="554"/>
                </a:lnTo>
                <a:lnTo>
                  <a:pt x="2141" y="616"/>
                </a:lnTo>
                <a:lnTo>
                  <a:pt x="2118" y="681"/>
                </a:lnTo>
                <a:lnTo>
                  <a:pt x="2099" y="751"/>
                </a:lnTo>
                <a:lnTo>
                  <a:pt x="2080" y="823"/>
                </a:lnTo>
                <a:lnTo>
                  <a:pt x="2065" y="899"/>
                </a:lnTo>
                <a:lnTo>
                  <a:pt x="2320" y="899"/>
                </a:lnTo>
                <a:lnTo>
                  <a:pt x="2365" y="902"/>
                </a:lnTo>
                <a:lnTo>
                  <a:pt x="2408" y="910"/>
                </a:lnTo>
                <a:lnTo>
                  <a:pt x="2449" y="923"/>
                </a:lnTo>
                <a:lnTo>
                  <a:pt x="2489" y="943"/>
                </a:lnTo>
                <a:lnTo>
                  <a:pt x="2526" y="966"/>
                </a:lnTo>
                <a:lnTo>
                  <a:pt x="2560" y="994"/>
                </a:lnTo>
                <a:lnTo>
                  <a:pt x="2592" y="1025"/>
                </a:lnTo>
                <a:lnTo>
                  <a:pt x="2622" y="1061"/>
                </a:lnTo>
                <a:lnTo>
                  <a:pt x="2648" y="1101"/>
                </a:lnTo>
                <a:lnTo>
                  <a:pt x="2670" y="1144"/>
                </a:lnTo>
                <a:lnTo>
                  <a:pt x="2689" y="1190"/>
                </a:lnTo>
                <a:lnTo>
                  <a:pt x="2704" y="1239"/>
                </a:lnTo>
                <a:lnTo>
                  <a:pt x="2715" y="1290"/>
                </a:lnTo>
                <a:lnTo>
                  <a:pt x="2722" y="1343"/>
                </a:lnTo>
                <a:lnTo>
                  <a:pt x="2724" y="1398"/>
                </a:lnTo>
                <a:lnTo>
                  <a:pt x="2722" y="1453"/>
                </a:lnTo>
                <a:lnTo>
                  <a:pt x="2715" y="1506"/>
                </a:lnTo>
                <a:lnTo>
                  <a:pt x="2704" y="1557"/>
                </a:lnTo>
                <a:lnTo>
                  <a:pt x="2689" y="1606"/>
                </a:lnTo>
                <a:lnTo>
                  <a:pt x="2670" y="1651"/>
                </a:lnTo>
                <a:lnTo>
                  <a:pt x="2648" y="1694"/>
                </a:lnTo>
                <a:lnTo>
                  <a:pt x="2622" y="1734"/>
                </a:lnTo>
                <a:lnTo>
                  <a:pt x="2592" y="1770"/>
                </a:lnTo>
                <a:lnTo>
                  <a:pt x="2560" y="1802"/>
                </a:lnTo>
                <a:lnTo>
                  <a:pt x="2526" y="1830"/>
                </a:lnTo>
                <a:lnTo>
                  <a:pt x="2489" y="1854"/>
                </a:lnTo>
                <a:lnTo>
                  <a:pt x="2449" y="1872"/>
                </a:lnTo>
                <a:lnTo>
                  <a:pt x="2408" y="1885"/>
                </a:lnTo>
                <a:lnTo>
                  <a:pt x="2365" y="1894"/>
                </a:lnTo>
                <a:lnTo>
                  <a:pt x="2320" y="1897"/>
                </a:lnTo>
                <a:lnTo>
                  <a:pt x="2065" y="1897"/>
                </a:lnTo>
                <a:lnTo>
                  <a:pt x="2080" y="1973"/>
                </a:lnTo>
                <a:lnTo>
                  <a:pt x="2099" y="2046"/>
                </a:lnTo>
                <a:lnTo>
                  <a:pt x="2118" y="2115"/>
                </a:lnTo>
                <a:lnTo>
                  <a:pt x="2141" y="2180"/>
                </a:lnTo>
                <a:lnTo>
                  <a:pt x="2165" y="2242"/>
                </a:lnTo>
                <a:lnTo>
                  <a:pt x="2190" y="2300"/>
                </a:lnTo>
                <a:lnTo>
                  <a:pt x="2218" y="2353"/>
                </a:lnTo>
                <a:lnTo>
                  <a:pt x="2247" y="2401"/>
                </a:lnTo>
                <a:lnTo>
                  <a:pt x="2277" y="2445"/>
                </a:lnTo>
                <a:lnTo>
                  <a:pt x="2309" y="2484"/>
                </a:lnTo>
                <a:lnTo>
                  <a:pt x="2342" y="2517"/>
                </a:lnTo>
                <a:lnTo>
                  <a:pt x="2376" y="2545"/>
                </a:lnTo>
                <a:lnTo>
                  <a:pt x="2411" y="2567"/>
                </a:lnTo>
                <a:lnTo>
                  <a:pt x="2447" y="2583"/>
                </a:lnTo>
                <a:lnTo>
                  <a:pt x="2485" y="2593"/>
                </a:lnTo>
                <a:lnTo>
                  <a:pt x="2523" y="2596"/>
                </a:lnTo>
                <a:lnTo>
                  <a:pt x="2562" y="2593"/>
                </a:lnTo>
                <a:lnTo>
                  <a:pt x="2600" y="2582"/>
                </a:lnTo>
                <a:lnTo>
                  <a:pt x="2638" y="2564"/>
                </a:lnTo>
                <a:lnTo>
                  <a:pt x="2674" y="2541"/>
                </a:lnTo>
                <a:lnTo>
                  <a:pt x="2710" y="2510"/>
                </a:lnTo>
                <a:lnTo>
                  <a:pt x="2745" y="2474"/>
                </a:lnTo>
                <a:lnTo>
                  <a:pt x="2777" y="2433"/>
                </a:lnTo>
                <a:lnTo>
                  <a:pt x="2809" y="2386"/>
                </a:lnTo>
                <a:lnTo>
                  <a:pt x="2837" y="2332"/>
                </a:lnTo>
                <a:lnTo>
                  <a:pt x="2865" y="2275"/>
                </a:lnTo>
                <a:lnTo>
                  <a:pt x="2892" y="2214"/>
                </a:lnTo>
                <a:lnTo>
                  <a:pt x="2916" y="2148"/>
                </a:lnTo>
                <a:lnTo>
                  <a:pt x="2937" y="2077"/>
                </a:lnTo>
                <a:lnTo>
                  <a:pt x="2958" y="2003"/>
                </a:lnTo>
                <a:lnTo>
                  <a:pt x="2976" y="1925"/>
                </a:lnTo>
                <a:lnTo>
                  <a:pt x="2991" y="1843"/>
                </a:lnTo>
                <a:lnTo>
                  <a:pt x="3004" y="1760"/>
                </a:lnTo>
                <a:lnTo>
                  <a:pt x="3014" y="1673"/>
                </a:lnTo>
                <a:lnTo>
                  <a:pt x="3021" y="1583"/>
                </a:lnTo>
                <a:lnTo>
                  <a:pt x="3025" y="1491"/>
                </a:lnTo>
                <a:lnTo>
                  <a:pt x="3026" y="1398"/>
                </a:lnTo>
                <a:lnTo>
                  <a:pt x="3025" y="1304"/>
                </a:lnTo>
                <a:lnTo>
                  <a:pt x="3021" y="1212"/>
                </a:lnTo>
                <a:lnTo>
                  <a:pt x="3014" y="1123"/>
                </a:lnTo>
                <a:lnTo>
                  <a:pt x="3004" y="1037"/>
                </a:lnTo>
                <a:lnTo>
                  <a:pt x="2991" y="952"/>
                </a:lnTo>
                <a:lnTo>
                  <a:pt x="2976" y="871"/>
                </a:lnTo>
                <a:lnTo>
                  <a:pt x="2958" y="794"/>
                </a:lnTo>
                <a:lnTo>
                  <a:pt x="2937" y="719"/>
                </a:lnTo>
                <a:lnTo>
                  <a:pt x="2916" y="649"/>
                </a:lnTo>
                <a:lnTo>
                  <a:pt x="2892" y="582"/>
                </a:lnTo>
                <a:lnTo>
                  <a:pt x="2865" y="520"/>
                </a:lnTo>
                <a:lnTo>
                  <a:pt x="2837" y="463"/>
                </a:lnTo>
                <a:lnTo>
                  <a:pt x="2809" y="411"/>
                </a:lnTo>
                <a:lnTo>
                  <a:pt x="2777" y="364"/>
                </a:lnTo>
                <a:lnTo>
                  <a:pt x="2745" y="322"/>
                </a:lnTo>
                <a:lnTo>
                  <a:pt x="2710" y="286"/>
                </a:lnTo>
                <a:lnTo>
                  <a:pt x="2674" y="255"/>
                </a:lnTo>
                <a:lnTo>
                  <a:pt x="2638" y="232"/>
                </a:lnTo>
                <a:lnTo>
                  <a:pt x="2600" y="214"/>
                </a:lnTo>
                <a:lnTo>
                  <a:pt x="2562" y="203"/>
                </a:lnTo>
                <a:lnTo>
                  <a:pt x="2523" y="200"/>
                </a:lnTo>
                <a:close/>
                <a:moveTo>
                  <a:pt x="2523" y="0"/>
                </a:moveTo>
                <a:lnTo>
                  <a:pt x="2573" y="3"/>
                </a:lnTo>
                <a:lnTo>
                  <a:pt x="2622" y="11"/>
                </a:lnTo>
                <a:lnTo>
                  <a:pt x="2668" y="25"/>
                </a:lnTo>
                <a:lnTo>
                  <a:pt x="2714" y="44"/>
                </a:lnTo>
                <a:lnTo>
                  <a:pt x="2757" y="67"/>
                </a:lnTo>
                <a:lnTo>
                  <a:pt x="2798" y="96"/>
                </a:lnTo>
                <a:lnTo>
                  <a:pt x="2837" y="130"/>
                </a:lnTo>
                <a:lnTo>
                  <a:pt x="2876" y="166"/>
                </a:lnTo>
                <a:lnTo>
                  <a:pt x="2912" y="208"/>
                </a:lnTo>
                <a:lnTo>
                  <a:pt x="2946" y="253"/>
                </a:lnTo>
                <a:lnTo>
                  <a:pt x="2978" y="302"/>
                </a:lnTo>
                <a:lnTo>
                  <a:pt x="3008" y="354"/>
                </a:lnTo>
                <a:lnTo>
                  <a:pt x="3035" y="410"/>
                </a:lnTo>
                <a:lnTo>
                  <a:pt x="3062" y="468"/>
                </a:lnTo>
                <a:lnTo>
                  <a:pt x="3087" y="529"/>
                </a:lnTo>
                <a:lnTo>
                  <a:pt x="3109" y="592"/>
                </a:lnTo>
                <a:lnTo>
                  <a:pt x="3129" y="659"/>
                </a:lnTo>
                <a:lnTo>
                  <a:pt x="3149" y="726"/>
                </a:lnTo>
                <a:lnTo>
                  <a:pt x="3166" y="797"/>
                </a:lnTo>
                <a:lnTo>
                  <a:pt x="3180" y="868"/>
                </a:lnTo>
                <a:lnTo>
                  <a:pt x="3193" y="942"/>
                </a:lnTo>
                <a:lnTo>
                  <a:pt x="3204" y="1015"/>
                </a:lnTo>
                <a:lnTo>
                  <a:pt x="3213" y="1091"/>
                </a:lnTo>
                <a:lnTo>
                  <a:pt x="3220" y="1167"/>
                </a:lnTo>
                <a:lnTo>
                  <a:pt x="3224" y="1244"/>
                </a:lnTo>
                <a:lnTo>
                  <a:pt x="3227" y="1320"/>
                </a:lnTo>
                <a:lnTo>
                  <a:pt x="3228" y="1398"/>
                </a:lnTo>
                <a:lnTo>
                  <a:pt x="3227" y="1475"/>
                </a:lnTo>
                <a:lnTo>
                  <a:pt x="3224" y="1552"/>
                </a:lnTo>
                <a:lnTo>
                  <a:pt x="3220" y="1629"/>
                </a:lnTo>
                <a:lnTo>
                  <a:pt x="3213" y="1704"/>
                </a:lnTo>
                <a:lnTo>
                  <a:pt x="3204" y="1780"/>
                </a:lnTo>
                <a:lnTo>
                  <a:pt x="3193" y="1855"/>
                </a:lnTo>
                <a:lnTo>
                  <a:pt x="3180" y="1927"/>
                </a:lnTo>
                <a:lnTo>
                  <a:pt x="3166" y="1999"/>
                </a:lnTo>
                <a:lnTo>
                  <a:pt x="3149" y="2069"/>
                </a:lnTo>
                <a:lnTo>
                  <a:pt x="3129" y="2137"/>
                </a:lnTo>
                <a:lnTo>
                  <a:pt x="3109" y="2203"/>
                </a:lnTo>
                <a:lnTo>
                  <a:pt x="3087" y="2266"/>
                </a:lnTo>
                <a:lnTo>
                  <a:pt x="3062" y="2327"/>
                </a:lnTo>
                <a:lnTo>
                  <a:pt x="3035" y="2386"/>
                </a:lnTo>
                <a:lnTo>
                  <a:pt x="3008" y="2442"/>
                </a:lnTo>
                <a:lnTo>
                  <a:pt x="2978" y="2494"/>
                </a:lnTo>
                <a:lnTo>
                  <a:pt x="2946" y="2543"/>
                </a:lnTo>
                <a:lnTo>
                  <a:pt x="2912" y="2588"/>
                </a:lnTo>
                <a:lnTo>
                  <a:pt x="2876" y="2629"/>
                </a:lnTo>
                <a:lnTo>
                  <a:pt x="2837" y="2666"/>
                </a:lnTo>
                <a:lnTo>
                  <a:pt x="2798" y="2699"/>
                </a:lnTo>
                <a:lnTo>
                  <a:pt x="2757" y="2728"/>
                </a:lnTo>
                <a:lnTo>
                  <a:pt x="2714" y="2751"/>
                </a:lnTo>
                <a:lnTo>
                  <a:pt x="2668" y="2771"/>
                </a:lnTo>
                <a:lnTo>
                  <a:pt x="2622" y="2784"/>
                </a:lnTo>
                <a:lnTo>
                  <a:pt x="2573" y="2793"/>
                </a:lnTo>
                <a:lnTo>
                  <a:pt x="2523" y="2795"/>
                </a:lnTo>
                <a:lnTo>
                  <a:pt x="2471" y="2793"/>
                </a:lnTo>
                <a:lnTo>
                  <a:pt x="2423" y="2784"/>
                </a:lnTo>
                <a:lnTo>
                  <a:pt x="2375" y="2771"/>
                </a:lnTo>
                <a:lnTo>
                  <a:pt x="2330" y="2751"/>
                </a:lnTo>
                <a:lnTo>
                  <a:pt x="2286" y="2727"/>
                </a:lnTo>
                <a:lnTo>
                  <a:pt x="2245" y="2698"/>
                </a:lnTo>
                <a:lnTo>
                  <a:pt x="2206" y="2665"/>
                </a:lnTo>
                <a:lnTo>
                  <a:pt x="2168" y="2628"/>
                </a:lnTo>
                <a:lnTo>
                  <a:pt x="2132" y="2586"/>
                </a:lnTo>
                <a:lnTo>
                  <a:pt x="2099" y="2540"/>
                </a:lnTo>
                <a:lnTo>
                  <a:pt x="2067" y="2491"/>
                </a:lnTo>
                <a:lnTo>
                  <a:pt x="2036" y="2439"/>
                </a:lnTo>
                <a:lnTo>
                  <a:pt x="2034" y="2440"/>
                </a:lnTo>
                <a:lnTo>
                  <a:pt x="1995" y="2371"/>
                </a:lnTo>
                <a:lnTo>
                  <a:pt x="1955" y="2306"/>
                </a:lnTo>
                <a:lnTo>
                  <a:pt x="1913" y="2246"/>
                </a:lnTo>
                <a:lnTo>
                  <a:pt x="1869" y="2188"/>
                </a:lnTo>
                <a:lnTo>
                  <a:pt x="1822" y="2136"/>
                </a:lnTo>
                <a:lnTo>
                  <a:pt x="1773" y="2088"/>
                </a:lnTo>
                <a:lnTo>
                  <a:pt x="1723" y="2047"/>
                </a:lnTo>
                <a:lnTo>
                  <a:pt x="1670" y="2009"/>
                </a:lnTo>
                <a:lnTo>
                  <a:pt x="1617" y="1976"/>
                </a:lnTo>
                <a:lnTo>
                  <a:pt x="1562" y="1950"/>
                </a:lnTo>
                <a:lnTo>
                  <a:pt x="1505" y="1928"/>
                </a:lnTo>
                <a:lnTo>
                  <a:pt x="1449" y="1913"/>
                </a:lnTo>
                <a:lnTo>
                  <a:pt x="1390" y="1904"/>
                </a:lnTo>
                <a:lnTo>
                  <a:pt x="1382" y="1906"/>
                </a:lnTo>
                <a:lnTo>
                  <a:pt x="1372" y="1908"/>
                </a:lnTo>
                <a:lnTo>
                  <a:pt x="1363" y="1912"/>
                </a:lnTo>
                <a:lnTo>
                  <a:pt x="1363" y="1912"/>
                </a:lnTo>
                <a:lnTo>
                  <a:pt x="1362" y="1912"/>
                </a:lnTo>
                <a:lnTo>
                  <a:pt x="1362" y="1913"/>
                </a:lnTo>
                <a:lnTo>
                  <a:pt x="1361" y="1913"/>
                </a:lnTo>
                <a:lnTo>
                  <a:pt x="1361" y="1913"/>
                </a:lnTo>
                <a:lnTo>
                  <a:pt x="1343" y="1926"/>
                </a:lnTo>
                <a:lnTo>
                  <a:pt x="1330" y="1942"/>
                </a:lnTo>
                <a:lnTo>
                  <a:pt x="1324" y="1952"/>
                </a:lnTo>
                <a:lnTo>
                  <a:pt x="1317" y="1970"/>
                </a:lnTo>
                <a:lnTo>
                  <a:pt x="1312" y="1990"/>
                </a:lnTo>
                <a:lnTo>
                  <a:pt x="1312" y="1992"/>
                </a:lnTo>
                <a:lnTo>
                  <a:pt x="1311" y="1994"/>
                </a:lnTo>
                <a:lnTo>
                  <a:pt x="1311" y="1997"/>
                </a:lnTo>
                <a:lnTo>
                  <a:pt x="1311" y="2696"/>
                </a:lnTo>
                <a:lnTo>
                  <a:pt x="1313" y="2711"/>
                </a:lnTo>
                <a:lnTo>
                  <a:pt x="1320" y="2726"/>
                </a:lnTo>
                <a:lnTo>
                  <a:pt x="1329" y="2740"/>
                </a:lnTo>
                <a:lnTo>
                  <a:pt x="1341" y="2755"/>
                </a:lnTo>
                <a:lnTo>
                  <a:pt x="1355" y="2771"/>
                </a:lnTo>
                <a:lnTo>
                  <a:pt x="1368" y="2788"/>
                </a:lnTo>
                <a:lnTo>
                  <a:pt x="1382" y="2805"/>
                </a:lnTo>
                <a:lnTo>
                  <a:pt x="1394" y="2825"/>
                </a:lnTo>
                <a:lnTo>
                  <a:pt x="1403" y="2846"/>
                </a:lnTo>
                <a:lnTo>
                  <a:pt x="1409" y="2870"/>
                </a:lnTo>
                <a:lnTo>
                  <a:pt x="1411" y="2895"/>
                </a:lnTo>
                <a:lnTo>
                  <a:pt x="1411" y="2995"/>
                </a:lnTo>
                <a:lnTo>
                  <a:pt x="1409" y="3028"/>
                </a:lnTo>
                <a:lnTo>
                  <a:pt x="1401" y="3059"/>
                </a:lnTo>
                <a:lnTo>
                  <a:pt x="1390" y="3087"/>
                </a:lnTo>
                <a:lnTo>
                  <a:pt x="1373" y="3114"/>
                </a:lnTo>
                <a:lnTo>
                  <a:pt x="1353" y="3137"/>
                </a:lnTo>
                <a:lnTo>
                  <a:pt x="1329" y="3157"/>
                </a:lnTo>
                <a:lnTo>
                  <a:pt x="1303" y="3173"/>
                </a:lnTo>
                <a:lnTo>
                  <a:pt x="1274" y="3185"/>
                </a:lnTo>
                <a:lnTo>
                  <a:pt x="1243" y="3192"/>
                </a:lnTo>
                <a:lnTo>
                  <a:pt x="1210" y="3195"/>
                </a:lnTo>
                <a:lnTo>
                  <a:pt x="807" y="3195"/>
                </a:lnTo>
                <a:lnTo>
                  <a:pt x="774" y="3192"/>
                </a:lnTo>
                <a:lnTo>
                  <a:pt x="743" y="3185"/>
                </a:lnTo>
                <a:lnTo>
                  <a:pt x="714" y="3173"/>
                </a:lnTo>
                <a:lnTo>
                  <a:pt x="687" y="3157"/>
                </a:lnTo>
                <a:lnTo>
                  <a:pt x="664" y="3137"/>
                </a:lnTo>
                <a:lnTo>
                  <a:pt x="644" y="3114"/>
                </a:lnTo>
                <a:lnTo>
                  <a:pt x="627" y="3087"/>
                </a:lnTo>
                <a:lnTo>
                  <a:pt x="615" y="3059"/>
                </a:lnTo>
                <a:lnTo>
                  <a:pt x="608" y="3028"/>
                </a:lnTo>
                <a:lnTo>
                  <a:pt x="605" y="2995"/>
                </a:lnTo>
                <a:lnTo>
                  <a:pt x="605" y="2097"/>
                </a:lnTo>
                <a:lnTo>
                  <a:pt x="602" y="2061"/>
                </a:lnTo>
                <a:lnTo>
                  <a:pt x="592" y="2027"/>
                </a:lnTo>
                <a:lnTo>
                  <a:pt x="578" y="1997"/>
                </a:lnTo>
                <a:lnTo>
                  <a:pt x="557" y="1968"/>
                </a:lnTo>
                <a:lnTo>
                  <a:pt x="533" y="1944"/>
                </a:lnTo>
                <a:lnTo>
                  <a:pt x="506" y="1925"/>
                </a:lnTo>
                <a:lnTo>
                  <a:pt x="474" y="1910"/>
                </a:lnTo>
                <a:lnTo>
                  <a:pt x="440" y="1901"/>
                </a:lnTo>
                <a:lnTo>
                  <a:pt x="403" y="1897"/>
                </a:lnTo>
                <a:lnTo>
                  <a:pt x="359" y="1894"/>
                </a:lnTo>
                <a:lnTo>
                  <a:pt x="316" y="1885"/>
                </a:lnTo>
                <a:lnTo>
                  <a:pt x="274" y="1872"/>
                </a:lnTo>
                <a:lnTo>
                  <a:pt x="235" y="1854"/>
                </a:lnTo>
                <a:lnTo>
                  <a:pt x="198" y="1830"/>
                </a:lnTo>
                <a:lnTo>
                  <a:pt x="164" y="1802"/>
                </a:lnTo>
                <a:lnTo>
                  <a:pt x="132" y="1770"/>
                </a:lnTo>
                <a:lnTo>
                  <a:pt x="103" y="1734"/>
                </a:lnTo>
                <a:lnTo>
                  <a:pt x="77" y="1694"/>
                </a:lnTo>
                <a:lnTo>
                  <a:pt x="55" y="1651"/>
                </a:lnTo>
                <a:lnTo>
                  <a:pt x="35" y="1606"/>
                </a:lnTo>
                <a:lnTo>
                  <a:pt x="21" y="1557"/>
                </a:lnTo>
                <a:lnTo>
                  <a:pt x="9" y="1506"/>
                </a:lnTo>
                <a:lnTo>
                  <a:pt x="2" y="1453"/>
                </a:lnTo>
                <a:lnTo>
                  <a:pt x="0" y="1398"/>
                </a:lnTo>
                <a:lnTo>
                  <a:pt x="2" y="1343"/>
                </a:lnTo>
                <a:lnTo>
                  <a:pt x="9" y="1290"/>
                </a:lnTo>
                <a:lnTo>
                  <a:pt x="21" y="1239"/>
                </a:lnTo>
                <a:lnTo>
                  <a:pt x="35" y="1190"/>
                </a:lnTo>
                <a:lnTo>
                  <a:pt x="55" y="1144"/>
                </a:lnTo>
                <a:lnTo>
                  <a:pt x="77" y="1101"/>
                </a:lnTo>
                <a:lnTo>
                  <a:pt x="103" y="1061"/>
                </a:lnTo>
                <a:lnTo>
                  <a:pt x="132" y="1025"/>
                </a:lnTo>
                <a:lnTo>
                  <a:pt x="164" y="994"/>
                </a:lnTo>
                <a:lnTo>
                  <a:pt x="198" y="966"/>
                </a:lnTo>
                <a:lnTo>
                  <a:pt x="235" y="943"/>
                </a:lnTo>
                <a:lnTo>
                  <a:pt x="274" y="923"/>
                </a:lnTo>
                <a:lnTo>
                  <a:pt x="316" y="910"/>
                </a:lnTo>
                <a:lnTo>
                  <a:pt x="359" y="902"/>
                </a:lnTo>
                <a:lnTo>
                  <a:pt x="403" y="899"/>
                </a:lnTo>
                <a:lnTo>
                  <a:pt x="1334" y="899"/>
                </a:lnTo>
                <a:lnTo>
                  <a:pt x="1393" y="896"/>
                </a:lnTo>
                <a:lnTo>
                  <a:pt x="1452" y="885"/>
                </a:lnTo>
                <a:lnTo>
                  <a:pt x="1508" y="870"/>
                </a:lnTo>
                <a:lnTo>
                  <a:pt x="1564" y="849"/>
                </a:lnTo>
                <a:lnTo>
                  <a:pt x="1619" y="821"/>
                </a:lnTo>
                <a:lnTo>
                  <a:pt x="1673" y="788"/>
                </a:lnTo>
                <a:lnTo>
                  <a:pt x="1724" y="751"/>
                </a:lnTo>
                <a:lnTo>
                  <a:pt x="1774" y="708"/>
                </a:lnTo>
                <a:lnTo>
                  <a:pt x="1822" y="660"/>
                </a:lnTo>
                <a:lnTo>
                  <a:pt x="1869" y="608"/>
                </a:lnTo>
                <a:lnTo>
                  <a:pt x="1914" y="551"/>
                </a:lnTo>
                <a:lnTo>
                  <a:pt x="1956" y="490"/>
                </a:lnTo>
                <a:lnTo>
                  <a:pt x="1995" y="426"/>
                </a:lnTo>
                <a:lnTo>
                  <a:pt x="2034" y="356"/>
                </a:lnTo>
                <a:lnTo>
                  <a:pt x="2036" y="357"/>
                </a:lnTo>
                <a:lnTo>
                  <a:pt x="2066" y="305"/>
                </a:lnTo>
                <a:lnTo>
                  <a:pt x="2098" y="256"/>
                </a:lnTo>
                <a:lnTo>
                  <a:pt x="2132" y="210"/>
                </a:lnTo>
                <a:lnTo>
                  <a:pt x="2168" y="169"/>
                </a:lnTo>
                <a:lnTo>
                  <a:pt x="2205" y="131"/>
                </a:lnTo>
                <a:lnTo>
                  <a:pt x="2245" y="97"/>
                </a:lnTo>
                <a:lnTo>
                  <a:pt x="2286" y="68"/>
                </a:lnTo>
                <a:lnTo>
                  <a:pt x="2330" y="45"/>
                </a:lnTo>
                <a:lnTo>
                  <a:pt x="2375" y="26"/>
                </a:lnTo>
                <a:lnTo>
                  <a:pt x="2423" y="11"/>
                </a:lnTo>
                <a:lnTo>
                  <a:pt x="2471" y="3"/>
                </a:lnTo>
                <a:lnTo>
                  <a:pt x="2523" y="0"/>
                </a:lnTo>
                <a:close/>
              </a:path>
            </a:pathLst>
          </a:custGeom>
          <a:solidFill>
            <a:schemeClr val="tx2">
              <a:lumMod val="90000"/>
              <a:lumOff val="10000"/>
            </a:schemeClr>
          </a:solidFill>
          <a:ln w="0">
            <a:noFill/>
            <a:prstDash val="solid"/>
            <a:round/>
            <a:headEnd/>
            <a:tailEnd/>
          </a:ln>
        </p:spPr>
        <p:txBody>
          <a:bodyPr vert="horz" wrap="square" lIns="45715" tIns="22858" rIns="45715" bIns="22858" numCol="1" anchor="t" anchorCtr="0" compatLnSpc="1">
            <a:prstTxWarp prst="textNoShape">
              <a:avLst/>
            </a:prstTxWarp>
          </a:bodyPr>
          <a:lstStyle/>
          <a:p>
            <a:pPr algn="r"/>
            <a:endParaRPr lang="es-ES" sz="900"/>
          </a:p>
        </p:txBody>
      </p:sp>
      <p:grpSp>
        <p:nvGrpSpPr>
          <p:cNvPr id="41" name="Group 15"/>
          <p:cNvGrpSpPr>
            <a:grpSpLocks noChangeAspect="1"/>
          </p:cNvGrpSpPr>
          <p:nvPr/>
        </p:nvGrpSpPr>
        <p:grpSpPr bwMode="auto">
          <a:xfrm>
            <a:off x="3168549" y="5835075"/>
            <a:ext cx="246446" cy="243853"/>
            <a:chOff x="12172" y="2923"/>
            <a:chExt cx="1615" cy="1598"/>
          </a:xfrm>
          <a:solidFill>
            <a:schemeClr val="tx2">
              <a:lumMod val="90000"/>
              <a:lumOff val="10000"/>
            </a:schemeClr>
          </a:solidFill>
        </p:grpSpPr>
        <p:sp>
          <p:nvSpPr>
            <p:cNvPr id="42" name="Freeform 17"/>
            <p:cNvSpPr>
              <a:spLocks noEditPoints="1"/>
            </p:cNvSpPr>
            <p:nvPr/>
          </p:nvSpPr>
          <p:spPr bwMode="auto">
            <a:xfrm>
              <a:off x="12172" y="2923"/>
              <a:ext cx="1615" cy="1598"/>
            </a:xfrm>
            <a:custGeom>
              <a:avLst/>
              <a:gdLst>
                <a:gd name="T0" fmla="*/ 214 w 3228"/>
                <a:gd name="T1" fmla="*/ 2737 h 3195"/>
                <a:gd name="T2" fmla="*/ 177 w 3228"/>
                <a:gd name="T3" fmla="*/ 2843 h 3195"/>
                <a:gd name="T4" fmla="*/ 220 w 3228"/>
                <a:gd name="T5" fmla="*/ 2956 h 3195"/>
                <a:gd name="T6" fmla="*/ 324 w 3228"/>
                <a:gd name="T7" fmla="*/ 3016 h 3195"/>
                <a:gd name="T8" fmla="*/ 440 w 3228"/>
                <a:gd name="T9" fmla="*/ 2998 h 3195"/>
                <a:gd name="T10" fmla="*/ 1241 w 3228"/>
                <a:gd name="T11" fmla="*/ 2116 h 3195"/>
                <a:gd name="T12" fmla="*/ 1046 w 3228"/>
                <a:gd name="T13" fmla="*/ 1910 h 3195"/>
                <a:gd name="T14" fmla="*/ 1786 w 3228"/>
                <a:gd name="T15" fmla="*/ 226 h 3195"/>
                <a:gd name="T16" fmla="*/ 1508 w 3228"/>
                <a:gd name="T17" fmla="*/ 336 h 3195"/>
                <a:gd name="T18" fmla="*/ 1278 w 3228"/>
                <a:gd name="T19" fmla="*/ 519 h 3195"/>
                <a:gd name="T20" fmla="*/ 1111 w 3228"/>
                <a:gd name="T21" fmla="*/ 759 h 3195"/>
                <a:gd name="T22" fmla="*/ 1021 w 3228"/>
                <a:gd name="T23" fmla="*/ 1044 h 3195"/>
                <a:gd name="T24" fmla="*/ 1021 w 3228"/>
                <a:gd name="T25" fmla="*/ 1353 h 3195"/>
                <a:gd name="T26" fmla="*/ 1111 w 3228"/>
                <a:gd name="T27" fmla="*/ 1637 h 3195"/>
                <a:gd name="T28" fmla="*/ 1278 w 3228"/>
                <a:gd name="T29" fmla="*/ 1878 h 3195"/>
                <a:gd name="T30" fmla="*/ 1508 w 3228"/>
                <a:gd name="T31" fmla="*/ 2061 h 3195"/>
                <a:gd name="T32" fmla="*/ 1786 w 3228"/>
                <a:gd name="T33" fmla="*/ 2170 h 3195"/>
                <a:gd name="T34" fmla="*/ 2097 w 3228"/>
                <a:gd name="T35" fmla="*/ 2194 h 3195"/>
                <a:gd name="T36" fmla="*/ 2393 w 3228"/>
                <a:gd name="T37" fmla="*/ 2125 h 3195"/>
                <a:gd name="T38" fmla="*/ 2649 w 3228"/>
                <a:gd name="T39" fmla="*/ 1977 h 3195"/>
                <a:gd name="T40" fmla="*/ 2849 w 3228"/>
                <a:gd name="T41" fmla="*/ 1764 h 3195"/>
                <a:gd name="T42" fmla="*/ 2980 w 3228"/>
                <a:gd name="T43" fmla="*/ 1499 h 3195"/>
                <a:gd name="T44" fmla="*/ 3026 w 3228"/>
                <a:gd name="T45" fmla="*/ 1198 h 3195"/>
                <a:gd name="T46" fmla="*/ 2980 w 3228"/>
                <a:gd name="T47" fmla="*/ 897 h 3195"/>
                <a:gd name="T48" fmla="*/ 2849 w 3228"/>
                <a:gd name="T49" fmla="*/ 632 h 3195"/>
                <a:gd name="T50" fmla="*/ 2649 w 3228"/>
                <a:gd name="T51" fmla="*/ 419 h 3195"/>
                <a:gd name="T52" fmla="*/ 2393 w 3228"/>
                <a:gd name="T53" fmla="*/ 271 h 3195"/>
                <a:gd name="T54" fmla="*/ 2097 w 3228"/>
                <a:gd name="T55" fmla="*/ 203 h 3195"/>
                <a:gd name="T56" fmla="*/ 2104 w 3228"/>
                <a:gd name="T57" fmla="*/ 3 h 3195"/>
                <a:gd name="T58" fmla="*/ 2432 w 3228"/>
                <a:gd name="T59" fmla="*/ 72 h 3195"/>
                <a:gd name="T60" fmla="*/ 2720 w 3228"/>
                <a:gd name="T61" fmla="*/ 222 h 3195"/>
                <a:gd name="T62" fmla="*/ 2955 w 3228"/>
                <a:gd name="T63" fmla="*/ 440 h 3195"/>
                <a:gd name="T64" fmla="*/ 3125 w 3228"/>
                <a:gd name="T65" fmla="*/ 713 h 3195"/>
                <a:gd name="T66" fmla="*/ 3217 w 3228"/>
                <a:gd name="T67" fmla="*/ 1028 h 3195"/>
                <a:gd name="T68" fmla="*/ 3217 w 3228"/>
                <a:gd name="T69" fmla="*/ 1367 h 3195"/>
                <a:gd name="T70" fmla="*/ 3125 w 3228"/>
                <a:gd name="T71" fmla="*/ 1683 h 3195"/>
                <a:gd name="T72" fmla="*/ 2955 w 3228"/>
                <a:gd name="T73" fmla="*/ 1957 h 3195"/>
                <a:gd name="T74" fmla="*/ 2720 w 3228"/>
                <a:gd name="T75" fmla="*/ 2174 h 3195"/>
                <a:gd name="T76" fmla="*/ 2432 w 3228"/>
                <a:gd name="T77" fmla="*/ 2324 h 3195"/>
                <a:gd name="T78" fmla="*/ 2104 w 3228"/>
                <a:gd name="T79" fmla="*/ 2393 h 3195"/>
                <a:gd name="T80" fmla="*/ 1762 w 3228"/>
                <a:gd name="T81" fmla="*/ 2369 h 3195"/>
                <a:gd name="T82" fmla="*/ 1452 w 3228"/>
                <a:gd name="T83" fmla="*/ 2256 h 3195"/>
                <a:gd name="T84" fmla="*/ 549 w 3228"/>
                <a:gd name="T85" fmla="*/ 3139 h 3195"/>
                <a:gd name="T86" fmla="*/ 398 w 3228"/>
                <a:gd name="T87" fmla="*/ 3193 h 3195"/>
                <a:gd name="T88" fmla="*/ 218 w 3228"/>
                <a:gd name="T89" fmla="*/ 3168 h 3195"/>
                <a:gd name="T90" fmla="*/ 74 w 3228"/>
                <a:gd name="T91" fmla="*/ 3059 h 3195"/>
                <a:gd name="T92" fmla="*/ 3 w 3228"/>
                <a:gd name="T93" fmla="*/ 2891 h 3195"/>
                <a:gd name="T94" fmla="*/ 22 w 3228"/>
                <a:gd name="T95" fmla="*/ 2723 h 3195"/>
                <a:gd name="T96" fmla="*/ 107 w 3228"/>
                <a:gd name="T97" fmla="*/ 2592 h 3195"/>
                <a:gd name="T98" fmla="*/ 881 w 3228"/>
                <a:gd name="T99" fmla="*/ 1609 h 3195"/>
                <a:gd name="T100" fmla="*/ 810 w 3228"/>
                <a:gd name="T101" fmla="*/ 1284 h 3195"/>
                <a:gd name="T102" fmla="*/ 834 w 3228"/>
                <a:gd name="T103" fmla="*/ 947 h 3195"/>
                <a:gd name="T104" fmla="*/ 946 w 3228"/>
                <a:gd name="T105" fmla="*/ 640 h 3195"/>
                <a:gd name="T106" fmla="*/ 1134 w 3228"/>
                <a:gd name="T107" fmla="*/ 380 h 3195"/>
                <a:gd name="T108" fmla="*/ 1384 w 3228"/>
                <a:gd name="T109" fmla="*/ 177 h 3195"/>
                <a:gd name="T110" fmla="*/ 1683 w 3228"/>
                <a:gd name="T111" fmla="*/ 46 h 3195"/>
                <a:gd name="T112" fmla="*/ 2018 w 3228"/>
                <a:gd name="T113" fmla="*/ 0 h 3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228" h="3195">
                  <a:moveTo>
                    <a:pt x="1046" y="1910"/>
                  </a:moveTo>
                  <a:lnTo>
                    <a:pt x="232" y="2715"/>
                  </a:lnTo>
                  <a:lnTo>
                    <a:pt x="232" y="2716"/>
                  </a:lnTo>
                  <a:lnTo>
                    <a:pt x="214" y="2737"/>
                  </a:lnTo>
                  <a:lnTo>
                    <a:pt x="199" y="2760"/>
                  </a:lnTo>
                  <a:lnTo>
                    <a:pt x="188" y="2786"/>
                  </a:lnTo>
                  <a:lnTo>
                    <a:pt x="181" y="2813"/>
                  </a:lnTo>
                  <a:lnTo>
                    <a:pt x="177" y="2843"/>
                  </a:lnTo>
                  <a:lnTo>
                    <a:pt x="181" y="2875"/>
                  </a:lnTo>
                  <a:lnTo>
                    <a:pt x="189" y="2904"/>
                  </a:lnTo>
                  <a:lnTo>
                    <a:pt x="202" y="2932"/>
                  </a:lnTo>
                  <a:lnTo>
                    <a:pt x="220" y="2956"/>
                  </a:lnTo>
                  <a:lnTo>
                    <a:pt x="241" y="2978"/>
                  </a:lnTo>
                  <a:lnTo>
                    <a:pt x="266" y="2995"/>
                  </a:lnTo>
                  <a:lnTo>
                    <a:pt x="294" y="3008"/>
                  </a:lnTo>
                  <a:lnTo>
                    <a:pt x="324" y="3016"/>
                  </a:lnTo>
                  <a:lnTo>
                    <a:pt x="356" y="3019"/>
                  </a:lnTo>
                  <a:lnTo>
                    <a:pt x="386" y="3017"/>
                  </a:lnTo>
                  <a:lnTo>
                    <a:pt x="414" y="3010"/>
                  </a:lnTo>
                  <a:lnTo>
                    <a:pt x="440" y="2998"/>
                  </a:lnTo>
                  <a:lnTo>
                    <a:pt x="463" y="2983"/>
                  </a:lnTo>
                  <a:lnTo>
                    <a:pt x="484" y="2965"/>
                  </a:lnTo>
                  <a:lnTo>
                    <a:pt x="1297" y="2160"/>
                  </a:lnTo>
                  <a:lnTo>
                    <a:pt x="1241" y="2116"/>
                  </a:lnTo>
                  <a:lnTo>
                    <a:pt x="1188" y="2069"/>
                  </a:lnTo>
                  <a:lnTo>
                    <a:pt x="1137" y="2019"/>
                  </a:lnTo>
                  <a:lnTo>
                    <a:pt x="1091" y="1966"/>
                  </a:lnTo>
                  <a:lnTo>
                    <a:pt x="1046" y="1910"/>
                  </a:lnTo>
                  <a:close/>
                  <a:moveTo>
                    <a:pt x="2018" y="200"/>
                  </a:moveTo>
                  <a:lnTo>
                    <a:pt x="1939" y="203"/>
                  </a:lnTo>
                  <a:lnTo>
                    <a:pt x="1861" y="211"/>
                  </a:lnTo>
                  <a:lnTo>
                    <a:pt x="1786" y="226"/>
                  </a:lnTo>
                  <a:lnTo>
                    <a:pt x="1714" y="246"/>
                  </a:lnTo>
                  <a:lnTo>
                    <a:pt x="1643" y="271"/>
                  </a:lnTo>
                  <a:lnTo>
                    <a:pt x="1574" y="301"/>
                  </a:lnTo>
                  <a:lnTo>
                    <a:pt x="1508" y="336"/>
                  </a:lnTo>
                  <a:lnTo>
                    <a:pt x="1447" y="376"/>
                  </a:lnTo>
                  <a:lnTo>
                    <a:pt x="1387" y="419"/>
                  </a:lnTo>
                  <a:lnTo>
                    <a:pt x="1331" y="467"/>
                  </a:lnTo>
                  <a:lnTo>
                    <a:pt x="1278" y="519"/>
                  </a:lnTo>
                  <a:lnTo>
                    <a:pt x="1231" y="574"/>
                  </a:lnTo>
                  <a:lnTo>
                    <a:pt x="1187" y="632"/>
                  </a:lnTo>
                  <a:lnTo>
                    <a:pt x="1146" y="694"/>
                  </a:lnTo>
                  <a:lnTo>
                    <a:pt x="1111" y="759"/>
                  </a:lnTo>
                  <a:lnTo>
                    <a:pt x="1081" y="827"/>
                  </a:lnTo>
                  <a:lnTo>
                    <a:pt x="1055" y="897"/>
                  </a:lnTo>
                  <a:lnTo>
                    <a:pt x="1036" y="969"/>
                  </a:lnTo>
                  <a:lnTo>
                    <a:pt x="1021" y="1044"/>
                  </a:lnTo>
                  <a:lnTo>
                    <a:pt x="1012" y="1120"/>
                  </a:lnTo>
                  <a:lnTo>
                    <a:pt x="1009" y="1198"/>
                  </a:lnTo>
                  <a:lnTo>
                    <a:pt x="1012" y="1277"/>
                  </a:lnTo>
                  <a:lnTo>
                    <a:pt x="1021" y="1353"/>
                  </a:lnTo>
                  <a:lnTo>
                    <a:pt x="1036" y="1428"/>
                  </a:lnTo>
                  <a:lnTo>
                    <a:pt x="1055" y="1499"/>
                  </a:lnTo>
                  <a:lnTo>
                    <a:pt x="1081" y="1570"/>
                  </a:lnTo>
                  <a:lnTo>
                    <a:pt x="1111" y="1637"/>
                  </a:lnTo>
                  <a:lnTo>
                    <a:pt x="1146" y="1702"/>
                  </a:lnTo>
                  <a:lnTo>
                    <a:pt x="1187" y="1764"/>
                  </a:lnTo>
                  <a:lnTo>
                    <a:pt x="1231" y="1823"/>
                  </a:lnTo>
                  <a:lnTo>
                    <a:pt x="1278" y="1878"/>
                  </a:lnTo>
                  <a:lnTo>
                    <a:pt x="1331" y="1930"/>
                  </a:lnTo>
                  <a:lnTo>
                    <a:pt x="1387" y="1977"/>
                  </a:lnTo>
                  <a:lnTo>
                    <a:pt x="1447" y="2021"/>
                  </a:lnTo>
                  <a:lnTo>
                    <a:pt x="1508" y="2061"/>
                  </a:lnTo>
                  <a:lnTo>
                    <a:pt x="1574" y="2096"/>
                  </a:lnTo>
                  <a:lnTo>
                    <a:pt x="1643" y="2125"/>
                  </a:lnTo>
                  <a:lnTo>
                    <a:pt x="1714" y="2151"/>
                  </a:lnTo>
                  <a:lnTo>
                    <a:pt x="1786" y="2170"/>
                  </a:lnTo>
                  <a:lnTo>
                    <a:pt x="1861" y="2184"/>
                  </a:lnTo>
                  <a:lnTo>
                    <a:pt x="1939" y="2194"/>
                  </a:lnTo>
                  <a:lnTo>
                    <a:pt x="2018" y="2197"/>
                  </a:lnTo>
                  <a:lnTo>
                    <a:pt x="2097" y="2194"/>
                  </a:lnTo>
                  <a:lnTo>
                    <a:pt x="2174" y="2184"/>
                  </a:lnTo>
                  <a:lnTo>
                    <a:pt x="2249" y="2170"/>
                  </a:lnTo>
                  <a:lnTo>
                    <a:pt x="2323" y="2151"/>
                  </a:lnTo>
                  <a:lnTo>
                    <a:pt x="2393" y="2125"/>
                  </a:lnTo>
                  <a:lnTo>
                    <a:pt x="2462" y="2096"/>
                  </a:lnTo>
                  <a:lnTo>
                    <a:pt x="2527" y="2061"/>
                  </a:lnTo>
                  <a:lnTo>
                    <a:pt x="2590" y="2021"/>
                  </a:lnTo>
                  <a:lnTo>
                    <a:pt x="2649" y="1977"/>
                  </a:lnTo>
                  <a:lnTo>
                    <a:pt x="2704" y="1930"/>
                  </a:lnTo>
                  <a:lnTo>
                    <a:pt x="2757" y="1878"/>
                  </a:lnTo>
                  <a:lnTo>
                    <a:pt x="2805" y="1823"/>
                  </a:lnTo>
                  <a:lnTo>
                    <a:pt x="2849" y="1764"/>
                  </a:lnTo>
                  <a:lnTo>
                    <a:pt x="2889" y="1702"/>
                  </a:lnTo>
                  <a:lnTo>
                    <a:pt x="2924" y="1637"/>
                  </a:lnTo>
                  <a:lnTo>
                    <a:pt x="2955" y="1570"/>
                  </a:lnTo>
                  <a:lnTo>
                    <a:pt x="2980" y="1499"/>
                  </a:lnTo>
                  <a:lnTo>
                    <a:pt x="3000" y="1428"/>
                  </a:lnTo>
                  <a:lnTo>
                    <a:pt x="3015" y="1353"/>
                  </a:lnTo>
                  <a:lnTo>
                    <a:pt x="3024" y="1277"/>
                  </a:lnTo>
                  <a:lnTo>
                    <a:pt x="3026" y="1198"/>
                  </a:lnTo>
                  <a:lnTo>
                    <a:pt x="3024" y="1120"/>
                  </a:lnTo>
                  <a:lnTo>
                    <a:pt x="3015" y="1044"/>
                  </a:lnTo>
                  <a:lnTo>
                    <a:pt x="3000" y="969"/>
                  </a:lnTo>
                  <a:lnTo>
                    <a:pt x="2980" y="897"/>
                  </a:lnTo>
                  <a:lnTo>
                    <a:pt x="2955" y="827"/>
                  </a:lnTo>
                  <a:lnTo>
                    <a:pt x="2924" y="759"/>
                  </a:lnTo>
                  <a:lnTo>
                    <a:pt x="2889" y="694"/>
                  </a:lnTo>
                  <a:lnTo>
                    <a:pt x="2849" y="632"/>
                  </a:lnTo>
                  <a:lnTo>
                    <a:pt x="2805" y="574"/>
                  </a:lnTo>
                  <a:lnTo>
                    <a:pt x="2757" y="519"/>
                  </a:lnTo>
                  <a:lnTo>
                    <a:pt x="2704" y="467"/>
                  </a:lnTo>
                  <a:lnTo>
                    <a:pt x="2649" y="419"/>
                  </a:lnTo>
                  <a:lnTo>
                    <a:pt x="2590" y="376"/>
                  </a:lnTo>
                  <a:lnTo>
                    <a:pt x="2527" y="336"/>
                  </a:lnTo>
                  <a:lnTo>
                    <a:pt x="2462" y="301"/>
                  </a:lnTo>
                  <a:lnTo>
                    <a:pt x="2393" y="271"/>
                  </a:lnTo>
                  <a:lnTo>
                    <a:pt x="2323" y="246"/>
                  </a:lnTo>
                  <a:lnTo>
                    <a:pt x="2249" y="226"/>
                  </a:lnTo>
                  <a:lnTo>
                    <a:pt x="2174" y="211"/>
                  </a:lnTo>
                  <a:lnTo>
                    <a:pt x="2097" y="203"/>
                  </a:lnTo>
                  <a:lnTo>
                    <a:pt x="2018" y="200"/>
                  </a:lnTo>
                  <a:close/>
                  <a:moveTo>
                    <a:pt x="2018" y="0"/>
                  </a:moveTo>
                  <a:lnTo>
                    <a:pt x="2018" y="0"/>
                  </a:lnTo>
                  <a:lnTo>
                    <a:pt x="2104" y="3"/>
                  </a:lnTo>
                  <a:lnTo>
                    <a:pt x="2189" y="11"/>
                  </a:lnTo>
                  <a:lnTo>
                    <a:pt x="2272" y="27"/>
                  </a:lnTo>
                  <a:lnTo>
                    <a:pt x="2352" y="46"/>
                  </a:lnTo>
                  <a:lnTo>
                    <a:pt x="2432" y="72"/>
                  </a:lnTo>
                  <a:lnTo>
                    <a:pt x="2508" y="102"/>
                  </a:lnTo>
                  <a:lnTo>
                    <a:pt x="2582" y="137"/>
                  </a:lnTo>
                  <a:lnTo>
                    <a:pt x="2652" y="177"/>
                  </a:lnTo>
                  <a:lnTo>
                    <a:pt x="2720" y="222"/>
                  </a:lnTo>
                  <a:lnTo>
                    <a:pt x="2784" y="271"/>
                  </a:lnTo>
                  <a:lnTo>
                    <a:pt x="2845" y="323"/>
                  </a:lnTo>
                  <a:lnTo>
                    <a:pt x="2902" y="380"/>
                  </a:lnTo>
                  <a:lnTo>
                    <a:pt x="2955" y="440"/>
                  </a:lnTo>
                  <a:lnTo>
                    <a:pt x="3005" y="503"/>
                  </a:lnTo>
                  <a:lnTo>
                    <a:pt x="3049" y="570"/>
                  </a:lnTo>
                  <a:lnTo>
                    <a:pt x="3090" y="640"/>
                  </a:lnTo>
                  <a:lnTo>
                    <a:pt x="3125" y="713"/>
                  </a:lnTo>
                  <a:lnTo>
                    <a:pt x="3156" y="788"/>
                  </a:lnTo>
                  <a:lnTo>
                    <a:pt x="3182" y="866"/>
                  </a:lnTo>
                  <a:lnTo>
                    <a:pt x="3202" y="947"/>
                  </a:lnTo>
                  <a:lnTo>
                    <a:pt x="3217" y="1028"/>
                  </a:lnTo>
                  <a:lnTo>
                    <a:pt x="3225" y="1113"/>
                  </a:lnTo>
                  <a:lnTo>
                    <a:pt x="3228" y="1198"/>
                  </a:lnTo>
                  <a:lnTo>
                    <a:pt x="3225" y="1284"/>
                  </a:lnTo>
                  <a:lnTo>
                    <a:pt x="3217" y="1367"/>
                  </a:lnTo>
                  <a:lnTo>
                    <a:pt x="3202" y="1450"/>
                  </a:lnTo>
                  <a:lnTo>
                    <a:pt x="3182" y="1530"/>
                  </a:lnTo>
                  <a:lnTo>
                    <a:pt x="3156" y="1607"/>
                  </a:lnTo>
                  <a:lnTo>
                    <a:pt x="3125" y="1683"/>
                  </a:lnTo>
                  <a:lnTo>
                    <a:pt x="3090" y="1756"/>
                  </a:lnTo>
                  <a:lnTo>
                    <a:pt x="3049" y="1826"/>
                  </a:lnTo>
                  <a:lnTo>
                    <a:pt x="3005" y="1892"/>
                  </a:lnTo>
                  <a:lnTo>
                    <a:pt x="2955" y="1957"/>
                  </a:lnTo>
                  <a:lnTo>
                    <a:pt x="2902" y="2017"/>
                  </a:lnTo>
                  <a:lnTo>
                    <a:pt x="2845" y="2073"/>
                  </a:lnTo>
                  <a:lnTo>
                    <a:pt x="2784" y="2126"/>
                  </a:lnTo>
                  <a:lnTo>
                    <a:pt x="2720" y="2174"/>
                  </a:lnTo>
                  <a:lnTo>
                    <a:pt x="2652" y="2219"/>
                  </a:lnTo>
                  <a:lnTo>
                    <a:pt x="2582" y="2259"/>
                  </a:lnTo>
                  <a:lnTo>
                    <a:pt x="2508" y="2294"/>
                  </a:lnTo>
                  <a:lnTo>
                    <a:pt x="2432" y="2324"/>
                  </a:lnTo>
                  <a:lnTo>
                    <a:pt x="2352" y="2350"/>
                  </a:lnTo>
                  <a:lnTo>
                    <a:pt x="2272" y="2369"/>
                  </a:lnTo>
                  <a:lnTo>
                    <a:pt x="2189" y="2385"/>
                  </a:lnTo>
                  <a:lnTo>
                    <a:pt x="2104" y="2393"/>
                  </a:lnTo>
                  <a:lnTo>
                    <a:pt x="2018" y="2396"/>
                  </a:lnTo>
                  <a:lnTo>
                    <a:pt x="1930" y="2393"/>
                  </a:lnTo>
                  <a:lnTo>
                    <a:pt x="1846" y="2384"/>
                  </a:lnTo>
                  <a:lnTo>
                    <a:pt x="1762" y="2369"/>
                  </a:lnTo>
                  <a:lnTo>
                    <a:pt x="1681" y="2349"/>
                  </a:lnTo>
                  <a:lnTo>
                    <a:pt x="1601" y="2323"/>
                  </a:lnTo>
                  <a:lnTo>
                    <a:pt x="1525" y="2292"/>
                  </a:lnTo>
                  <a:lnTo>
                    <a:pt x="1452" y="2256"/>
                  </a:lnTo>
                  <a:lnTo>
                    <a:pt x="610" y="3089"/>
                  </a:lnTo>
                  <a:lnTo>
                    <a:pt x="610" y="3089"/>
                  </a:lnTo>
                  <a:lnTo>
                    <a:pt x="581" y="3116"/>
                  </a:lnTo>
                  <a:lnTo>
                    <a:pt x="549" y="3139"/>
                  </a:lnTo>
                  <a:lnTo>
                    <a:pt x="514" y="3159"/>
                  </a:lnTo>
                  <a:lnTo>
                    <a:pt x="478" y="3174"/>
                  </a:lnTo>
                  <a:lnTo>
                    <a:pt x="438" y="3186"/>
                  </a:lnTo>
                  <a:lnTo>
                    <a:pt x="398" y="3193"/>
                  </a:lnTo>
                  <a:lnTo>
                    <a:pt x="356" y="3195"/>
                  </a:lnTo>
                  <a:lnTo>
                    <a:pt x="307" y="3192"/>
                  </a:lnTo>
                  <a:lnTo>
                    <a:pt x="262" y="3183"/>
                  </a:lnTo>
                  <a:lnTo>
                    <a:pt x="218" y="3168"/>
                  </a:lnTo>
                  <a:lnTo>
                    <a:pt x="176" y="3147"/>
                  </a:lnTo>
                  <a:lnTo>
                    <a:pt x="138" y="3122"/>
                  </a:lnTo>
                  <a:lnTo>
                    <a:pt x="104" y="3092"/>
                  </a:lnTo>
                  <a:lnTo>
                    <a:pt x="74" y="3059"/>
                  </a:lnTo>
                  <a:lnTo>
                    <a:pt x="48" y="3021"/>
                  </a:lnTo>
                  <a:lnTo>
                    <a:pt x="28" y="2980"/>
                  </a:lnTo>
                  <a:lnTo>
                    <a:pt x="12" y="2936"/>
                  </a:lnTo>
                  <a:lnTo>
                    <a:pt x="3" y="2891"/>
                  </a:lnTo>
                  <a:lnTo>
                    <a:pt x="0" y="2843"/>
                  </a:lnTo>
                  <a:lnTo>
                    <a:pt x="2" y="2801"/>
                  </a:lnTo>
                  <a:lnTo>
                    <a:pt x="9" y="2761"/>
                  </a:lnTo>
                  <a:lnTo>
                    <a:pt x="22" y="2723"/>
                  </a:lnTo>
                  <a:lnTo>
                    <a:pt x="37" y="2686"/>
                  </a:lnTo>
                  <a:lnTo>
                    <a:pt x="57" y="2652"/>
                  </a:lnTo>
                  <a:lnTo>
                    <a:pt x="80" y="2620"/>
                  </a:lnTo>
                  <a:lnTo>
                    <a:pt x="107" y="2592"/>
                  </a:lnTo>
                  <a:lnTo>
                    <a:pt x="106" y="2591"/>
                  </a:lnTo>
                  <a:lnTo>
                    <a:pt x="948" y="1758"/>
                  </a:lnTo>
                  <a:lnTo>
                    <a:pt x="912" y="1685"/>
                  </a:lnTo>
                  <a:lnTo>
                    <a:pt x="881" y="1609"/>
                  </a:lnTo>
                  <a:lnTo>
                    <a:pt x="854" y="1531"/>
                  </a:lnTo>
                  <a:lnTo>
                    <a:pt x="835" y="1451"/>
                  </a:lnTo>
                  <a:lnTo>
                    <a:pt x="819" y="1368"/>
                  </a:lnTo>
                  <a:lnTo>
                    <a:pt x="810" y="1284"/>
                  </a:lnTo>
                  <a:lnTo>
                    <a:pt x="807" y="1198"/>
                  </a:lnTo>
                  <a:lnTo>
                    <a:pt x="810" y="1113"/>
                  </a:lnTo>
                  <a:lnTo>
                    <a:pt x="819" y="1028"/>
                  </a:lnTo>
                  <a:lnTo>
                    <a:pt x="834" y="947"/>
                  </a:lnTo>
                  <a:lnTo>
                    <a:pt x="854" y="866"/>
                  </a:lnTo>
                  <a:lnTo>
                    <a:pt x="879" y="788"/>
                  </a:lnTo>
                  <a:lnTo>
                    <a:pt x="910" y="713"/>
                  </a:lnTo>
                  <a:lnTo>
                    <a:pt x="946" y="640"/>
                  </a:lnTo>
                  <a:lnTo>
                    <a:pt x="986" y="570"/>
                  </a:lnTo>
                  <a:lnTo>
                    <a:pt x="1031" y="503"/>
                  </a:lnTo>
                  <a:lnTo>
                    <a:pt x="1080" y="440"/>
                  </a:lnTo>
                  <a:lnTo>
                    <a:pt x="1134" y="380"/>
                  </a:lnTo>
                  <a:lnTo>
                    <a:pt x="1191" y="323"/>
                  </a:lnTo>
                  <a:lnTo>
                    <a:pt x="1252" y="271"/>
                  </a:lnTo>
                  <a:lnTo>
                    <a:pt x="1316" y="222"/>
                  </a:lnTo>
                  <a:lnTo>
                    <a:pt x="1384" y="177"/>
                  </a:lnTo>
                  <a:lnTo>
                    <a:pt x="1454" y="137"/>
                  </a:lnTo>
                  <a:lnTo>
                    <a:pt x="1528" y="102"/>
                  </a:lnTo>
                  <a:lnTo>
                    <a:pt x="1604" y="72"/>
                  </a:lnTo>
                  <a:lnTo>
                    <a:pt x="1683" y="46"/>
                  </a:lnTo>
                  <a:lnTo>
                    <a:pt x="1763" y="27"/>
                  </a:lnTo>
                  <a:lnTo>
                    <a:pt x="1847" y="11"/>
                  </a:lnTo>
                  <a:lnTo>
                    <a:pt x="1931" y="3"/>
                  </a:lnTo>
                  <a:lnTo>
                    <a:pt x="2018" y="0"/>
                  </a:lnTo>
                  <a:close/>
                </a:path>
              </a:pathLst>
            </a:custGeom>
            <a:grpFill/>
            <a:ln w="0">
              <a:noFill/>
              <a:prstDash val="solid"/>
              <a:round/>
              <a:headEnd/>
              <a:tailEnd/>
            </a:ln>
          </p:spPr>
          <p:txBody>
            <a:bodyPr vert="horz" wrap="square" lIns="45715" tIns="22858" rIns="45715" bIns="22858" numCol="1" anchor="t" anchorCtr="0" compatLnSpc="1">
              <a:prstTxWarp prst="textNoShape">
                <a:avLst/>
              </a:prstTxWarp>
            </a:bodyPr>
            <a:lstStyle/>
            <a:p>
              <a:endParaRPr lang="es-ES" sz="900"/>
            </a:p>
          </p:txBody>
        </p:sp>
        <p:sp>
          <p:nvSpPr>
            <p:cNvPr id="43" name="Freeform 18"/>
            <p:cNvSpPr>
              <a:spLocks/>
            </p:cNvSpPr>
            <p:nvPr/>
          </p:nvSpPr>
          <p:spPr bwMode="auto">
            <a:xfrm>
              <a:off x="12828" y="3173"/>
              <a:ext cx="378" cy="374"/>
            </a:xfrm>
            <a:custGeom>
              <a:avLst/>
              <a:gdLst>
                <a:gd name="T0" fmla="*/ 707 w 757"/>
                <a:gd name="T1" fmla="*/ 0 h 749"/>
                <a:gd name="T2" fmla="*/ 723 w 757"/>
                <a:gd name="T3" fmla="*/ 2 h 749"/>
                <a:gd name="T4" fmla="*/ 736 w 757"/>
                <a:gd name="T5" fmla="*/ 10 h 749"/>
                <a:gd name="T6" fmla="*/ 747 w 757"/>
                <a:gd name="T7" fmla="*/ 21 h 749"/>
                <a:gd name="T8" fmla="*/ 755 w 757"/>
                <a:gd name="T9" fmla="*/ 34 h 749"/>
                <a:gd name="T10" fmla="*/ 757 w 757"/>
                <a:gd name="T11" fmla="*/ 49 h 749"/>
                <a:gd name="T12" fmla="*/ 755 w 757"/>
                <a:gd name="T13" fmla="*/ 66 h 749"/>
                <a:gd name="T14" fmla="*/ 747 w 757"/>
                <a:gd name="T15" fmla="*/ 79 h 749"/>
                <a:gd name="T16" fmla="*/ 736 w 757"/>
                <a:gd name="T17" fmla="*/ 90 h 749"/>
                <a:gd name="T18" fmla="*/ 723 w 757"/>
                <a:gd name="T19" fmla="*/ 97 h 749"/>
                <a:gd name="T20" fmla="*/ 707 w 757"/>
                <a:gd name="T21" fmla="*/ 100 h 749"/>
                <a:gd name="T22" fmla="*/ 645 w 757"/>
                <a:gd name="T23" fmla="*/ 104 h 749"/>
                <a:gd name="T24" fmla="*/ 584 w 757"/>
                <a:gd name="T25" fmla="*/ 112 h 749"/>
                <a:gd name="T26" fmla="*/ 527 w 757"/>
                <a:gd name="T27" fmla="*/ 127 h 749"/>
                <a:gd name="T28" fmla="*/ 471 w 757"/>
                <a:gd name="T29" fmla="*/ 147 h 749"/>
                <a:gd name="T30" fmla="*/ 418 w 757"/>
                <a:gd name="T31" fmla="*/ 172 h 749"/>
                <a:gd name="T32" fmla="*/ 369 w 757"/>
                <a:gd name="T33" fmla="*/ 203 h 749"/>
                <a:gd name="T34" fmla="*/ 321 w 757"/>
                <a:gd name="T35" fmla="*/ 236 h 749"/>
                <a:gd name="T36" fmla="*/ 279 w 757"/>
                <a:gd name="T37" fmla="*/ 275 h 749"/>
                <a:gd name="T38" fmla="*/ 240 w 757"/>
                <a:gd name="T39" fmla="*/ 318 h 749"/>
                <a:gd name="T40" fmla="*/ 205 w 757"/>
                <a:gd name="T41" fmla="*/ 364 h 749"/>
                <a:gd name="T42" fmla="*/ 175 w 757"/>
                <a:gd name="T43" fmla="*/ 414 h 749"/>
                <a:gd name="T44" fmla="*/ 149 w 757"/>
                <a:gd name="T45" fmla="*/ 466 h 749"/>
                <a:gd name="T46" fmla="*/ 128 w 757"/>
                <a:gd name="T47" fmla="*/ 521 h 749"/>
                <a:gd name="T48" fmla="*/ 114 w 757"/>
                <a:gd name="T49" fmla="*/ 578 h 749"/>
                <a:gd name="T50" fmla="*/ 105 w 757"/>
                <a:gd name="T51" fmla="*/ 638 h 749"/>
                <a:gd name="T52" fmla="*/ 101 w 757"/>
                <a:gd name="T53" fmla="*/ 699 h 749"/>
                <a:gd name="T54" fmla="*/ 98 w 757"/>
                <a:gd name="T55" fmla="*/ 715 h 749"/>
                <a:gd name="T56" fmla="*/ 91 w 757"/>
                <a:gd name="T57" fmla="*/ 729 h 749"/>
                <a:gd name="T58" fmla="*/ 81 w 757"/>
                <a:gd name="T59" fmla="*/ 740 h 749"/>
                <a:gd name="T60" fmla="*/ 67 w 757"/>
                <a:gd name="T61" fmla="*/ 746 h 749"/>
                <a:gd name="T62" fmla="*/ 51 w 757"/>
                <a:gd name="T63" fmla="*/ 749 h 749"/>
                <a:gd name="T64" fmla="*/ 35 w 757"/>
                <a:gd name="T65" fmla="*/ 746 h 749"/>
                <a:gd name="T66" fmla="*/ 21 w 757"/>
                <a:gd name="T67" fmla="*/ 740 h 749"/>
                <a:gd name="T68" fmla="*/ 10 w 757"/>
                <a:gd name="T69" fmla="*/ 729 h 749"/>
                <a:gd name="T70" fmla="*/ 2 w 757"/>
                <a:gd name="T71" fmla="*/ 715 h 749"/>
                <a:gd name="T72" fmla="*/ 0 w 757"/>
                <a:gd name="T73" fmla="*/ 699 h 749"/>
                <a:gd name="T74" fmla="*/ 3 w 757"/>
                <a:gd name="T75" fmla="*/ 632 h 749"/>
                <a:gd name="T76" fmla="*/ 13 w 757"/>
                <a:gd name="T77" fmla="*/ 566 h 749"/>
                <a:gd name="T78" fmla="*/ 28 w 757"/>
                <a:gd name="T79" fmla="*/ 503 h 749"/>
                <a:gd name="T80" fmla="*/ 50 w 757"/>
                <a:gd name="T81" fmla="*/ 442 h 749"/>
                <a:gd name="T82" fmla="*/ 77 w 757"/>
                <a:gd name="T83" fmla="*/ 383 h 749"/>
                <a:gd name="T84" fmla="*/ 108 w 757"/>
                <a:gd name="T85" fmla="*/ 328 h 749"/>
                <a:gd name="T86" fmla="*/ 144 w 757"/>
                <a:gd name="T87" fmla="*/ 276 h 749"/>
                <a:gd name="T88" fmla="*/ 185 w 757"/>
                <a:gd name="T89" fmla="*/ 228 h 749"/>
                <a:gd name="T90" fmla="*/ 230 w 757"/>
                <a:gd name="T91" fmla="*/ 183 h 749"/>
                <a:gd name="T92" fmla="*/ 279 w 757"/>
                <a:gd name="T93" fmla="*/ 142 h 749"/>
                <a:gd name="T94" fmla="*/ 332 w 757"/>
                <a:gd name="T95" fmla="*/ 107 h 749"/>
                <a:gd name="T96" fmla="*/ 388 w 757"/>
                <a:gd name="T97" fmla="*/ 75 h 749"/>
                <a:gd name="T98" fmla="*/ 447 w 757"/>
                <a:gd name="T99" fmla="*/ 49 h 749"/>
                <a:gd name="T100" fmla="*/ 508 w 757"/>
                <a:gd name="T101" fmla="*/ 28 h 749"/>
                <a:gd name="T102" fmla="*/ 573 w 757"/>
                <a:gd name="T103" fmla="*/ 13 h 749"/>
                <a:gd name="T104" fmla="*/ 639 w 757"/>
                <a:gd name="T105" fmla="*/ 3 h 749"/>
                <a:gd name="T106" fmla="*/ 707 w 757"/>
                <a:gd name="T107" fmla="*/ 0 h 7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57" h="749">
                  <a:moveTo>
                    <a:pt x="707" y="0"/>
                  </a:moveTo>
                  <a:lnTo>
                    <a:pt x="723" y="2"/>
                  </a:lnTo>
                  <a:lnTo>
                    <a:pt x="736" y="10"/>
                  </a:lnTo>
                  <a:lnTo>
                    <a:pt x="747" y="21"/>
                  </a:lnTo>
                  <a:lnTo>
                    <a:pt x="755" y="34"/>
                  </a:lnTo>
                  <a:lnTo>
                    <a:pt x="757" y="49"/>
                  </a:lnTo>
                  <a:lnTo>
                    <a:pt x="755" y="66"/>
                  </a:lnTo>
                  <a:lnTo>
                    <a:pt x="747" y="79"/>
                  </a:lnTo>
                  <a:lnTo>
                    <a:pt x="736" y="90"/>
                  </a:lnTo>
                  <a:lnTo>
                    <a:pt x="723" y="97"/>
                  </a:lnTo>
                  <a:lnTo>
                    <a:pt x="707" y="100"/>
                  </a:lnTo>
                  <a:lnTo>
                    <a:pt x="645" y="104"/>
                  </a:lnTo>
                  <a:lnTo>
                    <a:pt x="584" y="112"/>
                  </a:lnTo>
                  <a:lnTo>
                    <a:pt x="527" y="127"/>
                  </a:lnTo>
                  <a:lnTo>
                    <a:pt x="471" y="147"/>
                  </a:lnTo>
                  <a:lnTo>
                    <a:pt x="418" y="172"/>
                  </a:lnTo>
                  <a:lnTo>
                    <a:pt x="369" y="203"/>
                  </a:lnTo>
                  <a:lnTo>
                    <a:pt x="321" y="236"/>
                  </a:lnTo>
                  <a:lnTo>
                    <a:pt x="279" y="275"/>
                  </a:lnTo>
                  <a:lnTo>
                    <a:pt x="240" y="318"/>
                  </a:lnTo>
                  <a:lnTo>
                    <a:pt x="205" y="364"/>
                  </a:lnTo>
                  <a:lnTo>
                    <a:pt x="175" y="414"/>
                  </a:lnTo>
                  <a:lnTo>
                    <a:pt x="149" y="466"/>
                  </a:lnTo>
                  <a:lnTo>
                    <a:pt x="128" y="521"/>
                  </a:lnTo>
                  <a:lnTo>
                    <a:pt x="114" y="578"/>
                  </a:lnTo>
                  <a:lnTo>
                    <a:pt x="105" y="638"/>
                  </a:lnTo>
                  <a:lnTo>
                    <a:pt x="101" y="699"/>
                  </a:lnTo>
                  <a:lnTo>
                    <a:pt x="98" y="715"/>
                  </a:lnTo>
                  <a:lnTo>
                    <a:pt x="91" y="729"/>
                  </a:lnTo>
                  <a:lnTo>
                    <a:pt x="81" y="740"/>
                  </a:lnTo>
                  <a:lnTo>
                    <a:pt x="67" y="746"/>
                  </a:lnTo>
                  <a:lnTo>
                    <a:pt x="51" y="749"/>
                  </a:lnTo>
                  <a:lnTo>
                    <a:pt x="35" y="746"/>
                  </a:lnTo>
                  <a:lnTo>
                    <a:pt x="21" y="740"/>
                  </a:lnTo>
                  <a:lnTo>
                    <a:pt x="10" y="729"/>
                  </a:lnTo>
                  <a:lnTo>
                    <a:pt x="2" y="715"/>
                  </a:lnTo>
                  <a:lnTo>
                    <a:pt x="0" y="699"/>
                  </a:lnTo>
                  <a:lnTo>
                    <a:pt x="3" y="632"/>
                  </a:lnTo>
                  <a:lnTo>
                    <a:pt x="13" y="566"/>
                  </a:lnTo>
                  <a:lnTo>
                    <a:pt x="28" y="503"/>
                  </a:lnTo>
                  <a:lnTo>
                    <a:pt x="50" y="442"/>
                  </a:lnTo>
                  <a:lnTo>
                    <a:pt x="77" y="383"/>
                  </a:lnTo>
                  <a:lnTo>
                    <a:pt x="108" y="328"/>
                  </a:lnTo>
                  <a:lnTo>
                    <a:pt x="144" y="276"/>
                  </a:lnTo>
                  <a:lnTo>
                    <a:pt x="185" y="228"/>
                  </a:lnTo>
                  <a:lnTo>
                    <a:pt x="230" y="183"/>
                  </a:lnTo>
                  <a:lnTo>
                    <a:pt x="279" y="142"/>
                  </a:lnTo>
                  <a:lnTo>
                    <a:pt x="332" y="107"/>
                  </a:lnTo>
                  <a:lnTo>
                    <a:pt x="388" y="75"/>
                  </a:lnTo>
                  <a:lnTo>
                    <a:pt x="447" y="49"/>
                  </a:lnTo>
                  <a:lnTo>
                    <a:pt x="508" y="28"/>
                  </a:lnTo>
                  <a:lnTo>
                    <a:pt x="573" y="13"/>
                  </a:lnTo>
                  <a:lnTo>
                    <a:pt x="639" y="3"/>
                  </a:lnTo>
                  <a:lnTo>
                    <a:pt x="707" y="0"/>
                  </a:lnTo>
                  <a:close/>
                </a:path>
              </a:pathLst>
            </a:custGeom>
            <a:grpFill/>
            <a:ln w="0">
              <a:noFill/>
              <a:prstDash val="solid"/>
              <a:round/>
              <a:headEnd/>
              <a:tailEnd/>
            </a:ln>
          </p:spPr>
          <p:txBody>
            <a:bodyPr vert="horz" wrap="square" lIns="45715" tIns="22858" rIns="45715" bIns="22858" numCol="1" anchor="t" anchorCtr="0" compatLnSpc="1">
              <a:prstTxWarp prst="textNoShape">
                <a:avLst/>
              </a:prstTxWarp>
            </a:bodyPr>
            <a:lstStyle/>
            <a:p>
              <a:endParaRPr lang="es-ES" sz="900"/>
            </a:p>
          </p:txBody>
        </p:sp>
      </p:grpSp>
      <p:grpSp>
        <p:nvGrpSpPr>
          <p:cNvPr id="44" name="Group 21"/>
          <p:cNvGrpSpPr>
            <a:grpSpLocks noChangeAspect="1"/>
          </p:cNvGrpSpPr>
          <p:nvPr/>
        </p:nvGrpSpPr>
        <p:grpSpPr bwMode="auto">
          <a:xfrm>
            <a:off x="3168624" y="3136855"/>
            <a:ext cx="246294" cy="195936"/>
            <a:chOff x="12486" y="4334"/>
            <a:chExt cx="1614" cy="1284"/>
          </a:xfrm>
          <a:solidFill>
            <a:schemeClr val="tx2">
              <a:lumMod val="90000"/>
              <a:lumOff val="10000"/>
            </a:schemeClr>
          </a:solidFill>
        </p:grpSpPr>
        <p:sp>
          <p:nvSpPr>
            <p:cNvPr id="45" name="Freeform 23"/>
            <p:cNvSpPr>
              <a:spLocks noEditPoints="1"/>
            </p:cNvSpPr>
            <p:nvPr/>
          </p:nvSpPr>
          <p:spPr bwMode="auto">
            <a:xfrm>
              <a:off x="13596" y="4729"/>
              <a:ext cx="302" cy="396"/>
            </a:xfrm>
            <a:custGeom>
              <a:avLst/>
              <a:gdLst>
                <a:gd name="T0" fmla="*/ 150 w 907"/>
                <a:gd name="T1" fmla="*/ 149 h 1187"/>
                <a:gd name="T2" fmla="*/ 150 w 907"/>
                <a:gd name="T3" fmla="*/ 1038 h 1187"/>
                <a:gd name="T4" fmla="*/ 757 w 907"/>
                <a:gd name="T5" fmla="*/ 1038 h 1187"/>
                <a:gd name="T6" fmla="*/ 757 w 907"/>
                <a:gd name="T7" fmla="*/ 816 h 1187"/>
                <a:gd name="T8" fmla="*/ 302 w 907"/>
                <a:gd name="T9" fmla="*/ 149 h 1187"/>
                <a:gd name="T10" fmla="*/ 150 w 907"/>
                <a:gd name="T11" fmla="*/ 149 h 1187"/>
                <a:gd name="T12" fmla="*/ 150 w 907"/>
                <a:gd name="T13" fmla="*/ 0 h 1187"/>
                <a:gd name="T14" fmla="*/ 302 w 907"/>
                <a:gd name="T15" fmla="*/ 0 h 1187"/>
                <a:gd name="T16" fmla="*/ 332 w 907"/>
                <a:gd name="T17" fmla="*/ 3 h 1187"/>
                <a:gd name="T18" fmla="*/ 360 w 907"/>
                <a:gd name="T19" fmla="*/ 12 h 1187"/>
                <a:gd name="T20" fmla="*/ 386 w 907"/>
                <a:gd name="T21" fmla="*/ 27 h 1187"/>
                <a:gd name="T22" fmla="*/ 409 w 907"/>
                <a:gd name="T23" fmla="*/ 44 h 1187"/>
                <a:gd name="T24" fmla="*/ 429 w 907"/>
                <a:gd name="T25" fmla="*/ 67 h 1187"/>
                <a:gd name="T26" fmla="*/ 882 w 907"/>
                <a:gd name="T27" fmla="*/ 734 h 1187"/>
                <a:gd name="T28" fmla="*/ 895 w 907"/>
                <a:gd name="T29" fmla="*/ 759 h 1187"/>
                <a:gd name="T30" fmla="*/ 904 w 907"/>
                <a:gd name="T31" fmla="*/ 787 h 1187"/>
                <a:gd name="T32" fmla="*/ 907 w 907"/>
                <a:gd name="T33" fmla="*/ 816 h 1187"/>
                <a:gd name="T34" fmla="*/ 907 w 907"/>
                <a:gd name="T35" fmla="*/ 1038 h 1187"/>
                <a:gd name="T36" fmla="*/ 903 w 907"/>
                <a:gd name="T37" fmla="*/ 1073 h 1187"/>
                <a:gd name="T38" fmla="*/ 892 w 907"/>
                <a:gd name="T39" fmla="*/ 1103 h 1187"/>
                <a:gd name="T40" fmla="*/ 874 w 907"/>
                <a:gd name="T41" fmla="*/ 1131 h 1187"/>
                <a:gd name="T42" fmla="*/ 850 w 907"/>
                <a:gd name="T43" fmla="*/ 1155 h 1187"/>
                <a:gd name="T44" fmla="*/ 822 w 907"/>
                <a:gd name="T45" fmla="*/ 1172 h 1187"/>
                <a:gd name="T46" fmla="*/ 791 w 907"/>
                <a:gd name="T47" fmla="*/ 1182 h 1187"/>
                <a:gd name="T48" fmla="*/ 757 w 907"/>
                <a:gd name="T49" fmla="*/ 1187 h 1187"/>
                <a:gd name="T50" fmla="*/ 150 w 907"/>
                <a:gd name="T51" fmla="*/ 1187 h 1187"/>
                <a:gd name="T52" fmla="*/ 116 w 907"/>
                <a:gd name="T53" fmla="*/ 1182 h 1187"/>
                <a:gd name="T54" fmla="*/ 85 w 907"/>
                <a:gd name="T55" fmla="*/ 1172 h 1187"/>
                <a:gd name="T56" fmla="*/ 56 w 907"/>
                <a:gd name="T57" fmla="*/ 1155 h 1187"/>
                <a:gd name="T58" fmla="*/ 32 w 907"/>
                <a:gd name="T59" fmla="*/ 1131 h 1187"/>
                <a:gd name="T60" fmla="*/ 15 w 907"/>
                <a:gd name="T61" fmla="*/ 1103 h 1187"/>
                <a:gd name="T62" fmla="*/ 4 w 907"/>
                <a:gd name="T63" fmla="*/ 1073 h 1187"/>
                <a:gd name="T64" fmla="*/ 0 w 907"/>
                <a:gd name="T65" fmla="*/ 1038 h 1187"/>
                <a:gd name="T66" fmla="*/ 0 w 907"/>
                <a:gd name="T67" fmla="*/ 149 h 1187"/>
                <a:gd name="T68" fmla="*/ 4 w 907"/>
                <a:gd name="T69" fmla="*/ 116 h 1187"/>
                <a:gd name="T70" fmla="*/ 15 w 907"/>
                <a:gd name="T71" fmla="*/ 83 h 1187"/>
                <a:gd name="T72" fmla="*/ 32 w 907"/>
                <a:gd name="T73" fmla="*/ 56 h 1187"/>
                <a:gd name="T74" fmla="*/ 56 w 907"/>
                <a:gd name="T75" fmla="*/ 34 h 1187"/>
                <a:gd name="T76" fmla="*/ 85 w 907"/>
                <a:gd name="T77" fmla="*/ 16 h 1187"/>
                <a:gd name="T78" fmla="*/ 116 w 907"/>
                <a:gd name="T79" fmla="*/ 5 h 1187"/>
                <a:gd name="T80" fmla="*/ 150 w 907"/>
                <a:gd name="T81" fmla="*/ 0 h 1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907" h="1187">
                  <a:moveTo>
                    <a:pt x="150" y="149"/>
                  </a:moveTo>
                  <a:lnTo>
                    <a:pt x="150" y="1038"/>
                  </a:lnTo>
                  <a:lnTo>
                    <a:pt x="757" y="1038"/>
                  </a:lnTo>
                  <a:lnTo>
                    <a:pt x="757" y="816"/>
                  </a:lnTo>
                  <a:lnTo>
                    <a:pt x="302" y="149"/>
                  </a:lnTo>
                  <a:lnTo>
                    <a:pt x="150" y="149"/>
                  </a:lnTo>
                  <a:close/>
                  <a:moveTo>
                    <a:pt x="150" y="0"/>
                  </a:moveTo>
                  <a:lnTo>
                    <a:pt x="302" y="0"/>
                  </a:lnTo>
                  <a:lnTo>
                    <a:pt x="332" y="3"/>
                  </a:lnTo>
                  <a:lnTo>
                    <a:pt x="360" y="12"/>
                  </a:lnTo>
                  <a:lnTo>
                    <a:pt x="386" y="27"/>
                  </a:lnTo>
                  <a:lnTo>
                    <a:pt x="409" y="44"/>
                  </a:lnTo>
                  <a:lnTo>
                    <a:pt x="429" y="67"/>
                  </a:lnTo>
                  <a:lnTo>
                    <a:pt x="882" y="734"/>
                  </a:lnTo>
                  <a:lnTo>
                    <a:pt x="895" y="759"/>
                  </a:lnTo>
                  <a:lnTo>
                    <a:pt x="904" y="787"/>
                  </a:lnTo>
                  <a:lnTo>
                    <a:pt x="907" y="816"/>
                  </a:lnTo>
                  <a:lnTo>
                    <a:pt x="907" y="1038"/>
                  </a:lnTo>
                  <a:lnTo>
                    <a:pt x="903" y="1073"/>
                  </a:lnTo>
                  <a:lnTo>
                    <a:pt x="892" y="1103"/>
                  </a:lnTo>
                  <a:lnTo>
                    <a:pt x="874" y="1131"/>
                  </a:lnTo>
                  <a:lnTo>
                    <a:pt x="850" y="1155"/>
                  </a:lnTo>
                  <a:lnTo>
                    <a:pt x="822" y="1172"/>
                  </a:lnTo>
                  <a:lnTo>
                    <a:pt x="791" y="1182"/>
                  </a:lnTo>
                  <a:lnTo>
                    <a:pt x="757" y="1187"/>
                  </a:lnTo>
                  <a:lnTo>
                    <a:pt x="150" y="1187"/>
                  </a:lnTo>
                  <a:lnTo>
                    <a:pt x="116" y="1182"/>
                  </a:lnTo>
                  <a:lnTo>
                    <a:pt x="85" y="1172"/>
                  </a:lnTo>
                  <a:lnTo>
                    <a:pt x="56" y="1155"/>
                  </a:lnTo>
                  <a:lnTo>
                    <a:pt x="32" y="1131"/>
                  </a:lnTo>
                  <a:lnTo>
                    <a:pt x="15" y="1103"/>
                  </a:lnTo>
                  <a:lnTo>
                    <a:pt x="4" y="1073"/>
                  </a:lnTo>
                  <a:lnTo>
                    <a:pt x="0" y="1038"/>
                  </a:lnTo>
                  <a:lnTo>
                    <a:pt x="0" y="149"/>
                  </a:lnTo>
                  <a:lnTo>
                    <a:pt x="4" y="116"/>
                  </a:lnTo>
                  <a:lnTo>
                    <a:pt x="15" y="83"/>
                  </a:lnTo>
                  <a:lnTo>
                    <a:pt x="32" y="56"/>
                  </a:lnTo>
                  <a:lnTo>
                    <a:pt x="56" y="34"/>
                  </a:lnTo>
                  <a:lnTo>
                    <a:pt x="85" y="16"/>
                  </a:lnTo>
                  <a:lnTo>
                    <a:pt x="116" y="5"/>
                  </a:lnTo>
                  <a:lnTo>
                    <a:pt x="150" y="0"/>
                  </a:lnTo>
                  <a:close/>
                </a:path>
              </a:pathLst>
            </a:custGeom>
            <a:grpFill/>
            <a:ln w="0">
              <a:noFill/>
              <a:prstDash val="solid"/>
              <a:round/>
              <a:headEnd/>
              <a:tailEnd/>
            </a:ln>
          </p:spPr>
          <p:txBody>
            <a:bodyPr vert="horz" wrap="square" lIns="45715" tIns="22858" rIns="45715" bIns="22858" numCol="1" anchor="t" anchorCtr="0" compatLnSpc="1">
              <a:prstTxWarp prst="textNoShape">
                <a:avLst/>
              </a:prstTxWarp>
            </a:bodyPr>
            <a:lstStyle/>
            <a:p>
              <a:endParaRPr lang="es-ES" sz="900"/>
            </a:p>
          </p:txBody>
        </p:sp>
        <p:sp>
          <p:nvSpPr>
            <p:cNvPr id="46" name="Freeform 24"/>
            <p:cNvSpPr>
              <a:spLocks noEditPoints="1"/>
            </p:cNvSpPr>
            <p:nvPr/>
          </p:nvSpPr>
          <p:spPr bwMode="auto">
            <a:xfrm>
              <a:off x="12486" y="4334"/>
              <a:ext cx="1614" cy="1284"/>
            </a:xfrm>
            <a:custGeom>
              <a:avLst/>
              <a:gdLst>
                <a:gd name="T0" fmla="*/ 3417 w 4841"/>
                <a:gd name="T1" fmla="*/ 3052 h 3853"/>
                <a:gd name="T2" fmla="*/ 3333 w 4841"/>
                <a:gd name="T3" fmla="*/ 3308 h 3853"/>
                <a:gd name="T4" fmla="*/ 3493 w 4841"/>
                <a:gd name="T5" fmla="*/ 3523 h 3853"/>
                <a:gd name="T6" fmla="*/ 3770 w 4841"/>
                <a:gd name="T7" fmla="*/ 3523 h 3853"/>
                <a:gd name="T8" fmla="*/ 3929 w 4841"/>
                <a:gd name="T9" fmla="*/ 3308 h 3853"/>
                <a:gd name="T10" fmla="*/ 3844 w 4841"/>
                <a:gd name="T11" fmla="*/ 3052 h 3853"/>
                <a:gd name="T12" fmla="*/ 1664 w 4841"/>
                <a:gd name="T13" fmla="*/ 2964 h 3853"/>
                <a:gd name="T14" fmla="*/ 1420 w 4841"/>
                <a:gd name="T15" fmla="*/ 3085 h 3853"/>
                <a:gd name="T16" fmla="*/ 1377 w 4841"/>
                <a:gd name="T17" fmla="*/ 3354 h 3853"/>
                <a:gd name="T18" fmla="*/ 1569 w 4841"/>
                <a:gd name="T19" fmla="*/ 3542 h 3853"/>
                <a:gd name="T20" fmla="*/ 1843 w 4841"/>
                <a:gd name="T21" fmla="*/ 3500 h 3853"/>
                <a:gd name="T22" fmla="*/ 1967 w 4841"/>
                <a:gd name="T23" fmla="*/ 3260 h 3853"/>
                <a:gd name="T24" fmla="*/ 1843 w 4841"/>
                <a:gd name="T25" fmla="*/ 3021 h 3853"/>
                <a:gd name="T26" fmla="*/ 3177 w 4841"/>
                <a:gd name="T27" fmla="*/ 2075 h 3853"/>
                <a:gd name="T28" fmla="*/ 3044 w 4841"/>
                <a:gd name="T29" fmla="*/ 2389 h 3853"/>
                <a:gd name="T30" fmla="*/ 2722 w 4841"/>
                <a:gd name="T31" fmla="*/ 2520 h 3853"/>
                <a:gd name="T32" fmla="*/ 814 w 4841"/>
                <a:gd name="T33" fmla="*/ 3079 h 3853"/>
                <a:gd name="T34" fmla="*/ 1134 w 4841"/>
                <a:gd name="T35" fmla="*/ 2980 h 3853"/>
                <a:gd name="T36" fmla="*/ 1447 w 4841"/>
                <a:gd name="T37" fmla="*/ 2707 h 3853"/>
                <a:gd name="T38" fmla="*/ 1882 w 4841"/>
                <a:gd name="T39" fmla="*/ 2707 h 3853"/>
                <a:gd name="T40" fmla="*/ 2195 w 4841"/>
                <a:gd name="T41" fmla="*/ 2980 h 3853"/>
                <a:gd name="T42" fmla="*/ 3138 w 4841"/>
                <a:gd name="T43" fmla="*/ 2920 h 3853"/>
                <a:gd name="T44" fmla="*/ 3482 w 4841"/>
                <a:gd name="T45" fmla="*/ 2685 h 3853"/>
                <a:gd name="T46" fmla="*/ 3914 w 4841"/>
                <a:gd name="T47" fmla="*/ 2736 h 3853"/>
                <a:gd name="T48" fmla="*/ 4191 w 4841"/>
                <a:gd name="T49" fmla="*/ 3044 h 3853"/>
                <a:gd name="T50" fmla="*/ 4506 w 4841"/>
                <a:gd name="T51" fmla="*/ 3057 h 3853"/>
                <a:gd name="T52" fmla="*/ 4528 w 4841"/>
                <a:gd name="T53" fmla="*/ 2019 h 3853"/>
                <a:gd name="T54" fmla="*/ 3811 w 4841"/>
                <a:gd name="T55" fmla="*/ 1041 h 3853"/>
                <a:gd name="T56" fmla="*/ 359 w 4841"/>
                <a:gd name="T57" fmla="*/ 330 h 3853"/>
                <a:gd name="T58" fmla="*/ 307 w 4841"/>
                <a:gd name="T59" fmla="*/ 2109 h 3853"/>
                <a:gd name="T60" fmla="*/ 453 w 4841"/>
                <a:gd name="T61" fmla="*/ 2223 h 3853"/>
                <a:gd name="T62" fmla="*/ 2859 w 4841"/>
                <a:gd name="T63" fmla="*/ 2140 h 3853"/>
                <a:gd name="T64" fmla="*/ 2841 w 4841"/>
                <a:gd name="T65" fmla="*/ 352 h 3853"/>
                <a:gd name="T66" fmla="*/ 453 w 4841"/>
                <a:gd name="T67" fmla="*/ 0 h 3853"/>
                <a:gd name="T68" fmla="*/ 3001 w 4841"/>
                <a:gd name="T69" fmla="*/ 94 h 3853"/>
                <a:gd name="T70" fmla="*/ 3174 w 4841"/>
                <a:gd name="T71" fmla="*/ 384 h 3853"/>
                <a:gd name="T72" fmla="*/ 3947 w 4841"/>
                <a:gd name="T73" fmla="*/ 771 h 3853"/>
                <a:gd name="T74" fmla="*/ 4765 w 4841"/>
                <a:gd name="T75" fmla="*/ 1829 h 3853"/>
                <a:gd name="T76" fmla="*/ 4841 w 4841"/>
                <a:gd name="T77" fmla="*/ 2964 h 3853"/>
                <a:gd name="T78" fmla="*/ 4708 w 4841"/>
                <a:gd name="T79" fmla="*/ 3278 h 3853"/>
                <a:gd name="T80" fmla="*/ 4387 w 4841"/>
                <a:gd name="T81" fmla="*/ 3408 h 3853"/>
                <a:gd name="T82" fmla="*/ 4030 w 4841"/>
                <a:gd name="T83" fmla="*/ 3704 h 3853"/>
                <a:gd name="T84" fmla="*/ 3631 w 4841"/>
                <a:gd name="T85" fmla="*/ 3853 h 3853"/>
                <a:gd name="T86" fmla="*/ 3232 w 4841"/>
                <a:gd name="T87" fmla="*/ 3704 h 3853"/>
                <a:gd name="T88" fmla="*/ 2248 w 4841"/>
                <a:gd name="T89" fmla="*/ 3408 h 3853"/>
                <a:gd name="T90" fmla="*/ 2007 w 4841"/>
                <a:gd name="T91" fmla="*/ 3748 h 3853"/>
                <a:gd name="T92" fmla="*/ 1588 w 4841"/>
                <a:gd name="T93" fmla="*/ 3848 h 3853"/>
                <a:gd name="T94" fmla="*/ 1214 w 4841"/>
                <a:gd name="T95" fmla="*/ 3654 h 3853"/>
                <a:gd name="T96" fmla="*/ 846 w 4841"/>
                <a:gd name="T97" fmla="*/ 3405 h 3853"/>
                <a:gd name="T98" fmla="*/ 548 w 4841"/>
                <a:gd name="T99" fmla="*/ 3235 h 3853"/>
                <a:gd name="T100" fmla="*/ 453 w 4841"/>
                <a:gd name="T101" fmla="*/ 2520 h 3853"/>
                <a:gd name="T102" fmla="*/ 133 w 4841"/>
                <a:gd name="T103" fmla="*/ 2389 h 3853"/>
                <a:gd name="T104" fmla="*/ 0 w 4841"/>
                <a:gd name="T105" fmla="*/ 2075 h 3853"/>
                <a:gd name="T106" fmla="*/ 95 w 4841"/>
                <a:gd name="T107" fmla="*/ 174 h 3853"/>
                <a:gd name="T108" fmla="*/ 392 w 4841"/>
                <a:gd name="T109" fmla="*/ 5 h 3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841" h="3853">
                  <a:moveTo>
                    <a:pt x="3631" y="2964"/>
                  </a:moveTo>
                  <a:lnTo>
                    <a:pt x="3582" y="2968"/>
                  </a:lnTo>
                  <a:lnTo>
                    <a:pt x="3536" y="2979"/>
                  </a:lnTo>
                  <a:lnTo>
                    <a:pt x="3493" y="2998"/>
                  </a:lnTo>
                  <a:lnTo>
                    <a:pt x="3452" y="3021"/>
                  </a:lnTo>
                  <a:lnTo>
                    <a:pt x="3417" y="3052"/>
                  </a:lnTo>
                  <a:lnTo>
                    <a:pt x="3387" y="3085"/>
                  </a:lnTo>
                  <a:lnTo>
                    <a:pt x="3363" y="3125"/>
                  </a:lnTo>
                  <a:lnTo>
                    <a:pt x="3344" y="3167"/>
                  </a:lnTo>
                  <a:lnTo>
                    <a:pt x="3333" y="3212"/>
                  </a:lnTo>
                  <a:lnTo>
                    <a:pt x="3329" y="3260"/>
                  </a:lnTo>
                  <a:lnTo>
                    <a:pt x="3333" y="3308"/>
                  </a:lnTo>
                  <a:lnTo>
                    <a:pt x="3344" y="3354"/>
                  </a:lnTo>
                  <a:lnTo>
                    <a:pt x="3363" y="3396"/>
                  </a:lnTo>
                  <a:lnTo>
                    <a:pt x="3387" y="3435"/>
                  </a:lnTo>
                  <a:lnTo>
                    <a:pt x="3417" y="3470"/>
                  </a:lnTo>
                  <a:lnTo>
                    <a:pt x="3452" y="3500"/>
                  </a:lnTo>
                  <a:lnTo>
                    <a:pt x="3493" y="3523"/>
                  </a:lnTo>
                  <a:lnTo>
                    <a:pt x="3536" y="3542"/>
                  </a:lnTo>
                  <a:lnTo>
                    <a:pt x="3582" y="3552"/>
                  </a:lnTo>
                  <a:lnTo>
                    <a:pt x="3631" y="3556"/>
                  </a:lnTo>
                  <a:lnTo>
                    <a:pt x="3680" y="3552"/>
                  </a:lnTo>
                  <a:lnTo>
                    <a:pt x="3726" y="3542"/>
                  </a:lnTo>
                  <a:lnTo>
                    <a:pt x="3770" y="3523"/>
                  </a:lnTo>
                  <a:lnTo>
                    <a:pt x="3810" y="3500"/>
                  </a:lnTo>
                  <a:lnTo>
                    <a:pt x="3844" y="3470"/>
                  </a:lnTo>
                  <a:lnTo>
                    <a:pt x="3875" y="3435"/>
                  </a:lnTo>
                  <a:lnTo>
                    <a:pt x="3899" y="3396"/>
                  </a:lnTo>
                  <a:lnTo>
                    <a:pt x="3919" y="3354"/>
                  </a:lnTo>
                  <a:lnTo>
                    <a:pt x="3929" y="3308"/>
                  </a:lnTo>
                  <a:lnTo>
                    <a:pt x="3934" y="3260"/>
                  </a:lnTo>
                  <a:lnTo>
                    <a:pt x="3929" y="3212"/>
                  </a:lnTo>
                  <a:lnTo>
                    <a:pt x="3919" y="3167"/>
                  </a:lnTo>
                  <a:lnTo>
                    <a:pt x="3899" y="3125"/>
                  </a:lnTo>
                  <a:lnTo>
                    <a:pt x="3875" y="3085"/>
                  </a:lnTo>
                  <a:lnTo>
                    <a:pt x="3844" y="3052"/>
                  </a:lnTo>
                  <a:lnTo>
                    <a:pt x="3810" y="3021"/>
                  </a:lnTo>
                  <a:lnTo>
                    <a:pt x="3770" y="2998"/>
                  </a:lnTo>
                  <a:lnTo>
                    <a:pt x="3726" y="2979"/>
                  </a:lnTo>
                  <a:lnTo>
                    <a:pt x="3680" y="2968"/>
                  </a:lnTo>
                  <a:lnTo>
                    <a:pt x="3631" y="2964"/>
                  </a:lnTo>
                  <a:close/>
                  <a:moveTo>
                    <a:pt x="1664" y="2964"/>
                  </a:moveTo>
                  <a:lnTo>
                    <a:pt x="1615" y="2968"/>
                  </a:lnTo>
                  <a:lnTo>
                    <a:pt x="1569" y="2979"/>
                  </a:lnTo>
                  <a:lnTo>
                    <a:pt x="1526" y="2998"/>
                  </a:lnTo>
                  <a:lnTo>
                    <a:pt x="1486" y="3021"/>
                  </a:lnTo>
                  <a:lnTo>
                    <a:pt x="1450" y="3052"/>
                  </a:lnTo>
                  <a:lnTo>
                    <a:pt x="1420" y="3085"/>
                  </a:lnTo>
                  <a:lnTo>
                    <a:pt x="1395" y="3125"/>
                  </a:lnTo>
                  <a:lnTo>
                    <a:pt x="1377" y="3167"/>
                  </a:lnTo>
                  <a:lnTo>
                    <a:pt x="1365" y="3212"/>
                  </a:lnTo>
                  <a:lnTo>
                    <a:pt x="1362" y="3260"/>
                  </a:lnTo>
                  <a:lnTo>
                    <a:pt x="1365" y="3308"/>
                  </a:lnTo>
                  <a:lnTo>
                    <a:pt x="1377" y="3354"/>
                  </a:lnTo>
                  <a:lnTo>
                    <a:pt x="1395" y="3396"/>
                  </a:lnTo>
                  <a:lnTo>
                    <a:pt x="1420" y="3435"/>
                  </a:lnTo>
                  <a:lnTo>
                    <a:pt x="1450" y="3470"/>
                  </a:lnTo>
                  <a:lnTo>
                    <a:pt x="1486" y="3500"/>
                  </a:lnTo>
                  <a:lnTo>
                    <a:pt x="1526" y="3523"/>
                  </a:lnTo>
                  <a:lnTo>
                    <a:pt x="1569" y="3542"/>
                  </a:lnTo>
                  <a:lnTo>
                    <a:pt x="1615" y="3552"/>
                  </a:lnTo>
                  <a:lnTo>
                    <a:pt x="1664" y="3556"/>
                  </a:lnTo>
                  <a:lnTo>
                    <a:pt x="1714" y="3552"/>
                  </a:lnTo>
                  <a:lnTo>
                    <a:pt x="1760" y="3542"/>
                  </a:lnTo>
                  <a:lnTo>
                    <a:pt x="1803" y="3523"/>
                  </a:lnTo>
                  <a:lnTo>
                    <a:pt x="1843" y="3500"/>
                  </a:lnTo>
                  <a:lnTo>
                    <a:pt x="1879" y="3470"/>
                  </a:lnTo>
                  <a:lnTo>
                    <a:pt x="1909" y="3435"/>
                  </a:lnTo>
                  <a:lnTo>
                    <a:pt x="1934" y="3396"/>
                  </a:lnTo>
                  <a:lnTo>
                    <a:pt x="1952" y="3354"/>
                  </a:lnTo>
                  <a:lnTo>
                    <a:pt x="1964" y="3308"/>
                  </a:lnTo>
                  <a:lnTo>
                    <a:pt x="1967" y="3260"/>
                  </a:lnTo>
                  <a:lnTo>
                    <a:pt x="1964" y="3212"/>
                  </a:lnTo>
                  <a:lnTo>
                    <a:pt x="1952" y="3167"/>
                  </a:lnTo>
                  <a:lnTo>
                    <a:pt x="1934" y="3125"/>
                  </a:lnTo>
                  <a:lnTo>
                    <a:pt x="1909" y="3085"/>
                  </a:lnTo>
                  <a:lnTo>
                    <a:pt x="1879" y="3052"/>
                  </a:lnTo>
                  <a:lnTo>
                    <a:pt x="1843" y="3021"/>
                  </a:lnTo>
                  <a:lnTo>
                    <a:pt x="1803" y="2998"/>
                  </a:lnTo>
                  <a:lnTo>
                    <a:pt x="1760" y="2979"/>
                  </a:lnTo>
                  <a:lnTo>
                    <a:pt x="1714" y="2968"/>
                  </a:lnTo>
                  <a:lnTo>
                    <a:pt x="1664" y="2964"/>
                  </a:lnTo>
                  <a:close/>
                  <a:moveTo>
                    <a:pt x="3177" y="1038"/>
                  </a:moveTo>
                  <a:lnTo>
                    <a:pt x="3177" y="2075"/>
                  </a:lnTo>
                  <a:lnTo>
                    <a:pt x="3174" y="2135"/>
                  </a:lnTo>
                  <a:lnTo>
                    <a:pt x="3162" y="2194"/>
                  </a:lnTo>
                  <a:lnTo>
                    <a:pt x="3141" y="2248"/>
                  </a:lnTo>
                  <a:lnTo>
                    <a:pt x="3116" y="2299"/>
                  </a:lnTo>
                  <a:lnTo>
                    <a:pt x="3083" y="2347"/>
                  </a:lnTo>
                  <a:lnTo>
                    <a:pt x="3044" y="2389"/>
                  </a:lnTo>
                  <a:lnTo>
                    <a:pt x="3001" y="2427"/>
                  </a:lnTo>
                  <a:lnTo>
                    <a:pt x="2952" y="2459"/>
                  </a:lnTo>
                  <a:lnTo>
                    <a:pt x="2900" y="2485"/>
                  </a:lnTo>
                  <a:lnTo>
                    <a:pt x="2843" y="2504"/>
                  </a:lnTo>
                  <a:lnTo>
                    <a:pt x="2785" y="2516"/>
                  </a:lnTo>
                  <a:lnTo>
                    <a:pt x="2722" y="2520"/>
                  </a:lnTo>
                  <a:lnTo>
                    <a:pt x="757" y="2520"/>
                  </a:lnTo>
                  <a:lnTo>
                    <a:pt x="757" y="2964"/>
                  </a:lnTo>
                  <a:lnTo>
                    <a:pt x="760" y="2998"/>
                  </a:lnTo>
                  <a:lnTo>
                    <a:pt x="772" y="3030"/>
                  </a:lnTo>
                  <a:lnTo>
                    <a:pt x="790" y="3057"/>
                  </a:lnTo>
                  <a:lnTo>
                    <a:pt x="814" y="3079"/>
                  </a:lnTo>
                  <a:lnTo>
                    <a:pt x="842" y="3097"/>
                  </a:lnTo>
                  <a:lnTo>
                    <a:pt x="873" y="3109"/>
                  </a:lnTo>
                  <a:lnTo>
                    <a:pt x="907" y="3113"/>
                  </a:lnTo>
                  <a:lnTo>
                    <a:pt x="1080" y="3113"/>
                  </a:lnTo>
                  <a:lnTo>
                    <a:pt x="1103" y="3044"/>
                  </a:lnTo>
                  <a:lnTo>
                    <a:pt x="1134" y="2980"/>
                  </a:lnTo>
                  <a:lnTo>
                    <a:pt x="1171" y="2920"/>
                  </a:lnTo>
                  <a:lnTo>
                    <a:pt x="1214" y="2866"/>
                  </a:lnTo>
                  <a:lnTo>
                    <a:pt x="1265" y="2817"/>
                  </a:lnTo>
                  <a:lnTo>
                    <a:pt x="1320" y="2773"/>
                  </a:lnTo>
                  <a:lnTo>
                    <a:pt x="1381" y="2736"/>
                  </a:lnTo>
                  <a:lnTo>
                    <a:pt x="1447" y="2707"/>
                  </a:lnTo>
                  <a:lnTo>
                    <a:pt x="1517" y="2685"/>
                  </a:lnTo>
                  <a:lnTo>
                    <a:pt x="1588" y="2672"/>
                  </a:lnTo>
                  <a:lnTo>
                    <a:pt x="1664" y="2668"/>
                  </a:lnTo>
                  <a:lnTo>
                    <a:pt x="1740" y="2672"/>
                  </a:lnTo>
                  <a:lnTo>
                    <a:pt x="1812" y="2685"/>
                  </a:lnTo>
                  <a:lnTo>
                    <a:pt x="1882" y="2707"/>
                  </a:lnTo>
                  <a:lnTo>
                    <a:pt x="1947" y="2736"/>
                  </a:lnTo>
                  <a:lnTo>
                    <a:pt x="2009" y="2773"/>
                  </a:lnTo>
                  <a:lnTo>
                    <a:pt x="2064" y="2817"/>
                  </a:lnTo>
                  <a:lnTo>
                    <a:pt x="2114" y="2866"/>
                  </a:lnTo>
                  <a:lnTo>
                    <a:pt x="2158" y="2920"/>
                  </a:lnTo>
                  <a:lnTo>
                    <a:pt x="2195" y="2980"/>
                  </a:lnTo>
                  <a:lnTo>
                    <a:pt x="2226" y="3044"/>
                  </a:lnTo>
                  <a:lnTo>
                    <a:pt x="2248" y="3113"/>
                  </a:lnTo>
                  <a:lnTo>
                    <a:pt x="3047" y="3113"/>
                  </a:lnTo>
                  <a:lnTo>
                    <a:pt x="3069" y="3044"/>
                  </a:lnTo>
                  <a:lnTo>
                    <a:pt x="3099" y="2980"/>
                  </a:lnTo>
                  <a:lnTo>
                    <a:pt x="3138" y="2920"/>
                  </a:lnTo>
                  <a:lnTo>
                    <a:pt x="3181" y="2866"/>
                  </a:lnTo>
                  <a:lnTo>
                    <a:pt x="3232" y="2817"/>
                  </a:lnTo>
                  <a:lnTo>
                    <a:pt x="3287" y="2773"/>
                  </a:lnTo>
                  <a:lnTo>
                    <a:pt x="3348" y="2736"/>
                  </a:lnTo>
                  <a:lnTo>
                    <a:pt x="3414" y="2707"/>
                  </a:lnTo>
                  <a:lnTo>
                    <a:pt x="3482" y="2685"/>
                  </a:lnTo>
                  <a:lnTo>
                    <a:pt x="3555" y="2672"/>
                  </a:lnTo>
                  <a:lnTo>
                    <a:pt x="3631" y="2668"/>
                  </a:lnTo>
                  <a:lnTo>
                    <a:pt x="3707" y="2672"/>
                  </a:lnTo>
                  <a:lnTo>
                    <a:pt x="3779" y="2685"/>
                  </a:lnTo>
                  <a:lnTo>
                    <a:pt x="3849" y="2707"/>
                  </a:lnTo>
                  <a:lnTo>
                    <a:pt x="3914" y="2736"/>
                  </a:lnTo>
                  <a:lnTo>
                    <a:pt x="3974" y="2773"/>
                  </a:lnTo>
                  <a:lnTo>
                    <a:pt x="4030" y="2817"/>
                  </a:lnTo>
                  <a:lnTo>
                    <a:pt x="4081" y="2866"/>
                  </a:lnTo>
                  <a:lnTo>
                    <a:pt x="4124" y="2920"/>
                  </a:lnTo>
                  <a:lnTo>
                    <a:pt x="4162" y="2980"/>
                  </a:lnTo>
                  <a:lnTo>
                    <a:pt x="4191" y="3044"/>
                  </a:lnTo>
                  <a:lnTo>
                    <a:pt x="4214" y="3113"/>
                  </a:lnTo>
                  <a:lnTo>
                    <a:pt x="4387" y="3113"/>
                  </a:lnTo>
                  <a:lnTo>
                    <a:pt x="4422" y="3109"/>
                  </a:lnTo>
                  <a:lnTo>
                    <a:pt x="4454" y="3097"/>
                  </a:lnTo>
                  <a:lnTo>
                    <a:pt x="4482" y="3079"/>
                  </a:lnTo>
                  <a:lnTo>
                    <a:pt x="4506" y="3057"/>
                  </a:lnTo>
                  <a:lnTo>
                    <a:pt x="4524" y="3030"/>
                  </a:lnTo>
                  <a:lnTo>
                    <a:pt x="4534" y="2998"/>
                  </a:lnTo>
                  <a:lnTo>
                    <a:pt x="4539" y="2964"/>
                  </a:lnTo>
                  <a:lnTo>
                    <a:pt x="4539" y="2075"/>
                  </a:lnTo>
                  <a:lnTo>
                    <a:pt x="4536" y="2046"/>
                  </a:lnTo>
                  <a:lnTo>
                    <a:pt x="4528" y="2019"/>
                  </a:lnTo>
                  <a:lnTo>
                    <a:pt x="4513" y="1994"/>
                  </a:lnTo>
                  <a:lnTo>
                    <a:pt x="3908" y="1104"/>
                  </a:lnTo>
                  <a:lnTo>
                    <a:pt x="3889" y="1082"/>
                  </a:lnTo>
                  <a:lnTo>
                    <a:pt x="3867" y="1063"/>
                  </a:lnTo>
                  <a:lnTo>
                    <a:pt x="3840" y="1050"/>
                  </a:lnTo>
                  <a:lnTo>
                    <a:pt x="3811" y="1041"/>
                  </a:lnTo>
                  <a:lnTo>
                    <a:pt x="3782" y="1038"/>
                  </a:lnTo>
                  <a:lnTo>
                    <a:pt x="3177" y="1038"/>
                  </a:lnTo>
                  <a:close/>
                  <a:moveTo>
                    <a:pt x="453" y="298"/>
                  </a:moveTo>
                  <a:lnTo>
                    <a:pt x="419" y="301"/>
                  </a:lnTo>
                  <a:lnTo>
                    <a:pt x="387" y="313"/>
                  </a:lnTo>
                  <a:lnTo>
                    <a:pt x="359" y="330"/>
                  </a:lnTo>
                  <a:lnTo>
                    <a:pt x="335" y="352"/>
                  </a:lnTo>
                  <a:lnTo>
                    <a:pt x="319" y="380"/>
                  </a:lnTo>
                  <a:lnTo>
                    <a:pt x="307" y="411"/>
                  </a:lnTo>
                  <a:lnTo>
                    <a:pt x="302" y="446"/>
                  </a:lnTo>
                  <a:lnTo>
                    <a:pt x="302" y="2075"/>
                  </a:lnTo>
                  <a:lnTo>
                    <a:pt x="307" y="2109"/>
                  </a:lnTo>
                  <a:lnTo>
                    <a:pt x="319" y="2140"/>
                  </a:lnTo>
                  <a:lnTo>
                    <a:pt x="335" y="2167"/>
                  </a:lnTo>
                  <a:lnTo>
                    <a:pt x="359" y="2191"/>
                  </a:lnTo>
                  <a:lnTo>
                    <a:pt x="387" y="2208"/>
                  </a:lnTo>
                  <a:lnTo>
                    <a:pt x="419" y="2220"/>
                  </a:lnTo>
                  <a:lnTo>
                    <a:pt x="453" y="2223"/>
                  </a:lnTo>
                  <a:lnTo>
                    <a:pt x="2722" y="2223"/>
                  </a:lnTo>
                  <a:lnTo>
                    <a:pt x="2758" y="2220"/>
                  </a:lnTo>
                  <a:lnTo>
                    <a:pt x="2789" y="2208"/>
                  </a:lnTo>
                  <a:lnTo>
                    <a:pt x="2818" y="2191"/>
                  </a:lnTo>
                  <a:lnTo>
                    <a:pt x="2841" y="2167"/>
                  </a:lnTo>
                  <a:lnTo>
                    <a:pt x="2859" y="2140"/>
                  </a:lnTo>
                  <a:lnTo>
                    <a:pt x="2870" y="2109"/>
                  </a:lnTo>
                  <a:lnTo>
                    <a:pt x="2874" y="2075"/>
                  </a:lnTo>
                  <a:lnTo>
                    <a:pt x="2874" y="446"/>
                  </a:lnTo>
                  <a:lnTo>
                    <a:pt x="2870" y="411"/>
                  </a:lnTo>
                  <a:lnTo>
                    <a:pt x="2859" y="380"/>
                  </a:lnTo>
                  <a:lnTo>
                    <a:pt x="2841" y="352"/>
                  </a:lnTo>
                  <a:lnTo>
                    <a:pt x="2818" y="330"/>
                  </a:lnTo>
                  <a:lnTo>
                    <a:pt x="2789" y="313"/>
                  </a:lnTo>
                  <a:lnTo>
                    <a:pt x="2758" y="301"/>
                  </a:lnTo>
                  <a:lnTo>
                    <a:pt x="2722" y="298"/>
                  </a:lnTo>
                  <a:lnTo>
                    <a:pt x="453" y="298"/>
                  </a:lnTo>
                  <a:close/>
                  <a:moveTo>
                    <a:pt x="453" y="0"/>
                  </a:moveTo>
                  <a:lnTo>
                    <a:pt x="2722" y="0"/>
                  </a:lnTo>
                  <a:lnTo>
                    <a:pt x="2785" y="5"/>
                  </a:lnTo>
                  <a:lnTo>
                    <a:pt x="2843" y="17"/>
                  </a:lnTo>
                  <a:lnTo>
                    <a:pt x="2900" y="35"/>
                  </a:lnTo>
                  <a:lnTo>
                    <a:pt x="2952" y="62"/>
                  </a:lnTo>
                  <a:lnTo>
                    <a:pt x="3001" y="94"/>
                  </a:lnTo>
                  <a:lnTo>
                    <a:pt x="3044" y="132"/>
                  </a:lnTo>
                  <a:lnTo>
                    <a:pt x="3083" y="174"/>
                  </a:lnTo>
                  <a:lnTo>
                    <a:pt x="3116" y="221"/>
                  </a:lnTo>
                  <a:lnTo>
                    <a:pt x="3141" y="272"/>
                  </a:lnTo>
                  <a:lnTo>
                    <a:pt x="3162" y="327"/>
                  </a:lnTo>
                  <a:lnTo>
                    <a:pt x="3174" y="384"/>
                  </a:lnTo>
                  <a:lnTo>
                    <a:pt x="3177" y="446"/>
                  </a:lnTo>
                  <a:lnTo>
                    <a:pt x="3177" y="742"/>
                  </a:lnTo>
                  <a:lnTo>
                    <a:pt x="3782" y="742"/>
                  </a:lnTo>
                  <a:lnTo>
                    <a:pt x="3838" y="745"/>
                  </a:lnTo>
                  <a:lnTo>
                    <a:pt x="3893" y="755"/>
                  </a:lnTo>
                  <a:lnTo>
                    <a:pt x="3947" y="771"/>
                  </a:lnTo>
                  <a:lnTo>
                    <a:pt x="3996" y="794"/>
                  </a:lnTo>
                  <a:lnTo>
                    <a:pt x="4044" y="822"/>
                  </a:lnTo>
                  <a:lnTo>
                    <a:pt x="4087" y="857"/>
                  </a:lnTo>
                  <a:lnTo>
                    <a:pt x="4126" y="895"/>
                  </a:lnTo>
                  <a:lnTo>
                    <a:pt x="4160" y="940"/>
                  </a:lnTo>
                  <a:lnTo>
                    <a:pt x="4765" y="1829"/>
                  </a:lnTo>
                  <a:lnTo>
                    <a:pt x="4792" y="1874"/>
                  </a:lnTo>
                  <a:lnTo>
                    <a:pt x="4814" y="1922"/>
                  </a:lnTo>
                  <a:lnTo>
                    <a:pt x="4829" y="1972"/>
                  </a:lnTo>
                  <a:lnTo>
                    <a:pt x="4838" y="2023"/>
                  </a:lnTo>
                  <a:lnTo>
                    <a:pt x="4841" y="2075"/>
                  </a:lnTo>
                  <a:lnTo>
                    <a:pt x="4841" y="2964"/>
                  </a:lnTo>
                  <a:lnTo>
                    <a:pt x="4838" y="3024"/>
                  </a:lnTo>
                  <a:lnTo>
                    <a:pt x="4826" y="3082"/>
                  </a:lnTo>
                  <a:lnTo>
                    <a:pt x="4805" y="3136"/>
                  </a:lnTo>
                  <a:lnTo>
                    <a:pt x="4780" y="3189"/>
                  </a:lnTo>
                  <a:lnTo>
                    <a:pt x="4747" y="3235"/>
                  </a:lnTo>
                  <a:lnTo>
                    <a:pt x="4708" y="3278"/>
                  </a:lnTo>
                  <a:lnTo>
                    <a:pt x="4665" y="3316"/>
                  </a:lnTo>
                  <a:lnTo>
                    <a:pt x="4616" y="3348"/>
                  </a:lnTo>
                  <a:lnTo>
                    <a:pt x="4564" y="3373"/>
                  </a:lnTo>
                  <a:lnTo>
                    <a:pt x="4507" y="3392"/>
                  </a:lnTo>
                  <a:lnTo>
                    <a:pt x="4449" y="3405"/>
                  </a:lnTo>
                  <a:lnTo>
                    <a:pt x="4387" y="3408"/>
                  </a:lnTo>
                  <a:lnTo>
                    <a:pt x="4214" y="3408"/>
                  </a:lnTo>
                  <a:lnTo>
                    <a:pt x="4191" y="3476"/>
                  </a:lnTo>
                  <a:lnTo>
                    <a:pt x="4162" y="3540"/>
                  </a:lnTo>
                  <a:lnTo>
                    <a:pt x="4124" y="3600"/>
                  </a:lnTo>
                  <a:lnTo>
                    <a:pt x="4080" y="3654"/>
                  </a:lnTo>
                  <a:lnTo>
                    <a:pt x="4030" y="3704"/>
                  </a:lnTo>
                  <a:lnTo>
                    <a:pt x="3974" y="3748"/>
                  </a:lnTo>
                  <a:lnTo>
                    <a:pt x="3913" y="3784"/>
                  </a:lnTo>
                  <a:lnTo>
                    <a:pt x="3847" y="3813"/>
                  </a:lnTo>
                  <a:lnTo>
                    <a:pt x="3779" y="3835"/>
                  </a:lnTo>
                  <a:lnTo>
                    <a:pt x="3706" y="3848"/>
                  </a:lnTo>
                  <a:lnTo>
                    <a:pt x="3631" y="3853"/>
                  </a:lnTo>
                  <a:lnTo>
                    <a:pt x="3555" y="3848"/>
                  </a:lnTo>
                  <a:lnTo>
                    <a:pt x="3482" y="3835"/>
                  </a:lnTo>
                  <a:lnTo>
                    <a:pt x="3414" y="3813"/>
                  </a:lnTo>
                  <a:lnTo>
                    <a:pt x="3348" y="3784"/>
                  </a:lnTo>
                  <a:lnTo>
                    <a:pt x="3287" y="3748"/>
                  </a:lnTo>
                  <a:lnTo>
                    <a:pt x="3232" y="3704"/>
                  </a:lnTo>
                  <a:lnTo>
                    <a:pt x="3181" y="3654"/>
                  </a:lnTo>
                  <a:lnTo>
                    <a:pt x="3138" y="3600"/>
                  </a:lnTo>
                  <a:lnTo>
                    <a:pt x="3099" y="3540"/>
                  </a:lnTo>
                  <a:lnTo>
                    <a:pt x="3069" y="3476"/>
                  </a:lnTo>
                  <a:lnTo>
                    <a:pt x="3047" y="3408"/>
                  </a:lnTo>
                  <a:lnTo>
                    <a:pt x="2248" y="3408"/>
                  </a:lnTo>
                  <a:lnTo>
                    <a:pt x="2226" y="3476"/>
                  </a:lnTo>
                  <a:lnTo>
                    <a:pt x="2195" y="3540"/>
                  </a:lnTo>
                  <a:lnTo>
                    <a:pt x="2158" y="3600"/>
                  </a:lnTo>
                  <a:lnTo>
                    <a:pt x="2113" y="3654"/>
                  </a:lnTo>
                  <a:lnTo>
                    <a:pt x="2064" y="3704"/>
                  </a:lnTo>
                  <a:lnTo>
                    <a:pt x="2007" y="3748"/>
                  </a:lnTo>
                  <a:lnTo>
                    <a:pt x="1946" y="3784"/>
                  </a:lnTo>
                  <a:lnTo>
                    <a:pt x="1882" y="3813"/>
                  </a:lnTo>
                  <a:lnTo>
                    <a:pt x="1812" y="3835"/>
                  </a:lnTo>
                  <a:lnTo>
                    <a:pt x="1740" y="3848"/>
                  </a:lnTo>
                  <a:lnTo>
                    <a:pt x="1664" y="3853"/>
                  </a:lnTo>
                  <a:lnTo>
                    <a:pt x="1588" y="3848"/>
                  </a:lnTo>
                  <a:lnTo>
                    <a:pt x="1517" y="3835"/>
                  </a:lnTo>
                  <a:lnTo>
                    <a:pt x="1447" y="3813"/>
                  </a:lnTo>
                  <a:lnTo>
                    <a:pt x="1381" y="3784"/>
                  </a:lnTo>
                  <a:lnTo>
                    <a:pt x="1320" y="3748"/>
                  </a:lnTo>
                  <a:lnTo>
                    <a:pt x="1265" y="3704"/>
                  </a:lnTo>
                  <a:lnTo>
                    <a:pt x="1214" y="3654"/>
                  </a:lnTo>
                  <a:lnTo>
                    <a:pt x="1171" y="3600"/>
                  </a:lnTo>
                  <a:lnTo>
                    <a:pt x="1134" y="3540"/>
                  </a:lnTo>
                  <a:lnTo>
                    <a:pt x="1103" y="3476"/>
                  </a:lnTo>
                  <a:lnTo>
                    <a:pt x="1080" y="3408"/>
                  </a:lnTo>
                  <a:lnTo>
                    <a:pt x="907" y="3408"/>
                  </a:lnTo>
                  <a:lnTo>
                    <a:pt x="846" y="3405"/>
                  </a:lnTo>
                  <a:lnTo>
                    <a:pt x="787" y="3392"/>
                  </a:lnTo>
                  <a:lnTo>
                    <a:pt x="732" y="3373"/>
                  </a:lnTo>
                  <a:lnTo>
                    <a:pt x="679" y="3348"/>
                  </a:lnTo>
                  <a:lnTo>
                    <a:pt x="630" y="3316"/>
                  </a:lnTo>
                  <a:lnTo>
                    <a:pt x="587" y="3278"/>
                  </a:lnTo>
                  <a:lnTo>
                    <a:pt x="548" y="3235"/>
                  </a:lnTo>
                  <a:lnTo>
                    <a:pt x="516" y="3189"/>
                  </a:lnTo>
                  <a:lnTo>
                    <a:pt x="489" y="3136"/>
                  </a:lnTo>
                  <a:lnTo>
                    <a:pt x="469" y="3082"/>
                  </a:lnTo>
                  <a:lnTo>
                    <a:pt x="457" y="3024"/>
                  </a:lnTo>
                  <a:lnTo>
                    <a:pt x="453" y="2964"/>
                  </a:lnTo>
                  <a:lnTo>
                    <a:pt x="453" y="2520"/>
                  </a:lnTo>
                  <a:lnTo>
                    <a:pt x="392" y="2516"/>
                  </a:lnTo>
                  <a:lnTo>
                    <a:pt x="334" y="2504"/>
                  </a:lnTo>
                  <a:lnTo>
                    <a:pt x="277" y="2485"/>
                  </a:lnTo>
                  <a:lnTo>
                    <a:pt x="225" y="2459"/>
                  </a:lnTo>
                  <a:lnTo>
                    <a:pt x="177" y="2427"/>
                  </a:lnTo>
                  <a:lnTo>
                    <a:pt x="133" y="2389"/>
                  </a:lnTo>
                  <a:lnTo>
                    <a:pt x="95" y="2347"/>
                  </a:lnTo>
                  <a:lnTo>
                    <a:pt x="63" y="2299"/>
                  </a:lnTo>
                  <a:lnTo>
                    <a:pt x="36" y="2248"/>
                  </a:lnTo>
                  <a:lnTo>
                    <a:pt x="16" y="2194"/>
                  </a:lnTo>
                  <a:lnTo>
                    <a:pt x="4" y="2135"/>
                  </a:lnTo>
                  <a:lnTo>
                    <a:pt x="0" y="2075"/>
                  </a:lnTo>
                  <a:lnTo>
                    <a:pt x="0" y="446"/>
                  </a:lnTo>
                  <a:lnTo>
                    <a:pt x="4" y="384"/>
                  </a:lnTo>
                  <a:lnTo>
                    <a:pt x="16" y="327"/>
                  </a:lnTo>
                  <a:lnTo>
                    <a:pt x="36" y="272"/>
                  </a:lnTo>
                  <a:lnTo>
                    <a:pt x="63" y="221"/>
                  </a:lnTo>
                  <a:lnTo>
                    <a:pt x="95" y="174"/>
                  </a:lnTo>
                  <a:lnTo>
                    <a:pt x="133" y="132"/>
                  </a:lnTo>
                  <a:lnTo>
                    <a:pt x="177" y="94"/>
                  </a:lnTo>
                  <a:lnTo>
                    <a:pt x="225" y="62"/>
                  </a:lnTo>
                  <a:lnTo>
                    <a:pt x="277" y="35"/>
                  </a:lnTo>
                  <a:lnTo>
                    <a:pt x="334" y="17"/>
                  </a:lnTo>
                  <a:lnTo>
                    <a:pt x="392" y="5"/>
                  </a:lnTo>
                  <a:lnTo>
                    <a:pt x="453" y="0"/>
                  </a:lnTo>
                  <a:close/>
                </a:path>
              </a:pathLst>
            </a:custGeom>
            <a:grpFill/>
            <a:ln w="0">
              <a:noFill/>
              <a:prstDash val="solid"/>
              <a:round/>
              <a:headEnd/>
              <a:tailEnd/>
            </a:ln>
          </p:spPr>
          <p:txBody>
            <a:bodyPr vert="horz" wrap="square" lIns="45715" tIns="22858" rIns="45715" bIns="22858" numCol="1" anchor="t" anchorCtr="0" compatLnSpc="1">
              <a:prstTxWarp prst="textNoShape">
                <a:avLst/>
              </a:prstTxWarp>
            </a:bodyPr>
            <a:lstStyle/>
            <a:p>
              <a:endParaRPr lang="es-ES" sz="900"/>
            </a:p>
          </p:txBody>
        </p:sp>
      </p:grpSp>
      <p:grpSp>
        <p:nvGrpSpPr>
          <p:cNvPr id="47" name="Group 27"/>
          <p:cNvGrpSpPr>
            <a:grpSpLocks noChangeAspect="1"/>
          </p:cNvGrpSpPr>
          <p:nvPr/>
        </p:nvGrpSpPr>
        <p:grpSpPr bwMode="auto">
          <a:xfrm>
            <a:off x="5004538" y="3793440"/>
            <a:ext cx="246295" cy="243853"/>
            <a:chOff x="12867" y="5760"/>
            <a:chExt cx="1614" cy="1598"/>
          </a:xfrm>
          <a:solidFill>
            <a:schemeClr val="tx2">
              <a:lumMod val="90000"/>
              <a:lumOff val="10000"/>
            </a:schemeClr>
          </a:solidFill>
        </p:grpSpPr>
        <p:sp>
          <p:nvSpPr>
            <p:cNvPr id="48" name="Freeform 29"/>
            <p:cNvSpPr>
              <a:spLocks noEditPoints="1"/>
            </p:cNvSpPr>
            <p:nvPr/>
          </p:nvSpPr>
          <p:spPr bwMode="auto">
            <a:xfrm>
              <a:off x="12867" y="5760"/>
              <a:ext cx="1614" cy="1598"/>
            </a:xfrm>
            <a:custGeom>
              <a:avLst/>
              <a:gdLst>
                <a:gd name="T0" fmla="*/ 1358 w 3226"/>
                <a:gd name="T1" fmla="*/ 609 h 3195"/>
                <a:gd name="T2" fmla="*/ 1146 w 3226"/>
                <a:gd name="T3" fmla="*/ 711 h 3195"/>
                <a:gd name="T4" fmla="*/ 974 w 3226"/>
                <a:gd name="T5" fmla="*/ 686 h 3195"/>
                <a:gd name="T6" fmla="*/ 725 w 3226"/>
                <a:gd name="T7" fmla="*/ 1048 h 3195"/>
                <a:gd name="T8" fmla="*/ 662 w 3226"/>
                <a:gd name="T9" fmla="*/ 1270 h 3195"/>
                <a:gd name="T10" fmla="*/ 540 w 3226"/>
                <a:gd name="T11" fmla="*/ 1393 h 3195"/>
                <a:gd name="T12" fmla="*/ 567 w 3226"/>
                <a:gd name="T13" fmla="*/ 1815 h 3195"/>
                <a:gd name="T14" fmla="*/ 683 w 3226"/>
                <a:gd name="T15" fmla="*/ 1979 h 3195"/>
                <a:gd name="T16" fmla="*/ 719 w 3226"/>
                <a:gd name="T17" fmla="*/ 2176 h 3195"/>
                <a:gd name="T18" fmla="*/ 1001 w 3226"/>
                <a:gd name="T19" fmla="*/ 2494 h 3195"/>
                <a:gd name="T20" fmla="*/ 1174 w 3226"/>
                <a:gd name="T21" fmla="*/ 2495 h 3195"/>
                <a:gd name="T22" fmla="*/ 1378 w 3226"/>
                <a:gd name="T23" fmla="*/ 2609 h 3195"/>
                <a:gd name="T24" fmla="*/ 1813 w 3226"/>
                <a:gd name="T25" fmla="*/ 2690 h 3195"/>
                <a:gd name="T26" fmla="*/ 1916 w 3226"/>
                <a:gd name="T27" fmla="*/ 2552 h 3195"/>
                <a:gd name="T28" fmla="*/ 2140 w 3226"/>
                <a:gd name="T29" fmla="*/ 2475 h 3195"/>
                <a:gd name="T30" fmla="*/ 2708 w 3226"/>
                <a:gd name="T31" fmla="*/ 2490 h 3195"/>
                <a:gd name="T32" fmla="*/ 2502 w 3226"/>
                <a:gd name="T33" fmla="*/ 2089 h 3195"/>
                <a:gd name="T34" fmla="*/ 2592 w 3226"/>
                <a:gd name="T35" fmla="*/ 1872 h 3195"/>
                <a:gd name="T36" fmla="*/ 3024 w 3226"/>
                <a:gd name="T37" fmla="*/ 1733 h 3195"/>
                <a:gd name="T38" fmla="*/ 2612 w 3226"/>
                <a:gd name="T39" fmla="*/ 1345 h 3195"/>
                <a:gd name="T40" fmla="*/ 2509 w 3226"/>
                <a:gd name="T41" fmla="*/ 1135 h 3195"/>
                <a:gd name="T42" fmla="*/ 2534 w 3226"/>
                <a:gd name="T43" fmla="*/ 965 h 3195"/>
                <a:gd name="T44" fmla="*/ 2170 w 3226"/>
                <a:gd name="T45" fmla="*/ 718 h 3195"/>
                <a:gd name="T46" fmla="*/ 1944 w 3226"/>
                <a:gd name="T47" fmla="*/ 656 h 3195"/>
                <a:gd name="T48" fmla="*/ 1820 w 3226"/>
                <a:gd name="T49" fmla="*/ 535 h 3195"/>
                <a:gd name="T50" fmla="*/ 1812 w 3226"/>
                <a:gd name="T51" fmla="*/ 9 h 3195"/>
                <a:gd name="T52" fmla="*/ 1940 w 3226"/>
                <a:gd name="T53" fmla="*/ 131 h 3195"/>
                <a:gd name="T54" fmla="*/ 2428 w 3226"/>
                <a:gd name="T55" fmla="*/ 332 h 3195"/>
                <a:gd name="T56" fmla="*/ 2605 w 3226"/>
                <a:gd name="T57" fmla="*/ 335 h 3195"/>
                <a:gd name="T58" fmla="*/ 2900 w 3226"/>
                <a:gd name="T59" fmla="*/ 641 h 3195"/>
                <a:gd name="T60" fmla="*/ 2876 w 3226"/>
                <a:gd name="T61" fmla="*/ 816 h 3195"/>
                <a:gd name="T62" fmla="*/ 3122 w 3226"/>
                <a:gd name="T63" fmla="*/ 1287 h 3195"/>
                <a:gd name="T64" fmla="*/ 3224 w 3226"/>
                <a:gd name="T65" fmla="*/ 1431 h 3195"/>
                <a:gd name="T66" fmla="*/ 3190 w 3226"/>
                <a:gd name="T67" fmla="*/ 1848 h 3195"/>
                <a:gd name="T68" fmla="*/ 2755 w 3226"/>
                <a:gd name="T69" fmla="*/ 1990 h 3195"/>
                <a:gd name="T70" fmla="*/ 2908 w 3226"/>
                <a:gd name="T71" fmla="*/ 2465 h 3195"/>
                <a:gd name="T72" fmla="*/ 2851 w 3226"/>
                <a:gd name="T73" fmla="*/ 2632 h 3195"/>
                <a:gd name="T74" fmla="*/ 2514 w 3226"/>
                <a:gd name="T75" fmla="*/ 2882 h 3195"/>
                <a:gd name="T76" fmla="*/ 2077 w 3226"/>
                <a:gd name="T77" fmla="*/ 2703 h 3195"/>
                <a:gd name="T78" fmla="*/ 1890 w 3226"/>
                <a:gd name="T79" fmla="*/ 3139 h 3195"/>
                <a:gd name="T80" fmla="*/ 1476 w 3226"/>
                <a:gd name="T81" fmla="*/ 3195 h 3195"/>
                <a:gd name="T82" fmla="*/ 1317 w 3226"/>
                <a:gd name="T83" fmla="*/ 3118 h 3195"/>
                <a:gd name="T84" fmla="*/ 1087 w 3226"/>
                <a:gd name="T85" fmla="*/ 2675 h 3195"/>
                <a:gd name="T86" fmla="*/ 682 w 3226"/>
                <a:gd name="T87" fmla="*/ 2880 h 3195"/>
                <a:gd name="T88" fmla="*/ 355 w 3226"/>
                <a:gd name="T89" fmla="*/ 2607 h 3195"/>
                <a:gd name="T90" fmla="*/ 324 w 3226"/>
                <a:gd name="T91" fmla="*/ 2436 h 3195"/>
                <a:gd name="T92" fmla="*/ 162 w 3226"/>
                <a:gd name="T93" fmla="*/ 1929 h 3195"/>
                <a:gd name="T94" fmla="*/ 22 w 3226"/>
                <a:gd name="T95" fmla="*/ 1822 h 3195"/>
                <a:gd name="T96" fmla="*/ 9 w 3226"/>
                <a:gd name="T97" fmla="*/ 1401 h 3195"/>
                <a:gd name="T98" fmla="*/ 132 w 3226"/>
                <a:gd name="T99" fmla="*/ 1275 h 3195"/>
                <a:gd name="T100" fmla="*/ 335 w 3226"/>
                <a:gd name="T101" fmla="*/ 788 h 3195"/>
                <a:gd name="T102" fmla="*/ 339 w 3226"/>
                <a:gd name="T103" fmla="*/ 614 h 3195"/>
                <a:gd name="T104" fmla="*/ 651 w 3226"/>
                <a:gd name="T105" fmla="*/ 323 h 3195"/>
                <a:gd name="T106" fmla="*/ 824 w 3226"/>
                <a:gd name="T107" fmla="*/ 346 h 3195"/>
                <a:gd name="T108" fmla="*/ 1300 w 3226"/>
                <a:gd name="T109" fmla="*/ 102 h 3195"/>
                <a:gd name="T110" fmla="*/ 1445 w 3226"/>
                <a:gd name="T111" fmla="*/ 2 h 3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226" h="3195">
                  <a:moveTo>
                    <a:pt x="1476" y="200"/>
                  </a:moveTo>
                  <a:lnTo>
                    <a:pt x="1414" y="506"/>
                  </a:lnTo>
                  <a:lnTo>
                    <a:pt x="1405" y="535"/>
                  </a:lnTo>
                  <a:lnTo>
                    <a:pt x="1394" y="562"/>
                  </a:lnTo>
                  <a:lnTo>
                    <a:pt x="1378" y="586"/>
                  </a:lnTo>
                  <a:lnTo>
                    <a:pt x="1358" y="609"/>
                  </a:lnTo>
                  <a:lnTo>
                    <a:pt x="1335" y="628"/>
                  </a:lnTo>
                  <a:lnTo>
                    <a:pt x="1311" y="643"/>
                  </a:lnTo>
                  <a:lnTo>
                    <a:pt x="1283" y="656"/>
                  </a:lnTo>
                  <a:lnTo>
                    <a:pt x="1227" y="676"/>
                  </a:lnTo>
                  <a:lnTo>
                    <a:pt x="1174" y="701"/>
                  </a:lnTo>
                  <a:lnTo>
                    <a:pt x="1146" y="711"/>
                  </a:lnTo>
                  <a:lnTo>
                    <a:pt x="1117" y="718"/>
                  </a:lnTo>
                  <a:lnTo>
                    <a:pt x="1087" y="720"/>
                  </a:lnTo>
                  <a:lnTo>
                    <a:pt x="1057" y="718"/>
                  </a:lnTo>
                  <a:lnTo>
                    <a:pt x="1028" y="711"/>
                  </a:lnTo>
                  <a:lnTo>
                    <a:pt x="1001" y="701"/>
                  </a:lnTo>
                  <a:lnTo>
                    <a:pt x="974" y="686"/>
                  </a:lnTo>
                  <a:lnTo>
                    <a:pt x="711" y="513"/>
                  </a:lnTo>
                  <a:lnTo>
                    <a:pt x="518" y="705"/>
                  </a:lnTo>
                  <a:lnTo>
                    <a:pt x="693" y="965"/>
                  </a:lnTo>
                  <a:lnTo>
                    <a:pt x="708" y="992"/>
                  </a:lnTo>
                  <a:lnTo>
                    <a:pt x="719" y="1019"/>
                  </a:lnTo>
                  <a:lnTo>
                    <a:pt x="725" y="1048"/>
                  </a:lnTo>
                  <a:lnTo>
                    <a:pt x="727" y="1077"/>
                  </a:lnTo>
                  <a:lnTo>
                    <a:pt x="725" y="1106"/>
                  </a:lnTo>
                  <a:lnTo>
                    <a:pt x="718" y="1135"/>
                  </a:lnTo>
                  <a:lnTo>
                    <a:pt x="706" y="1163"/>
                  </a:lnTo>
                  <a:lnTo>
                    <a:pt x="683" y="1216"/>
                  </a:lnTo>
                  <a:lnTo>
                    <a:pt x="662" y="1270"/>
                  </a:lnTo>
                  <a:lnTo>
                    <a:pt x="650" y="1298"/>
                  </a:lnTo>
                  <a:lnTo>
                    <a:pt x="634" y="1323"/>
                  </a:lnTo>
                  <a:lnTo>
                    <a:pt x="615" y="1345"/>
                  </a:lnTo>
                  <a:lnTo>
                    <a:pt x="592" y="1364"/>
                  </a:lnTo>
                  <a:lnTo>
                    <a:pt x="567" y="1381"/>
                  </a:lnTo>
                  <a:lnTo>
                    <a:pt x="540" y="1393"/>
                  </a:lnTo>
                  <a:lnTo>
                    <a:pt x="511" y="1401"/>
                  </a:lnTo>
                  <a:lnTo>
                    <a:pt x="202" y="1461"/>
                  </a:lnTo>
                  <a:lnTo>
                    <a:pt x="202" y="1733"/>
                  </a:lnTo>
                  <a:lnTo>
                    <a:pt x="511" y="1794"/>
                  </a:lnTo>
                  <a:lnTo>
                    <a:pt x="540" y="1802"/>
                  </a:lnTo>
                  <a:lnTo>
                    <a:pt x="567" y="1815"/>
                  </a:lnTo>
                  <a:lnTo>
                    <a:pt x="593" y="1831"/>
                  </a:lnTo>
                  <a:lnTo>
                    <a:pt x="615" y="1850"/>
                  </a:lnTo>
                  <a:lnTo>
                    <a:pt x="634" y="1872"/>
                  </a:lnTo>
                  <a:lnTo>
                    <a:pt x="650" y="1897"/>
                  </a:lnTo>
                  <a:lnTo>
                    <a:pt x="662" y="1925"/>
                  </a:lnTo>
                  <a:lnTo>
                    <a:pt x="683" y="1979"/>
                  </a:lnTo>
                  <a:lnTo>
                    <a:pt x="707" y="2032"/>
                  </a:lnTo>
                  <a:lnTo>
                    <a:pt x="718" y="2060"/>
                  </a:lnTo>
                  <a:lnTo>
                    <a:pt x="725" y="2089"/>
                  </a:lnTo>
                  <a:lnTo>
                    <a:pt x="727" y="2118"/>
                  </a:lnTo>
                  <a:lnTo>
                    <a:pt x="725" y="2148"/>
                  </a:lnTo>
                  <a:lnTo>
                    <a:pt x="719" y="2176"/>
                  </a:lnTo>
                  <a:lnTo>
                    <a:pt x="708" y="2204"/>
                  </a:lnTo>
                  <a:lnTo>
                    <a:pt x="693" y="2230"/>
                  </a:lnTo>
                  <a:lnTo>
                    <a:pt x="518" y="2490"/>
                  </a:lnTo>
                  <a:lnTo>
                    <a:pt x="713" y="2682"/>
                  </a:lnTo>
                  <a:lnTo>
                    <a:pt x="974" y="2509"/>
                  </a:lnTo>
                  <a:lnTo>
                    <a:pt x="1001" y="2494"/>
                  </a:lnTo>
                  <a:lnTo>
                    <a:pt x="1028" y="2484"/>
                  </a:lnTo>
                  <a:lnTo>
                    <a:pt x="1057" y="2478"/>
                  </a:lnTo>
                  <a:lnTo>
                    <a:pt x="1087" y="2475"/>
                  </a:lnTo>
                  <a:lnTo>
                    <a:pt x="1117" y="2478"/>
                  </a:lnTo>
                  <a:lnTo>
                    <a:pt x="1146" y="2485"/>
                  </a:lnTo>
                  <a:lnTo>
                    <a:pt x="1174" y="2495"/>
                  </a:lnTo>
                  <a:lnTo>
                    <a:pt x="1228" y="2519"/>
                  </a:lnTo>
                  <a:lnTo>
                    <a:pt x="1283" y="2540"/>
                  </a:lnTo>
                  <a:lnTo>
                    <a:pt x="1311" y="2552"/>
                  </a:lnTo>
                  <a:lnTo>
                    <a:pt x="1336" y="2567"/>
                  </a:lnTo>
                  <a:lnTo>
                    <a:pt x="1359" y="2587"/>
                  </a:lnTo>
                  <a:lnTo>
                    <a:pt x="1378" y="2609"/>
                  </a:lnTo>
                  <a:lnTo>
                    <a:pt x="1394" y="2634"/>
                  </a:lnTo>
                  <a:lnTo>
                    <a:pt x="1406" y="2660"/>
                  </a:lnTo>
                  <a:lnTo>
                    <a:pt x="1415" y="2690"/>
                  </a:lnTo>
                  <a:lnTo>
                    <a:pt x="1476" y="2995"/>
                  </a:lnTo>
                  <a:lnTo>
                    <a:pt x="1750" y="2995"/>
                  </a:lnTo>
                  <a:lnTo>
                    <a:pt x="1813" y="2690"/>
                  </a:lnTo>
                  <a:lnTo>
                    <a:pt x="1821" y="2660"/>
                  </a:lnTo>
                  <a:lnTo>
                    <a:pt x="1832" y="2634"/>
                  </a:lnTo>
                  <a:lnTo>
                    <a:pt x="1849" y="2609"/>
                  </a:lnTo>
                  <a:lnTo>
                    <a:pt x="1868" y="2587"/>
                  </a:lnTo>
                  <a:lnTo>
                    <a:pt x="1891" y="2567"/>
                  </a:lnTo>
                  <a:lnTo>
                    <a:pt x="1916" y="2552"/>
                  </a:lnTo>
                  <a:lnTo>
                    <a:pt x="1944" y="2540"/>
                  </a:lnTo>
                  <a:lnTo>
                    <a:pt x="1998" y="2519"/>
                  </a:lnTo>
                  <a:lnTo>
                    <a:pt x="2052" y="2495"/>
                  </a:lnTo>
                  <a:lnTo>
                    <a:pt x="2081" y="2485"/>
                  </a:lnTo>
                  <a:lnTo>
                    <a:pt x="2110" y="2478"/>
                  </a:lnTo>
                  <a:lnTo>
                    <a:pt x="2140" y="2475"/>
                  </a:lnTo>
                  <a:lnTo>
                    <a:pt x="2170" y="2478"/>
                  </a:lnTo>
                  <a:lnTo>
                    <a:pt x="2198" y="2484"/>
                  </a:lnTo>
                  <a:lnTo>
                    <a:pt x="2226" y="2494"/>
                  </a:lnTo>
                  <a:lnTo>
                    <a:pt x="2252" y="2509"/>
                  </a:lnTo>
                  <a:lnTo>
                    <a:pt x="2514" y="2682"/>
                  </a:lnTo>
                  <a:lnTo>
                    <a:pt x="2708" y="2490"/>
                  </a:lnTo>
                  <a:lnTo>
                    <a:pt x="2534" y="2230"/>
                  </a:lnTo>
                  <a:lnTo>
                    <a:pt x="2518" y="2204"/>
                  </a:lnTo>
                  <a:lnTo>
                    <a:pt x="2508" y="2176"/>
                  </a:lnTo>
                  <a:lnTo>
                    <a:pt x="2502" y="2148"/>
                  </a:lnTo>
                  <a:lnTo>
                    <a:pt x="2500" y="2118"/>
                  </a:lnTo>
                  <a:lnTo>
                    <a:pt x="2502" y="2089"/>
                  </a:lnTo>
                  <a:lnTo>
                    <a:pt x="2509" y="2060"/>
                  </a:lnTo>
                  <a:lnTo>
                    <a:pt x="2520" y="2032"/>
                  </a:lnTo>
                  <a:lnTo>
                    <a:pt x="2544" y="1979"/>
                  </a:lnTo>
                  <a:lnTo>
                    <a:pt x="2565" y="1925"/>
                  </a:lnTo>
                  <a:lnTo>
                    <a:pt x="2577" y="1897"/>
                  </a:lnTo>
                  <a:lnTo>
                    <a:pt x="2592" y="1872"/>
                  </a:lnTo>
                  <a:lnTo>
                    <a:pt x="2612" y="1849"/>
                  </a:lnTo>
                  <a:lnTo>
                    <a:pt x="2635" y="1831"/>
                  </a:lnTo>
                  <a:lnTo>
                    <a:pt x="2659" y="1815"/>
                  </a:lnTo>
                  <a:lnTo>
                    <a:pt x="2686" y="1802"/>
                  </a:lnTo>
                  <a:lnTo>
                    <a:pt x="2716" y="1794"/>
                  </a:lnTo>
                  <a:lnTo>
                    <a:pt x="3024" y="1733"/>
                  </a:lnTo>
                  <a:lnTo>
                    <a:pt x="3024" y="1461"/>
                  </a:lnTo>
                  <a:lnTo>
                    <a:pt x="2716" y="1400"/>
                  </a:lnTo>
                  <a:lnTo>
                    <a:pt x="2686" y="1392"/>
                  </a:lnTo>
                  <a:lnTo>
                    <a:pt x="2659" y="1381"/>
                  </a:lnTo>
                  <a:lnTo>
                    <a:pt x="2635" y="1364"/>
                  </a:lnTo>
                  <a:lnTo>
                    <a:pt x="2612" y="1345"/>
                  </a:lnTo>
                  <a:lnTo>
                    <a:pt x="2592" y="1323"/>
                  </a:lnTo>
                  <a:lnTo>
                    <a:pt x="2577" y="1298"/>
                  </a:lnTo>
                  <a:lnTo>
                    <a:pt x="2564" y="1270"/>
                  </a:lnTo>
                  <a:lnTo>
                    <a:pt x="2544" y="1215"/>
                  </a:lnTo>
                  <a:lnTo>
                    <a:pt x="2520" y="1163"/>
                  </a:lnTo>
                  <a:lnTo>
                    <a:pt x="2509" y="1135"/>
                  </a:lnTo>
                  <a:lnTo>
                    <a:pt x="2502" y="1106"/>
                  </a:lnTo>
                  <a:lnTo>
                    <a:pt x="2500" y="1077"/>
                  </a:lnTo>
                  <a:lnTo>
                    <a:pt x="2502" y="1048"/>
                  </a:lnTo>
                  <a:lnTo>
                    <a:pt x="2508" y="1019"/>
                  </a:lnTo>
                  <a:lnTo>
                    <a:pt x="2519" y="992"/>
                  </a:lnTo>
                  <a:lnTo>
                    <a:pt x="2534" y="965"/>
                  </a:lnTo>
                  <a:lnTo>
                    <a:pt x="2708" y="705"/>
                  </a:lnTo>
                  <a:lnTo>
                    <a:pt x="2514" y="513"/>
                  </a:lnTo>
                  <a:lnTo>
                    <a:pt x="2252" y="686"/>
                  </a:lnTo>
                  <a:lnTo>
                    <a:pt x="2225" y="701"/>
                  </a:lnTo>
                  <a:lnTo>
                    <a:pt x="2197" y="711"/>
                  </a:lnTo>
                  <a:lnTo>
                    <a:pt x="2170" y="718"/>
                  </a:lnTo>
                  <a:lnTo>
                    <a:pt x="2140" y="720"/>
                  </a:lnTo>
                  <a:lnTo>
                    <a:pt x="2110" y="718"/>
                  </a:lnTo>
                  <a:lnTo>
                    <a:pt x="2081" y="711"/>
                  </a:lnTo>
                  <a:lnTo>
                    <a:pt x="2052" y="700"/>
                  </a:lnTo>
                  <a:lnTo>
                    <a:pt x="1998" y="676"/>
                  </a:lnTo>
                  <a:lnTo>
                    <a:pt x="1944" y="656"/>
                  </a:lnTo>
                  <a:lnTo>
                    <a:pt x="1916" y="643"/>
                  </a:lnTo>
                  <a:lnTo>
                    <a:pt x="1890" y="628"/>
                  </a:lnTo>
                  <a:lnTo>
                    <a:pt x="1868" y="609"/>
                  </a:lnTo>
                  <a:lnTo>
                    <a:pt x="1849" y="586"/>
                  </a:lnTo>
                  <a:lnTo>
                    <a:pt x="1832" y="562"/>
                  </a:lnTo>
                  <a:lnTo>
                    <a:pt x="1820" y="535"/>
                  </a:lnTo>
                  <a:lnTo>
                    <a:pt x="1813" y="506"/>
                  </a:lnTo>
                  <a:lnTo>
                    <a:pt x="1750" y="200"/>
                  </a:lnTo>
                  <a:lnTo>
                    <a:pt x="1476" y="200"/>
                  </a:lnTo>
                  <a:close/>
                  <a:moveTo>
                    <a:pt x="1750" y="0"/>
                  </a:moveTo>
                  <a:lnTo>
                    <a:pt x="1782" y="2"/>
                  </a:lnTo>
                  <a:lnTo>
                    <a:pt x="1812" y="9"/>
                  </a:lnTo>
                  <a:lnTo>
                    <a:pt x="1840" y="20"/>
                  </a:lnTo>
                  <a:lnTo>
                    <a:pt x="1866" y="36"/>
                  </a:lnTo>
                  <a:lnTo>
                    <a:pt x="1889" y="55"/>
                  </a:lnTo>
                  <a:lnTo>
                    <a:pt x="1910" y="78"/>
                  </a:lnTo>
                  <a:lnTo>
                    <a:pt x="1927" y="102"/>
                  </a:lnTo>
                  <a:lnTo>
                    <a:pt x="1940" y="131"/>
                  </a:lnTo>
                  <a:lnTo>
                    <a:pt x="1948" y="160"/>
                  </a:lnTo>
                  <a:lnTo>
                    <a:pt x="2010" y="467"/>
                  </a:lnTo>
                  <a:lnTo>
                    <a:pt x="2076" y="491"/>
                  </a:lnTo>
                  <a:lnTo>
                    <a:pt x="2140" y="520"/>
                  </a:lnTo>
                  <a:lnTo>
                    <a:pt x="2403" y="346"/>
                  </a:lnTo>
                  <a:lnTo>
                    <a:pt x="2428" y="332"/>
                  </a:lnTo>
                  <a:lnTo>
                    <a:pt x="2456" y="322"/>
                  </a:lnTo>
                  <a:lnTo>
                    <a:pt x="2485" y="316"/>
                  </a:lnTo>
                  <a:lnTo>
                    <a:pt x="2514" y="314"/>
                  </a:lnTo>
                  <a:lnTo>
                    <a:pt x="2546" y="316"/>
                  </a:lnTo>
                  <a:lnTo>
                    <a:pt x="2576" y="323"/>
                  </a:lnTo>
                  <a:lnTo>
                    <a:pt x="2605" y="335"/>
                  </a:lnTo>
                  <a:lnTo>
                    <a:pt x="2633" y="351"/>
                  </a:lnTo>
                  <a:lnTo>
                    <a:pt x="2657" y="372"/>
                  </a:lnTo>
                  <a:lnTo>
                    <a:pt x="2851" y="564"/>
                  </a:lnTo>
                  <a:lnTo>
                    <a:pt x="2872" y="588"/>
                  </a:lnTo>
                  <a:lnTo>
                    <a:pt x="2887" y="614"/>
                  </a:lnTo>
                  <a:lnTo>
                    <a:pt x="2900" y="641"/>
                  </a:lnTo>
                  <a:lnTo>
                    <a:pt x="2907" y="671"/>
                  </a:lnTo>
                  <a:lnTo>
                    <a:pt x="2910" y="701"/>
                  </a:lnTo>
                  <a:lnTo>
                    <a:pt x="2908" y="730"/>
                  </a:lnTo>
                  <a:lnTo>
                    <a:pt x="2903" y="760"/>
                  </a:lnTo>
                  <a:lnTo>
                    <a:pt x="2891" y="788"/>
                  </a:lnTo>
                  <a:lnTo>
                    <a:pt x="2876" y="816"/>
                  </a:lnTo>
                  <a:lnTo>
                    <a:pt x="2702" y="1076"/>
                  </a:lnTo>
                  <a:lnTo>
                    <a:pt x="2730" y="1140"/>
                  </a:lnTo>
                  <a:lnTo>
                    <a:pt x="2755" y="1205"/>
                  </a:lnTo>
                  <a:lnTo>
                    <a:pt x="3065" y="1265"/>
                  </a:lnTo>
                  <a:lnTo>
                    <a:pt x="3094" y="1275"/>
                  </a:lnTo>
                  <a:lnTo>
                    <a:pt x="3122" y="1287"/>
                  </a:lnTo>
                  <a:lnTo>
                    <a:pt x="3148" y="1304"/>
                  </a:lnTo>
                  <a:lnTo>
                    <a:pt x="3171" y="1324"/>
                  </a:lnTo>
                  <a:lnTo>
                    <a:pt x="3190" y="1347"/>
                  </a:lnTo>
                  <a:lnTo>
                    <a:pt x="3206" y="1373"/>
                  </a:lnTo>
                  <a:lnTo>
                    <a:pt x="3217" y="1401"/>
                  </a:lnTo>
                  <a:lnTo>
                    <a:pt x="3224" y="1431"/>
                  </a:lnTo>
                  <a:lnTo>
                    <a:pt x="3226" y="1461"/>
                  </a:lnTo>
                  <a:lnTo>
                    <a:pt x="3226" y="1733"/>
                  </a:lnTo>
                  <a:lnTo>
                    <a:pt x="3224" y="1765"/>
                  </a:lnTo>
                  <a:lnTo>
                    <a:pt x="3217" y="1794"/>
                  </a:lnTo>
                  <a:lnTo>
                    <a:pt x="3206" y="1822"/>
                  </a:lnTo>
                  <a:lnTo>
                    <a:pt x="3190" y="1848"/>
                  </a:lnTo>
                  <a:lnTo>
                    <a:pt x="3171" y="1871"/>
                  </a:lnTo>
                  <a:lnTo>
                    <a:pt x="3148" y="1891"/>
                  </a:lnTo>
                  <a:lnTo>
                    <a:pt x="3122" y="1908"/>
                  </a:lnTo>
                  <a:lnTo>
                    <a:pt x="3094" y="1921"/>
                  </a:lnTo>
                  <a:lnTo>
                    <a:pt x="3065" y="1929"/>
                  </a:lnTo>
                  <a:lnTo>
                    <a:pt x="2755" y="1990"/>
                  </a:lnTo>
                  <a:lnTo>
                    <a:pt x="2730" y="2056"/>
                  </a:lnTo>
                  <a:lnTo>
                    <a:pt x="2702" y="2119"/>
                  </a:lnTo>
                  <a:lnTo>
                    <a:pt x="2876" y="2379"/>
                  </a:lnTo>
                  <a:lnTo>
                    <a:pt x="2891" y="2406"/>
                  </a:lnTo>
                  <a:lnTo>
                    <a:pt x="2903" y="2436"/>
                  </a:lnTo>
                  <a:lnTo>
                    <a:pt x="2908" y="2465"/>
                  </a:lnTo>
                  <a:lnTo>
                    <a:pt x="2910" y="2495"/>
                  </a:lnTo>
                  <a:lnTo>
                    <a:pt x="2907" y="2524"/>
                  </a:lnTo>
                  <a:lnTo>
                    <a:pt x="2900" y="2554"/>
                  </a:lnTo>
                  <a:lnTo>
                    <a:pt x="2887" y="2582"/>
                  </a:lnTo>
                  <a:lnTo>
                    <a:pt x="2872" y="2607"/>
                  </a:lnTo>
                  <a:lnTo>
                    <a:pt x="2851" y="2632"/>
                  </a:lnTo>
                  <a:lnTo>
                    <a:pt x="2657" y="2824"/>
                  </a:lnTo>
                  <a:lnTo>
                    <a:pt x="2633" y="2844"/>
                  </a:lnTo>
                  <a:lnTo>
                    <a:pt x="2605" y="2860"/>
                  </a:lnTo>
                  <a:lnTo>
                    <a:pt x="2576" y="2873"/>
                  </a:lnTo>
                  <a:lnTo>
                    <a:pt x="2546" y="2880"/>
                  </a:lnTo>
                  <a:lnTo>
                    <a:pt x="2514" y="2882"/>
                  </a:lnTo>
                  <a:lnTo>
                    <a:pt x="2485" y="2880"/>
                  </a:lnTo>
                  <a:lnTo>
                    <a:pt x="2457" y="2874"/>
                  </a:lnTo>
                  <a:lnTo>
                    <a:pt x="2429" y="2864"/>
                  </a:lnTo>
                  <a:lnTo>
                    <a:pt x="2403" y="2848"/>
                  </a:lnTo>
                  <a:lnTo>
                    <a:pt x="2140" y="2675"/>
                  </a:lnTo>
                  <a:lnTo>
                    <a:pt x="2077" y="2703"/>
                  </a:lnTo>
                  <a:lnTo>
                    <a:pt x="2010" y="2729"/>
                  </a:lnTo>
                  <a:lnTo>
                    <a:pt x="1948" y="3034"/>
                  </a:lnTo>
                  <a:lnTo>
                    <a:pt x="1940" y="3065"/>
                  </a:lnTo>
                  <a:lnTo>
                    <a:pt x="1927" y="3092"/>
                  </a:lnTo>
                  <a:lnTo>
                    <a:pt x="1910" y="3118"/>
                  </a:lnTo>
                  <a:lnTo>
                    <a:pt x="1890" y="3139"/>
                  </a:lnTo>
                  <a:lnTo>
                    <a:pt x="1866" y="3159"/>
                  </a:lnTo>
                  <a:lnTo>
                    <a:pt x="1841" y="3174"/>
                  </a:lnTo>
                  <a:lnTo>
                    <a:pt x="1812" y="3185"/>
                  </a:lnTo>
                  <a:lnTo>
                    <a:pt x="1782" y="3192"/>
                  </a:lnTo>
                  <a:lnTo>
                    <a:pt x="1750" y="3195"/>
                  </a:lnTo>
                  <a:lnTo>
                    <a:pt x="1476" y="3195"/>
                  </a:lnTo>
                  <a:lnTo>
                    <a:pt x="1445" y="3192"/>
                  </a:lnTo>
                  <a:lnTo>
                    <a:pt x="1415" y="3185"/>
                  </a:lnTo>
                  <a:lnTo>
                    <a:pt x="1386" y="3174"/>
                  </a:lnTo>
                  <a:lnTo>
                    <a:pt x="1360" y="3159"/>
                  </a:lnTo>
                  <a:lnTo>
                    <a:pt x="1337" y="3140"/>
                  </a:lnTo>
                  <a:lnTo>
                    <a:pt x="1317" y="3118"/>
                  </a:lnTo>
                  <a:lnTo>
                    <a:pt x="1300" y="3092"/>
                  </a:lnTo>
                  <a:lnTo>
                    <a:pt x="1287" y="3065"/>
                  </a:lnTo>
                  <a:lnTo>
                    <a:pt x="1279" y="3034"/>
                  </a:lnTo>
                  <a:lnTo>
                    <a:pt x="1217" y="2729"/>
                  </a:lnTo>
                  <a:lnTo>
                    <a:pt x="1151" y="2703"/>
                  </a:lnTo>
                  <a:lnTo>
                    <a:pt x="1087" y="2675"/>
                  </a:lnTo>
                  <a:lnTo>
                    <a:pt x="824" y="2848"/>
                  </a:lnTo>
                  <a:lnTo>
                    <a:pt x="798" y="2864"/>
                  </a:lnTo>
                  <a:lnTo>
                    <a:pt x="770" y="2874"/>
                  </a:lnTo>
                  <a:lnTo>
                    <a:pt x="741" y="2880"/>
                  </a:lnTo>
                  <a:lnTo>
                    <a:pt x="713" y="2882"/>
                  </a:lnTo>
                  <a:lnTo>
                    <a:pt x="682" y="2880"/>
                  </a:lnTo>
                  <a:lnTo>
                    <a:pt x="651" y="2873"/>
                  </a:lnTo>
                  <a:lnTo>
                    <a:pt x="622" y="2860"/>
                  </a:lnTo>
                  <a:lnTo>
                    <a:pt x="595" y="2844"/>
                  </a:lnTo>
                  <a:lnTo>
                    <a:pt x="570" y="2824"/>
                  </a:lnTo>
                  <a:lnTo>
                    <a:pt x="375" y="2632"/>
                  </a:lnTo>
                  <a:lnTo>
                    <a:pt x="355" y="2607"/>
                  </a:lnTo>
                  <a:lnTo>
                    <a:pt x="339" y="2582"/>
                  </a:lnTo>
                  <a:lnTo>
                    <a:pt x="327" y="2554"/>
                  </a:lnTo>
                  <a:lnTo>
                    <a:pt x="320" y="2524"/>
                  </a:lnTo>
                  <a:lnTo>
                    <a:pt x="317" y="2495"/>
                  </a:lnTo>
                  <a:lnTo>
                    <a:pt x="319" y="2465"/>
                  </a:lnTo>
                  <a:lnTo>
                    <a:pt x="324" y="2436"/>
                  </a:lnTo>
                  <a:lnTo>
                    <a:pt x="335" y="2406"/>
                  </a:lnTo>
                  <a:lnTo>
                    <a:pt x="351" y="2379"/>
                  </a:lnTo>
                  <a:lnTo>
                    <a:pt x="526" y="2119"/>
                  </a:lnTo>
                  <a:lnTo>
                    <a:pt x="497" y="2056"/>
                  </a:lnTo>
                  <a:lnTo>
                    <a:pt x="471" y="1990"/>
                  </a:lnTo>
                  <a:lnTo>
                    <a:pt x="162" y="1929"/>
                  </a:lnTo>
                  <a:lnTo>
                    <a:pt x="132" y="1921"/>
                  </a:lnTo>
                  <a:lnTo>
                    <a:pt x="104" y="1908"/>
                  </a:lnTo>
                  <a:lnTo>
                    <a:pt x="78" y="1891"/>
                  </a:lnTo>
                  <a:lnTo>
                    <a:pt x="56" y="1871"/>
                  </a:lnTo>
                  <a:lnTo>
                    <a:pt x="37" y="1848"/>
                  </a:lnTo>
                  <a:lnTo>
                    <a:pt x="22" y="1822"/>
                  </a:lnTo>
                  <a:lnTo>
                    <a:pt x="9" y="1794"/>
                  </a:lnTo>
                  <a:lnTo>
                    <a:pt x="2" y="1765"/>
                  </a:lnTo>
                  <a:lnTo>
                    <a:pt x="0" y="1733"/>
                  </a:lnTo>
                  <a:lnTo>
                    <a:pt x="0" y="1461"/>
                  </a:lnTo>
                  <a:lnTo>
                    <a:pt x="2" y="1431"/>
                  </a:lnTo>
                  <a:lnTo>
                    <a:pt x="9" y="1401"/>
                  </a:lnTo>
                  <a:lnTo>
                    <a:pt x="22" y="1373"/>
                  </a:lnTo>
                  <a:lnTo>
                    <a:pt x="37" y="1347"/>
                  </a:lnTo>
                  <a:lnTo>
                    <a:pt x="56" y="1324"/>
                  </a:lnTo>
                  <a:lnTo>
                    <a:pt x="78" y="1304"/>
                  </a:lnTo>
                  <a:lnTo>
                    <a:pt x="104" y="1287"/>
                  </a:lnTo>
                  <a:lnTo>
                    <a:pt x="132" y="1275"/>
                  </a:lnTo>
                  <a:lnTo>
                    <a:pt x="162" y="1265"/>
                  </a:lnTo>
                  <a:lnTo>
                    <a:pt x="471" y="1205"/>
                  </a:lnTo>
                  <a:lnTo>
                    <a:pt x="497" y="1140"/>
                  </a:lnTo>
                  <a:lnTo>
                    <a:pt x="526" y="1076"/>
                  </a:lnTo>
                  <a:lnTo>
                    <a:pt x="351" y="816"/>
                  </a:lnTo>
                  <a:lnTo>
                    <a:pt x="335" y="788"/>
                  </a:lnTo>
                  <a:lnTo>
                    <a:pt x="324" y="760"/>
                  </a:lnTo>
                  <a:lnTo>
                    <a:pt x="319" y="730"/>
                  </a:lnTo>
                  <a:lnTo>
                    <a:pt x="317" y="701"/>
                  </a:lnTo>
                  <a:lnTo>
                    <a:pt x="320" y="671"/>
                  </a:lnTo>
                  <a:lnTo>
                    <a:pt x="327" y="641"/>
                  </a:lnTo>
                  <a:lnTo>
                    <a:pt x="339" y="614"/>
                  </a:lnTo>
                  <a:lnTo>
                    <a:pt x="355" y="588"/>
                  </a:lnTo>
                  <a:lnTo>
                    <a:pt x="375" y="564"/>
                  </a:lnTo>
                  <a:lnTo>
                    <a:pt x="570" y="372"/>
                  </a:lnTo>
                  <a:lnTo>
                    <a:pt x="595" y="351"/>
                  </a:lnTo>
                  <a:lnTo>
                    <a:pt x="622" y="335"/>
                  </a:lnTo>
                  <a:lnTo>
                    <a:pt x="651" y="323"/>
                  </a:lnTo>
                  <a:lnTo>
                    <a:pt x="682" y="316"/>
                  </a:lnTo>
                  <a:lnTo>
                    <a:pt x="713" y="314"/>
                  </a:lnTo>
                  <a:lnTo>
                    <a:pt x="741" y="316"/>
                  </a:lnTo>
                  <a:lnTo>
                    <a:pt x="770" y="322"/>
                  </a:lnTo>
                  <a:lnTo>
                    <a:pt x="798" y="332"/>
                  </a:lnTo>
                  <a:lnTo>
                    <a:pt x="824" y="346"/>
                  </a:lnTo>
                  <a:lnTo>
                    <a:pt x="1087" y="520"/>
                  </a:lnTo>
                  <a:lnTo>
                    <a:pt x="1151" y="492"/>
                  </a:lnTo>
                  <a:lnTo>
                    <a:pt x="1217" y="467"/>
                  </a:lnTo>
                  <a:lnTo>
                    <a:pt x="1279" y="160"/>
                  </a:lnTo>
                  <a:lnTo>
                    <a:pt x="1287" y="131"/>
                  </a:lnTo>
                  <a:lnTo>
                    <a:pt x="1300" y="102"/>
                  </a:lnTo>
                  <a:lnTo>
                    <a:pt x="1317" y="78"/>
                  </a:lnTo>
                  <a:lnTo>
                    <a:pt x="1337" y="55"/>
                  </a:lnTo>
                  <a:lnTo>
                    <a:pt x="1360" y="36"/>
                  </a:lnTo>
                  <a:lnTo>
                    <a:pt x="1386" y="20"/>
                  </a:lnTo>
                  <a:lnTo>
                    <a:pt x="1415" y="9"/>
                  </a:lnTo>
                  <a:lnTo>
                    <a:pt x="1445" y="2"/>
                  </a:lnTo>
                  <a:lnTo>
                    <a:pt x="1476" y="0"/>
                  </a:lnTo>
                  <a:lnTo>
                    <a:pt x="1750" y="0"/>
                  </a:lnTo>
                  <a:close/>
                </a:path>
              </a:pathLst>
            </a:custGeom>
            <a:grpFill/>
            <a:ln w="0">
              <a:noFill/>
              <a:prstDash val="solid"/>
              <a:round/>
              <a:headEnd/>
              <a:tailEnd/>
            </a:ln>
          </p:spPr>
          <p:txBody>
            <a:bodyPr vert="horz" wrap="square" lIns="45715" tIns="22858" rIns="45715" bIns="22858" numCol="1" anchor="t" anchorCtr="0" compatLnSpc="1">
              <a:prstTxWarp prst="textNoShape">
                <a:avLst/>
              </a:prstTxWarp>
            </a:bodyPr>
            <a:lstStyle/>
            <a:p>
              <a:endParaRPr lang="es-ES" sz="900"/>
            </a:p>
          </p:txBody>
        </p:sp>
        <p:sp>
          <p:nvSpPr>
            <p:cNvPr id="49" name="Freeform 30"/>
            <p:cNvSpPr>
              <a:spLocks noEditPoints="1"/>
            </p:cNvSpPr>
            <p:nvPr/>
          </p:nvSpPr>
          <p:spPr bwMode="auto">
            <a:xfrm>
              <a:off x="13321" y="6209"/>
              <a:ext cx="706" cy="699"/>
            </a:xfrm>
            <a:custGeom>
              <a:avLst/>
              <a:gdLst>
                <a:gd name="T0" fmla="*/ 582 w 1412"/>
                <a:gd name="T1" fmla="*/ 100 h 1398"/>
                <a:gd name="T2" fmla="*/ 412 w 1412"/>
                <a:gd name="T3" fmla="*/ 161 h 1398"/>
                <a:gd name="T4" fmla="*/ 270 w 1412"/>
                <a:gd name="T5" fmla="*/ 266 h 1398"/>
                <a:gd name="T6" fmla="*/ 163 w 1412"/>
                <a:gd name="T7" fmla="*/ 407 h 1398"/>
                <a:gd name="T8" fmla="*/ 101 w 1412"/>
                <a:gd name="T9" fmla="*/ 576 h 1398"/>
                <a:gd name="T10" fmla="*/ 92 w 1412"/>
                <a:gd name="T11" fmla="*/ 762 h 1398"/>
                <a:gd name="T12" fmla="*/ 138 w 1412"/>
                <a:gd name="T13" fmla="*/ 936 h 1398"/>
                <a:gd name="T14" fmla="*/ 229 w 1412"/>
                <a:gd name="T15" fmla="*/ 1087 h 1398"/>
                <a:gd name="T16" fmla="*/ 361 w 1412"/>
                <a:gd name="T17" fmla="*/ 1206 h 1398"/>
                <a:gd name="T18" fmla="*/ 523 w 1412"/>
                <a:gd name="T19" fmla="*/ 1282 h 1398"/>
                <a:gd name="T20" fmla="*/ 707 w 1412"/>
                <a:gd name="T21" fmla="*/ 1310 h 1398"/>
                <a:gd name="T22" fmla="*/ 890 w 1412"/>
                <a:gd name="T23" fmla="*/ 1282 h 1398"/>
                <a:gd name="T24" fmla="*/ 1051 w 1412"/>
                <a:gd name="T25" fmla="*/ 1206 h 1398"/>
                <a:gd name="T26" fmla="*/ 1183 w 1412"/>
                <a:gd name="T27" fmla="*/ 1087 h 1398"/>
                <a:gd name="T28" fmla="*/ 1275 w 1412"/>
                <a:gd name="T29" fmla="*/ 936 h 1398"/>
                <a:gd name="T30" fmla="*/ 1320 w 1412"/>
                <a:gd name="T31" fmla="*/ 762 h 1398"/>
                <a:gd name="T32" fmla="*/ 1311 w 1412"/>
                <a:gd name="T33" fmla="*/ 576 h 1398"/>
                <a:gd name="T34" fmla="*/ 1249 w 1412"/>
                <a:gd name="T35" fmla="*/ 407 h 1398"/>
                <a:gd name="T36" fmla="*/ 1143 w 1412"/>
                <a:gd name="T37" fmla="*/ 266 h 1398"/>
                <a:gd name="T38" fmla="*/ 1001 w 1412"/>
                <a:gd name="T39" fmla="*/ 161 h 1398"/>
                <a:gd name="T40" fmla="*/ 830 w 1412"/>
                <a:gd name="T41" fmla="*/ 100 h 1398"/>
                <a:gd name="T42" fmla="*/ 707 w 1412"/>
                <a:gd name="T43" fmla="*/ 0 h 1398"/>
                <a:gd name="T44" fmla="*/ 905 w 1412"/>
                <a:gd name="T45" fmla="*/ 27 h 1398"/>
                <a:gd name="T46" fmla="*/ 1081 w 1412"/>
                <a:gd name="T47" fmla="*/ 106 h 1398"/>
                <a:gd name="T48" fmla="*/ 1227 w 1412"/>
                <a:gd name="T49" fmla="*/ 227 h 1398"/>
                <a:gd name="T50" fmla="*/ 1336 w 1412"/>
                <a:gd name="T51" fmla="*/ 383 h 1398"/>
                <a:gd name="T52" fmla="*/ 1399 w 1412"/>
                <a:gd name="T53" fmla="*/ 565 h 1398"/>
                <a:gd name="T54" fmla="*/ 1409 w 1412"/>
                <a:gd name="T55" fmla="*/ 766 h 1398"/>
                <a:gd name="T56" fmla="*/ 1363 w 1412"/>
                <a:gd name="T57" fmla="*/ 956 h 1398"/>
                <a:gd name="T58" fmla="*/ 1268 w 1412"/>
                <a:gd name="T59" fmla="*/ 1121 h 1398"/>
                <a:gd name="T60" fmla="*/ 1134 w 1412"/>
                <a:gd name="T61" fmla="*/ 1255 h 1398"/>
                <a:gd name="T62" fmla="*/ 966 w 1412"/>
                <a:gd name="T63" fmla="*/ 1349 h 1398"/>
                <a:gd name="T64" fmla="*/ 775 w 1412"/>
                <a:gd name="T65" fmla="*/ 1395 h 1398"/>
                <a:gd name="T66" fmla="*/ 573 w 1412"/>
                <a:gd name="T67" fmla="*/ 1384 h 1398"/>
                <a:gd name="T68" fmla="*/ 388 w 1412"/>
                <a:gd name="T69" fmla="*/ 1322 h 1398"/>
                <a:gd name="T70" fmla="*/ 230 w 1412"/>
                <a:gd name="T71" fmla="*/ 1215 h 1398"/>
                <a:gd name="T72" fmla="*/ 108 w 1412"/>
                <a:gd name="T73" fmla="*/ 1069 h 1398"/>
                <a:gd name="T74" fmla="*/ 28 w 1412"/>
                <a:gd name="T75" fmla="*/ 895 h 1398"/>
                <a:gd name="T76" fmla="*/ 0 w 1412"/>
                <a:gd name="T77" fmla="*/ 699 h 1398"/>
                <a:gd name="T78" fmla="*/ 28 w 1412"/>
                <a:gd name="T79" fmla="*/ 502 h 1398"/>
                <a:gd name="T80" fmla="*/ 108 w 1412"/>
                <a:gd name="T81" fmla="*/ 328 h 1398"/>
                <a:gd name="T82" fmla="*/ 230 w 1412"/>
                <a:gd name="T83" fmla="*/ 183 h 1398"/>
                <a:gd name="T84" fmla="*/ 388 w 1412"/>
                <a:gd name="T85" fmla="*/ 74 h 1398"/>
                <a:gd name="T86" fmla="*/ 573 w 1412"/>
                <a:gd name="T87" fmla="*/ 12 h 1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12" h="1398">
                  <a:moveTo>
                    <a:pt x="707" y="87"/>
                  </a:moveTo>
                  <a:lnTo>
                    <a:pt x="643" y="90"/>
                  </a:lnTo>
                  <a:lnTo>
                    <a:pt x="582" y="100"/>
                  </a:lnTo>
                  <a:lnTo>
                    <a:pt x="523" y="114"/>
                  </a:lnTo>
                  <a:lnTo>
                    <a:pt x="465" y="135"/>
                  </a:lnTo>
                  <a:lnTo>
                    <a:pt x="412" y="161"/>
                  </a:lnTo>
                  <a:lnTo>
                    <a:pt x="361" y="192"/>
                  </a:lnTo>
                  <a:lnTo>
                    <a:pt x="314" y="226"/>
                  </a:lnTo>
                  <a:lnTo>
                    <a:pt x="270" y="266"/>
                  </a:lnTo>
                  <a:lnTo>
                    <a:pt x="229" y="309"/>
                  </a:lnTo>
                  <a:lnTo>
                    <a:pt x="194" y="357"/>
                  </a:lnTo>
                  <a:lnTo>
                    <a:pt x="163" y="407"/>
                  </a:lnTo>
                  <a:lnTo>
                    <a:pt x="138" y="460"/>
                  </a:lnTo>
                  <a:lnTo>
                    <a:pt x="116" y="516"/>
                  </a:lnTo>
                  <a:lnTo>
                    <a:pt x="101" y="576"/>
                  </a:lnTo>
                  <a:lnTo>
                    <a:pt x="92" y="636"/>
                  </a:lnTo>
                  <a:lnTo>
                    <a:pt x="88" y="699"/>
                  </a:lnTo>
                  <a:lnTo>
                    <a:pt x="92" y="762"/>
                  </a:lnTo>
                  <a:lnTo>
                    <a:pt x="101" y="822"/>
                  </a:lnTo>
                  <a:lnTo>
                    <a:pt x="116" y="881"/>
                  </a:lnTo>
                  <a:lnTo>
                    <a:pt x="138" y="936"/>
                  </a:lnTo>
                  <a:lnTo>
                    <a:pt x="163" y="990"/>
                  </a:lnTo>
                  <a:lnTo>
                    <a:pt x="194" y="1040"/>
                  </a:lnTo>
                  <a:lnTo>
                    <a:pt x="229" y="1087"/>
                  </a:lnTo>
                  <a:lnTo>
                    <a:pt x="270" y="1131"/>
                  </a:lnTo>
                  <a:lnTo>
                    <a:pt x="314" y="1170"/>
                  </a:lnTo>
                  <a:lnTo>
                    <a:pt x="361" y="1206"/>
                  </a:lnTo>
                  <a:lnTo>
                    <a:pt x="412" y="1236"/>
                  </a:lnTo>
                  <a:lnTo>
                    <a:pt x="465" y="1262"/>
                  </a:lnTo>
                  <a:lnTo>
                    <a:pt x="523" y="1282"/>
                  </a:lnTo>
                  <a:lnTo>
                    <a:pt x="582" y="1298"/>
                  </a:lnTo>
                  <a:lnTo>
                    <a:pt x="643" y="1307"/>
                  </a:lnTo>
                  <a:lnTo>
                    <a:pt x="707" y="1310"/>
                  </a:lnTo>
                  <a:lnTo>
                    <a:pt x="770" y="1307"/>
                  </a:lnTo>
                  <a:lnTo>
                    <a:pt x="830" y="1298"/>
                  </a:lnTo>
                  <a:lnTo>
                    <a:pt x="890" y="1282"/>
                  </a:lnTo>
                  <a:lnTo>
                    <a:pt x="947" y="1262"/>
                  </a:lnTo>
                  <a:lnTo>
                    <a:pt x="1001" y="1236"/>
                  </a:lnTo>
                  <a:lnTo>
                    <a:pt x="1051" y="1206"/>
                  </a:lnTo>
                  <a:lnTo>
                    <a:pt x="1099" y="1170"/>
                  </a:lnTo>
                  <a:lnTo>
                    <a:pt x="1143" y="1131"/>
                  </a:lnTo>
                  <a:lnTo>
                    <a:pt x="1183" y="1087"/>
                  </a:lnTo>
                  <a:lnTo>
                    <a:pt x="1218" y="1040"/>
                  </a:lnTo>
                  <a:lnTo>
                    <a:pt x="1249" y="990"/>
                  </a:lnTo>
                  <a:lnTo>
                    <a:pt x="1275" y="936"/>
                  </a:lnTo>
                  <a:lnTo>
                    <a:pt x="1296" y="881"/>
                  </a:lnTo>
                  <a:lnTo>
                    <a:pt x="1311" y="822"/>
                  </a:lnTo>
                  <a:lnTo>
                    <a:pt x="1320" y="762"/>
                  </a:lnTo>
                  <a:lnTo>
                    <a:pt x="1323" y="699"/>
                  </a:lnTo>
                  <a:lnTo>
                    <a:pt x="1320" y="636"/>
                  </a:lnTo>
                  <a:lnTo>
                    <a:pt x="1311" y="576"/>
                  </a:lnTo>
                  <a:lnTo>
                    <a:pt x="1296" y="516"/>
                  </a:lnTo>
                  <a:lnTo>
                    <a:pt x="1275" y="460"/>
                  </a:lnTo>
                  <a:lnTo>
                    <a:pt x="1249" y="407"/>
                  </a:lnTo>
                  <a:lnTo>
                    <a:pt x="1218" y="357"/>
                  </a:lnTo>
                  <a:lnTo>
                    <a:pt x="1183" y="309"/>
                  </a:lnTo>
                  <a:lnTo>
                    <a:pt x="1143" y="266"/>
                  </a:lnTo>
                  <a:lnTo>
                    <a:pt x="1099" y="226"/>
                  </a:lnTo>
                  <a:lnTo>
                    <a:pt x="1051" y="192"/>
                  </a:lnTo>
                  <a:lnTo>
                    <a:pt x="1001" y="161"/>
                  </a:lnTo>
                  <a:lnTo>
                    <a:pt x="947" y="135"/>
                  </a:lnTo>
                  <a:lnTo>
                    <a:pt x="890" y="114"/>
                  </a:lnTo>
                  <a:lnTo>
                    <a:pt x="830" y="100"/>
                  </a:lnTo>
                  <a:lnTo>
                    <a:pt x="770" y="90"/>
                  </a:lnTo>
                  <a:lnTo>
                    <a:pt x="707" y="87"/>
                  </a:lnTo>
                  <a:close/>
                  <a:moveTo>
                    <a:pt x="707" y="0"/>
                  </a:moveTo>
                  <a:lnTo>
                    <a:pt x="775" y="3"/>
                  </a:lnTo>
                  <a:lnTo>
                    <a:pt x="841" y="12"/>
                  </a:lnTo>
                  <a:lnTo>
                    <a:pt x="905" y="27"/>
                  </a:lnTo>
                  <a:lnTo>
                    <a:pt x="966" y="49"/>
                  </a:lnTo>
                  <a:lnTo>
                    <a:pt x="1024" y="74"/>
                  </a:lnTo>
                  <a:lnTo>
                    <a:pt x="1081" y="106"/>
                  </a:lnTo>
                  <a:lnTo>
                    <a:pt x="1134" y="142"/>
                  </a:lnTo>
                  <a:lnTo>
                    <a:pt x="1182" y="183"/>
                  </a:lnTo>
                  <a:lnTo>
                    <a:pt x="1227" y="227"/>
                  </a:lnTo>
                  <a:lnTo>
                    <a:pt x="1268" y="275"/>
                  </a:lnTo>
                  <a:lnTo>
                    <a:pt x="1305" y="328"/>
                  </a:lnTo>
                  <a:lnTo>
                    <a:pt x="1336" y="383"/>
                  </a:lnTo>
                  <a:lnTo>
                    <a:pt x="1363" y="442"/>
                  </a:lnTo>
                  <a:lnTo>
                    <a:pt x="1383" y="502"/>
                  </a:lnTo>
                  <a:lnTo>
                    <a:pt x="1399" y="565"/>
                  </a:lnTo>
                  <a:lnTo>
                    <a:pt x="1409" y="632"/>
                  </a:lnTo>
                  <a:lnTo>
                    <a:pt x="1412" y="699"/>
                  </a:lnTo>
                  <a:lnTo>
                    <a:pt x="1409" y="766"/>
                  </a:lnTo>
                  <a:lnTo>
                    <a:pt x="1399" y="831"/>
                  </a:lnTo>
                  <a:lnTo>
                    <a:pt x="1383" y="895"/>
                  </a:lnTo>
                  <a:lnTo>
                    <a:pt x="1363" y="956"/>
                  </a:lnTo>
                  <a:lnTo>
                    <a:pt x="1336" y="1014"/>
                  </a:lnTo>
                  <a:lnTo>
                    <a:pt x="1305" y="1069"/>
                  </a:lnTo>
                  <a:lnTo>
                    <a:pt x="1268" y="1121"/>
                  </a:lnTo>
                  <a:lnTo>
                    <a:pt x="1227" y="1170"/>
                  </a:lnTo>
                  <a:lnTo>
                    <a:pt x="1182" y="1215"/>
                  </a:lnTo>
                  <a:lnTo>
                    <a:pt x="1134" y="1255"/>
                  </a:lnTo>
                  <a:lnTo>
                    <a:pt x="1081" y="1291"/>
                  </a:lnTo>
                  <a:lnTo>
                    <a:pt x="1024" y="1322"/>
                  </a:lnTo>
                  <a:lnTo>
                    <a:pt x="966" y="1349"/>
                  </a:lnTo>
                  <a:lnTo>
                    <a:pt x="905" y="1369"/>
                  </a:lnTo>
                  <a:lnTo>
                    <a:pt x="841" y="1384"/>
                  </a:lnTo>
                  <a:lnTo>
                    <a:pt x="775" y="1395"/>
                  </a:lnTo>
                  <a:lnTo>
                    <a:pt x="707" y="1398"/>
                  </a:lnTo>
                  <a:lnTo>
                    <a:pt x="639" y="1395"/>
                  </a:lnTo>
                  <a:lnTo>
                    <a:pt x="573" y="1384"/>
                  </a:lnTo>
                  <a:lnTo>
                    <a:pt x="508" y="1369"/>
                  </a:lnTo>
                  <a:lnTo>
                    <a:pt x="447" y="1349"/>
                  </a:lnTo>
                  <a:lnTo>
                    <a:pt x="388" y="1322"/>
                  </a:lnTo>
                  <a:lnTo>
                    <a:pt x="331" y="1291"/>
                  </a:lnTo>
                  <a:lnTo>
                    <a:pt x="279" y="1255"/>
                  </a:lnTo>
                  <a:lnTo>
                    <a:pt x="230" y="1215"/>
                  </a:lnTo>
                  <a:lnTo>
                    <a:pt x="185" y="1170"/>
                  </a:lnTo>
                  <a:lnTo>
                    <a:pt x="145" y="1121"/>
                  </a:lnTo>
                  <a:lnTo>
                    <a:pt x="108" y="1069"/>
                  </a:lnTo>
                  <a:lnTo>
                    <a:pt x="77" y="1014"/>
                  </a:lnTo>
                  <a:lnTo>
                    <a:pt x="50" y="956"/>
                  </a:lnTo>
                  <a:lnTo>
                    <a:pt x="28" y="895"/>
                  </a:lnTo>
                  <a:lnTo>
                    <a:pt x="13" y="831"/>
                  </a:lnTo>
                  <a:lnTo>
                    <a:pt x="3" y="766"/>
                  </a:lnTo>
                  <a:lnTo>
                    <a:pt x="0" y="699"/>
                  </a:lnTo>
                  <a:lnTo>
                    <a:pt x="3" y="632"/>
                  </a:lnTo>
                  <a:lnTo>
                    <a:pt x="13" y="565"/>
                  </a:lnTo>
                  <a:lnTo>
                    <a:pt x="28" y="502"/>
                  </a:lnTo>
                  <a:lnTo>
                    <a:pt x="50" y="442"/>
                  </a:lnTo>
                  <a:lnTo>
                    <a:pt x="77" y="383"/>
                  </a:lnTo>
                  <a:lnTo>
                    <a:pt x="108" y="328"/>
                  </a:lnTo>
                  <a:lnTo>
                    <a:pt x="145" y="275"/>
                  </a:lnTo>
                  <a:lnTo>
                    <a:pt x="185" y="227"/>
                  </a:lnTo>
                  <a:lnTo>
                    <a:pt x="230" y="183"/>
                  </a:lnTo>
                  <a:lnTo>
                    <a:pt x="279" y="142"/>
                  </a:lnTo>
                  <a:lnTo>
                    <a:pt x="331" y="106"/>
                  </a:lnTo>
                  <a:lnTo>
                    <a:pt x="388" y="74"/>
                  </a:lnTo>
                  <a:lnTo>
                    <a:pt x="447" y="49"/>
                  </a:lnTo>
                  <a:lnTo>
                    <a:pt x="508" y="27"/>
                  </a:lnTo>
                  <a:lnTo>
                    <a:pt x="573" y="12"/>
                  </a:lnTo>
                  <a:lnTo>
                    <a:pt x="639" y="3"/>
                  </a:lnTo>
                  <a:lnTo>
                    <a:pt x="707" y="0"/>
                  </a:lnTo>
                  <a:close/>
                </a:path>
              </a:pathLst>
            </a:custGeom>
            <a:grpFill/>
            <a:ln w="0">
              <a:noFill/>
              <a:prstDash val="solid"/>
              <a:round/>
              <a:headEnd/>
              <a:tailEnd/>
            </a:ln>
          </p:spPr>
          <p:txBody>
            <a:bodyPr vert="horz" wrap="square" lIns="45715" tIns="22858" rIns="45715" bIns="22858" numCol="1" anchor="t" anchorCtr="0" compatLnSpc="1">
              <a:prstTxWarp prst="textNoShape">
                <a:avLst/>
              </a:prstTxWarp>
            </a:bodyPr>
            <a:lstStyle/>
            <a:p>
              <a:endParaRPr lang="es-ES" sz="900"/>
            </a:p>
          </p:txBody>
        </p:sp>
        <p:sp>
          <p:nvSpPr>
            <p:cNvPr id="50" name="Freeform 31"/>
            <p:cNvSpPr>
              <a:spLocks noEditPoints="1"/>
            </p:cNvSpPr>
            <p:nvPr/>
          </p:nvSpPr>
          <p:spPr bwMode="auto">
            <a:xfrm>
              <a:off x="13473" y="6359"/>
              <a:ext cx="403" cy="400"/>
            </a:xfrm>
            <a:custGeom>
              <a:avLst/>
              <a:gdLst>
                <a:gd name="T0" fmla="*/ 361 w 806"/>
                <a:gd name="T1" fmla="*/ 103 h 800"/>
                <a:gd name="T2" fmla="*/ 285 w 806"/>
                <a:gd name="T3" fmla="*/ 123 h 800"/>
                <a:gd name="T4" fmla="*/ 217 w 806"/>
                <a:gd name="T5" fmla="*/ 162 h 800"/>
                <a:gd name="T6" fmla="*/ 162 w 806"/>
                <a:gd name="T7" fmla="*/ 216 h 800"/>
                <a:gd name="T8" fmla="*/ 123 w 806"/>
                <a:gd name="T9" fmla="*/ 283 h 800"/>
                <a:gd name="T10" fmla="*/ 103 w 806"/>
                <a:gd name="T11" fmla="*/ 359 h 800"/>
                <a:gd name="T12" fmla="*/ 103 w 806"/>
                <a:gd name="T13" fmla="*/ 440 h 800"/>
                <a:gd name="T14" fmla="*/ 123 w 806"/>
                <a:gd name="T15" fmla="*/ 517 h 800"/>
                <a:gd name="T16" fmla="*/ 162 w 806"/>
                <a:gd name="T17" fmla="*/ 583 h 800"/>
                <a:gd name="T18" fmla="*/ 217 w 806"/>
                <a:gd name="T19" fmla="*/ 637 h 800"/>
                <a:gd name="T20" fmla="*/ 285 w 806"/>
                <a:gd name="T21" fmla="*/ 676 h 800"/>
                <a:gd name="T22" fmla="*/ 361 w 806"/>
                <a:gd name="T23" fmla="*/ 696 h 800"/>
                <a:gd name="T24" fmla="*/ 443 w 806"/>
                <a:gd name="T25" fmla="*/ 696 h 800"/>
                <a:gd name="T26" fmla="*/ 520 w 806"/>
                <a:gd name="T27" fmla="*/ 676 h 800"/>
                <a:gd name="T28" fmla="*/ 587 w 806"/>
                <a:gd name="T29" fmla="*/ 637 h 800"/>
                <a:gd name="T30" fmla="*/ 642 w 806"/>
                <a:gd name="T31" fmla="*/ 583 h 800"/>
                <a:gd name="T32" fmla="*/ 681 w 806"/>
                <a:gd name="T33" fmla="*/ 517 h 800"/>
                <a:gd name="T34" fmla="*/ 702 w 806"/>
                <a:gd name="T35" fmla="*/ 440 h 800"/>
                <a:gd name="T36" fmla="*/ 702 w 806"/>
                <a:gd name="T37" fmla="*/ 359 h 800"/>
                <a:gd name="T38" fmla="*/ 681 w 806"/>
                <a:gd name="T39" fmla="*/ 283 h 800"/>
                <a:gd name="T40" fmla="*/ 642 w 806"/>
                <a:gd name="T41" fmla="*/ 216 h 800"/>
                <a:gd name="T42" fmla="*/ 587 w 806"/>
                <a:gd name="T43" fmla="*/ 162 h 800"/>
                <a:gd name="T44" fmla="*/ 520 w 806"/>
                <a:gd name="T45" fmla="*/ 123 h 800"/>
                <a:gd name="T46" fmla="*/ 443 w 806"/>
                <a:gd name="T47" fmla="*/ 103 h 800"/>
                <a:gd name="T48" fmla="*/ 403 w 806"/>
                <a:gd name="T49" fmla="*/ 0 h 800"/>
                <a:gd name="T50" fmla="*/ 502 w 806"/>
                <a:gd name="T51" fmla="*/ 12 h 800"/>
                <a:gd name="T52" fmla="*/ 591 w 806"/>
                <a:gd name="T53" fmla="*/ 47 h 800"/>
                <a:gd name="T54" fmla="*/ 670 w 806"/>
                <a:gd name="T55" fmla="*/ 101 h 800"/>
                <a:gd name="T56" fmla="*/ 734 w 806"/>
                <a:gd name="T57" fmla="*/ 171 h 800"/>
                <a:gd name="T58" fmla="*/ 778 w 806"/>
                <a:gd name="T59" fmla="*/ 255 h 800"/>
                <a:gd name="T60" fmla="*/ 803 w 806"/>
                <a:gd name="T61" fmla="*/ 349 h 800"/>
                <a:gd name="T62" fmla="*/ 803 w 806"/>
                <a:gd name="T63" fmla="*/ 450 h 800"/>
                <a:gd name="T64" fmla="*/ 778 w 806"/>
                <a:gd name="T65" fmla="*/ 544 h 800"/>
                <a:gd name="T66" fmla="*/ 734 w 806"/>
                <a:gd name="T67" fmla="*/ 628 h 800"/>
                <a:gd name="T68" fmla="*/ 670 w 806"/>
                <a:gd name="T69" fmla="*/ 698 h 800"/>
                <a:gd name="T70" fmla="*/ 591 w 806"/>
                <a:gd name="T71" fmla="*/ 753 h 800"/>
                <a:gd name="T72" fmla="*/ 502 w 806"/>
                <a:gd name="T73" fmla="*/ 787 h 800"/>
                <a:gd name="T74" fmla="*/ 403 w 806"/>
                <a:gd name="T75" fmla="*/ 800 h 800"/>
                <a:gd name="T76" fmla="*/ 303 w 806"/>
                <a:gd name="T77" fmla="*/ 787 h 800"/>
                <a:gd name="T78" fmla="*/ 213 w 806"/>
                <a:gd name="T79" fmla="*/ 753 h 800"/>
                <a:gd name="T80" fmla="*/ 135 w 806"/>
                <a:gd name="T81" fmla="*/ 698 h 800"/>
                <a:gd name="T82" fmla="*/ 72 w 806"/>
                <a:gd name="T83" fmla="*/ 628 h 800"/>
                <a:gd name="T84" fmla="*/ 26 w 806"/>
                <a:gd name="T85" fmla="*/ 544 h 800"/>
                <a:gd name="T86" fmla="*/ 3 w 806"/>
                <a:gd name="T87" fmla="*/ 450 h 800"/>
                <a:gd name="T88" fmla="*/ 3 w 806"/>
                <a:gd name="T89" fmla="*/ 349 h 800"/>
                <a:gd name="T90" fmla="*/ 26 w 806"/>
                <a:gd name="T91" fmla="*/ 255 h 800"/>
                <a:gd name="T92" fmla="*/ 72 w 806"/>
                <a:gd name="T93" fmla="*/ 171 h 800"/>
                <a:gd name="T94" fmla="*/ 135 w 806"/>
                <a:gd name="T95" fmla="*/ 101 h 800"/>
                <a:gd name="T96" fmla="*/ 213 w 806"/>
                <a:gd name="T97" fmla="*/ 47 h 800"/>
                <a:gd name="T98" fmla="*/ 303 w 806"/>
                <a:gd name="T99" fmla="*/ 12 h 800"/>
                <a:gd name="T100" fmla="*/ 403 w 806"/>
                <a:gd name="T101" fmla="*/ 0 h 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06" h="800">
                  <a:moveTo>
                    <a:pt x="403" y="100"/>
                  </a:moveTo>
                  <a:lnTo>
                    <a:pt x="361" y="103"/>
                  </a:lnTo>
                  <a:lnTo>
                    <a:pt x="322" y="110"/>
                  </a:lnTo>
                  <a:lnTo>
                    <a:pt x="285" y="123"/>
                  </a:lnTo>
                  <a:lnTo>
                    <a:pt x="250" y="141"/>
                  </a:lnTo>
                  <a:lnTo>
                    <a:pt x="217" y="162"/>
                  </a:lnTo>
                  <a:lnTo>
                    <a:pt x="188" y="188"/>
                  </a:lnTo>
                  <a:lnTo>
                    <a:pt x="162" y="216"/>
                  </a:lnTo>
                  <a:lnTo>
                    <a:pt x="141" y="248"/>
                  </a:lnTo>
                  <a:lnTo>
                    <a:pt x="123" y="283"/>
                  </a:lnTo>
                  <a:lnTo>
                    <a:pt x="110" y="321"/>
                  </a:lnTo>
                  <a:lnTo>
                    <a:pt x="103" y="359"/>
                  </a:lnTo>
                  <a:lnTo>
                    <a:pt x="100" y="400"/>
                  </a:lnTo>
                  <a:lnTo>
                    <a:pt x="103" y="440"/>
                  </a:lnTo>
                  <a:lnTo>
                    <a:pt x="110" y="479"/>
                  </a:lnTo>
                  <a:lnTo>
                    <a:pt x="123" y="517"/>
                  </a:lnTo>
                  <a:lnTo>
                    <a:pt x="141" y="550"/>
                  </a:lnTo>
                  <a:lnTo>
                    <a:pt x="162" y="583"/>
                  </a:lnTo>
                  <a:lnTo>
                    <a:pt x="188" y="612"/>
                  </a:lnTo>
                  <a:lnTo>
                    <a:pt x="217" y="637"/>
                  </a:lnTo>
                  <a:lnTo>
                    <a:pt x="250" y="659"/>
                  </a:lnTo>
                  <a:lnTo>
                    <a:pt x="285" y="676"/>
                  </a:lnTo>
                  <a:lnTo>
                    <a:pt x="322" y="688"/>
                  </a:lnTo>
                  <a:lnTo>
                    <a:pt x="361" y="696"/>
                  </a:lnTo>
                  <a:lnTo>
                    <a:pt x="403" y="699"/>
                  </a:lnTo>
                  <a:lnTo>
                    <a:pt x="443" y="696"/>
                  </a:lnTo>
                  <a:lnTo>
                    <a:pt x="483" y="688"/>
                  </a:lnTo>
                  <a:lnTo>
                    <a:pt x="520" y="676"/>
                  </a:lnTo>
                  <a:lnTo>
                    <a:pt x="555" y="659"/>
                  </a:lnTo>
                  <a:lnTo>
                    <a:pt x="587" y="637"/>
                  </a:lnTo>
                  <a:lnTo>
                    <a:pt x="616" y="612"/>
                  </a:lnTo>
                  <a:lnTo>
                    <a:pt x="642" y="583"/>
                  </a:lnTo>
                  <a:lnTo>
                    <a:pt x="664" y="550"/>
                  </a:lnTo>
                  <a:lnTo>
                    <a:pt x="681" y="517"/>
                  </a:lnTo>
                  <a:lnTo>
                    <a:pt x="694" y="479"/>
                  </a:lnTo>
                  <a:lnTo>
                    <a:pt x="702" y="440"/>
                  </a:lnTo>
                  <a:lnTo>
                    <a:pt x="705" y="400"/>
                  </a:lnTo>
                  <a:lnTo>
                    <a:pt x="702" y="359"/>
                  </a:lnTo>
                  <a:lnTo>
                    <a:pt x="694" y="321"/>
                  </a:lnTo>
                  <a:lnTo>
                    <a:pt x="681" y="283"/>
                  </a:lnTo>
                  <a:lnTo>
                    <a:pt x="664" y="248"/>
                  </a:lnTo>
                  <a:lnTo>
                    <a:pt x="642" y="216"/>
                  </a:lnTo>
                  <a:lnTo>
                    <a:pt x="616" y="188"/>
                  </a:lnTo>
                  <a:lnTo>
                    <a:pt x="587" y="162"/>
                  </a:lnTo>
                  <a:lnTo>
                    <a:pt x="555" y="141"/>
                  </a:lnTo>
                  <a:lnTo>
                    <a:pt x="520" y="123"/>
                  </a:lnTo>
                  <a:lnTo>
                    <a:pt x="483" y="110"/>
                  </a:lnTo>
                  <a:lnTo>
                    <a:pt x="443" y="103"/>
                  </a:lnTo>
                  <a:lnTo>
                    <a:pt x="403" y="100"/>
                  </a:lnTo>
                  <a:close/>
                  <a:moveTo>
                    <a:pt x="403" y="0"/>
                  </a:moveTo>
                  <a:lnTo>
                    <a:pt x="453" y="3"/>
                  </a:lnTo>
                  <a:lnTo>
                    <a:pt x="502" y="12"/>
                  </a:lnTo>
                  <a:lnTo>
                    <a:pt x="548" y="26"/>
                  </a:lnTo>
                  <a:lnTo>
                    <a:pt x="591" y="47"/>
                  </a:lnTo>
                  <a:lnTo>
                    <a:pt x="633" y="71"/>
                  </a:lnTo>
                  <a:lnTo>
                    <a:pt x="670" y="101"/>
                  </a:lnTo>
                  <a:lnTo>
                    <a:pt x="704" y="134"/>
                  </a:lnTo>
                  <a:lnTo>
                    <a:pt x="734" y="171"/>
                  </a:lnTo>
                  <a:lnTo>
                    <a:pt x="758" y="211"/>
                  </a:lnTo>
                  <a:lnTo>
                    <a:pt x="778" y="255"/>
                  </a:lnTo>
                  <a:lnTo>
                    <a:pt x="794" y="301"/>
                  </a:lnTo>
                  <a:lnTo>
                    <a:pt x="803" y="349"/>
                  </a:lnTo>
                  <a:lnTo>
                    <a:pt x="806" y="400"/>
                  </a:lnTo>
                  <a:lnTo>
                    <a:pt x="803" y="450"/>
                  </a:lnTo>
                  <a:lnTo>
                    <a:pt x="794" y="498"/>
                  </a:lnTo>
                  <a:lnTo>
                    <a:pt x="778" y="544"/>
                  </a:lnTo>
                  <a:lnTo>
                    <a:pt x="758" y="587"/>
                  </a:lnTo>
                  <a:lnTo>
                    <a:pt x="734" y="628"/>
                  </a:lnTo>
                  <a:lnTo>
                    <a:pt x="704" y="665"/>
                  </a:lnTo>
                  <a:lnTo>
                    <a:pt x="670" y="698"/>
                  </a:lnTo>
                  <a:lnTo>
                    <a:pt x="633" y="727"/>
                  </a:lnTo>
                  <a:lnTo>
                    <a:pt x="591" y="753"/>
                  </a:lnTo>
                  <a:lnTo>
                    <a:pt x="548" y="772"/>
                  </a:lnTo>
                  <a:lnTo>
                    <a:pt x="502" y="787"/>
                  </a:lnTo>
                  <a:lnTo>
                    <a:pt x="453" y="796"/>
                  </a:lnTo>
                  <a:lnTo>
                    <a:pt x="403" y="800"/>
                  </a:lnTo>
                  <a:lnTo>
                    <a:pt x="352" y="796"/>
                  </a:lnTo>
                  <a:lnTo>
                    <a:pt x="303" y="787"/>
                  </a:lnTo>
                  <a:lnTo>
                    <a:pt x="256" y="772"/>
                  </a:lnTo>
                  <a:lnTo>
                    <a:pt x="213" y="753"/>
                  </a:lnTo>
                  <a:lnTo>
                    <a:pt x="172" y="727"/>
                  </a:lnTo>
                  <a:lnTo>
                    <a:pt x="135" y="698"/>
                  </a:lnTo>
                  <a:lnTo>
                    <a:pt x="101" y="665"/>
                  </a:lnTo>
                  <a:lnTo>
                    <a:pt x="72" y="628"/>
                  </a:lnTo>
                  <a:lnTo>
                    <a:pt x="46" y="587"/>
                  </a:lnTo>
                  <a:lnTo>
                    <a:pt x="26" y="544"/>
                  </a:lnTo>
                  <a:lnTo>
                    <a:pt x="12" y="498"/>
                  </a:lnTo>
                  <a:lnTo>
                    <a:pt x="3" y="450"/>
                  </a:lnTo>
                  <a:lnTo>
                    <a:pt x="0" y="400"/>
                  </a:lnTo>
                  <a:lnTo>
                    <a:pt x="3" y="349"/>
                  </a:lnTo>
                  <a:lnTo>
                    <a:pt x="12" y="301"/>
                  </a:lnTo>
                  <a:lnTo>
                    <a:pt x="26" y="255"/>
                  </a:lnTo>
                  <a:lnTo>
                    <a:pt x="46" y="211"/>
                  </a:lnTo>
                  <a:lnTo>
                    <a:pt x="72" y="171"/>
                  </a:lnTo>
                  <a:lnTo>
                    <a:pt x="101" y="134"/>
                  </a:lnTo>
                  <a:lnTo>
                    <a:pt x="135" y="101"/>
                  </a:lnTo>
                  <a:lnTo>
                    <a:pt x="172" y="71"/>
                  </a:lnTo>
                  <a:lnTo>
                    <a:pt x="213" y="47"/>
                  </a:lnTo>
                  <a:lnTo>
                    <a:pt x="256" y="26"/>
                  </a:lnTo>
                  <a:lnTo>
                    <a:pt x="303" y="12"/>
                  </a:lnTo>
                  <a:lnTo>
                    <a:pt x="352" y="3"/>
                  </a:lnTo>
                  <a:lnTo>
                    <a:pt x="403" y="0"/>
                  </a:lnTo>
                  <a:close/>
                </a:path>
              </a:pathLst>
            </a:custGeom>
            <a:grpFill/>
            <a:ln w="0">
              <a:noFill/>
              <a:prstDash val="solid"/>
              <a:round/>
              <a:headEnd/>
              <a:tailEnd/>
            </a:ln>
          </p:spPr>
          <p:txBody>
            <a:bodyPr vert="horz" wrap="square" lIns="45715" tIns="22858" rIns="45715" bIns="22858" numCol="1" anchor="t" anchorCtr="0" compatLnSpc="1">
              <a:prstTxWarp prst="textNoShape">
                <a:avLst/>
              </a:prstTxWarp>
            </a:bodyPr>
            <a:lstStyle/>
            <a:p>
              <a:endParaRPr lang="es-ES" sz="900"/>
            </a:p>
          </p:txBody>
        </p:sp>
      </p:grpSp>
      <p:sp>
        <p:nvSpPr>
          <p:cNvPr id="51" name="Freeform 6"/>
          <p:cNvSpPr>
            <a:spLocks noChangeAspect="1" noEditPoints="1"/>
          </p:cNvSpPr>
          <p:nvPr/>
        </p:nvSpPr>
        <p:spPr bwMode="auto">
          <a:xfrm>
            <a:off x="5012456" y="2442622"/>
            <a:ext cx="230456" cy="223313"/>
          </a:xfrm>
          <a:custGeom>
            <a:avLst/>
            <a:gdLst>
              <a:gd name="T0" fmla="*/ 1848 w 4838"/>
              <a:gd name="T1" fmla="*/ 1519 h 4688"/>
              <a:gd name="T2" fmla="*/ 1745 w 4838"/>
              <a:gd name="T3" fmla="*/ 1619 h 4688"/>
              <a:gd name="T4" fmla="*/ 1608 w 4838"/>
              <a:gd name="T5" fmla="*/ 1668 h 4688"/>
              <a:gd name="T6" fmla="*/ 1303 w 4838"/>
              <a:gd name="T7" fmla="*/ 2812 h 4688"/>
              <a:gd name="T8" fmla="*/ 1361 w 4838"/>
              <a:gd name="T9" fmla="*/ 2934 h 4688"/>
              <a:gd name="T10" fmla="*/ 1367 w 4838"/>
              <a:gd name="T11" fmla="*/ 3069 h 4688"/>
              <a:gd name="T12" fmla="*/ 2290 w 4838"/>
              <a:gd name="T13" fmla="*/ 3738 h 4688"/>
              <a:gd name="T14" fmla="*/ 2418 w 4838"/>
              <a:gd name="T15" fmla="*/ 3714 h 4688"/>
              <a:gd name="T16" fmla="*/ 2548 w 4838"/>
              <a:gd name="T17" fmla="*/ 3738 h 4688"/>
              <a:gd name="T18" fmla="*/ 3471 w 4838"/>
              <a:gd name="T19" fmla="*/ 3069 h 4688"/>
              <a:gd name="T20" fmla="*/ 3477 w 4838"/>
              <a:gd name="T21" fmla="*/ 2934 h 4688"/>
              <a:gd name="T22" fmla="*/ 3537 w 4838"/>
              <a:gd name="T23" fmla="*/ 2812 h 4688"/>
              <a:gd name="T24" fmla="*/ 3230 w 4838"/>
              <a:gd name="T25" fmla="*/ 1668 h 4688"/>
              <a:gd name="T26" fmla="*/ 3093 w 4838"/>
              <a:gd name="T27" fmla="*/ 1619 h 4688"/>
              <a:gd name="T28" fmla="*/ 2990 w 4838"/>
              <a:gd name="T29" fmla="*/ 1519 h 4688"/>
              <a:gd name="T30" fmla="*/ 2420 w 4838"/>
              <a:gd name="T31" fmla="*/ 0 h 4688"/>
              <a:gd name="T32" fmla="*/ 2564 w 4838"/>
              <a:gd name="T33" fmla="*/ 31 h 4688"/>
              <a:gd name="T34" fmla="*/ 2680 w 4838"/>
              <a:gd name="T35" fmla="*/ 115 h 4688"/>
              <a:gd name="T36" fmla="*/ 3282 w 4838"/>
              <a:gd name="T37" fmla="*/ 1333 h 4688"/>
              <a:gd name="T38" fmla="*/ 4634 w 4838"/>
              <a:gd name="T39" fmla="*/ 1546 h 4688"/>
              <a:gd name="T40" fmla="*/ 4747 w 4838"/>
              <a:gd name="T41" fmla="*/ 1628 h 4688"/>
              <a:gd name="T42" fmla="*/ 4820 w 4838"/>
              <a:gd name="T43" fmla="*/ 1748 h 4688"/>
              <a:gd name="T44" fmla="*/ 4837 w 4838"/>
              <a:gd name="T45" fmla="*/ 1887 h 4688"/>
              <a:gd name="T46" fmla="*/ 4796 w 4838"/>
              <a:gd name="T47" fmla="*/ 2018 h 4688"/>
              <a:gd name="T48" fmla="*/ 3817 w 4838"/>
              <a:gd name="T49" fmla="*/ 3014 h 4688"/>
              <a:gd name="T50" fmla="*/ 4032 w 4838"/>
              <a:gd name="T51" fmla="*/ 4389 h 4688"/>
              <a:gd name="T52" fmla="*/ 3986 w 4838"/>
              <a:gd name="T53" fmla="*/ 4521 h 4688"/>
              <a:gd name="T54" fmla="*/ 3887 w 4838"/>
              <a:gd name="T55" fmla="*/ 4625 h 4688"/>
              <a:gd name="T56" fmla="*/ 3739 w 4838"/>
              <a:gd name="T57" fmla="*/ 4685 h 4688"/>
              <a:gd name="T58" fmla="*/ 3599 w 4838"/>
              <a:gd name="T59" fmla="*/ 4677 h 4688"/>
              <a:gd name="T60" fmla="*/ 2420 w 4838"/>
              <a:gd name="T61" fmla="*/ 4055 h 4688"/>
              <a:gd name="T62" fmla="*/ 1239 w 4838"/>
              <a:gd name="T63" fmla="*/ 4677 h 4688"/>
              <a:gd name="T64" fmla="*/ 1099 w 4838"/>
              <a:gd name="T65" fmla="*/ 4685 h 4688"/>
              <a:gd name="T66" fmla="*/ 952 w 4838"/>
              <a:gd name="T67" fmla="*/ 4625 h 4688"/>
              <a:gd name="T68" fmla="*/ 852 w 4838"/>
              <a:gd name="T69" fmla="*/ 4521 h 4688"/>
              <a:gd name="T70" fmla="*/ 806 w 4838"/>
              <a:gd name="T71" fmla="*/ 4389 h 4688"/>
              <a:gd name="T72" fmla="*/ 1022 w 4838"/>
              <a:gd name="T73" fmla="*/ 3014 h 4688"/>
              <a:gd name="T74" fmla="*/ 42 w 4838"/>
              <a:gd name="T75" fmla="*/ 2018 h 4688"/>
              <a:gd name="T76" fmla="*/ 1 w 4838"/>
              <a:gd name="T77" fmla="*/ 1887 h 4688"/>
              <a:gd name="T78" fmla="*/ 18 w 4838"/>
              <a:gd name="T79" fmla="*/ 1748 h 4688"/>
              <a:gd name="T80" fmla="*/ 91 w 4838"/>
              <a:gd name="T81" fmla="*/ 1628 h 4688"/>
              <a:gd name="T82" fmla="*/ 204 w 4838"/>
              <a:gd name="T83" fmla="*/ 1546 h 4688"/>
              <a:gd name="T84" fmla="*/ 1556 w 4838"/>
              <a:gd name="T85" fmla="*/ 1333 h 4688"/>
              <a:gd name="T86" fmla="*/ 2158 w 4838"/>
              <a:gd name="T87" fmla="*/ 115 h 4688"/>
              <a:gd name="T88" fmla="*/ 2275 w 4838"/>
              <a:gd name="T89" fmla="*/ 31 h 4688"/>
              <a:gd name="T90" fmla="*/ 2420 w 4838"/>
              <a:gd name="T91" fmla="*/ 0 h 4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838" h="4688">
                <a:moveTo>
                  <a:pt x="2420" y="341"/>
                </a:moveTo>
                <a:lnTo>
                  <a:pt x="1872" y="1477"/>
                </a:lnTo>
                <a:lnTo>
                  <a:pt x="1848" y="1519"/>
                </a:lnTo>
                <a:lnTo>
                  <a:pt x="1818" y="1556"/>
                </a:lnTo>
                <a:lnTo>
                  <a:pt x="1784" y="1591"/>
                </a:lnTo>
                <a:lnTo>
                  <a:pt x="1745" y="1619"/>
                </a:lnTo>
                <a:lnTo>
                  <a:pt x="1702" y="1641"/>
                </a:lnTo>
                <a:lnTo>
                  <a:pt x="1656" y="1658"/>
                </a:lnTo>
                <a:lnTo>
                  <a:pt x="1608" y="1668"/>
                </a:lnTo>
                <a:lnTo>
                  <a:pt x="350" y="1856"/>
                </a:lnTo>
                <a:lnTo>
                  <a:pt x="1272" y="2777"/>
                </a:lnTo>
                <a:lnTo>
                  <a:pt x="1303" y="2812"/>
                </a:lnTo>
                <a:lnTo>
                  <a:pt x="1328" y="2850"/>
                </a:lnTo>
                <a:lnTo>
                  <a:pt x="1348" y="2891"/>
                </a:lnTo>
                <a:lnTo>
                  <a:pt x="1361" y="2934"/>
                </a:lnTo>
                <a:lnTo>
                  <a:pt x="1368" y="2978"/>
                </a:lnTo>
                <a:lnTo>
                  <a:pt x="1371" y="3025"/>
                </a:lnTo>
                <a:lnTo>
                  <a:pt x="1367" y="3069"/>
                </a:lnTo>
                <a:lnTo>
                  <a:pt x="1153" y="4348"/>
                </a:lnTo>
                <a:lnTo>
                  <a:pt x="2250" y="3757"/>
                </a:lnTo>
                <a:lnTo>
                  <a:pt x="2290" y="3738"/>
                </a:lnTo>
                <a:lnTo>
                  <a:pt x="2332" y="3724"/>
                </a:lnTo>
                <a:lnTo>
                  <a:pt x="2375" y="3717"/>
                </a:lnTo>
                <a:lnTo>
                  <a:pt x="2418" y="3714"/>
                </a:lnTo>
                <a:lnTo>
                  <a:pt x="2463" y="3717"/>
                </a:lnTo>
                <a:lnTo>
                  <a:pt x="2506" y="3724"/>
                </a:lnTo>
                <a:lnTo>
                  <a:pt x="2548" y="3738"/>
                </a:lnTo>
                <a:lnTo>
                  <a:pt x="2588" y="3757"/>
                </a:lnTo>
                <a:lnTo>
                  <a:pt x="3686" y="4348"/>
                </a:lnTo>
                <a:lnTo>
                  <a:pt x="3471" y="3069"/>
                </a:lnTo>
                <a:lnTo>
                  <a:pt x="3467" y="3025"/>
                </a:lnTo>
                <a:lnTo>
                  <a:pt x="3470" y="2978"/>
                </a:lnTo>
                <a:lnTo>
                  <a:pt x="3477" y="2934"/>
                </a:lnTo>
                <a:lnTo>
                  <a:pt x="3490" y="2891"/>
                </a:lnTo>
                <a:lnTo>
                  <a:pt x="3511" y="2850"/>
                </a:lnTo>
                <a:lnTo>
                  <a:pt x="3537" y="2812"/>
                </a:lnTo>
                <a:lnTo>
                  <a:pt x="3566" y="2777"/>
                </a:lnTo>
                <a:lnTo>
                  <a:pt x="4488" y="1856"/>
                </a:lnTo>
                <a:lnTo>
                  <a:pt x="3230" y="1668"/>
                </a:lnTo>
                <a:lnTo>
                  <a:pt x="3182" y="1658"/>
                </a:lnTo>
                <a:lnTo>
                  <a:pt x="3136" y="1641"/>
                </a:lnTo>
                <a:lnTo>
                  <a:pt x="3093" y="1619"/>
                </a:lnTo>
                <a:lnTo>
                  <a:pt x="3054" y="1591"/>
                </a:lnTo>
                <a:lnTo>
                  <a:pt x="3020" y="1558"/>
                </a:lnTo>
                <a:lnTo>
                  <a:pt x="2990" y="1519"/>
                </a:lnTo>
                <a:lnTo>
                  <a:pt x="2966" y="1477"/>
                </a:lnTo>
                <a:lnTo>
                  <a:pt x="2420" y="341"/>
                </a:lnTo>
                <a:close/>
                <a:moveTo>
                  <a:pt x="2420" y="0"/>
                </a:moveTo>
                <a:lnTo>
                  <a:pt x="2469" y="5"/>
                </a:lnTo>
                <a:lnTo>
                  <a:pt x="2518" y="15"/>
                </a:lnTo>
                <a:lnTo>
                  <a:pt x="2564" y="31"/>
                </a:lnTo>
                <a:lnTo>
                  <a:pt x="2606" y="54"/>
                </a:lnTo>
                <a:lnTo>
                  <a:pt x="2646" y="82"/>
                </a:lnTo>
                <a:lnTo>
                  <a:pt x="2680" y="115"/>
                </a:lnTo>
                <a:lnTo>
                  <a:pt x="2710" y="154"/>
                </a:lnTo>
                <a:lnTo>
                  <a:pt x="2735" y="197"/>
                </a:lnTo>
                <a:lnTo>
                  <a:pt x="3282" y="1333"/>
                </a:lnTo>
                <a:lnTo>
                  <a:pt x="4542" y="1519"/>
                </a:lnTo>
                <a:lnTo>
                  <a:pt x="4589" y="1530"/>
                </a:lnTo>
                <a:lnTo>
                  <a:pt x="4634" y="1546"/>
                </a:lnTo>
                <a:lnTo>
                  <a:pt x="4676" y="1568"/>
                </a:lnTo>
                <a:lnTo>
                  <a:pt x="4713" y="1595"/>
                </a:lnTo>
                <a:lnTo>
                  <a:pt x="4747" y="1628"/>
                </a:lnTo>
                <a:lnTo>
                  <a:pt x="4777" y="1664"/>
                </a:lnTo>
                <a:lnTo>
                  <a:pt x="4801" y="1704"/>
                </a:lnTo>
                <a:lnTo>
                  <a:pt x="4820" y="1748"/>
                </a:lnTo>
                <a:lnTo>
                  <a:pt x="4832" y="1795"/>
                </a:lnTo>
                <a:lnTo>
                  <a:pt x="4838" y="1841"/>
                </a:lnTo>
                <a:lnTo>
                  <a:pt x="4837" y="1887"/>
                </a:lnTo>
                <a:lnTo>
                  <a:pt x="4829" y="1932"/>
                </a:lnTo>
                <a:lnTo>
                  <a:pt x="4816" y="1976"/>
                </a:lnTo>
                <a:lnTo>
                  <a:pt x="4796" y="2018"/>
                </a:lnTo>
                <a:lnTo>
                  <a:pt x="4771" y="2058"/>
                </a:lnTo>
                <a:lnTo>
                  <a:pt x="4738" y="2094"/>
                </a:lnTo>
                <a:lnTo>
                  <a:pt x="3817" y="3014"/>
                </a:lnTo>
                <a:lnTo>
                  <a:pt x="4031" y="4292"/>
                </a:lnTo>
                <a:lnTo>
                  <a:pt x="4035" y="4341"/>
                </a:lnTo>
                <a:lnTo>
                  <a:pt x="4032" y="4389"/>
                </a:lnTo>
                <a:lnTo>
                  <a:pt x="4024" y="4435"/>
                </a:lnTo>
                <a:lnTo>
                  <a:pt x="4007" y="4479"/>
                </a:lnTo>
                <a:lnTo>
                  <a:pt x="3986" y="4521"/>
                </a:lnTo>
                <a:lnTo>
                  <a:pt x="3958" y="4560"/>
                </a:lnTo>
                <a:lnTo>
                  <a:pt x="3925" y="4594"/>
                </a:lnTo>
                <a:lnTo>
                  <a:pt x="3887" y="4625"/>
                </a:lnTo>
                <a:lnTo>
                  <a:pt x="3840" y="4652"/>
                </a:lnTo>
                <a:lnTo>
                  <a:pt x="3790" y="4673"/>
                </a:lnTo>
                <a:lnTo>
                  <a:pt x="3739" y="4685"/>
                </a:lnTo>
                <a:lnTo>
                  <a:pt x="3686" y="4688"/>
                </a:lnTo>
                <a:lnTo>
                  <a:pt x="3642" y="4685"/>
                </a:lnTo>
                <a:lnTo>
                  <a:pt x="3599" y="4677"/>
                </a:lnTo>
                <a:lnTo>
                  <a:pt x="3557" y="4664"/>
                </a:lnTo>
                <a:lnTo>
                  <a:pt x="3517" y="4645"/>
                </a:lnTo>
                <a:lnTo>
                  <a:pt x="2420" y="4055"/>
                </a:lnTo>
                <a:lnTo>
                  <a:pt x="1321" y="4645"/>
                </a:lnTo>
                <a:lnTo>
                  <a:pt x="1281" y="4664"/>
                </a:lnTo>
                <a:lnTo>
                  <a:pt x="1239" y="4677"/>
                </a:lnTo>
                <a:lnTo>
                  <a:pt x="1196" y="4685"/>
                </a:lnTo>
                <a:lnTo>
                  <a:pt x="1153" y="4688"/>
                </a:lnTo>
                <a:lnTo>
                  <a:pt x="1099" y="4685"/>
                </a:lnTo>
                <a:lnTo>
                  <a:pt x="1048" y="4673"/>
                </a:lnTo>
                <a:lnTo>
                  <a:pt x="998" y="4652"/>
                </a:lnTo>
                <a:lnTo>
                  <a:pt x="952" y="4625"/>
                </a:lnTo>
                <a:lnTo>
                  <a:pt x="913" y="4594"/>
                </a:lnTo>
                <a:lnTo>
                  <a:pt x="880" y="4560"/>
                </a:lnTo>
                <a:lnTo>
                  <a:pt x="852" y="4521"/>
                </a:lnTo>
                <a:lnTo>
                  <a:pt x="831" y="4479"/>
                </a:lnTo>
                <a:lnTo>
                  <a:pt x="815" y="4435"/>
                </a:lnTo>
                <a:lnTo>
                  <a:pt x="806" y="4389"/>
                </a:lnTo>
                <a:lnTo>
                  <a:pt x="803" y="4341"/>
                </a:lnTo>
                <a:lnTo>
                  <a:pt x="807" y="4292"/>
                </a:lnTo>
                <a:lnTo>
                  <a:pt x="1022" y="3014"/>
                </a:lnTo>
                <a:lnTo>
                  <a:pt x="98" y="2094"/>
                </a:lnTo>
                <a:lnTo>
                  <a:pt x="67" y="2058"/>
                </a:lnTo>
                <a:lnTo>
                  <a:pt x="42" y="2018"/>
                </a:lnTo>
                <a:lnTo>
                  <a:pt x="22" y="1976"/>
                </a:lnTo>
                <a:lnTo>
                  <a:pt x="9" y="1933"/>
                </a:lnTo>
                <a:lnTo>
                  <a:pt x="1" y="1887"/>
                </a:lnTo>
                <a:lnTo>
                  <a:pt x="0" y="1841"/>
                </a:lnTo>
                <a:lnTo>
                  <a:pt x="6" y="1795"/>
                </a:lnTo>
                <a:lnTo>
                  <a:pt x="18" y="1748"/>
                </a:lnTo>
                <a:lnTo>
                  <a:pt x="37" y="1704"/>
                </a:lnTo>
                <a:lnTo>
                  <a:pt x="61" y="1664"/>
                </a:lnTo>
                <a:lnTo>
                  <a:pt x="91" y="1628"/>
                </a:lnTo>
                <a:lnTo>
                  <a:pt x="125" y="1595"/>
                </a:lnTo>
                <a:lnTo>
                  <a:pt x="162" y="1568"/>
                </a:lnTo>
                <a:lnTo>
                  <a:pt x="204" y="1546"/>
                </a:lnTo>
                <a:lnTo>
                  <a:pt x="249" y="1530"/>
                </a:lnTo>
                <a:lnTo>
                  <a:pt x="296" y="1519"/>
                </a:lnTo>
                <a:lnTo>
                  <a:pt x="1556" y="1333"/>
                </a:lnTo>
                <a:lnTo>
                  <a:pt x="2103" y="197"/>
                </a:lnTo>
                <a:lnTo>
                  <a:pt x="2128" y="154"/>
                </a:lnTo>
                <a:lnTo>
                  <a:pt x="2158" y="115"/>
                </a:lnTo>
                <a:lnTo>
                  <a:pt x="2192" y="82"/>
                </a:lnTo>
                <a:lnTo>
                  <a:pt x="2232" y="54"/>
                </a:lnTo>
                <a:lnTo>
                  <a:pt x="2275" y="31"/>
                </a:lnTo>
                <a:lnTo>
                  <a:pt x="2320" y="15"/>
                </a:lnTo>
                <a:lnTo>
                  <a:pt x="2369" y="5"/>
                </a:lnTo>
                <a:lnTo>
                  <a:pt x="2420" y="0"/>
                </a:lnTo>
                <a:close/>
              </a:path>
            </a:pathLst>
          </a:custGeom>
          <a:solidFill>
            <a:schemeClr val="tx2">
              <a:lumMod val="90000"/>
              <a:lumOff val="10000"/>
            </a:schemeClr>
          </a:solidFill>
          <a:ln w="0">
            <a:noFill/>
            <a:prstDash val="solid"/>
            <a:round/>
            <a:headEnd/>
            <a:tailEnd/>
          </a:ln>
        </p:spPr>
        <p:txBody>
          <a:bodyPr vert="horz" wrap="square" lIns="45715" tIns="22858" rIns="45715" bIns="22858" numCol="1" anchor="t" anchorCtr="0" compatLnSpc="1">
            <a:prstTxWarp prst="textNoShape">
              <a:avLst/>
            </a:prstTxWarp>
          </a:bodyPr>
          <a:lstStyle/>
          <a:p>
            <a:endParaRPr lang="es-SV" sz="900"/>
          </a:p>
        </p:txBody>
      </p:sp>
      <p:sp>
        <p:nvSpPr>
          <p:cNvPr id="52" name="Textbox 1"/>
          <p:cNvSpPr/>
          <p:nvPr/>
        </p:nvSpPr>
        <p:spPr>
          <a:xfrm>
            <a:off x="3423355" y="5786974"/>
            <a:ext cx="1980950" cy="383636"/>
          </a:xfrm>
          <a:prstGeom prst="rect">
            <a:avLst/>
          </a:prstGeom>
        </p:spPr>
        <p:txBody>
          <a:bodyPr wrap="square" lIns="120846" tIns="60423" rIns="120846" bIns="60423">
            <a:spAutoFit/>
          </a:bodyPr>
          <a:lstStyle/>
          <a:p>
            <a:r>
              <a:rPr lang="zh-CN" altLang="en-US" sz="1700" b="1" kern="1000" dirty="0">
                <a:latin typeface="微软雅黑" panose="020B0503020204020204" pitchFamily="34" charset="-122"/>
                <a:ea typeface="微软雅黑" panose="020B0503020204020204" pitchFamily="34" charset="-122"/>
                <a:cs typeface="Open Sans Condensed" panose="020B0604020202020204" charset="0"/>
              </a:rPr>
              <a:t>讲故事</a:t>
            </a:r>
            <a:endParaRPr lang="en-US" sz="1700" b="1" dirty="0">
              <a:latin typeface="微软雅黑" panose="020B0503020204020204" pitchFamily="34" charset="-122"/>
              <a:ea typeface="微软雅黑" panose="020B0503020204020204" pitchFamily="34" charset="-122"/>
            </a:endParaRPr>
          </a:p>
        </p:txBody>
      </p:sp>
      <p:sp>
        <p:nvSpPr>
          <p:cNvPr id="53" name="Textbox 1"/>
          <p:cNvSpPr/>
          <p:nvPr/>
        </p:nvSpPr>
        <p:spPr>
          <a:xfrm>
            <a:off x="3013207" y="5106432"/>
            <a:ext cx="1935786" cy="383636"/>
          </a:xfrm>
          <a:prstGeom prst="rect">
            <a:avLst/>
          </a:prstGeom>
        </p:spPr>
        <p:txBody>
          <a:bodyPr wrap="square" lIns="120846" tIns="60423" rIns="120846" bIns="60423">
            <a:spAutoFit/>
          </a:bodyPr>
          <a:lstStyle/>
          <a:p>
            <a:pPr algn="r"/>
            <a:r>
              <a:rPr lang="zh-CN" altLang="en-US" sz="1700" b="1" kern="1000" dirty="0">
                <a:latin typeface="微软雅黑" panose="020B0503020204020204" pitchFamily="34" charset="-122"/>
                <a:ea typeface="微软雅黑" panose="020B0503020204020204" pitchFamily="34" charset="-122"/>
                <a:cs typeface="Open Sans Condensed" panose="020B0604020202020204" charset="0"/>
              </a:rPr>
              <a:t>聊天</a:t>
            </a:r>
            <a:endParaRPr lang="en-US" sz="1700" b="1" dirty="0">
              <a:latin typeface="微软雅黑" panose="020B0503020204020204" pitchFamily="34" charset="-122"/>
              <a:ea typeface="微软雅黑" panose="020B0503020204020204" pitchFamily="34" charset="-122"/>
            </a:endParaRPr>
          </a:p>
        </p:txBody>
      </p:sp>
      <p:sp>
        <p:nvSpPr>
          <p:cNvPr id="54" name="Textbox 1"/>
          <p:cNvSpPr/>
          <p:nvPr/>
        </p:nvSpPr>
        <p:spPr>
          <a:xfrm>
            <a:off x="3423354" y="4425885"/>
            <a:ext cx="2289795" cy="383636"/>
          </a:xfrm>
          <a:prstGeom prst="rect">
            <a:avLst/>
          </a:prstGeom>
        </p:spPr>
        <p:txBody>
          <a:bodyPr wrap="square" lIns="120846" tIns="60423" rIns="120846" bIns="60423">
            <a:spAutoFit/>
          </a:bodyPr>
          <a:lstStyle/>
          <a:p>
            <a:r>
              <a:rPr lang="zh-CN" altLang="en-US" sz="1700" b="1" kern="1000" dirty="0">
                <a:latin typeface="微软雅黑" panose="020B0503020204020204" pitchFamily="34" charset="-122"/>
                <a:ea typeface="微软雅黑" panose="020B0503020204020204" pitchFamily="34" charset="-122"/>
                <a:cs typeface="Open Sans Condensed" panose="020B0604020202020204" charset="0"/>
              </a:rPr>
              <a:t>帮员工制定发展计划</a:t>
            </a:r>
            <a:endParaRPr lang="en-US" sz="1700" b="1" dirty="0">
              <a:latin typeface="微软雅黑" panose="020B0503020204020204" pitchFamily="34" charset="-122"/>
              <a:ea typeface="微软雅黑" panose="020B0503020204020204" pitchFamily="34" charset="-122"/>
            </a:endParaRPr>
          </a:p>
        </p:txBody>
      </p:sp>
      <p:sp>
        <p:nvSpPr>
          <p:cNvPr id="55" name="Textbox 1"/>
          <p:cNvSpPr/>
          <p:nvPr/>
        </p:nvSpPr>
        <p:spPr>
          <a:xfrm>
            <a:off x="2848383" y="3745340"/>
            <a:ext cx="2100610" cy="383636"/>
          </a:xfrm>
          <a:prstGeom prst="rect">
            <a:avLst/>
          </a:prstGeom>
        </p:spPr>
        <p:txBody>
          <a:bodyPr wrap="square" lIns="120846" tIns="60423" rIns="120846" bIns="60423">
            <a:spAutoFit/>
          </a:bodyPr>
          <a:lstStyle/>
          <a:p>
            <a:pPr algn="r"/>
            <a:r>
              <a:rPr lang="zh-CN" altLang="en-US" sz="1700" b="1" kern="1000" dirty="0">
                <a:latin typeface="微软雅黑" panose="020B0503020204020204" pitchFamily="34" charset="-122"/>
                <a:ea typeface="微软雅黑" panose="020B0503020204020204" pitchFamily="34" charset="-122"/>
                <a:cs typeface="Open Sans Condensed" panose="020B0604020202020204" charset="0"/>
              </a:rPr>
              <a:t>鼓励越级报告</a:t>
            </a:r>
            <a:endParaRPr lang="en-US" sz="1700" b="1" dirty="0">
              <a:latin typeface="微软雅黑" panose="020B0503020204020204" pitchFamily="34" charset="-122"/>
              <a:ea typeface="微软雅黑" panose="020B0503020204020204" pitchFamily="34" charset="-122"/>
            </a:endParaRPr>
          </a:p>
        </p:txBody>
      </p:sp>
      <p:sp>
        <p:nvSpPr>
          <p:cNvPr id="56" name="Textbox 1"/>
          <p:cNvSpPr/>
          <p:nvPr/>
        </p:nvSpPr>
        <p:spPr>
          <a:xfrm>
            <a:off x="3423355" y="3064796"/>
            <a:ext cx="2100610" cy="383636"/>
          </a:xfrm>
          <a:prstGeom prst="rect">
            <a:avLst/>
          </a:prstGeom>
        </p:spPr>
        <p:txBody>
          <a:bodyPr wrap="square" lIns="120846" tIns="60423" rIns="120846" bIns="60423">
            <a:spAutoFit/>
          </a:bodyPr>
          <a:lstStyle/>
          <a:p>
            <a:r>
              <a:rPr lang="zh-CN" altLang="en-US" sz="1700" b="1" kern="1000" dirty="0">
                <a:latin typeface="微软雅黑" panose="020B0503020204020204" pitchFamily="34" charset="-122"/>
                <a:ea typeface="微软雅黑" panose="020B0503020204020204" pitchFamily="34" charset="-122"/>
                <a:cs typeface="Open Sans Condensed" panose="020B0604020202020204" charset="0"/>
              </a:rPr>
              <a:t>动员员工参与决策</a:t>
            </a:r>
            <a:endParaRPr lang="en-US" sz="1700" b="1" dirty="0">
              <a:latin typeface="微软雅黑" panose="020B0503020204020204" pitchFamily="34" charset="-122"/>
              <a:ea typeface="微软雅黑" panose="020B0503020204020204" pitchFamily="34" charset="-122"/>
            </a:endParaRPr>
          </a:p>
        </p:txBody>
      </p:sp>
      <p:sp>
        <p:nvSpPr>
          <p:cNvPr id="57" name="Textbox 1"/>
          <p:cNvSpPr/>
          <p:nvPr/>
        </p:nvSpPr>
        <p:spPr>
          <a:xfrm>
            <a:off x="2848383" y="2384251"/>
            <a:ext cx="2100610" cy="383636"/>
          </a:xfrm>
          <a:prstGeom prst="rect">
            <a:avLst/>
          </a:prstGeom>
        </p:spPr>
        <p:txBody>
          <a:bodyPr wrap="square" lIns="120846" tIns="60423" rIns="120846" bIns="60423">
            <a:spAutoFit/>
          </a:bodyPr>
          <a:lstStyle/>
          <a:p>
            <a:pPr algn="r"/>
            <a:r>
              <a:rPr lang="zh-CN" altLang="en-US" sz="1700" b="1" kern="1000" dirty="0">
                <a:latin typeface="微软雅黑" panose="020B0503020204020204" pitchFamily="34" charset="-122"/>
                <a:ea typeface="微软雅黑" panose="020B0503020204020204" pitchFamily="34" charset="-122"/>
                <a:cs typeface="Open Sans Condensed" panose="020B0604020202020204" charset="0"/>
              </a:rPr>
              <a:t>培养自豪感</a:t>
            </a:r>
            <a:endParaRPr lang="en-US" sz="1700" b="1" dirty="0">
              <a:latin typeface="微软雅黑" panose="020B0503020204020204" pitchFamily="34" charset="-122"/>
              <a:ea typeface="微软雅黑" panose="020B0503020204020204" pitchFamily="34" charset="-122"/>
            </a:endParaRPr>
          </a:p>
        </p:txBody>
      </p:sp>
      <p:grpSp>
        <p:nvGrpSpPr>
          <p:cNvPr id="58" name="Group 24"/>
          <p:cNvGrpSpPr>
            <a:grpSpLocks noChangeAspect="1"/>
          </p:cNvGrpSpPr>
          <p:nvPr/>
        </p:nvGrpSpPr>
        <p:grpSpPr bwMode="auto">
          <a:xfrm>
            <a:off x="3176657" y="1759830"/>
            <a:ext cx="230231" cy="227806"/>
            <a:chOff x="9124" y="-1661"/>
            <a:chExt cx="1615" cy="1598"/>
          </a:xfrm>
          <a:solidFill>
            <a:schemeClr val="tx2">
              <a:lumMod val="90000"/>
              <a:lumOff val="10000"/>
            </a:schemeClr>
          </a:solidFill>
        </p:grpSpPr>
        <p:sp>
          <p:nvSpPr>
            <p:cNvPr id="59" name="Freeform 26"/>
            <p:cNvSpPr>
              <a:spLocks noEditPoints="1"/>
            </p:cNvSpPr>
            <p:nvPr/>
          </p:nvSpPr>
          <p:spPr bwMode="auto">
            <a:xfrm>
              <a:off x="9124" y="-1661"/>
              <a:ext cx="1615" cy="1598"/>
            </a:xfrm>
            <a:custGeom>
              <a:avLst/>
              <a:gdLst>
                <a:gd name="T0" fmla="*/ 2018 w 3228"/>
                <a:gd name="T1" fmla="*/ 225 h 3195"/>
                <a:gd name="T2" fmla="*/ 1776 w 3228"/>
                <a:gd name="T3" fmla="*/ 331 h 3195"/>
                <a:gd name="T4" fmla="*/ 1585 w 3228"/>
                <a:gd name="T5" fmla="*/ 506 h 3195"/>
                <a:gd name="T6" fmla="*/ 1458 w 3228"/>
                <a:gd name="T7" fmla="*/ 733 h 3195"/>
                <a:gd name="T8" fmla="*/ 1412 w 3228"/>
                <a:gd name="T9" fmla="*/ 999 h 3195"/>
                <a:gd name="T10" fmla="*/ 1453 w 3228"/>
                <a:gd name="T11" fmla="*/ 1240 h 3195"/>
                <a:gd name="T12" fmla="*/ 1378 w 3228"/>
                <a:gd name="T13" fmla="*/ 1548 h 3195"/>
                <a:gd name="T14" fmla="*/ 487 w 3228"/>
                <a:gd name="T15" fmla="*/ 2996 h 3195"/>
                <a:gd name="T16" fmla="*/ 711 w 3228"/>
                <a:gd name="T17" fmla="*/ 2805 h 3195"/>
                <a:gd name="T18" fmla="*/ 1009 w 3228"/>
                <a:gd name="T19" fmla="*/ 2596 h 3195"/>
                <a:gd name="T20" fmla="*/ 1048 w 3228"/>
                <a:gd name="T21" fmla="*/ 2478 h 3195"/>
                <a:gd name="T22" fmla="*/ 1147 w 3228"/>
                <a:gd name="T23" fmla="*/ 2406 h 3195"/>
                <a:gd name="T24" fmla="*/ 1412 w 3228"/>
                <a:gd name="T25" fmla="*/ 2162 h 3195"/>
                <a:gd name="T26" fmla="*/ 1452 w 3228"/>
                <a:gd name="T27" fmla="*/ 2046 h 3195"/>
                <a:gd name="T28" fmla="*/ 1813 w 3228"/>
                <a:gd name="T29" fmla="*/ 1684 h 3195"/>
                <a:gd name="T30" fmla="*/ 2035 w 3228"/>
                <a:gd name="T31" fmla="*/ 1775 h 3195"/>
                <a:gd name="T32" fmla="*/ 2290 w 3228"/>
                <a:gd name="T33" fmla="*/ 1794 h 3195"/>
                <a:gd name="T34" fmla="*/ 2550 w 3228"/>
                <a:gd name="T35" fmla="*/ 1728 h 3195"/>
                <a:gd name="T36" fmla="*/ 2767 w 3228"/>
                <a:gd name="T37" fmla="*/ 1585 h 3195"/>
                <a:gd name="T38" fmla="*/ 2928 w 3228"/>
                <a:gd name="T39" fmla="*/ 1383 h 3195"/>
                <a:gd name="T40" fmla="*/ 3016 w 3228"/>
                <a:gd name="T41" fmla="*/ 1135 h 3195"/>
                <a:gd name="T42" fmla="*/ 3016 w 3228"/>
                <a:gd name="T43" fmla="*/ 862 h 3195"/>
                <a:gd name="T44" fmla="*/ 2928 w 3228"/>
                <a:gd name="T45" fmla="*/ 614 h 3195"/>
                <a:gd name="T46" fmla="*/ 2767 w 3228"/>
                <a:gd name="T47" fmla="*/ 412 h 3195"/>
                <a:gd name="T48" fmla="*/ 2550 w 3228"/>
                <a:gd name="T49" fmla="*/ 269 h 3195"/>
                <a:gd name="T50" fmla="*/ 2290 w 3228"/>
                <a:gd name="T51" fmla="*/ 202 h 3195"/>
                <a:gd name="T52" fmla="*/ 2376 w 3228"/>
                <a:gd name="T53" fmla="*/ 12 h 3195"/>
                <a:gd name="T54" fmla="*/ 2663 w 3228"/>
                <a:gd name="T55" fmla="*/ 101 h 3195"/>
                <a:gd name="T56" fmla="*/ 2907 w 3228"/>
                <a:gd name="T57" fmla="*/ 267 h 3195"/>
                <a:gd name="T58" fmla="*/ 3091 w 3228"/>
                <a:gd name="T59" fmla="*/ 494 h 3195"/>
                <a:gd name="T60" fmla="*/ 3202 w 3228"/>
                <a:gd name="T61" fmla="*/ 769 h 3195"/>
                <a:gd name="T62" fmla="*/ 3225 w 3228"/>
                <a:gd name="T63" fmla="*/ 1076 h 3195"/>
                <a:gd name="T64" fmla="*/ 3156 w 3228"/>
                <a:gd name="T65" fmla="*/ 1369 h 3195"/>
                <a:gd name="T66" fmla="*/ 3007 w 3228"/>
                <a:gd name="T67" fmla="*/ 1623 h 3195"/>
                <a:gd name="T68" fmla="*/ 2792 w 3228"/>
                <a:gd name="T69" fmla="*/ 1821 h 3195"/>
                <a:gd name="T70" fmla="*/ 2525 w 3228"/>
                <a:gd name="T71" fmla="*/ 1951 h 3195"/>
                <a:gd name="T72" fmla="*/ 2219 w 3228"/>
                <a:gd name="T73" fmla="*/ 1997 h 3195"/>
                <a:gd name="T74" fmla="*/ 1923 w 3228"/>
                <a:gd name="T75" fmla="*/ 1951 h 3195"/>
                <a:gd name="T76" fmla="*/ 1612 w 3228"/>
                <a:gd name="T77" fmla="*/ 2433 h 3195"/>
                <a:gd name="T78" fmla="*/ 1542 w 3228"/>
                <a:gd name="T79" fmla="*/ 2549 h 3195"/>
                <a:gd name="T80" fmla="*/ 1412 w 3228"/>
                <a:gd name="T81" fmla="*/ 2596 h 3195"/>
                <a:gd name="T82" fmla="*/ 1201 w 3228"/>
                <a:gd name="T83" fmla="*/ 2858 h 3195"/>
                <a:gd name="T84" fmla="*/ 1129 w 3228"/>
                <a:gd name="T85" fmla="*/ 2956 h 3195"/>
                <a:gd name="T86" fmla="*/ 1009 w 3228"/>
                <a:gd name="T87" fmla="*/ 2995 h 3195"/>
                <a:gd name="T88" fmla="*/ 592 w 3228"/>
                <a:gd name="T89" fmla="*/ 3169 h 3195"/>
                <a:gd name="T90" fmla="*/ 505 w 3228"/>
                <a:gd name="T91" fmla="*/ 3195 h 3195"/>
                <a:gd name="T92" fmla="*/ 101 w 3228"/>
                <a:gd name="T93" fmla="*/ 3167 h 3195"/>
                <a:gd name="T94" fmla="*/ 13 w 3228"/>
                <a:gd name="T95" fmla="*/ 3064 h 3195"/>
                <a:gd name="T96" fmla="*/ 2 w 3228"/>
                <a:gd name="T97" fmla="*/ 2671 h 3195"/>
                <a:gd name="T98" fmla="*/ 40 w 3228"/>
                <a:gd name="T99" fmla="*/ 2591 h 3195"/>
                <a:gd name="T100" fmla="*/ 1238 w 3228"/>
                <a:gd name="T101" fmla="*/ 1221 h 3195"/>
                <a:gd name="T102" fmla="*/ 1214 w 3228"/>
                <a:gd name="T103" fmla="*/ 920 h 3195"/>
                <a:gd name="T104" fmla="*/ 1284 w 3228"/>
                <a:gd name="T105" fmla="*/ 627 h 3195"/>
                <a:gd name="T106" fmla="*/ 1433 w 3228"/>
                <a:gd name="T107" fmla="*/ 374 h 3195"/>
                <a:gd name="T108" fmla="*/ 1648 w 3228"/>
                <a:gd name="T109" fmla="*/ 176 h 3195"/>
                <a:gd name="T110" fmla="*/ 1915 w 3228"/>
                <a:gd name="T111" fmla="*/ 46 h 3195"/>
                <a:gd name="T112" fmla="*/ 2219 w 3228"/>
                <a:gd name="T113" fmla="*/ 0 h 3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228" h="3195">
                  <a:moveTo>
                    <a:pt x="2219" y="199"/>
                  </a:moveTo>
                  <a:lnTo>
                    <a:pt x="2150" y="202"/>
                  </a:lnTo>
                  <a:lnTo>
                    <a:pt x="2082" y="211"/>
                  </a:lnTo>
                  <a:lnTo>
                    <a:pt x="2018" y="225"/>
                  </a:lnTo>
                  <a:lnTo>
                    <a:pt x="1952" y="244"/>
                  </a:lnTo>
                  <a:lnTo>
                    <a:pt x="1890" y="269"/>
                  </a:lnTo>
                  <a:lnTo>
                    <a:pt x="1831" y="298"/>
                  </a:lnTo>
                  <a:lnTo>
                    <a:pt x="1776" y="331"/>
                  </a:lnTo>
                  <a:lnTo>
                    <a:pt x="1722" y="370"/>
                  </a:lnTo>
                  <a:lnTo>
                    <a:pt x="1673" y="412"/>
                  </a:lnTo>
                  <a:lnTo>
                    <a:pt x="1627" y="457"/>
                  </a:lnTo>
                  <a:lnTo>
                    <a:pt x="1585" y="506"/>
                  </a:lnTo>
                  <a:lnTo>
                    <a:pt x="1547" y="559"/>
                  </a:lnTo>
                  <a:lnTo>
                    <a:pt x="1513" y="614"/>
                  </a:lnTo>
                  <a:lnTo>
                    <a:pt x="1483" y="672"/>
                  </a:lnTo>
                  <a:lnTo>
                    <a:pt x="1458" y="733"/>
                  </a:lnTo>
                  <a:lnTo>
                    <a:pt x="1439" y="797"/>
                  </a:lnTo>
                  <a:lnTo>
                    <a:pt x="1425" y="862"/>
                  </a:lnTo>
                  <a:lnTo>
                    <a:pt x="1416" y="929"/>
                  </a:lnTo>
                  <a:lnTo>
                    <a:pt x="1412" y="999"/>
                  </a:lnTo>
                  <a:lnTo>
                    <a:pt x="1416" y="1061"/>
                  </a:lnTo>
                  <a:lnTo>
                    <a:pt x="1423" y="1122"/>
                  </a:lnTo>
                  <a:lnTo>
                    <a:pt x="1435" y="1182"/>
                  </a:lnTo>
                  <a:lnTo>
                    <a:pt x="1453" y="1240"/>
                  </a:lnTo>
                  <a:lnTo>
                    <a:pt x="1473" y="1296"/>
                  </a:lnTo>
                  <a:lnTo>
                    <a:pt x="1498" y="1349"/>
                  </a:lnTo>
                  <a:lnTo>
                    <a:pt x="1527" y="1401"/>
                  </a:lnTo>
                  <a:lnTo>
                    <a:pt x="1378" y="1548"/>
                  </a:lnTo>
                  <a:lnTo>
                    <a:pt x="1378" y="1548"/>
                  </a:lnTo>
                  <a:lnTo>
                    <a:pt x="202" y="2710"/>
                  </a:lnTo>
                  <a:lnTo>
                    <a:pt x="202" y="2995"/>
                  </a:lnTo>
                  <a:lnTo>
                    <a:pt x="487" y="2996"/>
                  </a:lnTo>
                  <a:lnTo>
                    <a:pt x="630" y="2854"/>
                  </a:lnTo>
                  <a:lnTo>
                    <a:pt x="654" y="2834"/>
                  </a:lnTo>
                  <a:lnTo>
                    <a:pt x="681" y="2818"/>
                  </a:lnTo>
                  <a:lnTo>
                    <a:pt x="711" y="2805"/>
                  </a:lnTo>
                  <a:lnTo>
                    <a:pt x="741" y="2798"/>
                  </a:lnTo>
                  <a:lnTo>
                    <a:pt x="773" y="2795"/>
                  </a:lnTo>
                  <a:lnTo>
                    <a:pt x="1009" y="2795"/>
                  </a:lnTo>
                  <a:lnTo>
                    <a:pt x="1009" y="2596"/>
                  </a:lnTo>
                  <a:lnTo>
                    <a:pt x="1012" y="2563"/>
                  </a:lnTo>
                  <a:lnTo>
                    <a:pt x="1019" y="2533"/>
                  </a:lnTo>
                  <a:lnTo>
                    <a:pt x="1032" y="2504"/>
                  </a:lnTo>
                  <a:lnTo>
                    <a:pt x="1048" y="2478"/>
                  </a:lnTo>
                  <a:lnTo>
                    <a:pt x="1069" y="2455"/>
                  </a:lnTo>
                  <a:lnTo>
                    <a:pt x="1092" y="2435"/>
                  </a:lnTo>
                  <a:lnTo>
                    <a:pt x="1118" y="2418"/>
                  </a:lnTo>
                  <a:lnTo>
                    <a:pt x="1147" y="2406"/>
                  </a:lnTo>
                  <a:lnTo>
                    <a:pt x="1178" y="2399"/>
                  </a:lnTo>
                  <a:lnTo>
                    <a:pt x="1211" y="2396"/>
                  </a:lnTo>
                  <a:lnTo>
                    <a:pt x="1412" y="2396"/>
                  </a:lnTo>
                  <a:lnTo>
                    <a:pt x="1412" y="2162"/>
                  </a:lnTo>
                  <a:lnTo>
                    <a:pt x="1416" y="2130"/>
                  </a:lnTo>
                  <a:lnTo>
                    <a:pt x="1423" y="2101"/>
                  </a:lnTo>
                  <a:lnTo>
                    <a:pt x="1435" y="2072"/>
                  </a:lnTo>
                  <a:lnTo>
                    <a:pt x="1452" y="2046"/>
                  </a:lnTo>
                  <a:lnTo>
                    <a:pt x="1472" y="2021"/>
                  </a:lnTo>
                  <a:lnTo>
                    <a:pt x="1664" y="1831"/>
                  </a:lnTo>
                  <a:lnTo>
                    <a:pt x="1778" y="1719"/>
                  </a:lnTo>
                  <a:lnTo>
                    <a:pt x="1813" y="1684"/>
                  </a:lnTo>
                  <a:lnTo>
                    <a:pt x="1864" y="1713"/>
                  </a:lnTo>
                  <a:lnTo>
                    <a:pt x="1919" y="1737"/>
                  </a:lnTo>
                  <a:lnTo>
                    <a:pt x="1976" y="1758"/>
                  </a:lnTo>
                  <a:lnTo>
                    <a:pt x="2035" y="1775"/>
                  </a:lnTo>
                  <a:lnTo>
                    <a:pt x="2095" y="1787"/>
                  </a:lnTo>
                  <a:lnTo>
                    <a:pt x="2156" y="1794"/>
                  </a:lnTo>
                  <a:lnTo>
                    <a:pt x="2219" y="1797"/>
                  </a:lnTo>
                  <a:lnTo>
                    <a:pt x="2290" y="1794"/>
                  </a:lnTo>
                  <a:lnTo>
                    <a:pt x="2358" y="1785"/>
                  </a:lnTo>
                  <a:lnTo>
                    <a:pt x="2424" y="1771"/>
                  </a:lnTo>
                  <a:lnTo>
                    <a:pt x="2488" y="1752"/>
                  </a:lnTo>
                  <a:lnTo>
                    <a:pt x="2550" y="1728"/>
                  </a:lnTo>
                  <a:lnTo>
                    <a:pt x="2608" y="1698"/>
                  </a:lnTo>
                  <a:lnTo>
                    <a:pt x="2664" y="1665"/>
                  </a:lnTo>
                  <a:lnTo>
                    <a:pt x="2718" y="1627"/>
                  </a:lnTo>
                  <a:lnTo>
                    <a:pt x="2767" y="1585"/>
                  </a:lnTo>
                  <a:lnTo>
                    <a:pt x="2814" y="1540"/>
                  </a:lnTo>
                  <a:lnTo>
                    <a:pt x="2856" y="1491"/>
                  </a:lnTo>
                  <a:lnTo>
                    <a:pt x="2894" y="1438"/>
                  </a:lnTo>
                  <a:lnTo>
                    <a:pt x="2928" y="1383"/>
                  </a:lnTo>
                  <a:lnTo>
                    <a:pt x="2957" y="1325"/>
                  </a:lnTo>
                  <a:lnTo>
                    <a:pt x="2982" y="1263"/>
                  </a:lnTo>
                  <a:lnTo>
                    <a:pt x="3001" y="1200"/>
                  </a:lnTo>
                  <a:lnTo>
                    <a:pt x="3016" y="1135"/>
                  </a:lnTo>
                  <a:lnTo>
                    <a:pt x="3024" y="1067"/>
                  </a:lnTo>
                  <a:lnTo>
                    <a:pt x="3027" y="999"/>
                  </a:lnTo>
                  <a:lnTo>
                    <a:pt x="3024" y="929"/>
                  </a:lnTo>
                  <a:lnTo>
                    <a:pt x="3016" y="862"/>
                  </a:lnTo>
                  <a:lnTo>
                    <a:pt x="3001" y="797"/>
                  </a:lnTo>
                  <a:lnTo>
                    <a:pt x="2982" y="733"/>
                  </a:lnTo>
                  <a:lnTo>
                    <a:pt x="2957" y="672"/>
                  </a:lnTo>
                  <a:lnTo>
                    <a:pt x="2928" y="614"/>
                  </a:lnTo>
                  <a:lnTo>
                    <a:pt x="2894" y="559"/>
                  </a:lnTo>
                  <a:lnTo>
                    <a:pt x="2856" y="506"/>
                  </a:lnTo>
                  <a:lnTo>
                    <a:pt x="2814" y="457"/>
                  </a:lnTo>
                  <a:lnTo>
                    <a:pt x="2767" y="412"/>
                  </a:lnTo>
                  <a:lnTo>
                    <a:pt x="2718" y="370"/>
                  </a:lnTo>
                  <a:lnTo>
                    <a:pt x="2664" y="331"/>
                  </a:lnTo>
                  <a:lnTo>
                    <a:pt x="2608" y="298"/>
                  </a:lnTo>
                  <a:lnTo>
                    <a:pt x="2550" y="269"/>
                  </a:lnTo>
                  <a:lnTo>
                    <a:pt x="2488" y="244"/>
                  </a:lnTo>
                  <a:lnTo>
                    <a:pt x="2424" y="225"/>
                  </a:lnTo>
                  <a:lnTo>
                    <a:pt x="2358" y="211"/>
                  </a:lnTo>
                  <a:lnTo>
                    <a:pt x="2290" y="202"/>
                  </a:lnTo>
                  <a:lnTo>
                    <a:pt x="2219" y="199"/>
                  </a:lnTo>
                  <a:close/>
                  <a:moveTo>
                    <a:pt x="2219" y="0"/>
                  </a:moveTo>
                  <a:lnTo>
                    <a:pt x="2299" y="3"/>
                  </a:lnTo>
                  <a:lnTo>
                    <a:pt x="2376" y="12"/>
                  </a:lnTo>
                  <a:lnTo>
                    <a:pt x="2452" y="27"/>
                  </a:lnTo>
                  <a:lnTo>
                    <a:pt x="2525" y="46"/>
                  </a:lnTo>
                  <a:lnTo>
                    <a:pt x="2595" y="72"/>
                  </a:lnTo>
                  <a:lnTo>
                    <a:pt x="2663" y="101"/>
                  </a:lnTo>
                  <a:lnTo>
                    <a:pt x="2729" y="136"/>
                  </a:lnTo>
                  <a:lnTo>
                    <a:pt x="2792" y="176"/>
                  </a:lnTo>
                  <a:lnTo>
                    <a:pt x="2851" y="220"/>
                  </a:lnTo>
                  <a:lnTo>
                    <a:pt x="2907" y="267"/>
                  </a:lnTo>
                  <a:lnTo>
                    <a:pt x="2959" y="319"/>
                  </a:lnTo>
                  <a:lnTo>
                    <a:pt x="3007" y="374"/>
                  </a:lnTo>
                  <a:lnTo>
                    <a:pt x="3051" y="433"/>
                  </a:lnTo>
                  <a:lnTo>
                    <a:pt x="3091" y="494"/>
                  </a:lnTo>
                  <a:lnTo>
                    <a:pt x="3126" y="560"/>
                  </a:lnTo>
                  <a:lnTo>
                    <a:pt x="3156" y="627"/>
                  </a:lnTo>
                  <a:lnTo>
                    <a:pt x="3182" y="698"/>
                  </a:lnTo>
                  <a:lnTo>
                    <a:pt x="3202" y="769"/>
                  </a:lnTo>
                  <a:lnTo>
                    <a:pt x="3217" y="844"/>
                  </a:lnTo>
                  <a:lnTo>
                    <a:pt x="3225" y="920"/>
                  </a:lnTo>
                  <a:lnTo>
                    <a:pt x="3228" y="999"/>
                  </a:lnTo>
                  <a:lnTo>
                    <a:pt x="3225" y="1076"/>
                  </a:lnTo>
                  <a:lnTo>
                    <a:pt x="3217" y="1153"/>
                  </a:lnTo>
                  <a:lnTo>
                    <a:pt x="3202" y="1228"/>
                  </a:lnTo>
                  <a:lnTo>
                    <a:pt x="3182" y="1300"/>
                  </a:lnTo>
                  <a:lnTo>
                    <a:pt x="3156" y="1369"/>
                  </a:lnTo>
                  <a:lnTo>
                    <a:pt x="3126" y="1438"/>
                  </a:lnTo>
                  <a:lnTo>
                    <a:pt x="3091" y="1502"/>
                  </a:lnTo>
                  <a:lnTo>
                    <a:pt x="3051" y="1565"/>
                  </a:lnTo>
                  <a:lnTo>
                    <a:pt x="3007" y="1623"/>
                  </a:lnTo>
                  <a:lnTo>
                    <a:pt x="2959" y="1678"/>
                  </a:lnTo>
                  <a:lnTo>
                    <a:pt x="2907" y="1730"/>
                  </a:lnTo>
                  <a:lnTo>
                    <a:pt x="2851" y="1778"/>
                  </a:lnTo>
                  <a:lnTo>
                    <a:pt x="2792" y="1821"/>
                  </a:lnTo>
                  <a:lnTo>
                    <a:pt x="2729" y="1861"/>
                  </a:lnTo>
                  <a:lnTo>
                    <a:pt x="2663" y="1895"/>
                  </a:lnTo>
                  <a:lnTo>
                    <a:pt x="2595" y="1926"/>
                  </a:lnTo>
                  <a:lnTo>
                    <a:pt x="2525" y="1951"/>
                  </a:lnTo>
                  <a:lnTo>
                    <a:pt x="2452" y="1971"/>
                  </a:lnTo>
                  <a:lnTo>
                    <a:pt x="2376" y="1985"/>
                  </a:lnTo>
                  <a:lnTo>
                    <a:pt x="2299" y="1994"/>
                  </a:lnTo>
                  <a:lnTo>
                    <a:pt x="2219" y="1997"/>
                  </a:lnTo>
                  <a:lnTo>
                    <a:pt x="2143" y="1993"/>
                  </a:lnTo>
                  <a:lnTo>
                    <a:pt x="2068" y="1984"/>
                  </a:lnTo>
                  <a:lnTo>
                    <a:pt x="1994" y="1970"/>
                  </a:lnTo>
                  <a:lnTo>
                    <a:pt x="1923" y="1951"/>
                  </a:lnTo>
                  <a:lnTo>
                    <a:pt x="1854" y="1926"/>
                  </a:lnTo>
                  <a:lnTo>
                    <a:pt x="1615" y="2162"/>
                  </a:lnTo>
                  <a:lnTo>
                    <a:pt x="1615" y="2396"/>
                  </a:lnTo>
                  <a:lnTo>
                    <a:pt x="1612" y="2433"/>
                  </a:lnTo>
                  <a:lnTo>
                    <a:pt x="1602" y="2466"/>
                  </a:lnTo>
                  <a:lnTo>
                    <a:pt x="1587" y="2497"/>
                  </a:lnTo>
                  <a:lnTo>
                    <a:pt x="1567" y="2524"/>
                  </a:lnTo>
                  <a:lnTo>
                    <a:pt x="1542" y="2549"/>
                  </a:lnTo>
                  <a:lnTo>
                    <a:pt x="1515" y="2568"/>
                  </a:lnTo>
                  <a:lnTo>
                    <a:pt x="1484" y="2584"/>
                  </a:lnTo>
                  <a:lnTo>
                    <a:pt x="1450" y="2593"/>
                  </a:lnTo>
                  <a:lnTo>
                    <a:pt x="1412" y="2596"/>
                  </a:lnTo>
                  <a:lnTo>
                    <a:pt x="1211" y="2596"/>
                  </a:lnTo>
                  <a:lnTo>
                    <a:pt x="1211" y="2795"/>
                  </a:lnTo>
                  <a:lnTo>
                    <a:pt x="1208" y="2828"/>
                  </a:lnTo>
                  <a:lnTo>
                    <a:pt x="1201" y="2858"/>
                  </a:lnTo>
                  <a:lnTo>
                    <a:pt x="1189" y="2887"/>
                  </a:lnTo>
                  <a:lnTo>
                    <a:pt x="1172" y="2914"/>
                  </a:lnTo>
                  <a:lnTo>
                    <a:pt x="1152" y="2937"/>
                  </a:lnTo>
                  <a:lnTo>
                    <a:pt x="1129" y="2956"/>
                  </a:lnTo>
                  <a:lnTo>
                    <a:pt x="1102" y="2973"/>
                  </a:lnTo>
                  <a:lnTo>
                    <a:pt x="1073" y="2985"/>
                  </a:lnTo>
                  <a:lnTo>
                    <a:pt x="1042" y="2993"/>
                  </a:lnTo>
                  <a:lnTo>
                    <a:pt x="1009" y="2995"/>
                  </a:lnTo>
                  <a:lnTo>
                    <a:pt x="773" y="2995"/>
                  </a:lnTo>
                  <a:lnTo>
                    <a:pt x="628" y="3139"/>
                  </a:lnTo>
                  <a:lnTo>
                    <a:pt x="611" y="3156"/>
                  </a:lnTo>
                  <a:lnTo>
                    <a:pt x="592" y="3169"/>
                  </a:lnTo>
                  <a:lnTo>
                    <a:pt x="574" y="3180"/>
                  </a:lnTo>
                  <a:lnTo>
                    <a:pt x="553" y="3188"/>
                  </a:lnTo>
                  <a:lnTo>
                    <a:pt x="530" y="3193"/>
                  </a:lnTo>
                  <a:lnTo>
                    <a:pt x="505" y="3195"/>
                  </a:lnTo>
                  <a:lnTo>
                    <a:pt x="202" y="3195"/>
                  </a:lnTo>
                  <a:lnTo>
                    <a:pt x="167" y="3192"/>
                  </a:lnTo>
                  <a:lnTo>
                    <a:pt x="133" y="3182"/>
                  </a:lnTo>
                  <a:lnTo>
                    <a:pt x="101" y="3167"/>
                  </a:lnTo>
                  <a:lnTo>
                    <a:pt x="73" y="3147"/>
                  </a:lnTo>
                  <a:lnTo>
                    <a:pt x="48" y="3123"/>
                  </a:lnTo>
                  <a:lnTo>
                    <a:pt x="29" y="3094"/>
                  </a:lnTo>
                  <a:lnTo>
                    <a:pt x="13" y="3064"/>
                  </a:lnTo>
                  <a:lnTo>
                    <a:pt x="3" y="3030"/>
                  </a:lnTo>
                  <a:lnTo>
                    <a:pt x="0" y="2995"/>
                  </a:lnTo>
                  <a:lnTo>
                    <a:pt x="0" y="2696"/>
                  </a:lnTo>
                  <a:lnTo>
                    <a:pt x="2" y="2671"/>
                  </a:lnTo>
                  <a:lnTo>
                    <a:pt x="7" y="2648"/>
                  </a:lnTo>
                  <a:lnTo>
                    <a:pt x="15" y="2628"/>
                  </a:lnTo>
                  <a:lnTo>
                    <a:pt x="27" y="2609"/>
                  </a:lnTo>
                  <a:lnTo>
                    <a:pt x="40" y="2591"/>
                  </a:lnTo>
                  <a:lnTo>
                    <a:pt x="57" y="2573"/>
                  </a:lnTo>
                  <a:lnTo>
                    <a:pt x="1282" y="1360"/>
                  </a:lnTo>
                  <a:lnTo>
                    <a:pt x="1259" y="1292"/>
                  </a:lnTo>
                  <a:lnTo>
                    <a:pt x="1238" y="1221"/>
                  </a:lnTo>
                  <a:lnTo>
                    <a:pt x="1224" y="1149"/>
                  </a:lnTo>
                  <a:lnTo>
                    <a:pt x="1214" y="1074"/>
                  </a:lnTo>
                  <a:lnTo>
                    <a:pt x="1211" y="999"/>
                  </a:lnTo>
                  <a:lnTo>
                    <a:pt x="1214" y="920"/>
                  </a:lnTo>
                  <a:lnTo>
                    <a:pt x="1223" y="844"/>
                  </a:lnTo>
                  <a:lnTo>
                    <a:pt x="1238" y="769"/>
                  </a:lnTo>
                  <a:lnTo>
                    <a:pt x="1258" y="698"/>
                  </a:lnTo>
                  <a:lnTo>
                    <a:pt x="1284" y="627"/>
                  </a:lnTo>
                  <a:lnTo>
                    <a:pt x="1313" y="560"/>
                  </a:lnTo>
                  <a:lnTo>
                    <a:pt x="1349" y="494"/>
                  </a:lnTo>
                  <a:lnTo>
                    <a:pt x="1389" y="433"/>
                  </a:lnTo>
                  <a:lnTo>
                    <a:pt x="1433" y="374"/>
                  </a:lnTo>
                  <a:lnTo>
                    <a:pt x="1481" y="319"/>
                  </a:lnTo>
                  <a:lnTo>
                    <a:pt x="1533" y="267"/>
                  </a:lnTo>
                  <a:lnTo>
                    <a:pt x="1589" y="220"/>
                  </a:lnTo>
                  <a:lnTo>
                    <a:pt x="1648" y="176"/>
                  </a:lnTo>
                  <a:lnTo>
                    <a:pt x="1711" y="136"/>
                  </a:lnTo>
                  <a:lnTo>
                    <a:pt x="1776" y="101"/>
                  </a:lnTo>
                  <a:lnTo>
                    <a:pt x="1845" y="72"/>
                  </a:lnTo>
                  <a:lnTo>
                    <a:pt x="1915" y="46"/>
                  </a:lnTo>
                  <a:lnTo>
                    <a:pt x="1988" y="27"/>
                  </a:lnTo>
                  <a:lnTo>
                    <a:pt x="2064" y="12"/>
                  </a:lnTo>
                  <a:lnTo>
                    <a:pt x="2141" y="3"/>
                  </a:lnTo>
                  <a:lnTo>
                    <a:pt x="2219" y="0"/>
                  </a:lnTo>
                  <a:close/>
                </a:path>
              </a:pathLst>
            </a:custGeom>
            <a:grpFill/>
            <a:ln w="0">
              <a:noFill/>
              <a:prstDash val="solid"/>
              <a:round/>
              <a:headEnd/>
              <a:tailEnd/>
            </a:ln>
          </p:spPr>
          <p:txBody>
            <a:bodyPr vert="horz" wrap="square" lIns="45715" tIns="22858" rIns="45715" bIns="22858" numCol="1" anchor="t" anchorCtr="0" compatLnSpc="1">
              <a:prstTxWarp prst="textNoShape">
                <a:avLst/>
              </a:prstTxWarp>
            </a:bodyPr>
            <a:lstStyle/>
            <a:p>
              <a:pPr algn="r"/>
              <a:endParaRPr lang="es-SV" sz="900"/>
            </a:p>
          </p:txBody>
        </p:sp>
        <p:sp>
          <p:nvSpPr>
            <p:cNvPr id="60" name="Freeform 27"/>
            <p:cNvSpPr>
              <a:spLocks noEditPoints="1"/>
            </p:cNvSpPr>
            <p:nvPr/>
          </p:nvSpPr>
          <p:spPr bwMode="auto">
            <a:xfrm>
              <a:off x="10134" y="-1461"/>
              <a:ext cx="403" cy="399"/>
            </a:xfrm>
            <a:custGeom>
              <a:avLst/>
              <a:gdLst>
                <a:gd name="T0" fmla="*/ 282 w 807"/>
                <a:gd name="T1" fmla="*/ 116 h 799"/>
                <a:gd name="T2" fmla="*/ 214 w 807"/>
                <a:gd name="T3" fmla="*/ 159 h 799"/>
                <a:gd name="T4" fmla="*/ 159 w 807"/>
                <a:gd name="T5" fmla="*/ 214 h 799"/>
                <a:gd name="T6" fmla="*/ 117 w 807"/>
                <a:gd name="T7" fmla="*/ 282 h 799"/>
                <a:gd name="T8" fmla="*/ 156 w 807"/>
                <a:gd name="T9" fmla="*/ 392 h 799"/>
                <a:gd name="T10" fmla="*/ 278 w 807"/>
                <a:gd name="T11" fmla="*/ 525 h 799"/>
                <a:gd name="T12" fmla="*/ 413 w 807"/>
                <a:gd name="T13" fmla="*/ 646 h 799"/>
                <a:gd name="T14" fmla="*/ 524 w 807"/>
                <a:gd name="T15" fmla="*/ 685 h 799"/>
                <a:gd name="T16" fmla="*/ 592 w 807"/>
                <a:gd name="T17" fmla="*/ 643 h 799"/>
                <a:gd name="T18" fmla="*/ 647 w 807"/>
                <a:gd name="T19" fmla="*/ 588 h 799"/>
                <a:gd name="T20" fmla="*/ 689 w 807"/>
                <a:gd name="T21" fmla="*/ 520 h 799"/>
                <a:gd name="T22" fmla="*/ 651 w 807"/>
                <a:gd name="T23" fmla="*/ 409 h 799"/>
                <a:gd name="T24" fmla="*/ 529 w 807"/>
                <a:gd name="T25" fmla="*/ 275 h 799"/>
                <a:gd name="T26" fmla="*/ 394 w 807"/>
                <a:gd name="T27" fmla="*/ 155 h 799"/>
                <a:gd name="T28" fmla="*/ 327 w 807"/>
                <a:gd name="T29" fmla="*/ 0 h 799"/>
                <a:gd name="T30" fmla="*/ 363 w 807"/>
                <a:gd name="T31" fmla="*/ 10 h 799"/>
                <a:gd name="T32" fmla="*/ 457 w 807"/>
                <a:gd name="T33" fmla="*/ 77 h 799"/>
                <a:gd name="T34" fmla="*/ 601 w 807"/>
                <a:gd name="T35" fmla="*/ 205 h 799"/>
                <a:gd name="T36" fmla="*/ 731 w 807"/>
                <a:gd name="T37" fmla="*/ 348 h 799"/>
                <a:gd name="T38" fmla="*/ 799 w 807"/>
                <a:gd name="T39" fmla="*/ 441 h 799"/>
                <a:gd name="T40" fmla="*/ 807 w 807"/>
                <a:gd name="T41" fmla="*/ 480 h 799"/>
                <a:gd name="T42" fmla="*/ 802 w 807"/>
                <a:gd name="T43" fmla="*/ 512 h 799"/>
                <a:gd name="T44" fmla="*/ 762 w 807"/>
                <a:gd name="T45" fmla="*/ 598 h 799"/>
                <a:gd name="T46" fmla="*/ 709 w 807"/>
                <a:gd name="T47" fmla="*/ 670 h 799"/>
                <a:gd name="T48" fmla="*/ 642 w 807"/>
                <a:gd name="T49" fmla="*/ 731 h 799"/>
                <a:gd name="T50" fmla="*/ 561 w 807"/>
                <a:gd name="T51" fmla="*/ 776 h 799"/>
                <a:gd name="T52" fmla="*/ 493 w 807"/>
                <a:gd name="T53" fmla="*/ 799 h 799"/>
                <a:gd name="T54" fmla="*/ 448 w 807"/>
                <a:gd name="T55" fmla="*/ 793 h 799"/>
                <a:gd name="T56" fmla="*/ 350 w 807"/>
                <a:gd name="T57" fmla="*/ 723 h 799"/>
                <a:gd name="T58" fmla="*/ 207 w 807"/>
                <a:gd name="T59" fmla="*/ 596 h 799"/>
                <a:gd name="T60" fmla="*/ 78 w 807"/>
                <a:gd name="T61" fmla="*/ 453 h 799"/>
                <a:gd name="T62" fmla="*/ 8 w 807"/>
                <a:gd name="T63" fmla="*/ 359 h 799"/>
                <a:gd name="T64" fmla="*/ 0 w 807"/>
                <a:gd name="T65" fmla="*/ 321 h 799"/>
                <a:gd name="T66" fmla="*/ 5 w 807"/>
                <a:gd name="T67" fmla="*/ 288 h 799"/>
                <a:gd name="T68" fmla="*/ 46 w 807"/>
                <a:gd name="T69" fmla="*/ 203 h 799"/>
                <a:gd name="T70" fmla="*/ 98 w 807"/>
                <a:gd name="T71" fmla="*/ 130 h 799"/>
                <a:gd name="T72" fmla="*/ 165 w 807"/>
                <a:gd name="T73" fmla="*/ 70 h 799"/>
                <a:gd name="T74" fmla="*/ 246 w 807"/>
                <a:gd name="T75" fmla="*/ 24 h 799"/>
                <a:gd name="T76" fmla="*/ 309 w 807"/>
                <a:gd name="T77" fmla="*/ 1 h 7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07" h="799">
                  <a:moveTo>
                    <a:pt x="321" y="99"/>
                  </a:moveTo>
                  <a:lnTo>
                    <a:pt x="282" y="116"/>
                  </a:lnTo>
                  <a:lnTo>
                    <a:pt x="247" y="135"/>
                  </a:lnTo>
                  <a:lnTo>
                    <a:pt x="214" y="159"/>
                  </a:lnTo>
                  <a:lnTo>
                    <a:pt x="185" y="184"/>
                  </a:lnTo>
                  <a:lnTo>
                    <a:pt x="159" y="214"/>
                  </a:lnTo>
                  <a:lnTo>
                    <a:pt x="136" y="245"/>
                  </a:lnTo>
                  <a:lnTo>
                    <a:pt x="117" y="282"/>
                  </a:lnTo>
                  <a:lnTo>
                    <a:pt x="101" y="321"/>
                  </a:lnTo>
                  <a:lnTo>
                    <a:pt x="156" y="392"/>
                  </a:lnTo>
                  <a:lnTo>
                    <a:pt x="215" y="460"/>
                  </a:lnTo>
                  <a:lnTo>
                    <a:pt x="278" y="525"/>
                  </a:lnTo>
                  <a:lnTo>
                    <a:pt x="344" y="587"/>
                  </a:lnTo>
                  <a:lnTo>
                    <a:pt x="413" y="646"/>
                  </a:lnTo>
                  <a:lnTo>
                    <a:pt x="486" y="701"/>
                  </a:lnTo>
                  <a:lnTo>
                    <a:pt x="524" y="685"/>
                  </a:lnTo>
                  <a:lnTo>
                    <a:pt x="560" y="665"/>
                  </a:lnTo>
                  <a:lnTo>
                    <a:pt x="592" y="643"/>
                  </a:lnTo>
                  <a:lnTo>
                    <a:pt x="621" y="617"/>
                  </a:lnTo>
                  <a:lnTo>
                    <a:pt x="647" y="588"/>
                  </a:lnTo>
                  <a:lnTo>
                    <a:pt x="670" y="556"/>
                  </a:lnTo>
                  <a:lnTo>
                    <a:pt x="689" y="520"/>
                  </a:lnTo>
                  <a:lnTo>
                    <a:pt x="706" y="480"/>
                  </a:lnTo>
                  <a:lnTo>
                    <a:pt x="651" y="409"/>
                  </a:lnTo>
                  <a:lnTo>
                    <a:pt x="592" y="340"/>
                  </a:lnTo>
                  <a:lnTo>
                    <a:pt x="529" y="275"/>
                  </a:lnTo>
                  <a:lnTo>
                    <a:pt x="463" y="213"/>
                  </a:lnTo>
                  <a:lnTo>
                    <a:pt x="394" y="155"/>
                  </a:lnTo>
                  <a:lnTo>
                    <a:pt x="321" y="99"/>
                  </a:lnTo>
                  <a:close/>
                  <a:moveTo>
                    <a:pt x="327" y="0"/>
                  </a:moveTo>
                  <a:lnTo>
                    <a:pt x="346" y="3"/>
                  </a:lnTo>
                  <a:lnTo>
                    <a:pt x="363" y="10"/>
                  </a:lnTo>
                  <a:lnTo>
                    <a:pt x="380" y="19"/>
                  </a:lnTo>
                  <a:lnTo>
                    <a:pt x="457" y="77"/>
                  </a:lnTo>
                  <a:lnTo>
                    <a:pt x="530" y="139"/>
                  </a:lnTo>
                  <a:lnTo>
                    <a:pt x="601" y="205"/>
                  </a:lnTo>
                  <a:lnTo>
                    <a:pt x="668" y="274"/>
                  </a:lnTo>
                  <a:lnTo>
                    <a:pt x="731" y="348"/>
                  </a:lnTo>
                  <a:lnTo>
                    <a:pt x="789" y="423"/>
                  </a:lnTo>
                  <a:lnTo>
                    <a:pt x="799" y="441"/>
                  </a:lnTo>
                  <a:lnTo>
                    <a:pt x="805" y="460"/>
                  </a:lnTo>
                  <a:lnTo>
                    <a:pt x="807" y="480"/>
                  </a:lnTo>
                  <a:lnTo>
                    <a:pt x="806" y="496"/>
                  </a:lnTo>
                  <a:lnTo>
                    <a:pt x="802" y="512"/>
                  </a:lnTo>
                  <a:lnTo>
                    <a:pt x="783" y="556"/>
                  </a:lnTo>
                  <a:lnTo>
                    <a:pt x="762" y="598"/>
                  </a:lnTo>
                  <a:lnTo>
                    <a:pt x="737" y="636"/>
                  </a:lnTo>
                  <a:lnTo>
                    <a:pt x="709" y="670"/>
                  </a:lnTo>
                  <a:lnTo>
                    <a:pt x="677" y="702"/>
                  </a:lnTo>
                  <a:lnTo>
                    <a:pt x="642" y="731"/>
                  </a:lnTo>
                  <a:lnTo>
                    <a:pt x="603" y="755"/>
                  </a:lnTo>
                  <a:lnTo>
                    <a:pt x="561" y="776"/>
                  </a:lnTo>
                  <a:lnTo>
                    <a:pt x="516" y="794"/>
                  </a:lnTo>
                  <a:lnTo>
                    <a:pt x="493" y="799"/>
                  </a:lnTo>
                  <a:lnTo>
                    <a:pt x="470" y="799"/>
                  </a:lnTo>
                  <a:lnTo>
                    <a:pt x="448" y="793"/>
                  </a:lnTo>
                  <a:lnTo>
                    <a:pt x="427" y="782"/>
                  </a:lnTo>
                  <a:lnTo>
                    <a:pt x="350" y="723"/>
                  </a:lnTo>
                  <a:lnTo>
                    <a:pt x="277" y="661"/>
                  </a:lnTo>
                  <a:lnTo>
                    <a:pt x="207" y="596"/>
                  </a:lnTo>
                  <a:lnTo>
                    <a:pt x="139" y="526"/>
                  </a:lnTo>
                  <a:lnTo>
                    <a:pt x="78" y="453"/>
                  </a:lnTo>
                  <a:lnTo>
                    <a:pt x="19" y="376"/>
                  </a:lnTo>
                  <a:lnTo>
                    <a:pt x="8" y="359"/>
                  </a:lnTo>
                  <a:lnTo>
                    <a:pt x="2" y="340"/>
                  </a:lnTo>
                  <a:lnTo>
                    <a:pt x="0" y="321"/>
                  </a:lnTo>
                  <a:lnTo>
                    <a:pt x="1" y="305"/>
                  </a:lnTo>
                  <a:lnTo>
                    <a:pt x="5" y="288"/>
                  </a:lnTo>
                  <a:lnTo>
                    <a:pt x="24" y="243"/>
                  </a:lnTo>
                  <a:lnTo>
                    <a:pt x="46" y="203"/>
                  </a:lnTo>
                  <a:lnTo>
                    <a:pt x="70" y="165"/>
                  </a:lnTo>
                  <a:lnTo>
                    <a:pt x="98" y="130"/>
                  </a:lnTo>
                  <a:lnTo>
                    <a:pt x="130" y="98"/>
                  </a:lnTo>
                  <a:lnTo>
                    <a:pt x="165" y="70"/>
                  </a:lnTo>
                  <a:lnTo>
                    <a:pt x="203" y="45"/>
                  </a:lnTo>
                  <a:lnTo>
                    <a:pt x="246" y="24"/>
                  </a:lnTo>
                  <a:lnTo>
                    <a:pt x="290" y="6"/>
                  </a:lnTo>
                  <a:lnTo>
                    <a:pt x="309" y="1"/>
                  </a:lnTo>
                  <a:lnTo>
                    <a:pt x="327" y="0"/>
                  </a:lnTo>
                  <a:close/>
                </a:path>
              </a:pathLst>
            </a:custGeom>
            <a:grpFill/>
            <a:ln w="0">
              <a:noFill/>
              <a:prstDash val="solid"/>
              <a:round/>
              <a:headEnd/>
              <a:tailEnd/>
            </a:ln>
          </p:spPr>
          <p:txBody>
            <a:bodyPr vert="horz" wrap="square" lIns="45715" tIns="22858" rIns="45715" bIns="22858" numCol="1" anchor="t" anchorCtr="0" compatLnSpc="1">
              <a:prstTxWarp prst="textNoShape">
                <a:avLst/>
              </a:prstTxWarp>
            </a:bodyPr>
            <a:lstStyle/>
            <a:p>
              <a:pPr algn="r"/>
              <a:endParaRPr lang="es-SV" sz="900"/>
            </a:p>
          </p:txBody>
        </p:sp>
      </p:grpSp>
      <p:sp>
        <p:nvSpPr>
          <p:cNvPr id="61" name="Textbox 1"/>
          <p:cNvSpPr/>
          <p:nvPr/>
        </p:nvSpPr>
        <p:spPr>
          <a:xfrm>
            <a:off x="3423355" y="1703706"/>
            <a:ext cx="2100610" cy="383636"/>
          </a:xfrm>
          <a:prstGeom prst="rect">
            <a:avLst/>
          </a:prstGeom>
        </p:spPr>
        <p:txBody>
          <a:bodyPr wrap="square" lIns="120846" tIns="60423" rIns="120846" bIns="60423">
            <a:spAutoFit/>
          </a:bodyPr>
          <a:lstStyle/>
          <a:p>
            <a:r>
              <a:rPr lang="zh-CN" altLang="en-US" sz="1700" b="1" kern="1000" dirty="0">
                <a:latin typeface="微软雅黑" panose="020B0503020204020204" pitchFamily="34" charset="-122"/>
                <a:ea typeface="微软雅黑" panose="020B0503020204020204" pitchFamily="34" charset="-122"/>
                <a:cs typeface="Open Sans Condensed" panose="020B0604020202020204" charset="0"/>
              </a:rPr>
              <a:t>口头表扬</a:t>
            </a:r>
            <a:endParaRPr lang="en-US" sz="17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466383346"/>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inVertical)">
                                      <p:cBhvr>
                                        <p:cTn id="7" dur="500"/>
                                        <p:tgtEl>
                                          <p:spTgt spid="11"/>
                                        </p:tgtEl>
                                      </p:cBhvr>
                                    </p:animEffect>
                                  </p:childTnLst>
                                </p:cTn>
                              </p:par>
                            </p:childTnLst>
                          </p:cTn>
                        </p:par>
                        <p:par>
                          <p:cTn id="8" fill="hold">
                            <p:stCondLst>
                              <p:cond delay="500"/>
                            </p:stCondLst>
                            <p:childTnLst>
                              <p:par>
                                <p:cTn id="9" presetID="2" presetClass="entr" presetSubtype="4" decel="100000" fill="hold" nodeType="after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fill="hold"/>
                                        <p:tgtEl>
                                          <p:spTgt spid="16"/>
                                        </p:tgtEl>
                                        <p:attrNameLst>
                                          <p:attrName>ppt_x</p:attrName>
                                        </p:attrNameLst>
                                      </p:cBhvr>
                                      <p:tavLst>
                                        <p:tav tm="0">
                                          <p:val>
                                            <p:strVal val="#ppt_x"/>
                                          </p:val>
                                        </p:tav>
                                        <p:tav tm="100000">
                                          <p:val>
                                            <p:strVal val="#ppt_x"/>
                                          </p:val>
                                        </p:tav>
                                      </p:tavLst>
                                    </p:anim>
                                    <p:anim calcmode="lin" valueType="num">
                                      <p:cBhvr additive="base">
                                        <p:cTn id="12" dur="500" fill="hold"/>
                                        <p:tgtEl>
                                          <p:spTgt spid="16"/>
                                        </p:tgtEl>
                                        <p:attrNameLst>
                                          <p:attrName>ppt_y</p:attrName>
                                        </p:attrNameLst>
                                      </p:cBhvr>
                                      <p:tavLst>
                                        <p:tav tm="0">
                                          <p:val>
                                            <p:strVal val="1+#ppt_h/2"/>
                                          </p:val>
                                        </p:tav>
                                        <p:tav tm="100000">
                                          <p:val>
                                            <p:strVal val="#ppt_y"/>
                                          </p:val>
                                        </p:tav>
                                      </p:tavLst>
                                    </p:anim>
                                  </p:childTnLst>
                                </p:cTn>
                              </p:par>
                              <p:par>
                                <p:cTn id="13" presetID="2" presetClass="entr" presetSubtype="4" decel="100000" fill="hold" nodeType="withEffect">
                                  <p:stCondLst>
                                    <p:cond delay="20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500" fill="hold"/>
                                        <p:tgtEl>
                                          <p:spTgt spid="19"/>
                                        </p:tgtEl>
                                        <p:attrNameLst>
                                          <p:attrName>ppt_x</p:attrName>
                                        </p:attrNameLst>
                                      </p:cBhvr>
                                      <p:tavLst>
                                        <p:tav tm="0">
                                          <p:val>
                                            <p:strVal val="#ppt_x"/>
                                          </p:val>
                                        </p:tav>
                                        <p:tav tm="100000">
                                          <p:val>
                                            <p:strVal val="#ppt_x"/>
                                          </p:val>
                                        </p:tav>
                                      </p:tavLst>
                                    </p:anim>
                                    <p:anim calcmode="lin" valueType="num">
                                      <p:cBhvr additive="base">
                                        <p:cTn id="16" dur="500" fill="hold"/>
                                        <p:tgtEl>
                                          <p:spTgt spid="19"/>
                                        </p:tgtEl>
                                        <p:attrNameLst>
                                          <p:attrName>ppt_y</p:attrName>
                                        </p:attrNameLst>
                                      </p:cBhvr>
                                      <p:tavLst>
                                        <p:tav tm="0">
                                          <p:val>
                                            <p:strVal val="1+#ppt_h/2"/>
                                          </p:val>
                                        </p:tav>
                                        <p:tav tm="100000">
                                          <p:val>
                                            <p:strVal val="#ppt_y"/>
                                          </p:val>
                                        </p:tav>
                                      </p:tavLst>
                                    </p:anim>
                                  </p:childTnLst>
                                </p:cTn>
                              </p:par>
                              <p:par>
                                <p:cTn id="17" presetID="2" presetClass="entr" presetSubtype="4" decel="100000" fill="hold" nodeType="withEffect">
                                  <p:stCondLst>
                                    <p:cond delay="400"/>
                                  </p:stCondLst>
                                  <p:childTnLst>
                                    <p:set>
                                      <p:cBhvr>
                                        <p:cTn id="18" dur="1" fill="hold">
                                          <p:stCondLst>
                                            <p:cond delay="0"/>
                                          </p:stCondLst>
                                        </p:cTn>
                                        <p:tgtEl>
                                          <p:spTgt spid="22"/>
                                        </p:tgtEl>
                                        <p:attrNameLst>
                                          <p:attrName>style.visibility</p:attrName>
                                        </p:attrNameLst>
                                      </p:cBhvr>
                                      <p:to>
                                        <p:strVal val="visible"/>
                                      </p:to>
                                    </p:set>
                                    <p:anim calcmode="lin" valueType="num">
                                      <p:cBhvr additive="base">
                                        <p:cTn id="19" dur="500" fill="hold"/>
                                        <p:tgtEl>
                                          <p:spTgt spid="22"/>
                                        </p:tgtEl>
                                        <p:attrNameLst>
                                          <p:attrName>ppt_x</p:attrName>
                                        </p:attrNameLst>
                                      </p:cBhvr>
                                      <p:tavLst>
                                        <p:tav tm="0">
                                          <p:val>
                                            <p:strVal val="#ppt_x"/>
                                          </p:val>
                                        </p:tav>
                                        <p:tav tm="100000">
                                          <p:val>
                                            <p:strVal val="#ppt_x"/>
                                          </p:val>
                                        </p:tav>
                                      </p:tavLst>
                                    </p:anim>
                                    <p:anim calcmode="lin" valueType="num">
                                      <p:cBhvr additive="base">
                                        <p:cTn id="20" dur="500" fill="hold"/>
                                        <p:tgtEl>
                                          <p:spTgt spid="22"/>
                                        </p:tgtEl>
                                        <p:attrNameLst>
                                          <p:attrName>ppt_y</p:attrName>
                                        </p:attrNameLst>
                                      </p:cBhvr>
                                      <p:tavLst>
                                        <p:tav tm="0">
                                          <p:val>
                                            <p:strVal val="1+#ppt_h/2"/>
                                          </p:val>
                                        </p:tav>
                                        <p:tav tm="100000">
                                          <p:val>
                                            <p:strVal val="#ppt_y"/>
                                          </p:val>
                                        </p:tav>
                                      </p:tavLst>
                                    </p:anim>
                                  </p:childTnLst>
                                </p:cTn>
                              </p:par>
                              <p:par>
                                <p:cTn id="21" presetID="2" presetClass="entr" presetSubtype="4" decel="100000" fill="hold" nodeType="withEffect">
                                  <p:stCondLst>
                                    <p:cond delay="600"/>
                                  </p:stCondLst>
                                  <p:childTnLst>
                                    <p:set>
                                      <p:cBhvr>
                                        <p:cTn id="22" dur="1" fill="hold">
                                          <p:stCondLst>
                                            <p:cond delay="0"/>
                                          </p:stCondLst>
                                        </p:cTn>
                                        <p:tgtEl>
                                          <p:spTgt spid="25"/>
                                        </p:tgtEl>
                                        <p:attrNameLst>
                                          <p:attrName>style.visibility</p:attrName>
                                        </p:attrNameLst>
                                      </p:cBhvr>
                                      <p:to>
                                        <p:strVal val="visible"/>
                                      </p:to>
                                    </p:set>
                                    <p:anim calcmode="lin" valueType="num">
                                      <p:cBhvr additive="base">
                                        <p:cTn id="23" dur="500" fill="hold"/>
                                        <p:tgtEl>
                                          <p:spTgt spid="25"/>
                                        </p:tgtEl>
                                        <p:attrNameLst>
                                          <p:attrName>ppt_x</p:attrName>
                                        </p:attrNameLst>
                                      </p:cBhvr>
                                      <p:tavLst>
                                        <p:tav tm="0">
                                          <p:val>
                                            <p:strVal val="#ppt_x"/>
                                          </p:val>
                                        </p:tav>
                                        <p:tav tm="100000">
                                          <p:val>
                                            <p:strVal val="#ppt_x"/>
                                          </p:val>
                                        </p:tav>
                                      </p:tavLst>
                                    </p:anim>
                                    <p:anim calcmode="lin" valueType="num">
                                      <p:cBhvr additive="base">
                                        <p:cTn id="24" dur="500" fill="hold"/>
                                        <p:tgtEl>
                                          <p:spTgt spid="25"/>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800"/>
                                  </p:stCondLst>
                                  <p:childTnLst>
                                    <p:set>
                                      <p:cBhvr>
                                        <p:cTn id="26" dur="1" fill="hold">
                                          <p:stCondLst>
                                            <p:cond delay="0"/>
                                          </p:stCondLst>
                                        </p:cTn>
                                        <p:tgtEl>
                                          <p:spTgt spid="28"/>
                                        </p:tgtEl>
                                        <p:attrNameLst>
                                          <p:attrName>style.visibility</p:attrName>
                                        </p:attrNameLst>
                                      </p:cBhvr>
                                      <p:to>
                                        <p:strVal val="visible"/>
                                      </p:to>
                                    </p:set>
                                    <p:anim calcmode="lin" valueType="num">
                                      <p:cBhvr additive="base">
                                        <p:cTn id="27" dur="500" fill="hold"/>
                                        <p:tgtEl>
                                          <p:spTgt spid="28"/>
                                        </p:tgtEl>
                                        <p:attrNameLst>
                                          <p:attrName>ppt_x</p:attrName>
                                        </p:attrNameLst>
                                      </p:cBhvr>
                                      <p:tavLst>
                                        <p:tav tm="0">
                                          <p:val>
                                            <p:strVal val="#ppt_x"/>
                                          </p:val>
                                        </p:tav>
                                        <p:tav tm="100000">
                                          <p:val>
                                            <p:strVal val="#ppt_x"/>
                                          </p:val>
                                        </p:tav>
                                      </p:tavLst>
                                    </p:anim>
                                    <p:anim calcmode="lin" valueType="num">
                                      <p:cBhvr additive="base">
                                        <p:cTn id="28" dur="500" fill="hold"/>
                                        <p:tgtEl>
                                          <p:spTgt spid="28"/>
                                        </p:tgtEl>
                                        <p:attrNameLst>
                                          <p:attrName>ppt_y</p:attrName>
                                        </p:attrNameLst>
                                      </p:cBhvr>
                                      <p:tavLst>
                                        <p:tav tm="0">
                                          <p:val>
                                            <p:strVal val="1+#ppt_h/2"/>
                                          </p:val>
                                        </p:tav>
                                        <p:tav tm="100000">
                                          <p:val>
                                            <p:strVal val="#ppt_y"/>
                                          </p:val>
                                        </p:tav>
                                      </p:tavLst>
                                    </p:anim>
                                  </p:childTnLst>
                                </p:cTn>
                              </p:par>
                              <p:par>
                                <p:cTn id="29" presetID="2" presetClass="entr" presetSubtype="4" decel="100000" fill="hold" nodeType="withEffect">
                                  <p:stCondLst>
                                    <p:cond delay="100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500" fill="hold"/>
                                        <p:tgtEl>
                                          <p:spTgt spid="31"/>
                                        </p:tgtEl>
                                        <p:attrNameLst>
                                          <p:attrName>ppt_x</p:attrName>
                                        </p:attrNameLst>
                                      </p:cBhvr>
                                      <p:tavLst>
                                        <p:tav tm="0">
                                          <p:val>
                                            <p:strVal val="#ppt_x"/>
                                          </p:val>
                                        </p:tav>
                                        <p:tav tm="100000">
                                          <p:val>
                                            <p:strVal val="#ppt_x"/>
                                          </p:val>
                                        </p:tav>
                                      </p:tavLst>
                                    </p:anim>
                                    <p:anim calcmode="lin" valueType="num">
                                      <p:cBhvr additive="base">
                                        <p:cTn id="32" dur="500" fill="hold"/>
                                        <p:tgtEl>
                                          <p:spTgt spid="31"/>
                                        </p:tgtEl>
                                        <p:attrNameLst>
                                          <p:attrName>ppt_y</p:attrName>
                                        </p:attrNameLst>
                                      </p:cBhvr>
                                      <p:tavLst>
                                        <p:tav tm="0">
                                          <p:val>
                                            <p:strVal val="1+#ppt_h/2"/>
                                          </p:val>
                                        </p:tav>
                                        <p:tav tm="100000">
                                          <p:val>
                                            <p:strVal val="#ppt_y"/>
                                          </p:val>
                                        </p:tav>
                                      </p:tavLst>
                                    </p:anim>
                                  </p:childTnLst>
                                </p:cTn>
                              </p:par>
                              <p:par>
                                <p:cTn id="33" presetID="2" presetClass="entr" presetSubtype="4" decel="100000" fill="hold" nodeType="withEffect">
                                  <p:stCondLst>
                                    <p:cond delay="1200"/>
                                  </p:stCondLst>
                                  <p:childTnLst>
                                    <p:set>
                                      <p:cBhvr>
                                        <p:cTn id="34" dur="1" fill="hold">
                                          <p:stCondLst>
                                            <p:cond delay="0"/>
                                          </p:stCondLst>
                                        </p:cTn>
                                        <p:tgtEl>
                                          <p:spTgt spid="34"/>
                                        </p:tgtEl>
                                        <p:attrNameLst>
                                          <p:attrName>style.visibility</p:attrName>
                                        </p:attrNameLst>
                                      </p:cBhvr>
                                      <p:to>
                                        <p:strVal val="visible"/>
                                      </p:to>
                                    </p:set>
                                    <p:anim calcmode="lin" valueType="num">
                                      <p:cBhvr additive="base">
                                        <p:cTn id="35" dur="500" fill="hold"/>
                                        <p:tgtEl>
                                          <p:spTgt spid="34"/>
                                        </p:tgtEl>
                                        <p:attrNameLst>
                                          <p:attrName>ppt_x</p:attrName>
                                        </p:attrNameLst>
                                      </p:cBhvr>
                                      <p:tavLst>
                                        <p:tav tm="0">
                                          <p:val>
                                            <p:strVal val="#ppt_x"/>
                                          </p:val>
                                        </p:tav>
                                        <p:tav tm="100000">
                                          <p:val>
                                            <p:strVal val="#ppt_x"/>
                                          </p:val>
                                        </p:tav>
                                      </p:tavLst>
                                    </p:anim>
                                    <p:anim calcmode="lin" valueType="num">
                                      <p:cBhvr additive="base">
                                        <p:cTn id="36" dur="500" fill="hold"/>
                                        <p:tgtEl>
                                          <p:spTgt spid="34"/>
                                        </p:tgtEl>
                                        <p:attrNameLst>
                                          <p:attrName>ppt_y</p:attrName>
                                        </p:attrNameLst>
                                      </p:cBhvr>
                                      <p:tavLst>
                                        <p:tav tm="0">
                                          <p:val>
                                            <p:strVal val="1+#ppt_h/2"/>
                                          </p:val>
                                        </p:tav>
                                        <p:tav tm="100000">
                                          <p:val>
                                            <p:strVal val="#ppt_y"/>
                                          </p:val>
                                        </p:tav>
                                      </p:tavLst>
                                    </p:anim>
                                  </p:childTnLst>
                                </p:cTn>
                              </p:par>
                            </p:childTnLst>
                          </p:cTn>
                        </p:par>
                        <p:par>
                          <p:cTn id="37" fill="hold">
                            <p:stCondLst>
                              <p:cond delay="2200"/>
                            </p:stCondLst>
                            <p:childTnLst>
                              <p:par>
                                <p:cTn id="38" presetID="22" presetClass="entr" presetSubtype="2" fill="hold" grpId="0" nodeType="after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wipe(right)">
                                      <p:cBhvr>
                                        <p:cTn id="40" dur="500"/>
                                        <p:tgtEl>
                                          <p:spTgt spid="15"/>
                                        </p:tgtEl>
                                      </p:cBhvr>
                                    </p:animEffect>
                                  </p:childTnLst>
                                </p:cTn>
                              </p:par>
                            </p:childTnLst>
                          </p:cTn>
                        </p:par>
                        <p:par>
                          <p:cTn id="41" fill="hold">
                            <p:stCondLst>
                              <p:cond delay="2700"/>
                            </p:stCondLst>
                            <p:childTnLst>
                              <p:par>
                                <p:cTn id="42" presetID="10" presetClass="entr" presetSubtype="0" fill="hold" nodeType="afterEffect">
                                  <p:stCondLst>
                                    <p:cond delay="0"/>
                                  </p:stCondLst>
                                  <p:childTnLst>
                                    <p:set>
                                      <p:cBhvr>
                                        <p:cTn id="43" dur="1" fill="hold">
                                          <p:stCondLst>
                                            <p:cond delay="0"/>
                                          </p:stCondLst>
                                        </p:cTn>
                                        <p:tgtEl>
                                          <p:spTgt spid="41"/>
                                        </p:tgtEl>
                                        <p:attrNameLst>
                                          <p:attrName>style.visibility</p:attrName>
                                        </p:attrNameLst>
                                      </p:cBhvr>
                                      <p:to>
                                        <p:strVal val="visible"/>
                                      </p:to>
                                    </p:set>
                                    <p:animEffect transition="in" filter="fade">
                                      <p:cBhvr>
                                        <p:cTn id="44" dur="500"/>
                                        <p:tgtEl>
                                          <p:spTgt spid="41"/>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52"/>
                                        </p:tgtEl>
                                        <p:attrNameLst>
                                          <p:attrName>style.visibility</p:attrName>
                                        </p:attrNameLst>
                                      </p:cBhvr>
                                      <p:to>
                                        <p:strVal val="visible"/>
                                      </p:to>
                                    </p:set>
                                    <p:animEffect transition="in" filter="fade">
                                      <p:cBhvr>
                                        <p:cTn id="47" dur="500"/>
                                        <p:tgtEl>
                                          <p:spTgt spid="52"/>
                                        </p:tgtEl>
                                      </p:cBhvr>
                                    </p:animEffect>
                                  </p:childTnLst>
                                </p:cTn>
                              </p:par>
                            </p:childTnLst>
                          </p:cTn>
                        </p:par>
                        <p:par>
                          <p:cTn id="48" fill="hold">
                            <p:stCondLst>
                              <p:cond delay="3200"/>
                            </p:stCondLst>
                            <p:childTnLst>
                              <p:par>
                                <p:cTn id="49" presetID="22" presetClass="entr" presetSubtype="8" fill="hold" grpId="0" nodeType="afterEffect">
                                  <p:stCondLst>
                                    <p:cond delay="0"/>
                                  </p:stCondLst>
                                  <p:childTnLst>
                                    <p:set>
                                      <p:cBhvr>
                                        <p:cTn id="50" dur="1" fill="hold">
                                          <p:stCondLst>
                                            <p:cond delay="0"/>
                                          </p:stCondLst>
                                        </p:cTn>
                                        <p:tgtEl>
                                          <p:spTgt spid="14"/>
                                        </p:tgtEl>
                                        <p:attrNameLst>
                                          <p:attrName>style.visibility</p:attrName>
                                        </p:attrNameLst>
                                      </p:cBhvr>
                                      <p:to>
                                        <p:strVal val="visible"/>
                                      </p:to>
                                    </p:set>
                                    <p:animEffect transition="in" filter="wipe(left)">
                                      <p:cBhvr>
                                        <p:cTn id="51" dur="500"/>
                                        <p:tgtEl>
                                          <p:spTgt spid="14"/>
                                        </p:tgtEl>
                                      </p:cBhvr>
                                    </p:animEffect>
                                  </p:childTnLst>
                                </p:cTn>
                              </p:par>
                            </p:childTnLst>
                          </p:cTn>
                        </p:par>
                        <p:par>
                          <p:cTn id="52" fill="hold">
                            <p:stCondLst>
                              <p:cond delay="3700"/>
                            </p:stCondLst>
                            <p:childTnLst>
                              <p:par>
                                <p:cTn id="53" presetID="10" presetClass="entr" presetSubtype="0" fill="hold" grpId="0" nodeType="afterEffect">
                                  <p:stCondLst>
                                    <p:cond delay="0"/>
                                  </p:stCondLst>
                                  <p:childTnLst>
                                    <p:set>
                                      <p:cBhvr>
                                        <p:cTn id="54" dur="1" fill="hold">
                                          <p:stCondLst>
                                            <p:cond delay="0"/>
                                          </p:stCondLst>
                                        </p:cTn>
                                        <p:tgtEl>
                                          <p:spTgt spid="40"/>
                                        </p:tgtEl>
                                        <p:attrNameLst>
                                          <p:attrName>style.visibility</p:attrName>
                                        </p:attrNameLst>
                                      </p:cBhvr>
                                      <p:to>
                                        <p:strVal val="visible"/>
                                      </p:to>
                                    </p:set>
                                    <p:animEffect transition="in" filter="fade">
                                      <p:cBhvr>
                                        <p:cTn id="55" dur="500"/>
                                        <p:tgtEl>
                                          <p:spTgt spid="40"/>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53"/>
                                        </p:tgtEl>
                                        <p:attrNameLst>
                                          <p:attrName>style.visibility</p:attrName>
                                        </p:attrNameLst>
                                      </p:cBhvr>
                                      <p:to>
                                        <p:strVal val="visible"/>
                                      </p:to>
                                    </p:set>
                                    <p:animEffect transition="in" filter="fade">
                                      <p:cBhvr>
                                        <p:cTn id="58" dur="500"/>
                                        <p:tgtEl>
                                          <p:spTgt spid="53"/>
                                        </p:tgtEl>
                                      </p:cBhvr>
                                    </p:animEffect>
                                  </p:childTnLst>
                                </p:cTn>
                              </p:par>
                            </p:childTnLst>
                          </p:cTn>
                        </p:par>
                        <p:par>
                          <p:cTn id="59" fill="hold">
                            <p:stCondLst>
                              <p:cond delay="4200"/>
                            </p:stCondLst>
                            <p:childTnLst>
                              <p:par>
                                <p:cTn id="60" presetID="22" presetClass="entr" presetSubtype="2" fill="hold" grpId="0" nodeType="afterEffect">
                                  <p:stCondLst>
                                    <p:cond delay="0"/>
                                  </p:stCondLst>
                                  <p:childTnLst>
                                    <p:set>
                                      <p:cBhvr>
                                        <p:cTn id="61" dur="1" fill="hold">
                                          <p:stCondLst>
                                            <p:cond delay="0"/>
                                          </p:stCondLst>
                                        </p:cTn>
                                        <p:tgtEl>
                                          <p:spTgt spid="13"/>
                                        </p:tgtEl>
                                        <p:attrNameLst>
                                          <p:attrName>style.visibility</p:attrName>
                                        </p:attrNameLst>
                                      </p:cBhvr>
                                      <p:to>
                                        <p:strVal val="visible"/>
                                      </p:to>
                                    </p:set>
                                    <p:animEffect transition="in" filter="wipe(right)">
                                      <p:cBhvr>
                                        <p:cTn id="62" dur="500"/>
                                        <p:tgtEl>
                                          <p:spTgt spid="13"/>
                                        </p:tgtEl>
                                      </p:cBhvr>
                                    </p:animEffect>
                                  </p:childTnLst>
                                </p:cTn>
                              </p:par>
                            </p:childTnLst>
                          </p:cTn>
                        </p:par>
                        <p:par>
                          <p:cTn id="63" fill="hold">
                            <p:stCondLst>
                              <p:cond delay="4700"/>
                            </p:stCondLst>
                            <p:childTnLst>
                              <p:par>
                                <p:cTn id="64" presetID="10" presetClass="entr" presetSubtype="0" fill="hold" nodeType="afterEffect">
                                  <p:stCondLst>
                                    <p:cond delay="0"/>
                                  </p:stCondLst>
                                  <p:childTnLst>
                                    <p:set>
                                      <p:cBhvr>
                                        <p:cTn id="65" dur="1" fill="hold">
                                          <p:stCondLst>
                                            <p:cond delay="0"/>
                                          </p:stCondLst>
                                        </p:cTn>
                                        <p:tgtEl>
                                          <p:spTgt spid="37"/>
                                        </p:tgtEl>
                                        <p:attrNameLst>
                                          <p:attrName>style.visibility</p:attrName>
                                        </p:attrNameLst>
                                      </p:cBhvr>
                                      <p:to>
                                        <p:strVal val="visible"/>
                                      </p:to>
                                    </p:set>
                                    <p:animEffect transition="in" filter="fade">
                                      <p:cBhvr>
                                        <p:cTn id="66" dur="500"/>
                                        <p:tgtEl>
                                          <p:spTgt spid="37"/>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54"/>
                                        </p:tgtEl>
                                        <p:attrNameLst>
                                          <p:attrName>style.visibility</p:attrName>
                                        </p:attrNameLst>
                                      </p:cBhvr>
                                      <p:to>
                                        <p:strVal val="visible"/>
                                      </p:to>
                                    </p:set>
                                    <p:animEffect transition="in" filter="fade">
                                      <p:cBhvr>
                                        <p:cTn id="69" dur="500"/>
                                        <p:tgtEl>
                                          <p:spTgt spid="54"/>
                                        </p:tgtEl>
                                      </p:cBhvr>
                                    </p:animEffect>
                                  </p:childTnLst>
                                </p:cTn>
                              </p:par>
                            </p:childTnLst>
                          </p:cTn>
                        </p:par>
                        <p:par>
                          <p:cTn id="70" fill="hold">
                            <p:stCondLst>
                              <p:cond delay="5200"/>
                            </p:stCondLst>
                            <p:childTnLst>
                              <p:par>
                                <p:cTn id="71" presetID="22" presetClass="entr" presetSubtype="8" fill="hold" grpId="0" nodeType="afterEffect">
                                  <p:stCondLst>
                                    <p:cond delay="0"/>
                                  </p:stCondLst>
                                  <p:childTnLst>
                                    <p:set>
                                      <p:cBhvr>
                                        <p:cTn id="72" dur="1" fill="hold">
                                          <p:stCondLst>
                                            <p:cond delay="0"/>
                                          </p:stCondLst>
                                        </p:cTn>
                                        <p:tgtEl>
                                          <p:spTgt spid="10"/>
                                        </p:tgtEl>
                                        <p:attrNameLst>
                                          <p:attrName>style.visibility</p:attrName>
                                        </p:attrNameLst>
                                      </p:cBhvr>
                                      <p:to>
                                        <p:strVal val="visible"/>
                                      </p:to>
                                    </p:set>
                                    <p:animEffect transition="in" filter="wipe(left)">
                                      <p:cBhvr>
                                        <p:cTn id="73" dur="500"/>
                                        <p:tgtEl>
                                          <p:spTgt spid="10"/>
                                        </p:tgtEl>
                                      </p:cBhvr>
                                    </p:animEffect>
                                  </p:childTnLst>
                                </p:cTn>
                              </p:par>
                            </p:childTnLst>
                          </p:cTn>
                        </p:par>
                        <p:par>
                          <p:cTn id="74" fill="hold">
                            <p:stCondLst>
                              <p:cond delay="5700"/>
                            </p:stCondLst>
                            <p:childTnLst>
                              <p:par>
                                <p:cTn id="75" presetID="10" presetClass="entr" presetSubtype="0" fill="hold" nodeType="afterEffect">
                                  <p:stCondLst>
                                    <p:cond delay="0"/>
                                  </p:stCondLst>
                                  <p:childTnLst>
                                    <p:set>
                                      <p:cBhvr>
                                        <p:cTn id="76" dur="1" fill="hold">
                                          <p:stCondLst>
                                            <p:cond delay="0"/>
                                          </p:stCondLst>
                                        </p:cTn>
                                        <p:tgtEl>
                                          <p:spTgt spid="47"/>
                                        </p:tgtEl>
                                        <p:attrNameLst>
                                          <p:attrName>style.visibility</p:attrName>
                                        </p:attrNameLst>
                                      </p:cBhvr>
                                      <p:to>
                                        <p:strVal val="visible"/>
                                      </p:to>
                                    </p:set>
                                    <p:animEffect transition="in" filter="fade">
                                      <p:cBhvr>
                                        <p:cTn id="77" dur="500"/>
                                        <p:tgtEl>
                                          <p:spTgt spid="47"/>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55"/>
                                        </p:tgtEl>
                                        <p:attrNameLst>
                                          <p:attrName>style.visibility</p:attrName>
                                        </p:attrNameLst>
                                      </p:cBhvr>
                                      <p:to>
                                        <p:strVal val="visible"/>
                                      </p:to>
                                    </p:set>
                                    <p:animEffect transition="in" filter="fade">
                                      <p:cBhvr>
                                        <p:cTn id="80" dur="500"/>
                                        <p:tgtEl>
                                          <p:spTgt spid="55"/>
                                        </p:tgtEl>
                                      </p:cBhvr>
                                    </p:animEffect>
                                  </p:childTnLst>
                                </p:cTn>
                              </p:par>
                            </p:childTnLst>
                          </p:cTn>
                        </p:par>
                        <p:par>
                          <p:cTn id="81" fill="hold">
                            <p:stCondLst>
                              <p:cond delay="6200"/>
                            </p:stCondLst>
                            <p:childTnLst>
                              <p:par>
                                <p:cTn id="82" presetID="22" presetClass="entr" presetSubtype="2" fill="hold" grpId="0" nodeType="afterEffect">
                                  <p:stCondLst>
                                    <p:cond delay="0"/>
                                  </p:stCondLst>
                                  <p:childTnLst>
                                    <p:set>
                                      <p:cBhvr>
                                        <p:cTn id="83" dur="1" fill="hold">
                                          <p:stCondLst>
                                            <p:cond delay="0"/>
                                          </p:stCondLst>
                                        </p:cTn>
                                        <p:tgtEl>
                                          <p:spTgt spid="12"/>
                                        </p:tgtEl>
                                        <p:attrNameLst>
                                          <p:attrName>style.visibility</p:attrName>
                                        </p:attrNameLst>
                                      </p:cBhvr>
                                      <p:to>
                                        <p:strVal val="visible"/>
                                      </p:to>
                                    </p:set>
                                    <p:animEffect transition="in" filter="wipe(right)">
                                      <p:cBhvr>
                                        <p:cTn id="84" dur="500"/>
                                        <p:tgtEl>
                                          <p:spTgt spid="12"/>
                                        </p:tgtEl>
                                      </p:cBhvr>
                                    </p:animEffect>
                                  </p:childTnLst>
                                </p:cTn>
                              </p:par>
                            </p:childTnLst>
                          </p:cTn>
                        </p:par>
                        <p:par>
                          <p:cTn id="85" fill="hold">
                            <p:stCondLst>
                              <p:cond delay="6700"/>
                            </p:stCondLst>
                            <p:childTnLst>
                              <p:par>
                                <p:cTn id="86" presetID="10" presetClass="entr" presetSubtype="0" fill="hold" nodeType="afterEffect">
                                  <p:stCondLst>
                                    <p:cond delay="0"/>
                                  </p:stCondLst>
                                  <p:childTnLst>
                                    <p:set>
                                      <p:cBhvr>
                                        <p:cTn id="87" dur="1" fill="hold">
                                          <p:stCondLst>
                                            <p:cond delay="0"/>
                                          </p:stCondLst>
                                        </p:cTn>
                                        <p:tgtEl>
                                          <p:spTgt spid="44"/>
                                        </p:tgtEl>
                                        <p:attrNameLst>
                                          <p:attrName>style.visibility</p:attrName>
                                        </p:attrNameLst>
                                      </p:cBhvr>
                                      <p:to>
                                        <p:strVal val="visible"/>
                                      </p:to>
                                    </p:set>
                                    <p:animEffect transition="in" filter="fade">
                                      <p:cBhvr>
                                        <p:cTn id="88" dur="500"/>
                                        <p:tgtEl>
                                          <p:spTgt spid="44"/>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56"/>
                                        </p:tgtEl>
                                        <p:attrNameLst>
                                          <p:attrName>style.visibility</p:attrName>
                                        </p:attrNameLst>
                                      </p:cBhvr>
                                      <p:to>
                                        <p:strVal val="visible"/>
                                      </p:to>
                                    </p:set>
                                    <p:animEffect transition="in" filter="fade">
                                      <p:cBhvr>
                                        <p:cTn id="91" dur="500"/>
                                        <p:tgtEl>
                                          <p:spTgt spid="56"/>
                                        </p:tgtEl>
                                      </p:cBhvr>
                                    </p:animEffect>
                                  </p:childTnLst>
                                </p:cTn>
                              </p:par>
                            </p:childTnLst>
                          </p:cTn>
                        </p:par>
                        <p:par>
                          <p:cTn id="92" fill="hold">
                            <p:stCondLst>
                              <p:cond delay="7200"/>
                            </p:stCondLst>
                            <p:childTnLst>
                              <p:par>
                                <p:cTn id="93" presetID="22" presetClass="entr" presetSubtype="8" fill="hold" grpId="0" nodeType="afterEffect">
                                  <p:stCondLst>
                                    <p:cond delay="0"/>
                                  </p:stCondLst>
                                  <p:childTnLst>
                                    <p:set>
                                      <p:cBhvr>
                                        <p:cTn id="94" dur="1" fill="hold">
                                          <p:stCondLst>
                                            <p:cond delay="0"/>
                                          </p:stCondLst>
                                        </p:cTn>
                                        <p:tgtEl>
                                          <p:spTgt spid="9"/>
                                        </p:tgtEl>
                                        <p:attrNameLst>
                                          <p:attrName>style.visibility</p:attrName>
                                        </p:attrNameLst>
                                      </p:cBhvr>
                                      <p:to>
                                        <p:strVal val="visible"/>
                                      </p:to>
                                    </p:set>
                                    <p:animEffect transition="in" filter="wipe(left)">
                                      <p:cBhvr>
                                        <p:cTn id="95" dur="500"/>
                                        <p:tgtEl>
                                          <p:spTgt spid="9"/>
                                        </p:tgtEl>
                                      </p:cBhvr>
                                    </p:animEffect>
                                  </p:childTnLst>
                                </p:cTn>
                              </p:par>
                            </p:childTnLst>
                          </p:cTn>
                        </p:par>
                        <p:par>
                          <p:cTn id="96" fill="hold">
                            <p:stCondLst>
                              <p:cond delay="7700"/>
                            </p:stCondLst>
                            <p:childTnLst>
                              <p:par>
                                <p:cTn id="97" presetID="10" presetClass="entr" presetSubtype="0" fill="hold" grpId="0" nodeType="afterEffect">
                                  <p:stCondLst>
                                    <p:cond delay="0"/>
                                  </p:stCondLst>
                                  <p:childTnLst>
                                    <p:set>
                                      <p:cBhvr>
                                        <p:cTn id="98" dur="1" fill="hold">
                                          <p:stCondLst>
                                            <p:cond delay="0"/>
                                          </p:stCondLst>
                                        </p:cTn>
                                        <p:tgtEl>
                                          <p:spTgt spid="51"/>
                                        </p:tgtEl>
                                        <p:attrNameLst>
                                          <p:attrName>style.visibility</p:attrName>
                                        </p:attrNameLst>
                                      </p:cBhvr>
                                      <p:to>
                                        <p:strVal val="visible"/>
                                      </p:to>
                                    </p:set>
                                    <p:animEffect transition="in" filter="fade">
                                      <p:cBhvr>
                                        <p:cTn id="99" dur="500"/>
                                        <p:tgtEl>
                                          <p:spTgt spid="51"/>
                                        </p:tgtEl>
                                      </p:cBhvr>
                                    </p:animEffect>
                                  </p:childTnLst>
                                </p:cTn>
                              </p:par>
                              <p:par>
                                <p:cTn id="100" presetID="10" presetClass="entr" presetSubtype="0" fill="hold" grpId="0" nodeType="withEffect">
                                  <p:stCondLst>
                                    <p:cond delay="0"/>
                                  </p:stCondLst>
                                  <p:childTnLst>
                                    <p:set>
                                      <p:cBhvr>
                                        <p:cTn id="101" dur="1" fill="hold">
                                          <p:stCondLst>
                                            <p:cond delay="0"/>
                                          </p:stCondLst>
                                        </p:cTn>
                                        <p:tgtEl>
                                          <p:spTgt spid="57"/>
                                        </p:tgtEl>
                                        <p:attrNameLst>
                                          <p:attrName>style.visibility</p:attrName>
                                        </p:attrNameLst>
                                      </p:cBhvr>
                                      <p:to>
                                        <p:strVal val="visible"/>
                                      </p:to>
                                    </p:set>
                                    <p:animEffect transition="in" filter="fade">
                                      <p:cBhvr>
                                        <p:cTn id="102" dur="500"/>
                                        <p:tgtEl>
                                          <p:spTgt spid="57"/>
                                        </p:tgtEl>
                                      </p:cBhvr>
                                    </p:animEffect>
                                  </p:childTnLst>
                                </p:cTn>
                              </p:par>
                            </p:childTnLst>
                          </p:cTn>
                        </p:par>
                        <p:par>
                          <p:cTn id="103" fill="hold">
                            <p:stCondLst>
                              <p:cond delay="8200"/>
                            </p:stCondLst>
                            <p:childTnLst>
                              <p:par>
                                <p:cTn id="104" presetID="22" presetClass="entr" presetSubtype="2" fill="hold" grpId="0" nodeType="afterEffect">
                                  <p:stCondLst>
                                    <p:cond delay="0"/>
                                  </p:stCondLst>
                                  <p:childTnLst>
                                    <p:set>
                                      <p:cBhvr>
                                        <p:cTn id="105" dur="1" fill="hold">
                                          <p:stCondLst>
                                            <p:cond delay="0"/>
                                          </p:stCondLst>
                                        </p:cTn>
                                        <p:tgtEl>
                                          <p:spTgt spid="8"/>
                                        </p:tgtEl>
                                        <p:attrNameLst>
                                          <p:attrName>style.visibility</p:attrName>
                                        </p:attrNameLst>
                                      </p:cBhvr>
                                      <p:to>
                                        <p:strVal val="visible"/>
                                      </p:to>
                                    </p:set>
                                    <p:animEffect transition="in" filter="wipe(right)">
                                      <p:cBhvr>
                                        <p:cTn id="106" dur="500"/>
                                        <p:tgtEl>
                                          <p:spTgt spid="8"/>
                                        </p:tgtEl>
                                      </p:cBhvr>
                                    </p:animEffect>
                                  </p:childTnLst>
                                </p:cTn>
                              </p:par>
                            </p:childTnLst>
                          </p:cTn>
                        </p:par>
                        <p:par>
                          <p:cTn id="107" fill="hold">
                            <p:stCondLst>
                              <p:cond delay="8700"/>
                            </p:stCondLst>
                            <p:childTnLst>
                              <p:par>
                                <p:cTn id="108" presetID="10" presetClass="entr" presetSubtype="0" fill="hold" nodeType="afterEffect">
                                  <p:stCondLst>
                                    <p:cond delay="0"/>
                                  </p:stCondLst>
                                  <p:childTnLst>
                                    <p:set>
                                      <p:cBhvr>
                                        <p:cTn id="109" dur="1" fill="hold">
                                          <p:stCondLst>
                                            <p:cond delay="0"/>
                                          </p:stCondLst>
                                        </p:cTn>
                                        <p:tgtEl>
                                          <p:spTgt spid="58"/>
                                        </p:tgtEl>
                                        <p:attrNameLst>
                                          <p:attrName>style.visibility</p:attrName>
                                        </p:attrNameLst>
                                      </p:cBhvr>
                                      <p:to>
                                        <p:strVal val="visible"/>
                                      </p:to>
                                    </p:set>
                                    <p:animEffect transition="in" filter="fade">
                                      <p:cBhvr>
                                        <p:cTn id="110" dur="500"/>
                                        <p:tgtEl>
                                          <p:spTgt spid="58"/>
                                        </p:tgtEl>
                                      </p:cBhvr>
                                    </p:animEffect>
                                  </p:childTnLst>
                                </p:cTn>
                              </p:par>
                              <p:par>
                                <p:cTn id="111" presetID="10" presetClass="entr" presetSubtype="0" fill="hold" grpId="0" nodeType="withEffect">
                                  <p:stCondLst>
                                    <p:cond delay="0"/>
                                  </p:stCondLst>
                                  <p:childTnLst>
                                    <p:set>
                                      <p:cBhvr>
                                        <p:cTn id="112" dur="1" fill="hold">
                                          <p:stCondLst>
                                            <p:cond delay="0"/>
                                          </p:stCondLst>
                                        </p:cTn>
                                        <p:tgtEl>
                                          <p:spTgt spid="61"/>
                                        </p:tgtEl>
                                        <p:attrNameLst>
                                          <p:attrName>style.visibility</p:attrName>
                                        </p:attrNameLst>
                                      </p:cBhvr>
                                      <p:to>
                                        <p:strVal val="visible"/>
                                      </p:to>
                                    </p:set>
                                    <p:animEffect transition="in" filter="fade">
                                      <p:cBhvr>
                                        <p:cTn id="113" dur="500"/>
                                        <p:tgtEl>
                                          <p:spTgt spid="61"/>
                                        </p:tgtEl>
                                      </p:cBhvr>
                                    </p:animEffect>
                                  </p:childTnLst>
                                </p:cTn>
                              </p:par>
                            </p:childTnLst>
                          </p:cTn>
                        </p:par>
                        <p:par>
                          <p:cTn id="114" fill="hold">
                            <p:stCondLst>
                              <p:cond delay="9200"/>
                            </p:stCondLst>
                            <p:childTnLst>
                              <p:par>
                                <p:cTn id="115" presetID="22" presetClass="entr" presetSubtype="8" fill="hold" grpId="0" nodeType="afterEffect">
                                  <p:stCondLst>
                                    <p:cond delay="0"/>
                                  </p:stCondLst>
                                  <p:childTnLst>
                                    <p:set>
                                      <p:cBhvr>
                                        <p:cTn id="116" dur="1" fill="hold">
                                          <p:stCondLst>
                                            <p:cond delay="0"/>
                                          </p:stCondLst>
                                        </p:cTn>
                                        <p:tgtEl>
                                          <p:spTgt spid="7"/>
                                        </p:tgtEl>
                                        <p:attrNameLst>
                                          <p:attrName>style.visibility</p:attrName>
                                        </p:attrNameLst>
                                      </p:cBhvr>
                                      <p:to>
                                        <p:strVal val="visible"/>
                                      </p:to>
                                    </p:set>
                                    <p:animEffect transition="in" filter="wipe(left)">
                                      <p:cBhvr>
                                        <p:cTn id="117" dur="500"/>
                                        <p:tgtEl>
                                          <p:spTgt spid="7"/>
                                        </p:tgtEl>
                                      </p:cBhvr>
                                    </p:animEffect>
                                  </p:childTnLst>
                                </p:cTn>
                              </p:par>
                            </p:childTnLst>
                          </p:cTn>
                        </p:par>
                        <p:par>
                          <p:cTn id="118" fill="hold">
                            <p:stCondLst>
                              <p:cond delay="9700"/>
                            </p:stCondLst>
                            <p:childTnLst>
                              <p:par>
                                <p:cTn id="119" presetID="10" presetClass="entr" presetSubtype="0" fill="hold" grpId="0" nodeType="afterEffect">
                                  <p:stCondLst>
                                    <p:cond delay="0"/>
                                  </p:stCondLst>
                                  <p:childTnLst>
                                    <p:set>
                                      <p:cBhvr>
                                        <p:cTn id="120" dur="1" fill="hold">
                                          <p:stCondLst>
                                            <p:cond delay="0"/>
                                          </p:stCondLst>
                                        </p:cTn>
                                        <p:tgtEl>
                                          <p:spTgt spid="6"/>
                                        </p:tgtEl>
                                        <p:attrNameLst>
                                          <p:attrName>style.visibility</p:attrName>
                                        </p:attrNameLst>
                                      </p:cBhvr>
                                      <p:to>
                                        <p:strVal val="visible"/>
                                      </p:to>
                                    </p:set>
                                    <p:animEffect transition="in" filter="fade">
                                      <p:cBhvr>
                                        <p:cTn id="12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animBg="1"/>
      <p:bldP spid="9" grpId="0" animBg="1"/>
      <p:bldP spid="10" grpId="0" animBg="1"/>
      <p:bldP spid="12" grpId="0" animBg="1"/>
      <p:bldP spid="13" grpId="0" animBg="1"/>
      <p:bldP spid="14" grpId="0" animBg="1"/>
      <p:bldP spid="15" grpId="0" animBg="1"/>
      <p:bldP spid="40" grpId="0" animBg="1"/>
      <p:bldP spid="51" grpId="0" animBg="1"/>
      <p:bldP spid="52" grpId="0"/>
      <p:bldP spid="53" grpId="0"/>
      <p:bldP spid="54" grpId="0"/>
      <p:bldP spid="55" grpId="0"/>
      <p:bldP spid="56" grpId="0"/>
      <p:bldP spid="57" grpId="0"/>
      <p:bldP spid="6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785" y="-72582"/>
            <a:ext cx="12227570" cy="6930582"/>
          </a:xfrm>
          <a:prstGeom prst="rect">
            <a:avLst/>
          </a:prstGeom>
        </p:spPr>
      </p:pic>
      <p:sp>
        <p:nvSpPr>
          <p:cNvPr id="50" name="Oval 7"/>
          <p:cNvSpPr/>
          <p:nvPr/>
        </p:nvSpPr>
        <p:spPr>
          <a:xfrm rot="372845">
            <a:off x="4533675" y="2338003"/>
            <a:ext cx="1436353" cy="1436353"/>
          </a:xfrm>
          <a:prstGeom prst="ellipse">
            <a:avLst/>
          </a:prstGeom>
          <a:gradFill>
            <a:gsLst>
              <a:gs pos="0">
                <a:schemeClr val="bg2">
                  <a:lumMod val="40000"/>
                  <a:lumOff val="60000"/>
                </a:schemeClr>
              </a:gs>
              <a:gs pos="77000">
                <a:srgbClr val="FEFEFE"/>
              </a:gs>
            </a:gsLst>
            <a:lin ang="3600000" scaled="0"/>
          </a:gradFill>
          <a:ln>
            <a:noFill/>
          </a:ln>
          <a:effectLst>
            <a:outerShdw blurRad="114300" dist="165100" dir="432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TextBox 27"/>
          <p:cNvSpPr txBox="1"/>
          <p:nvPr/>
        </p:nvSpPr>
        <p:spPr>
          <a:xfrm>
            <a:off x="4745321" y="2691143"/>
            <a:ext cx="1013060" cy="784830"/>
          </a:xfrm>
          <a:prstGeom prst="rect">
            <a:avLst/>
          </a:prstGeom>
          <a:noFill/>
        </p:spPr>
        <p:txBody>
          <a:bodyPr wrap="square" numCol="1" spcCol="457200" rtlCol="0">
            <a:spAutoFit/>
          </a:bodyPr>
          <a:lstStyle/>
          <a:p>
            <a:pPr algn="ctr"/>
            <a:r>
              <a:rPr lang="en-US" sz="4500" dirty="0">
                <a:latin typeface="Impact" panose="020B0806030902050204" pitchFamily="34" charset="0"/>
                <a:ea typeface="Montserrat Light" charset="0"/>
                <a:cs typeface="Montserrat Light" charset="0"/>
              </a:rPr>
              <a:t>0 4</a:t>
            </a:r>
          </a:p>
        </p:txBody>
      </p:sp>
      <p:grpSp>
        <p:nvGrpSpPr>
          <p:cNvPr id="54" name="组合 53"/>
          <p:cNvGrpSpPr/>
          <p:nvPr/>
        </p:nvGrpSpPr>
        <p:grpSpPr>
          <a:xfrm>
            <a:off x="6328712" y="2544904"/>
            <a:ext cx="3092831" cy="945583"/>
            <a:chOff x="572233" y="823059"/>
            <a:chExt cx="5518276" cy="945583"/>
          </a:xfrm>
        </p:grpSpPr>
        <p:sp>
          <p:nvSpPr>
            <p:cNvPr id="55" name="TextBox 3"/>
            <p:cNvSpPr>
              <a:spLocks noChangeArrowheads="1"/>
            </p:cNvSpPr>
            <p:nvPr/>
          </p:nvSpPr>
          <p:spPr bwMode="auto">
            <a:xfrm>
              <a:off x="661372" y="1460865"/>
              <a:ext cx="542913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defRPr/>
              </a:pPr>
              <a:r>
                <a:rPr lang="en-US" altLang="zh-CN" sz="1400" spc="300" dirty="0">
                  <a:latin typeface="微软雅黑" panose="020B0503020204020204" pitchFamily="34" charset="-122"/>
                  <a:ea typeface="微软雅黑" panose="020B0503020204020204" pitchFamily="34" charset="-122"/>
                </a:rPr>
                <a:t>TEAM COMMUNICATION</a:t>
              </a:r>
            </a:p>
          </p:txBody>
        </p:sp>
        <p:sp>
          <p:nvSpPr>
            <p:cNvPr id="56" name="TextBox 4"/>
            <p:cNvSpPr>
              <a:spLocks noChangeArrowheads="1"/>
            </p:cNvSpPr>
            <p:nvPr/>
          </p:nvSpPr>
          <p:spPr bwMode="auto">
            <a:xfrm>
              <a:off x="572233" y="823059"/>
              <a:ext cx="5009482"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4000" spc="300" dirty="0">
                  <a:latin typeface="方正品尚黑简体" panose="02000000000000000000" pitchFamily="2" charset="-122"/>
                  <a:ea typeface="方正品尚黑简体" panose="02000000000000000000" pitchFamily="2" charset="-122"/>
                  <a:sym typeface="Broadway BT" charset="0"/>
                </a:rPr>
                <a:t>团队冲突</a:t>
              </a:r>
            </a:p>
          </p:txBody>
        </p:sp>
      </p:grpSp>
    </p:spTree>
    <p:extLst>
      <p:ext uri="{BB962C8B-B14F-4D97-AF65-F5344CB8AC3E}">
        <p14:creationId xmlns:p14="http://schemas.microsoft.com/office/powerpoint/2010/main" val="4005104969"/>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14:presetBounceEnd="54000">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14:bounceEnd="54000">
                                          <p:cBhvr additive="base">
                                            <p:cTn id="7" dur="250" fill="hold"/>
                                            <p:tgtEl>
                                              <p:spTgt spid="54"/>
                                            </p:tgtEl>
                                            <p:attrNameLst>
                                              <p:attrName>ppt_x</p:attrName>
                                            </p:attrNameLst>
                                          </p:cBhvr>
                                          <p:tavLst>
                                            <p:tav tm="0">
                                              <p:val>
                                                <p:strVal val="0-#ppt_w/2"/>
                                              </p:val>
                                            </p:tav>
                                            <p:tav tm="100000">
                                              <p:val>
                                                <p:strVal val="#ppt_x"/>
                                              </p:val>
                                            </p:tav>
                                          </p:tavLst>
                                        </p:anim>
                                        <p:anim calcmode="lin" valueType="num" p14:bounceEnd="54000">
                                          <p:cBhvr additive="base">
                                            <p:cTn id="8" dur="250" fill="hold"/>
                                            <p:tgtEl>
                                              <p:spTgt spid="54"/>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53" presetClass="entr" presetSubtype="16" fill="hold" grpId="0" nodeType="afterEffect">
                                      <p:stCondLst>
                                        <p:cond delay="0"/>
                                      </p:stCondLst>
                                      <p:childTnLst>
                                        <p:set>
                                          <p:cBhvr>
                                            <p:cTn id="11" dur="1" fill="hold">
                                              <p:stCondLst>
                                                <p:cond delay="0"/>
                                              </p:stCondLst>
                                            </p:cTn>
                                            <p:tgtEl>
                                              <p:spTgt spid="50"/>
                                            </p:tgtEl>
                                            <p:attrNameLst>
                                              <p:attrName>style.visibility</p:attrName>
                                            </p:attrNameLst>
                                          </p:cBhvr>
                                          <p:to>
                                            <p:strVal val="visible"/>
                                          </p:to>
                                        </p:set>
                                        <p:anim calcmode="lin" valueType="num">
                                          <p:cBhvr>
                                            <p:cTn id="12" dur="250" fill="hold"/>
                                            <p:tgtEl>
                                              <p:spTgt spid="50"/>
                                            </p:tgtEl>
                                            <p:attrNameLst>
                                              <p:attrName>ppt_w</p:attrName>
                                            </p:attrNameLst>
                                          </p:cBhvr>
                                          <p:tavLst>
                                            <p:tav tm="0">
                                              <p:val>
                                                <p:fltVal val="0"/>
                                              </p:val>
                                            </p:tav>
                                            <p:tav tm="100000">
                                              <p:val>
                                                <p:strVal val="#ppt_w"/>
                                              </p:val>
                                            </p:tav>
                                          </p:tavLst>
                                        </p:anim>
                                        <p:anim calcmode="lin" valueType="num">
                                          <p:cBhvr>
                                            <p:cTn id="13" dur="250" fill="hold"/>
                                            <p:tgtEl>
                                              <p:spTgt spid="50"/>
                                            </p:tgtEl>
                                            <p:attrNameLst>
                                              <p:attrName>ppt_h</p:attrName>
                                            </p:attrNameLst>
                                          </p:cBhvr>
                                          <p:tavLst>
                                            <p:tav tm="0">
                                              <p:val>
                                                <p:fltVal val="0"/>
                                              </p:val>
                                            </p:tav>
                                            <p:tav tm="100000">
                                              <p:val>
                                                <p:strVal val="#ppt_h"/>
                                              </p:val>
                                            </p:tav>
                                          </p:tavLst>
                                        </p:anim>
                                        <p:animEffect transition="in" filter="fade">
                                          <p:cBhvr>
                                            <p:cTn id="14" dur="250"/>
                                            <p:tgtEl>
                                              <p:spTgt spid="50"/>
                                            </p:tgtEl>
                                          </p:cBhvr>
                                        </p:animEffect>
                                      </p:childTnLst>
                                    </p:cTn>
                                  </p:par>
                                </p:childTnLst>
                              </p:cTn>
                            </p:par>
                            <p:par>
                              <p:cTn id="15" fill="hold">
                                <p:stCondLst>
                                  <p:cond delay="500"/>
                                </p:stCondLst>
                                <p:childTnLst>
                                  <p:par>
                                    <p:cTn id="16" presetID="53" presetClass="entr" presetSubtype="16" fill="hold" grpId="0" nodeType="afterEffect">
                                      <p:stCondLst>
                                        <p:cond delay="0"/>
                                      </p:stCondLst>
                                      <p:childTnLst>
                                        <p:set>
                                          <p:cBhvr>
                                            <p:cTn id="17" dur="1" fill="hold">
                                              <p:stCondLst>
                                                <p:cond delay="0"/>
                                              </p:stCondLst>
                                            </p:cTn>
                                            <p:tgtEl>
                                              <p:spTgt spid="52"/>
                                            </p:tgtEl>
                                            <p:attrNameLst>
                                              <p:attrName>style.visibility</p:attrName>
                                            </p:attrNameLst>
                                          </p:cBhvr>
                                          <p:to>
                                            <p:strVal val="visible"/>
                                          </p:to>
                                        </p:set>
                                        <p:anim calcmode="lin" valueType="num">
                                          <p:cBhvr>
                                            <p:cTn id="18" dur="250" fill="hold"/>
                                            <p:tgtEl>
                                              <p:spTgt spid="52"/>
                                            </p:tgtEl>
                                            <p:attrNameLst>
                                              <p:attrName>ppt_w</p:attrName>
                                            </p:attrNameLst>
                                          </p:cBhvr>
                                          <p:tavLst>
                                            <p:tav tm="0">
                                              <p:val>
                                                <p:fltVal val="0"/>
                                              </p:val>
                                            </p:tav>
                                            <p:tav tm="100000">
                                              <p:val>
                                                <p:strVal val="#ppt_w"/>
                                              </p:val>
                                            </p:tav>
                                          </p:tavLst>
                                        </p:anim>
                                        <p:anim calcmode="lin" valueType="num">
                                          <p:cBhvr>
                                            <p:cTn id="19" dur="250" fill="hold"/>
                                            <p:tgtEl>
                                              <p:spTgt spid="52"/>
                                            </p:tgtEl>
                                            <p:attrNameLst>
                                              <p:attrName>ppt_h</p:attrName>
                                            </p:attrNameLst>
                                          </p:cBhvr>
                                          <p:tavLst>
                                            <p:tav tm="0">
                                              <p:val>
                                                <p:fltVal val="0"/>
                                              </p:val>
                                            </p:tav>
                                            <p:tav tm="100000">
                                              <p:val>
                                                <p:strVal val="#ppt_h"/>
                                              </p:val>
                                            </p:tav>
                                          </p:tavLst>
                                        </p:anim>
                                        <p:animEffect transition="in" filter="fade">
                                          <p:cBhvr>
                                            <p:cTn id="20" dur="25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5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additive="base">
                                            <p:cTn id="7" dur="250" fill="hold"/>
                                            <p:tgtEl>
                                              <p:spTgt spid="54"/>
                                            </p:tgtEl>
                                            <p:attrNameLst>
                                              <p:attrName>ppt_x</p:attrName>
                                            </p:attrNameLst>
                                          </p:cBhvr>
                                          <p:tavLst>
                                            <p:tav tm="0">
                                              <p:val>
                                                <p:strVal val="0-#ppt_w/2"/>
                                              </p:val>
                                            </p:tav>
                                            <p:tav tm="100000">
                                              <p:val>
                                                <p:strVal val="#ppt_x"/>
                                              </p:val>
                                            </p:tav>
                                          </p:tavLst>
                                        </p:anim>
                                        <p:anim calcmode="lin" valueType="num">
                                          <p:cBhvr additive="base">
                                            <p:cTn id="8" dur="250" fill="hold"/>
                                            <p:tgtEl>
                                              <p:spTgt spid="54"/>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53" presetClass="entr" presetSubtype="16" fill="hold" grpId="0" nodeType="afterEffect">
                                      <p:stCondLst>
                                        <p:cond delay="0"/>
                                      </p:stCondLst>
                                      <p:childTnLst>
                                        <p:set>
                                          <p:cBhvr>
                                            <p:cTn id="11" dur="1" fill="hold">
                                              <p:stCondLst>
                                                <p:cond delay="0"/>
                                              </p:stCondLst>
                                            </p:cTn>
                                            <p:tgtEl>
                                              <p:spTgt spid="50"/>
                                            </p:tgtEl>
                                            <p:attrNameLst>
                                              <p:attrName>style.visibility</p:attrName>
                                            </p:attrNameLst>
                                          </p:cBhvr>
                                          <p:to>
                                            <p:strVal val="visible"/>
                                          </p:to>
                                        </p:set>
                                        <p:anim calcmode="lin" valueType="num">
                                          <p:cBhvr>
                                            <p:cTn id="12" dur="250" fill="hold"/>
                                            <p:tgtEl>
                                              <p:spTgt spid="50"/>
                                            </p:tgtEl>
                                            <p:attrNameLst>
                                              <p:attrName>ppt_w</p:attrName>
                                            </p:attrNameLst>
                                          </p:cBhvr>
                                          <p:tavLst>
                                            <p:tav tm="0">
                                              <p:val>
                                                <p:fltVal val="0"/>
                                              </p:val>
                                            </p:tav>
                                            <p:tav tm="100000">
                                              <p:val>
                                                <p:strVal val="#ppt_w"/>
                                              </p:val>
                                            </p:tav>
                                          </p:tavLst>
                                        </p:anim>
                                        <p:anim calcmode="lin" valueType="num">
                                          <p:cBhvr>
                                            <p:cTn id="13" dur="250" fill="hold"/>
                                            <p:tgtEl>
                                              <p:spTgt spid="50"/>
                                            </p:tgtEl>
                                            <p:attrNameLst>
                                              <p:attrName>ppt_h</p:attrName>
                                            </p:attrNameLst>
                                          </p:cBhvr>
                                          <p:tavLst>
                                            <p:tav tm="0">
                                              <p:val>
                                                <p:fltVal val="0"/>
                                              </p:val>
                                            </p:tav>
                                            <p:tav tm="100000">
                                              <p:val>
                                                <p:strVal val="#ppt_h"/>
                                              </p:val>
                                            </p:tav>
                                          </p:tavLst>
                                        </p:anim>
                                        <p:animEffect transition="in" filter="fade">
                                          <p:cBhvr>
                                            <p:cTn id="14" dur="250"/>
                                            <p:tgtEl>
                                              <p:spTgt spid="50"/>
                                            </p:tgtEl>
                                          </p:cBhvr>
                                        </p:animEffect>
                                      </p:childTnLst>
                                    </p:cTn>
                                  </p:par>
                                </p:childTnLst>
                              </p:cTn>
                            </p:par>
                            <p:par>
                              <p:cTn id="15" fill="hold">
                                <p:stCondLst>
                                  <p:cond delay="500"/>
                                </p:stCondLst>
                                <p:childTnLst>
                                  <p:par>
                                    <p:cTn id="16" presetID="53" presetClass="entr" presetSubtype="16" fill="hold" grpId="0" nodeType="afterEffect">
                                      <p:stCondLst>
                                        <p:cond delay="0"/>
                                      </p:stCondLst>
                                      <p:childTnLst>
                                        <p:set>
                                          <p:cBhvr>
                                            <p:cTn id="17" dur="1" fill="hold">
                                              <p:stCondLst>
                                                <p:cond delay="0"/>
                                              </p:stCondLst>
                                            </p:cTn>
                                            <p:tgtEl>
                                              <p:spTgt spid="52"/>
                                            </p:tgtEl>
                                            <p:attrNameLst>
                                              <p:attrName>style.visibility</p:attrName>
                                            </p:attrNameLst>
                                          </p:cBhvr>
                                          <p:to>
                                            <p:strVal val="visible"/>
                                          </p:to>
                                        </p:set>
                                        <p:anim calcmode="lin" valueType="num">
                                          <p:cBhvr>
                                            <p:cTn id="18" dur="250" fill="hold"/>
                                            <p:tgtEl>
                                              <p:spTgt spid="52"/>
                                            </p:tgtEl>
                                            <p:attrNameLst>
                                              <p:attrName>ppt_w</p:attrName>
                                            </p:attrNameLst>
                                          </p:cBhvr>
                                          <p:tavLst>
                                            <p:tav tm="0">
                                              <p:val>
                                                <p:fltVal val="0"/>
                                              </p:val>
                                            </p:tav>
                                            <p:tav tm="100000">
                                              <p:val>
                                                <p:strVal val="#ppt_w"/>
                                              </p:val>
                                            </p:tav>
                                          </p:tavLst>
                                        </p:anim>
                                        <p:anim calcmode="lin" valueType="num">
                                          <p:cBhvr>
                                            <p:cTn id="19" dur="250" fill="hold"/>
                                            <p:tgtEl>
                                              <p:spTgt spid="52"/>
                                            </p:tgtEl>
                                            <p:attrNameLst>
                                              <p:attrName>ppt_h</p:attrName>
                                            </p:attrNameLst>
                                          </p:cBhvr>
                                          <p:tavLst>
                                            <p:tav tm="0">
                                              <p:val>
                                                <p:fltVal val="0"/>
                                              </p:val>
                                            </p:tav>
                                            <p:tav tm="100000">
                                              <p:val>
                                                <p:strVal val="#ppt_h"/>
                                              </p:val>
                                            </p:tav>
                                          </p:tavLst>
                                        </p:anim>
                                        <p:animEffect transition="in" filter="fade">
                                          <p:cBhvr>
                                            <p:cTn id="20" dur="25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52" grpId="0"/>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4039487" y="423523"/>
            <a:ext cx="5679165" cy="630942"/>
            <a:chOff x="4039487" y="423523"/>
            <a:chExt cx="5679165" cy="630942"/>
          </a:xfrm>
        </p:grpSpPr>
        <p:sp>
          <p:nvSpPr>
            <p:cNvPr id="5" name="矩形 24"/>
            <p:cNvSpPr>
              <a:spLocks noChangeArrowheads="1"/>
            </p:cNvSpPr>
            <p:nvPr/>
          </p:nvSpPr>
          <p:spPr bwMode="auto">
            <a:xfrm>
              <a:off x="4039487" y="423523"/>
              <a:ext cx="2133918" cy="630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3500" b="1" spc="300" dirty="0">
                  <a:solidFill>
                    <a:srgbClr val="0C1F34"/>
                  </a:solidFill>
                  <a:latin typeface="Broadway BT" charset="0"/>
                  <a:ea typeface="微软雅黑" panose="020B0503020204020204" pitchFamily="34" charset="-122"/>
                  <a:sym typeface="Broadway BT" charset="0"/>
                </a:rPr>
                <a:t>团队冲突</a:t>
              </a:r>
            </a:p>
          </p:txBody>
        </p:sp>
        <p:sp>
          <p:nvSpPr>
            <p:cNvPr id="3" name="矩形 2"/>
            <p:cNvSpPr/>
            <p:nvPr/>
          </p:nvSpPr>
          <p:spPr>
            <a:xfrm>
              <a:off x="6174092" y="679630"/>
              <a:ext cx="3544560" cy="369332"/>
            </a:xfrm>
            <a:prstGeom prst="rect">
              <a:avLst/>
            </a:prstGeom>
          </p:spPr>
          <p:txBody>
            <a:bodyPr wrap="none">
              <a:spAutoFit/>
            </a:bodyPr>
            <a:lstStyle/>
            <a:p>
              <a:r>
                <a:rPr lang="en-US" altLang="zh-CN" spc="300" dirty="0">
                  <a:solidFill>
                    <a:schemeClr val="bg1">
                      <a:lumMod val="65000"/>
                    </a:schemeClr>
                  </a:solidFill>
                  <a:latin typeface="方正中等线_GBK" panose="03000509000000000000" pitchFamily="65" charset="-122"/>
                  <a:ea typeface="方正中等线_GBK" panose="03000509000000000000" pitchFamily="65" charset="-122"/>
                </a:rPr>
                <a:t>TEAM COMMUNICATION</a:t>
              </a:r>
            </a:p>
          </p:txBody>
        </p:sp>
      </p:grpSp>
      <p:sp>
        <p:nvSpPr>
          <p:cNvPr id="6" name="矩形 5"/>
          <p:cNvSpPr/>
          <p:nvPr/>
        </p:nvSpPr>
        <p:spPr>
          <a:xfrm>
            <a:off x="4349367" y="1642553"/>
            <a:ext cx="3493265" cy="707886"/>
          </a:xfrm>
          <a:prstGeom prst="rect">
            <a:avLst/>
          </a:prstGeom>
        </p:spPr>
        <p:txBody>
          <a:bodyPr wrap="none">
            <a:spAutoFit/>
          </a:bodyPr>
          <a:lstStyle/>
          <a:p>
            <a:pPr algn="ctr">
              <a:buFont typeface="Arial" panose="020B0604020202020204" pitchFamily="34" charset="0"/>
            </a:pPr>
            <a:r>
              <a:rPr lang="zh-CN" altLang="en-US" sz="4000" b="1" spc="300" dirty="0">
                <a:latin typeface="Arial" panose="020B0604020202020204" pitchFamily="34" charset="0"/>
                <a:ea typeface="微软雅黑" panose="020B0503020204020204" pitchFamily="34" charset="-122"/>
                <a:sym typeface="Broadway BT" charset="0"/>
              </a:rPr>
              <a:t>团队冲突概述</a:t>
            </a:r>
          </a:p>
        </p:txBody>
      </p:sp>
      <p:grpSp>
        <p:nvGrpSpPr>
          <p:cNvPr id="7" name="Group 7"/>
          <p:cNvGrpSpPr>
            <a:grpSpLocks/>
          </p:cNvGrpSpPr>
          <p:nvPr/>
        </p:nvGrpSpPr>
        <p:grpSpPr bwMode="auto">
          <a:xfrm>
            <a:off x="1127919" y="2505421"/>
            <a:ext cx="9429378" cy="1515763"/>
            <a:chOff x="15" y="0"/>
            <a:chExt cx="14849" cy="2388"/>
          </a:xfrm>
        </p:grpSpPr>
        <p:cxnSp>
          <p:nvCxnSpPr>
            <p:cNvPr id="8" name="AutoShape 8"/>
            <p:cNvCxnSpPr>
              <a:cxnSpLocks noChangeShapeType="1"/>
            </p:cNvCxnSpPr>
            <p:nvPr/>
          </p:nvCxnSpPr>
          <p:spPr bwMode="auto">
            <a:xfrm>
              <a:off x="3856" y="151"/>
              <a:ext cx="0" cy="1815"/>
            </a:xfrm>
            <a:prstGeom prst="straightConnector1">
              <a:avLst/>
            </a:prstGeom>
            <a:noFill/>
            <a:ln w="38100">
              <a:solidFill>
                <a:srgbClr val="0C1F34"/>
              </a:solidFill>
              <a:round/>
              <a:headEnd/>
              <a:tailEnd/>
            </a:ln>
            <a:extLst>
              <a:ext uri="{909E8E84-426E-40DD-AFC4-6F175D3DCCD1}">
                <a14:hiddenFill xmlns:a14="http://schemas.microsoft.com/office/drawing/2010/main">
                  <a:noFill/>
                </a14:hiddenFill>
              </a:ext>
            </a:extLst>
          </p:spPr>
        </p:cxnSp>
        <p:sp>
          <p:nvSpPr>
            <p:cNvPr id="9" name="Text Box 9"/>
            <p:cNvSpPr txBox="1">
              <a:spLocks noChangeArrowheads="1"/>
            </p:cNvSpPr>
            <p:nvPr/>
          </p:nvSpPr>
          <p:spPr bwMode="auto">
            <a:xfrm>
              <a:off x="15" y="710"/>
              <a:ext cx="3773" cy="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800" b="1" dirty="0">
                  <a:solidFill>
                    <a:srgbClr val="0070C0"/>
                  </a:solidFill>
                  <a:ea typeface="微软雅黑" panose="020B0503020204020204" pitchFamily="34" charset="-122"/>
                </a:rPr>
                <a:t>什么是冲突？</a:t>
              </a:r>
            </a:p>
          </p:txBody>
        </p:sp>
        <p:sp>
          <p:nvSpPr>
            <p:cNvPr id="10" name="Text Box 10"/>
            <p:cNvSpPr txBox="1">
              <a:spLocks noChangeArrowheads="1"/>
            </p:cNvSpPr>
            <p:nvPr/>
          </p:nvSpPr>
          <p:spPr bwMode="auto">
            <a:xfrm>
              <a:off x="4718" y="0"/>
              <a:ext cx="5261" cy="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p>
          </p:txBody>
        </p:sp>
        <p:sp>
          <p:nvSpPr>
            <p:cNvPr id="12" name="Text Box 11"/>
            <p:cNvSpPr txBox="1">
              <a:spLocks noChangeArrowheads="1"/>
            </p:cNvSpPr>
            <p:nvPr/>
          </p:nvSpPr>
          <p:spPr bwMode="auto">
            <a:xfrm>
              <a:off x="4071" y="497"/>
              <a:ext cx="10793" cy="18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buSzPct val="100000"/>
                <a:buFont typeface="Wingdings" panose="05000000000000000000" pitchFamily="2" charset="2"/>
                <a:buNone/>
              </a:pPr>
              <a:r>
                <a:rPr lang="zh-CN" altLang="zh-CN" sz="1600" dirty="0">
                  <a:solidFill>
                    <a:schemeClr val="tx1">
                      <a:lumMod val="75000"/>
                      <a:lumOff val="25000"/>
                    </a:schemeClr>
                  </a:solidFill>
                  <a:ea typeface="微软雅黑" panose="020B0503020204020204" pitchFamily="34" charset="-122"/>
                </a:rPr>
                <a:t>指的是两个或两个以上的团队在目标、利益、认识等方面互不相容或互相排斥，从而产生心理或行为上的矛盾，导致抵触、争执或攻击事件。</a:t>
              </a:r>
            </a:p>
            <a:p>
              <a:pPr eaLnBrk="1" hangingPunct="1">
                <a:lnSpc>
                  <a:spcPct val="150000"/>
                </a:lnSpc>
                <a:buSzPct val="100000"/>
                <a:buFont typeface="Wingdings" panose="05000000000000000000" pitchFamily="2" charset="2"/>
                <a:buNone/>
              </a:pPr>
              <a:endParaRPr lang="zh-CN" altLang="zh-CN" sz="1600" dirty="0">
                <a:solidFill>
                  <a:schemeClr val="tx1">
                    <a:lumMod val="75000"/>
                    <a:lumOff val="25000"/>
                  </a:schemeClr>
                </a:solidFill>
                <a:ea typeface="微软雅黑" panose="020B0503020204020204" pitchFamily="34" charset="-122"/>
              </a:endParaRPr>
            </a:p>
          </p:txBody>
        </p:sp>
      </p:grpSp>
      <p:grpSp>
        <p:nvGrpSpPr>
          <p:cNvPr id="13" name="Group 12"/>
          <p:cNvGrpSpPr>
            <a:grpSpLocks/>
          </p:cNvGrpSpPr>
          <p:nvPr/>
        </p:nvGrpSpPr>
        <p:grpSpPr bwMode="auto">
          <a:xfrm>
            <a:off x="1128234" y="4666008"/>
            <a:ext cx="9554477" cy="1151633"/>
            <a:chOff x="-97" y="0"/>
            <a:chExt cx="15046" cy="1815"/>
          </a:xfrm>
        </p:grpSpPr>
        <p:sp>
          <p:nvSpPr>
            <p:cNvPr id="14" name="Text Box 13"/>
            <p:cNvSpPr txBox="1">
              <a:spLocks noChangeArrowheads="1"/>
            </p:cNvSpPr>
            <p:nvPr/>
          </p:nvSpPr>
          <p:spPr bwMode="auto">
            <a:xfrm>
              <a:off x="3761" y="67"/>
              <a:ext cx="11188" cy="1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20000"/>
                </a:lnSpc>
              </a:pPr>
              <a:r>
                <a:rPr lang="zh-CN" altLang="en-US" sz="1600" dirty="0">
                  <a:solidFill>
                    <a:schemeClr val="tx1">
                      <a:lumMod val="75000"/>
                      <a:lumOff val="25000"/>
                    </a:schemeClr>
                  </a:solidFill>
                  <a:ea typeface="微软雅黑" panose="020B0503020204020204" pitchFamily="34" charset="-122"/>
                </a:rPr>
                <a:t>过于融洽、和谐、安宁和合作的组织容易对变革表现出静止、冷漠和迟钝，使组织缺乏生机和活力，因此冲突并不是完全有害的，适当的冲突反而有利于组织的健康发展。</a:t>
              </a:r>
            </a:p>
          </p:txBody>
        </p:sp>
        <p:sp>
          <p:nvSpPr>
            <p:cNvPr id="15" name="Text Box 14"/>
            <p:cNvSpPr txBox="1">
              <a:spLocks noChangeArrowheads="1"/>
            </p:cNvSpPr>
            <p:nvPr/>
          </p:nvSpPr>
          <p:spPr bwMode="auto">
            <a:xfrm>
              <a:off x="-97" y="67"/>
              <a:ext cx="3174" cy="1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800" b="1" dirty="0">
                  <a:solidFill>
                    <a:srgbClr val="0070C0"/>
                  </a:solidFill>
                  <a:ea typeface="微软雅黑" panose="020B0503020204020204" pitchFamily="34" charset="-122"/>
                </a:rPr>
                <a:t>冲突完全有害吗？</a:t>
              </a:r>
            </a:p>
          </p:txBody>
        </p:sp>
        <p:cxnSp>
          <p:nvCxnSpPr>
            <p:cNvPr id="16" name="AutoShape 15"/>
            <p:cNvCxnSpPr>
              <a:cxnSpLocks noChangeShapeType="1"/>
            </p:cNvCxnSpPr>
            <p:nvPr/>
          </p:nvCxnSpPr>
          <p:spPr bwMode="auto">
            <a:xfrm>
              <a:off x="3604" y="0"/>
              <a:ext cx="0" cy="1815"/>
            </a:xfrm>
            <a:prstGeom prst="straightConnector1">
              <a:avLst/>
            </a:prstGeom>
            <a:noFill/>
            <a:ln w="38100">
              <a:solidFill>
                <a:srgbClr val="0C1F34"/>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grpSp>
      <p:sp>
        <p:nvSpPr>
          <p:cNvPr id="18" name="矩形 17"/>
          <p:cNvSpPr/>
          <p:nvPr/>
        </p:nvSpPr>
        <p:spPr>
          <a:xfrm>
            <a:off x="0" y="6419095"/>
            <a:ext cx="12192000" cy="145143"/>
          </a:xfrm>
          <a:prstGeom prst="rect">
            <a:avLst/>
          </a:prstGeom>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92067643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inVertical)">
                                      <p:cBhvr>
                                        <p:cTn id="7" dur="500"/>
                                        <p:tgtEl>
                                          <p:spTgt spid="11"/>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left)">
                                      <p:cBhvr>
                                        <p:cTn id="19" dur="500"/>
                                        <p:tgtEl>
                                          <p:spTgt spid="13"/>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ipe(left)">
                                      <p:cBhvr>
                                        <p:cTn id="23"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8"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4039487" y="423523"/>
            <a:ext cx="5679165" cy="630942"/>
            <a:chOff x="4039487" y="423523"/>
            <a:chExt cx="5679165" cy="630942"/>
          </a:xfrm>
        </p:grpSpPr>
        <p:sp>
          <p:nvSpPr>
            <p:cNvPr id="5" name="矩形 24"/>
            <p:cNvSpPr>
              <a:spLocks noChangeArrowheads="1"/>
            </p:cNvSpPr>
            <p:nvPr/>
          </p:nvSpPr>
          <p:spPr bwMode="auto">
            <a:xfrm>
              <a:off x="4039487" y="423523"/>
              <a:ext cx="2133918" cy="630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3500" b="1" spc="300" dirty="0">
                  <a:solidFill>
                    <a:srgbClr val="0C1F34"/>
                  </a:solidFill>
                  <a:latin typeface="Broadway BT" charset="0"/>
                  <a:ea typeface="微软雅黑" panose="020B0503020204020204" pitchFamily="34" charset="-122"/>
                  <a:sym typeface="Broadway BT" charset="0"/>
                </a:rPr>
                <a:t>团队冲突</a:t>
              </a:r>
            </a:p>
          </p:txBody>
        </p:sp>
        <p:sp>
          <p:nvSpPr>
            <p:cNvPr id="3" name="矩形 2"/>
            <p:cNvSpPr/>
            <p:nvPr/>
          </p:nvSpPr>
          <p:spPr>
            <a:xfrm>
              <a:off x="6174092" y="679630"/>
              <a:ext cx="3544560" cy="369332"/>
            </a:xfrm>
            <a:prstGeom prst="rect">
              <a:avLst/>
            </a:prstGeom>
          </p:spPr>
          <p:txBody>
            <a:bodyPr wrap="none">
              <a:spAutoFit/>
            </a:bodyPr>
            <a:lstStyle/>
            <a:p>
              <a:r>
                <a:rPr lang="en-US" altLang="zh-CN" spc="300" dirty="0">
                  <a:solidFill>
                    <a:schemeClr val="bg1">
                      <a:lumMod val="65000"/>
                    </a:schemeClr>
                  </a:solidFill>
                  <a:latin typeface="方正中等线_GBK" panose="03000509000000000000" pitchFamily="65" charset="-122"/>
                  <a:ea typeface="方正中等线_GBK" panose="03000509000000000000" pitchFamily="65" charset="-122"/>
                </a:rPr>
                <a:t>TEAM COMMUNICATION</a:t>
              </a:r>
            </a:p>
          </p:txBody>
        </p:sp>
      </p:grpSp>
      <p:sp>
        <p:nvSpPr>
          <p:cNvPr id="6" name="燕尾形 5"/>
          <p:cNvSpPr/>
          <p:nvPr/>
        </p:nvSpPr>
        <p:spPr>
          <a:xfrm rot="5400000">
            <a:off x="1893351" y="2941327"/>
            <a:ext cx="359946" cy="575914"/>
          </a:xfrm>
          <a:prstGeom prst="chevron">
            <a:avLst/>
          </a:prstGeom>
          <a:solidFill>
            <a:srgbClr val="0C1F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solidFill>
                <a:srgbClr val="44CEB9"/>
              </a:solidFill>
            </a:endParaRPr>
          </a:p>
        </p:txBody>
      </p:sp>
      <p:cxnSp>
        <p:nvCxnSpPr>
          <p:cNvPr id="7" name="直接连接符 6"/>
          <p:cNvCxnSpPr/>
          <p:nvPr/>
        </p:nvCxnSpPr>
        <p:spPr>
          <a:xfrm>
            <a:off x="2073324" y="3517241"/>
            <a:ext cx="3635457"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8" name="矩形 7"/>
          <p:cNvSpPr/>
          <p:nvPr/>
        </p:nvSpPr>
        <p:spPr>
          <a:xfrm>
            <a:off x="2410235" y="2421391"/>
            <a:ext cx="1313113" cy="430727"/>
          </a:xfrm>
          <a:prstGeom prst="rect">
            <a:avLst/>
          </a:prstGeom>
        </p:spPr>
        <p:txBody>
          <a:bodyPr wrap="none" lIns="91407" tIns="45704" rIns="91407" bIns="45704">
            <a:spAutoFit/>
          </a:bodyPr>
          <a:lstStyle/>
          <a:p>
            <a:r>
              <a:rPr lang="zh-CN" altLang="en-US" sz="2199" b="1" dirty="0">
                <a:solidFill>
                  <a:srgbClr val="0070C0"/>
                </a:solidFill>
                <a:latin typeface="微软雅黑" pitchFamily="34" charset="-122"/>
                <a:ea typeface="微软雅黑" pitchFamily="34" charset="-122"/>
              </a:rPr>
              <a:t>资源竞争</a:t>
            </a:r>
            <a:endParaRPr lang="en-US" altLang="zh-CN" sz="2199" b="1" dirty="0">
              <a:solidFill>
                <a:srgbClr val="0070C0"/>
              </a:solidFill>
              <a:latin typeface="微软雅黑" pitchFamily="34" charset="-122"/>
              <a:ea typeface="微软雅黑" pitchFamily="34" charset="-122"/>
            </a:endParaRPr>
          </a:p>
        </p:txBody>
      </p:sp>
      <p:sp>
        <p:nvSpPr>
          <p:cNvPr id="9" name="矩形 47"/>
          <p:cNvSpPr>
            <a:spLocks noChangeArrowheads="1"/>
          </p:cNvSpPr>
          <p:nvPr/>
        </p:nvSpPr>
        <p:spPr bwMode="auto">
          <a:xfrm>
            <a:off x="2397275" y="2836021"/>
            <a:ext cx="3311506" cy="609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07" tIns="45704" rIns="91407" bIns="45704">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bg1">
                    <a:lumMod val="65000"/>
                  </a:schemeClr>
                </a:solidFill>
                <a:sym typeface="微软雅黑" pitchFamily="34" charset="-122"/>
              </a:rPr>
              <a:t>在此录入上述图表的综合描述说明，在此录入上述图表的综合描述说明。</a:t>
            </a:r>
          </a:p>
        </p:txBody>
      </p:sp>
      <p:sp>
        <p:nvSpPr>
          <p:cNvPr id="10" name="燕尾形 9"/>
          <p:cNvSpPr/>
          <p:nvPr/>
        </p:nvSpPr>
        <p:spPr>
          <a:xfrm rot="5400000">
            <a:off x="1893351" y="4309123"/>
            <a:ext cx="359946" cy="575914"/>
          </a:xfrm>
          <a:prstGeom prst="chevron">
            <a:avLst/>
          </a:prstGeom>
          <a:solidFill>
            <a:srgbClr val="0C1F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solidFill>
                <a:srgbClr val="44CEB9"/>
              </a:solidFill>
            </a:endParaRPr>
          </a:p>
        </p:txBody>
      </p:sp>
      <p:cxnSp>
        <p:nvCxnSpPr>
          <p:cNvPr id="12" name="直接连接符 11"/>
          <p:cNvCxnSpPr/>
          <p:nvPr/>
        </p:nvCxnSpPr>
        <p:spPr>
          <a:xfrm>
            <a:off x="2073324" y="4885037"/>
            <a:ext cx="3635457"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2410234" y="3789187"/>
            <a:ext cx="1594875" cy="430767"/>
          </a:xfrm>
          <a:prstGeom prst="rect">
            <a:avLst/>
          </a:prstGeom>
        </p:spPr>
        <p:txBody>
          <a:bodyPr wrap="none" lIns="91407" tIns="45704" rIns="91407" bIns="45704">
            <a:spAutoFit/>
          </a:bodyPr>
          <a:lstStyle/>
          <a:p>
            <a:r>
              <a:rPr lang="zh-CN" altLang="en-US" sz="2199" b="1" dirty="0">
                <a:solidFill>
                  <a:srgbClr val="0070C0"/>
                </a:solidFill>
                <a:latin typeface="微软雅黑" pitchFamily="34" charset="-122"/>
                <a:ea typeface="微软雅黑" pitchFamily="34" charset="-122"/>
              </a:rPr>
              <a:t>相互依赖性</a:t>
            </a:r>
            <a:endParaRPr lang="en-US" altLang="zh-CN" sz="2199" b="1" dirty="0">
              <a:solidFill>
                <a:srgbClr val="0070C0"/>
              </a:solidFill>
              <a:latin typeface="微软雅黑" pitchFamily="34" charset="-122"/>
              <a:ea typeface="微软雅黑" pitchFamily="34" charset="-122"/>
            </a:endParaRPr>
          </a:p>
        </p:txBody>
      </p:sp>
      <p:sp>
        <p:nvSpPr>
          <p:cNvPr id="14" name="矩形 47"/>
          <p:cNvSpPr>
            <a:spLocks noChangeArrowheads="1"/>
          </p:cNvSpPr>
          <p:nvPr/>
        </p:nvSpPr>
        <p:spPr bwMode="auto">
          <a:xfrm>
            <a:off x="2397275" y="4203817"/>
            <a:ext cx="3311506" cy="609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07" tIns="45704" rIns="91407" bIns="45704">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bg1">
                    <a:lumMod val="65000"/>
                  </a:schemeClr>
                </a:solidFill>
                <a:sym typeface="微软雅黑" pitchFamily="34" charset="-122"/>
              </a:rPr>
              <a:t>在此录入上述图表的综合描述说明，在此录入上述图表的综合描述说明。</a:t>
            </a:r>
          </a:p>
        </p:txBody>
      </p:sp>
      <p:sp>
        <p:nvSpPr>
          <p:cNvPr id="15" name="燕尾形 14"/>
          <p:cNvSpPr/>
          <p:nvPr/>
        </p:nvSpPr>
        <p:spPr>
          <a:xfrm rot="5400000">
            <a:off x="1893351" y="5748908"/>
            <a:ext cx="359946" cy="575914"/>
          </a:xfrm>
          <a:prstGeom prst="chevron">
            <a:avLst/>
          </a:prstGeom>
          <a:solidFill>
            <a:srgbClr val="0C1F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solidFill>
                <a:srgbClr val="44CEB9"/>
              </a:solidFill>
            </a:endParaRPr>
          </a:p>
        </p:txBody>
      </p:sp>
      <p:cxnSp>
        <p:nvCxnSpPr>
          <p:cNvPr id="16" name="直接连接符 15"/>
          <p:cNvCxnSpPr/>
          <p:nvPr/>
        </p:nvCxnSpPr>
        <p:spPr>
          <a:xfrm>
            <a:off x="2073324" y="6324822"/>
            <a:ext cx="3635457"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7" name="矩形 16"/>
          <p:cNvSpPr/>
          <p:nvPr/>
        </p:nvSpPr>
        <p:spPr>
          <a:xfrm>
            <a:off x="2410234" y="5228972"/>
            <a:ext cx="1313113" cy="430727"/>
          </a:xfrm>
          <a:prstGeom prst="rect">
            <a:avLst/>
          </a:prstGeom>
        </p:spPr>
        <p:txBody>
          <a:bodyPr wrap="none" lIns="91407" tIns="45704" rIns="91407" bIns="45704">
            <a:spAutoFit/>
          </a:bodyPr>
          <a:lstStyle/>
          <a:p>
            <a:r>
              <a:rPr lang="zh-CN" altLang="en-US" sz="2199" b="1" dirty="0">
                <a:solidFill>
                  <a:srgbClr val="0070C0"/>
                </a:solidFill>
                <a:latin typeface="微软雅黑" pitchFamily="34" charset="-122"/>
                <a:ea typeface="微软雅黑" pitchFamily="34" charset="-122"/>
              </a:rPr>
              <a:t>地位斗争</a:t>
            </a:r>
            <a:endParaRPr lang="en-US" altLang="zh-CN" sz="2199" b="1" dirty="0">
              <a:solidFill>
                <a:srgbClr val="0070C0"/>
              </a:solidFill>
              <a:latin typeface="微软雅黑" pitchFamily="34" charset="-122"/>
              <a:ea typeface="微软雅黑" pitchFamily="34" charset="-122"/>
            </a:endParaRPr>
          </a:p>
        </p:txBody>
      </p:sp>
      <p:sp>
        <p:nvSpPr>
          <p:cNvPr id="18" name="矩形 47"/>
          <p:cNvSpPr>
            <a:spLocks noChangeArrowheads="1"/>
          </p:cNvSpPr>
          <p:nvPr/>
        </p:nvSpPr>
        <p:spPr bwMode="auto">
          <a:xfrm>
            <a:off x="2397275" y="5643602"/>
            <a:ext cx="3311506" cy="609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07" tIns="45704" rIns="91407" bIns="45704">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bg1">
                    <a:lumMod val="65000"/>
                  </a:schemeClr>
                </a:solidFill>
                <a:sym typeface="微软雅黑" pitchFamily="34" charset="-122"/>
              </a:rPr>
              <a:t>在此录入上述图表的综合描述说明，在此录入上述图表的综合描述说明。</a:t>
            </a:r>
          </a:p>
        </p:txBody>
      </p:sp>
      <p:sp>
        <p:nvSpPr>
          <p:cNvPr id="19" name="燕尾形 18"/>
          <p:cNvSpPr/>
          <p:nvPr/>
        </p:nvSpPr>
        <p:spPr>
          <a:xfrm rot="5400000">
            <a:off x="6608647" y="2941327"/>
            <a:ext cx="359946" cy="575914"/>
          </a:xfrm>
          <a:prstGeom prst="chevron">
            <a:avLst/>
          </a:prstGeom>
          <a:solidFill>
            <a:srgbClr val="0C1F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solidFill>
                <a:srgbClr val="44CEB9"/>
              </a:solidFill>
            </a:endParaRPr>
          </a:p>
        </p:txBody>
      </p:sp>
      <p:cxnSp>
        <p:nvCxnSpPr>
          <p:cNvPr id="20" name="直接连接符 19"/>
          <p:cNvCxnSpPr/>
          <p:nvPr/>
        </p:nvCxnSpPr>
        <p:spPr>
          <a:xfrm>
            <a:off x="6788620" y="3517241"/>
            <a:ext cx="3635457"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1" name="矩形 20"/>
          <p:cNvSpPr/>
          <p:nvPr/>
        </p:nvSpPr>
        <p:spPr>
          <a:xfrm>
            <a:off x="7125531" y="2421391"/>
            <a:ext cx="1313113" cy="430727"/>
          </a:xfrm>
          <a:prstGeom prst="rect">
            <a:avLst/>
          </a:prstGeom>
        </p:spPr>
        <p:txBody>
          <a:bodyPr wrap="none" lIns="91407" tIns="45704" rIns="91407" bIns="45704">
            <a:spAutoFit/>
          </a:bodyPr>
          <a:lstStyle/>
          <a:p>
            <a:r>
              <a:rPr lang="zh-CN" altLang="en-US" sz="2199" b="1" dirty="0">
                <a:solidFill>
                  <a:srgbClr val="0070C0"/>
                </a:solidFill>
                <a:latin typeface="微软雅黑" pitchFamily="34" charset="-122"/>
                <a:ea typeface="微软雅黑" pitchFamily="34" charset="-122"/>
              </a:rPr>
              <a:t>目标冲突</a:t>
            </a:r>
            <a:endParaRPr lang="en-US" altLang="zh-CN" sz="2199" b="1" dirty="0">
              <a:solidFill>
                <a:srgbClr val="0070C0"/>
              </a:solidFill>
              <a:latin typeface="微软雅黑" pitchFamily="34" charset="-122"/>
              <a:ea typeface="微软雅黑" pitchFamily="34" charset="-122"/>
            </a:endParaRPr>
          </a:p>
        </p:txBody>
      </p:sp>
      <p:sp>
        <p:nvSpPr>
          <p:cNvPr id="22" name="矩形 47"/>
          <p:cNvSpPr>
            <a:spLocks noChangeArrowheads="1"/>
          </p:cNvSpPr>
          <p:nvPr/>
        </p:nvSpPr>
        <p:spPr bwMode="auto">
          <a:xfrm>
            <a:off x="7112571" y="2836021"/>
            <a:ext cx="3311506" cy="609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07" tIns="45704" rIns="91407" bIns="45704">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bg1">
                    <a:lumMod val="65000"/>
                  </a:schemeClr>
                </a:solidFill>
                <a:sym typeface="微软雅黑" pitchFamily="34" charset="-122"/>
              </a:rPr>
              <a:t>在此录入上述图表的综合描述说明，在此录入上述图表的综合描述说明。</a:t>
            </a:r>
          </a:p>
        </p:txBody>
      </p:sp>
      <p:sp>
        <p:nvSpPr>
          <p:cNvPr id="23" name="燕尾形 22"/>
          <p:cNvSpPr/>
          <p:nvPr/>
        </p:nvSpPr>
        <p:spPr>
          <a:xfrm rot="5400000">
            <a:off x="6608647" y="4309123"/>
            <a:ext cx="359946" cy="575914"/>
          </a:xfrm>
          <a:prstGeom prst="chevron">
            <a:avLst/>
          </a:prstGeom>
          <a:solidFill>
            <a:srgbClr val="0C1F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solidFill>
                <a:srgbClr val="44CEB9"/>
              </a:solidFill>
            </a:endParaRPr>
          </a:p>
        </p:txBody>
      </p:sp>
      <p:cxnSp>
        <p:nvCxnSpPr>
          <p:cNvPr id="24" name="直接连接符 23"/>
          <p:cNvCxnSpPr/>
          <p:nvPr/>
        </p:nvCxnSpPr>
        <p:spPr>
          <a:xfrm>
            <a:off x="6788620" y="4885037"/>
            <a:ext cx="3635457"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5" name="矩形 24"/>
          <p:cNvSpPr/>
          <p:nvPr/>
        </p:nvSpPr>
        <p:spPr>
          <a:xfrm>
            <a:off x="7125531" y="3789187"/>
            <a:ext cx="1313113" cy="430727"/>
          </a:xfrm>
          <a:prstGeom prst="rect">
            <a:avLst/>
          </a:prstGeom>
        </p:spPr>
        <p:txBody>
          <a:bodyPr wrap="none" lIns="91407" tIns="45704" rIns="91407" bIns="45704">
            <a:spAutoFit/>
          </a:bodyPr>
          <a:lstStyle/>
          <a:p>
            <a:r>
              <a:rPr lang="zh-CN" altLang="en-US" sz="2199" b="1" dirty="0">
                <a:solidFill>
                  <a:srgbClr val="0070C0"/>
                </a:solidFill>
                <a:latin typeface="微软雅黑" pitchFamily="34" charset="-122"/>
                <a:ea typeface="微软雅黑" pitchFamily="34" charset="-122"/>
              </a:rPr>
              <a:t>责任模糊</a:t>
            </a:r>
            <a:endParaRPr lang="en-US" altLang="zh-CN" sz="2199" b="1" dirty="0">
              <a:solidFill>
                <a:srgbClr val="0070C0"/>
              </a:solidFill>
              <a:latin typeface="微软雅黑" pitchFamily="34" charset="-122"/>
              <a:ea typeface="微软雅黑" pitchFamily="34" charset="-122"/>
            </a:endParaRPr>
          </a:p>
        </p:txBody>
      </p:sp>
      <p:sp>
        <p:nvSpPr>
          <p:cNvPr id="26" name="矩形 47"/>
          <p:cNvSpPr>
            <a:spLocks noChangeArrowheads="1"/>
          </p:cNvSpPr>
          <p:nvPr/>
        </p:nvSpPr>
        <p:spPr bwMode="auto">
          <a:xfrm>
            <a:off x="7112571" y="4203817"/>
            <a:ext cx="3311506" cy="609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07" tIns="45704" rIns="91407" bIns="45704">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bg1">
                    <a:lumMod val="65000"/>
                  </a:schemeClr>
                </a:solidFill>
                <a:sym typeface="微软雅黑" pitchFamily="34" charset="-122"/>
              </a:rPr>
              <a:t>在此录入上述图表的综合描述说明，在此录入上述图表的综合描述说明。</a:t>
            </a:r>
          </a:p>
        </p:txBody>
      </p:sp>
      <p:sp>
        <p:nvSpPr>
          <p:cNvPr id="27" name="燕尾形 26"/>
          <p:cNvSpPr/>
          <p:nvPr/>
        </p:nvSpPr>
        <p:spPr>
          <a:xfrm rot="5400000">
            <a:off x="6608647" y="5748908"/>
            <a:ext cx="359946" cy="575914"/>
          </a:xfrm>
          <a:prstGeom prst="chevron">
            <a:avLst/>
          </a:prstGeom>
          <a:solidFill>
            <a:srgbClr val="0C1F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solidFill>
                <a:srgbClr val="44CEB9"/>
              </a:solidFill>
            </a:endParaRPr>
          </a:p>
        </p:txBody>
      </p:sp>
      <p:cxnSp>
        <p:nvCxnSpPr>
          <p:cNvPr id="28" name="直接连接符 27"/>
          <p:cNvCxnSpPr/>
          <p:nvPr/>
        </p:nvCxnSpPr>
        <p:spPr>
          <a:xfrm>
            <a:off x="6788620" y="6324822"/>
            <a:ext cx="3635457"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9" name="矩形 28"/>
          <p:cNvSpPr/>
          <p:nvPr/>
        </p:nvSpPr>
        <p:spPr>
          <a:xfrm>
            <a:off x="7125531" y="5228972"/>
            <a:ext cx="1313113" cy="430727"/>
          </a:xfrm>
          <a:prstGeom prst="rect">
            <a:avLst/>
          </a:prstGeom>
        </p:spPr>
        <p:txBody>
          <a:bodyPr wrap="none" lIns="91407" tIns="45704" rIns="91407" bIns="45704">
            <a:spAutoFit/>
          </a:bodyPr>
          <a:lstStyle/>
          <a:p>
            <a:r>
              <a:rPr lang="zh-CN" altLang="en-US" sz="2199" b="1" dirty="0">
                <a:solidFill>
                  <a:srgbClr val="0070C0"/>
                </a:solidFill>
                <a:latin typeface="微软雅黑" pitchFamily="34" charset="-122"/>
                <a:ea typeface="微软雅黑" pitchFamily="34" charset="-122"/>
              </a:rPr>
              <a:t>沟通不畅</a:t>
            </a:r>
            <a:endParaRPr lang="en-US" altLang="zh-CN" sz="2199" b="1" dirty="0">
              <a:solidFill>
                <a:srgbClr val="0070C0"/>
              </a:solidFill>
              <a:latin typeface="微软雅黑" pitchFamily="34" charset="-122"/>
              <a:ea typeface="微软雅黑" pitchFamily="34" charset="-122"/>
            </a:endParaRPr>
          </a:p>
        </p:txBody>
      </p:sp>
      <p:sp>
        <p:nvSpPr>
          <p:cNvPr id="30" name="矩形 47"/>
          <p:cNvSpPr>
            <a:spLocks noChangeArrowheads="1"/>
          </p:cNvSpPr>
          <p:nvPr/>
        </p:nvSpPr>
        <p:spPr bwMode="auto">
          <a:xfrm>
            <a:off x="7112571" y="5643602"/>
            <a:ext cx="3311506" cy="609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07" tIns="45704" rIns="91407" bIns="45704">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bg1">
                    <a:lumMod val="65000"/>
                  </a:schemeClr>
                </a:solidFill>
                <a:sym typeface="微软雅黑" pitchFamily="34" charset="-122"/>
              </a:rPr>
              <a:t>在此录入上述图表的综合描述说明，在此录入上述图表的综合描述说明。</a:t>
            </a:r>
          </a:p>
        </p:txBody>
      </p:sp>
      <p:sp>
        <p:nvSpPr>
          <p:cNvPr id="31" name="Text Box 7"/>
          <p:cNvSpPr txBox="1">
            <a:spLocks noChangeArrowheads="1"/>
          </p:cNvSpPr>
          <p:nvPr/>
        </p:nvSpPr>
        <p:spPr bwMode="auto">
          <a:xfrm>
            <a:off x="4256518" y="1600334"/>
            <a:ext cx="38290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800" b="1" spc="300" dirty="0">
                <a:ea typeface="微软雅黑" panose="020B0503020204020204" pitchFamily="34" charset="-122"/>
              </a:rPr>
              <a:t>冲突是如何产生的？</a:t>
            </a:r>
          </a:p>
        </p:txBody>
      </p:sp>
    </p:spTree>
    <p:extLst>
      <p:ext uri="{BB962C8B-B14F-4D97-AF65-F5344CB8AC3E}">
        <p14:creationId xmlns:p14="http://schemas.microsoft.com/office/powerpoint/2010/main" val="3501707241"/>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inVertical)">
                                      <p:cBhvr>
                                        <p:cTn id="7" dur="500"/>
                                        <p:tgtEl>
                                          <p:spTgt spid="11"/>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wipe(down)">
                                      <p:cBhvr>
                                        <p:cTn id="11" dur="500"/>
                                        <p:tgtEl>
                                          <p:spTgt spid="31"/>
                                        </p:tgtEl>
                                      </p:cBhvr>
                                    </p:animEffect>
                                  </p:childTnLst>
                                </p:cTn>
                              </p:par>
                            </p:childTnLst>
                          </p:cTn>
                        </p:par>
                        <p:par>
                          <p:cTn id="12" fill="hold">
                            <p:stCondLst>
                              <p:cond delay="1000"/>
                            </p:stCondLst>
                            <p:childTnLst>
                              <p:par>
                                <p:cTn id="13" presetID="47"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1000"/>
                                        <p:tgtEl>
                                          <p:spTgt spid="6"/>
                                        </p:tgtEl>
                                      </p:cBhvr>
                                    </p:animEffect>
                                    <p:anim calcmode="lin" valueType="num">
                                      <p:cBhvr>
                                        <p:cTn id="16" dur="1000" fill="hold"/>
                                        <p:tgtEl>
                                          <p:spTgt spid="6"/>
                                        </p:tgtEl>
                                        <p:attrNameLst>
                                          <p:attrName>ppt_x</p:attrName>
                                        </p:attrNameLst>
                                      </p:cBhvr>
                                      <p:tavLst>
                                        <p:tav tm="0">
                                          <p:val>
                                            <p:strVal val="#ppt_x"/>
                                          </p:val>
                                        </p:tav>
                                        <p:tav tm="100000">
                                          <p:val>
                                            <p:strVal val="#ppt_x"/>
                                          </p:val>
                                        </p:tav>
                                      </p:tavLst>
                                    </p:anim>
                                    <p:anim calcmode="lin" valueType="num">
                                      <p:cBhvr>
                                        <p:cTn id="17" dur="1000" fill="hold"/>
                                        <p:tgtEl>
                                          <p:spTgt spid="6"/>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22" presetClass="entr" presetSubtype="8" fill="hold"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left)">
                                      <p:cBhvr>
                                        <p:cTn id="21" dur="500"/>
                                        <p:tgtEl>
                                          <p:spTgt spid="7"/>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left)">
                                      <p:cBhvr>
                                        <p:cTn id="25" dur="500"/>
                                        <p:tgtEl>
                                          <p:spTgt spid="8"/>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wipe(left)">
                                      <p:cBhvr>
                                        <p:cTn id="28" dur="500"/>
                                        <p:tgtEl>
                                          <p:spTgt spid="9"/>
                                        </p:tgtEl>
                                      </p:cBhvr>
                                    </p:animEffect>
                                  </p:childTnLst>
                                </p:cTn>
                              </p:par>
                            </p:childTnLst>
                          </p:cTn>
                        </p:par>
                        <p:par>
                          <p:cTn id="29" fill="hold">
                            <p:stCondLst>
                              <p:cond delay="3000"/>
                            </p:stCondLst>
                            <p:childTnLst>
                              <p:par>
                                <p:cTn id="30" presetID="47" presetClass="entr" presetSubtype="0" fill="hold" grpId="0" nodeType="after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1000"/>
                                        <p:tgtEl>
                                          <p:spTgt spid="10"/>
                                        </p:tgtEl>
                                      </p:cBhvr>
                                    </p:animEffect>
                                    <p:anim calcmode="lin" valueType="num">
                                      <p:cBhvr>
                                        <p:cTn id="33" dur="1000" fill="hold"/>
                                        <p:tgtEl>
                                          <p:spTgt spid="10"/>
                                        </p:tgtEl>
                                        <p:attrNameLst>
                                          <p:attrName>ppt_x</p:attrName>
                                        </p:attrNameLst>
                                      </p:cBhvr>
                                      <p:tavLst>
                                        <p:tav tm="0">
                                          <p:val>
                                            <p:strVal val="#ppt_x"/>
                                          </p:val>
                                        </p:tav>
                                        <p:tav tm="100000">
                                          <p:val>
                                            <p:strVal val="#ppt_x"/>
                                          </p:val>
                                        </p:tav>
                                      </p:tavLst>
                                    </p:anim>
                                    <p:anim calcmode="lin" valueType="num">
                                      <p:cBhvr>
                                        <p:cTn id="34" dur="1000" fill="hold"/>
                                        <p:tgtEl>
                                          <p:spTgt spid="10"/>
                                        </p:tgtEl>
                                        <p:attrNameLst>
                                          <p:attrName>ppt_y</p:attrName>
                                        </p:attrNameLst>
                                      </p:cBhvr>
                                      <p:tavLst>
                                        <p:tav tm="0">
                                          <p:val>
                                            <p:strVal val="#ppt_y-.1"/>
                                          </p:val>
                                        </p:tav>
                                        <p:tav tm="100000">
                                          <p:val>
                                            <p:strVal val="#ppt_y"/>
                                          </p:val>
                                        </p:tav>
                                      </p:tavLst>
                                    </p:anim>
                                  </p:childTnLst>
                                </p:cTn>
                              </p:par>
                            </p:childTnLst>
                          </p:cTn>
                        </p:par>
                        <p:par>
                          <p:cTn id="35" fill="hold">
                            <p:stCondLst>
                              <p:cond delay="4000"/>
                            </p:stCondLst>
                            <p:childTnLst>
                              <p:par>
                                <p:cTn id="36" presetID="22" presetClass="entr" presetSubtype="8" fill="hold" nodeType="after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wipe(left)">
                                      <p:cBhvr>
                                        <p:cTn id="38" dur="500"/>
                                        <p:tgtEl>
                                          <p:spTgt spid="12"/>
                                        </p:tgtEl>
                                      </p:cBhvr>
                                    </p:animEffect>
                                  </p:childTnLst>
                                </p:cTn>
                              </p:par>
                            </p:childTnLst>
                          </p:cTn>
                        </p:par>
                        <p:par>
                          <p:cTn id="39" fill="hold">
                            <p:stCondLst>
                              <p:cond delay="4500"/>
                            </p:stCondLst>
                            <p:childTnLst>
                              <p:par>
                                <p:cTn id="40" presetID="22" presetClass="entr" presetSubtype="8" fill="hold" grpId="0" nodeType="after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wipe(left)">
                                      <p:cBhvr>
                                        <p:cTn id="42" dur="500"/>
                                        <p:tgtEl>
                                          <p:spTgt spid="13"/>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wipe(left)">
                                      <p:cBhvr>
                                        <p:cTn id="45" dur="500"/>
                                        <p:tgtEl>
                                          <p:spTgt spid="14"/>
                                        </p:tgtEl>
                                      </p:cBhvr>
                                    </p:animEffect>
                                  </p:childTnLst>
                                </p:cTn>
                              </p:par>
                            </p:childTnLst>
                          </p:cTn>
                        </p:par>
                        <p:par>
                          <p:cTn id="46" fill="hold">
                            <p:stCondLst>
                              <p:cond delay="5000"/>
                            </p:stCondLst>
                            <p:childTnLst>
                              <p:par>
                                <p:cTn id="47" presetID="47" presetClass="entr" presetSubtype="0" fill="hold" grpId="0" nodeType="afterEffect">
                                  <p:stCondLst>
                                    <p:cond delay="0"/>
                                  </p:stCondLst>
                                  <p:childTnLst>
                                    <p:set>
                                      <p:cBhvr>
                                        <p:cTn id="48" dur="1" fill="hold">
                                          <p:stCondLst>
                                            <p:cond delay="0"/>
                                          </p:stCondLst>
                                        </p:cTn>
                                        <p:tgtEl>
                                          <p:spTgt spid="15"/>
                                        </p:tgtEl>
                                        <p:attrNameLst>
                                          <p:attrName>style.visibility</p:attrName>
                                        </p:attrNameLst>
                                      </p:cBhvr>
                                      <p:to>
                                        <p:strVal val="visible"/>
                                      </p:to>
                                    </p:set>
                                    <p:animEffect transition="in" filter="fade">
                                      <p:cBhvr>
                                        <p:cTn id="49" dur="1000"/>
                                        <p:tgtEl>
                                          <p:spTgt spid="15"/>
                                        </p:tgtEl>
                                      </p:cBhvr>
                                    </p:animEffect>
                                    <p:anim calcmode="lin" valueType="num">
                                      <p:cBhvr>
                                        <p:cTn id="50" dur="1000" fill="hold"/>
                                        <p:tgtEl>
                                          <p:spTgt spid="15"/>
                                        </p:tgtEl>
                                        <p:attrNameLst>
                                          <p:attrName>ppt_x</p:attrName>
                                        </p:attrNameLst>
                                      </p:cBhvr>
                                      <p:tavLst>
                                        <p:tav tm="0">
                                          <p:val>
                                            <p:strVal val="#ppt_x"/>
                                          </p:val>
                                        </p:tav>
                                        <p:tav tm="100000">
                                          <p:val>
                                            <p:strVal val="#ppt_x"/>
                                          </p:val>
                                        </p:tav>
                                      </p:tavLst>
                                    </p:anim>
                                    <p:anim calcmode="lin" valueType="num">
                                      <p:cBhvr>
                                        <p:cTn id="51" dur="1000" fill="hold"/>
                                        <p:tgtEl>
                                          <p:spTgt spid="15"/>
                                        </p:tgtEl>
                                        <p:attrNameLst>
                                          <p:attrName>ppt_y</p:attrName>
                                        </p:attrNameLst>
                                      </p:cBhvr>
                                      <p:tavLst>
                                        <p:tav tm="0">
                                          <p:val>
                                            <p:strVal val="#ppt_y-.1"/>
                                          </p:val>
                                        </p:tav>
                                        <p:tav tm="100000">
                                          <p:val>
                                            <p:strVal val="#ppt_y"/>
                                          </p:val>
                                        </p:tav>
                                      </p:tavLst>
                                    </p:anim>
                                  </p:childTnLst>
                                </p:cTn>
                              </p:par>
                            </p:childTnLst>
                          </p:cTn>
                        </p:par>
                        <p:par>
                          <p:cTn id="52" fill="hold">
                            <p:stCondLst>
                              <p:cond delay="6000"/>
                            </p:stCondLst>
                            <p:childTnLst>
                              <p:par>
                                <p:cTn id="53" presetID="22" presetClass="entr" presetSubtype="8" fill="hold"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ipe(left)">
                                      <p:cBhvr>
                                        <p:cTn id="55" dur="500"/>
                                        <p:tgtEl>
                                          <p:spTgt spid="16"/>
                                        </p:tgtEl>
                                      </p:cBhvr>
                                    </p:animEffect>
                                  </p:childTnLst>
                                </p:cTn>
                              </p:par>
                            </p:childTnLst>
                          </p:cTn>
                        </p:par>
                        <p:par>
                          <p:cTn id="56" fill="hold">
                            <p:stCondLst>
                              <p:cond delay="6500"/>
                            </p:stCondLst>
                            <p:childTnLst>
                              <p:par>
                                <p:cTn id="57" presetID="22" presetClass="entr" presetSubtype="8"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ipe(left)">
                                      <p:cBhvr>
                                        <p:cTn id="59" dur="500"/>
                                        <p:tgtEl>
                                          <p:spTgt spid="17"/>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18"/>
                                        </p:tgtEl>
                                        <p:attrNameLst>
                                          <p:attrName>style.visibility</p:attrName>
                                        </p:attrNameLst>
                                      </p:cBhvr>
                                      <p:to>
                                        <p:strVal val="visible"/>
                                      </p:to>
                                    </p:set>
                                    <p:animEffect transition="in" filter="wipe(left)">
                                      <p:cBhvr>
                                        <p:cTn id="62" dur="500"/>
                                        <p:tgtEl>
                                          <p:spTgt spid="18"/>
                                        </p:tgtEl>
                                      </p:cBhvr>
                                    </p:animEffect>
                                  </p:childTnLst>
                                </p:cTn>
                              </p:par>
                            </p:childTnLst>
                          </p:cTn>
                        </p:par>
                        <p:par>
                          <p:cTn id="63" fill="hold">
                            <p:stCondLst>
                              <p:cond delay="7000"/>
                            </p:stCondLst>
                            <p:childTnLst>
                              <p:par>
                                <p:cTn id="64" presetID="47" presetClass="entr" presetSubtype="0" fill="hold" grpId="0" nodeType="afterEffect">
                                  <p:stCondLst>
                                    <p:cond delay="0"/>
                                  </p:stCondLst>
                                  <p:childTnLst>
                                    <p:set>
                                      <p:cBhvr>
                                        <p:cTn id="65" dur="1" fill="hold">
                                          <p:stCondLst>
                                            <p:cond delay="0"/>
                                          </p:stCondLst>
                                        </p:cTn>
                                        <p:tgtEl>
                                          <p:spTgt spid="19"/>
                                        </p:tgtEl>
                                        <p:attrNameLst>
                                          <p:attrName>style.visibility</p:attrName>
                                        </p:attrNameLst>
                                      </p:cBhvr>
                                      <p:to>
                                        <p:strVal val="visible"/>
                                      </p:to>
                                    </p:set>
                                    <p:animEffect transition="in" filter="fade">
                                      <p:cBhvr>
                                        <p:cTn id="66" dur="1000"/>
                                        <p:tgtEl>
                                          <p:spTgt spid="19"/>
                                        </p:tgtEl>
                                      </p:cBhvr>
                                    </p:animEffect>
                                    <p:anim calcmode="lin" valueType="num">
                                      <p:cBhvr>
                                        <p:cTn id="67" dur="1000" fill="hold"/>
                                        <p:tgtEl>
                                          <p:spTgt spid="19"/>
                                        </p:tgtEl>
                                        <p:attrNameLst>
                                          <p:attrName>ppt_x</p:attrName>
                                        </p:attrNameLst>
                                      </p:cBhvr>
                                      <p:tavLst>
                                        <p:tav tm="0">
                                          <p:val>
                                            <p:strVal val="#ppt_x"/>
                                          </p:val>
                                        </p:tav>
                                        <p:tav tm="100000">
                                          <p:val>
                                            <p:strVal val="#ppt_x"/>
                                          </p:val>
                                        </p:tav>
                                      </p:tavLst>
                                    </p:anim>
                                    <p:anim calcmode="lin" valueType="num">
                                      <p:cBhvr>
                                        <p:cTn id="68" dur="1000" fill="hold"/>
                                        <p:tgtEl>
                                          <p:spTgt spid="19"/>
                                        </p:tgtEl>
                                        <p:attrNameLst>
                                          <p:attrName>ppt_y</p:attrName>
                                        </p:attrNameLst>
                                      </p:cBhvr>
                                      <p:tavLst>
                                        <p:tav tm="0">
                                          <p:val>
                                            <p:strVal val="#ppt_y-.1"/>
                                          </p:val>
                                        </p:tav>
                                        <p:tav tm="100000">
                                          <p:val>
                                            <p:strVal val="#ppt_y"/>
                                          </p:val>
                                        </p:tav>
                                      </p:tavLst>
                                    </p:anim>
                                  </p:childTnLst>
                                </p:cTn>
                              </p:par>
                            </p:childTnLst>
                          </p:cTn>
                        </p:par>
                        <p:par>
                          <p:cTn id="69" fill="hold">
                            <p:stCondLst>
                              <p:cond delay="8000"/>
                            </p:stCondLst>
                            <p:childTnLst>
                              <p:par>
                                <p:cTn id="70" presetID="22" presetClass="entr" presetSubtype="8" fill="hold" nodeType="afterEffect">
                                  <p:stCondLst>
                                    <p:cond delay="0"/>
                                  </p:stCondLst>
                                  <p:childTnLst>
                                    <p:set>
                                      <p:cBhvr>
                                        <p:cTn id="71" dur="1" fill="hold">
                                          <p:stCondLst>
                                            <p:cond delay="0"/>
                                          </p:stCondLst>
                                        </p:cTn>
                                        <p:tgtEl>
                                          <p:spTgt spid="20"/>
                                        </p:tgtEl>
                                        <p:attrNameLst>
                                          <p:attrName>style.visibility</p:attrName>
                                        </p:attrNameLst>
                                      </p:cBhvr>
                                      <p:to>
                                        <p:strVal val="visible"/>
                                      </p:to>
                                    </p:set>
                                    <p:animEffect transition="in" filter="wipe(left)">
                                      <p:cBhvr>
                                        <p:cTn id="72" dur="500"/>
                                        <p:tgtEl>
                                          <p:spTgt spid="20"/>
                                        </p:tgtEl>
                                      </p:cBhvr>
                                    </p:animEffect>
                                  </p:childTnLst>
                                </p:cTn>
                              </p:par>
                            </p:childTnLst>
                          </p:cTn>
                        </p:par>
                        <p:par>
                          <p:cTn id="73" fill="hold">
                            <p:stCondLst>
                              <p:cond delay="8500"/>
                            </p:stCondLst>
                            <p:childTnLst>
                              <p:par>
                                <p:cTn id="74" presetID="22" presetClass="entr" presetSubtype="8" fill="hold" grpId="0" nodeType="afterEffect">
                                  <p:stCondLst>
                                    <p:cond delay="0"/>
                                  </p:stCondLst>
                                  <p:childTnLst>
                                    <p:set>
                                      <p:cBhvr>
                                        <p:cTn id="75" dur="1" fill="hold">
                                          <p:stCondLst>
                                            <p:cond delay="0"/>
                                          </p:stCondLst>
                                        </p:cTn>
                                        <p:tgtEl>
                                          <p:spTgt spid="21"/>
                                        </p:tgtEl>
                                        <p:attrNameLst>
                                          <p:attrName>style.visibility</p:attrName>
                                        </p:attrNameLst>
                                      </p:cBhvr>
                                      <p:to>
                                        <p:strVal val="visible"/>
                                      </p:to>
                                    </p:set>
                                    <p:animEffect transition="in" filter="wipe(left)">
                                      <p:cBhvr>
                                        <p:cTn id="76" dur="500"/>
                                        <p:tgtEl>
                                          <p:spTgt spid="21"/>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22"/>
                                        </p:tgtEl>
                                        <p:attrNameLst>
                                          <p:attrName>style.visibility</p:attrName>
                                        </p:attrNameLst>
                                      </p:cBhvr>
                                      <p:to>
                                        <p:strVal val="visible"/>
                                      </p:to>
                                    </p:set>
                                    <p:animEffect transition="in" filter="wipe(left)">
                                      <p:cBhvr>
                                        <p:cTn id="79" dur="500"/>
                                        <p:tgtEl>
                                          <p:spTgt spid="22"/>
                                        </p:tgtEl>
                                      </p:cBhvr>
                                    </p:animEffect>
                                  </p:childTnLst>
                                </p:cTn>
                              </p:par>
                            </p:childTnLst>
                          </p:cTn>
                        </p:par>
                        <p:par>
                          <p:cTn id="80" fill="hold">
                            <p:stCondLst>
                              <p:cond delay="9000"/>
                            </p:stCondLst>
                            <p:childTnLst>
                              <p:par>
                                <p:cTn id="81" presetID="47" presetClass="entr" presetSubtype="0" fill="hold" grpId="0" nodeType="afterEffect">
                                  <p:stCondLst>
                                    <p:cond delay="0"/>
                                  </p:stCondLst>
                                  <p:childTnLst>
                                    <p:set>
                                      <p:cBhvr>
                                        <p:cTn id="82" dur="1" fill="hold">
                                          <p:stCondLst>
                                            <p:cond delay="0"/>
                                          </p:stCondLst>
                                        </p:cTn>
                                        <p:tgtEl>
                                          <p:spTgt spid="23"/>
                                        </p:tgtEl>
                                        <p:attrNameLst>
                                          <p:attrName>style.visibility</p:attrName>
                                        </p:attrNameLst>
                                      </p:cBhvr>
                                      <p:to>
                                        <p:strVal val="visible"/>
                                      </p:to>
                                    </p:set>
                                    <p:animEffect transition="in" filter="fade">
                                      <p:cBhvr>
                                        <p:cTn id="83" dur="1000"/>
                                        <p:tgtEl>
                                          <p:spTgt spid="23"/>
                                        </p:tgtEl>
                                      </p:cBhvr>
                                    </p:animEffect>
                                    <p:anim calcmode="lin" valueType="num">
                                      <p:cBhvr>
                                        <p:cTn id="84" dur="1000" fill="hold"/>
                                        <p:tgtEl>
                                          <p:spTgt spid="23"/>
                                        </p:tgtEl>
                                        <p:attrNameLst>
                                          <p:attrName>ppt_x</p:attrName>
                                        </p:attrNameLst>
                                      </p:cBhvr>
                                      <p:tavLst>
                                        <p:tav tm="0">
                                          <p:val>
                                            <p:strVal val="#ppt_x"/>
                                          </p:val>
                                        </p:tav>
                                        <p:tav tm="100000">
                                          <p:val>
                                            <p:strVal val="#ppt_x"/>
                                          </p:val>
                                        </p:tav>
                                      </p:tavLst>
                                    </p:anim>
                                    <p:anim calcmode="lin" valueType="num">
                                      <p:cBhvr>
                                        <p:cTn id="85" dur="1000" fill="hold"/>
                                        <p:tgtEl>
                                          <p:spTgt spid="23"/>
                                        </p:tgtEl>
                                        <p:attrNameLst>
                                          <p:attrName>ppt_y</p:attrName>
                                        </p:attrNameLst>
                                      </p:cBhvr>
                                      <p:tavLst>
                                        <p:tav tm="0">
                                          <p:val>
                                            <p:strVal val="#ppt_y-.1"/>
                                          </p:val>
                                        </p:tav>
                                        <p:tav tm="100000">
                                          <p:val>
                                            <p:strVal val="#ppt_y"/>
                                          </p:val>
                                        </p:tav>
                                      </p:tavLst>
                                    </p:anim>
                                  </p:childTnLst>
                                </p:cTn>
                              </p:par>
                            </p:childTnLst>
                          </p:cTn>
                        </p:par>
                        <p:par>
                          <p:cTn id="86" fill="hold">
                            <p:stCondLst>
                              <p:cond delay="10000"/>
                            </p:stCondLst>
                            <p:childTnLst>
                              <p:par>
                                <p:cTn id="87" presetID="22" presetClass="entr" presetSubtype="8" fill="hold" nodeType="afterEffect">
                                  <p:stCondLst>
                                    <p:cond delay="0"/>
                                  </p:stCondLst>
                                  <p:childTnLst>
                                    <p:set>
                                      <p:cBhvr>
                                        <p:cTn id="88" dur="1" fill="hold">
                                          <p:stCondLst>
                                            <p:cond delay="0"/>
                                          </p:stCondLst>
                                        </p:cTn>
                                        <p:tgtEl>
                                          <p:spTgt spid="24"/>
                                        </p:tgtEl>
                                        <p:attrNameLst>
                                          <p:attrName>style.visibility</p:attrName>
                                        </p:attrNameLst>
                                      </p:cBhvr>
                                      <p:to>
                                        <p:strVal val="visible"/>
                                      </p:to>
                                    </p:set>
                                    <p:animEffect transition="in" filter="wipe(left)">
                                      <p:cBhvr>
                                        <p:cTn id="89" dur="500"/>
                                        <p:tgtEl>
                                          <p:spTgt spid="24"/>
                                        </p:tgtEl>
                                      </p:cBhvr>
                                    </p:animEffect>
                                  </p:childTnLst>
                                </p:cTn>
                              </p:par>
                            </p:childTnLst>
                          </p:cTn>
                        </p:par>
                        <p:par>
                          <p:cTn id="90" fill="hold">
                            <p:stCondLst>
                              <p:cond delay="10500"/>
                            </p:stCondLst>
                            <p:childTnLst>
                              <p:par>
                                <p:cTn id="91" presetID="22" presetClass="entr" presetSubtype="8" fill="hold" grpId="0" nodeType="afterEffect">
                                  <p:stCondLst>
                                    <p:cond delay="0"/>
                                  </p:stCondLst>
                                  <p:childTnLst>
                                    <p:set>
                                      <p:cBhvr>
                                        <p:cTn id="92" dur="1" fill="hold">
                                          <p:stCondLst>
                                            <p:cond delay="0"/>
                                          </p:stCondLst>
                                        </p:cTn>
                                        <p:tgtEl>
                                          <p:spTgt spid="25"/>
                                        </p:tgtEl>
                                        <p:attrNameLst>
                                          <p:attrName>style.visibility</p:attrName>
                                        </p:attrNameLst>
                                      </p:cBhvr>
                                      <p:to>
                                        <p:strVal val="visible"/>
                                      </p:to>
                                    </p:set>
                                    <p:animEffect transition="in" filter="wipe(left)">
                                      <p:cBhvr>
                                        <p:cTn id="93" dur="500"/>
                                        <p:tgtEl>
                                          <p:spTgt spid="25"/>
                                        </p:tgtEl>
                                      </p:cBhvr>
                                    </p:animEffect>
                                  </p:childTnLst>
                                </p:cTn>
                              </p:par>
                              <p:par>
                                <p:cTn id="94" presetID="22" presetClass="entr" presetSubtype="8" fill="hold" grpId="0" nodeType="withEffect">
                                  <p:stCondLst>
                                    <p:cond delay="0"/>
                                  </p:stCondLst>
                                  <p:childTnLst>
                                    <p:set>
                                      <p:cBhvr>
                                        <p:cTn id="95" dur="1" fill="hold">
                                          <p:stCondLst>
                                            <p:cond delay="0"/>
                                          </p:stCondLst>
                                        </p:cTn>
                                        <p:tgtEl>
                                          <p:spTgt spid="26"/>
                                        </p:tgtEl>
                                        <p:attrNameLst>
                                          <p:attrName>style.visibility</p:attrName>
                                        </p:attrNameLst>
                                      </p:cBhvr>
                                      <p:to>
                                        <p:strVal val="visible"/>
                                      </p:to>
                                    </p:set>
                                    <p:animEffect transition="in" filter="wipe(left)">
                                      <p:cBhvr>
                                        <p:cTn id="96" dur="500"/>
                                        <p:tgtEl>
                                          <p:spTgt spid="26"/>
                                        </p:tgtEl>
                                      </p:cBhvr>
                                    </p:animEffect>
                                  </p:childTnLst>
                                </p:cTn>
                              </p:par>
                            </p:childTnLst>
                          </p:cTn>
                        </p:par>
                        <p:par>
                          <p:cTn id="97" fill="hold">
                            <p:stCondLst>
                              <p:cond delay="11000"/>
                            </p:stCondLst>
                            <p:childTnLst>
                              <p:par>
                                <p:cTn id="98" presetID="47" presetClass="entr" presetSubtype="0" fill="hold" grpId="0" nodeType="afterEffect">
                                  <p:stCondLst>
                                    <p:cond delay="0"/>
                                  </p:stCondLst>
                                  <p:childTnLst>
                                    <p:set>
                                      <p:cBhvr>
                                        <p:cTn id="99" dur="1" fill="hold">
                                          <p:stCondLst>
                                            <p:cond delay="0"/>
                                          </p:stCondLst>
                                        </p:cTn>
                                        <p:tgtEl>
                                          <p:spTgt spid="27"/>
                                        </p:tgtEl>
                                        <p:attrNameLst>
                                          <p:attrName>style.visibility</p:attrName>
                                        </p:attrNameLst>
                                      </p:cBhvr>
                                      <p:to>
                                        <p:strVal val="visible"/>
                                      </p:to>
                                    </p:set>
                                    <p:animEffect transition="in" filter="fade">
                                      <p:cBhvr>
                                        <p:cTn id="100" dur="1000"/>
                                        <p:tgtEl>
                                          <p:spTgt spid="27"/>
                                        </p:tgtEl>
                                      </p:cBhvr>
                                    </p:animEffect>
                                    <p:anim calcmode="lin" valueType="num">
                                      <p:cBhvr>
                                        <p:cTn id="101" dur="1000" fill="hold"/>
                                        <p:tgtEl>
                                          <p:spTgt spid="27"/>
                                        </p:tgtEl>
                                        <p:attrNameLst>
                                          <p:attrName>ppt_x</p:attrName>
                                        </p:attrNameLst>
                                      </p:cBhvr>
                                      <p:tavLst>
                                        <p:tav tm="0">
                                          <p:val>
                                            <p:strVal val="#ppt_x"/>
                                          </p:val>
                                        </p:tav>
                                        <p:tav tm="100000">
                                          <p:val>
                                            <p:strVal val="#ppt_x"/>
                                          </p:val>
                                        </p:tav>
                                      </p:tavLst>
                                    </p:anim>
                                    <p:anim calcmode="lin" valueType="num">
                                      <p:cBhvr>
                                        <p:cTn id="102" dur="1000" fill="hold"/>
                                        <p:tgtEl>
                                          <p:spTgt spid="27"/>
                                        </p:tgtEl>
                                        <p:attrNameLst>
                                          <p:attrName>ppt_y</p:attrName>
                                        </p:attrNameLst>
                                      </p:cBhvr>
                                      <p:tavLst>
                                        <p:tav tm="0">
                                          <p:val>
                                            <p:strVal val="#ppt_y-.1"/>
                                          </p:val>
                                        </p:tav>
                                        <p:tav tm="100000">
                                          <p:val>
                                            <p:strVal val="#ppt_y"/>
                                          </p:val>
                                        </p:tav>
                                      </p:tavLst>
                                    </p:anim>
                                  </p:childTnLst>
                                </p:cTn>
                              </p:par>
                            </p:childTnLst>
                          </p:cTn>
                        </p:par>
                        <p:par>
                          <p:cTn id="103" fill="hold">
                            <p:stCondLst>
                              <p:cond delay="12000"/>
                            </p:stCondLst>
                            <p:childTnLst>
                              <p:par>
                                <p:cTn id="104" presetID="22" presetClass="entr" presetSubtype="8" fill="hold" nodeType="afterEffect">
                                  <p:stCondLst>
                                    <p:cond delay="0"/>
                                  </p:stCondLst>
                                  <p:childTnLst>
                                    <p:set>
                                      <p:cBhvr>
                                        <p:cTn id="105" dur="1" fill="hold">
                                          <p:stCondLst>
                                            <p:cond delay="0"/>
                                          </p:stCondLst>
                                        </p:cTn>
                                        <p:tgtEl>
                                          <p:spTgt spid="28"/>
                                        </p:tgtEl>
                                        <p:attrNameLst>
                                          <p:attrName>style.visibility</p:attrName>
                                        </p:attrNameLst>
                                      </p:cBhvr>
                                      <p:to>
                                        <p:strVal val="visible"/>
                                      </p:to>
                                    </p:set>
                                    <p:animEffect transition="in" filter="wipe(left)">
                                      <p:cBhvr>
                                        <p:cTn id="106" dur="500"/>
                                        <p:tgtEl>
                                          <p:spTgt spid="28"/>
                                        </p:tgtEl>
                                      </p:cBhvr>
                                    </p:animEffect>
                                  </p:childTnLst>
                                </p:cTn>
                              </p:par>
                            </p:childTnLst>
                          </p:cTn>
                        </p:par>
                        <p:par>
                          <p:cTn id="107" fill="hold">
                            <p:stCondLst>
                              <p:cond delay="12500"/>
                            </p:stCondLst>
                            <p:childTnLst>
                              <p:par>
                                <p:cTn id="108" presetID="22" presetClass="entr" presetSubtype="8" fill="hold" grpId="0" nodeType="afterEffect">
                                  <p:stCondLst>
                                    <p:cond delay="0"/>
                                  </p:stCondLst>
                                  <p:childTnLst>
                                    <p:set>
                                      <p:cBhvr>
                                        <p:cTn id="109" dur="1" fill="hold">
                                          <p:stCondLst>
                                            <p:cond delay="0"/>
                                          </p:stCondLst>
                                        </p:cTn>
                                        <p:tgtEl>
                                          <p:spTgt spid="29"/>
                                        </p:tgtEl>
                                        <p:attrNameLst>
                                          <p:attrName>style.visibility</p:attrName>
                                        </p:attrNameLst>
                                      </p:cBhvr>
                                      <p:to>
                                        <p:strVal val="visible"/>
                                      </p:to>
                                    </p:set>
                                    <p:animEffect transition="in" filter="wipe(left)">
                                      <p:cBhvr>
                                        <p:cTn id="110" dur="500"/>
                                        <p:tgtEl>
                                          <p:spTgt spid="29"/>
                                        </p:tgtEl>
                                      </p:cBhvr>
                                    </p:animEffect>
                                  </p:childTnLst>
                                </p:cTn>
                              </p:par>
                              <p:par>
                                <p:cTn id="111" presetID="22" presetClass="entr" presetSubtype="8" fill="hold" grpId="0" nodeType="withEffect">
                                  <p:stCondLst>
                                    <p:cond delay="0"/>
                                  </p:stCondLst>
                                  <p:childTnLst>
                                    <p:set>
                                      <p:cBhvr>
                                        <p:cTn id="112" dur="1" fill="hold">
                                          <p:stCondLst>
                                            <p:cond delay="0"/>
                                          </p:stCondLst>
                                        </p:cTn>
                                        <p:tgtEl>
                                          <p:spTgt spid="30"/>
                                        </p:tgtEl>
                                        <p:attrNameLst>
                                          <p:attrName>style.visibility</p:attrName>
                                        </p:attrNameLst>
                                      </p:cBhvr>
                                      <p:to>
                                        <p:strVal val="visible"/>
                                      </p:to>
                                    </p:set>
                                    <p:animEffect transition="in" filter="wipe(left)">
                                      <p:cBhvr>
                                        <p:cTn id="113"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p:bldP spid="9" grpId="0"/>
      <p:bldP spid="10" grpId="0" animBg="1"/>
      <p:bldP spid="13" grpId="0"/>
      <p:bldP spid="14" grpId="0"/>
      <p:bldP spid="15" grpId="0" animBg="1"/>
      <p:bldP spid="17" grpId="0"/>
      <p:bldP spid="18" grpId="0"/>
      <p:bldP spid="19" grpId="0" animBg="1"/>
      <p:bldP spid="21" grpId="0"/>
      <p:bldP spid="22" grpId="0"/>
      <p:bldP spid="23" grpId="0" animBg="1"/>
      <p:bldP spid="25" grpId="0"/>
      <p:bldP spid="26" grpId="0"/>
      <p:bldP spid="27" grpId="0" animBg="1"/>
      <p:bldP spid="29" grpId="0"/>
      <p:bldP spid="30" grpId="0"/>
      <p:bldP spid="3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4039487" y="423523"/>
            <a:ext cx="5679165" cy="630942"/>
            <a:chOff x="4039487" y="423523"/>
            <a:chExt cx="5679165" cy="630942"/>
          </a:xfrm>
        </p:grpSpPr>
        <p:sp>
          <p:nvSpPr>
            <p:cNvPr id="5" name="矩形 24"/>
            <p:cNvSpPr>
              <a:spLocks noChangeArrowheads="1"/>
            </p:cNvSpPr>
            <p:nvPr/>
          </p:nvSpPr>
          <p:spPr bwMode="auto">
            <a:xfrm>
              <a:off x="4039487" y="423523"/>
              <a:ext cx="2133918" cy="630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3500" b="1" spc="300" dirty="0">
                  <a:latin typeface="Broadway BT" charset="0"/>
                  <a:ea typeface="微软雅黑" panose="020B0503020204020204" pitchFamily="34" charset="-122"/>
                  <a:sym typeface="Broadway BT" charset="0"/>
                </a:rPr>
                <a:t>团队冲突</a:t>
              </a:r>
            </a:p>
          </p:txBody>
        </p:sp>
        <p:sp>
          <p:nvSpPr>
            <p:cNvPr id="3" name="矩形 2"/>
            <p:cNvSpPr/>
            <p:nvPr/>
          </p:nvSpPr>
          <p:spPr>
            <a:xfrm>
              <a:off x="6174092" y="679630"/>
              <a:ext cx="3544560" cy="369332"/>
            </a:xfrm>
            <a:prstGeom prst="rect">
              <a:avLst/>
            </a:prstGeom>
          </p:spPr>
          <p:txBody>
            <a:bodyPr wrap="none">
              <a:spAutoFit/>
            </a:bodyPr>
            <a:lstStyle/>
            <a:p>
              <a:r>
                <a:rPr lang="en-US" altLang="zh-CN" spc="300" dirty="0">
                  <a:solidFill>
                    <a:schemeClr val="bg1">
                      <a:lumMod val="65000"/>
                    </a:schemeClr>
                  </a:solidFill>
                  <a:latin typeface="方正中等线_GBK" panose="03000509000000000000" pitchFamily="65" charset="-122"/>
                  <a:ea typeface="方正中等线_GBK" panose="03000509000000000000" pitchFamily="65" charset="-122"/>
                </a:rPr>
                <a:t>TEAM COMMUNICATION</a:t>
              </a:r>
            </a:p>
          </p:txBody>
        </p:sp>
      </p:grpSp>
      <p:sp>
        <p:nvSpPr>
          <p:cNvPr id="6" name="矩形 5"/>
          <p:cNvSpPr/>
          <p:nvPr/>
        </p:nvSpPr>
        <p:spPr>
          <a:xfrm>
            <a:off x="624115" y="1558526"/>
            <a:ext cx="2677336" cy="553998"/>
          </a:xfrm>
          <a:prstGeom prst="rect">
            <a:avLst/>
          </a:prstGeom>
        </p:spPr>
        <p:txBody>
          <a:bodyPr wrap="none">
            <a:spAutoFit/>
          </a:bodyPr>
          <a:lstStyle/>
          <a:p>
            <a:r>
              <a:rPr lang="zh-CN" altLang="en-US" sz="3000" b="1" spc="600" dirty="0">
                <a:latin typeface="Broadway BT" charset="0"/>
                <a:ea typeface="微软雅黑" panose="020B0503020204020204" pitchFamily="34" charset="-122"/>
                <a:sym typeface="Broadway BT" charset="0"/>
              </a:rPr>
              <a:t> 冲突的应对</a:t>
            </a:r>
            <a:endParaRPr lang="zh-CN" altLang="en-US" sz="3000" b="1" spc="600" dirty="0"/>
          </a:p>
        </p:txBody>
      </p:sp>
      <p:pic>
        <p:nvPicPr>
          <p:cNvPr id="7" name="图片 3" descr="www_tuweimei_comComp_9724114_NBYEVSpL1rHWhxE8DjpMvhn7FjH8BdBP.jpg"/>
          <p:cNvPicPr>
            <a:picLocks noGrp="1"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4115" y="2704764"/>
            <a:ext cx="4057650" cy="3044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8" name="Text Box 8"/>
          <p:cNvSpPr txBox="1">
            <a:spLocks noChangeArrowheads="1"/>
          </p:cNvSpPr>
          <p:nvPr/>
        </p:nvSpPr>
        <p:spPr bwMode="auto">
          <a:xfrm>
            <a:off x="6489189" y="2112524"/>
            <a:ext cx="313111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3600" b="1" spc="600" dirty="0">
                <a:solidFill>
                  <a:srgbClr val="0070C0"/>
                </a:solidFill>
                <a:ea typeface="微软雅黑" panose="020B0503020204020204" pitchFamily="34" charset="-122"/>
              </a:rPr>
              <a:t>交涉与谈判</a:t>
            </a:r>
          </a:p>
        </p:txBody>
      </p:sp>
      <p:sp>
        <p:nvSpPr>
          <p:cNvPr id="9" name="Text Box 9"/>
          <p:cNvSpPr txBox="1">
            <a:spLocks noChangeArrowheads="1"/>
          </p:cNvSpPr>
          <p:nvPr/>
        </p:nvSpPr>
        <p:spPr bwMode="auto">
          <a:xfrm>
            <a:off x="4872038" y="3319236"/>
            <a:ext cx="6365421"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lnSpc>
                <a:spcPct val="140000"/>
              </a:lnSpc>
            </a:pPr>
            <a:r>
              <a:rPr lang="zh-CN" altLang="en-US" sz="1600" dirty="0">
                <a:solidFill>
                  <a:schemeClr val="tx1">
                    <a:lumMod val="85000"/>
                    <a:lumOff val="15000"/>
                  </a:schemeClr>
                </a:solidFill>
                <a:ea typeface="微软雅黑" panose="020B0503020204020204" pitchFamily="34" charset="-122"/>
              </a:rPr>
              <a:t>      交涉与谈判是解决问题的较好方法，这是因为：通过交涉，双方都能了解、体谅对方的问题，交涉也是宣泄各自情感的良好渠道。</a:t>
            </a:r>
          </a:p>
          <a:p>
            <a:pPr algn="just" eaLnBrk="1" hangingPunct="1">
              <a:lnSpc>
                <a:spcPct val="140000"/>
              </a:lnSpc>
            </a:pPr>
            <a:r>
              <a:rPr lang="zh-CN" altLang="en-US" sz="1600" dirty="0">
                <a:solidFill>
                  <a:schemeClr val="tx1">
                    <a:lumMod val="85000"/>
                    <a:lumOff val="15000"/>
                  </a:schemeClr>
                </a:solidFill>
                <a:ea typeface="微软雅黑" panose="020B0503020204020204" pitchFamily="34" charset="-122"/>
              </a:rPr>
              <a:t>      具体来讲，要将冲突双方召集到一起，让他们把分歧讲出来，辨明是非，找出分歧的原因，提出办法，最终选择一个双方都能接受的解决方案。</a:t>
            </a:r>
            <a:endParaRPr lang="zh-CN" altLang="en-US" sz="1600" dirty="0">
              <a:solidFill>
                <a:schemeClr val="tx1">
                  <a:lumMod val="85000"/>
                  <a:lumOff val="15000"/>
                </a:schemeClr>
              </a:solidFill>
            </a:endParaRPr>
          </a:p>
        </p:txBody>
      </p:sp>
      <p:sp>
        <p:nvSpPr>
          <p:cNvPr id="10" name="矩形 9"/>
          <p:cNvSpPr/>
          <p:nvPr/>
        </p:nvSpPr>
        <p:spPr>
          <a:xfrm>
            <a:off x="0" y="6419095"/>
            <a:ext cx="12192000" cy="145143"/>
          </a:xfrm>
          <a:prstGeom prst="rect">
            <a:avLst/>
          </a:prstGeom>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951385519"/>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inVertical)">
                                      <p:cBhvr>
                                        <p:cTn id="7" dur="500"/>
                                        <p:tgtEl>
                                          <p:spTgt spid="11"/>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1000"/>
                                        <p:tgtEl>
                                          <p:spTgt spid="7"/>
                                        </p:tgtEl>
                                      </p:cBhvr>
                                    </p:animEffect>
                                    <p:anim calcmode="lin" valueType="num">
                                      <p:cBhvr>
                                        <p:cTn id="16" dur="1000" fill="hold"/>
                                        <p:tgtEl>
                                          <p:spTgt spid="7"/>
                                        </p:tgtEl>
                                        <p:attrNameLst>
                                          <p:attrName>ppt_x</p:attrName>
                                        </p:attrNameLst>
                                      </p:cBhvr>
                                      <p:tavLst>
                                        <p:tav tm="0">
                                          <p:val>
                                            <p:strVal val="#ppt_x"/>
                                          </p:val>
                                        </p:tav>
                                        <p:tav tm="100000">
                                          <p:val>
                                            <p:strVal val="#ppt_x"/>
                                          </p:val>
                                        </p:tav>
                                      </p:tavLst>
                                    </p:anim>
                                    <p:anim calcmode="lin" valueType="num">
                                      <p:cBhvr>
                                        <p:cTn id="17" dur="1000" fill="hold"/>
                                        <p:tgtEl>
                                          <p:spTgt spid="7"/>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16" presetClass="entr" presetSubtype="21"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barn(inVertical)">
                                      <p:cBhvr>
                                        <p:cTn id="21" dur="500"/>
                                        <p:tgtEl>
                                          <p:spTgt spid="8"/>
                                        </p:tgtEl>
                                      </p:cBhvr>
                                    </p:animEffect>
                                  </p:childTnLst>
                                </p:cTn>
                              </p:par>
                            </p:childTnLst>
                          </p:cTn>
                        </p:par>
                        <p:par>
                          <p:cTn id="22" fill="hold">
                            <p:stCondLst>
                              <p:cond delay="2500"/>
                            </p:stCondLst>
                            <p:childTnLst>
                              <p:par>
                                <p:cTn id="23" presetID="22" presetClass="entr" presetSubtype="1"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up)">
                                      <p:cBhvr>
                                        <p:cTn id="25" dur="500"/>
                                        <p:tgtEl>
                                          <p:spTgt spid="9"/>
                                        </p:tgtEl>
                                      </p:cBhvr>
                                    </p:animEffect>
                                  </p:childTnLst>
                                </p:cTn>
                              </p:par>
                            </p:childTnLst>
                          </p:cTn>
                        </p:par>
                        <p:par>
                          <p:cTn id="26" fill="hold">
                            <p:stCondLst>
                              <p:cond delay="3000"/>
                            </p:stCondLst>
                            <p:childTnLst>
                              <p:par>
                                <p:cTn id="27" presetID="22" presetClass="entr" presetSubtype="8"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wipe(left)">
                                      <p:cBhvr>
                                        <p:cTn id="29"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9" grpId="0"/>
      <p:bldP spid="10"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4039487" y="423523"/>
            <a:ext cx="5679165" cy="630942"/>
            <a:chOff x="4039487" y="423523"/>
            <a:chExt cx="5679165" cy="630942"/>
          </a:xfrm>
        </p:grpSpPr>
        <p:sp>
          <p:nvSpPr>
            <p:cNvPr id="5" name="矩形 24"/>
            <p:cNvSpPr>
              <a:spLocks noChangeArrowheads="1"/>
            </p:cNvSpPr>
            <p:nvPr/>
          </p:nvSpPr>
          <p:spPr bwMode="auto">
            <a:xfrm>
              <a:off x="4039487" y="423523"/>
              <a:ext cx="2133918" cy="630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3500" b="1" spc="300" dirty="0">
                  <a:solidFill>
                    <a:srgbClr val="0C1F34"/>
                  </a:solidFill>
                  <a:latin typeface="Broadway BT" charset="0"/>
                  <a:ea typeface="微软雅黑" panose="020B0503020204020204" pitchFamily="34" charset="-122"/>
                  <a:sym typeface="Broadway BT" charset="0"/>
                </a:rPr>
                <a:t>团队冲突</a:t>
              </a:r>
            </a:p>
          </p:txBody>
        </p:sp>
        <p:sp>
          <p:nvSpPr>
            <p:cNvPr id="3" name="矩形 2"/>
            <p:cNvSpPr/>
            <p:nvPr/>
          </p:nvSpPr>
          <p:spPr>
            <a:xfrm>
              <a:off x="6174092" y="679630"/>
              <a:ext cx="3544560" cy="369332"/>
            </a:xfrm>
            <a:prstGeom prst="rect">
              <a:avLst/>
            </a:prstGeom>
          </p:spPr>
          <p:txBody>
            <a:bodyPr wrap="none">
              <a:spAutoFit/>
            </a:bodyPr>
            <a:lstStyle/>
            <a:p>
              <a:r>
                <a:rPr lang="en-US" altLang="zh-CN" spc="300" dirty="0">
                  <a:solidFill>
                    <a:schemeClr val="bg1">
                      <a:lumMod val="65000"/>
                    </a:schemeClr>
                  </a:solidFill>
                  <a:latin typeface="方正中等线_GBK" panose="03000509000000000000" pitchFamily="65" charset="-122"/>
                  <a:ea typeface="方正中等线_GBK" panose="03000509000000000000" pitchFamily="65" charset="-122"/>
                </a:rPr>
                <a:t>TEAM COMMUNICATION</a:t>
              </a:r>
            </a:p>
          </p:txBody>
        </p:sp>
      </p:grpSp>
      <p:sp>
        <p:nvSpPr>
          <p:cNvPr id="6" name="Text Box 7"/>
          <p:cNvSpPr txBox="1">
            <a:spLocks noChangeArrowheads="1"/>
          </p:cNvSpPr>
          <p:nvPr/>
        </p:nvSpPr>
        <p:spPr bwMode="auto">
          <a:xfrm>
            <a:off x="1982901" y="2189391"/>
            <a:ext cx="264953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3600" b="1" dirty="0">
                <a:solidFill>
                  <a:srgbClr val="0070C0"/>
                </a:solidFill>
                <a:ea typeface="微软雅黑" panose="020B0503020204020204" pitchFamily="34" charset="-122"/>
              </a:rPr>
              <a:t>第三方仲裁</a:t>
            </a:r>
          </a:p>
        </p:txBody>
      </p:sp>
      <p:sp>
        <p:nvSpPr>
          <p:cNvPr id="7" name="Text Box 8"/>
          <p:cNvSpPr txBox="1">
            <a:spLocks noChangeArrowheads="1"/>
          </p:cNvSpPr>
          <p:nvPr/>
        </p:nvSpPr>
        <p:spPr bwMode="auto">
          <a:xfrm>
            <a:off x="965881" y="3464802"/>
            <a:ext cx="4683579" cy="14711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lnSpc>
                <a:spcPct val="140000"/>
              </a:lnSpc>
            </a:pPr>
            <a:r>
              <a:rPr lang="zh-CN" altLang="en-US" sz="1600" spc="300" dirty="0">
                <a:solidFill>
                  <a:schemeClr val="tx1">
                    <a:lumMod val="75000"/>
                    <a:lumOff val="25000"/>
                  </a:schemeClr>
                </a:solidFill>
                <a:ea typeface="微软雅黑" panose="020B0503020204020204" pitchFamily="34" charset="-122"/>
              </a:rPr>
              <a:t>      当团队之间通过交涉与谈判仍无法解决问题时，可以邀请局外的第三者或者较高阶层的主管调停处理，也可以建立联络小组促进冲突双方的交流。</a:t>
            </a:r>
          </a:p>
        </p:txBody>
      </p:sp>
      <p:sp>
        <p:nvSpPr>
          <p:cNvPr id="8" name="Text Box 7"/>
          <p:cNvSpPr txBox="1">
            <a:spLocks noChangeArrowheads="1"/>
          </p:cNvSpPr>
          <p:nvPr/>
        </p:nvSpPr>
        <p:spPr bwMode="auto">
          <a:xfrm>
            <a:off x="7492941" y="2172611"/>
            <a:ext cx="237648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3600" b="1" dirty="0">
                <a:solidFill>
                  <a:srgbClr val="0070C0"/>
                </a:solidFill>
                <a:ea typeface="微软雅黑" panose="020B0503020204020204" pitchFamily="34" charset="-122"/>
              </a:rPr>
              <a:t>强    制</a:t>
            </a:r>
          </a:p>
        </p:txBody>
      </p:sp>
      <p:sp>
        <p:nvSpPr>
          <p:cNvPr id="9" name="Text Box 8"/>
          <p:cNvSpPr txBox="1">
            <a:spLocks noChangeArrowheads="1"/>
          </p:cNvSpPr>
          <p:nvPr/>
        </p:nvSpPr>
        <p:spPr bwMode="auto">
          <a:xfrm>
            <a:off x="6272894" y="3435774"/>
            <a:ext cx="4816581"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lnSpc>
                <a:spcPct val="140000"/>
              </a:lnSpc>
            </a:pPr>
            <a:r>
              <a:rPr lang="zh-CN" altLang="en-US" sz="1600" spc="300" dirty="0">
                <a:solidFill>
                  <a:schemeClr val="tx1">
                    <a:lumMod val="75000"/>
                    <a:lumOff val="25000"/>
                  </a:schemeClr>
                </a:solidFill>
                <a:ea typeface="微软雅黑" panose="020B0503020204020204" pitchFamily="34" charset="-122"/>
              </a:rPr>
              <a:t>      即借助或利用组织的力量，或是利用领导地位的权力，或是利用来自联合阵线的力量，强制解决冲突。这种解决冲突的方法往往只需要花费很少的时间就可以解决长期积累的矛盾。</a:t>
            </a:r>
          </a:p>
        </p:txBody>
      </p:sp>
      <p:sp>
        <p:nvSpPr>
          <p:cNvPr id="10" name="矩形 9"/>
          <p:cNvSpPr/>
          <p:nvPr/>
        </p:nvSpPr>
        <p:spPr>
          <a:xfrm>
            <a:off x="0" y="6419095"/>
            <a:ext cx="12192000" cy="145143"/>
          </a:xfrm>
          <a:prstGeom prst="rect">
            <a:avLst/>
          </a:prstGeom>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689152840"/>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inVertical)">
                                      <p:cBhvr>
                                        <p:cTn id="7" dur="500"/>
                                        <p:tgtEl>
                                          <p:spTgt spid="11"/>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500"/>
                                        <p:tgtEl>
                                          <p:spTgt spid="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left)">
                                      <p:cBhvr>
                                        <p:cTn id="2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4039487" y="423523"/>
            <a:ext cx="5679165" cy="630942"/>
            <a:chOff x="4039487" y="423523"/>
            <a:chExt cx="5679165" cy="630942"/>
          </a:xfrm>
        </p:grpSpPr>
        <p:sp>
          <p:nvSpPr>
            <p:cNvPr id="5" name="矩形 24"/>
            <p:cNvSpPr>
              <a:spLocks noChangeArrowheads="1"/>
            </p:cNvSpPr>
            <p:nvPr/>
          </p:nvSpPr>
          <p:spPr bwMode="auto">
            <a:xfrm>
              <a:off x="4039487" y="423523"/>
              <a:ext cx="2133918" cy="630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3500" b="1" spc="300" dirty="0">
                  <a:solidFill>
                    <a:srgbClr val="0C1F34"/>
                  </a:solidFill>
                  <a:latin typeface="Broadway BT" charset="0"/>
                  <a:ea typeface="微软雅黑" panose="020B0503020204020204" pitchFamily="34" charset="-122"/>
                  <a:sym typeface="Broadway BT" charset="0"/>
                </a:rPr>
                <a:t>团队冲突</a:t>
              </a:r>
            </a:p>
          </p:txBody>
        </p:sp>
        <p:sp>
          <p:nvSpPr>
            <p:cNvPr id="3" name="矩形 2"/>
            <p:cNvSpPr/>
            <p:nvPr/>
          </p:nvSpPr>
          <p:spPr>
            <a:xfrm>
              <a:off x="6174092" y="679630"/>
              <a:ext cx="3544560" cy="369332"/>
            </a:xfrm>
            <a:prstGeom prst="rect">
              <a:avLst/>
            </a:prstGeom>
          </p:spPr>
          <p:txBody>
            <a:bodyPr wrap="none">
              <a:spAutoFit/>
            </a:bodyPr>
            <a:lstStyle/>
            <a:p>
              <a:r>
                <a:rPr lang="en-US" altLang="zh-CN" spc="300" dirty="0">
                  <a:solidFill>
                    <a:schemeClr val="bg1">
                      <a:lumMod val="65000"/>
                    </a:schemeClr>
                  </a:solidFill>
                  <a:latin typeface="方正中等线_GBK" panose="03000509000000000000" pitchFamily="65" charset="-122"/>
                  <a:ea typeface="方正中等线_GBK" panose="03000509000000000000" pitchFamily="65" charset="-122"/>
                </a:rPr>
                <a:t>TEAM COMMUNICATION</a:t>
              </a:r>
            </a:p>
          </p:txBody>
        </p:sp>
      </p:grpSp>
      <p:sp>
        <p:nvSpPr>
          <p:cNvPr id="6" name="Text Box 7"/>
          <p:cNvSpPr txBox="1">
            <a:spLocks noChangeArrowheads="1"/>
          </p:cNvSpPr>
          <p:nvPr/>
        </p:nvSpPr>
        <p:spPr bwMode="auto">
          <a:xfrm>
            <a:off x="5282973" y="1953309"/>
            <a:ext cx="19431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3600" b="1" dirty="0">
                <a:solidFill>
                  <a:srgbClr val="0070C0"/>
                </a:solidFill>
                <a:ea typeface="微软雅黑" panose="020B0503020204020204" pitchFamily="34" charset="-122"/>
              </a:rPr>
              <a:t>回    避</a:t>
            </a:r>
            <a:endParaRPr lang="zh-CN" altLang="en-US" dirty="0">
              <a:solidFill>
                <a:srgbClr val="0070C0"/>
              </a:solidFill>
            </a:endParaRPr>
          </a:p>
        </p:txBody>
      </p:sp>
      <p:sp>
        <p:nvSpPr>
          <p:cNvPr id="7" name="Text Box 8"/>
          <p:cNvSpPr txBox="1">
            <a:spLocks noChangeArrowheads="1"/>
          </p:cNvSpPr>
          <p:nvPr/>
        </p:nvSpPr>
        <p:spPr bwMode="auto">
          <a:xfrm>
            <a:off x="5282973" y="3256643"/>
            <a:ext cx="5418591"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a:lnSpc>
                <a:spcPct val="140000"/>
              </a:lnSpc>
            </a:pPr>
            <a:r>
              <a:rPr lang="zh-CN" altLang="en-US" sz="1600" spc="300" dirty="0">
                <a:solidFill>
                  <a:schemeClr val="tx1">
                    <a:lumMod val="85000"/>
                    <a:lumOff val="15000"/>
                  </a:schemeClr>
                </a:solidFill>
                <a:ea typeface="微软雅黑" panose="020B0503020204020204" pitchFamily="34" charset="-122"/>
              </a:rPr>
              <a:t>     当团队之间的冲突对组织目标的实现影响不大而又难以解决时，组织管理者不妨采取回避的方法。通过冲突造成的不良后果，冲突双方能够意识到冲突只会造成“两败俱伤”，因此自觉由冲突转向合作。</a:t>
            </a:r>
          </a:p>
        </p:txBody>
      </p:sp>
      <p:pic>
        <p:nvPicPr>
          <p:cNvPr id="8" name="图片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0725" y="2464475"/>
            <a:ext cx="3810532" cy="2857899"/>
          </a:xfrm>
          <a:prstGeom prst="rect">
            <a:avLst/>
          </a:prstGeom>
        </p:spPr>
      </p:pic>
      <p:sp>
        <p:nvSpPr>
          <p:cNvPr id="9" name="矩形 8"/>
          <p:cNvSpPr/>
          <p:nvPr/>
        </p:nvSpPr>
        <p:spPr>
          <a:xfrm>
            <a:off x="0" y="6419095"/>
            <a:ext cx="12192000" cy="145143"/>
          </a:xfrm>
          <a:prstGeom prst="rect">
            <a:avLst/>
          </a:prstGeom>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342749298"/>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inVertical)">
                                      <p:cBhvr>
                                        <p:cTn id="7" dur="500"/>
                                        <p:tgtEl>
                                          <p:spTgt spid="11"/>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1000"/>
                                        <p:tgtEl>
                                          <p:spTgt spid="8"/>
                                        </p:tgtEl>
                                      </p:cBhvr>
                                    </p:animEffect>
                                    <p:anim calcmode="lin" valueType="num">
                                      <p:cBhvr>
                                        <p:cTn id="12" dur="1000" fill="hold"/>
                                        <p:tgtEl>
                                          <p:spTgt spid="8"/>
                                        </p:tgtEl>
                                        <p:attrNameLst>
                                          <p:attrName>ppt_x</p:attrName>
                                        </p:attrNameLst>
                                      </p:cBhvr>
                                      <p:tavLst>
                                        <p:tav tm="0">
                                          <p:val>
                                            <p:strVal val="#ppt_x"/>
                                          </p:val>
                                        </p:tav>
                                        <p:tav tm="100000">
                                          <p:val>
                                            <p:strVal val="#ppt_x"/>
                                          </p:val>
                                        </p:tav>
                                      </p:tavLst>
                                    </p:anim>
                                    <p:anim calcmode="lin" valueType="num">
                                      <p:cBhvr>
                                        <p:cTn id="13" dur="1000" fill="hold"/>
                                        <p:tgtEl>
                                          <p:spTgt spid="8"/>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10" presetClass="entr" presetSubtype="0"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par>
                          <p:cTn id="18" fill="hold">
                            <p:stCondLst>
                              <p:cond delay="2000"/>
                            </p:stCondLst>
                            <p:childTnLst>
                              <p:par>
                                <p:cTn id="19" presetID="10" presetClass="entr" presetSubtype="0"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500"/>
                                        <p:tgtEl>
                                          <p:spTgt spid="7"/>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left)">
                                      <p:cBhvr>
                                        <p:cTn id="2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9"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2" y="0"/>
            <a:ext cx="12189935" cy="6850744"/>
          </a:xfrm>
          <a:prstGeom prst="rect">
            <a:avLst/>
          </a:prstGeom>
        </p:spPr>
      </p:pic>
      <p:sp>
        <p:nvSpPr>
          <p:cNvPr id="50" name="Oval 7"/>
          <p:cNvSpPr/>
          <p:nvPr/>
        </p:nvSpPr>
        <p:spPr>
          <a:xfrm rot="372845">
            <a:off x="3648303" y="2352518"/>
            <a:ext cx="1436353" cy="1436353"/>
          </a:xfrm>
          <a:prstGeom prst="ellipse">
            <a:avLst/>
          </a:prstGeom>
          <a:solidFill>
            <a:srgbClr val="0070C0"/>
          </a:solidFill>
          <a:ln>
            <a:noFill/>
          </a:ln>
          <a:effectLst>
            <a:outerShdw blurRad="114300" dist="165100" dir="432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TextBox 27"/>
          <p:cNvSpPr txBox="1"/>
          <p:nvPr/>
        </p:nvSpPr>
        <p:spPr>
          <a:xfrm>
            <a:off x="3859949" y="2705658"/>
            <a:ext cx="1013060" cy="784830"/>
          </a:xfrm>
          <a:prstGeom prst="rect">
            <a:avLst/>
          </a:prstGeom>
          <a:noFill/>
        </p:spPr>
        <p:txBody>
          <a:bodyPr wrap="square" numCol="1" spcCol="457200" rtlCol="0">
            <a:spAutoFit/>
          </a:bodyPr>
          <a:lstStyle/>
          <a:p>
            <a:pPr algn="ctr"/>
            <a:r>
              <a:rPr lang="en-US" sz="4500" dirty="0">
                <a:solidFill>
                  <a:schemeClr val="bg1"/>
                </a:solidFill>
                <a:latin typeface="Impact" panose="020B0806030902050204" pitchFamily="34" charset="0"/>
                <a:ea typeface="Montserrat Light" charset="0"/>
                <a:cs typeface="Montserrat Light" charset="0"/>
              </a:rPr>
              <a:t>0 5</a:t>
            </a:r>
          </a:p>
        </p:txBody>
      </p:sp>
      <p:grpSp>
        <p:nvGrpSpPr>
          <p:cNvPr id="54" name="组合 53"/>
          <p:cNvGrpSpPr/>
          <p:nvPr/>
        </p:nvGrpSpPr>
        <p:grpSpPr>
          <a:xfrm>
            <a:off x="5443340" y="2559419"/>
            <a:ext cx="4034488" cy="945583"/>
            <a:chOff x="572233" y="823059"/>
            <a:chExt cx="7198395" cy="945583"/>
          </a:xfrm>
        </p:grpSpPr>
        <p:sp>
          <p:nvSpPr>
            <p:cNvPr id="55" name="TextBox 3"/>
            <p:cNvSpPr>
              <a:spLocks noChangeArrowheads="1"/>
            </p:cNvSpPr>
            <p:nvPr/>
          </p:nvSpPr>
          <p:spPr bwMode="auto">
            <a:xfrm>
              <a:off x="661372" y="1460865"/>
              <a:ext cx="710925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defRPr/>
              </a:pPr>
              <a:r>
                <a:rPr lang="en-US" altLang="zh-CN" sz="1400" spc="300" dirty="0">
                  <a:solidFill>
                    <a:schemeClr val="bg1"/>
                  </a:solidFill>
                  <a:latin typeface="微软雅黑" panose="020B0503020204020204" pitchFamily="34" charset="-122"/>
                  <a:ea typeface="微软雅黑" panose="020B0503020204020204" pitchFamily="34" charset="-122"/>
                </a:rPr>
                <a:t>TO IMPROVE EXECUTION TEAM</a:t>
              </a:r>
            </a:p>
          </p:txBody>
        </p:sp>
        <p:sp>
          <p:nvSpPr>
            <p:cNvPr id="56" name="TextBox 4"/>
            <p:cNvSpPr>
              <a:spLocks noChangeArrowheads="1"/>
            </p:cNvSpPr>
            <p:nvPr/>
          </p:nvSpPr>
          <p:spPr bwMode="auto">
            <a:xfrm>
              <a:off x="572233" y="823059"/>
              <a:ext cx="7198395"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4000" spc="300" dirty="0">
                  <a:solidFill>
                    <a:schemeClr val="bg1"/>
                  </a:solidFill>
                  <a:latin typeface="微软雅黑" panose="020B0503020204020204" pitchFamily="34" charset="-122"/>
                  <a:ea typeface="微软雅黑" panose="020B0503020204020204" pitchFamily="34" charset="-122"/>
                  <a:sym typeface="Broadway BT" charset="0"/>
                </a:rPr>
                <a:t>提升团队执行力</a:t>
              </a:r>
            </a:p>
          </p:txBody>
        </p:sp>
      </p:grpSp>
    </p:spTree>
    <p:extLst>
      <p:ext uri="{BB962C8B-B14F-4D97-AF65-F5344CB8AC3E}">
        <p14:creationId xmlns:p14="http://schemas.microsoft.com/office/powerpoint/2010/main" val="262420699"/>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14:presetBounceEnd="54000">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14:bounceEnd="54000">
                                          <p:cBhvr additive="base">
                                            <p:cTn id="7" dur="250" fill="hold"/>
                                            <p:tgtEl>
                                              <p:spTgt spid="54"/>
                                            </p:tgtEl>
                                            <p:attrNameLst>
                                              <p:attrName>ppt_x</p:attrName>
                                            </p:attrNameLst>
                                          </p:cBhvr>
                                          <p:tavLst>
                                            <p:tav tm="0">
                                              <p:val>
                                                <p:strVal val="0-#ppt_w/2"/>
                                              </p:val>
                                            </p:tav>
                                            <p:tav tm="100000">
                                              <p:val>
                                                <p:strVal val="#ppt_x"/>
                                              </p:val>
                                            </p:tav>
                                          </p:tavLst>
                                        </p:anim>
                                        <p:anim calcmode="lin" valueType="num" p14:bounceEnd="54000">
                                          <p:cBhvr additive="base">
                                            <p:cTn id="8" dur="250" fill="hold"/>
                                            <p:tgtEl>
                                              <p:spTgt spid="54"/>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53" presetClass="entr" presetSubtype="16" fill="hold" grpId="0" nodeType="afterEffect">
                                      <p:stCondLst>
                                        <p:cond delay="0"/>
                                      </p:stCondLst>
                                      <p:childTnLst>
                                        <p:set>
                                          <p:cBhvr>
                                            <p:cTn id="11" dur="1" fill="hold">
                                              <p:stCondLst>
                                                <p:cond delay="0"/>
                                              </p:stCondLst>
                                            </p:cTn>
                                            <p:tgtEl>
                                              <p:spTgt spid="50"/>
                                            </p:tgtEl>
                                            <p:attrNameLst>
                                              <p:attrName>style.visibility</p:attrName>
                                            </p:attrNameLst>
                                          </p:cBhvr>
                                          <p:to>
                                            <p:strVal val="visible"/>
                                          </p:to>
                                        </p:set>
                                        <p:anim calcmode="lin" valueType="num">
                                          <p:cBhvr>
                                            <p:cTn id="12" dur="250" fill="hold"/>
                                            <p:tgtEl>
                                              <p:spTgt spid="50"/>
                                            </p:tgtEl>
                                            <p:attrNameLst>
                                              <p:attrName>ppt_w</p:attrName>
                                            </p:attrNameLst>
                                          </p:cBhvr>
                                          <p:tavLst>
                                            <p:tav tm="0">
                                              <p:val>
                                                <p:fltVal val="0"/>
                                              </p:val>
                                            </p:tav>
                                            <p:tav tm="100000">
                                              <p:val>
                                                <p:strVal val="#ppt_w"/>
                                              </p:val>
                                            </p:tav>
                                          </p:tavLst>
                                        </p:anim>
                                        <p:anim calcmode="lin" valueType="num">
                                          <p:cBhvr>
                                            <p:cTn id="13" dur="250" fill="hold"/>
                                            <p:tgtEl>
                                              <p:spTgt spid="50"/>
                                            </p:tgtEl>
                                            <p:attrNameLst>
                                              <p:attrName>ppt_h</p:attrName>
                                            </p:attrNameLst>
                                          </p:cBhvr>
                                          <p:tavLst>
                                            <p:tav tm="0">
                                              <p:val>
                                                <p:fltVal val="0"/>
                                              </p:val>
                                            </p:tav>
                                            <p:tav tm="100000">
                                              <p:val>
                                                <p:strVal val="#ppt_h"/>
                                              </p:val>
                                            </p:tav>
                                          </p:tavLst>
                                        </p:anim>
                                        <p:animEffect transition="in" filter="fade">
                                          <p:cBhvr>
                                            <p:cTn id="14" dur="250"/>
                                            <p:tgtEl>
                                              <p:spTgt spid="50"/>
                                            </p:tgtEl>
                                          </p:cBhvr>
                                        </p:animEffect>
                                      </p:childTnLst>
                                    </p:cTn>
                                  </p:par>
                                </p:childTnLst>
                              </p:cTn>
                            </p:par>
                            <p:par>
                              <p:cTn id="15" fill="hold">
                                <p:stCondLst>
                                  <p:cond delay="500"/>
                                </p:stCondLst>
                                <p:childTnLst>
                                  <p:par>
                                    <p:cTn id="16" presetID="53" presetClass="entr" presetSubtype="16" fill="hold" grpId="0" nodeType="afterEffect">
                                      <p:stCondLst>
                                        <p:cond delay="0"/>
                                      </p:stCondLst>
                                      <p:childTnLst>
                                        <p:set>
                                          <p:cBhvr>
                                            <p:cTn id="17" dur="1" fill="hold">
                                              <p:stCondLst>
                                                <p:cond delay="0"/>
                                              </p:stCondLst>
                                            </p:cTn>
                                            <p:tgtEl>
                                              <p:spTgt spid="52"/>
                                            </p:tgtEl>
                                            <p:attrNameLst>
                                              <p:attrName>style.visibility</p:attrName>
                                            </p:attrNameLst>
                                          </p:cBhvr>
                                          <p:to>
                                            <p:strVal val="visible"/>
                                          </p:to>
                                        </p:set>
                                        <p:anim calcmode="lin" valueType="num">
                                          <p:cBhvr>
                                            <p:cTn id="18" dur="250" fill="hold"/>
                                            <p:tgtEl>
                                              <p:spTgt spid="52"/>
                                            </p:tgtEl>
                                            <p:attrNameLst>
                                              <p:attrName>ppt_w</p:attrName>
                                            </p:attrNameLst>
                                          </p:cBhvr>
                                          <p:tavLst>
                                            <p:tav tm="0">
                                              <p:val>
                                                <p:fltVal val="0"/>
                                              </p:val>
                                            </p:tav>
                                            <p:tav tm="100000">
                                              <p:val>
                                                <p:strVal val="#ppt_w"/>
                                              </p:val>
                                            </p:tav>
                                          </p:tavLst>
                                        </p:anim>
                                        <p:anim calcmode="lin" valueType="num">
                                          <p:cBhvr>
                                            <p:cTn id="19" dur="250" fill="hold"/>
                                            <p:tgtEl>
                                              <p:spTgt spid="52"/>
                                            </p:tgtEl>
                                            <p:attrNameLst>
                                              <p:attrName>ppt_h</p:attrName>
                                            </p:attrNameLst>
                                          </p:cBhvr>
                                          <p:tavLst>
                                            <p:tav tm="0">
                                              <p:val>
                                                <p:fltVal val="0"/>
                                              </p:val>
                                            </p:tav>
                                            <p:tav tm="100000">
                                              <p:val>
                                                <p:strVal val="#ppt_h"/>
                                              </p:val>
                                            </p:tav>
                                          </p:tavLst>
                                        </p:anim>
                                        <p:animEffect transition="in" filter="fade">
                                          <p:cBhvr>
                                            <p:cTn id="20" dur="25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5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additive="base">
                                            <p:cTn id="7" dur="250" fill="hold"/>
                                            <p:tgtEl>
                                              <p:spTgt spid="54"/>
                                            </p:tgtEl>
                                            <p:attrNameLst>
                                              <p:attrName>ppt_x</p:attrName>
                                            </p:attrNameLst>
                                          </p:cBhvr>
                                          <p:tavLst>
                                            <p:tav tm="0">
                                              <p:val>
                                                <p:strVal val="0-#ppt_w/2"/>
                                              </p:val>
                                            </p:tav>
                                            <p:tav tm="100000">
                                              <p:val>
                                                <p:strVal val="#ppt_x"/>
                                              </p:val>
                                            </p:tav>
                                          </p:tavLst>
                                        </p:anim>
                                        <p:anim calcmode="lin" valueType="num">
                                          <p:cBhvr additive="base">
                                            <p:cTn id="8" dur="250" fill="hold"/>
                                            <p:tgtEl>
                                              <p:spTgt spid="54"/>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53" presetClass="entr" presetSubtype="16" fill="hold" grpId="0" nodeType="afterEffect">
                                      <p:stCondLst>
                                        <p:cond delay="0"/>
                                      </p:stCondLst>
                                      <p:childTnLst>
                                        <p:set>
                                          <p:cBhvr>
                                            <p:cTn id="11" dur="1" fill="hold">
                                              <p:stCondLst>
                                                <p:cond delay="0"/>
                                              </p:stCondLst>
                                            </p:cTn>
                                            <p:tgtEl>
                                              <p:spTgt spid="50"/>
                                            </p:tgtEl>
                                            <p:attrNameLst>
                                              <p:attrName>style.visibility</p:attrName>
                                            </p:attrNameLst>
                                          </p:cBhvr>
                                          <p:to>
                                            <p:strVal val="visible"/>
                                          </p:to>
                                        </p:set>
                                        <p:anim calcmode="lin" valueType="num">
                                          <p:cBhvr>
                                            <p:cTn id="12" dur="250" fill="hold"/>
                                            <p:tgtEl>
                                              <p:spTgt spid="50"/>
                                            </p:tgtEl>
                                            <p:attrNameLst>
                                              <p:attrName>ppt_w</p:attrName>
                                            </p:attrNameLst>
                                          </p:cBhvr>
                                          <p:tavLst>
                                            <p:tav tm="0">
                                              <p:val>
                                                <p:fltVal val="0"/>
                                              </p:val>
                                            </p:tav>
                                            <p:tav tm="100000">
                                              <p:val>
                                                <p:strVal val="#ppt_w"/>
                                              </p:val>
                                            </p:tav>
                                          </p:tavLst>
                                        </p:anim>
                                        <p:anim calcmode="lin" valueType="num">
                                          <p:cBhvr>
                                            <p:cTn id="13" dur="250" fill="hold"/>
                                            <p:tgtEl>
                                              <p:spTgt spid="50"/>
                                            </p:tgtEl>
                                            <p:attrNameLst>
                                              <p:attrName>ppt_h</p:attrName>
                                            </p:attrNameLst>
                                          </p:cBhvr>
                                          <p:tavLst>
                                            <p:tav tm="0">
                                              <p:val>
                                                <p:fltVal val="0"/>
                                              </p:val>
                                            </p:tav>
                                            <p:tav tm="100000">
                                              <p:val>
                                                <p:strVal val="#ppt_h"/>
                                              </p:val>
                                            </p:tav>
                                          </p:tavLst>
                                        </p:anim>
                                        <p:animEffect transition="in" filter="fade">
                                          <p:cBhvr>
                                            <p:cTn id="14" dur="250"/>
                                            <p:tgtEl>
                                              <p:spTgt spid="50"/>
                                            </p:tgtEl>
                                          </p:cBhvr>
                                        </p:animEffect>
                                      </p:childTnLst>
                                    </p:cTn>
                                  </p:par>
                                </p:childTnLst>
                              </p:cTn>
                            </p:par>
                            <p:par>
                              <p:cTn id="15" fill="hold">
                                <p:stCondLst>
                                  <p:cond delay="500"/>
                                </p:stCondLst>
                                <p:childTnLst>
                                  <p:par>
                                    <p:cTn id="16" presetID="53" presetClass="entr" presetSubtype="16" fill="hold" grpId="0" nodeType="afterEffect">
                                      <p:stCondLst>
                                        <p:cond delay="0"/>
                                      </p:stCondLst>
                                      <p:childTnLst>
                                        <p:set>
                                          <p:cBhvr>
                                            <p:cTn id="17" dur="1" fill="hold">
                                              <p:stCondLst>
                                                <p:cond delay="0"/>
                                              </p:stCondLst>
                                            </p:cTn>
                                            <p:tgtEl>
                                              <p:spTgt spid="52"/>
                                            </p:tgtEl>
                                            <p:attrNameLst>
                                              <p:attrName>style.visibility</p:attrName>
                                            </p:attrNameLst>
                                          </p:cBhvr>
                                          <p:to>
                                            <p:strVal val="visible"/>
                                          </p:to>
                                        </p:set>
                                        <p:anim calcmode="lin" valueType="num">
                                          <p:cBhvr>
                                            <p:cTn id="18" dur="250" fill="hold"/>
                                            <p:tgtEl>
                                              <p:spTgt spid="52"/>
                                            </p:tgtEl>
                                            <p:attrNameLst>
                                              <p:attrName>ppt_w</p:attrName>
                                            </p:attrNameLst>
                                          </p:cBhvr>
                                          <p:tavLst>
                                            <p:tav tm="0">
                                              <p:val>
                                                <p:fltVal val="0"/>
                                              </p:val>
                                            </p:tav>
                                            <p:tav tm="100000">
                                              <p:val>
                                                <p:strVal val="#ppt_w"/>
                                              </p:val>
                                            </p:tav>
                                          </p:tavLst>
                                        </p:anim>
                                        <p:anim calcmode="lin" valueType="num">
                                          <p:cBhvr>
                                            <p:cTn id="19" dur="250" fill="hold"/>
                                            <p:tgtEl>
                                              <p:spTgt spid="52"/>
                                            </p:tgtEl>
                                            <p:attrNameLst>
                                              <p:attrName>ppt_h</p:attrName>
                                            </p:attrNameLst>
                                          </p:cBhvr>
                                          <p:tavLst>
                                            <p:tav tm="0">
                                              <p:val>
                                                <p:fltVal val="0"/>
                                              </p:val>
                                            </p:tav>
                                            <p:tav tm="100000">
                                              <p:val>
                                                <p:strVal val="#ppt_h"/>
                                              </p:val>
                                            </p:tav>
                                          </p:tavLst>
                                        </p:anim>
                                        <p:animEffect transition="in" filter="fade">
                                          <p:cBhvr>
                                            <p:cTn id="20" dur="25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52" grpId="0"/>
        </p:bldLst>
      </p:timing>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3533982" y="409392"/>
            <a:ext cx="5915181" cy="633238"/>
            <a:chOff x="3168744" y="406634"/>
            <a:chExt cx="5915181" cy="633238"/>
          </a:xfrm>
        </p:grpSpPr>
        <p:sp>
          <p:nvSpPr>
            <p:cNvPr id="5" name="矩形 24"/>
            <p:cNvSpPr>
              <a:spLocks noChangeArrowheads="1"/>
            </p:cNvSpPr>
            <p:nvPr/>
          </p:nvSpPr>
          <p:spPr bwMode="auto">
            <a:xfrm>
              <a:off x="3168744" y="406634"/>
              <a:ext cx="3595857" cy="630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3500" b="1" spc="300" dirty="0">
                  <a:solidFill>
                    <a:srgbClr val="0C1F34"/>
                  </a:solidFill>
                  <a:latin typeface="Broadway BT" charset="0"/>
                  <a:ea typeface="微软雅黑" panose="020B0503020204020204" pitchFamily="34" charset="-122"/>
                  <a:sym typeface="Broadway BT" charset="0"/>
                </a:rPr>
                <a:t>提升团队执行力</a:t>
              </a:r>
            </a:p>
          </p:txBody>
        </p:sp>
        <p:sp>
          <p:nvSpPr>
            <p:cNvPr id="3" name="矩形 2"/>
            <p:cNvSpPr/>
            <p:nvPr/>
          </p:nvSpPr>
          <p:spPr>
            <a:xfrm>
              <a:off x="6606965" y="455097"/>
              <a:ext cx="2476960" cy="584775"/>
            </a:xfrm>
            <a:prstGeom prst="rect">
              <a:avLst/>
            </a:prstGeom>
          </p:spPr>
          <p:txBody>
            <a:bodyPr wrap="none">
              <a:spAutoFit/>
            </a:bodyPr>
            <a:lstStyle/>
            <a:p>
              <a:r>
                <a:rPr lang="en-US" altLang="zh-CN" sz="1600" spc="300" dirty="0">
                  <a:solidFill>
                    <a:schemeClr val="bg1">
                      <a:lumMod val="65000"/>
                    </a:schemeClr>
                  </a:solidFill>
                  <a:latin typeface="方正中等线_GBK" panose="03000509000000000000" pitchFamily="65" charset="-122"/>
                  <a:ea typeface="方正中等线_GBK" panose="03000509000000000000" pitchFamily="65" charset="-122"/>
                </a:rPr>
                <a:t>TO IMPROVE </a:t>
              </a:r>
            </a:p>
            <a:p>
              <a:r>
                <a:rPr lang="en-US" altLang="zh-CN" sz="1600" spc="300" dirty="0">
                  <a:solidFill>
                    <a:schemeClr val="bg1">
                      <a:lumMod val="65000"/>
                    </a:schemeClr>
                  </a:solidFill>
                  <a:latin typeface="方正中等线_GBK" panose="03000509000000000000" pitchFamily="65" charset="-122"/>
                  <a:ea typeface="方正中等线_GBK" panose="03000509000000000000" pitchFamily="65" charset="-122"/>
                </a:rPr>
                <a:t>EXECUTION TEAM</a:t>
              </a:r>
            </a:p>
          </p:txBody>
        </p:sp>
      </p:grpSp>
      <p:sp>
        <p:nvSpPr>
          <p:cNvPr id="13" name="Text Box 7"/>
          <p:cNvSpPr txBox="1">
            <a:spLocks noChangeArrowheads="1"/>
          </p:cNvSpPr>
          <p:nvPr/>
        </p:nvSpPr>
        <p:spPr bwMode="auto">
          <a:xfrm>
            <a:off x="5332186" y="2392590"/>
            <a:ext cx="460692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3600" b="1" spc="300" dirty="0">
                <a:solidFill>
                  <a:srgbClr val="0070C0"/>
                </a:solidFill>
                <a:ea typeface="微软雅黑" panose="020B0503020204020204" pitchFamily="34" charset="-122"/>
              </a:rPr>
              <a:t>什么是团队执行力？</a:t>
            </a:r>
          </a:p>
        </p:txBody>
      </p:sp>
      <p:sp>
        <p:nvSpPr>
          <p:cNvPr id="14" name="Text Box 8"/>
          <p:cNvSpPr txBox="1">
            <a:spLocks noChangeArrowheads="1"/>
          </p:cNvSpPr>
          <p:nvPr/>
        </p:nvSpPr>
        <p:spPr bwMode="auto">
          <a:xfrm>
            <a:off x="4397150" y="3641953"/>
            <a:ext cx="6503080"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40000"/>
              </a:lnSpc>
            </a:pPr>
            <a:r>
              <a:rPr lang="zh-CN" altLang="en-US" sz="2000" spc="300" dirty="0">
                <a:solidFill>
                  <a:schemeClr val="tx1">
                    <a:lumMod val="85000"/>
                    <a:lumOff val="15000"/>
                  </a:schemeClr>
                </a:solidFill>
                <a:ea typeface="微软雅黑" panose="020B0503020204020204" pitchFamily="34" charset="-122"/>
              </a:rPr>
              <a:t>      所谓“执行力”就是一种通过准确理解组织意图、实施方案进而实现组织目标的能力，通俗地说，就是把事情做成功的能力。</a:t>
            </a:r>
          </a:p>
        </p:txBody>
      </p:sp>
      <p:pic>
        <p:nvPicPr>
          <p:cNvPr id="15" name="Picture 9"/>
          <p:cNvPicPr>
            <a:picLocks noChangeAspect="1" noChangeArrowheads="1"/>
          </p:cNvPicPr>
          <p:nvPr/>
        </p:nvPicPr>
        <p:blipFill rotWithShape="1">
          <a:blip r:embed="rId3">
            <a:extLst>
              <a:ext uri="{28A0092B-C50C-407E-A947-70E740481C1C}">
                <a14:useLocalDpi xmlns:a14="http://schemas.microsoft.com/office/drawing/2010/main" val="0"/>
              </a:ext>
            </a:extLst>
          </a:blip>
          <a:srcRect l="20037" r="25037"/>
          <a:stretch/>
        </p:blipFill>
        <p:spPr bwMode="auto">
          <a:xfrm>
            <a:off x="1060657" y="2320926"/>
            <a:ext cx="2371725" cy="3238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8" name="矩形 7"/>
          <p:cNvSpPr/>
          <p:nvPr/>
        </p:nvSpPr>
        <p:spPr>
          <a:xfrm>
            <a:off x="0" y="6419095"/>
            <a:ext cx="12192000" cy="145143"/>
          </a:xfrm>
          <a:prstGeom prst="rect">
            <a:avLst/>
          </a:prstGeom>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18416054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inVertical)">
                                      <p:cBhvr>
                                        <p:cTn id="7" dur="500"/>
                                        <p:tgtEl>
                                          <p:spTgt spid="11"/>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1000"/>
                                        <p:tgtEl>
                                          <p:spTgt spid="15"/>
                                        </p:tgtEl>
                                      </p:cBhvr>
                                    </p:animEffect>
                                    <p:anim calcmode="lin" valueType="num">
                                      <p:cBhvr>
                                        <p:cTn id="12" dur="1000" fill="hold"/>
                                        <p:tgtEl>
                                          <p:spTgt spid="15"/>
                                        </p:tgtEl>
                                        <p:attrNameLst>
                                          <p:attrName>ppt_x</p:attrName>
                                        </p:attrNameLst>
                                      </p:cBhvr>
                                      <p:tavLst>
                                        <p:tav tm="0">
                                          <p:val>
                                            <p:strVal val="#ppt_x"/>
                                          </p:val>
                                        </p:tav>
                                        <p:tav tm="100000">
                                          <p:val>
                                            <p:strVal val="#ppt_x"/>
                                          </p:val>
                                        </p:tav>
                                      </p:tavLst>
                                    </p:anim>
                                    <p:anim calcmode="lin" valueType="num">
                                      <p:cBhvr>
                                        <p:cTn id="13" dur="1000" fill="hold"/>
                                        <p:tgtEl>
                                          <p:spTgt spid="15"/>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10" presetClass="entr" presetSubtype="0" fill="hold" grpId="0"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500"/>
                                        <p:tgtEl>
                                          <p:spTgt spid="13"/>
                                        </p:tgtEl>
                                      </p:cBhvr>
                                    </p:animEffect>
                                  </p:childTnLst>
                                </p:cTn>
                              </p:par>
                            </p:childTnLst>
                          </p:cTn>
                        </p:par>
                        <p:par>
                          <p:cTn id="18" fill="hold">
                            <p:stCondLst>
                              <p:cond delay="2000"/>
                            </p:stCondLst>
                            <p:childTnLst>
                              <p:par>
                                <p:cTn id="19" presetID="10" presetClass="entr" presetSubtype="0"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500"/>
                                        <p:tgtEl>
                                          <p:spTgt spid="14"/>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left)">
                                      <p:cBhvr>
                                        <p:cTn id="2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8"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3533982" y="409392"/>
            <a:ext cx="5915181" cy="633238"/>
            <a:chOff x="3168744" y="406634"/>
            <a:chExt cx="5915181" cy="633238"/>
          </a:xfrm>
        </p:grpSpPr>
        <p:sp>
          <p:nvSpPr>
            <p:cNvPr id="5" name="矩形 24"/>
            <p:cNvSpPr>
              <a:spLocks noChangeArrowheads="1"/>
            </p:cNvSpPr>
            <p:nvPr/>
          </p:nvSpPr>
          <p:spPr bwMode="auto">
            <a:xfrm>
              <a:off x="3168744" y="406634"/>
              <a:ext cx="3595857" cy="630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3500" b="1" spc="300" dirty="0">
                  <a:solidFill>
                    <a:srgbClr val="0C1F34"/>
                  </a:solidFill>
                  <a:latin typeface="Broadway BT" charset="0"/>
                  <a:ea typeface="微软雅黑" panose="020B0503020204020204" pitchFamily="34" charset="-122"/>
                  <a:sym typeface="Broadway BT" charset="0"/>
                </a:rPr>
                <a:t>提升团队执行力</a:t>
              </a:r>
            </a:p>
          </p:txBody>
        </p:sp>
        <p:sp>
          <p:nvSpPr>
            <p:cNvPr id="3" name="矩形 2"/>
            <p:cNvSpPr/>
            <p:nvPr/>
          </p:nvSpPr>
          <p:spPr>
            <a:xfrm>
              <a:off x="6606965" y="455097"/>
              <a:ext cx="2476960" cy="584775"/>
            </a:xfrm>
            <a:prstGeom prst="rect">
              <a:avLst/>
            </a:prstGeom>
          </p:spPr>
          <p:txBody>
            <a:bodyPr wrap="none">
              <a:spAutoFit/>
            </a:bodyPr>
            <a:lstStyle/>
            <a:p>
              <a:r>
                <a:rPr lang="en-US" altLang="zh-CN" sz="1600" spc="300" dirty="0">
                  <a:solidFill>
                    <a:schemeClr val="bg1">
                      <a:lumMod val="65000"/>
                    </a:schemeClr>
                  </a:solidFill>
                  <a:latin typeface="方正中等线_GBK" panose="03000509000000000000" pitchFamily="65" charset="-122"/>
                  <a:ea typeface="方正中等线_GBK" panose="03000509000000000000" pitchFamily="65" charset="-122"/>
                </a:rPr>
                <a:t>TO IMPROVE </a:t>
              </a:r>
            </a:p>
            <a:p>
              <a:r>
                <a:rPr lang="en-US" altLang="zh-CN" sz="1600" spc="300" dirty="0">
                  <a:solidFill>
                    <a:schemeClr val="bg1">
                      <a:lumMod val="65000"/>
                    </a:schemeClr>
                  </a:solidFill>
                  <a:latin typeface="方正中等线_GBK" panose="03000509000000000000" pitchFamily="65" charset="-122"/>
                  <a:ea typeface="方正中等线_GBK" panose="03000509000000000000" pitchFamily="65" charset="-122"/>
                </a:rPr>
                <a:t>EXECUTION TEAM</a:t>
              </a:r>
            </a:p>
          </p:txBody>
        </p:sp>
      </p:grpSp>
      <p:sp>
        <p:nvSpPr>
          <p:cNvPr id="6" name="Text Box 7"/>
          <p:cNvSpPr txBox="1">
            <a:spLocks noChangeArrowheads="1"/>
          </p:cNvSpPr>
          <p:nvPr/>
        </p:nvSpPr>
        <p:spPr bwMode="auto">
          <a:xfrm>
            <a:off x="5016702" y="1760084"/>
            <a:ext cx="3457575"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3200" b="1" spc="300" dirty="0">
                <a:solidFill>
                  <a:srgbClr val="0070C0"/>
                </a:solidFill>
                <a:ea typeface="微软雅黑" panose="020B0503020204020204" pitchFamily="34" charset="-122"/>
              </a:rPr>
              <a:t>执行力不佳？</a:t>
            </a:r>
          </a:p>
        </p:txBody>
      </p:sp>
      <p:sp>
        <p:nvSpPr>
          <p:cNvPr id="7" name="矩形 6"/>
          <p:cNvSpPr/>
          <p:nvPr/>
        </p:nvSpPr>
        <p:spPr>
          <a:xfrm>
            <a:off x="5016702" y="2621518"/>
            <a:ext cx="6739869" cy="3003515"/>
          </a:xfrm>
          <a:prstGeom prst="rect">
            <a:avLst/>
          </a:prstGeom>
        </p:spPr>
        <p:txBody>
          <a:bodyPr wrap="square">
            <a:spAutoFit/>
          </a:bodyPr>
          <a:lstStyle/>
          <a:p>
            <a:pPr>
              <a:lnSpc>
                <a:spcPct val="150000"/>
              </a:lnSpc>
            </a:pPr>
            <a:r>
              <a:rPr lang="zh-CN" altLang="en-US" sz="1600" spc="300" dirty="0">
                <a:latin typeface="微软雅黑" panose="020B0503020204020204" pitchFamily="34" charset="-122"/>
                <a:ea typeface="微软雅黑" panose="020B0503020204020204" pitchFamily="34" charset="-122"/>
              </a:rPr>
              <a:t>管理者没有常抓不懈——虎头蛇尾；</a:t>
            </a:r>
          </a:p>
          <a:p>
            <a:pPr>
              <a:lnSpc>
                <a:spcPct val="150000"/>
              </a:lnSpc>
            </a:pPr>
            <a:r>
              <a:rPr lang="zh-CN" altLang="en-US" sz="1600" spc="300" dirty="0">
                <a:latin typeface="微软雅黑" panose="020B0503020204020204" pitchFamily="34" charset="-122"/>
                <a:ea typeface="微软雅黑" panose="020B0503020204020204" pitchFamily="34" charset="-122"/>
              </a:rPr>
              <a:t>管理者出台管理制度时不严谨——朝令夕改；</a:t>
            </a:r>
          </a:p>
          <a:p>
            <a:pPr>
              <a:lnSpc>
                <a:spcPct val="150000"/>
              </a:lnSpc>
            </a:pPr>
            <a:r>
              <a:rPr lang="zh-CN" altLang="en-US" sz="1600" spc="300" dirty="0">
                <a:latin typeface="微软雅黑" panose="020B0503020204020204" pitchFamily="34" charset="-122"/>
                <a:ea typeface="微软雅黑" panose="020B0503020204020204" pitchFamily="34" charset="-122"/>
              </a:rPr>
              <a:t>制度本身不合理——缺少针对性，可行性；</a:t>
            </a:r>
          </a:p>
          <a:p>
            <a:pPr>
              <a:lnSpc>
                <a:spcPct val="150000"/>
              </a:lnSpc>
            </a:pPr>
            <a:r>
              <a:rPr lang="zh-CN" altLang="en-US" sz="1600" spc="300" dirty="0">
                <a:latin typeface="微软雅黑" panose="020B0503020204020204" pitchFamily="34" charset="-122"/>
                <a:ea typeface="微软雅黑" panose="020B0503020204020204" pitchFamily="34" charset="-122"/>
              </a:rPr>
              <a:t>执行的过程过于繁琐——困于条款，不知变通；</a:t>
            </a:r>
          </a:p>
          <a:p>
            <a:pPr>
              <a:lnSpc>
                <a:spcPct val="150000"/>
              </a:lnSpc>
            </a:pPr>
            <a:r>
              <a:rPr lang="zh-CN" altLang="en-US" sz="1600" spc="300" dirty="0">
                <a:latin typeface="微软雅黑" panose="020B0503020204020204" pitchFamily="34" charset="-122"/>
                <a:ea typeface="微软雅黑" panose="020B0503020204020204" pitchFamily="34" charset="-122"/>
              </a:rPr>
              <a:t>缺少良好的方法——不会把工作分解汇总；</a:t>
            </a:r>
          </a:p>
          <a:p>
            <a:pPr>
              <a:lnSpc>
                <a:spcPct val="150000"/>
              </a:lnSpc>
            </a:pPr>
            <a:r>
              <a:rPr lang="zh-CN" altLang="en-US" sz="1600" spc="300" dirty="0">
                <a:latin typeface="微软雅黑" panose="020B0503020204020204" pitchFamily="34" charset="-122"/>
                <a:ea typeface="微软雅黑" panose="020B0503020204020204" pitchFamily="34" charset="-122"/>
              </a:rPr>
              <a:t>缺少科学的监督考核机制——没人监督，没有方法监督；</a:t>
            </a:r>
          </a:p>
          <a:p>
            <a:pPr>
              <a:lnSpc>
                <a:spcPct val="150000"/>
              </a:lnSpc>
            </a:pPr>
            <a:r>
              <a:rPr lang="zh-CN" altLang="en-US" sz="1600" spc="300" dirty="0">
                <a:latin typeface="微软雅黑" panose="020B0503020204020204" pitchFamily="34" charset="-122"/>
                <a:ea typeface="微软雅黑" panose="020B0503020204020204" pitchFamily="34" charset="-122"/>
              </a:rPr>
              <a:t>这有形式上的培训——忘了改造人的思想和心态；</a:t>
            </a:r>
          </a:p>
          <a:p>
            <a:pPr>
              <a:lnSpc>
                <a:spcPct val="150000"/>
              </a:lnSpc>
            </a:pPr>
            <a:r>
              <a:rPr lang="zh-CN" altLang="en-US" sz="1600" spc="300" dirty="0">
                <a:latin typeface="微软雅黑" panose="020B0503020204020204" pitchFamily="34" charset="-122"/>
                <a:ea typeface="微软雅黑" panose="020B0503020204020204" pitchFamily="34" charset="-122"/>
              </a:rPr>
              <a:t>缺少大家认同的企业文化——没有形成凝聚力。</a:t>
            </a:r>
          </a:p>
        </p:txBody>
      </p:sp>
      <p:pic>
        <p:nvPicPr>
          <p:cNvPr id="8" name="图片 7"/>
          <p:cNvPicPr>
            <a:picLocks noChangeAspect="1"/>
          </p:cNvPicPr>
          <p:nvPr/>
        </p:nvPicPr>
        <p:blipFill rotWithShape="1">
          <a:blip r:embed="rId3" cstate="print">
            <a:extLst>
              <a:ext uri="{28A0092B-C50C-407E-A947-70E740481C1C}">
                <a14:useLocalDpi xmlns:a14="http://schemas.microsoft.com/office/drawing/2010/main" val="0"/>
              </a:ext>
            </a:extLst>
          </a:blip>
          <a:srcRect b="4636"/>
          <a:stretch/>
        </p:blipFill>
        <p:spPr>
          <a:xfrm>
            <a:off x="609644" y="2639972"/>
            <a:ext cx="3835400" cy="2743200"/>
          </a:xfrm>
          <a:prstGeom prst="rect">
            <a:avLst/>
          </a:prstGeom>
        </p:spPr>
      </p:pic>
      <p:sp>
        <p:nvSpPr>
          <p:cNvPr id="9" name="矩形 8"/>
          <p:cNvSpPr/>
          <p:nvPr/>
        </p:nvSpPr>
        <p:spPr>
          <a:xfrm>
            <a:off x="0" y="6419095"/>
            <a:ext cx="12192000" cy="145143"/>
          </a:xfrm>
          <a:prstGeom prst="rect">
            <a:avLst/>
          </a:prstGeom>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259142961"/>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inVertical)">
                                      <p:cBhvr>
                                        <p:cTn id="7" dur="500"/>
                                        <p:tgtEl>
                                          <p:spTgt spid="11"/>
                                        </p:tgtEl>
                                      </p:cBhvr>
                                    </p:animEffect>
                                  </p:childTnLst>
                                </p:cTn>
                              </p:par>
                            </p:childTnLst>
                          </p:cTn>
                        </p:par>
                        <p:par>
                          <p:cTn id="8" fill="hold">
                            <p:stCondLst>
                              <p:cond delay="500"/>
                            </p:stCondLst>
                            <p:childTnLst>
                              <p:par>
                                <p:cTn id="9" presetID="14" presetClass="entr" presetSubtype="1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randombar(horizontal)">
                                      <p:cBhvr>
                                        <p:cTn id="11" dur="500"/>
                                        <p:tgtEl>
                                          <p:spTgt spid="8"/>
                                        </p:tgtEl>
                                      </p:cBhvr>
                                    </p:animEffect>
                                  </p:childTnLst>
                                </p:cTn>
                              </p:par>
                            </p:childTnLst>
                          </p:cTn>
                        </p:par>
                        <p:par>
                          <p:cTn id="12" fill="hold">
                            <p:stCondLst>
                              <p:cond delay="1000"/>
                            </p:stCondLst>
                            <p:childTnLst>
                              <p:par>
                                <p:cTn id="13" presetID="16" presetClass="entr" presetSubtype="21" fill="hold" nodeType="after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animEffect transition="in" filter="barn(inVertical)">
                                      <p:cBhvr>
                                        <p:cTn id="15" dur="500"/>
                                        <p:tgtEl>
                                          <p:spTgt spid="6">
                                            <p:txEl>
                                              <p:pRg st="0" end="0"/>
                                            </p:txEl>
                                          </p:spTgt>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up)">
                                      <p:cBhvr>
                                        <p:cTn id="19" dur="500"/>
                                        <p:tgtEl>
                                          <p:spTgt spid="7"/>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4514"/>
            <a:ext cx="12192000" cy="6872514"/>
          </a:xfrm>
          <a:prstGeom prst="rect">
            <a:avLst/>
          </a:prstGeom>
        </p:spPr>
      </p:pic>
      <p:sp>
        <p:nvSpPr>
          <p:cNvPr id="50" name="Oval 7"/>
          <p:cNvSpPr/>
          <p:nvPr/>
        </p:nvSpPr>
        <p:spPr>
          <a:xfrm rot="372845">
            <a:off x="4301446" y="2352517"/>
            <a:ext cx="1436353" cy="1436353"/>
          </a:xfrm>
          <a:prstGeom prst="ellipse">
            <a:avLst/>
          </a:prstGeom>
          <a:solidFill>
            <a:srgbClr val="0070C0"/>
          </a:solidFill>
          <a:ln>
            <a:noFill/>
          </a:ln>
          <a:effectLst>
            <a:outerShdw blurRad="114300" dist="165100" dir="432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TextBox 27"/>
          <p:cNvSpPr txBox="1"/>
          <p:nvPr/>
        </p:nvSpPr>
        <p:spPr>
          <a:xfrm>
            <a:off x="4513092" y="2705657"/>
            <a:ext cx="1013060" cy="784830"/>
          </a:xfrm>
          <a:prstGeom prst="rect">
            <a:avLst/>
          </a:prstGeom>
          <a:noFill/>
        </p:spPr>
        <p:txBody>
          <a:bodyPr wrap="square" numCol="1" spcCol="457200" rtlCol="0">
            <a:spAutoFit/>
          </a:bodyPr>
          <a:lstStyle/>
          <a:p>
            <a:pPr algn="ctr"/>
            <a:r>
              <a:rPr lang="en-US" sz="4500" dirty="0">
                <a:solidFill>
                  <a:schemeClr val="bg1"/>
                </a:solidFill>
                <a:latin typeface="Impact" panose="020B0806030902050204" pitchFamily="34" charset="0"/>
                <a:ea typeface="Montserrat Light" charset="0"/>
                <a:cs typeface="Montserrat Light" charset="0"/>
              </a:rPr>
              <a:t>0 1</a:t>
            </a:r>
          </a:p>
        </p:txBody>
      </p:sp>
      <p:grpSp>
        <p:nvGrpSpPr>
          <p:cNvPr id="54" name="组合 53"/>
          <p:cNvGrpSpPr/>
          <p:nvPr/>
        </p:nvGrpSpPr>
        <p:grpSpPr>
          <a:xfrm>
            <a:off x="6096483" y="2559418"/>
            <a:ext cx="2807667" cy="945583"/>
            <a:chOff x="572233" y="823059"/>
            <a:chExt cx="5009482" cy="945583"/>
          </a:xfrm>
        </p:grpSpPr>
        <p:sp>
          <p:nvSpPr>
            <p:cNvPr id="55" name="TextBox 3"/>
            <p:cNvSpPr>
              <a:spLocks noChangeArrowheads="1"/>
            </p:cNvSpPr>
            <p:nvPr/>
          </p:nvSpPr>
          <p:spPr bwMode="auto">
            <a:xfrm>
              <a:off x="661374" y="1460865"/>
              <a:ext cx="492034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defRPr/>
              </a:pPr>
              <a:r>
                <a:rPr lang="en-US" altLang="zh-CN" sz="1400" spc="300" dirty="0">
                  <a:latin typeface="微软雅黑" panose="020B0503020204020204" pitchFamily="34" charset="-122"/>
                  <a:ea typeface="微软雅黑" panose="020B0503020204020204" pitchFamily="34" charset="-122"/>
                </a:rPr>
                <a:t>KNOW THE TEAM</a:t>
              </a:r>
              <a:endParaRPr lang="en-US" altLang="zh-CN" sz="1400" spc="300" dirty="0">
                <a:latin typeface="微软雅黑" panose="020B0503020204020204" pitchFamily="34" charset="-122"/>
                <a:ea typeface="微软雅黑" panose="020B0503020204020204" pitchFamily="34" charset="-122"/>
                <a:cs typeface="Open Sans" panose="020B0606030504020204" pitchFamily="34" charset="0"/>
              </a:endParaRPr>
            </a:p>
          </p:txBody>
        </p:sp>
        <p:sp>
          <p:nvSpPr>
            <p:cNvPr id="56" name="TextBox 4"/>
            <p:cNvSpPr>
              <a:spLocks noChangeArrowheads="1"/>
            </p:cNvSpPr>
            <p:nvPr/>
          </p:nvSpPr>
          <p:spPr bwMode="auto">
            <a:xfrm>
              <a:off x="572233" y="823059"/>
              <a:ext cx="5009482"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4000" spc="600" dirty="0">
                  <a:latin typeface="微软雅黑" panose="020B0503020204020204" pitchFamily="34" charset="-122"/>
                  <a:ea typeface="微软雅黑" panose="020B0503020204020204" pitchFamily="34" charset="-122"/>
                  <a:sym typeface="Broadway BT" charset="0"/>
                </a:rPr>
                <a:t>认识团队</a:t>
              </a:r>
            </a:p>
          </p:txBody>
        </p:sp>
      </p:grpSp>
    </p:spTree>
    <p:extLst>
      <p:ext uri="{BB962C8B-B14F-4D97-AF65-F5344CB8AC3E}">
        <p14:creationId xmlns:p14="http://schemas.microsoft.com/office/powerpoint/2010/main" val="1625935441"/>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p:cTn id="7" dur="250" fill="hold"/>
                                            <p:tgtEl>
                                              <p:spTgt spid="50"/>
                                            </p:tgtEl>
                                            <p:attrNameLst>
                                              <p:attrName>ppt_w</p:attrName>
                                            </p:attrNameLst>
                                          </p:cBhvr>
                                          <p:tavLst>
                                            <p:tav tm="0">
                                              <p:val>
                                                <p:fltVal val="0"/>
                                              </p:val>
                                            </p:tav>
                                            <p:tav tm="100000">
                                              <p:val>
                                                <p:strVal val="#ppt_w"/>
                                              </p:val>
                                            </p:tav>
                                          </p:tavLst>
                                        </p:anim>
                                        <p:anim calcmode="lin" valueType="num">
                                          <p:cBhvr>
                                            <p:cTn id="8" dur="250" fill="hold"/>
                                            <p:tgtEl>
                                              <p:spTgt spid="50"/>
                                            </p:tgtEl>
                                            <p:attrNameLst>
                                              <p:attrName>ppt_h</p:attrName>
                                            </p:attrNameLst>
                                          </p:cBhvr>
                                          <p:tavLst>
                                            <p:tav tm="0">
                                              <p:val>
                                                <p:fltVal val="0"/>
                                              </p:val>
                                            </p:tav>
                                            <p:tav tm="100000">
                                              <p:val>
                                                <p:strVal val="#ppt_h"/>
                                              </p:val>
                                            </p:tav>
                                          </p:tavLst>
                                        </p:anim>
                                        <p:animEffect transition="in" filter="fade">
                                          <p:cBhvr>
                                            <p:cTn id="9" dur="250"/>
                                            <p:tgtEl>
                                              <p:spTgt spid="50"/>
                                            </p:tgtEl>
                                          </p:cBhvr>
                                        </p:animEffect>
                                      </p:childTnLst>
                                    </p:cTn>
                                  </p:par>
                                </p:childTnLst>
                              </p:cTn>
                            </p:par>
                            <p:par>
                              <p:cTn id="10" fill="hold">
                                <p:stCondLst>
                                  <p:cond delay="250"/>
                                </p:stCondLst>
                                <p:childTnLst>
                                  <p:par>
                                    <p:cTn id="11" presetID="53" presetClass="entr" presetSubtype="16" fill="hold" grpId="0" nodeType="afterEffect">
                                      <p:stCondLst>
                                        <p:cond delay="0"/>
                                      </p:stCondLst>
                                      <p:childTnLst>
                                        <p:set>
                                          <p:cBhvr>
                                            <p:cTn id="12" dur="1" fill="hold">
                                              <p:stCondLst>
                                                <p:cond delay="0"/>
                                              </p:stCondLst>
                                            </p:cTn>
                                            <p:tgtEl>
                                              <p:spTgt spid="52"/>
                                            </p:tgtEl>
                                            <p:attrNameLst>
                                              <p:attrName>style.visibility</p:attrName>
                                            </p:attrNameLst>
                                          </p:cBhvr>
                                          <p:to>
                                            <p:strVal val="visible"/>
                                          </p:to>
                                        </p:set>
                                        <p:anim calcmode="lin" valueType="num">
                                          <p:cBhvr>
                                            <p:cTn id="13" dur="250" fill="hold"/>
                                            <p:tgtEl>
                                              <p:spTgt spid="52"/>
                                            </p:tgtEl>
                                            <p:attrNameLst>
                                              <p:attrName>ppt_w</p:attrName>
                                            </p:attrNameLst>
                                          </p:cBhvr>
                                          <p:tavLst>
                                            <p:tav tm="0">
                                              <p:val>
                                                <p:fltVal val="0"/>
                                              </p:val>
                                            </p:tav>
                                            <p:tav tm="100000">
                                              <p:val>
                                                <p:strVal val="#ppt_w"/>
                                              </p:val>
                                            </p:tav>
                                          </p:tavLst>
                                        </p:anim>
                                        <p:anim calcmode="lin" valueType="num">
                                          <p:cBhvr>
                                            <p:cTn id="14" dur="250" fill="hold"/>
                                            <p:tgtEl>
                                              <p:spTgt spid="52"/>
                                            </p:tgtEl>
                                            <p:attrNameLst>
                                              <p:attrName>ppt_h</p:attrName>
                                            </p:attrNameLst>
                                          </p:cBhvr>
                                          <p:tavLst>
                                            <p:tav tm="0">
                                              <p:val>
                                                <p:fltVal val="0"/>
                                              </p:val>
                                            </p:tav>
                                            <p:tav tm="100000">
                                              <p:val>
                                                <p:strVal val="#ppt_h"/>
                                              </p:val>
                                            </p:tav>
                                          </p:tavLst>
                                        </p:anim>
                                        <p:animEffect transition="in" filter="fade">
                                          <p:cBhvr>
                                            <p:cTn id="15" dur="250"/>
                                            <p:tgtEl>
                                              <p:spTgt spid="52"/>
                                            </p:tgtEl>
                                          </p:cBhvr>
                                        </p:animEffect>
                                      </p:childTnLst>
                                    </p:cTn>
                                  </p:par>
                                </p:childTnLst>
                              </p:cTn>
                            </p:par>
                            <p:par>
                              <p:cTn id="16" fill="hold">
                                <p:stCondLst>
                                  <p:cond delay="500"/>
                                </p:stCondLst>
                                <p:childTnLst>
                                  <p:par>
                                    <p:cTn id="17" presetID="2" presetClass="entr" presetSubtype="8" fill="hold" nodeType="afterEffect" p14:presetBounceEnd="54000">
                                      <p:stCondLst>
                                        <p:cond delay="0"/>
                                      </p:stCondLst>
                                      <p:childTnLst>
                                        <p:set>
                                          <p:cBhvr>
                                            <p:cTn id="18" dur="1" fill="hold">
                                              <p:stCondLst>
                                                <p:cond delay="0"/>
                                              </p:stCondLst>
                                            </p:cTn>
                                            <p:tgtEl>
                                              <p:spTgt spid="54"/>
                                            </p:tgtEl>
                                            <p:attrNameLst>
                                              <p:attrName>style.visibility</p:attrName>
                                            </p:attrNameLst>
                                          </p:cBhvr>
                                          <p:to>
                                            <p:strVal val="visible"/>
                                          </p:to>
                                        </p:set>
                                        <p:anim calcmode="lin" valueType="num" p14:bounceEnd="54000">
                                          <p:cBhvr additive="base">
                                            <p:cTn id="19" dur="250" fill="hold"/>
                                            <p:tgtEl>
                                              <p:spTgt spid="54"/>
                                            </p:tgtEl>
                                            <p:attrNameLst>
                                              <p:attrName>ppt_x</p:attrName>
                                            </p:attrNameLst>
                                          </p:cBhvr>
                                          <p:tavLst>
                                            <p:tav tm="0">
                                              <p:val>
                                                <p:strVal val="0-#ppt_w/2"/>
                                              </p:val>
                                            </p:tav>
                                            <p:tav tm="100000">
                                              <p:val>
                                                <p:strVal val="#ppt_x"/>
                                              </p:val>
                                            </p:tav>
                                          </p:tavLst>
                                        </p:anim>
                                        <p:anim calcmode="lin" valueType="num" p14:bounceEnd="54000">
                                          <p:cBhvr additive="base">
                                            <p:cTn id="20" dur="250" fill="hold"/>
                                            <p:tgtEl>
                                              <p:spTgt spid="5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5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p:cTn id="7" dur="250" fill="hold"/>
                                            <p:tgtEl>
                                              <p:spTgt spid="50"/>
                                            </p:tgtEl>
                                            <p:attrNameLst>
                                              <p:attrName>ppt_w</p:attrName>
                                            </p:attrNameLst>
                                          </p:cBhvr>
                                          <p:tavLst>
                                            <p:tav tm="0">
                                              <p:val>
                                                <p:fltVal val="0"/>
                                              </p:val>
                                            </p:tav>
                                            <p:tav tm="100000">
                                              <p:val>
                                                <p:strVal val="#ppt_w"/>
                                              </p:val>
                                            </p:tav>
                                          </p:tavLst>
                                        </p:anim>
                                        <p:anim calcmode="lin" valueType="num">
                                          <p:cBhvr>
                                            <p:cTn id="8" dur="250" fill="hold"/>
                                            <p:tgtEl>
                                              <p:spTgt spid="50"/>
                                            </p:tgtEl>
                                            <p:attrNameLst>
                                              <p:attrName>ppt_h</p:attrName>
                                            </p:attrNameLst>
                                          </p:cBhvr>
                                          <p:tavLst>
                                            <p:tav tm="0">
                                              <p:val>
                                                <p:fltVal val="0"/>
                                              </p:val>
                                            </p:tav>
                                            <p:tav tm="100000">
                                              <p:val>
                                                <p:strVal val="#ppt_h"/>
                                              </p:val>
                                            </p:tav>
                                          </p:tavLst>
                                        </p:anim>
                                        <p:animEffect transition="in" filter="fade">
                                          <p:cBhvr>
                                            <p:cTn id="9" dur="250"/>
                                            <p:tgtEl>
                                              <p:spTgt spid="50"/>
                                            </p:tgtEl>
                                          </p:cBhvr>
                                        </p:animEffect>
                                      </p:childTnLst>
                                    </p:cTn>
                                  </p:par>
                                </p:childTnLst>
                              </p:cTn>
                            </p:par>
                            <p:par>
                              <p:cTn id="10" fill="hold">
                                <p:stCondLst>
                                  <p:cond delay="250"/>
                                </p:stCondLst>
                                <p:childTnLst>
                                  <p:par>
                                    <p:cTn id="11" presetID="53" presetClass="entr" presetSubtype="16" fill="hold" grpId="0" nodeType="afterEffect">
                                      <p:stCondLst>
                                        <p:cond delay="0"/>
                                      </p:stCondLst>
                                      <p:childTnLst>
                                        <p:set>
                                          <p:cBhvr>
                                            <p:cTn id="12" dur="1" fill="hold">
                                              <p:stCondLst>
                                                <p:cond delay="0"/>
                                              </p:stCondLst>
                                            </p:cTn>
                                            <p:tgtEl>
                                              <p:spTgt spid="52"/>
                                            </p:tgtEl>
                                            <p:attrNameLst>
                                              <p:attrName>style.visibility</p:attrName>
                                            </p:attrNameLst>
                                          </p:cBhvr>
                                          <p:to>
                                            <p:strVal val="visible"/>
                                          </p:to>
                                        </p:set>
                                        <p:anim calcmode="lin" valueType="num">
                                          <p:cBhvr>
                                            <p:cTn id="13" dur="250" fill="hold"/>
                                            <p:tgtEl>
                                              <p:spTgt spid="52"/>
                                            </p:tgtEl>
                                            <p:attrNameLst>
                                              <p:attrName>ppt_w</p:attrName>
                                            </p:attrNameLst>
                                          </p:cBhvr>
                                          <p:tavLst>
                                            <p:tav tm="0">
                                              <p:val>
                                                <p:fltVal val="0"/>
                                              </p:val>
                                            </p:tav>
                                            <p:tav tm="100000">
                                              <p:val>
                                                <p:strVal val="#ppt_w"/>
                                              </p:val>
                                            </p:tav>
                                          </p:tavLst>
                                        </p:anim>
                                        <p:anim calcmode="lin" valueType="num">
                                          <p:cBhvr>
                                            <p:cTn id="14" dur="250" fill="hold"/>
                                            <p:tgtEl>
                                              <p:spTgt spid="52"/>
                                            </p:tgtEl>
                                            <p:attrNameLst>
                                              <p:attrName>ppt_h</p:attrName>
                                            </p:attrNameLst>
                                          </p:cBhvr>
                                          <p:tavLst>
                                            <p:tav tm="0">
                                              <p:val>
                                                <p:fltVal val="0"/>
                                              </p:val>
                                            </p:tav>
                                            <p:tav tm="100000">
                                              <p:val>
                                                <p:strVal val="#ppt_h"/>
                                              </p:val>
                                            </p:tav>
                                          </p:tavLst>
                                        </p:anim>
                                        <p:animEffect transition="in" filter="fade">
                                          <p:cBhvr>
                                            <p:cTn id="15" dur="250"/>
                                            <p:tgtEl>
                                              <p:spTgt spid="52"/>
                                            </p:tgtEl>
                                          </p:cBhvr>
                                        </p:animEffect>
                                      </p:childTnLst>
                                    </p:cTn>
                                  </p:par>
                                </p:childTnLst>
                              </p:cTn>
                            </p:par>
                            <p:par>
                              <p:cTn id="16" fill="hold">
                                <p:stCondLst>
                                  <p:cond delay="500"/>
                                </p:stCondLst>
                                <p:childTnLst>
                                  <p:par>
                                    <p:cTn id="17" presetID="2" presetClass="entr" presetSubtype="8" fill="hold" nodeType="afterEffect">
                                      <p:stCondLst>
                                        <p:cond delay="0"/>
                                      </p:stCondLst>
                                      <p:childTnLst>
                                        <p:set>
                                          <p:cBhvr>
                                            <p:cTn id="18" dur="1" fill="hold">
                                              <p:stCondLst>
                                                <p:cond delay="0"/>
                                              </p:stCondLst>
                                            </p:cTn>
                                            <p:tgtEl>
                                              <p:spTgt spid="54"/>
                                            </p:tgtEl>
                                            <p:attrNameLst>
                                              <p:attrName>style.visibility</p:attrName>
                                            </p:attrNameLst>
                                          </p:cBhvr>
                                          <p:to>
                                            <p:strVal val="visible"/>
                                          </p:to>
                                        </p:set>
                                        <p:anim calcmode="lin" valueType="num">
                                          <p:cBhvr additive="base">
                                            <p:cTn id="19" dur="250" fill="hold"/>
                                            <p:tgtEl>
                                              <p:spTgt spid="54"/>
                                            </p:tgtEl>
                                            <p:attrNameLst>
                                              <p:attrName>ppt_x</p:attrName>
                                            </p:attrNameLst>
                                          </p:cBhvr>
                                          <p:tavLst>
                                            <p:tav tm="0">
                                              <p:val>
                                                <p:strVal val="0-#ppt_w/2"/>
                                              </p:val>
                                            </p:tav>
                                            <p:tav tm="100000">
                                              <p:val>
                                                <p:strVal val="#ppt_x"/>
                                              </p:val>
                                            </p:tav>
                                          </p:tavLst>
                                        </p:anim>
                                        <p:anim calcmode="lin" valueType="num">
                                          <p:cBhvr additive="base">
                                            <p:cTn id="20" dur="250" fill="hold"/>
                                            <p:tgtEl>
                                              <p:spTgt spid="5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52" grpId="0"/>
        </p:bldLst>
      </p:timing>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3533982" y="409392"/>
            <a:ext cx="5915181" cy="633238"/>
            <a:chOff x="3168744" y="406634"/>
            <a:chExt cx="5915181" cy="633238"/>
          </a:xfrm>
        </p:grpSpPr>
        <p:sp>
          <p:nvSpPr>
            <p:cNvPr id="5" name="矩形 24"/>
            <p:cNvSpPr>
              <a:spLocks noChangeArrowheads="1"/>
            </p:cNvSpPr>
            <p:nvPr/>
          </p:nvSpPr>
          <p:spPr bwMode="auto">
            <a:xfrm>
              <a:off x="3168744" y="406634"/>
              <a:ext cx="3595857" cy="630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3500" b="1" spc="300" dirty="0">
                  <a:solidFill>
                    <a:srgbClr val="0C1F34"/>
                  </a:solidFill>
                  <a:latin typeface="Broadway BT" charset="0"/>
                  <a:ea typeface="微软雅黑" panose="020B0503020204020204" pitchFamily="34" charset="-122"/>
                  <a:sym typeface="Broadway BT" charset="0"/>
                </a:rPr>
                <a:t>提升团队执行力</a:t>
              </a:r>
            </a:p>
          </p:txBody>
        </p:sp>
        <p:sp>
          <p:nvSpPr>
            <p:cNvPr id="3" name="矩形 2"/>
            <p:cNvSpPr/>
            <p:nvPr/>
          </p:nvSpPr>
          <p:spPr>
            <a:xfrm>
              <a:off x="6606965" y="455097"/>
              <a:ext cx="2476960" cy="584775"/>
            </a:xfrm>
            <a:prstGeom prst="rect">
              <a:avLst/>
            </a:prstGeom>
          </p:spPr>
          <p:txBody>
            <a:bodyPr wrap="none">
              <a:spAutoFit/>
            </a:bodyPr>
            <a:lstStyle/>
            <a:p>
              <a:r>
                <a:rPr lang="en-US" altLang="zh-CN" sz="1600" spc="300" dirty="0">
                  <a:solidFill>
                    <a:schemeClr val="bg1">
                      <a:lumMod val="65000"/>
                    </a:schemeClr>
                  </a:solidFill>
                  <a:latin typeface="方正中等线_GBK" panose="03000509000000000000" pitchFamily="65" charset="-122"/>
                  <a:ea typeface="方正中等线_GBK" panose="03000509000000000000" pitchFamily="65" charset="-122"/>
                </a:rPr>
                <a:t>TO IMPROVE </a:t>
              </a:r>
            </a:p>
            <a:p>
              <a:r>
                <a:rPr lang="en-US" altLang="zh-CN" sz="1600" spc="300" dirty="0">
                  <a:solidFill>
                    <a:schemeClr val="bg1">
                      <a:lumMod val="65000"/>
                    </a:schemeClr>
                  </a:solidFill>
                  <a:latin typeface="方正中等线_GBK" panose="03000509000000000000" pitchFamily="65" charset="-122"/>
                  <a:ea typeface="方正中等线_GBK" panose="03000509000000000000" pitchFamily="65" charset="-122"/>
                </a:rPr>
                <a:t>EXECUTION TEAM</a:t>
              </a:r>
            </a:p>
          </p:txBody>
        </p:sp>
      </p:grpSp>
      <p:sp>
        <p:nvSpPr>
          <p:cNvPr id="6" name="矩形 5"/>
          <p:cNvSpPr/>
          <p:nvPr/>
        </p:nvSpPr>
        <p:spPr>
          <a:xfrm>
            <a:off x="3845343" y="1181449"/>
            <a:ext cx="4523995" cy="553998"/>
          </a:xfrm>
          <a:prstGeom prst="rect">
            <a:avLst/>
          </a:prstGeom>
        </p:spPr>
        <p:txBody>
          <a:bodyPr wrap="none">
            <a:spAutoFit/>
          </a:bodyPr>
          <a:lstStyle/>
          <a:p>
            <a:r>
              <a:rPr lang="zh-CN" altLang="en-US" sz="3000" b="1" spc="600" dirty="0">
                <a:latin typeface="Broadway BT" charset="0"/>
                <a:ea typeface="微软雅黑" panose="020B0503020204020204" pitchFamily="34" charset="-122"/>
                <a:sym typeface="Broadway BT" charset="0"/>
              </a:rPr>
              <a:t> 执行力构成核心要素</a:t>
            </a:r>
            <a:endParaRPr lang="zh-CN" altLang="en-US" sz="3000" b="1" spc="600" dirty="0"/>
          </a:p>
        </p:txBody>
      </p:sp>
      <p:sp>
        <p:nvSpPr>
          <p:cNvPr id="7" name="椭圆 6"/>
          <p:cNvSpPr/>
          <p:nvPr/>
        </p:nvSpPr>
        <p:spPr>
          <a:xfrm>
            <a:off x="2759128" y="3251868"/>
            <a:ext cx="1759309" cy="175930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1"/>
              </a:solidFill>
              <a:latin typeface="微软雅黑" panose="020B0503020204020204" pitchFamily="34" charset="-122"/>
              <a:ea typeface="微软雅黑" panose="020B0503020204020204" pitchFamily="34" charset="-122"/>
            </a:endParaRPr>
          </a:p>
        </p:txBody>
      </p:sp>
      <p:sp>
        <p:nvSpPr>
          <p:cNvPr id="8" name="椭圆 7"/>
          <p:cNvSpPr/>
          <p:nvPr/>
        </p:nvSpPr>
        <p:spPr>
          <a:xfrm>
            <a:off x="4358536" y="3251868"/>
            <a:ext cx="1759309" cy="1759309"/>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44CEB9"/>
              </a:solidFill>
              <a:latin typeface="微软雅黑" panose="020B0503020204020204" pitchFamily="34" charset="-122"/>
              <a:ea typeface="微软雅黑" panose="020B0503020204020204" pitchFamily="34" charset="-122"/>
            </a:endParaRPr>
          </a:p>
        </p:txBody>
      </p:sp>
      <p:sp>
        <p:nvSpPr>
          <p:cNvPr id="9" name="椭圆 8"/>
          <p:cNvSpPr/>
          <p:nvPr/>
        </p:nvSpPr>
        <p:spPr>
          <a:xfrm>
            <a:off x="5957944" y="3251868"/>
            <a:ext cx="1759309" cy="175930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latin typeface="微软雅黑" panose="020B0503020204020204" pitchFamily="34" charset="-122"/>
              <a:ea typeface="微软雅黑" panose="020B0503020204020204" pitchFamily="34" charset="-122"/>
            </a:endParaRPr>
          </a:p>
        </p:txBody>
      </p:sp>
      <p:sp>
        <p:nvSpPr>
          <p:cNvPr id="10" name="椭圆 9"/>
          <p:cNvSpPr/>
          <p:nvPr/>
        </p:nvSpPr>
        <p:spPr>
          <a:xfrm>
            <a:off x="7557353" y="3251868"/>
            <a:ext cx="1759309" cy="1759309"/>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latin typeface="微软雅黑" panose="020B0503020204020204" pitchFamily="34" charset="-122"/>
              <a:ea typeface="微软雅黑" panose="020B0503020204020204" pitchFamily="34" charset="-122"/>
            </a:endParaRPr>
          </a:p>
        </p:txBody>
      </p:sp>
      <p:sp>
        <p:nvSpPr>
          <p:cNvPr id="12" name="TextBox 6"/>
          <p:cNvSpPr txBox="1"/>
          <p:nvPr/>
        </p:nvSpPr>
        <p:spPr>
          <a:xfrm>
            <a:off x="2919031" y="3871825"/>
            <a:ext cx="1407713" cy="461665"/>
          </a:xfrm>
          <a:prstGeom prst="rect">
            <a:avLst/>
          </a:prstGeom>
          <a:noFill/>
        </p:spPr>
        <p:txBody>
          <a:bodyPr wrap="square" rtlCol="0">
            <a:spAutoFit/>
          </a:bodyPr>
          <a:lstStyle/>
          <a:p>
            <a:pPr algn="ctr"/>
            <a:r>
              <a:rPr lang="en-US" altLang="zh-CN" sz="2400" b="1" dirty="0">
                <a:solidFill>
                  <a:schemeClr val="tx1">
                    <a:lumMod val="75000"/>
                    <a:lumOff val="25000"/>
                  </a:schemeClr>
                </a:solidFill>
                <a:latin typeface="微软雅黑" pitchFamily="34" charset="-122"/>
                <a:ea typeface="微软雅黑" pitchFamily="34" charset="-122"/>
              </a:rPr>
              <a:t>A</a:t>
            </a:r>
            <a:endParaRPr lang="zh-CN" altLang="en-US" sz="2400" b="1" dirty="0">
              <a:solidFill>
                <a:schemeClr val="tx1">
                  <a:lumMod val="75000"/>
                  <a:lumOff val="25000"/>
                </a:schemeClr>
              </a:solidFill>
              <a:latin typeface="微软雅黑" pitchFamily="34" charset="-122"/>
              <a:ea typeface="微软雅黑" pitchFamily="34" charset="-122"/>
            </a:endParaRPr>
          </a:p>
        </p:txBody>
      </p:sp>
      <p:sp>
        <p:nvSpPr>
          <p:cNvPr id="13" name="TextBox 7"/>
          <p:cNvSpPr txBox="1"/>
          <p:nvPr/>
        </p:nvSpPr>
        <p:spPr>
          <a:xfrm>
            <a:off x="4518439" y="3871825"/>
            <a:ext cx="1407713" cy="461665"/>
          </a:xfrm>
          <a:prstGeom prst="rect">
            <a:avLst/>
          </a:prstGeom>
          <a:noFill/>
        </p:spPr>
        <p:txBody>
          <a:bodyPr wrap="square" rtlCol="0">
            <a:spAutoFit/>
          </a:bodyPr>
          <a:lstStyle/>
          <a:p>
            <a:pPr algn="ctr"/>
            <a:r>
              <a:rPr lang="en-US" altLang="zh-CN" sz="2400" b="1" dirty="0">
                <a:solidFill>
                  <a:schemeClr val="bg1">
                    <a:lumMod val="95000"/>
                  </a:schemeClr>
                </a:solidFill>
                <a:latin typeface="微软雅黑" pitchFamily="34" charset="-122"/>
                <a:ea typeface="微软雅黑" pitchFamily="34" charset="-122"/>
              </a:rPr>
              <a:t>B</a:t>
            </a:r>
            <a:endParaRPr lang="zh-CN" altLang="en-US" sz="2400" b="1" dirty="0">
              <a:solidFill>
                <a:schemeClr val="bg1">
                  <a:lumMod val="95000"/>
                </a:schemeClr>
              </a:solidFill>
              <a:latin typeface="微软雅黑" pitchFamily="34" charset="-122"/>
              <a:ea typeface="微软雅黑" pitchFamily="34" charset="-122"/>
            </a:endParaRPr>
          </a:p>
        </p:txBody>
      </p:sp>
      <p:sp>
        <p:nvSpPr>
          <p:cNvPr id="14" name="TextBox 8"/>
          <p:cNvSpPr txBox="1"/>
          <p:nvPr/>
        </p:nvSpPr>
        <p:spPr>
          <a:xfrm>
            <a:off x="6117847" y="3871825"/>
            <a:ext cx="1407713" cy="461665"/>
          </a:xfrm>
          <a:prstGeom prst="rect">
            <a:avLst/>
          </a:prstGeom>
          <a:noFill/>
        </p:spPr>
        <p:txBody>
          <a:bodyPr wrap="square" rtlCol="0">
            <a:spAutoFit/>
          </a:bodyPr>
          <a:lstStyle/>
          <a:p>
            <a:pPr algn="ctr"/>
            <a:r>
              <a:rPr lang="en-US" altLang="zh-CN" sz="2400" b="1" dirty="0">
                <a:solidFill>
                  <a:schemeClr val="tx1">
                    <a:lumMod val="75000"/>
                    <a:lumOff val="25000"/>
                  </a:schemeClr>
                </a:solidFill>
                <a:latin typeface="微软雅黑" pitchFamily="34" charset="-122"/>
                <a:ea typeface="微软雅黑" pitchFamily="34" charset="-122"/>
              </a:rPr>
              <a:t>C</a:t>
            </a:r>
            <a:endParaRPr lang="zh-CN" altLang="en-US" sz="2400" b="1" dirty="0">
              <a:solidFill>
                <a:schemeClr val="tx1">
                  <a:lumMod val="75000"/>
                  <a:lumOff val="25000"/>
                </a:schemeClr>
              </a:solidFill>
              <a:latin typeface="微软雅黑" pitchFamily="34" charset="-122"/>
              <a:ea typeface="微软雅黑" pitchFamily="34" charset="-122"/>
            </a:endParaRPr>
          </a:p>
        </p:txBody>
      </p:sp>
      <p:sp>
        <p:nvSpPr>
          <p:cNvPr id="15" name="TextBox 9"/>
          <p:cNvSpPr txBox="1"/>
          <p:nvPr/>
        </p:nvSpPr>
        <p:spPr>
          <a:xfrm>
            <a:off x="7717256" y="3871825"/>
            <a:ext cx="1407713" cy="461665"/>
          </a:xfrm>
          <a:prstGeom prst="rect">
            <a:avLst/>
          </a:prstGeom>
          <a:noFill/>
        </p:spPr>
        <p:txBody>
          <a:bodyPr wrap="square" rtlCol="0">
            <a:spAutoFit/>
          </a:bodyPr>
          <a:lstStyle/>
          <a:p>
            <a:pPr algn="ctr"/>
            <a:r>
              <a:rPr lang="en-US" altLang="zh-CN" sz="2400" b="1" dirty="0">
                <a:solidFill>
                  <a:schemeClr val="bg1">
                    <a:lumMod val="95000"/>
                  </a:schemeClr>
                </a:solidFill>
                <a:latin typeface="微软雅黑" pitchFamily="34" charset="-122"/>
                <a:ea typeface="微软雅黑" pitchFamily="34" charset="-122"/>
              </a:rPr>
              <a:t>D</a:t>
            </a:r>
            <a:endParaRPr lang="zh-CN" altLang="en-US" sz="2400" b="1" dirty="0">
              <a:solidFill>
                <a:schemeClr val="bg1">
                  <a:lumMod val="95000"/>
                </a:schemeClr>
              </a:solidFill>
              <a:latin typeface="微软雅黑" pitchFamily="34" charset="-122"/>
              <a:ea typeface="微软雅黑" pitchFamily="34" charset="-122"/>
            </a:endParaRPr>
          </a:p>
        </p:txBody>
      </p:sp>
      <p:sp>
        <p:nvSpPr>
          <p:cNvPr id="16" name="TextBox 10"/>
          <p:cNvSpPr txBox="1"/>
          <p:nvPr/>
        </p:nvSpPr>
        <p:spPr>
          <a:xfrm>
            <a:off x="826435" y="2499767"/>
            <a:ext cx="2592289" cy="738664"/>
          </a:xfrm>
          <a:prstGeom prst="rect">
            <a:avLst/>
          </a:prstGeom>
          <a:noFill/>
        </p:spPr>
        <p:txBody>
          <a:bodyPr wrap="square" lIns="0" tIns="0" rIns="0" bIns="0" rtlCol="0">
            <a:spAutoFit/>
          </a:bodyPr>
          <a:lstStyle/>
          <a:p>
            <a:pPr algn="just"/>
            <a:r>
              <a:rPr lang="zh-CN" altLang="en-US" sz="1200" spc="300" dirty="0">
                <a:latin typeface="微软雅黑" panose="020B0503020204020204" pitchFamily="34" charset="-122"/>
                <a:ea typeface="微软雅黑" panose="020B0503020204020204" pitchFamily="34" charset="-122"/>
              </a:rPr>
              <a:t>企业要帮助员工做好角色认知，正确的角色认知会激发员工无限的工作热情，会为企业带来强劲的执行力</a:t>
            </a:r>
            <a:endParaRPr lang="en-US" altLang="zh-CN" sz="1200" spc="300" dirty="0">
              <a:latin typeface="微软雅黑" panose="020B0503020204020204" pitchFamily="34" charset="-122"/>
              <a:ea typeface="微软雅黑" panose="020B0503020204020204" pitchFamily="34" charset="-122"/>
            </a:endParaRPr>
          </a:p>
        </p:txBody>
      </p:sp>
      <p:sp>
        <p:nvSpPr>
          <p:cNvPr id="17" name="TextBox 11"/>
          <p:cNvSpPr txBox="1"/>
          <p:nvPr/>
        </p:nvSpPr>
        <p:spPr>
          <a:xfrm>
            <a:off x="826431" y="1934615"/>
            <a:ext cx="1852568" cy="246221"/>
          </a:xfrm>
          <a:prstGeom prst="rect">
            <a:avLst/>
          </a:prstGeom>
          <a:noFill/>
        </p:spPr>
        <p:txBody>
          <a:bodyPr wrap="square" lIns="0" tIns="0" rIns="0" bIns="0" rtlCol="0">
            <a:spAutoFit/>
          </a:bodyPr>
          <a:lstStyle/>
          <a:p>
            <a:r>
              <a:rPr lang="zh-CN" altLang="en-US" sz="1600" b="1" dirty="0">
                <a:latin typeface="微软雅黑" panose="020B0503020204020204" pitchFamily="34" charset="-122"/>
                <a:ea typeface="微软雅黑" panose="020B0503020204020204" pitchFamily="34" charset="-122"/>
              </a:rPr>
              <a:t>角色要素</a:t>
            </a:r>
          </a:p>
        </p:txBody>
      </p:sp>
      <p:cxnSp>
        <p:nvCxnSpPr>
          <p:cNvPr id="18" name="直接连接符 17"/>
          <p:cNvCxnSpPr/>
          <p:nvPr/>
        </p:nvCxnSpPr>
        <p:spPr>
          <a:xfrm>
            <a:off x="3624250" y="2320417"/>
            <a:ext cx="0" cy="936720"/>
          </a:xfrm>
          <a:prstGeom prst="line">
            <a:avLst/>
          </a:prstGeom>
          <a:ln>
            <a:solidFill>
              <a:schemeClr val="bg1">
                <a:lumMod val="65000"/>
              </a:schemeClr>
            </a:solidFill>
            <a:prstDash val="lgDashDot"/>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826432" y="2320419"/>
            <a:ext cx="2797821" cy="1"/>
          </a:xfrm>
          <a:prstGeom prst="line">
            <a:avLst/>
          </a:prstGeom>
          <a:ln>
            <a:solidFill>
              <a:schemeClr val="bg1">
                <a:lumMod val="65000"/>
              </a:schemeClr>
            </a:solidFill>
            <a:prstDash val="lgDashDot"/>
            <a:headEnd type="oval"/>
            <a:tailEnd type="none"/>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flipH="1">
            <a:off x="5238191" y="2320419"/>
            <a:ext cx="4805264" cy="1"/>
          </a:xfrm>
          <a:prstGeom prst="line">
            <a:avLst/>
          </a:prstGeom>
          <a:ln>
            <a:solidFill>
              <a:schemeClr val="bg1">
                <a:lumMod val="65000"/>
              </a:schemeClr>
            </a:solidFill>
            <a:prstDash val="lgDashDot"/>
            <a:headEnd type="oval"/>
            <a:tailEnd type="none"/>
          </a:ln>
        </p:spPr>
        <p:style>
          <a:lnRef idx="1">
            <a:schemeClr val="accent1"/>
          </a:lnRef>
          <a:fillRef idx="0">
            <a:schemeClr val="accent1"/>
          </a:fillRef>
          <a:effectRef idx="0">
            <a:schemeClr val="accent1"/>
          </a:effectRef>
          <a:fontRef idx="minor">
            <a:schemeClr val="tx1"/>
          </a:fontRef>
        </p:style>
      </p:cxnSp>
      <p:sp>
        <p:nvSpPr>
          <p:cNvPr id="21" name="TextBox 21"/>
          <p:cNvSpPr txBox="1"/>
          <p:nvPr/>
        </p:nvSpPr>
        <p:spPr>
          <a:xfrm>
            <a:off x="5733279" y="2499769"/>
            <a:ext cx="4310180" cy="184666"/>
          </a:xfrm>
          <a:prstGeom prst="rect">
            <a:avLst/>
          </a:prstGeom>
          <a:noFill/>
        </p:spPr>
        <p:txBody>
          <a:bodyPr wrap="square" lIns="0" tIns="0" rIns="0" bIns="0" rtlCol="0">
            <a:spAutoFit/>
          </a:bodyPr>
          <a:lstStyle/>
          <a:p>
            <a:pPr algn="just"/>
            <a:r>
              <a:rPr lang="zh-CN" altLang="en-US" sz="1200" b="1" spc="300" dirty="0">
                <a:latin typeface="微软雅黑" panose="020B0503020204020204" pitchFamily="34" charset="-122"/>
                <a:ea typeface="微软雅黑" panose="020B0503020204020204" pitchFamily="34" charset="-122"/>
              </a:rPr>
              <a:t>态度  激情 信念</a:t>
            </a:r>
            <a:endParaRPr lang="en-US" altLang="zh-CN" sz="1200" b="1" spc="300" dirty="0">
              <a:latin typeface="微软雅黑" panose="020B0503020204020204" pitchFamily="34" charset="-122"/>
              <a:ea typeface="微软雅黑" panose="020B0503020204020204" pitchFamily="34" charset="-122"/>
            </a:endParaRPr>
          </a:p>
        </p:txBody>
      </p:sp>
      <p:cxnSp>
        <p:nvCxnSpPr>
          <p:cNvPr id="22" name="直接连接符 21"/>
          <p:cNvCxnSpPr/>
          <p:nvPr/>
        </p:nvCxnSpPr>
        <p:spPr>
          <a:xfrm>
            <a:off x="5238190" y="2320417"/>
            <a:ext cx="0" cy="936720"/>
          </a:xfrm>
          <a:prstGeom prst="line">
            <a:avLst/>
          </a:prstGeom>
          <a:ln>
            <a:solidFill>
              <a:schemeClr val="bg1">
                <a:lumMod val="65000"/>
              </a:schemeClr>
            </a:solidFill>
            <a:prstDash val="lgDashDot"/>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3" name="TextBox 30"/>
          <p:cNvSpPr txBox="1"/>
          <p:nvPr/>
        </p:nvSpPr>
        <p:spPr>
          <a:xfrm>
            <a:off x="5766249" y="1934615"/>
            <a:ext cx="1852568" cy="246221"/>
          </a:xfrm>
          <a:prstGeom prst="rect">
            <a:avLst/>
          </a:prstGeom>
          <a:noFill/>
        </p:spPr>
        <p:txBody>
          <a:bodyPr wrap="square" lIns="0" tIns="0" rIns="0" bIns="0" rtlCol="0">
            <a:spAutoFit/>
          </a:bodyPr>
          <a:lstStyle/>
          <a:p>
            <a:r>
              <a:rPr lang="zh-CN" altLang="en-US" sz="1600" b="1" dirty="0">
                <a:latin typeface="微软雅黑" panose="020B0503020204020204" pitchFamily="34" charset="-122"/>
                <a:ea typeface="微软雅黑" panose="020B0503020204020204" pitchFamily="34" charset="-122"/>
              </a:rPr>
              <a:t>心态要素</a:t>
            </a:r>
          </a:p>
        </p:txBody>
      </p:sp>
      <p:cxnSp>
        <p:nvCxnSpPr>
          <p:cNvPr id="24" name="直接连接符 23"/>
          <p:cNvCxnSpPr/>
          <p:nvPr/>
        </p:nvCxnSpPr>
        <p:spPr>
          <a:xfrm>
            <a:off x="6893345" y="5011177"/>
            <a:ext cx="0" cy="936720"/>
          </a:xfrm>
          <a:prstGeom prst="line">
            <a:avLst/>
          </a:prstGeom>
          <a:ln>
            <a:solidFill>
              <a:schemeClr val="bg1">
                <a:lumMod val="65000"/>
              </a:schemeClr>
            </a:solidFill>
            <a:prstDash val="lgDashDot"/>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8507285" y="5011177"/>
            <a:ext cx="0" cy="936720"/>
          </a:xfrm>
          <a:prstGeom prst="line">
            <a:avLst/>
          </a:prstGeom>
          <a:ln>
            <a:solidFill>
              <a:schemeClr val="bg1">
                <a:lumMod val="65000"/>
              </a:schemeClr>
            </a:solidFill>
            <a:prstDash val="lgDashDot"/>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2088081" y="5947899"/>
            <a:ext cx="4805264" cy="1"/>
          </a:xfrm>
          <a:prstGeom prst="line">
            <a:avLst/>
          </a:prstGeom>
          <a:ln>
            <a:solidFill>
              <a:schemeClr val="bg1">
                <a:lumMod val="65000"/>
              </a:schemeClr>
            </a:solidFill>
            <a:prstDash val="lgDashDot"/>
            <a:headEnd type="oval"/>
            <a:tailEnd type="none"/>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H="1">
            <a:off x="8507285" y="5947899"/>
            <a:ext cx="2797821" cy="1"/>
          </a:xfrm>
          <a:prstGeom prst="line">
            <a:avLst/>
          </a:prstGeom>
          <a:ln>
            <a:solidFill>
              <a:schemeClr val="bg1">
                <a:lumMod val="65000"/>
              </a:schemeClr>
            </a:solidFill>
            <a:prstDash val="lgDashDot"/>
            <a:headEnd type="oval"/>
            <a:tailEnd type="none"/>
          </a:ln>
        </p:spPr>
        <p:style>
          <a:lnRef idx="1">
            <a:schemeClr val="accent1"/>
          </a:lnRef>
          <a:fillRef idx="0">
            <a:schemeClr val="accent1"/>
          </a:fillRef>
          <a:effectRef idx="0">
            <a:schemeClr val="accent1"/>
          </a:effectRef>
          <a:fontRef idx="minor">
            <a:schemeClr val="tx1"/>
          </a:fontRef>
        </p:style>
      </p:cxnSp>
      <p:sp>
        <p:nvSpPr>
          <p:cNvPr id="28" name="TextBox 37"/>
          <p:cNvSpPr txBox="1"/>
          <p:nvPr/>
        </p:nvSpPr>
        <p:spPr>
          <a:xfrm>
            <a:off x="2083300" y="5525626"/>
            <a:ext cx="4310180" cy="369332"/>
          </a:xfrm>
          <a:prstGeom prst="rect">
            <a:avLst/>
          </a:prstGeom>
          <a:noFill/>
        </p:spPr>
        <p:txBody>
          <a:bodyPr wrap="square" lIns="0" tIns="0" rIns="0" bIns="0" rtlCol="0">
            <a:spAutoFit/>
          </a:bodyPr>
          <a:lstStyle/>
          <a:p>
            <a:pPr algn="just"/>
            <a:r>
              <a:rPr lang="zh-CN" altLang="en-US" sz="1200" spc="300" dirty="0">
                <a:latin typeface="微软雅黑" panose="020B0503020204020204" pitchFamily="34" charset="-122"/>
                <a:ea typeface="微软雅黑" panose="020B0503020204020204" pitchFamily="34" charset="-122"/>
              </a:rPr>
              <a:t>工欲善其事，必先利器。没有合适的工具	，空有一腔热血很难成就事业</a:t>
            </a:r>
            <a:endParaRPr lang="en-US" altLang="zh-CN" sz="1200" spc="300" dirty="0">
              <a:latin typeface="微软雅黑" panose="020B0503020204020204" pitchFamily="34" charset="-122"/>
              <a:ea typeface="微软雅黑" panose="020B0503020204020204" pitchFamily="34" charset="-122"/>
            </a:endParaRPr>
          </a:p>
        </p:txBody>
      </p:sp>
      <p:sp>
        <p:nvSpPr>
          <p:cNvPr id="29" name="TextBox 38"/>
          <p:cNvSpPr txBox="1"/>
          <p:nvPr/>
        </p:nvSpPr>
        <p:spPr>
          <a:xfrm>
            <a:off x="2083297" y="6077160"/>
            <a:ext cx="1852568" cy="246221"/>
          </a:xfrm>
          <a:prstGeom prst="rect">
            <a:avLst/>
          </a:prstGeom>
          <a:noFill/>
        </p:spPr>
        <p:txBody>
          <a:bodyPr wrap="square" lIns="0" tIns="0" rIns="0" bIns="0" rtlCol="0">
            <a:spAutoFit/>
          </a:bodyPr>
          <a:lstStyle/>
          <a:p>
            <a:r>
              <a:rPr lang="zh-CN" altLang="en-US" sz="1600" b="1" dirty="0">
                <a:latin typeface="微软雅黑" panose="020B0503020204020204" pitchFamily="34" charset="-122"/>
                <a:ea typeface="微软雅黑" panose="020B0503020204020204" pitchFamily="34" charset="-122"/>
              </a:rPr>
              <a:t>工具要素</a:t>
            </a:r>
          </a:p>
        </p:txBody>
      </p:sp>
      <p:sp>
        <p:nvSpPr>
          <p:cNvPr id="30" name="TextBox 39"/>
          <p:cNvSpPr txBox="1"/>
          <p:nvPr/>
        </p:nvSpPr>
        <p:spPr>
          <a:xfrm>
            <a:off x="8690020" y="5340959"/>
            <a:ext cx="2592289" cy="369332"/>
          </a:xfrm>
          <a:prstGeom prst="rect">
            <a:avLst/>
          </a:prstGeom>
          <a:noFill/>
        </p:spPr>
        <p:txBody>
          <a:bodyPr wrap="square" lIns="0" tIns="0" rIns="0" bIns="0" rtlCol="0">
            <a:spAutoFit/>
          </a:bodyPr>
          <a:lstStyle/>
          <a:p>
            <a:pPr algn="just"/>
            <a:r>
              <a:rPr lang="zh-CN" altLang="en-US" sz="1200" spc="300" dirty="0">
                <a:latin typeface="微软雅黑" panose="020B0503020204020204" pitchFamily="34" charset="-122"/>
                <a:ea typeface="微软雅黑" panose="020B0503020204020204" pitchFamily="34" charset="-122"/>
              </a:rPr>
              <a:t>创建以流程为基础的结构域执行体系</a:t>
            </a:r>
          </a:p>
        </p:txBody>
      </p:sp>
      <p:sp>
        <p:nvSpPr>
          <p:cNvPr id="31" name="TextBox 40"/>
          <p:cNvSpPr txBox="1"/>
          <p:nvPr/>
        </p:nvSpPr>
        <p:spPr>
          <a:xfrm>
            <a:off x="8690017" y="6076846"/>
            <a:ext cx="1852568" cy="246221"/>
          </a:xfrm>
          <a:prstGeom prst="rect">
            <a:avLst/>
          </a:prstGeom>
          <a:noFill/>
        </p:spPr>
        <p:txBody>
          <a:bodyPr wrap="square" lIns="0" tIns="0" rIns="0" bIns="0" rtlCol="0">
            <a:spAutoFit/>
          </a:bodyPr>
          <a:lstStyle/>
          <a:p>
            <a:r>
              <a:rPr lang="zh-CN" altLang="en-US" sz="1600" b="1" dirty="0">
                <a:latin typeface="微软雅黑" panose="020B0503020204020204" pitchFamily="34" charset="-122"/>
                <a:ea typeface="微软雅黑" panose="020B0503020204020204" pitchFamily="34" charset="-122"/>
              </a:rPr>
              <a:t>流程要素</a:t>
            </a:r>
          </a:p>
        </p:txBody>
      </p:sp>
    </p:spTree>
    <p:extLst>
      <p:ext uri="{BB962C8B-B14F-4D97-AF65-F5344CB8AC3E}">
        <p14:creationId xmlns:p14="http://schemas.microsoft.com/office/powerpoint/2010/main" val="215892856"/>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inVertical)">
                                      <p:cBhvr>
                                        <p:cTn id="7" dur="500"/>
                                        <p:tgtEl>
                                          <p:spTgt spid="11"/>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000"/>
                            </p:stCondLst>
                            <p:childTnLst>
                              <p:par>
                                <p:cTn id="13" presetID="2" presetClass="entr" presetSubtype="8"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childTnLst>
                          </p:cTn>
                        </p:par>
                        <p:par>
                          <p:cTn id="17" fill="hold">
                            <p:stCondLst>
                              <p:cond delay="1500"/>
                            </p:stCondLst>
                            <p:childTnLst>
                              <p:par>
                                <p:cTn id="18" presetID="2" presetClass="entr" presetSubtype="8"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500" fill="hold"/>
                                        <p:tgtEl>
                                          <p:spTgt spid="9"/>
                                        </p:tgtEl>
                                        <p:attrNameLst>
                                          <p:attrName>ppt_x</p:attrName>
                                        </p:attrNameLst>
                                      </p:cBhvr>
                                      <p:tavLst>
                                        <p:tav tm="0">
                                          <p:val>
                                            <p:strVal val="0-#ppt_w/2"/>
                                          </p:val>
                                        </p:tav>
                                        <p:tav tm="100000">
                                          <p:val>
                                            <p:strVal val="#ppt_x"/>
                                          </p:val>
                                        </p:tav>
                                      </p:tavLst>
                                    </p:anim>
                                    <p:anim calcmode="lin" valueType="num">
                                      <p:cBhvr additive="base">
                                        <p:cTn id="21" dur="500" fill="hold"/>
                                        <p:tgtEl>
                                          <p:spTgt spid="9"/>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2" presetClass="entr" presetSubtype="8"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0-#ppt_w/2"/>
                                          </p:val>
                                        </p:tav>
                                        <p:tav tm="100000">
                                          <p:val>
                                            <p:strVal val="#ppt_x"/>
                                          </p:val>
                                        </p:tav>
                                      </p:tavLst>
                                    </p:anim>
                                    <p:anim calcmode="lin" valueType="num">
                                      <p:cBhvr additive="base">
                                        <p:cTn id="26" dur="500" fill="hold"/>
                                        <p:tgtEl>
                                          <p:spTgt spid="8"/>
                                        </p:tgtEl>
                                        <p:attrNameLst>
                                          <p:attrName>ppt_y</p:attrName>
                                        </p:attrNameLst>
                                      </p:cBhvr>
                                      <p:tavLst>
                                        <p:tav tm="0">
                                          <p:val>
                                            <p:strVal val="#ppt_y"/>
                                          </p:val>
                                        </p:tav>
                                        <p:tav tm="100000">
                                          <p:val>
                                            <p:strVal val="#ppt_y"/>
                                          </p:val>
                                        </p:tav>
                                      </p:tavLst>
                                    </p:anim>
                                  </p:childTnLst>
                                </p:cTn>
                              </p:par>
                            </p:childTnLst>
                          </p:cTn>
                        </p:par>
                        <p:par>
                          <p:cTn id="27" fill="hold">
                            <p:stCondLst>
                              <p:cond delay="2500"/>
                            </p:stCondLst>
                            <p:childTnLst>
                              <p:par>
                                <p:cTn id="28" presetID="2" presetClass="entr" presetSubtype="8" fill="hold" grpId="0" nodeType="afterEffect">
                                  <p:stCondLst>
                                    <p:cond delay="0"/>
                                  </p:stCondLst>
                                  <p:childTnLst>
                                    <p:set>
                                      <p:cBhvr>
                                        <p:cTn id="29" dur="1" fill="hold">
                                          <p:stCondLst>
                                            <p:cond delay="0"/>
                                          </p:stCondLst>
                                        </p:cTn>
                                        <p:tgtEl>
                                          <p:spTgt spid="7"/>
                                        </p:tgtEl>
                                        <p:attrNameLst>
                                          <p:attrName>style.visibility</p:attrName>
                                        </p:attrNameLst>
                                      </p:cBhvr>
                                      <p:to>
                                        <p:strVal val="visible"/>
                                      </p:to>
                                    </p:set>
                                    <p:anim calcmode="lin" valueType="num">
                                      <p:cBhvr additive="base">
                                        <p:cTn id="30" dur="500" fill="hold"/>
                                        <p:tgtEl>
                                          <p:spTgt spid="7"/>
                                        </p:tgtEl>
                                        <p:attrNameLst>
                                          <p:attrName>ppt_x</p:attrName>
                                        </p:attrNameLst>
                                      </p:cBhvr>
                                      <p:tavLst>
                                        <p:tav tm="0">
                                          <p:val>
                                            <p:strVal val="0-#ppt_w/2"/>
                                          </p:val>
                                        </p:tav>
                                        <p:tav tm="100000">
                                          <p:val>
                                            <p:strVal val="#ppt_x"/>
                                          </p:val>
                                        </p:tav>
                                      </p:tavLst>
                                    </p:anim>
                                    <p:anim calcmode="lin" valueType="num">
                                      <p:cBhvr additive="base">
                                        <p:cTn id="31" dur="500" fill="hold"/>
                                        <p:tgtEl>
                                          <p:spTgt spid="7"/>
                                        </p:tgtEl>
                                        <p:attrNameLst>
                                          <p:attrName>ppt_y</p:attrName>
                                        </p:attrNameLst>
                                      </p:cBhvr>
                                      <p:tavLst>
                                        <p:tav tm="0">
                                          <p:val>
                                            <p:strVal val="#ppt_y"/>
                                          </p:val>
                                        </p:tav>
                                        <p:tav tm="100000">
                                          <p:val>
                                            <p:strVal val="#ppt_y"/>
                                          </p:val>
                                        </p:tav>
                                      </p:tavLst>
                                    </p:anim>
                                  </p:childTnLst>
                                </p:cTn>
                              </p:par>
                            </p:childTnLst>
                          </p:cTn>
                        </p:par>
                        <p:par>
                          <p:cTn id="32" fill="hold">
                            <p:stCondLst>
                              <p:cond delay="3000"/>
                            </p:stCondLst>
                            <p:childTnLst>
                              <p:par>
                                <p:cTn id="33" presetID="2" presetClass="entr" presetSubtype="8"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additive="base">
                                        <p:cTn id="35" dur="200" fill="hold"/>
                                        <p:tgtEl>
                                          <p:spTgt spid="12"/>
                                        </p:tgtEl>
                                        <p:attrNameLst>
                                          <p:attrName>ppt_x</p:attrName>
                                        </p:attrNameLst>
                                      </p:cBhvr>
                                      <p:tavLst>
                                        <p:tav tm="0">
                                          <p:val>
                                            <p:strVal val="0-#ppt_w/2"/>
                                          </p:val>
                                        </p:tav>
                                        <p:tav tm="100000">
                                          <p:val>
                                            <p:strVal val="#ppt_x"/>
                                          </p:val>
                                        </p:tav>
                                      </p:tavLst>
                                    </p:anim>
                                    <p:anim calcmode="lin" valueType="num">
                                      <p:cBhvr additive="base">
                                        <p:cTn id="36" dur="200" fill="hold"/>
                                        <p:tgtEl>
                                          <p:spTgt spid="12"/>
                                        </p:tgtEl>
                                        <p:attrNameLst>
                                          <p:attrName>ppt_y</p:attrName>
                                        </p:attrNameLst>
                                      </p:cBhvr>
                                      <p:tavLst>
                                        <p:tav tm="0">
                                          <p:val>
                                            <p:strVal val="#ppt_y"/>
                                          </p:val>
                                        </p:tav>
                                        <p:tav tm="100000">
                                          <p:val>
                                            <p:strVal val="#ppt_y"/>
                                          </p:val>
                                        </p:tav>
                                      </p:tavLst>
                                    </p:anim>
                                  </p:childTnLst>
                                </p:cTn>
                              </p:par>
                            </p:childTnLst>
                          </p:cTn>
                        </p:par>
                        <p:par>
                          <p:cTn id="37" fill="hold">
                            <p:stCondLst>
                              <p:cond delay="3200"/>
                            </p:stCondLst>
                            <p:childTnLst>
                              <p:par>
                                <p:cTn id="38" presetID="2" presetClass="entr" presetSubtype="8" fill="hold" grpId="0" nodeType="afterEffect">
                                  <p:stCondLst>
                                    <p:cond delay="0"/>
                                  </p:stCondLst>
                                  <p:childTnLst>
                                    <p:set>
                                      <p:cBhvr>
                                        <p:cTn id="39" dur="1" fill="hold">
                                          <p:stCondLst>
                                            <p:cond delay="0"/>
                                          </p:stCondLst>
                                        </p:cTn>
                                        <p:tgtEl>
                                          <p:spTgt spid="13"/>
                                        </p:tgtEl>
                                        <p:attrNameLst>
                                          <p:attrName>style.visibility</p:attrName>
                                        </p:attrNameLst>
                                      </p:cBhvr>
                                      <p:to>
                                        <p:strVal val="visible"/>
                                      </p:to>
                                    </p:set>
                                    <p:anim calcmode="lin" valueType="num">
                                      <p:cBhvr additive="base">
                                        <p:cTn id="40" dur="200" fill="hold"/>
                                        <p:tgtEl>
                                          <p:spTgt spid="13"/>
                                        </p:tgtEl>
                                        <p:attrNameLst>
                                          <p:attrName>ppt_x</p:attrName>
                                        </p:attrNameLst>
                                      </p:cBhvr>
                                      <p:tavLst>
                                        <p:tav tm="0">
                                          <p:val>
                                            <p:strVal val="0-#ppt_w/2"/>
                                          </p:val>
                                        </p:tav>
                                        <p:tav tm="100000">
                                          <p:val>
                                            <p:strVal val="#ppt_x"/>
                                          </p:val>
                                        </p:tav>
                                      </p:tavLst>
                                    </p:anim>
                                    <p:anim calcmode="lin" valueType="num">
                                      <p:cBhvr additive="base">
                                        <p:cTn id="41" dur="200" fill="hold"/>
                                        <p:tgtEl>
                                          <p:spTgt spid="13"/>
                                        </p:tgtEl>
                                        <p:attrNameLst>
                                          <p:attrName>ppt_y</p:attrName>
                                        </p:attrNameLst>
                                      </p:cBhvr>
                                      <p:tavLst>
                                        <p:tav tm="0">
                                          <p:val>
                                            <p:strVal val="#ppt_y"/>
                                          </p:val>
                                        </p:tav>
                                        <p:tav tm="100000">
                                          <p:val>
                                            <p:strVal val="#ppt_y"/>
                                          </p:val>
                                        </p:tav>
                                      </p:tavLst>
                                    </p:anim>
                                  </p:childTnLst>
                                </p:cTn>
                              </p:par>
                            </p:childTnLst>
                          </p:cTn>
                        </p:par>
                        <p:par>
                          <p:cTn id="42" fill="hold">
                            <p:stCondLst>
                              <p:cond delay="3400"/>
                            </p:stCondLst>
                            <p:childTnLst>
                              <p:par>
                                <p:cTn id="43" presetID="2" presetClass="entr" presetSubtype="8" fill="hold" grpId="0" nodeType="afterEffect">
                                  <p:stCondLst>
                                    <p:cond delay="0"/>
                                  </p:stCondLst>
                                  <p:childTnLst>
                                    <p:set>
                                      <p:cBhvr>
                                        <p:cTn id="44" dur="1" fill="hold">
                                          <p:stCondLst>
                                            <p:cond delay="0"/>
                                          </p:stCondLst>
                                        </p:cTn>
                                        <p:tgtEl>
                                          <p:spTgt spid="14"/>
                                        </p:tgtEl>
                                        <p:attrNameLst>
                                          <p:attrName>style.visibility</p:attrName>
                                        </p:attrNameLst>
                                      </p:cBhvr>
                                      <p:to>
                                        <p:strVal val="visible"/>
                                      </p:to>
                                    </p:set>
                                    <p:anim calcmode="lin" valueType="num">
                                      <p:cBhvr additive="base">
                                        <p:cTn id="45" dur="200" fill="hold"/>
                                        <p:tgtEl>
                                          <p:spTgt spid="14"/>
                                        </p:tgtEl>
                                        <p:attrNameLst>
                                          <p:attrName>ppt_x</p:attrName>
                                        </p:attrNameLst>
                                      </p:cBhvr>
                                      <p:tavLst>
                                        <p:tav tm="0">
                                          <p:val>
                                            <p:strVal val="0-#ppt_w/2"/>
                                          </p:val>
                                        </p:tav>
                                        <p:tav tm="100000">
                                          <p:val>
                                            <p:strVal val="#ppt_x"/>
                                          </p:val>
                                        </p:tav>
                                      </p:tavLst>
                                    </p:anim>
                                    <p:anim calcmode="lin" valueType="num">
                                      <p:cBhvr additive="base">
                                        <p:cTn id="46" dur="200" fill="hold"/>
                                        <p:tgtEl>
                                          <p:spTgt spid="14"/>
                                        </p:tgtEl>
                                        <p:attrNameLst>
                                          <p:attrName>ppt_y</p:attrName>
                                        </p:attrNameLst>
                                      </p:cBhvr>
                                      <p:tavLst>
                                        <p:tav tm="0">
                                          <p:val>
                                            <p:strVal val="#ppt_y"/>
                                          </p:val>
                                        </p:tav>
                                        <p:tav tm="100000">
                                          <p:val>
                                            <p:strVal val="#ppt_y"/>
                                          </p:val>
                                        </p:tav>
                                      </p:tavLst>
                                    </p:anim>
                                  </p:childTnLst>
                                </p:cTn>
                              </p:par>
                            </p:childTnLst>
                          </p:cTn>
                        </p:par>
                        <p:par>
                          <p:cTn id="47" fill="hold">
                            <p:stCondLst>
                              <p:cond delay="3600"/>
                            </p:stCondLst>
                            <p:childTnLst>
                              <p:par>
                                <p:cTn id="48" presetID="2" presetClass="entr" presetSubtype="8" fill="hold" grpId="0" nodeType="afterEffect">
                                  <p:stCondLst>
                                    <p:cond delay="0"/>
                                  </p:stCondLst>
                                  <p:childTnLst>
                                    <p:set>
                                      <p:cBhvr>
                                        <p:cTn id="49" dur="1" fill="hold">
                                          <p:stCondLst>
                                            <p:cond delay="0"/>
                                          </p:stCondLst>
                                        </p:cTn>
                                        <p:tgtEl>
                                          <p:spTgt spid="15"/>
                                        </p:tgtEl>
                                        <p:attrNameLst>
                                          <p:attrName>style.visibility</p:attrName>
                                        </p:attrNameLst>
                                      </p:cBhvr>
                                      <p:to>
                                        <p:strVal val="visible"/>
                                      </p:to>
                                    </p:set>
                                    <p:anim calcmode="lin" valueType="num">
                                      <p:cBhvr additive="base">
                                        <p:cTn id="50" dur="200" fill="hold"/>
                                        <p:tgtEl>
                                          <p:spTgt spid="15"/>
                                        </p:tgtEl>
                                        <p:attrNameLst>
                                          <p:attrName>ppt_x</p:attrName>
                                        </p:attrNameLst>
                                      </p:cBhvr>
                                      <p:tavLst>
                                        <p:tav tm="0">
                                          <p:val>
                                            <p:strVal val="0-#ppt_w/2"/>
                                          </p:val>
                                        </p:tav>
                                        <p:tav tm="100000">
                                          <p:val>
                                            <p:strVal val="#ppt_x"/>
                                          </p:val>
                                        </p:tav>
                                      </p:tavLst>
                                    </p:anim>
                                    <p:anim calcmode="lin" valueType="num">
                                      <p:cBhvr additive="base">
                                        <p:cTn id="51" dur="200" fill="hold"/>
                                        <p:tgtEl>
                                          <p:spTgt spid="15"/>
                                        </p:tgtEl>
                                        <p:attrNameLst>
                                          <p:attrName>ppt_y</p:attrName>
                                        </p:attrNameLst>
                                      </p:cBhvr>
                                      <p:tavLst>
                                        <p:tav tm="0">
                                          <p:val>
                                            <p:strVal val="#ppt_y"/>
                                          </p:val>
                                        </p:tav>
                                        <p:tav tm="100000">
                                          <p:val>
                                            <p:strVal val="#ppt_y"/>
                                          </p:val>
                                        </p:tav>
                                      </p:tavLst>
                                    </p:anim>
                                  </p:childTnLst>
                                </p:cTn>
                              </p:par>
                            </p:childTnLst>
                          </p:cTn>
                        </p:par>
                        <p:par>
                          <p:cTn id="52" fill="hold">
                            <p:stCondLst>
                              <p:cond delay="3800"/>
                            </p:stCondLst>
                            <p:childTnLst>
                              <p:par>
                                <p:cTn id="53" presetID="22" presetClass="entr" presetSubtype="4" fill="hold" nodeType="after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wipe(down)">
                                      <p:cBhvr>
                                        <p:cTn id="55" dur="500"/>
                                        <p:tgtEl>
                                          <p:spTgt spid="18"/>
                                        </p:tgtEl>
                                      </p:cBhvr>
                                    </p:animEffect>
                                  </p:childTnLst>
                                </p:cTn>
                              </p:par>
                            </p:childTnLst>
                          </p:cTn>
                        </p:par>
                        <p:par>
                          <p:cTn id="56" fill="hold">
                            <p:stCondLst>
                              <p:cond delay="4300"/>
                            </p:stCondLst>
                            <p:childTnLst>
                              <p:par>
                                <p:cTn id="57" presetID="22" presetClass="entr" presetSubtype="2" fill="hold" nodeType="after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wipe(right)">
                                      <p:cBhvr>
                                        <p:cTn id="59" dur="500"/>
                                        <p:tgtEl>
                                          <p:spTgt spid="19"/>
                                        </p:tgtEl>
                                      </p:cBhvr>
                                    </p:animEffect>
                                  </p:childTnLst>
                                </p:cTn>
                              </p:par>
                            </p:childTnLst>
                          </p:cTn>
                        </p:par>
                        <p:par>
                          <p:cTn id="60" fill="hold">
                            <p:stCondLst>
                              <p:cond delay="4800"/>
                            </p:stCondLst>
                            <p:childTnLst>
                              <p:par>
                                <p:cTn id="61" presetID="22" presetClass="entr" presetSubtype="8" fill="hold" grpId="0" nodeType="afterEffect">
                                  <p:stCondLst>
                                    <p:cond delay="0"/>
                                  </p:stCondLst>
                                  <p:childTnLst>
                                    <p:set>
                                      <p:cBhvr>
                                        <p:cTn id="62" dur="1" fill="hold">
                                          <p:stCondLst>
                                            <p:cond delay="0"/>
                                          </p:stCondLst>
                                        </p:cTn>
                                        <p:tgtEl>
                                          <p:spTgt spid="17"/>
                                        </p:tgtEl>
                                        <p:attrNameLst>
                                          <p:attrName>style.visibility</p:attrName>
                                        </p:attrNameLst>
                                      </p:cBhvr>
                                      <p:to>
                                        <p:strVal val="visible"/>
                                      </p:to>
                                    </p:set>
                                    <p:animEffect transition="in" filter="wipe(left)">
                                      <p:cBhvr>
                                        <p:cTn id="63" dur="300"/>
                                        <p:tgtEl>
                                          <p:spTgt spid="17"/>
                                        </p:tgtEl>
                                      </p:cBhvr>
                                    </p:animEffect>
                                  </p:childTnLst>
                                </p:cTn>
                              </p:par>
                            </p:childTnLst>
                          </p:cTn>
                        </p:par>
                        <p:par>
                          <p:cTn id="64" fill="hold">
                            <p:stCondLst>
                              <p:cond delay="5100"/>
                            </p:stCondLst>
                            <p:childTnLst>
                              <p:par>
                                <p:cTn id="65" presetID="22" presetClass="entr" presetSubtype="8"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wipe(left)">
                                      <p:cBhvr>
                                        <p:cTn id="67" dur="300"/>
                                        <p:tgtEl>
                                          <p:spTgt spid="16"/>
                                        </p:tgtEl>
                                      </p:cBhvr>
                                    </p:animEffect>
                                  </p:childTnLst>
                                </p:cTn>
                              </p:par>
                            </p:childTnLst>
                          </p:cTn>
                        </p:par>
                        <p:par>
                          <p:cTn id="68" fill="hold">
                            <p:stCondLst>
                              <p:cond delay="5400"/>
                            </p:stCondLst>
                            <p:childTnLst>
                              <p:par>
                                <p:cTn id="69" presetID="22" presetClass="entr" presetSubtype="4" fill="hold" nodeType="afterEffect">
                                  <p:stCondLst>
                                    <p:cond delay="0"/>
                                  </p:stCondLst>
                                  <p:childTnLst>
                                    <p:set>
                                      <p:cBhvr>
                                        <p:cTn id="70" dur="1" fill="hold">
                                          <p:stCondLst>
                                            <p:cond delay="0"/>
                                          </p:stCondLst>
                                        </p:cTn>
                                        <p:tgtEl>
                                          <p:spTgt spid="22"/>
                                        </p:tgtEl>
                                        <p:attrNameLst>
                                          <p:attrName>style.visibility</p:attrName>
                                        </p:attrNameLst>
                                      </p:cBhvr>
                                      <p:to>
                                        <p:strVal val="visible"/>
                                      </p:to>
                                    </p:set>
                                    <p:animEffect transition="in" filter="wipe(down)">
                                      <p:cBhvr>
                                        <p:cTn id="71" dur="500"/>
                                        <p:tgtEl>
                                          <p:spTgt spid="22"/>
                                        </p:tgtEl>
                                      </p:cBhvr>
                                    </p:animEffect>
                                  </p:childTnLst>
                                </p:cTn>
                              </p:par>
                            </p:childTnLst>
                          </p:cTn>
                        </p:par>
                        <p:par>
                          <p:cTn id="72" fill="hold">
                            <p:stCondLst>
                              <p:cond delay="5900"/>
                            </p:stCondLst>
                            <p:childTnLst>
                              <p:par>
                                <p:cTn id="73" presetID="22" presetClass="entr" presetSubtype="8" fill="hold" nodeType="afterEffect">
                                  <p:stCondLst>
                                    <p:cond delay="0"/>
                                  </p:stCondLst>
                                  <p:childTnLst>
                                    <p:set>
                                      <p:cBhvr>
                                        <p:cTn id="74" dur="1" fill="hold">
                                          <p:stCondLst>
                                            <p:cond delay="0"/>
                                          </p:stCondLst>
                                        </p:cTn>
                                        <p:tgtEl>
                                          <p:spTgt spid="20"/>
                                        </p:tgtEl>
                                        <p:attrNameLst>
                                          <p:attrName>style.visibility</p:attrName>
                                        </p:attrNameLst>
                                      </p:cBhvr>
                                      <p:to>
                                        <p:strVal val="visible"/>
                                      </p:to>
                                    </p:set>
                                    <p:animEffect transition="in" filter="wipe(left)">
                                      <p:cBhvr>
                                        <p:cTn id="75" dur="500"/>
                                        <p:tgtEl>
                                          <p:spTgt spid="20"/>
                                        </p:tgtEl>
                                      </p:cBhvr>
                                    </p:animEffect>
                                  </p:childTnLst>
                                </p:cTn>
                              </p:par>
                            </p:childTnLst>
                          </p:cTn>
                        </p:par>
                        <p:par>
                          <p:cTn id="76" fill="hold">
                            <p:stCondLst>
                              <p:cond delay="6400"/>
                            </p:stCondLst>
                            <p:childTnLst>
                              <p:par>
                                <p:cTn id="77" presetID="22" presetClass="entr" presetSubtype="8" fill="hold" grpId="0" nodeType="afterEffect">
                                  <p:stCondLst>
                                    <p:cond delay="0"/>
                                  </p:stCondLst>
                                  <p:childTnLst>
                                    <p:set>
                                      <p:cBhvr>
                                        <p:cTn id="78" dur="1" fill="hold">
                                          <p:stCondLst>
                                            <p:cond delay="0"/>
                                          </p:stCondLst>
                                        </p:cTn>
                                        <p:tgtEl>
                                          <p:spTgt spid="23"/>
                                        </p:tgtEl>
                                        <p:attrNameLst>
                                          <p:attrName>style.visibility</p:attrName>
                                        </p:attrNameLst>
                                      </p:cBhvr>
                                      <p:to>
                                        <p:strVal val="visible"/>
                                      </p:to>
                                    </p:set>
                                    <p:animEffect transition="in" filter="wipe(left)">
                                      <p:cBhvr>
                                        <p:cTn id="79" dur="300"/>
                                        <p:tgtEl>
                                          <p:spTgt spid="23"/>
                                        </p:tgtEl>
                                      </p:cBhvr>
                                    </p:animEffect>
                                  </p:childTnLst>
                                </p:cTn>
                              </p:par>
                            </p:childTnLst>
                          </p:cTn>
                        </p:par>
                        <p:par>
                          <p:cTn id="80" fill="hold">
                            <p:stCondLst>
                              <p:cond delay="6700"/>
                            </p:stCondLst>
                            <p:childTnLst>
                              <p:par>
                                <p:cTn id="81" presetID="22" presetClass="entr" presetSubtype="8" fill="hold" grpId="0" nodeType="afterEffect">
                                  <p:stCondLst>
                                    <p:cond delay="0"/>
                                  </p:stCondLst>
                                  <p:childTnLst>
                                    <p:set>
                                      <p:cBhvr>
                                        <p:cTn id="82" dur="1" fill="hold">
                                          <p:stCondLst>
                                            <p:cond delay="0"/>
                                          </p:stCondLst>
                                        </p:cTn>
                                        <p:tgtEl>
                                          <p:spTgt spid="21"/>
                                        </p:tgtEl>
                                        <p:attrNameLst>
                                          <p:attrName>style.visibility</p:attrName>
                                        </p:attrNameLst>
                                      </p:cBhvr>
                                      <p:to>
                                        <p:strVal val="visible"/>
                                      </p:to>
                                    </p:set>
                                    <p:animEffect transition="in" filter="wipe(left)">
                                      <p:cBhvr>
                                        <p:cTn id="83" dur="300"/>
                                        <p:tgtEl>
                                          <p:spTgt spid="21"/>
                                        </p:tgtEl>
                                      </p:cBhvr>
                                    </p:animEffect>
                                  </p:childTnLst>
                                </p:cTn>
                              </p:par>
                            </p:childTnLst>
                          </p:cTn>
                        </p:par>
                        <p:par>
                          <p:cTn id="84" fill="hold">
                            <p:stCondLst>
                              <p:cond delay="7000"/>
                            </p:stCondLst>
                            <p:childTnLst>
                              <p:par>
                                <p:cTn id="85" presetID="22" presetClass="entr" presetSubtype="1" fill="hold" nodeType="afterEffect">
                                  <p:stCondLst>
                                    <p:cond delay="0"/>
                                  </p:stCondLst>
                                  <p:childTnLst>
                                    <p:set>
                                      <p:cBhvr>
                                        <p:cTn id="86" dur="1" fill="hold">
                                          <p:stCondLst>
                                            <p:cond delay="0"/>
                                          </p:stCondLst>
                                        </p:cTn>
                                        <p:tgtEl>
                                          <p:spTgt spid="24"/>
                                        </p:tgtEl>
                                        <p:attrNameLst>
                                          <p:attrName>style.visibility</p:attrName>
                                        </p:attrNameLst>
                                      </p:cBhvr>
                                      <p:to>
                                        <p:strVal val="visible"/>
                                      </p:to>
                                    </p:set>
                                    <p:animEffect transition="in" filter="wipe(up)">
                                      <p:cBhvr>
                                        <p:cTn id="87" dur="500"/>
                                        <p:tgtEl>
                                          <p:spTgt spid="24"/>
                                        </p:tgtEl>
                                      </p:cBhvr>
                                    </p:animEffect>
                                  </p:childTnLst>
                                </p:cTn>
                              </p:par>
                            </p:childTnLst>
                          </p:cTn>
                        </p:par>
                        <p:par>
                          <p:cTn id="88" fill="hold">
                            <p:stCondLst>
                              <p:cond delay="7500"/>
                            </p:stCondLst>
                            <p:childTnLst>
                              <p:par>
                                <p:cTn id="89" presetID="22" presetClass="entr" presetSubtype="2" fill="hold" nodeType="afterEffect">
                                  <p:stCondLst>
                                    <p:cond delay="0"/>
                                  </p:stCondLst>
                                  <p:childTnLst>
                                    <p:set>
                                      <p:cBhvr>
                                        <p:cTn id="90" dur="1" fill="hold">
                                          <p:stCondLst>
                                            <p:cond delay="0"/>
                                          </p:stCondLst>
                                        </p:cTn>
                                        <p:tgtEl>
                                          <p:spTgt spid="26"/>
                                        </p:tgtEl>
                                        <p:attrNameLst>
                                          <p:attrName>style.visibility</p:attrName>
                                        </p:attrNameLst>
                                      </p:cBhvr>
                                      <p:to>
                                        <p:strVal val="visible"/>
                                      </p:to>
                                    </p:set>
                                    <p:animEffect transition="in" filter="wipe(right)">
                                      <p:cBhvr>
                                        <p:cTn id="91" dur="500"/>
                                        <p:tgtEl>
                                          <p:spTgt spid="26"/>
                                        </p:tgtEl>
                                      </p:cBhvr>
                                    </p:animEffect>
                                  </p:childTnLst>
                                </p:cTn>
                              </p:par>
                            </p:childTnLst>
                          </p:cTn>
                        </p:par>
                        <p:par>
                          <p:cTn id="92" fill="hold">
                            <p:stCondLst>
                              <p:cond delay="8000"/>
                            </p:stCondLst>
                            <p:childTnLst>
                              <p:par>
                                <p:cTn id="93" presetID="22" presetClass="entr" presetSubtype="8" fill="hold" grpId="0" nodeType="afterEffect">
                                  <p:stCondLst>
                                    <p:cond delay="0"/>
                                  </p:stCondLst>
                                  <p:childTnLst>
                                    <p:set>
                                      <p:cBhvr>
                                        <p:cTn id="94" dur="1" fill="hold">
                                          <p:stCondLst>
                                            <p:cond delay="0"/>
                                          </p:stCondLst>
                                        </p:cTn>
                                        <p:tgtEl>
                                          <p:spTgt spid="29"/>
                                        </p:tgtEl>
                                        <p:attrNameLst>
                                          <p:attrName>style.visibility</p:attrName>
                                        </p:attrNameLst>
                                      </p:cBhvr>
                                      <p:to>
                                        <p:strVal val="visible"/>
                                      </p:to>
                                    </p:set>
                                    <p:animEffect transition="in" filter="wipe(left)">
                                      <p:cBhvr>
                                        <p:cTn id="95" dur="300"/>
                                        <p:tgtEl>
                                          <p:spTgt spid="29"/>
                                        </p:tgtEl>
                                      </p:cBhvr>
                                    </p:animEffect>
                                  </p:childTnLst>
                                </p:cTn>
                              </p:par>
                            </p:childTnLst>
                          </p:cTn>
                        </p:par>
                        <p:par>
                          <p:cTn id="96" fill="hold">
                            <p:stCondLst>
                              <p:cond delay="8300"/>
                            </p:stCondLst>
                            <p:childTnLst>
                              <p:par>
                                <p:cTn id="97" presetID="22" presetClass="entr" presetSubtype="8" fill="hold" grpId="0" nodeType="afterEffect">
                                  <p:stCondLst>
                                    <p:cond delay="0"/>
                                  </p:stCondLst>
                                  <p:childTnLst>
                                    <p:set>
                                      <p:cBhvr>
                                        <p:cTn id="98" dur="1" fill="hold">
                                          <p:stCondLst>
                                            <p:cond delay="0"/>
                                          </p:stCondLst>
                                        </p:cTn>
                                        <p:tgtEl>
                                          <p:spTgt spid="28"/>
                                        </p:tgtEl>
                                        <p:attrNameLst>
                                          <p:attrName>style.visibility</p:attrName>
                                        </p:attrNameLst>
                                      </p:cBhvr>
                                      <p:to>
                                        <p:strVal val="visible"/>
                                      </p:to>
                                    </p:set>
                                    <p:animEffect transition="in" filter="wipe(left)">
                                      <p:cBhvr>
                                        <p:cTn id="99" dur="300"/>
                                        <p:tgtEl>
                                          <p:spTgt spid="28"/>
                                        </p:tgtEl>
                                      </p:cBhvr>
                                    </p:animEffect>
                                  </p:childTnLst>
                                </p:cTn>
                              </p:par>
                            </p:childTnLst>
                          </p:cTn>
                        </p:par>
                        <p:par>
                          <p:cTn id="100" fill="hold">
                            <p:stCondLst>
                              <p:cond delay="8600"/>
                            </p:stCondLst>
                            <p:childTnLst>
                              <p:par>
                                <p:cTn id="101" presetID="22" presetClass="entr" presetSubtype="1" fill="hold" nodeType="afterEffect">
                                  <p:stCondLst>
                                    <p:cond delay="0"/>
                                  </p:stCondLst>
                                  <p:childTnLst>
                                    <p:set>
                                      <p:cBhvr>
                                        <p:cTn id="102" dur="1" fill="hold">
                                          <p:stCondLst>
                                            <p:cond delay="0"/>
                                          </p:stCondLst>
                                        </p:cTn>
                                        <p:tgtEl>
                                          <p:spTgt spid="25"/>
                                        </p:tgtEl>
                                        <p:attrNameLst>
                                          <p:attrName>style.visibility</p:attrName>
                                        </p:attrNameLst>
                                      </p:cBhvr>
                                      <p:to>
                                        <p:strVal val="visible"/>
                                      </p:to>
                                    </p:set>
                                    <p:animEffect transition="in" filter="wipe(up)">
                                      <p:cBhvr>
                                        <p:cTn id="103" dur="500"/>
                                        <p:tgtEl>
                                          <p:spTgt spid="25"/>
                                        </p:tgtEl>
                                      </p:cBhvr>
                                    </p:animEffect>
                                  </p:childTnLst>
                                </p:cTn>
                              </p:par>
                            </p:childTnLst>
                          </p:cTn>
                        </p:par>
                        <p:par>
                          <p:cTn id="104" fill="hold">
                            <p:stCondLst>
                              <p:cond delay="9100"/>
                            </p:stCondLst>
                            <p:childTnLst>
                              <p:par>
                                <p:cTn id="105" presetID="22" presetClass="entr" presetSubtype="8" fill="hold" nodeType="afterEffect">
                                  <p:stCondLst>
                                    <p:cond delay="0"/>
                                  </p:stCondLst>
                                  <p:childTnLst>
                                    <p:set>
                                      <p:cBhvr>
                                        <p:cTn id="106" dur="1" fill="hold">
                                          <p:stCondLst>
                                            <p:cond delay="0"/>
                                          </p:stCondLst>
                                        </p:cTn>
                                        <p:tgtEl>
                                          <p:spTgt spid="27"/>
                                        </p:tgtEl>
                                        <p:attrNameLst>
                                          <p:attrName>style.visibility</p:attrName>
                                        </p:attrNameLst>
                                      </p:cBhvr>
                                      <p:to>
                                        <p:strVal val="visible"/>
                                      </p:to>
                                    </p:set>
                                    <p:animEffect transition="in" filter="wipe(left)">
                                      <p:cBhvr>
                                        <p:cTn id="107" dur="500"/>
                                        <p:tgtEl>
                                          <p:spTgt spid="27"/>
                                        </p:tgtEl>
                                      </p:cBhvr>
                                    </p:animEffect>
                                  </p:childTnLst>
                                </p:cTn>
                              </p:par>
                            </p:childTnLst>
                          </p:cTn>
                        </p:par>
                        <p:par>
                          <p:cTn id="108" fill="hold">
                            <p:stCondLst>
                              <p:cond delay="9600"/>
                            </p:stCondLst>
                            <p:childTnLst>
                              <p:par>
                                <p:cTn id="109" presetID="22" presetClass="entr" presetSubtype="8" fill="hold" grpId="0" nodeType="afterEffect">
                                  <p:stCondLst>
                                    <p:cond delay="0"/>
                                  </p:stCondLst>
                                  <p:childTnLst>
                                    <p:set>
                                      <p:cBhvr>
                                        <p:cTn id="110" dur="1" fill="hold">
                                          <p:stCondLst>
                                            <p:cond delay="0"/>
                                          </p:stCondLst>
                                        </p:cTn>
                                        <p:tgtEl>
                                          <p:spTgt spid="31"/>
                                        </p:tgtEl>
                                        <p:attrNameLst>
                                          <p:attrName>style.visibility</p:attrName>
                                        </p:attrNameLst>
                                      </p:cBhvr>
                                      <p:to>
                                        <p:strVal val="visible"/>
                                      </p:to>
                                    </p:set>
                                    <p:animEffect transition="in" filter="wipe(left)">
                                      <p:cBhvr>
                                        <p:cTn id="111" dur="300"/>
                                        <p:tgtEl>
                                          <p:spTgt spid="31"/>
                                        </p:tgtEl>
                                      </p:cBhvr>
                                    </p:animEffect>
                                  </p:childTnLst>
                                </p:cTn>
                              </p:par>
                            </p:childTnLst>
                          </p:cTn>
                        </p:par>
                        <p:par>
                          <p:cTn id="112" fill="hold">
                            <p:stCondLst>
                              <p:cond delay="9900"/>
                            </p:stCondLst>
                            <p:childTnLst>
                              <p:par>
                                <p:cTn id="113" presetID="22" presetClass="entr" presetSubtype="8" fill="hold" grpId="0" nodeType="afterEffect">
                                  <p:stCondLst>
                                    <p:cond delay="0"/>
                                  </p:stCondLst>
                                  <p:childTnLst>
                                    <p:set>
                                      <p:cBhvr>
                                        <p:cTn id="114" dur="1" fill="hold">
                                          <p:stCondLst>
                                            <p:cond delay="0"/>
                                          </p:stCondLst>
                                        </p:cTn>
                                        <p:tgtEl>
                                          <p:spTgt spid="30"/>
                                        </p:tgtEl>
                                        <p:attrNameLst>
                                          <p:attrName>style.visibility</p:attrName>
                                        </p:attrNameLst>
                                      </p:cBhvr>
                                      <p:to>
                                        <p:strVal val="visible"/>
                                      </p:to>
                                    </p:set>
                                    <p:animEffect transition="in" filter="wipe(left)">
                                      <p:cBhvr>
                                        <p:cTn id="115" dur="3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animBg="1"/>
      <p:bldP spid="9" grpId="0" animBg="1"/>
      <p:bldP spid="10" grpId="0" animBg="1"/>
      <p:bldP spid="12" grpId="0"/>
      <p:bldP spid="13" grpId="0"/>
      <p:bldP spid="14" grpId="0"/>
      <p:bldP spid="15" grpId="0"/>
      <p:bldP spid="16" grpId="0"/>
      <p:bldP spid="17" grpId="0"/>
      <p:bldP spid="21" grpId="0"/>
      <p:bldP spid="23" grpId="0"/>
      <p:bldP spid="28" grpId="0"/>
      <p:bldP spid="29" grpId="0"/>
      <p:bldP spid="30" grpId="0"/>
      <p:bldP spid="31"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3533982" y="409392"/>
            <a:ext cx="5915181" cy="633238"/>
            <a:chOff x="3168744" y="406634"/>
            <a:chExt cx="5915181" cy="633238"/>
          </a:xfrm>
        </p:grpSpPr>
        <p:sp>
          <p:nvSpPr>
            <p:cNvPr id="5" name="矩形 24"/>
            <p:cNvSpPr>
              <a:spLocks noChangeArrowheads="1"/>
            </p:cNvSpPr>
            <p:nvPr/>
          </p:nvSpPr>
          <p:spPr bwMode="auto">
            <a:xfrm>
              <a:off x="3168744" y="406634"/>
              <a:ext cx="3595857" cy="630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3500" b="1" spc="300" dirty="0">
                  <a:solidFill>
                    <a:srgbClr val="0C1F34"/>
                  </a:solidFill>
                  <a:latin typeface="Broadway BT" charset="0"/>
                  <a:ea typeface="微软雅黑" panose="020B0503020204020204" pitchFamily="34" charset="-122"/>
                  <a:sym typeface="Broadway BT" charset="0"/>
                </a:rPr>
                <a:t>提升团队执行力</a:t>
              </a:r>
            </a:p>
          </p:txBody>
        </p:sp>
        <p:sp>
          <p:nvSpPr>
            <p:cNvPr id="3" name="矩形 2"/>
            <p:cNvSpPr/>
            <p:nvPr/>
          </p:nvSpPr>
          <p:spPr>
            <a:xfrm>
              <a:off x="6606965" y="455097"/>
              <a:ext cx="2476960" cy="584775"/>
            </a:xfrm>
            <a:prstGeom prst="rect">
              <a:avLst/>
            </a:prstGeom>
          </p:spPr>
          <p:txBody>
            <a:bodyPr wrap="none">
              <a:spAutoFit/>
            </a:bodyPr>
            <a:lstStyle/>
            <a:p>
              <a:r>
                <a:rPr lang="en-US" altLang="zh-CN" sz="1600" spc="300" dirty="0">
                  <a:solidFill>
                    <a:schemeClr val="bg1">
                      <a:lumMod val="65000"/>
                    </a:schemeClr>
                  </a:solidFill>
                  <a:latin typeface="方正中等线_GBK" panose="03000509000000000000" pitchFamily="65" charset="-122"/>
                  <a:ea typeface="方正中等线_GBK" panose="03000509000000000000" pitchFamily="65" charset="-122"/>
                </a:rPr>
                <a:t>TO IMPROVE </a:t>
              </a:r>
            </a:p>
            <a:p>
              <a:r>
                <a:rPr lang="en-US" altLang="zh-CN" sz="1600" spc="300" dirty="0">
                  <a:solidFill>
                    <a:schemeClr val="bg1">
                      <a:lumMod val="65000"/>
                    </a:schemeClr>
                  </a:solidFill>
                  <a:latin typeface="方正中等线_GBK" panose="03000509000000000000" pitchFamily="65" charset="-122"/>
                  <a:ea typeface="方正中等线_GBK" panose="03000509000000000000" pitchFamily="65" charset="-122"/>
                </a:rPr>
                <a:t>EXECUTION TEAM</a:t>
              </a:r>
            </a:p>
          </p:txBody>
        </p:sp>
      </p:grpSp>
      <p:pic>
        <p:nvPicPr>
          <p:cNvPr id="6" name="图片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8093" y="2320017"/>
            <a:ext cx="5323048" cy="3193829"/>
          </a:xfrm>
          <a:prstGeom prst="rect">
            <a:avLst/>
          </a:prstGeom>
        </p:spPr>
      </p:pic>
      <p:sp>
        <p:nvSpPr>
          <p:cNvPr id="7" name="Text Box 10"/>
          <p:cNvSpPr txBox="1">
            <a:spLocks noChangeArrowheads="1"/>
          </p:cNvSpPr>
          <p:nvPr/>
        </p:nvSpPr>
        <p:spPr bwMode="auto">
          <a:xfrm>
            <a:off x="5111636" y="2320017"/>
            <a:ext cx="6564313"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3200" b="1" spc="300" dirty="0">
                <a:solidFill>
                  <a:srgbClr val="0070C0"/>
                </a:solidFill>
                <a:ea typeface="微软雅黑" panose="020B0503020204020204" pitchFamily="34" charset="-122"/>
              </a:rPr>
              <a:t>企业执行力文化</a:t>
            </a:r>
            <a:endParaRPr lang="en-US" altLang="zh-CN" sz="3200" b="1" spc="300" dirty="0">
              <a:solidFill>
                <a:srgbClr val="0070C0"/>
              </a:solidFill>
              <a:ea typeface="微软雅黑" panose="020B0503020204020204" pitchFamily="34" charset="-122"/>
            </a:endParaRPr>
          </a:p>
          <a:p>
            <a:pPr algn="ctr" eaLnBrk="1" hangingPunct="1"/>
            <a:r>
              <a:rPr lang="zh-CN" altLang="en-US" sz="3200" b="1" spc="300" dirty="0">
                <a:solidFill>
                  <a:srgbClr val="0070C0"/>
                </a:solidFill>
                <a:ea typeface="微软雅黑" panose="020B0503020204020204" pitchFamily="34" charset="-122"/>
              </a:rPr>
              <a:t>的塑造与建立</a:t>
            </a:r>
          </a:p>
        </p:txBody>
      </p:sp>
      <p:sp>
        <p:nvSpPr>
          <p:cNvPr id="8" name="Text Box 11"/>
          <p:cNvSpPr txBox="1">
            <a:spLocks noChangeArrowheads="1"/>
          </p:cNvSpPr>
          <p:nvPr/>
        </p:nvSpPr>
        <p:spPr bwMode="auto">
          <a:xfrm>
            <a:off x="5483451" y="3601602"/>
            <a:ext cx="5820682"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sz="1600" spc="300" dirty="0">
                <a:solidFill>
                  <a:schemeClr val="tx1">
                    <a:lumMod val="75000"/>
                    <a:lumOff val="25000"/>
                  </a:schemeClr>
                </a:solidFill>
                <a:ea typeface="微软雅黑" panose="020B0503020204020204" pitchFamily="34" charset="-122"/>
              </a:rPr>
              <a:t>     通过企业执行力文化的塑造与建立，逐步影响员工，进而提升企业员工执行力。因为在企业文化中蕴含执行力文化，会对员工在执行力方面的改变有着重要和长期作用，起到非常重要的积极作用。</a:t>
            </a:r>
          </a:p>
        </p:txBody>
      </p:sp>
      <p:sp>
        <p:nvSpPr>
          <p:cNvPr id="9" name="矩形 8"/>
          <p:cNvSpPr/>
          <p:nvPr/>
        </p:nvSpPr>
        <p:spPr>
          <a:xfrm>
            <a:off x="0" y="6419095"/>
            <a:ext cx="12192000" cy="145143"/>
          </a:xfrm>
          <a:prstGeom prst="rect">
            <a:avLst/>
          </a:prstGeom>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000416034"/>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inVertical)">
                                      <p:cBhvr>
                                        <p:cTn id="7" dur="500"/>
                                        <p:tgtEl>
                                          <p:spTgt spid="11"/>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1000" fill="hold"/>
                                        <p:tgtEl>
                                          <p:spTgt spid="6"/>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10" presetClass="entr" presetSubtype="0"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par>
                          <p:cTn id="18" fill="hold">
                            <p:stCondLst>
                              <p:cond delay="2000"/>
                            </p:stCondLst>
                            <p:childTnLst>
                              <p:par>
                                <p:cTn id="19" presetID="10"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left)">
                                      <p:cBhvr>
                                        <p:cTn id="2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8943" y="2231754"/>
            <a:ext cx="4654727" cy="3494458"/>
          </a:xfrm>
          <a:prstGeom prst="rect">
            <a:avLst/>
          </a:prstGeom>
        </p:spPr>
      </p:pic>
      <p:grpSp>
        <p:nvGrpSpPr>
          <p:cNvPr id="11" name="组合 10"/>
          <p:cNvGrpSpPr/>
          <p:nvPr/>
        </p:nvGrpSpPr>
        <p:grpSpPr>
          <a:xfrm>
            <a:off x="3533982" y="409392"/>
            <a:ext cx="5915181" cy="633238"/>
            <a:chOff x="3168744" y="406634"/>
            <a:chExt cx="5915181" cy="633238"/>
          </a:xfrm>
        </p:grpSpPr>
        <p:sp>
          <p:nvSpPr>
            <p:cNvPr id="5" name="矩形 24"/>
            <p:cNvSpPr>
              <a:spLocks noChangeArrowheads="1"/>
            </p:cNvSpPr>
            <p:nvPr/>
          </p:nvSpPr>
          <p:spPr bwMode="auto">
            <a:xfrm>
              <a:off x="3168744" y="406634"/>
              <a:ext cx="3595857" cy="630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3500" b="1" spc="300" dirty="0">
                  <a:solidFill>
                    <a:srgbClr val="0C1F34"/>
                  </a:solidFill>
                  <a:latin typeface="Broadway BT" charset="0"/>
                  <a:ea typeface="微软雅黑" panose="020B0503020204020204" pitchFamily="34" charset="-122"/>
                  <a:sym typeface="Broadway BT" charset="0"/>
                </a:rPr>
                <a:t>提升团队执行力</a:t>
              </a:r>
            </a:p>
          </p:txBody>
        </p:sp>
        <p:sp>
          <p:nvSpPr>
            <p:cNvPr id="3" name="矩形 2"/>
            <p:cNvSpPr/>
            <p:nvPr/>
          </p:nvSpPr>
          <p:spPr>
            <a:xfrm>
              <a:off x="6606965" y="455097"/>
              <a:ext cx="2476960" cy="584775"/>
            </a:xfrm>
            <a:prstGeom prst="rect">
              <a:avLst/>
            </a:prstGeom>
          </p:spPr>
          <p:txBody>
            <a:bodyPr wrap="none">
              <a:spAutoFit/>
            </a:bodyPr>
            <a:lstStyle/>
            <a:p>
              <a:r>
                <a:rPr lang="en-US" altLang="zh-CN" sz="1600" spc="300" dirty="0">
                  <a:solidFill>
                    <a:schemeClr val="bg1">
                      <a:lumMod val="65000"/>
                    </a:schemeClr>
                  </a:solidFill>
                  <a:latin typeface="方正中等线_GBK" panose="03000509000000000000" pitchFamily="65" charset="-122"/>
                  <a:ea typeface="方正中等线_GBK" panose="03000509000000000000" pitchFamily="65" charset="-122"/>
                </a:rPr>
                <a:t>TO IMPROVE </a:t>
              </a:r>
            </a:p>
            <a:p>
              <a:r>
                <a:rPr lang="en-US" altLang="zh-CN" sz="1600" spc="300" dirty="0">
                  <a:solidFill>
                    <a:schemeClr val="bg1">
                      <a:lumMod val="65000"/>
                    </a:schemeClr>
                  </a:solidFill>
                  <a:latin typeface="方正中等线_GBK" panose="03000509000000000000" pitchFamily="65" charset="-122"/>
                  <a:ea typeface="方正中等线_GBK" panose="03000509000000000000" pitchFamily="65" charset="-122"/>
                </a:rPr>
                <a:t>EXECUTION TEAM</a:t>
              </a:r>
            </a:p>
          </p:txBody>
        </p:sp>
      </p:grpSp>
      <p:sp>
        <p:nvSpPr>
          <p:cNvPr id="9" name="Text Box 10"/>
          <p:cNvSpPr txBox="1">
            <a:spLocks noChangeArrowheads="1"/>
          </p:cNvSpPr>
          <p:nvPr/>
        </p:nvSpPr>
        <p:spPr bwMode="auto">
          <a:xfrm>
            <a:off x="4878046" y="2218419"/>
            <a:ext cx="656431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3200" b="1" spc="300" dirty="0">
                <a:solidFill>
                  <a:srgbClr val="0070C0"/>
                </a:solidFill>
                <a:ea typeface="微软雅黑" panose="020B0503020204020204" pitchFamily="34" charset="-122"/>
              </a:rPr>
              <a:t>建立良好的沟通渠道</a:t>
            </a:r>
          </a:p>
        </p:txBody>
      </p:sp>
      <p:sp>
        <p:nvSpPr>
          <p:cNvPr id="10" name="Text Box 11"/>
          <p:cNvSpPr txBox="1">
            <a:spLocks noChangeArrowheads="1"/>
          </p:cNvSpPr>
          <p:nvPr/>
        </p:nvSpPr>
        <p:spPr bwMode="auto">
          <a:xfrm>
            <a:off x="5165270" y="3098316"/>
            <a:ext cx="5989864" cy="22644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a:lnSpc>
                <a:spcPct val="150000"/>
              </a:lnSpc>
            </a:pPr>
            <a:r>
              <a:rPr lang="zh-CN" altLang="en-US" sz="1600" spc="300" dirty="0">
                <a:solidFill>
                  <a:schemeClr val="tx1">
                    <a:lumMod val="75000"/>
                    <a:lumOff val="25000"/>
                  </a:schemeClr>
                </a:solidFill>
                <a:ea typeface="微软雅黑" panose="020B0503020204020204" pitchFamily="34" charset="-122"/>
              </a:rPr>
              <a:t>     及时收集并反馈信息，协调内部资源有效解决问题，促进员工执行力的提升。因为通过建立良好的沟通渠道，使得沟通起来方便快捷，避免传递信息不到位或传达错误引发工作出现被动</a:t>
            </a:r>
            <a:r>
              <a:rPr lang="en-US" altLang="zh-CN" sz="1600" spc="300" dirty="0">
                <a:solidFill>
                  <a:schemeClr val="tx1">
                    <a:lumMod val="75000"/>
                    <a:lumOff val="25000"/>
                  </a:schemeClr>
                </a:solidFill>
                <a:ea typeface="微软雅黑" panose="020B0503020204020204" pitchFamily="34" charset="-122"/>
              </a:rPr>
              <a:t>;</a:t>
            </a:r>
            <a:r>
              <a:rPr lang="zh-CN" altLang="en-US" sz="1600" spc="300" dirty="0">
                <a:solidFill>
                  <a:schemeClr val="tx1">
                    <a:lumMod val="75000"/>
                    <a:lumOff val="25000"/>
                  </a:schemeClr>
                </a:solidFill>
                <a:ea typeface="微软雅黑" panose="020B0503020204020204" pitchFamily="34" charset="-122"/>
              </a:rPr>
              <a:t>同时通过及时收集并反馈信息，进而协调内部资源及时解决遇到的各种矛盾和问题，纠正出现的偏差和错误，确保各项工作的顺利和有效开展。</a:t>
            </a:r>
          </a:p>
        </p:txBody>
      </p:sp>
      <p:sp>
        <p:nvSpPr>
          <p:cNvPr id="8" name="矩形 7"/>
          <p:cNvSpPr/>
          <p:nvPr/>
        </p:nvSpPr>
        <p:spPr>
          <a:xfrm>
            <a:off x="0" y="6419095"/>
            <a:ext cx="12192000" cy="145143"/>
          </a:xfrm>
          <a:prstGeom prst="rect">
            <a:avLst/>
          </a:prstGeom>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106391894"/>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inVertical)">
                                      <p:cBhvr>
                                        <p:cTn id="7" dur="500"/>
                                        <p:tgtEl>
                                          <p:spTgt spid="11"/>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1000"/>
                                        <p:tgtEl>
                                          <p:spTgt spid="12"/>
                                        </p:tgtEl>
                                      </p:cBhvr>
                                    </p:animEffect>
                                    <p:anim calcmode="lin" valueType="num">
                                      <p:cBhvr>
                                        <p:cTn id="12" dur="1000" fill="hold"/>
                                        <p:tgtEl>
                                          <p:spTgt spid="12"/>
                                        </p:tgtEl>
                                        <p:attrNameLst>
                                          <p:attrName>ppt_x</p:attrName>
                                        </p:attrNameLst>
                                      </p:cBhvr>
                                      <p:tavLst>
                                        <p:tav tm="0">
                                          <p:val>
                                            <p:strVal val="#ppt_x"/>
                                          </p:val>
                                        </p:tav>
                                        <p:tav tm="100000">
                                          <p:val>
                                            <p:strVal val="#ppt_x"/>
                                          </p:val>
                                        </p:tav>
                                      </p:tavLst>
                                    </p:anim>
                                    <p:anim calcmode="lin" valueType="num">
                                      <p:cBhvr>
                                        <p:cTn id="13" dur="1000" fill="hold"/>
                                        <p:tgtEl>
                                          <p:spTgt spid="12"/>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10" presetClass="entr" presetSubtype="0" fill="hold" nodeType="afterEffect">
                                  <p:stCondLst>
                                    <p:cond delay="0"/>
                                  </p:stCondLst>
                                  <p:childTnLst>
                                    <p:set>
                                      <p:cBhvr>
                                        <p:cTn id="16" dur="1" fill="hold">
                                          <p:stCondLst>
                                            <p:cond delay="0"/>
                                          </p:stCondLst>
                                        </p:cTn>
                                        <p:tgtEl>
                                          <p:spTgt spid="9">
                                            <p:txEl>
                                              <p:pRg st="0" end="0"/>
                                            </p:txEl>
                                          </p:spTgt>
                                        </p:tgtEl>
                                        <p:attrNameLst>
                                          <p:attrName>style.visibility</p:attrName>
                                        </p:attrNameLst>
                                      </p:cBhvr>
                                      <p:to>
                                        <p:strVal val="visible"/>
                                      </p:to>
                                    </p:set>
                                    <p:animEffect transition="in" filter="fade">
                                      <p:cBhvr>
                                        <p:cTn id="17" dur="500"/>
                                        <p:tgtEl>
                                          <p:spTgt spid="9">
                                            <p:txEl>
                                              <p:pRg st="0" end="0"/>
                                            </p:txEl>
                                          </p:spTgt>
                                        </p:tgtEl>
                                      </p:cBhvr>
                                    </p:animEffect>
                                  </p:childTnLst>
                                </p:cTn>
                              </p:par>
                            </p:childTnLst>
                          </p:cTn>
                        </p:par>
                        <p:par>
                          <p:cTn id="18" fill="hold">
                            <p:stCondLst>
                              <p:cond delay="2000"/>
                            </p:stCondLst>
                            <p:childTnLst>
                              <p:par>
                                <p:cTn id="19" presetID="22" presetClass="entr" presetSubtype="1" fill="hold" nodeType="afterEffect">
                                  <p:stCondLst>
                                    <p:cond delay="0"/>
                                  </p:stCondLst>
                                  <p:childTnLst>
                                    <p:set>
                                      <p:cBhvr>
                                        <p:cTn id="20" dur="1" fill="hold">
                                          <p:stCondLst>
                                            <p:cond delay="0"/>
                                          </p:stCondLst>
                                        </p:cTn>
                                        <p:tgtEl>
                                          <p:spTgt spid="10">
                                            <p:txEl>
                                              <p:pRg st="0" end="0"/>
                                            </p:txEl>
                                          </p:spTgt>
                                        </p:tgtEl>
                                        <p:attrNameLst>
                                          <p:attrName>style.visibility</p:attrName>
                                        </p:attrNameLst>
                                      </p:cBhvr>
                                      <p:to>
                                        <p:strVal val="visible"/>
                                      </p:to>
                                    </p:set>
                                    <p:animEffect transition="in" filter="wipe(up)">
                                      <p:cBhvr>
                                        <p:cTn id="21" dur="500"/>
                                        <p:tgtEl>
                                          <p:spTgt spid="10">
                                            <p:txEl>
                                              <p:pRg st="0" end="0"/>
                                            </p:txEl>
                                          </p:spTgt>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left)">
                                      <p:cBhvr>
                                        <p:cTn id="2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3533982" y="409392"/>
            <a:ext cx="5915181" cy="633238"/>
            <a:chOff x="3168744" y="406634"/>
            <a:chExt cx="5915181" cy="633238"/>
          </a:xfrm>
        </p:grpSpPr>
        <p:sp>
          <p:nvSpPr>
            <p:cNvPr id="5" name="矩形 24"/>
            <p:cNvSpPr>
              <a:spLocks noChangeArrowheads="1"/>
            </p:cNvSpPr>
            <p:nvPr/>
          </p:nvSpPr>
          <p:spPr bwMode="auto">
            <a:xfrm>
              <a:off x="3168744" y="406634"/>
              <a:ext cx="3595857" cy="630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3500" b="1" spc="300" dirty="0">
                  <a:solidFill>
                    <a:srgbClr val="0C1F34"/>
                  </a:solidFill>
                  <a:latin typeface="Broadway BT" charset="0"/>
                  <a:ea typeface="微软雅黑" panose="020B0503020204020204" pitchFamily="34" charset="-122"/>
                  <a:sym typeface="Broadway BT" charset="0"/>
                </a:rPr>
                <a:t>提升团队执行力</a:t>
              </a:r>
            </a:p>
          </p:txBody>
        </p:sp>
        <p:sp>
          <p:nvSpPr>
            <p:cNvPr id="3" name="矩形 2"/>
            <p:cNvSpPr/>
            <p:nvPr/>
          </p:nvSpPr>
          <p:spPr>
            <a:xfrm>
              <a:off x="6606965" y="455097"/>
              <a:ext cx="2476960" cy="584775"/>
            </a:xfrm>
            <a:prstGeom prst="rect">
              <a:avLst/>
            </a:prstGeom>
          </p:spPr>
          <p:txBody>
            <a:bodyPr wrap="none">
              <a:spAutoFit/>
            </a:bodyPr>
            <a:lstStyle/>
            <a:p>
              <a:r>
                <a:rPr lang="en-US" altLang="zh-CN" sz="1600" spc="300" dirty="0">
                  <a:solidFill>
                    <a:schemeClr val="bg1">
                      <a:lumMod val="65000"/>
                    </a:schemeClr>
                  </a:solidFill>
                  <a:latin typeface="方正中等线_GBK" panose="03000509000000000000" pitchFamily="65" charset="-122"/>
                  <a:ea typeface="方正中等线_GBK" panose="03000509000000000000" pitchFamily="65" charset="-122"/>
                </a:rPr>
                <a:t>TO IMPROVE </a:t>
              </a:r>
            </a:p>
            <a:p>
              <a:r>
                <a:rPr lang="en-US" altLang="zh-CN" sz="1600" spc="300" dirty="0">
                  <a:solidFill>
                    <a:schemeClr val="bg1">
                      <a:lumMod val="65000"/>
                    </a:schemeClr>
                  </a:solidFill>
                  <a:latin typeface="方正中等线_GBK" panose="03000509000000000000" pitchFamily="65" charset="-122"/>
                  <a:ea typeface="方正中等线_GBK" panose="03000509000000000000" pitchFamily="65" charset="-122"/>
                </a:rPr>
                <a:t>EXECUTION TEAM</a:t>
              </a:r>
            </a:p>
          </p:txBody>
        </p:sp>
      </p:grpSp>
      <p:pic>
        <p:nvPicPr>
          <p:cNvPr id="6" name="图片 5"/>
          <p:cNvPicPr>
            <a:picLocks noChangeAspect="1"/>
          </p:cNvPicPr>
          <p:nvPr/>
        </p:nvPicPr>
        <p:blipFill rotWithShape="1">
          <a:blip r:embed="rId3">
            <a:extLst>
              <a:ext uri="{28A0092B-C50C-407E-A947-70E740481C1C}">
                <a14:useLocalDpi xmlns:a14="http://schemas.microsoft.com/office/drawing/2010/main" val="0"/>
              </a:ext>
            </a:extLst>
          </a:blip>
          <a:srcRect l="15806"/>
          <a:stretch/>
        </p:blipFill>
        <p:spPr>
          <a:xfrm>
            <a:off x="516418" y="2002627"/>
            <a:ext cx="4715982" cy="3497430"/>
          </a:xfrm>
          <a:prstGeom prst="rect">
            <a:avLst/>
          </a:prstGeom>
        </p:spPr>
      </p:pic>
      <p:sp>
        <p:nvSpPr>
          <p:cNvPr id="7" name="Text Box 10"/>
          <p:cNvSpPr txBox="1">
            <a:spLocks noChangeArrowheads="1"/>
          </p:cNvSpPr>
          <p:nvPr/>
        </p:nvSpPr>
        <p:spPr bwMode="auto">
          <a:xfrm>
            <a:off x="5234550" y="2218417"/>
            <a:ext cx="5543212"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3200" b="1" spc="300" dirty="0">
                <a:solidFill>
                  <a:srgbClr val="0070C0"/>
                </a:solidFill>
                <a:ea typeface="微软雅黑" panose="020B0503020204020204" pitchFamily="34" charset="-122"/>
              </a:rPr>
              <a:t>管理人员依据工作目标，制定合理制度与方案</a:t>
            </a:r>
          </a:p>
        </p:txBody>
      </p:sp>
      <p:sp>
        <p:nvSpPr>
          <p:cNvPr id="8" name="Text Box 11"/>
          <p:cNvSpPr txBox="1">
            <a:spLocks noChangeArrowheads="1"/>
          </p:cNvSpPr>
          <p:nvPr/>
        </p:nvSpPr>
        <p:spPr bwMode="auto">
          <a:xfrm>
            <a:off x="5011224" y="3536950"/>
            <a:ext cx="5989864" cy="1895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a:lnSpc>
                <a:spcPct val="150000"/>
              </a:lnSpc>
            </a:pPr>
            <a:r>
              <a:rPr lang="zh-CN" altLang="en-US" sz="1600" spc="300" dirty="0">
                <a:solidFill>
                  <a:schemeClr val="tx1">
                    <a:lumMod val="75000"/>
                    <a:lumOff val="25000"/>
                  </a:schemeClr>
                </a:solidFill>
                <a:ea typeface="微软雅黑" panose="020B0503020204020204" pitchFamily="34" charset="-122"/>
              </a:rPr>
              <a:t>     管理人员依据工作目标，制定合理制度与方案，常抓不懈，充分发挥检查、监督与激励作用。因为如果管理人员没有做到常抓不懈或缺乏检查、监督和激励措施，容易使得员工感觉没有督促或干好干坏一个样等等，进而引起员工在工作时会出现懒散甚至捣乱现象。</a:t>
            </a:r>
          </a:p>
        </p:txBody>
      </p:sp>
      <p:sp>
        <p:nvSpPr>
          <p:cNvPr id="9" name="矩形 8"/>
          <p:cNvSpPr/>
          <p:nvPr/>
        </p:nvSpPr>
        <p:spPr>
          <a:xfrm>
            <a:off x="0" y="6419095"/>
            <a:ext cx="12192000" cy="145143"/>
          </a:xfrm>
          <a:prstGeom prst="rect">
            <a:avLst/>
          </a:prstGeom>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77080114"/>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inVertical)">
                                      <p:cBhvr>
                                        <p:cTn id="7" dur="500"/>
                                        <p:tgtEl>
                                          <p:spTgt spid="11"/>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down)">
                                      <p:cBhvr>
                                        <p:cTn id="11" dur="500"/>
                                        <p:tgtEl>
                                          <p:spTgt spid="6"/>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up)">
                                      <p:cBhvr>
                                        <p:cTn id="15" dur="500"/>
                                        <p:tgtEl>
                                          <p:spTgt spid="7"/>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up)">
                                      <p:cBhvr>
                                        <p:cTn id="19" dur="500"/>
                                        <p:tgtEl>
                                          <p:spTgt spid="8"/>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3533982" y="409392"/>
            <a:ext cx="5915181" cy="633238"/>
            <a:chOff x="3168744" y="406634"/>
            <a:chExt cx="5915181" cy="633238"/>
          </a:xfrm>
        </p:grpSpPr>
        <p:sp>
          <p:nvSpPr>
            <p:cNvPr id="5" name="矩形 24"/>
            <p:cNvSpPr>
              <a:spLocks noChangeArrowheads="1"/>
            </p:cNvSpPr>
            <p:nvPr/>
          </p:nvSpPr>
          <p:spPr bwMode="auto">
            <a:xfrm>
              <a:off x="3168744" y="406634"/>
              <a:ext cx="3595857" cy="630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3500" b="1" spc="300" dirty="0">
                  <a:solidFill>
                    <a:srgbClr val="0C1F34"/>
                  </a:solidFill>
                  <a:latin typeface="Broadway BT" charset="0"/>
                  <a:ea typeface="微软雅黑" panose="020B0503020204020204" pitchFamily="34" charset="-122"/>
                  <a:sym typeface="Broadway BT" charset="0"/>
                </a:rPr>
                <a:t>提升团队执行力</a:t>
              </a:r>
            </a:p>
          </p:txBody>
        </p:sp>
        <p:sp>
          <p:nvSpPr>
            <p:cNvPr id="3" name="矩形 2"/>
            <p:cNvSpPr/>
            <p:nvPr/>
          </p:nvSpPr>
          <p:spPr>
            <a:xfrm>
              <a:off x="6606965" y="455097"/>
              <a:ext cx="2476960" cy="584775"/>
            </a:xfrm>
            <a:prstGeom prst="rect">
              <a:avLst/>
            </a:prstGeom>
          </p:spPr>
          <p:txBody>
            <a:bodyPr wrap="none">
              <a:spAutoFit/>
            </a:bodyPr>
            <a:lstStyle/>
            <a:p>
              <a:r>
                <a:rPr lang="en-US" altLang="zh-CN" sz="1600" spc="300" dirty="0">
                  <a:solidFill>
                    <a:schemeClr val="bg1">
                      <a:lumMod val="65000"/>
                    </a:schemeClr>
                  </a:solidFill>
                  <a:latin typeface="方正中等线_GBK" panose="03000509000000000000" pitchFamily="65" charset="-122"/>
                  <a:ea typeface="方正中等线_GBK" panose="03000509000000000000" pitchFamily="65" charset="-122"/>
                </a:rPr>
                <a:t>TO IMPROVE </a:t>
              </a:r>
            </a:p>
            <a:p>
              <a:r>
                <a:rPr lang="en-US" altLang="zh-CN" sz="1600" spc="300" dirty="0">
                  <a:solidFill>
                    <a:schemeClr val="bg1">
                      <a:lumMod val="65000"/>
                    </a:schemeClr>
                  </a:solidFill>
                  <a:latin typeface="方正中等线_GBK" panose="03000509000000000000" pitchFamily="65" charset="-122"/>
                  <a:ea typeface="方正中等线_GBK" panose="03000509000000000000" pitchFamily="65" charset="-122"/>
                </a:rPr>
                <a:t>EXECUTION TEAM</a:t>
              </a:r>
            </a:p>
          </p:txBody>
        </p:sp>
      </p:grpSp>
      <p:sp>
        <p:nvSpPr>
          <p:cNvPr id="6" name="Text Box 10"/>
          <p:cNvSpPr txBox="1">
            <a:spLocks noChangeArrowheads="1"/>
          </p:cNvSpPr>
          <p:nvPr/>
        </p:nvSpPr>
        <p:spPr bwMode="auto">
          <a:xfrm>
            <a:off x="4500673" y="1999741"/>
            <a:ext cx="656431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3200" b="1" spc="300" dirty="0">
                <a:solidFill>
                  <a:srgbClr val="0070C0"/>
                </a:solidFill>
                <a:ea typeface="微软雅黑" panose="020B0503020204020204" pitchFamily="34" charset="-122"/>
              </a:rPr>
              <a:t>建立良好的沟通渠道</a:t>
            </a:r>
          </a:p>
        </p:txBody>
      </p:sp>
      <p:sp>
        <p:nvSpPr>
          <p:cNvPr id="7" name="Text Box 11"/>
          <p:cNvSpPr txBox="1">
            <a:spLocks noChangeArrowheads="1"/>
          </p:cNvSpPr>
          <p:nvPr/>
        </p:nvSpPr>
        <p:spPr bwMode="auto">
          <a:xfrm>
            <a:off x="4787898" y="3098316"/>
            <a:ext cx="5989864" cy="22644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a:lnSpc>
                <a:spcPct val="150000"/>
              </a:lnSpc>
            </a:pPr>
            <a:r>
              <a:rPr lang="zh-CN" altLang="en-US" sz="1600" spc="300" dirty="0">
                <a:solidFill>
                  <a:schemeClr val="tx1">
                    <a:lumMod val="75000"/>
                    <a:lumOff val="25000"/>
                  </a:schemeClr>
                </a:solidFill>
                <a:ea typeface="微软雅黑" panose="020B0503020204020204" pitchFamily="34" charset="-122"/>
              </a:rPr>
              <a:t>     及时收集并反馈信息，协调内部资源有效解决问题，促进员工执行力的提升。因为通过建立良好的沟通渠道，使得沟通起来方便快捷，避免传递信息不到位或传达错误引发工作出现被动</a:t>
            </a:r>
            <a:r>
              <a:rPr lang="en-US" altLang="zh-CN" sz="1600" spc="300" dirty="0">
                <a:solidFill>
                  <a:schemeClr val="tx1">
                    <a:lumMod val="75000"/>
                    <a:lumOff val="25000"/>
                  </a:schemeClr>
                </a:solidFill>
                <a:ea typeface="微软雅黑" panose="020B0503020204020204" pitchFamily="34" charset="-122"/>
              </a:rPr>
              <a:t>;</a:t>
            </a:r>
            <a:r>
              <a:rPr lang="zh-CN" altLang="en-US" sz="1600" spc="300" dirty="0">
                <a:solidFill>
                  <a:schemeClr val="tx1">
                    <a:lumMod val="75000"/>
                    <a:lumOff val="25000"/>
                  </a:schemeClr>
                </a:solidFill>
                <a:ea typeface="微软雅黑" panose="020B0503020204020204" pitchFamily="34" charset="-122"/>
              </a:rPr>
              <a:t>同时通过及时收集并反馈信息，进而协调内部资源及时解决遇到的各种矛盾和问题，纠正出现的偏差和错误，确保各项工作的顺利和有效开展。</a:t>
            </a:r>
          </a:p>
        </p:txBody>
      </p:sp>
      <p:pic>
        <p:nvPicPr>
          <p:cNvPr id="8" name="图片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04330" y="2812971"/>
            <a:ext cx="3396343" cy="2549747"/>
          </a:xfrm>
          <a:prstGeom prst="rect">
            <a:avLst/>
          </a:prstGeom>
        </p:spPr>
      </p:pic>
      <p:sp>
        <p:nvSpPr>
          <p:cNvPr id="9" name="矩形 8"/>
          <p:cNvSpPr/>
          <p:nvPr/>
        </p:nvSpPr>
        <p:spPr>
          <a:xfrm>
            <a:off x="0" y="6419095"/>
            <a:ext cx="12192000" cy="145143"/>
          </a:xfrm>
          <a:prstGeom prst="rect">
            <a:avLst/>
          </a:prstGeom>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803094078"/>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inVertical)">
                                      <p:cBhvr>
                                        <p:cTn id="7" dur="500"/>
                                        <p:tgtEl>
                                          <p:spTgt spid="11"/>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1000"/>
                                        <p:tgtEl>
                                          <p:spTgt spid="8"/>
                                        </p:tgtEl>
                                      </p:cBhvr>
                                    </p:animEffect>
                                    <p:anim calcmode="lin" valueType="num">
                                      <p:cBhvr>
                                        <p:cTn id="12" dur="1000" fill="hold"/>
                                        <p:tgtEl>
                                          <p:spTgt spid="8"/>
                                        </p:tgtEl>
                                        <p:attrNameLst>
                                          <p:attrName>ppt_x</p:attrName>
                                        </p:attrNameLst>
                                      </p:cBhvr>
                                      <p:tavLst>
                                        <p:tav tm="0">
                                          <p:val>
                                            <p:strVal val="#ppt_x"/>
                                          </p:val>
                                        </p:tav>
                                        <p:tav tm="100000">
                                          <p:val>
                                            <p:strVal val="#ppt_x"/>
                                          </p:val>
                                        </p:tav>
                                      </p:tavLst>
                                    </p:anim>
                                    <p:anim calcmode="lin" valueType="num">
                                      <p:cBhvr>
                                        <p:cTn id="13" dur="1000" fill="hold"/>
                                        <p:tgtEl>
                                          <p:spTgt spid="8"/>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16" presetClass="entr" presetSubtype="21" fill="hold" nodeType="afterEffect">
                                  <p:stCondLst>
                                    <p:cond delay="0"/>
                                  </p:stCondLst>
                                  <p:childTnLst>
                                    <p:set>
                                      <p:cBhvr>
                                        <p:cTn id="16" dur="1" fill="hold">
                                          <p:stCondLst>
                                            <p:cond delay="0"/>
                                          </p:stCondLst>
                                        </p:cTn>
                                        <p:tgtEl>
                                          <p:spTgt spid="6">
                                            <p:txEl>
                                              <p:pRg st="0" end="0"/>
                                            </p:txEl>
                                          </p:spTgt>
                                        </p:tgtEl>
                                        <p:attrNameLst>
                                          <p:attrName>style.visibility</p:attrName>
                                        </p:attrNameLst>
                                      </p:cBhvr>
                                      <p:to>
                                        <p:strVal val="visible"/>
                                      </p:to>
                                    </p:set>
                                    <p:animEffect transition="in" filter="barn(inVertical)">
                                      <p:cBhvr>
                                        <p:cTn id="17" dur="500"/>
                                        <p:tgtEl>
                                          <p:spTgt spid="6">
                                            <p:txEl>
                                              <p:pRg st="0" end="0"/>
                                            </p:txEl>
                                          </p:spTgt>
                                        </p:tgtEl>
                                      </p:cBhvr>
                                    </p:animEffect>
                                  </p:childTnLst>
                                </p:cTn>
                              </p:par>
                            </p:childTnLst>
                          </p:cTn>
                        </p:par>
                        <p:par>
                          <p:cTn id="18" fill="hold">
                            <p:stCondLst>
                              <p:cond delay="2000"/>
                            </p:stCondLst>
                            <p:childTnLst>
                              <p:par>
                                <p:cTn id="19" presetID="22" presetClass="entr" presetSubtype="1" fill="hold" nodeType="afterEffect">
                                  <p:stCondLst>
                                    <p:cond delay="0"/>
                                  </p:stCondLst>
                                  <p:childTnLst>
                                    <p:set>
                                      <p:cBhvr>
                                        <p:cTn id="20" dur="1" fill="hold">
                                          <p:stCondLst>
                                            <p:cond delay="0"/>
                                          </p:stCondLst>
                                        </p:cTn>
                                        <p:tgtEl>
                                          <p:spTgt spid="7">
                                            <p:txEl>
                                              <p:pRg st="0" end="0"/>
                                            </p:txEl>
                                          </p:spTgt>
                                        </p:tgtEl>
                                        <p:attrNameLst>
                                          <p:attrName>style.visibility</p:attrName>
                                        </p:attrNameLst>
                                      </p:cBhvr>
                                      <p:to>
                                        <p:strVal val="visible"/>
                                      </p:to>
                                    </p:set>
                                    <p:animEffect transition="in" filter="wipe(up)">
                                      <p:cBhvr>
                                        <p:cTn id="21" dur="500"/>
                                        <p:tgtEl>
                                          <p:spTgt spid="7">
                                            <p:txEl>
                                              <p:pRg st="0" end="0"/>
                                            </p:txEl>
                                          </p:spTgt>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left)">
                                      <p:cBhvr>
                                        <p:cTn id="2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3533982" y="409392"/>
            <a:ext cx="5915181" cy="633238"/>
            <a:chOff x="3168744" y="406634"/>
            <a:chExt cx="5915181" cy="633238"/>
          </a:xfrm>
        </p:grpSpPr>
        <p:sp>
          <p:nvSpPr>
            <p:cNvPr id="5" name="矩形 24"/>
            <p:cNvSpPr>
              <a:spLocks noChangeArrowheads="1"/>
            </p:cNvSpPr>
            <p:nvPr/>
          </p:nvSpPr>
          <p:spPr bwMode="auto">
            <a:xfrm>
              <a:off x="3168744" y="406634"/>
              <a:ext cx="3595857" cy="630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3500" b="1" spc="300" dirty="0">
                  <a:solidFill>
                    <a:srgbClr val="0C1F34"/>
                  </a:solidFill>
                  <a:latin typeface="Broadway BT" charset="0"/>
                  <a:ea typeface="微软雅黑" panose="020B0503020204020204" pitchFamily="34" charset="-122"/>
                  <a:sym typeface="Broadway BT" charset="0"/>
                </a:rPr>
                <a:t>提升团队执行力</a:t>
              </a:r>
            </a:p>
          </p:txBody>
        </p:sp>
        <p:sp>
          <p:nvSpPr>
            <p:cNvPr id="3" name="矩形 2"/>
            <p:cNvSpPr/>
            <p:nvPr/>
          </p:nvSpPr>
          <p:spPr>
            <a:xfrm>
              <a:off x="6606965" y="455097"/>
              <a:ext cx="2476960" cy="584775"/>
            </a:xfrm>
            <a:prstGeom prst="rect">
              <a:avLst/>
            </a:prstGeom>
          </p:spPr>
          <p:txBody>
            <a:bodyPr wrap="none">
              <a:spAutoFit/>
            </a:bodyPr>
            <a:lstStyle/>
            <a:p>
              <a:r>
                <a:rPr lang="en-US" altLang="zh-CN" sz="1600" spc="300" dirty="0">
                  <a:solidFill>
                    <a:schemeClr val="bg1">
                      <a:lumMod val="65000"/>
                    </a:schemeClr>
                  </a:solidFill>
                  <a:latin typeface="方正中等线_GBK" panose="03000509000000000000" pitchFamily="65" charset="-122"/>
                  <a:ea typeface="方正中等线_GBK" panose="03000509000000000000" pitchFamily="65" charset="-122"/>
                </a:rPr>
                <a:t>TO IMPROVE </a:t>
              </a:r>
            </a:p>
            <a:p>
              <a:r>
                <a:rPr lang="en-US" altLang="zh-CN" sz="1600" spc="300" dirty="0">
                  <a:solidFill>
                    <a:schemeClr val="bg1">
                      <a:lumMod val="65000"/>
                    </a:schemeClr>
                  </a:solidFill>
                  <a:latin typeface="方正中等线_GBK" panose="03000509000000000000" pitchFamily="65" charset="-122"/>
                  <a:ea typeface="方正中等线_GBK" panose="03000509000000000000" pitchFamily="65" charset="-122"/>
                </a:rPr>
                <a:t>EXECUTION TEAM</a:t>
              </a:r>
            </a:p>
          </p:txBody>
        </p:sp>
      </p:grpSp>
      <p:sp>
        <p:nvSpPr>
          <p:cNvPr id="6" name="Text Box 10"/>
          <p:cNvSpPr txBox="1">
            <a:spLocks noChangeArrowheads="1"/>
          </p:cNvSpPr>
          <p:nvPr/>
        </p:nvSpPr>
        <p:spPr bwMode="auto">
          <a:xfrm>
            <a:off x="4500674" y="2218419"/>
            <a:ext cx="656431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3200" b="1" spc="300" dirty="0">
                <a:solidFill>
                  <a:srgbClr val="0070C0"/>
                </a:solidFill>
                <a:ea typeface="微软雅黑" panose="020B0503020204020204" pitchFamily="34" charset="-122"/>
              </a:rPr>
              <a:t>管理人员带头作用</a:t>
            </a:r>
          </a:p>
        </p:txBody>
      </p:sp>
      <p:sp>
        <p:nvSpPr>
          <p:cNvPr id="7" name="Text Box 11"/>
          <p:cNvSpPr txBox="1">
            <a:spLocks noChangeArrowheads="1"/>
          </p:cNvSpPr>
          <p:nvPr/>
        </p:nvSpPr>
        <p:spPr bwMode="auto">
          <a:xfrm>
            <a:off x="4787898" y="3098316"/>
            <a:ext cx="6896102"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a:lnSpc>
                <a:spcPct val="150000"/>
              </a:lnSpc>
            </a:pPr>
            <a:r>
              <a:rPr lang="zh-CN" altLang="en-US" sz="1600" spc="300" dirty="0">
                <a:solidFill>
                  <a:schemeClr val="tx1">
                    <a:lumMod val="75000"/>
                    <a:lumOff val="25000"/>
                  </a:schemeClr>
                </a:solidFill>
                <a:ea typeface="微软雅黑" panose="020B0503020204020204" pitchFamily="34" charset="-122"/>
              </a:rPr>
              <a:t>     管理人员</a:t>
            </a:r>
            <a:r>
              <a:rPr lang="en-US" altLang="zh-CN" sz="1600" spc="300" dirty="0">
                <a:solidFill>
                  <a:schemeClr val="tx1">
                    <a:lumMod val="75000"/>
                    <a:lumOff val="25000"/>
                  </a:schemeClr>
                </a:solidFill>
                <a:ea typeface="微软雅黑" panose="020B0503020204020204" pitchFamily="34" charset="-122"/>
              </a:rPr>
              <a:t>(</a:t>
            </a:r>
            <a:r>
              <a:rPr lang="zh-CN" altLang="en-US" sz="1600" spc="300" dirty="0">
                <a:solidFill>
                  <a:schemeClr val="tx1">
                    <a:lumMod val="75000"/>
                    <a:lumOff val="25000"/>
                  </a:schemeClr>
                </a:solidFill>
                <a:ea typeface="微软雅黑" panose="020B0503020204020204" pitchFamily="34" charset="-122"/>
              </a:rPr>
              <a:t>特别是一线管理人员</a:t>
            </a:r>
            <a:r>
              <a:rPr lang="en-US" altLang="zh-CN" sz="1600" spc="300" dirty="0">
                <a:solidFill>
                  <a:schemeClr val="tx1">
                    <a:lumMod val="75000"/>
                    <a:lumOff val="25000"/>
                  </a:schemeClr>
                </a:solidFill>
                <a:ea typeface="微软雅黑" panose="020B0503020204020204" pitchFamily="34" charset="-122"/>
              </a:rPr>
              <a:t>)</a:t>
            </a:r>
            <a:r>
              <a:rPr lang="zh-CN" altLang="en-US" sz="1600" spc="300" dirty="0">
                <a:solidFill>
                  <a:schemeClr val="tx1">
                    <a:lumMod val="75000"/>
                    <a:lumOff val="25000"/>
                  </a:schemeClr>
                </a:solidFill>
                <a:ea typeface="微软雅黑" panose="020B0503020204020204" pitchFamily="34" charset="-122"/>
              </a:rPr>
              <a:t>充分发挥工作强有力的执行力带头作用。员工执行力的强与弱往往跟直接领导有着直接关系，所以作为管理人员需要充分发挥工作时执行力的带头作用，建立工作雷厉风行的工作习惯</a:t>
            </a:r>
            <a:r>
              <a:rPr lang="en-US" altLang="zh-CN" sz="1600" spc="300" dirty="0">
                <a:solidFill>
                  <a:schemeClr val="tx1">
                    <a:lumMod val="75000"/>
                    <a:lumOff val="25000"/>
                  </a:schemeClr>
                </a:solidFill>
                <a:ea typeface="微软雅黑" panose="020B0503020204020204" pitchFamily="34" charset="-122"/>
              </a:rPr>
              <a:t>(</a:t>
            </a:r>
            <a:r>
              <a:rPr lang="zh-CN" altLang="en-US" sz="1600" spc="300" dirty="0">
                <a:solidFill>
                  <a:schemeClr val="tx1">
                    <a:lumMod val="75000"/>
                    <a:lumOff val="25000"/>
                  </a:schemeClr>
                </a:solidFill>
                <a:ea typeface="微软雅黑" panose="020B0503020204020204" pitchFamily="34" charset="-122"/>
              </a:rPr>
              <a:t>但绝不是莽撞盲打</a:t>
            </a:r>
            <a:r>
              <a:rPr lang="en-US" altLang="zh-CN" sz="1600" spc="300" dirty="0">
                <a:solidFill>
                  <a:schemeClr val="tx1">
                    <a:lumMod val="75000"/>
                    <a:lumOff val="25000"/>
                  </a:schemeClr>
                </a:solidFill>
                <a:ea typeface="微软雅黑" panose="020B0503020204020204" pitchFamily="34" charset="-122"/>
              </a:rPr>
              <a:t>)</a:t>
            </a:r>
            <a:r>
              <a:rPr lang="zh-CN" altLang="en-US" sz="1600" spc="300" dirty="0">
                <a:solidFill>
                  <a:schemeClr val="tx1">
                    <a:lumMod val="75000"/>
                    <a:lumOff val="25000"/>
                  </a:schemeClr>
                </a:solidFill>
                <a:ea typeface="微软雅黑" panose="020B0503020204020204" pitchFamily="34" charset="-122"/>
              </a:rPr>
              <a:t>，充分发挥管理人员的模范和带头作用，积极引导员工朝着正确的方向前进，确保按时保质保量地完成各项工作任务与目标</a:t>
            </a:r>
          </a:p>
        </p:txBody>
      </p:sp>
      <p:pic>
        <p:nvPicPr>
          <p:cNvPr id="8" name="图片 7"/>
          <p:cNvPicPr>
            <a:picLocks noChangeAspect="1"/>
          </p:cNvPicPr>
          <p:nvPr/>
        </p:nvPicPr>
        <p:blipFill rotWithShape="1">
          <a:blip r:embed="rId3">
            <a:extLst>
              <a:ext uri="{28A0092B-C50C-407E-A947-70E740481C1C}">
                <a14:useLocalDpi xmlns:a14="http://schemas.microsoft.com/office/drawing/2010/main" val="0"/>
              </a:ext>
            </a:extLst>
          </a:blip>
          <a:srcRect l="11220"/>
          <a:stretch/>
        </p:blipFill>
        <p:spPr>
          <a:xfrm>
            <a:off x="914399" y="1316106"/>
            <a:ext cx="3390136" cy="4769757"/>
          </a:xfrm>
          <a:prstGeom prst="rect">
            <a:avLst/>
          </a:prstGeom>
        </p:spPr>
      </p:pic>
      <p:sp>
        <p:nvSpPr>
          <p:cNvPr id="9" name="矩形 8"/>
          <p:cNvSpPr/>
          <p:nvPr/>
        </p:nvSpPr>
        <p:spPr>
          <a:xfrm>
            <a:off x="0" y="6419095"/>
            <a:ext cx="12192000" cy="145143"/>
          </a:xfrm>
          <a:prstGeom prst="rect">
            <a:avLst/>
          </a:prstGeom>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473755125"/>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inVertical)">
                                      <p:cBhvr>
                                        <p:cTn id="7" dur="500"/>
                                        <p:tgtEl>
                                          <p:spTgt spid="11"/>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1000"/>
                                        <p:tgtEl>
                                          <p:spTgt spid="8"/>
                                        </p:tgtEl>
                                      </p:cBhvr>
                                    </p:animEffect>
                                    <p:anim calcmode="lin" valueType="num">
                                      <p:cBhvr>
                                        <p:cTn id="12" dur="1000" fill="hold"/>
                                        <p:tgtEl>
                                          <p:spTgt spid="8"/>
                                        </p:tgtEl>
                                        <p:attrNameLst>
                                          <p:attrName>ppt_x</p:attrName>
                                        </p:attrNameLst>
                                      </p:cBhvr>
                                      <p:tavLst>
                                        <p:tav tm="0">
                                          <p:val>
                                            <p:strVal val="#ppt_x"/>
                                          </p:val>
                                        </p:tav>
                                        <p:tav tm="100000">
                                          <p:val>
                                            <p:strVal val="#ppt_x"/>
                                          </p:val>
                                        </p:tav>
                                      </p:tavLst>
                                    </p:anim>
                                    <p:anim calcmode="lin" valueType="num">
                                      <p:cBhvr>
                                        <p:cTn id="13" dur="1000" fill="hold"/>
                                        <p:tgtEl>
                                          <p:spTgt spid="8"/>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16" presetClass="entr" presetSubtype="21" fill="hold" nodeType="afterEffect">
                                  <p:stCondLst>
                                    <p:cond delay="0"/>
                                  </p:stCondLst>
                                  <p:childTnLst>
                                    <p:set>
                                      <p:cBhvr>
                                        <p:cTn id="16" dur="1" fill="hold">
                                          <p:stCondLst>
                                            <p:cond delay="0"/>
                                          </p:stCondLst>
                                        </p:cTn>
                                        <p:tgtEl>
                                          <p:spTgt spid="6">
                                            <p:txEl>
                                              <p:pRg st="0" end="0"/>
                                            </p:txEl>
                                          </p:spTgt>
                                        </p:tgtEl>
                                        <p:attrNameLst>
                                          <p:attrName>style.visibility</p:attrName>
                                        </p:attrNameLst>
                                      </p:cBhvr>
                                      <p:to>
                                        <p:strVal val="visible"/>
                                      </p:to>
                                    </p:set>
                                    <p:animEffect transition="in" filter="barn(inVertical)">
                                      <p:cBhvr>
                                        <p:cTn id="17" dur="500"/>
                                        <p:tgtEl>
                                          <p:spTgt spid="6">
                                            <p:txEl>
                                              <p:pRg st="0" end="0"/>
                                            </p:txEl>
                                          </p:spTgt>
                                        </p:tgtEl>
                                      </p:cBhvr>
                                    </p:animEffect>
                                  </p:childTnLst>
                                </p:cTn>
                              </p:par>
                            </p:childTnLst>
                          </p:cTn>
                        </p:par>
                        <p:par>
                          <p:cTn id="18" fill="hold">
                            <p:stCondLst>
                              <p:cond delay="2000"/>
                            </p:stCondLst>
                            <p:childTnLst>
                              <p:par>
                                <p:cTn id="19" presetID="22" presetClass="entr" presetSubtype="1"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up)">
                                      <p:cBhvr>
                                        <p:cTn id="21" dur="500"/>
                                        <p:tgtEl>
                                          <p:spTgt spid="7"/>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left)">
                                      <p:cBhvr>
                                        <p:cTn id="2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3533982" y="409392"/>
            <a:ext cx="5915181" cy="633238"/>
            <a:chOff x="3168744" y="406634"/>
            <a:chExt cx="5915181" cy="633238"/>
          </a:xfrm>
        </p:grpSpPr>
        <p:sp>
          <p:nvSpPr>
            <p:cNvPr id="5" name="矩形 24"/>
            <p:cNvSpPr>
              <a:spLocks noChangeArrowheads="1"/>
            </p:cNvSpPr>
            <p:nvPr/>
          </p:nvSpPr>
          <p:spPr bwMode="auto">
            <a:xfrm>
              <a:off x="3168744" y="406634"/>
              <a:ext cx="3595857" cy="630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3500" b="1" spc="300" dirty="0">
                  <a:solidFill>
                    <a:srgbClr val="0C1F34"/>
                  </a:solidFill>
                  <a:latin typeface="Broadway BT" charset="0"/>
                  <a:ea typeface="微软雅黑" panose="020B0503020204020204" pitchFamily="34" charset="-122"/>
                  <a:sym typeface="Broadway BT" charset="0"/>
                </a:rPr>
                <a:t>提升团队执行力</a:t>
              </a:r>
            </a:p>
          </p:txBody>
        </p:sp>
        <p:sp>
          <p:nvSpPr>
            <p:cNvPr id="3" name="矩形 2"/>
            <p:cNvSpPr/>
            <p:nvPr/>
          </p:nvSpPr>
          <p:spPr>
            <a:xfrm>
              <a:off x="6606965" y="455097"/>
              <a:ext cx="2476960" cy="584775"/>
            </a:xfrm>
            <a:prstGeom prst="rect">
              <a:avLst/>
            </a:prstGeom>
          </p:spPr>
          <p:txBody>
            <a:bodyPr wrap="none">
              <a:spAutoFit/>
            </a:bodyPr>
            <a:lstStyle/>
            <a:p>
              <a:r>
                <a:rPr lang="en-US" altLang="zh-CN" sz="1600" spc="300" dirty="0">
                  <a:solidFill>
                    <a:schemeClr val="bg1">
                      <a:lumMod val="65000"/>
                    </a:schemeClr>
                  </a:solidFill>
                  <a:latin typeface="方正中等线_GBK" panose="03000509000000000000" pitchFamily="65" charset="-122"/>
                  <a:ea typeface="方正中等线_GBK" panose="03000509000000000000" pitchFamily="65" charset="-122"/>
                </a:rPr>
                <a:t>TO IMPROVE </a:t>
              </a:r>
            </a:p>
            <a:p>
              <a:r>
                <a:rPr lang="en-US" altLang="zh-CN" sz="1600" spc="300" dirty="0">
                  <a:solidFill>
                    <a:schemeClr val="bg1">
                      <a:lumMod val="65000"/>
                    </a:schemeClr>
                  </a:solidFill>
                  <a:latin typeface="方正中等线_GBK" panose="03000509000000000000" pitchFamily="65" charset="-122"/>
                  <a:ea typeface="方正中等线_GBK" panose="03000509000000000000" pitchFamily="65" charset="-122"/>
                </a:rPr>
                <a:t>EXECUTION TEAM</a:t>
              </a:r>
            </a:p>
          </p:txBody>
        </p:sp>
      </p:grpSp>
      <p:sp>
        <p:nvSpPr>
          <p:cNvPr id="6" name="Text Box 10"/>
          <p:cNvSpPr txBox="1">
            <a:spLocks noChangeArrowheads="1"/>
          </p:cNvSpPr>
          <p:nvPr/>
        </p:nvSpPr>
        <p:spPr bwMode="auto">
          <a:xfrm>
            <a:off x="4761931" y="2053334"/>
            <a:ext cx="656431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3200" b="1" spc="300" dirty="0">
                <a:solidFill>
                  <a:srgbClr val="0070C0"/>
                </a:solidFill>
                <a:ea typeface="微软雅黑" panose="020B0503020204020204" pitchFamily="34" charset="-122"/>
              </a:rPr>
              <a:t>明确工作目标，明确员工分工</a:t>
            </a:r>
          </a:p>
        </p:txBody>
      </p:sp>
      <p:sp>
        <p:nvSpPr>
          <p:cNvPr id="7" name="Text Box 11"/>
          <p:cNvSpPr txBox="1">
            <a:spLocks noChangeArrowheads="1"/>
          </p:cNvSpPr>
          <p:nvPr/>
        </p:nvSpPr>
        <p:spPr bwMode="auto">
          <a:xfrm>
            <a:off x="5049155" y="2933231"/>
            <a:ext cx="5989864" cy="22644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a:lnSpc>
                <a:spcPct val="150000"/>
              </a:lnSpc>
            </a:pPr>
            <a:r>
              <a:rPr lang="zh-CN" altLang="en-US" sz="1600" spc="300" dirty="0">
                <a:solidFill>
                  <a:schemeClr val="tx1">
                    <a:lumMod val="75000"/>
                    <a:lumOff val="25000"/>
                  </a:schemeClr>
                </a:solidFill>
                <a:ea typeface="微软雅黑" panose="020B0503020204020204" pitchFamily="34" charset="-122"/>
              </a:rPr>
              <a:t>     构建合理的工作流程，明确工作目标，明确员工分工，做到职责清晰，提供工作方式方法。因为如果缺乏合理的工作流程，容易让员工工作起来不顺畅</a:t>
            </a:r>
            <a:r>
              <a:rPr lang="en-US" altLang="zh-CN" sz="1600" spc="300" dirty="0">
                <a:solidFill>
                  <a:schemeClr val="tx1">
                    <a:lumMod val="75000"/>
                    <a:lumOff val="25000"/>
                  </a:schemeClr>
                </a:solidFill>
                <a:ea typeface="微软雅黑" panose="020B0503020204020204" pitchFamily="34" charset="-122"/>
              </a:rPr>
              <a:t>;</a:t>
            </a:r>
            <a:r>
              <a:rPr lang="zh-CN" altLang="en-US" sz="1600" spc="300" dirty="0">
                <a:solidFill>
                  <a:schemeClr val="tx1">
                    <a:lumMod val="75000"/>
                    <a:lumOff val="25000"/>
                  </a:schemeClr>
                </a:solidFill>
                <a:ea typeface="微软雅黑" panose="020B0503020204020204" pitchFamily="34" charset="-122"/>
              </a:rPr>
              <a:t>如果缺乏工作目标，容易让员工工作起来很茫然</a:t>
            </a:r>
            <a:r>
              <a:rPr lang="en-US" altLang="zh-CN" sz="1600" spc="300" dirty="0">
                <a:solidFill>
                  <a:schemeClr val="tx1">
                    <a:lumMod val="75000"/>
                    <a:lumOff val="25000"/>
                  </a:schemeClr>
                </a:solidFill>
                <a:ea typeface="微软雅黑" panose="020B0503020204020204" pitchFamily="34" charset="-122"/>
              </a:rPr>
              <a:t>;</a:t>
            </a:r>
            <a:r>
              <a:rPr lang="zh-CN" altLang="en-US" sz="1600" spc="300" dirty="0">
                <a:solidFill>
                  <a:schemeClr val="tx1">
                    <a:lumMod val="75000"/>
                    <a:lumOff val="25000"/>
                  </a:schemeClr>
                </a:solidFill>
                <a:ea typeface="微软雅黑" panose="020B0503020204020204" pitchFamily="34" charset="-122"/>
              </a:rPr>
              <a:t>如果缺乏明确分工，容易让员工工作时出现扯皮现象</a:t>
            </a:r>
            <a:r>
              <a:rPr lang="en-US" altLang="zh-CN" sz="1600" spc="300" dirty="0">
                <a:solidFill>
                  <a:schemeClr val="tx1">
                    <a:lumMod val="75000"/>
                    <a:lumOff val="25000"/>
                  </a:schemeClr>
                </a:solidFill>
                <a:ea typeface="微软雅黑" panose="020B0503020204020204" pitchFamily="34" charset="-122"/>
              </a:rPr>
              <a:t>;</a:t>
            </a:r>
            <a:r>
              <a:rPr lang="zh-CN" altLang="en-US" sz="1600" spc="300" dirty="0">
                <a:solidFill>
                  <a:schemeClr val="tx1">
                    <a:lumMod val="75000"/>
                    <a:lumOff val="25000"/>
                  </a:schemeClr>
                </a:solidFill>
                <a:ea typeface="微软雅黑" panose="020B0503020204020204" pitchFamily="34" charset="-122"/>
              </a:rPr>
              <a:t>如果工作方式方法不得当，容易让员工工作起来事倍而功半。</a:t>
            </a:r>
          </a:p>
        </p:txBody>
      </p:sp>
      <p:pic>
        <p:nvPicPr>
          <p:cNvPr id="8" name="图片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31434" y="2053334"/>
            <a:ext cx="3765547" cy="3313681"/>
          </a:xfrm>
          <a:prstGeom prst="rect">
            <a:avLst/>
          </a:prstGeom>
        </p:spPr>
      </p:pic>
      <p:sp>
        <p:nvSpPr>
          <p:cNvPr id="9" name="矩形 8"/>
          <p:cNvSpPr/>
          <p:nvPr/>
        </p:nvSpPr>
        <p:spPr>
          <a:xfrm>
            <a:off x="0" y="6419095"/>
            <a:ext cx="12192000" cy="145143"/>
          </a:xfrm>
          <a:prstGeom prst="rect">
            <a:avLst/>
          </a:prstGeom>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753995240"/>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inVertical)">
                                      <p:cBhvr>
                                        <p:cTn id="7" dur="500"/>
                                        <p:tgtEl>
                                          <p:spTgt spid="11"/>
                                        </p:tgtEl>
                                      </p:cBhvr>
                                    </p:animEffect>
                                  </p:childTnLst>
                                </p:cTn>
                              </p:par>
                            </p:childTnLst>
                          </p:cTn>
                        </p:par>
                        <p:par>
                          <p:cTn id="8" fill="hold">
                            <p:stCondLst>
                              <p:cond delay="500"/>
                            </p:stCondLst>
                            <p:childTnLst>
                              <p:par>
                                <p:cTn id="9" presetID="26"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down)">
                                      <p:cBhvr>
                                        <p:cTn id="11" dur="580">
                                          <p:stCondLst>
                                            <p:cond delay="0"/>
                                          </p:stCondLst>
                                        </p:cTn>
                                        <p:tgtEl>
                                          <p:spTgt spid="8"/>
                                        </p:tgtEl>
                                      </p:cBhvr>
                                    </p:animEffect>
                                    <p:anim calcmode="lin" valueType="num">
                                      <p:cBhvr>
                                        <p:cTn id="12"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13"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14"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15"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16"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17" dur="26">
                                          <p:stCondLst>
                                            <p:cond delay="650"/>
                                          </p:stCondLst>
                                        </p:cTn>
                                        <p:tgtEl>
                                          <p:spTgt spid="8"/>
                                        </p:tgtEl>
                                      </p:cBhvr>
                                      <p:to x="100000" y="60000"/>
                                    </p:animScale>
                                    <p:animScale>
                                      <p:cBhvr>
                                        <p:cTn id="18" dur="166" decel="50000">
                                          <p:stCondLst>
                                            <p:cond delay="676"/>
                                          </p:stCondLst>
                                        </p:cTn>
                                        <p:tgtEl>
                                          <p:spTgt spid="8"/>
                                        </p:tgtEl>
                                      </p:cBhvr>
                                      <p:to x="100000" y="100000"/>
                                    </p:animScale>
                                    <p:animScale>
                                      <p:cBhvr>
                                        <p:cTn id="19" dur="26">
                                          <p:stCondLst>
                                            <p:cond delay="1312"/>
                                          </p:stCondLst>
                                        </p:cTn>
                                        <p:tgtEl>
                                          <p:spTgt spid="8"/>
                                        </p:tgtEl>
                                      </p:cBhvr>
                                      <p:to x="100000" y="80000"/>
                                    </p:animScale>
                                    <p:animScale>
                                      <p:cBhvr>
                                        <p:cTn id="20" dur="166" decel="50000">
                                          <p:stCondLst>
                                            <p:cond delay="1338"/>
                                          </p:stCondLst>
                                        </p:cTn>
                                        <p:tgtEl>
                                          <p:spTgt spid="8"/>
                                        </p:tgtEl>
                                      </p:cBhvr>
                                      <p:to x="100000" y="100000"/>
                                    </p:animScale>
                                    <p:animScale>
                                      <p:cBhvr>
                                        <p:cTn id="21" dur="26">
                                          <p:stCondLst>
                                            <p:cond delay="1642"/>
                                          </p:stCondLst>
                                        </p:cTn>
                                        <p:tgtEl>
                                          <p:spTgt spid="8"/>
                                        </p:tgtEl>
                                      </p:cBhvr>
                                      <p:to x="100000" y="90000"/>
                                    </p:animScale>
                                    <p:animScale>
                                      <p:cBhvr>
                                        <p:cTn id="22" dur="166" decel="50000">
                                          <p:stCondLst>
                                            <p:cond delay="1668"/>
                                          </p:stCondLst>
                                        </p:cTn>
                                        <p:tgtEl>
                                          <p:spTgt spid="8"/>
                                        </p:tgtEl>
                                      </p:cBhvr>
                                      <p:to x="100000" y="100000"/>
                                    </p:animScale>
                                    <p:animScale>
                                      <p:cBhvr>
                                        <p:cTn id="23" dur="26">
                                          <p:stCondLst>
                                            <p:cond delay="1808"/>
                                          </p:stCondLst>
                                        </p:cTn>
                                        <p:tgtEl>
                                          <p:spTgt spid="8"/>
                                        </p:tgtEl>
                                      </p:cBhvr>
                                      <p:to x="100000" y="95000"/>
                                    </p:animScale>
                                    <p:animScale>
                                      <p:cBhvr>
                                        <p:cTn id="24" dur="166" decel="50000">
                                          <p:stCondLst>
                                            <p:cond delay="1834"/>
                                          </p:stCondLst>
                                        </p:cTn>
                                        <p:tgtEl>
                                          <p:spTgt spid="8"/>
                                        </p:tgtEl>
                                      </p:cBhvr>
                                      <p:to x="100000" y="100000"/>
                                    </p:animScale>
                                  </p:childTnLst>
                                </p:cTn>
                              </p:par>
                            </p:childTnLst>
                          </p:cTn>
                        </p:par>
                        <p:par>
                          <p:cTn id="25" fill="hold">
                            <p:stCondLst>
                              <p:cond delay="2500"/>
                            </p:stCondLst>
                            <p:childTnLst>
                              <p:par>
                                <p:cTn id="26" presetID="16" presetClass="entr" presetSubtype="21" fill="hold" grpId="0" nodeType="after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barn(inVertical)">
                                      <p:cBhvr>
                                        <p:cTn id="28" dur="500"/>
                                        <p:tgtEl>
                                          <p:spTgt spid="6"/>
                                        </p:tgtEl>
                                      </p:cBhvr>
                                    </p:animEffect>
                                  </p:childTnLst>
                                </p:cTn>
                              </p:par>
                            </p:childTnLst>
                          </p:cTn>
                        </p:par>
                        <p:par>
                          <p:cTn id="29" fill="hold">
                            <p:stCondLst>
                              <p:cond delay="3000"/>
                            </p:stCondLst>
                            <p:childTnLst>
                              <p:par>
                                <p:cTn id="30" presetID="22" presetClass="entr" presetSubtype="8" fill="hold" nodeType="afterEffect">
                                  <p:stCondLst>
                                    <p:cond delay="0"/>
                                  </p:stCondLst>
                                  <p:childTnLst>
                                    <p:set>
                                      <p:cBhvr>
                                        <p:cTn id="31" dur="1" fill="hold">
                                          <p:stCondLst>
                                            <p:cond delay="0"/>
                                          </p:stCondLst>
                                        </p:cTn>
                                        <p:tgtEl>
                                          <p:spTgt spid="7">
                                            <p:txEl>
                                              <p:pRg st="0" end="0"/>
                                            </p:txEl>
                                          </p:spTgt>
                                        </p:tgtEl>
                                        <p:attrNameLst>
                                          <p:attrName>style.visibility</p:attrName>
                                        </p:attrNameLst>
                                      </p:cBhvr>
                                      <p:to>
                                        <p:strVal val="visible"/>
                                      </p:to>
                                    </p:set>
                                    <p:animEffect transition="in" filter="wipe(left)">
                                      <p:cBhvr>
                                        <p:cTn id="32" dur="500"/>
                                        <p:tgtEl>
                                          <p:spTgt spid="7">
                                            <p:txEl>
                                              <p:pRg st="0" end="0"/>
                                            </p:txEl>
                                          </p:spTgt>
                                        </p:tgtEl>
                                      </p:cBhvr>
                                    </p:animEffect>
                                  </p:childTnLst>
                                </p:cTn>
                              </p:par>
                            </p:childTnLst>
                          </p:cTn>
                        </p:par>
                        <p:par>
                          <p:cTn id="33" fill="hold">
                            <p:stCondLst>
                              <p:cond delay="3500"/>
                            </p:stCondLst>
                            <p:childTnLst>
                              <p:par>
                                <p:cTn id="34" presetID="22" presetClass="entr" presetSubtype="8" fill="hold" grpId="0" nodeType="after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wipe(left)">
                                      <p:cBhvr>
                                        <p:cTn id="3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3533982" y="409392"/>
            <a:ext cx="5915181" cy="633238"/>
            <a:chOff x="3168744" y="406634"/>
            <a:chExt cx="5915181" cy="633238"/>
          </a:xfrm>
        </p:grpSpPr>
        <p:sp>
          <p:nvSpPr>
            <p:cNvPr id="5" name="矩形 24"/>
            <p:cNvSpPr>
              <a:spLocks noChangeArrowheads="1"/>
            </p:cNvSpPr>
            <p:nvPr/>
          </p:nvSpPr>
          <p:spPr bwMode="auto">
            <a:xfrm>
              <a:off x="3168744" y="406634"/>
              <a:ext cx="3595857" cy="630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3500" b="1" spc="300" dirty="0">
                  <a:solidFill>
                    <a:srgbClr val="0C1F34"/>
                  </a:solidFill>
                  <a:latin typeface="Broadway BT" charset="0"/>
                  <a:ea typeface="微软雅黑" panose="020B0503020204020204" pitchFamily="34" charset="-122"/>
                  <a:sym typeface="Broadway BT" charset="0"/>
                </a:rPr>
                <a:t>提升团队执行力</a:t>
              </a:r>
            </a:p>
          </p:txBody>
        </p:sp>
        <p:sp>
          <p:nvSpPr>
            <p:cNvPr id="3" name="矩形 2"/>
            <p:cNvSpPr/>
            <p:nvPr/>
          </p:nvSpPr>
          <p:spPr>
            <a:xfrm>
              <a:off x="6606965" y="455097"/>
              <a:ext cx="2476960" cy="584775"/>
            </a:xfrm>
            <a:prstGeom prst="rect">
              <a:avLst/>
            </a:prstGeom>
          </p:spPr>
          <p:txBody>
            <a:bodyPr wrap="none">
              <a:spAutoFit/>
            </a:bodyPr>
            <a:lstStyle/>
            <a:p>
              <a:r>
                <a:rPr lang="en-US" altLang="zh-CN" sz="1600" spc="300" dirty="0">
                  <a:solidFill>
                    <a:schemeClr val="bg1">
                      <a:lumMod val="65000"/>
                    </a:schemeClr>
                  </a:solidFill>
                  <a:latin typeface="方正中等线_GBK" panose="03000509000000000000" pitchFamily="65" charset="-122"/>
                  <a:ea typeface="方正中等线_GBK" panose="03000509000000000000" pitchFamily="65" charset="-122"/>
                </a:rPr>
                <a:t>TO IMPROVE </a:t>
              </a:r>
            </a:p>
            <a:p>
              <a:r>
                <a:rPr lang="en-US" altLang="zh-CN" sz="1600" spc="300" dirty="0">
                  <a:solidFill>
                    <a:schemeClr val="bg1">
                      <a:lumMod val="65000"/>
                    </a:schemeClr>
                  </a:solidFill>
                  <a:latin typeface="方正中等线_GBK" panose="03000509000000000000" pitchFamily="65" charset="-122"/>
                  <a:ea typeface="方正中等线_GBK" panose="03000509000000000000" pitchFamily="65" charset="-122"/>
                </a:rPr>
                <a:t>EXECUTION TEAM</a:t>
              </a:r>
            </a:p>
          </p:txBody>
        </p:sp>
      </p:grpSp>
      <p:sp>
        <p:nvSpPr>
          <p:cNvPr id="6" name="Text Box 10"/>
          <p:cNvSpPr txBox="1">
            <a:spLocks noChangeArrowheads="1"/>
          </p:cNvSpPr>
          <p:nvPr/>
        </p:nvSpPr>
        <p:spPr bwMode="auto">
          <a:xfrm>
            <a:off x="4500674" y="2218419"/>
            <a:ext cx="6564313"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3200" b="1" spc="300" dirty="0">
                <a:solidFill>
                  <a:srgbClr val="0070C0"/>
                </a:solidFill>
                <a:ea typeface="微软雅黑" panose="020B0503020204020204" pitchFamily="34" charset="-122"/>
              </a:rPr>
              <a:t>建立行之有效的</a:t>
            </a:r>
            <a:endParaRPr lang="en-US" altLang="zh-CN" sz="3200" b="1" spc="300" dirty="0">
              <a:solidFill>
                <a:srgbClr val="0070C0"/>
              </a:solidFill>
              <a:ea typeface="微软雅黑" panose="020B0503020204020204" pitchFamily="34" charset="-122"/>
            </a:endParaRPr>
          </a:p>
          <a:p>
            <a:pPr algn="ctr"/>
            <a:r>
              <a:rPr lang="zh-CN" altLang="en-US" sz="3200" b="1" spc="300" dirty="0">
                <a:solidFill>
                  <a:srgbClr val="0070C0"/>
                </a:solidFill>
                <a:ea typeface="微软雅黑" panose="020B0503020204020204" pitchFamily="34" charset="-122"/>
              </a:rPr>
              <a:t>执行力培训体系</a:t>
            </a:r>
          </a:p>
        </p:txBody>
      </p:sp>
      <p:sp>
        <p:nvSpPr>
          <p:cNvPr id="7" name="Text Box 11"/>
          <p:cNvSpPr txBox="1">
            <a:spLocks noChangeArrowheads="1"/>
          </p:cNvSpPr>
          <p:nvPr/>
        </p:nvSpPr>
        <p:spPr bwMode="auto">
          <a:xfrm>
            <a:off x="4787898" y="3575517"/>
            <a:ext cx="5989864"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pPr>
            <a:r>
              <a:rPr lang="zh-CN" altLang="en-US" sz="1600" spc="300" dirty="0">
                <a:solidFill>
                  <a:schemeClr val="tx1">
                    <a:lumMod val="75000"/>
                    <a:lumOff val="25000"/>
                  </a:schemeClr>
                </a:solidFill>
                <a:ea typeface="微软雅黑" panose="020B0503020204020204" pitchFamily="34" charset="-122"/>
              </a:rPr>
              <a:t>     因为企业员工在工作过程重存在不清楚该做什么、该怎么做、做到什么程度、何时何地做等问题，所以这就需要结合工作实际与员工的观念心态进行有针对性地培训</a:t>
            </a:r>
            <a:r>
              <a:rPr lang="en-US" altLang="zh-CN" sz="1600" spc="300" dirty="0">
                <a:solidFill>
                  <a:schemeClr val="tx1">
                    <a:lumMod val="75000"/>
                    <a:lumOff val="25000"/>
                  </a:schemeClr>
                </a:solidFill>
                <a:ea typeface="微软雅黑" panose="020B0503020204020204" pitchFamily="34" charset="-122"/>
              </a:rPr>
              <a:t>(</a:t>
            </a:r>
            <a:r>
              <a:rPr lang="zh-CN" altLang="en-US" sz="1600" spc="300" dirty="0">
                <a:solidFill>
                  <a:schemeClr val="tx1">
                    <a:lumMod val="75000"/>
                    <a:lumOff val="25000"/>
                  </a:schemeClr>
                </a:solidFill>
                <a:ea typeface="微软雅黑" panose="020B0503020204020204" pitchFamily="34" charset="-122"/>
              </a:rPr>
              <a:t>包括理论培训、现场培训等</a:t>
            </a:r>
            <a:r>
              <a:rPr lang="en-US" altLang="zh-CN" sz="1600" spc="300" dirty="0">
                <a:solidFill>
                  <a:schemeClr val="tx1">
                    <a:lumMod val="75000"/>
                    <a:lumOff val="25000"/>
                  </a:schemeClr>
                </a:solidFill>
                <a:ea typeface="微软雅黑" panose="020B0503020204020204" pitchFamily="34" charset="-122"/>
              </a:rPr>
              <a:t>)</a:t>
            </a:r>
            <a:r>
              <a:rPr lang="zh-CN" altLang="en-US" sz="1600" spc="300" dirty="0">
                <a:solidFill>
                  <a:schemeClr val="tx1">
                    <a:lumMod val="75000"/>
                    <a:lumOff val="25000"/>
                  </a:schemeClr>
                </a:solidFill>
                <a:ea typeface="微软雅黑" panose="020B0503020204020204" pitchFamily="34" charset="-122"/>
              </a:rPr>
              <a:t>，进而提升员工的工作能力与意愿。</a:t>
            </a:r>
          </a:p>
        </p:txBody>
      </p:sp>
      <p:pic>
        <p:nvPicPr>
          <p:cNvPr id="8" name="图片 7"/>
          <p:cNvPicPr>
            <a:picLocks noChangeAspect="1"/>
          </p:cNvPicPr>
          <p:nvPr/>
        </p:nvPicPr>
        <p:blipFill rotWithShape="1">
          <a:blip r:embed="rId3">
            <a:extLst>
              <a:ext uri="{28A0092B-C50C-407E-A947-70E740481C1C}">
                <a14:useLocalDpi xmlns:a14="http://schemas.microsoft.com/office/drawing/2010/main" val="0"/>
              </a:ext>
            </a:extLst>
          </a:blip>
          <a:srcRect l="7648"/>
          <a:stretch/>
        </p:blipFill>
        <p:spPr>
          <a:xfrm>
            <a:off x="784685" y="2363562"/>
            <a:ext cx="4003213" cy="3254217"/>
          </a:xfrm>
          <a:prstGeom prst="rect">
            <a:avLst/>
          </a:prstGeom>
        </p:spPr>
      </p:pic>
      <p:sp>
        <p:nvSpPr>
          <p:cNvPr id="9" name="矩形 8"/>
          <p:cNvSpPr/>
          <p:nvPr/>
        </p:nvSpPr>
        <p:spPr>
          <a:xfrm>
            <a:off x="0" y="6419095"/>
            <a:ext cx="12192000" cy="145143"/>
          </a:xfrm>
          <a:prstGeom prst="rect">
            <a:avLst/>
          </a:prstGeom>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537206930"/>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inVertical)">
                                      <p:cBhvr>
                                        <p:cTn id="7" dur="500"/>
                                        <p:tgtEl>
                                          <p:spTgt spid="11"/>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1000"/>
                                        <p:tgtEl>
                                          <p:spTgt spid="8"/>
                                        </p:tgtEl>
                                      </p:cBhvr>
                                    </p:animEffect>
                                    <p:anim calcmode="lin" valueType="num">
                                      <p:cBhvr>
                                        <p:cTn id="12" dur="1000" fill="hold"/>
                                        <p:tgtEl>
                                          <p:spTgt spid="8"/>
                                        </p:tgtEl>
                                        <p:attrNameLst>
                                          <p:attrName>ppt_x</p:attrName>
                                        </p:attrNameLst>
                                      </p:cBhvr>
                                      <p:tavLst>
                                        <p:tav tm="0">
                                          <p:val>
                                            <p:strVal val="#ppt_x"/>
                                          </p:val>
                                        </p:tav>
                                        <p:tav tm="100000">
                                          <p:val>
                                            <p:strVal val="#ppt_x"/>
                                          </p:val>
                                        </p:tav>
                                      </p:tavLst>
                                    </p:anim>
                                    <p:anim calcmode="lin" valueType="num">
                                      <p:cBhvr>
                                        <p:cTn id="13" dur="1000" fill="hold"/>
                                        <p:tgtEl>
                                          <p:spTgt spid="8"/>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10" presetClass="entr" presetSubtype="0"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par>
                          <p:cTn id="18" fill="hold">
                            <p:stCondLst>
                              <p:cond delay="2000"/>
                            </p:stCondLst>
                            <p:childTnLst>
                              <p:par>
                                <p:cTn id="19" presetID="10" presetClass="entr" presetSubtype="0"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left)">
                                      <p:cBhvr>
                                        <p:cTn id="2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9"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3533982" y="409392"/>
            <a:ext cx="5915181" cy="633238"/>
            <a:chOff x="3168744" y="406634"/>
            <a:chExt cx="5915181" cy="633238"/>
          </a:xfrm>
        </p:grpSpPr>
        <p:sp>
          <p:nvSpPr>
            <p:cNvPr id="5" name="矩形 24"/>
            <p:cNvSpPr>
              <a:spLocks noChangeArrowheads="1"/>
            </p:cNvSpPr>
            <p:nvPr/>
          </p:nvSpPr>
          <p:spPr bwMode="auto">
            <a:xfrm>
              <a:off x="3168744" y="406634"/>
              <a:ext cx="3595857" cy="630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3500" b="1" spc="300" dirty="0">
                  <a:solidFill>
                    <a:srgbClr val="0C1F34"/>
                  </a:solidFill>
                  <a:latin typeface="Broadway BT" charset="0"/>
                  <a:ea typeface="微软雅黑" panose="020B0503020204020204" pitchFamily="34" charset="-122"/>
                  <a:sym typeface="Broadway BT" charset="0"/>
                </a:rPr>
                <a:t>提升团队执行力</a:t>
              </a:r>
            </a:p>
          </p:txBody>
        </p:sp>
        <p:sp>
          <p:nvSpPr>
            <p:cNvPr id="3" name="矩形 2"/>
            <p:cNvSpPr/>
            <p:nvPr/>
          </p:nvSpPr>
          <p:spPr>
            <a:xfrm>
              <a:off x="6606965" y="455097"/>
              <a:ext cx="2476960" cy="584775"/>
            </a:xfrm>
            <a:prstGeom prst="rect">
              <a:avLst/>
            </a:prstGeom>
          </p:spPr>
          <p:txBody>
            <a:bodyPr wrap="none">
              <a:spAutoFit/>
            </a:bodyPr>
            <a:lstStyle/>
            <a:p>
              <a:r>
                <a:rPr lang="en-US" altLang="zh-CN" sz="1600" spc="300" dirty="0">
                  <a:solidFill>
                    <a:schemeClr val="bg1">
                      <a:lumMod val="65000"/>
                    </a:schemeClr>
                  </a:solidFill>
                  <a:latin typeface="方正中等线_GBK" panose="03000509000000000000" pitchFamily="65" charset="-122"/>
                  <a:ea typeface="方正中等线_GBK" panose="03000509000000000000" pitchFamily="65" charset="-122"/>
                </a:rPr>
                <a:t>TO IMPROVE </a:t>
              </a:r>
            </a:p>
            <a:p>
              <a:r>
                <a:rPr lang="en-US" altLang="zh-CN" sz="1600" spc="300" dirty="0">
                  <a:solidFill>
                    <a:schemeClr val="bg1">
                      <a:lumMod val="65000"/>
                    </a:schemeClr>
                  </a:solidFill>
                  <a:latin typeface="方正中等线_GBK" panose="03000509000000000000" pitchFamily="65" charset="-122"/>
                  <a:ea typeface="方正中等线_GBK" panose="03000509000000000000" pitchFamily="65" charset="-122"/>
                </a:rPr>
                <a:t>EXECUTION TEAM</a:t>
              </a:r>
            </a:p>
          </p:txBody>
        </p:sp>
      </p:grpSp>
      <p:pic>
        <p:nvPicPr>
          <p:cNvPr id="6" name="图片 5"/>
          <p:cNvPicPr>
            <a:picLocks noChangeAspect="1"/>
          </p:cNvPicPr>
          <p:nvPr/>
        </p:nvPicPr>
        <p:blipFill rotWithShape="1">
          <a:blip r:embed="rId3">
            <a:extLst>
              <a:ext uri="{28A0092B-C50C-407E-A947-70E740481C1C}">
                <a14:useLocalDpi xmlns:a14="http://schemas.microsoft.com/office/drawing/2010/main" val="0"/>
              </a:ext>
            </a:extLst>
          </a:blip>
          <a:srcRect l="11258" b="8235"/>
          <a:stretch/>
        </p:blipFill>
        <p:spPr>
          <a:xfrm>
            <a:off x="898070" y="1454023"/>
            <a:ext cx="3889828" cy="4467805"/>
          </a:xfrm>
          <a:prstGeom prst="rect">
            <a:avLst/>
          </a:prstGeom>
        </p:spPr>
      </p:pic>
      <p:sp>
        <p:nvSpPr>
          <p:cNvPr id="7" name="Text Box 10"/>
          <p:cNvSpPr txBox="1">
            <a:spLocks noChangeArrowheads="1"/>
          </p:cNvSpPr>
          <p:nvPr/>
        </p:nvSpPr>
        <p:spPr bwMode="auto">
          <a:xfrm>
            <a:off x="4500674" y="2218419"/>
            <a:ext cx="656431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3200" b="1" spc="300" dirty="0">
                <a:solidFill>
                  <a:srgbClr val="0070C0"/>
                </a:solidFill>
                <a:ea typeface="微软雅黑" panose="020B0503020204020204" pitchFamily="34" charset="-122"/>
              </a:rPr>
              <a:t>并通过树立标杆发挥影响作用</a:t>
            </a:r>
          </a:p>
        </p:txBody>
      </p:sp>
      <p:sp>
        <p:nvSpPr>
          <p:cNvPr id="8" name="Text Box 11"/>
          <p:cNvSpPr txBox="1">
            <a:spLocks noChangeArrowheads="1"/>
          </p:cNvSpPr>
          <p:nvPr/>
        </p:nvSpPr>
        <p:spPr bwMode="auto">
          <a:xfrm>
            <a:off x="4787898" y="3098316"/>
            <a:ext cx="5989864"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pPr>
            <a:r>
              <a:rPr lang="zh-CN" altLang="en-US" sz="1600" spc="300" dirty="0">
                <a:solidFill>
                  <a:schemeClr val="tx1">
                    <a:lumMod val="75000"/>
                    <a:lumOff val="25000"/>
                  </a:schemeClr>
                </a:solidFill>
                <a:ea typeface="微软雅黑" panose="020B0503020204020204" pitchFamily="34" charset="-122"/>
              </a:rPr>
              <a:t>     积极选用执行力强的人员，并通过树立标杆发挥影响作用，促进提升企业员工的执行力。根据岗位需要，积极选用执行力强的人员，使之带领或带动局部执行力的提升，同时根据实际需要，树立执行力强的员工作为标杆，进而促进和影响其他员工。</a:t>
            </a:r>
          </a:p>
        </p:txBody>
      </p:sp>
      <p:sp>
        <p:nvSpPr>
          <p:cNvPr id="9" name="矩形 8"/>
          <p:cNvSpPr/>
          <p:nvPr/>
        </p:nvSpPr>
        <p:spPr>
          <a:xfrm>
            <a:off x="0" y="6419095"/>
            <a:ext cx="12192000" cy="145143"/>
          </a:xfrm>
          <a:prstGeom prst="rect">
            <a:avLst/>
          </a:prstGeom>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67046101"/>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inVertical)">
                                      <p:cBhvr>
                                        <p:cTn id="7" dur="500"/>
                                        <p:tgtEl>
                                          <p:spTgt spid="11"/>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1000" fill="hold"/>
                                        <p:tgtEl>
                                          <p:spTgt spid="6"/>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4"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down)">
                                      <p:cBhvr>
                                        <p:cTn id="17" dur="500"/>
                                        <p:tgtEl>
                                          <p:spTgt spid="7"/>
                                        </p:tgtEl>
                                      </p:cBhvr>
                                    </p:animEffect>
                                  </p:childTnLst>
                                </p:cTn>
                              </p:par>
                            </p:childTnLst>
                          </p:cTn>
                        </p:par>
                        <p:par>
                          <p:cTn id="18" fill="hold">
                            <p:stCondLst>
                              <p:cond delay="2000"/>
                            </p:stCondLst>
                            <p:childTnLst>
                              <p:par>
                                <p:cTn id="19" presetID="22" presetClass="entr" presetSubtype="1"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up)">
                                      <p:cBhvr>
                                        <p:cTn id="21" dur="500"/>
                                        <p:tgtEl>
                                          <p:spTgt spid="8"/>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left)">
                                      <p:cBhvr>
                                        <p:cTn id="2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3533982" y="409392"/>
            <a:ext cx="5915181" cy="633238"/>
            <a:chOff x="3168744" y="406634"/>
            <a:chExt cx="5915181" cy="633238"/>
          </a:xfrm>
        </p:grpSpPr>
        <p:sp>
          <p:nvSpPr>
            <p:cNvPr id="5" name="矩形 24"/>
            <p:cNvSpPr>
              <a:spLocks noChangeArrowheads="1"/>
            </p:cNvSpPr>
            <p:nvPr/>
          </p:nvSpPr>
          <p:spPr bwMode="auto">
            <a:xfrm>
              <a:off x="3168744" y="406634"/>
              <a:ext cx="3595857" cy="630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3500" b="1" spc="300" dirty="0">
                  <a:solidFill>
                    <a:srgbClr val="0C1F34"/>
                  </a:solidFill>
                  <a:latin typeface="Broadway BT" charset="0"/>
                  <a:ea typeface="微软雅黑" panose="020B0503020204020204" pitchFamily="34" charset="-122"/>
                  <a:sym typeface="Broadway BT" charset="0"/>
                </a:rPr>
                <a:t>提升团队执行力</a:t>
              </a:r>
            </a:p>
          </p:txBody>
        </p:sp>
        <p:sp>
          <p:nvSpPr>
            <p:cNvPr id="3" name="矩形 2"/>
            <p:cNvSpPr/>
            <p:nvPr/>
          </p:nvSpPr>
          <p:spPr>
            <a:xfrm>
              <a:off x="6606965" y="455097"/>
              <a:ext cx="2476960" cy="584775"/>
            </a:xfrm>
            <a:prstGeom prst="rect">
              <a:avLst/>
            </a:prstGeom>
          </p:spPr>
          <p:txBody>
            <a:bodyPr wrap="none">
              <a:spAutoFit/>
            </a:bodyPr>
            <a:lstStyle/>
            <a:p>
              <a:r>
                <a:rPr lang="en-US" altLang="zh-CN" sz="1600" spc="300" dirty="0">
                  <a:solidFill>
                    <a:schemeClr val="bg1">
                      <a:lumMod val="65000"/>
                    </a:schemeClr>
                  </a:solidFill>
                  <a:latin typeface="方正中等线_GBK" panose="03000509000000000000" pitchFamily="65" charset="-122"/>
                  <a:ea typeface="方正中等线_GBK" panose="03000509000000000000" pitchFamily="65" charset="-122"/>
                </a:rPr>
                <a:t>TO IMPROVE </a:t>
              </a:r>
            </a:p>
            <a:p>
              <a:r>
                <a:rPr lang="en-US" altLang="zh-CN" sz="1600" spc="300" dirty="0">
                  <a:solidFill>
                    <a:schemeClr val="bg1">
                      <a:lumMod val="65000"/>
                    </a:schemeClr>
                  </a:solidFill>
                  <a:latin typeface="方正中等线_GBK" panose="03000509000000000000" pitchFamily="65" charset="-122"/>
                  <a:ea typeface="方正中等线_GBK" panose="03000509000000000000" pitchFamily="65" charset="-122"/>
                </a:rPr>
                <a:t>EXECUTION TEAM</a:t>
              </a:r>
            </a:p>
          </p:txBody>
        </p:sp>
      </p:grpSp>
      <p:sp>
        <p:nvSpPr>
          <p:cNvPr id="6" name="Text Box 10"/>
          <p:cNvSpPr txBox="1">
            <a:spLocks noChangeArrowheads="1"/>
          </p:cNvSpPr>
          <p:nvPr/>
        </p:nvSpPr>
        <p:spPr bwMode="auto">
          <a:xfrm>
            <a:off x="4500674" y="2494191"/>
            <a:ext cx="656431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3200" b="1" spc="300" dirty="0">
                <a:solidFill>
                  <a:srgbClr val="0070C0"/>
                </a:solidFill>
                <a:ea typeface="微软雅黑" panose="020B0503020204020204" pitchFamily="34" charset="-122"/>
              </a:rPr>
              <a:t>建立具有适度压力的工作氛围</a:t>
            </a:r>
          </a:p>
        </p:txBody>
      </p:sp>
      <p:sp>
        <p:nvSpPr>
          <p:cNvPr id="7" name="Text Box 11"/>
          <p:cNvSpPr txBox="1">
            <a:spLocks noChangeArrowheads="1"/>
          </p:cNvSpPr>
          <p:nvPr/>
        </p:nvSpPr>
        <p:spPr bwMode="auto">
          <a:xfrm>
            <a:off x="4787898" y="3374088"/>
            <a:ext cx="5989864" cy="15257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a:lnSpc>
                <a:spcPct val="150000"/>
              </a:lnSpc>
            </a:pPr>
            <a:r>
              <a:rPr lang="zh-CN" altLang="en-US" sz="1600" spc="300" dirty="0">
                <a:solidFill>
                  <a:schemeClr val="tx1">
                    <a:lumMod val="75000"/>
                    <a:lumOff val="25000"/>
                  </a:schemeClr>
                </a:solidFill>
                <a:ea typeface="微软雅黑" panose="020B0503020204020204" pitchFamily="34" charset="-122"/>
              </a:rPr>
              <a:t>      建立具有适度压力的工作氛围，使得员工具有适度危机感，进而有助于提高员工的执行力。因为员工在适度压力的工作氛围中工作会建立危机意识并形成危机感，进而转换为工作动力，有效促使提升员工的执行力。</a:t>
            </a:r>
          </a:p>
        </p:txBody>
      </p:sp>
      <p:pic>
        <p:nvPicPr>
          <p:cNvPr id="8" name="图片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4624" y="2241446"/>
            <a:ext cx="3338286" cy="3338286"/>
          </a:xfrm>
          <a:prstGeom prst="rect">
            <a:avLst/>
          </a:prstGeom>
        </p:spPr>
      </p:pic>
      <p:sp>
        <p:nvSpPr>
          <p:cNvPr id="9" name="矩形 8"/>
          <p:cNvSpPr/>
          <p:nvPr/>
        </p:nvSpPr>
        <p:spPr>
          <a:xfrm>
            <a:off x="0" y="6419095"/>
            <a:ext cx="12192000" cy="145143"/>
          </a:xfrm>
          <a:prstGeom prst="rect">
            <a:avLst/>
          </a:prstGeom>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588797322"/>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inVertical)">
                                      <p:cBhvr>
                                        <p:cTn id="7" dur="500"/>
                                        <p:tgtEl>
                                          <p:spTgt spid="11"/>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1000"/>
                                        <p:tgtEl>
                                          <p:spTgt spid="8"/>
                                        </p:tgtEl>
                                      </p:cBhvr>
                                    </p:animEffect>
                                    <p:anim calcmode="lin" valueType="num">
                                      <p:cBhvr>
                                        <p:cTn id="12" dur="1000" fill="hold"/>
                                        <p:tgtEl>
                                          <p:spTgt spid="8"/>
                                        </p:tgtEl>
                                        <p:attrNameLst>
                                          <p:attrName>ppt_x</p:attrName>
                                        </p:attrNameLst>
                                      </p:cBhvr>
                                      <p:tavLst>
                                        <p:tav tm="0">
                                          <p:val>
                                            <p:strVal val="#ppt_x"/>
                                          </p:val>
                                        </p:tav>
                                        <p:tav tm="100000">
                                          <p:val>
                                            <p:strVal val="#ppt_x"/>
                                          </p:val>
                                        </p:tav>
                                      </p:tavLst>
                                    </p:anim>
                                    <p:anim calcmode="lin" valueType="num">
                                      <p:cBhvr>
                                        <p:cTn id="13" dur="1000" fill="hold"/>
                                        <p:tgtEl>
                                          <p:spTgt spid="8"/>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14" presetClass="entr" presetSubtype="10" fill="hold" nodeType="afterEffect">
                                  <p:stCondLst>
                                    <p:cond delay="0"/>
                                  </p:stCondLst>
                                  <p:childTnLst>
                                    <p:set>
                                      <p:cBhvr>
                                        <p:cTn id="16" dur="1" fill="hold">
                                          <p:stCondLst>
                                            <p:cond delay="0"/>
                                          </p:stCondLst>
                                        </p:cTn>
                                        <p:tgtEl>
                                          <p:spTgt spid="6">
                                            <p:txEl>
                                              <p:pRg st="0" end="0"/>
                                            </p:txEl>
                                          </p:spTgt>
                                        </p:tgtEl>
                                        <p:attrNameLst>
                                          <p:attrName>style.visibility</p:attrName>
                                        </p:attrNameLst>
                                      </p:cBhvr>
                                      <p:to>
                                        <p:strVal val="visible"/>
                                      </p:to>
                                    </p:set>
                                    <p:animEffect transition="in" filter="randombar(horizontal)">
                                      <p:cBhvr>
                                        <p:cTn id="17" dur="500"/>
                                        <p:tgtEl>
                                          <p:spTgt spid="6">
                                            <p:txEl>
                                              <p:pRg st="0" end="0"/>
                                            </p:txEl>
                                          </p:spTgt>
                                        </p:tgtEl>
                                      </p:cBhvr>
                                    </p:animEffect>
                                  </p:childTnLst>
                                </p:cTn>
                              </p:par>
                            </p:childTnLst>
                          </p:cTn>
                        </p:par>
                        <p:par>
                          <p:cTn id="18" fill="hold">
                            <p:stCondLst>
                              <p:cond delay="2000"/>
                            </p:stCondLst>
                            <p:childTnLst>
                              <p:par>
                                <p:cTn id="19" presetID="22" presetClass="entr" presetSubtype="1"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up)">
                                      <p:cBhvr>
                                        <p:cTn id="21" dur="500"/>
                                        <p:tgtEl>
                                          <p:spTgt spid="7"/>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left)">
                                      <p:cBhvr>
                                        <p:cTn id="2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Box 10"/>
          <p:cNvSpPr txBox="1">
            <a:spLocks noChangeArrowheads="1"/>
          </p:cNvSpPr>
          <p:nvPr/>
        </p:nvSpPr>
        <p:spPr bwMode="auto">
          <a:xfrm>
            <a:off x="5838294" y="2719351"/>
            <a:ext cx="5435131"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buFont typeface="Arial" panose="020B0604020202020204" pitchFamily="34" charset="0"/>
            </a:pPr>
            <a:r>
              <a:rPr lang="zh-CN" altLang="en-US" sz="1600" spc="300" dirty="0">
                <a:solidFill>
                  <a:schemeClr val="tx1">
                    <a:lumMod val="85000"/>
                    <a:lumOff val="15000"/>
                  </a:schemeClr>
                </a:solidFill>
                <a:latin typeface="Arial" panose="020B0604020202020204" pitchFamily="34" charset="0"/>
                <a:ea typeface="微软雅黑" panose="020B0503020204020204" pitchFamily="34" charset="-122"/>
              </a:rPr>
              <a:t>     团队是由员工和管理层组成的一个共同体，为了共同的目的和业绩目标组合在一起，该共同体合理利用每一个成员的知识和技能，协同工作，相互信任并承担责任解决问题，以期实现共同的目标。</a:t>
            </a:r>
          </a:p>
        </p:txBody>
      </p:sp>
      <p:pic>
        <p:nvPicPr>
          <p:cNvPr id="8" name="图片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28933" y="1705832"/>
            <a:ext cx="3733800" cy="3733800"/>
          </a:xfrm>
          <a:prstGeom prst="rect">
            <a:avLst/>
          </a:prstGeom>
        </p:spPr>
      </p:pic>
      <p:grpSp>
        <p:nvGrpSpPr>
          <p:cNvPr id="11" name="组合 10"/>
          <p:cNvGrpSpPr/>
          <p:nvPr/>
        </p:nvGrpSpPr>
        <p:grpSpPr>
          <a:xfrm>
            <a:off x="4039487" y="423523"/>
            <a:ext cx="4717363" cy="630942"/>
            <a:chOff x="4039487" y="423523"/>
            <a:chExt cx="4717363" cy="630942"/>
          </a:xfrm>
        </p:grpSpPr>
        <p:sp>
          <p:nvSpPr>
            <p:cNvPr id="5" name="矩形 24"/>
            <p:cNvSpPr>
              <a:spLocks noChangeArrowheads="1"/>
            </p:cNvSpPr>
            <p:nvPr/>
          </p:nvSpPr>
          <p:spPr bwMode="auto">
            <a:xfrm>
              <a:off x="4039487" y="423523"/>
              <a:ext cx="2133918" cy="630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3500" b="1" spc="300" dirty="0">
                  <a:solidFill>
                    <a:srgbClr val="0C1F34"/>
                  </a:solidFill>
                  <a:latin typeface="Broadway BT" charset="0"/>
                  <a:ea typeface="微软雅黑" panose="020B0503020204020204" pitchFamily="34" charset="-122"/>
                  <a:sym typeface="Broadway BT" charset="0"/>
                </a:rPr>
                <a:t>团队定义</a:t>
              </a:r>
            </a:p>
          </p:txBody>
        </p:sp>
        <p:sp>
          <p:nvSpPr>
            <p:cNvPr id="3" name="矩形 2"/>
            <p:cNvSpPr/>
            <p:nvPr/>
          </p:nvSpPr>
          <p:spPr>
            <a:xfrm>
              <a:off x="6174092" y="679630"/>
              <a:ext cx="2582758" cy="369332"/>
            </a:xfrm>
            <a:prstGeom prst="rect">
              <a:avLst/>
            </a:prstGeom>
          </p:spPr>
          <p:txBody>
            <a:bodyPr wrap="none">
              <a:spAutoFit/>
            </a:bodyPr>
            <a:lstStyle/>
            <a:p>
              <a:r>
                <a:rPr lang="en-US" altLang="zh-CN" spc="300" dirty="0">
                  <a:solidFill>
                    <a:schemeClr val="bg1">
                      <a:lumMod val="65000"/>
                    </a:schemeClr>
                  </a:solidFill>
                  <a:latin typeface="方正中等线_GBK" panose="03000509000000000000" pitchFamily="65" charset="-122"/>
                  <a:ea typeface="方正中等线_GBK" panose="03000509000000000000" pitchFamily="65" charset="-122"/>
                </a:rPr>
                <a:t>TEAM TO DEFINE</a:t>
              </a:r>
              <a:endParaRPr lang="zh-CN" altLang="en-US" spc="300" dirty="0">
                <a:solidFill>
                  <a:schemeClr val="bg1">
                    <a:lumMod val="65000"/>
                  </a:schemeClr>
                </a:solidFill>
                <a:latin typeface="方正中等线_GBK" panose="03000509000000000000" pitchFamily="65" charset="-122"/>
                <a:ea typeface="方正中等线_GBK" panose="03000509000000000000" pitchFamily="65" charset="-122"/>
              </a:endParaRPr>
            </a:p>
          </p:txBody>
        </p:sp>
      </p:grpSp>
      <p:sp>
        <p:nvSpPr>
          <p:cNvPr id="9" name="矩形 8"/>
          <p:cNvSpPr/>
          <p:nvPr/>
        </p:nvSpPr>
        <p:spPr>
          <a:xfrm>
            <a:off x="0" y="6419095"/>
            <a:ext cx="12192000" cy="145143"/>
          </a:xfrm>
          <a:prstGeom prst="rect">
            <a:avLst/>
          </a:prstGeom>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41544438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inVertical)">
                                      <p:cBhvr>
                                        <p:cTn id="7" dur="500"/>
                                        <p:tgtEl>
                                          <p:spTgt spid="11"/>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1000"/>
                                        <p:tgtEl>
                                          <p:spTgt spid="8"/>
                                        </p:tgtEl>
                                      </p:cBhvr>
                                    </p:animEffect>
                                    <p:anim calcmode="lin" valueType="num">
                                      <p:cBhvr>
                                        <p:cTn id="12" dur="1000" fill="hold"/>
                                        <p:tgtEl>
                                          <p:spTgt spid="8"/>
                                        </p:tgtEl>
                                        <p:attrNameLst>
                                          <p:attrName>ppt_x</p:attrName>
                                        </p:attrNameLst>
                                      </p:cBhvr>
                                      <p:tavLst>
                                        <p:tav tm="0">
                                          <p:val>
                                            <p:strVal val="#ppt_x"/>
                                          </p:val>
                                        </p:tav>
                                        <p:tav tm="100000">
                                          <p:val>
                                            <p:strVal val="#ppt_x"/>
                                          </p:val>
                                        </p:tav>
                                      </p:tavLst>
                                    </p:anim>
                                    <p:anim calcmode="lin" valueType="num">
                                      <p:cBhvr>
                                        <p:cTn id="13" dur="1000" fill="hold"/>
                                        <p:tgtEl>
                                          <p:spTgt spid="8"/>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10" presetClass="entr" presetSubtype="0" fill="hold" nodeType="afterEffect">
                                  <p:stCondLst>
                                    <p:cond delay="0"/>
                                  </p:stCondLst>
                                  <p:childTnLst>
                                    <p:set>
                                      <p:cBhvr>
                                        <p:cTn id="16" dur="1" fill="hold">
                                          <p:stCondLst>
                                            <p:cond delay="0"/>
                                          </p:stCondLst>
                                        </p:cTn>
                                        <p:tgtEl>
                                          <p:spTgt spid="7">
                                            <p:txEl>
                                              <p:pRg st="0" end="0"/>
                                            </p:txEl>
                                          </p:spTgt>
                                        </p:tgtEl>
                                        <p:attrNameLst>
                                          <p:attrName>style.visibility</p:attrName>
                                        </p:attrNameLst>
                                      </p:cBhvr>
                                      <p:to>
                                        <p:strVal val="visible"/>
                                      </p:to>
                                    </p:set>
                                    <p:animEffect transition="in" filter="fade">
                                      <p:cBhvr>
                                        <p:cTn id="17" dur="500"/>
                                        <p:tgtEl>
                                          <p:spTgt spid="7">
                                            <p:txEl>
                                              <p:pRg st="0" end="0"/>
                                            </p:txEl>
                                          </p:spTgt>
                                        </p:tgtEl>
                                      </p:cBhvr>
                                    </p:animEffect>
                                  </p:childTnLst>
                                </p:cTn>
                              </p:par>
                            </p:childTnLst>
                          </p:cTn>
                        </p:par>
                        <p:par>
                          <p:cTn id="18" fill="hold">
                            <p:stCondLst>
                              <p:cond delay="2000"/>
                            </p:stCondLst>
                            <p:childTnLst>
                              <p:par>
                                <p:cTn id="19" presetID="22" presetClass="entr" presetSubtype="8"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wipe(left)">
                                      <p:cBhvr>
                                        <p:cTn id="2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3533982" y="409392"/>
            <a:ext cx="5915181" cy="633238"/>
            <a:chOff x="3168744" y="406634"/>
            <a:chExt cx="5915181" cy="633238"/>
          </a:xfrm>
        </p:grpSpPr>
        <p:sp>
          <p:nvSpPr>
            <p:cNvPr id="5" name="矩形 24"/>
            <p:cNvSpPr>
              <a:spLocks noChangeArrowheads="1"/>
            </p:cNvSpPr>
            <p:nvPr/>
          </p:nvSpPr>
          <p:spPr bwMode="auto">
            <a:xfrm>
              <a:off x="3168744" y="406634"/>
              <a:ext cx="3595857" cy="630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3500" b="1" spc="300" dirty="0">
                  <a:solidFill>
                    <a:srgbClr val="0C1F34"/>
                  </a:solidFill>
                  <a:latin typeface="Broadway BT" charset="0"/>
                  <a:ea typeface="微软雅黑" panose="020B0503020204020204" pitchFamily="34" charset="-122"/>
                  <a:sym typeface="Broadway BT" charset="0"/>
                </a:rPr>
                <a:t>提升团队执行力</a:t>
              </a:r>
            </a:p>
          </p:txBody>
        </p:sp>
        <p:sp>
          <p:nvSpPr>
            <p:cNvPr id="3" name="矩形 2"/>
            <p:cNvSpPr/>
            <p:nvPr/>
          </p:nvSpPr>
          <p:spPr>
            <a:xfrm>
              <a:off x="6606965" y="455097"/>
              <a:ext cx="2476960" cy="584775"/>
            </a:xfrm>
            <a:prstGeom prst="rect">
              <a:avLst/>
            </a:prstGeom>
          </p:spPr>
          <p:txBody>
            <a:bodyPr wrap="none">
              <a:spAutoFit/>
            </a:bodyPr>
            <a:lstStyle/>
            <a:p>
              <a:r>
                <a:rPr lang="en-US" altLang="zh-CN" sz="1600" spc="300" dirty="0">
                  <a:solidFill>
                    <a:schemeClr val="bg1">
                      <a:lumMod val="65000"/>
                    </a:schemeClr>
                  </a:solidFill>
                  <a:latin typeface="方正中等线_GBK" panose="03000509000000000000" pitchFamily="65" charset="-122"/>
                  <a:ea typeface="方正中等线_GBK" panose="03000509000000000000" pitchFamily="65" charset="-122"/>
                </a:rPr>
                <a:t>TO IMPROVE </a:t>
              </a:r>
            </a:p>
            <a:p>
              <a:r>
                <a:rPr lang="en-US" altLang="zh-CN" sz="1600" spc="300" dirty="0">
                  <a:solidFill>
                    <a:schemeClr val="bg1">
                      <a:lumMod val="65000"/>
                    </a:schemeClr>
                  </a:solidFill>
                  <a:latin typeface="方正中等线_GBK" panose="03000509000000000000" pitchFamily="65" charset="-122"/>
                  <a:ea typeface="方正中等线_GBK" panose="03000509000000000000" pitchFamily="65" charset="-122"/>
                </a:rPr>
                <a:t>EXECUTION TEAM</a:t>
              </a:r>
            </a:p>
          </p:txBody>
        </p:sp>
      </p:grpSp>
      <p:sp>
        <p:nvSpPr>
          <p:cNvPr id="6" name="Text Box 10"/>
          <p:cNvSpPr txBox="1">
            <a:spLocks noChangeArrowheads="1"/>
          </p:cNvSpPr>
          <p:nvPr/>
        </p:nvSpPr>
        <p:spPr bwMode="auto">
          <a:xfrm>
            <a:off x="4500673" y="2239283"/>
            <a:ext cx="6564313"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3200" b="1" spc="300" dirty="0">
                <a:solidFill>
                  <a:srgbClr val="0070C0"/>
                </a:solidFill>
                <a:ea typeface="微软雅黑" panose="020B0503020204020204" pitchFamily="34" charset="-122"/>
              </a:rPr>
              <a:t>积极深化和提升</a:t>
            </a:r>
            <a:endParaRPr lang="en-US" altLang="zh-CN" sz="3200" b="1" spc="300" dirty="0">
              <a:solidFill>
                <a:srgbClr val="0070C0"/>
              </a:solidFill>
              <a:ea typeface="微软雅黑" panose="020B0503020204020204" pitchFamily="34" charset="-122"/>
            </a:endParaRPr>
          </a:p>
          <a:p>
            <a:pPr algn="ctr"/>
            <a:r>
              <a:rPr lang="zh-CN" altLang="en-US" sz="3200" b="1" spc="300" dirty="0">
                <a:solidFill>
                  <a:srgbClr val="0070C0"/>
                </a:solidFill>
                <a:ea typeface="微软雅黑" panose="020B0503020204020204" pitchFamily="34" charset="-122"/>
              </a:rPr>
              <a:t>企业员工责任心</a:t>
            </a:r>
          </a:p>
        </p:txBody>
      </p:sp>
      <p:sp>
        <p:nvSpPr>
          <p:cNvPr id="7" name="Text Box 11"/>
          <p:cNvSpPr txBox="1">
            <a:spLocks noChangeArrowheads="1"/>
          </p:cNvSpPr>
          <p:nvPr/>
        </p:nvSpPr>
        <p:spPr bwMode="auto">
          <a:xfrm>
            <a:off x="4787898" y="3536950"/>
            <a:ext cx="5989864"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a:lnSpc>
                <a:spcPct val="150000"/>
              </a:lnSpc>
            </a:pPr>
            <a:r>
              <a:rPr lang="zh-CN" altLang="en-US" sz="1600" spc="300" dirty="0">
                <a:solidFill>
                  <a:schemeClr val="tx1">
                    <a:lumMod val="75000"/>
                    <a:lumOff val="25000"/>
                  </a:schemeClr>
                </a:solidFill>
                <a:ea typeface="微软雅黑" panose="020B0503020204020204" pitchFamily="34" charset="-122"/>
              </a:rPr>
              <a:t>     因为具有很强执行力的员工往往具有高度责任心</a:t>
            </a:r>
            <a:r>
              <a:rPr lang="en-US" altLang="zh-CN" sz="1600" spc="300" dirty="0">
                <a:solidFill>
                  <a:schemeClr val="tx1">
                    <a:lumMod val="75000"/>
                    <a:lumOff val="25000"/>
                  </a:schemeClr>
                </a:solidFill>
                <a:ea typeface="微软雅黑" panose="020B0503020204020204" pitchFamily="34" charset="-122"/>
              </a:rPr>
              <a:t>;</a:t>
            </a:r>
            <a:r>
              <a:rPr lang="zh-CN" altLang="en-US" sz="1600" spc="300" dirty="0">
                <a:solidFill>
                  <a:schemeClr val="tx1">
                    <a:lumMod val="75000"/>
                    <a:lumOff val="25000"/>
                  </a:schemeClr>
                </a:solidFill>
                <a:ea typeface="微软雅黑" panose="020B0503020204020204" pitchFamily="34" charset="-122"/>
              </a:rPr>
              <a:t>通过积极深化和提升员工的责任心，使得从工作意识、工作态度、工作能力上升到工作责任心和责任感，进而转换为工作的内部动力，促进工作执行力的提升</a:t>
            </a:r>
          </a:p>
        </p:txBody>
      </p:sp>
      <p:pic>
        <p:nvPicPr>
          <p:cNvPr id="8" name="图片 7"/>
          <p:cNvPicPr>
            <a:picLocks noChangeAspect="1"/>
          </p:cNvPicPr>
          <p:nvPr/>
        </p:nvPicPr>
        <p:blipFill rotWithShape="1">
          <a:blip r:embed="rId3">
            <a:extLst>
              <a:ext uri="{28A0092B-C50C-407E-A947-70E740481C1C}">
                <a14:useLocalDpi xmlns:a14="http://schemas.microsoft.com/office/drawing/2010/main" val="0"/>
              </a:ext>
            </a:extLst>
          </a:blip>
          <a:srcRect l="7887" t="6522" r="8522" b="6028"/>
          <a:stretch/>
        </p:blipFill>
        <p:spPr>
          <a:xfrm>
            <a:off x="1349829" y="1698171"/>
            <a:ext cx="2859314" cy="4281715"/>
          </a:xfrm>
          <a:prstGeom prst="rect">
            <a:avLst/>
          </a:prstGeom>
        </p:spPr>
      </p:pic>
      <p:sp>
        <p:nvSpPr>
          <p:cNvPr id="9" name="矩形 8"/>
          <p:cNvSpPr/>
          <p:nvPr/>
        </p:nvSpPr>
        <p:spPr>
          <a:xfrm>
            <a:off x="0" y="6419095"/>
            <a:ext cx="12192000" cy="145143"/>
          </a:xfrm>
          <a:prstGeom prst="rect">
            <a:avLst/>
          </a:prstGeom>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623687042"/>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inVertical)">
                                      <p:cBhvr>
                                        <p:cTn id="7" dur="500"/>
                                        <p:tgtEl>
                                          <p:spTgt spid="11"/>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1000"/>
                                        <p:tgtEl>
                                          <p:spTgt spid="8"/>
                                        </p:tgtEl>
                                      </p:cBhvr>
                                    </p:animEffect>
                                    <p:anim calcmode="lin" valueType="num">
                                      <p:cBhvr>
                                        <p:cTn id="12" dur="1000" fill="hold"/>
                                        <p:tgtEl>
                                          <p:spTgt spid="8"/>
                                        </p:tgtEl>
                                        <p:attrNameLst>
                                          <p:attrName>ppt_x</p:attrName>
                                        </p:attrNameLst>
                                      </p:cBhvr>
                                      <p:tavLst>
                                        <p:tav tm="0">
                                          <p:val>
                                            <p:strVal val="#ppt_x"/>
                                          </p:val>
                                        </p:tav>
                                        <p:tav tm="100000">
                                          <p:val>
                                            <p:strVal val="#ppt_x"/>
                                          </p:val>
                                        </p:tav>
                                      </p:tavLst>
                                    </p:anim>
                                    <p:anim calcmode="lin" valueType="num">
                                      <p:cBhvr>
                                        <p:cTn id="13" dur="1000" fill="hold"/>
                                        <p:tgtEl>
                                          <p:spTgt spid="8"/>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16" presetClass="entr" presetSubtype="21"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barn(inVertical)">
                                      <p:cBhvr>
                                        <p:cTn id="17" dur="500"/>
                                        <p:tgtEl>
                                          <p:spTgt spid="6"/>
                                        </p:tgtEl>
                                      </p:cBhvr>
                                    </p:animEffect>
                                  </p:childTnLst>
                                </p:cTn>
                              </p:par>
                            </p:childTnLst>
                          </p:cTn>
                        </p:par>
                        <p:par>
                          <p:cTn id="18" fill="hold">
                            <p:stCondLst>
                              <p:cond delay="2000"/>
                            </p:stCondLst>
                            <p:childTnLst>
                              <p:par>
                                <p:cTn id="19" presetID="22" presetClass="entr" presetSubtype="1" fill="hold" nodeType="afterEffect">
                                  <p:stCondLst>
                                    <p:cond delay="0"/>
                                  </p:stCondLst>
                                  <p:childTnLst>
                                    <p:set>
                                      <p:cBhvr>
                                        <p:cTn id="20" dur="1" fill="hold">
                                          <p:stCondLst>
                                            <p:cond delay="0"/>
                                          </p:stCondLst>
                                        </p:cTn>
                                        <p:tgtEl>
                                          <p:spTgt spid="7">
                                            <p:txEl>
                                              <p:pRg st="0" end="0"/>
                                            </p:txEl>
                                          </p:spTgt>
                                        </p:tgtEl>
                                        <p:attrNameLst>
                                          <p:attrName>style.visibility</p:attrName>
                                        </p:attrNameLst>
                                      </p:cBhvr>
                                      <p:to>
                                        <p:strVal val="visible"/>
                                      </p:to>
                                    </p:set>
                                    <p:animEffect transition="in" filter="wipe(up)">
                                      <p:cBhvr>
                                        <p:cTn id="21" dur="500"/>
                                        <p:tgtEl>
                                          <p:spTgt spid="7">
                                            <p:txEl>
                                              <p:pRg st="0" end="0"/>
                                            </p:txEl>
                                          </p:spTgt>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left)">
                                      <p:cBhvr>
                                        <p:cTn id="2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4039487" y="423523"/>
            <a:ext cx="5679165" cy="630942"/>
            <a:chOff x="4039487" y="423523"/>
            <a:chExt cx="5679165" cy="630942"/>
          </a:xfrm>
        </p:grpSpPr>
        <p:sp>
          <p:nvSpPr>
            <p:cNvPr id="5" name="矩形 24"/>
            <p:cNvSpPr>
              <a:spLocks noChangeArrowheads="1"/>
            </p:cNvSpPr>
            <p:nvPr/>
          </p:nvSpPr>
          <p:spPr bwMode="auto">
            <a:xfrm>
              <a:off x="4039487" y="423523"/>
              <a:ext cx="2133918" cy="630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3500" b="1" spc="300" dirty="0">
                  <a:solidFill>
                    <a:srgbClr val="0C1F34"/>
                  </a:solidFill>
                  <a:latin typeface="Broadway BT" charset="0"/>
                  <a:ea typeface="微软雅黑" panose="020B0503020204020204" pitchFamily="34" charset="-122"/>
                  <a:sym typeface="Broadway BT" charset="0"/>
                </a:rPr>
                <a:t>团队冲突</a:t>
              </a:r>
            </a:p>
          </p:txBody>
        </p:sp>
        <p:sp>
          <p:nvSpPr>
            <p:cNvPr id="3" name="矩形 2"/>
            <p:cNvSpPr/>
            <p:nvPr/>
          </p:nvSpPr>
          <p:spPr>
            <a:xfrm>
              <a:off x="6174092" y="679630"/>
              <a:ext cx="3544560" cy="369332"/>
            </a:xfrm>
            <a:prstGeom prst="rect">
              <a:avLst/>
            </a:prstGeom>
          </p:spPr>
          <p:txBody>
            <a:bodyPr wrap="none">
              <a:spAutoFit/>
            </a:bodyPr>
            <a:lstStyle/>
            <a:p>
              <a:r>
                <a:rPr lang="en-US" altLang="zh-CN" spc="300" dirty="0">
                  <a:solidFill>
                    <a:schemeClr val="bg1">
                      <a:lumMod val="65000"/>
                    </a:schemeClr>
                  </a:solidFill>
                  <a:latin typeface="方正中等线_GBK" panose="03000509000000000000" pitchFamily="65" charset="-122"/>
                  <a:ea typeface="方正中等线_GBK" panose="03000509000000000000" pitchFamily="65" charset="-122"/>
                </a:rPr>
                <a:t>TEAM COMMUNICATION</a:t>
              </a:r>
            </a:p>
          </p:txBody>
        </p:sp>
      </p:grpSp>
      <p:sp>
        <p:nvSpPr>
          <p:cNvPr id="6" name="Text Box 10"/>
          <p:cNvSpPr txBox="1">
            <a:spLocks noChangeArrowheads="1"/>
          </p:cNvSpPr>
          <p:nvPr/>
        </p:nvSpPr>
        <p:spPr bwMode="auto">
          <a:xfrm>
            <a:off x="4664215" y="1899684"/>
            <a:ext cx="6564313"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3200" b="1" spc="300" dirty="0">
                <a:solidFill>
                  <a:srgbClr val="0070C0"/>
                </a:solidFill>
                <a:ea typeface="微软雅黑" panose="020B0503020204020204" pitchFamily="34" charset="-122"/>
              </a:rPr>
              <a:t>让员工积极参与</a:t>
            </a:r>
            <a:endParaRPr lang="en-US" altLang="zh-CN" sz="3200" b="1" spc="300" dirty="0">
              <a:solidFill>
                <a:srgbClr val="0070C0"/>
              </a:solidFill>
              <a:ea typeface="微软雅黑" panose="020B0503020204020204" pitchFamily="34" charset="-122"/>
            </a:endParaRPr>
          </a:p>
          <a:p>
            <a:pPr algn="ctr"/>
            <a:r>
              <a:rPr lang="zh-CN" altLang="en-US" sz="3200" b="1" spc="300" dirty="0">
                <a:solidFill>
                  <a:srgbClr val="0070C0"/>
                </a:solidFill>
                <a:ea typeface="微软雅黑" panose="020B0503020204020204" pitchFamily="34" charset="-122"/>
              </a:rPr>
              <a:t>提出合理化建议</a:t>
            </a:r>
          </a:p>
        </p:txBody>
      </p:sp>
      <p:sp>
        <p:nvSpPr>
          <p:cNvPr id="7" name="Text Box 11"/>
          <p:cNvSpPr txBox="1">
            <a:spLocks noChangeArrowheads="1"/>
          </p:cNvSpPr>
          <p:nvPr/>
        </p:nvSpPr>
        <p:spPr bwMode="auto">
          <a:xfrm>
            <a:off x="5035579" y="3403695"/>
            <a:ext cx="5989864"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pPr>
            <a:r>
              <a:rPr lang="zh-CN" altLang="en-US" sz="1600" spc="300" dirty="0">
                <a:solidFill>
                  <a:schemeClr val="tx1">
                    <a:lumMod val="75000"/>
                    <a:lumOff val="25000"/>
                  </a:schemeClr>
                </a:solidFill>
                <a:ea typeface="微软雅黑" panose="020B0503020204020204" pitchFamily="34" charset="-122"/>
              </a:rPr>
              <a:t>     因为让员工参与提合理化建议和制作作业标准等，既能利用员工智慧，又能员工感受到被重视，同时还使得员工在执行自己参与制定的内容时积极性更高，进而有效地提升执行力</a:t>
            </a:r>
            <a:r>
              <a:rPr lang="en-US" altLang="zh-CN" sz="1600" spc="300" dirty="0">
                <a:solidFill>
                  <a:schemeClr val="tx1">
                    <a:lumMod val="75000"/>
                    <a:lumOff val="25000"/>
                  </a:schemeClr>
                </a:solidFill>
                <a:ea typeface="微软雅黑" panose="020B0503020204020204" pitchFamily="34" charset="-122"/>
              </a:rPr>
              <a:t>;</a:t>
            </a:r>
            <a:r>
              <a:rPr lang="zh-CN" altLang="en-US" sz="1600" spc="300" dirty="0">
                <a:solidFill>
                  <a:schemeClr val="tx1">
                    <a:lumMod val="75000"/>
                    <a:lumOff val="25000"/>
                  </a:schemeClr>
                </a:solidFill>
                <a:ea typeface="微软雅黑" panose="020B0503020204020204" pitchFamily="34" charset="-122"/>
              </a:rPr>
              <a:t>让员工了解企业愿景与战略，使得员工认识到企业发展前景，进而认识到发展的空间等，使得自身逐步融入企业，有助于员工提升执行力</a:t>
            </a:r>
          </a:p>
        </p:txBody>
      </p:sp>
      <p:pic>
        <p:nvPicPr>
          <p:cNvPr id="8" name="图片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8286" y="1899684"/>
            <a:ext cx="3665167" cy="3778787"/>
          </a:xfrm>
          <a:prstGeom prst="rect">
            <a:avLst/>
          </a:prstGeom>
        </p:spPr>
      </p:pic>
      <p:sp>
        <p:nvSpPr>
          <p:cNvPr id="9" name="矩形 8"/>
          <p:cNvSpPr/>
          <p:nvPr/>
        </p:nvSpPr>
        <p:spPr>
          <a:xfrm>
            <a:off x="0" y="6419095"/>
            <a:ext cx="12192000" cy="145143"/>
          </a:xfrm>
          <a:prstGeom prst="rect">
            <a:avLst/>
          </a:prstGeom>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483573358"/>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inVertical)">
                                      <p:cBhvr>
                                        <p:cTn id="7" dur="500"/>
                                        <p:tgtEl>
                                          <p:spTgt spid="11"/>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up)">
                                      <p:cBhvr>
                                        <p:cTn id="15" dur="500"/>
                                        <p:tgtEl>
                                          <p:spTgt spid="6"/>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up)">
                                      <p:cBhvr>
                                        <p:cTn id="19" dur="500"/>
                                        <p:tgtEl>
                                          <p:spTgt spid="7"/>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9"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矩形 22"/>
          <p:cNvSpPr/>
          <p:nvPr/>
        </p:nvSpPr>
        <p:spPr>
          <a:xfrm>
            <a:off x="0" y="6419095"/>
            <a:ext cx="12192000" cy="145143"/>
          </a:xfrm>
          <a:prstGeom prst="rect">
            <a:avLst/>
          </a:prstGeom>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10145487" y="5210020"/>
            <a:ext cx="184730" cy="861774"/>
          </a:xfrm>
          <a:prstGeom prst="rect">
            <a:avLst/>
          </a:prstGeom>
          <a:noFill/>
        </p:spPr>
        <p:txBody>
          <a:bodyPr wrap="none" rtlCol="0">
            <a:spAutoFit/>
          </a:bodyPr>
          <a:lstStyle/>
          <a:p>
            <a:pPr algn="ctr"/>
            <a:endParaRPr lang="zh-CN" altLang="en-US" sz="5000" spc="300" dirty="0">
              <a:solidFill>
                <a:srgbClr val="0070C0"/>
              </a:solidFill>
              <a:latin typeface="微软雅黑" panose="020B0503020204020204" pitchFamily="34" charset="-122"/>
              <a:ea typeface="微软雅黑" panose="020B0503020204020204" pitchFamily="34" charset="-122"/>
            </a:endParaRPr>
          </a:p>
        </p:txBody>
      </p:sp>
      <p:sp>
        <p:nvSpPr>
          <p:cNvPr id="7" name="TextBox 46"/>
          <p:cNvSpPr txBox="1"/>
          <p:nvPr/>
        </p:nvSpPr>
        <p:spPr>
          <a:xfrm>
            <a:off x="7336516" y="1762700"/>
            <a:ext cx="4202713" cy="784830"/>
          </a:xfrm>
          <a:prstGeom prst="rect">
            <a:avLst/>
          </a:prstGeom>
          <a:noFill/>
        </p:spPr>
        <p:txBody>
          <a:bodyPr wrap="square" rtlCol="0">
            <a:spAutoFit/>
          </a:bodyPr>
          <a:lstStyle/>
          <a:p>
            <a:r>
              <a:rPr lang="zh-CN" altLang="en-US" sz="4500" b="1" spc="600" dirty="0">
                <a:solidFill>
                  <a:srgbClr val="0070C0"/>
                </a:solidFill>
                <a:latin typeface="微软雅黑" panose="020B0503020204020204" pitchFamily="34" charset="-122"/>
                <a:ea typeface="微软雅黑" panose="020B0503020204020204" pitchFamily="34" charset="-122"/>
              </a:rPr>
              <a:t>谢谢欣赏</a:t>
            </a:r>
          </a:p>
        </p:txBody>
      </p:sp>
      <p:sp>
        <p:nvSpPr>
          <p:cNvPr id="8" name="TextBox 47"/>
          <p:cNvSpPr txBox="1"/>
          <p:nvPr/>
        </p:nvSpPr>
        <p:spPr>
          <a:xfrm>
            <a:off x="7388848" y="2642423"/>
            <a:ext cx="3711472" cy="1158138"/>
          </a:xfrm>
          <a:prstGeom prst="rect">
            <a:avLst/>
          </a:prstGeom>
          <a:noFill/>
        </p:spPr>
        <p:txBody>
          <a:bodyPr wrap="square" rtlCol="0">
            <a:spAutoFit/>
          </a:bodyPr>
          <a:lstStyle/>
          <a:p>
            <a:pPr algn="just">
              <a:lnSpc>
                <a:spcPct val="150000"/>
              </a:lnSpc>
            </a:pPr>
            <a:r>
              <a:rPr lang="zh-CN" altLang="en-US" sz="1600" spc="300" dirty="0">
                <a:solidFill>
                  <a:schemeClr val="bg1">
                    <a:lumMod val="65000"/>
                  </a:schemeClr>
                </a:solidFill>
                <a:latin typeface="微软雅黑" panose="020B0503020204020204" pitchFamily="34" charset="-122"/>
                <a:ea typeface="微软雅黑" panose="020B0503020204020204" pitchFamily="34" charset="-122"/>
              </a:rPr>
              <a:t>详细内容</a:t>
            </a:r>
            <a:r>
              <a:rPr lang="en-US" altLang="zh-CN" sz="1600" spc="300" dirty="0">
                <a:solidFill>
                  <a:schemeClr val="bg1">
                    <a:lumMod val="65000"/>
                  </a:schemeClr>
                </a:solidFill>
                <a:latin typeface="微软雅黑" panose="020B0503020204020204" pitchFamily="34" charset="-122"/>
                <a:ea typeface="微软雅黑" panose="020B0503020204020204" pitchFamily="34" charset="-122"/>
              </a:rPr>
              <a:t>……</a:t>
            </a:r>
            <a:r>
              <a:rPr lang="zh-CN" altLang="en-US" sz="1600" spc="300" dirty="0">
                <a:solidFill>
                  <a:schemeClr val="bg1">
                    <a:lumMod val="65000"/>
                  </a:schemeClr>
                </a:solidFill>
                <a:latin typeface="微软雅黑" panose="020B0503020204020204" pitchFamily="34" charset="-122"/>
                <a:ea typeface="微软雅黑" panose="020B0503020204020204" pitchFamily="34" charset="-122"/>
              </a:rPr>
              <a:t>点击输入本栏的具体文字，简明扼要的说明分项内容，此为概念图解。</a:t>
            </a:r>
            <a:endParaRPr lang="id-ID" sz="1600" spc="300" dirty="0">
              <a:solidFill>
                <a:schemeClr val="bg1">
                  <a:lumMod val="65000"/>
                </a:schemeClr>
              </a:solidFill>
              <a:latin typeface="微软雅黑" panose="020B0503020204020204" pitchFamily="34" charset="-122"/>
              <a:ea typeface="微软雅黑" panose="020B0503020204020204" pitchFamily="34" charset="-122"/>
            </a:endParaRPr>
          </a:p>
        </p:txBody>
      </p:sp>
      <p:pic>
        <p:nvPicPr>
          <p:cNvPr id="10" name="Picture 4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153368" y="366182"/>
            <a:ext cx="6855020" cy="6868758"/>
          </a:xfrm>
          <a:prstGeom prst="rect">
            <a:avLst/>
          </a:prstGeom>
        </p:spPr>
      </p:pic>
      <p:cxnSp>
        <p:nvCxnSpPr>
          <p:cNvPr id="11" name="Straight Connector 49"/>
          <p:cNvCxnSpPr/>
          <p:nvPr/>
        </p:nvCxnSpPr>
        <p:spPr>
          <a:xfrm flipV="1">
            <a:off x="6998658" y="2114912"/>
            <a:ext cx="0" cy="2633301"/>
          </a:xfrm>
          <a:prstGeom prst="line">
            <a:avLst/>
          </a:prstGeom>
          <a:ln w="19050">
            <a:solidFill>
              <a:schemeClr val="bg1">
                <a:lumMod val="85000"/>
              </a:schemeClr>
            </a:solidFill>
            <a:prstDash val="dash"/>
            <a:headEnd type="none"/>
          </a:ln>
        </p:spPr>
        <p:style>
          <a:lnRef idx="1">
            <a:schemeClr val="accent1"/>
          </a:lnRef>
          <a:fillRef idx="0">
            <a:schemeClr val="accent1"/>
          </a:fillRef>
          <a:effectRef idx="0">
            <a:schemeClr val="accent1"/>
          </a:effectRef>
          <a:fontRef idx="minor">
            <a:schemeClr val="tx1"/>
          </a:fontRef>
        </p:style>
      </p:cxnSp>
      <p:cxnSp>
        <p:nvCxnSpPr>
          <p:cNvPr id="12" name="Straight Connector 50"/>
          <p:cNvCxnSpPr/>
          <p:nvPr/>
        </p:nvCxnSpPr>
        <p:spPr>
          <a:xfrm>
            <a:off x="4868917" y="4748213"/>
            <a:ext cx="2129741" cy="0"/>
          </a:xfrm>
          <a:prstGeom prst="line">
            <a:avLst/>
          </a:prstGeom>
          <a:ln w="19050">
            <a:solidFill>
              <a:schemeClr val="bg1">
                <a:lumMod val="85000"/>
              </a:schemeClr>
            </a:solidFill>
            <a:prstDash val="dash"/>
            <a:headEnd type="oval"/>
          </a:ln>
        </p:spPr>
        <p:style>
          <a:lnRef idx="1">
            <a:schemeClr val="accent1"/>
          </a:lnRef>
          <a:fillRef idx="0">
            <a:schemeClr val="accent1"/>
          </a:fillRef>
          <a:effectRef idx="0">
            <a:schemeClr val="accent1"/>
          </a:effectRef>
          <a:fontRef idx="minor">
            <a:schemeClr val="tx1"/>
          </a:fontRef>
        </p:style>
      </p:cxnSp>
      <p:sp>
        <p:nvSpPr>
          <p:cNvPr id="13" name="Oval 51"/>
          <p:cNvSpPr/>
          <p:nvPr/>
        </p:nvSpPr>
        <p:spPr>
          <a:xfrm rot="10800000" flipH="1">
            <a:off x="6872965" y="1863524"/>
            <a:ext cx="251387" cy="251387"/>
          </a:xfrm>
          <a:prstGeom prst="ellipse">
            <a:avLst/>
          </a:prstGeom>
          <a:noFill/>
          <a:ln w="317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Oval 7"/>
          <p:cNvSpPr/>
          <p:nvPr/>
        </p:nvSpPr>
        <p:spPr>
          <a:xfrm>
            <a:off x="-788231" y="3959982"/>
            <a:ext cx="3686249" cy="3686249"/>
          </a:xfrm>
          <a:prstGeom prst="ellipse">
            <a:avLst/>
          </a:prstGeom>
          <a:gradFill flip="none" rotWithShape="1">
            <a:gsLst>
              <a:gs pos="65000">
                <a:srgbClr val="212737">
                  <a:alpha val="30000"/>
                </a:srgbClr>
              </a:gs>
              <a:gs pos="100000">
                <a:schemeClr val="accent1">
                  <a:alpha val="0"/>
                </a:schemeClr>
              </a:gs>
            </a:gsLst>
            <a:path path="circle">
              <a:fillToRect l="50000" t="50000" r="50000" b="50000"/>
            </a:path>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Oval 8"/>
          <p:cNvSpPr/>
          <p:nvPr/>
        </p:nvSpPr>
        <p:spPr>
          <a:xfrm>
            <a:off x="-412106" y="4336107"/>
            <a:ext cx="2933998" cy="2933998"/>
          </a:xfrm>
          <a:prstGeom prst="ellipse">
            <a:avLst/>
          </a:prstGeom>
          <a:gradFill flip="none" rotWithShape="1">
            <a:gsLst>
              <a:gs pos="0">
                <a:schemeClr val="accent1">
                  <a:alpha val="50000"/>
                </a:schemeClr>
              </a:gs>
              <a:gs pos="100000">
                <a:schemeClr val="accent1">
                  <a:lumMod val="75000"/>
                </a:schemeClr>
              </a:gs>
            </a:gsLst>
            <a:lin ang="5400000" scaled="1"/>
            <a:tileRect/>
          </a:gradFill>
          <a:ln>
            <a:noFill/>
          </a:ln>
          <a:effectLst>
            <a:outerShdw blurRad="101600" sx="98000" sy="98000" algn="ctr" rotWithShape="0">
              <a:prstClr val="black">
                <a:alpha val="7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6" name="Oval 9"/>
          <p:cNvSpPr/>
          <p:nvPr/>
        </p:nvSpPr>
        <p:spPr>
          <a:xfrm>
            <a:off x="0" y="4748213"/>
            <a:ext cx="2109787" cy="2109787"/>
          </a:xfrm>
          <a:prstGeom prst="ellipse">
            <a:avLst/>
          </a:prstGeom>
          <a:gradFill flip="none" rotWithShape="1">
            <a:gsLst>
              <a:gs pos="0">
                <a:schemeClr val="accent1"/>
              </a:gs>
              <a:gs pos="100000">
                <a:schemeClr val="accent1">
                  <a:lumMod val="75000"/>
                </a:schemeClr>
              </a:gs>
            </a:gsLst>
            <a:lin ang="5400000" scaled="1"/>
            <a:tileRect/>
          </a:gradFill>
          <a:ln w="12700">
            <a:noFill/>
          </a:ln>
          <a:effectLst>
            <a:outerShdw blurRad="444500" sx="98000" sy="98000" algn="ctr" rotWithShape="0">
              <a:prstClr val="black">
                <a:alpha val="3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7" name="Freeform 10"/>
          <p:cNvSpPr>
            <a:spLocks noEditPoints="1"/>
          </p:cNvSpPr>
          <p:nvPr/>
        </p:nvSpPr>
        <p:spPr bwMode="auto">
          <a:xfrm flipV="1">
            <a:off x="2531057" y="6283762"/>
            <a:ext cx="534585" cy="534585"/>
          </a:xfrm>
          <a:custGeom>
            <a:avLst/>
            <a:gdLst>
              <a:gd name="T0" fmla="*/ 428 w 856"/>
              <a:gd name="T1" fmla="*/ 0 h 856"/>
              <a:gd name="T2" fmla="*/ 0 w 856"/>
              <a:gd name="T3" fmla="*/ 428 h 856"/>
              <a:gd name="T4" fmla="*/ 428 w 856"/>
              <a:gd name="T5" fmla="*/ 856 h 856"/>
              <a:gd name="T6" fmla="*/ 856 w 856"/>
              <a:gd name="T7" fmla="*/ 428 h 856"/>
              <a:gd name="T8" fmla="*/ 428 w 856"/>
              <a:gd name="T9" fmla="*/ 0 h 856"/>
              <a:gd name="T10" fmla="*/ 428 w 856"/>
              <a:gd name="T11" fmla="*/ 723 h 856"/>
              <a:gd name="T12" fmla="*/ 133 w 856"/>
              <a:gd name="T13" fmla="*/ 428 h 856"/>
              <a:gd name="T14" fmla="*/ 428 w 856"/>
              <a:gd name="T15" fmla="*/ 133 h 856"/>
              <a:gd name="T16" fmla="*/ 723 w 856"/>
              <a:gd name="T17" fmla="*/ 428 h 856"/>
              <a:gd name="T18" fmla="*/ 428 w 856"/>
              <a:gd name="T19" fmla="*/ 723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56" h="856">
                <a:moveTo>
                  <a:pt x="428" y="0"/>
                </a:moveTo>
                <a:cubicBezTo>
                  <a:pt x="192" y="0"/>
                  <a:pt x="0" y="192"/>
                  <a:pt x="0" y="428"/>
                </a:cubicBezTo>
                <a:cubicBezTo>
                  <a:pt x="0" y="664"/>
                  <a:pt x="192" y="856"/>
                  <a:pt x="428" y="856"/>
                </a:cubicBezTo>
                <a:cubicBezTo>
                  <a:pt x="664" y="856"/>
                  <a:pt x="856" y="664"/>
                  <a:pt x="856" y="428"/>
                </a:cubicBezTo>
                <a:cubicBezTo>
                  <a:pt x="856" y="192"/>
                  <a:pt x="664" y="0"/>
                  <a:pt x="428" y="0"/>
                </a:cubicBezTo>
                <a:close/>
                <a:moveTo>
                  <a:pt x="428" y="723"/>
                </a:moveTo>
                <a:cubicBezTo>
                  <a:pt x="265" y="723"/>
                  <a:pt x="133" y="591"/>
                  <a:pt x="133" y="428"/>
                </a:cubicBezTo>
                <a:cubicBezTo>
                  <a:pt x="133" y="265"/>
                  <a:pt x="265" y="133"/>
                  <a:pt x="428" y="133"/>
                </a:cubicBezTo>
                <a:cubicBezTo>
                  <a:pt x="591" y="133"/>
                  <a:pt x="723" y="265"/>
                  <a:pt x="723" y="428"/>
                </a:cubicBezTo>
                <a:cubicBezTo>
                  <a:pt x="723" y="591"/>
                  <a:pt x="591" y="723"/>
                  <a:pt x="428" y="723"/>
                </a:cubicBezTo>
                <a:close/>
              </a:path>
            </a:pathLst>
          </a:custGeom>
          <a:gradFill flip="none" rotWithShape="1">
            <a:gsLst>
              <a:gs pos="0">
                <a:schemeClr val="accent1"/>
              </a:gs>
              <a:gs pos="100000">
                <a:schemeClr val="accent1">
                  <a:lumMod val="75000"/>
                </a:schemeClr>
              </a:gs>
            </a:gsLst>
            <a:lin ang="5400000" scaled="1"/>
            <a:tileRect/>
          </a:gradFill>
          <a:ln>
            <a:noFill/>
          </a:ln>
        </p:spPr>
        <p:txBody>
          <a:bodyPr vert="horz" wrap="square" lIns="91440" tIns="45720" rIns="91440" bIns="45720" numCol="1" anchor="t" anchorCtr="0" compatLnSpc="1">
            <a:prstTxWarp prst="textNoShape">
              <a:avLst/>
            </a:prstTxWarp>
          </a:bodyPr>
          <a:lstStyle/>
          <a:p>
            <a:endParaRPr lang="id-ID"/>
          </a:p>
        </p:txBody>
      </p:sp>
      <p:sp>
        <p:nvSpPr>
          <p:cNvPr id="18" name="Oval 11"/>
          <p:cNvSpPr/>
          <p:nvPr/>
        </p:nvSpPr>
        <p:spPr>
          <a:xfrm>
            <a:off x="341810" y="3641139"/>
            <a:ext cx="532836" cy="532836"/>
          </a:xfrm>
          <a:prstGeom prst="ellipse">
            <a:avLst/>
          </a:prstGeom>
          <a:gradFill flip="none" rotWithShape="1">
            <a:gsLst>
              <a:gs pos="0">
                <a:schemeClr val="accent1"/>
              </a:gs>
              <a:gs pos="100000">
                <a:schemeClr val="accent1">
                  <a:lumMod val="7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9" name="Freeform 12"/>
          <p:cNvSpPr/>
          <p:nvPr/>
        </p:nvSpPr>
        <p:spPr>
          <a:xfrm>
            <a:off x="755632" y="5357735"/>
            <a:ext cx="1354155" cy="1487380"/>
          </a:xfrm>
          <a:custGeom>
            <a:avLst/>
            <a:gdLst>
              <a:gd name="connsiteX0" fmla="*/ 299261 w 1354155"/>
              <a:gd name="connsiteY0" fmla="*/ 0 h 1487380"/>
              <a:gd name="connsiteX1" fmla="*/ 392445 w 1354155"/>
              <a:gd name="connsiteY1" fmla="*/ 13874 h 1487380"/>
              <a:gd name="connsiteX2" fmla="*/ 439504 w 1354155"/>
              <a:gd name="connsiteY2" fmla="*/ 37274 h 1487380"/>
              <a:gd name="connsiteX3" fmla="*/ 468694 w 1354155"/>
              <a:gd name="connsiteY3" fmla="*/ 18124 h 1487380"/>
              <a:gd name="connsiteX4" fmla="*/ 1354155 w 1354155"/>
              <a:gd name="connsiteY4" fmla="*/ 731195 h 1487380"/>
              <a:gd name="connsiteX5" fmla="*/ 443498 w 1354155"/>
              <a:gd name="connsiteY5" fmla="*/ 1487380 h 1487380"/>
              <a:gd name="connsiteX6" fmla="*/ 0 w 1354155"/>
              <a:gd name="connsiteY6" fmla="*/ 382325 h 1487380"/>
              <a:gd name="connsiteX7" fmla="*/ 54289 w 1354155"/>
              <a:gd name="connsiteY7" fmla="*/ 111221 h 1487380"/>
              <a:gd name="connsiteX8" fmla="*/ 77969 w 1354155"/>
              <a:gd name="connsiteY8" fmla="*/ 109515 h 1487380"/>
              <a:gd name="connsiteX9" fmla="*/ 78678 w 1354155"/>
              <a:gd name="connsiteY9" fmla="*/ 107832 h 1487380"/>
              <a:gd name="connsiteX10" fmla="*/ 299261 w 1354155"/>
              <a:gd name="connsiteY10" fmla="*/ 0 h 14873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54155" h="1487380">
                <a:moveTo>
                  <a:pt x="299261" y="0"/>
                </a:moveTo>
                <a:cubicBezTo>
                  <a:pt x="332315" y="0"/>
                  <a:pt x="363804" y="4940"/>
                  <a:pt x="392445" y="13874"/>
                </a:cubicBezTo>
                <a:lnTo>
                  <a:pt x="439504" y="37274"/>
                </a:lnTo>
                <a:lnTo>
                  <a:pt x="468694" y="18124"/>
                </a:lnTo>
                <a:cubicBezTo>
                  <a:pt x="785162" y="269669"/>
                  <a:pt x="1037687" y="479650"/>
                  <a:pt x="1354155" y="731195"/>
                </a:cubicBezTo>
                <a:cubicBezTo>
                  <a:pt x="1124138" y="955548"/>
                  <a:pt x="1176605" y="1167847"/>
                  <a:pt x="443498" y="1487380"/>
                </a:cubicBezTo>
                <a:lnTo>
                  <a:pt x="0" y="382325"/>
                </a:lnTo>
                <a:cubicBezTo>
                  <a:pt x="2636" y="188130"/>
                  <a:pt x="17419" y="126607"/>
                  <a:pt x="54289" y="111221"/>
                </a:cubicBezTo>
                <a:lnTo>
                  <a:pt x="77969" y="109515"/>
                </a:lnTo>
                <a:lnTo>
                  <a:pt x="78678" y="107832"/>
                </a:lnTo>
                <a:cubicBezTo>
                  <a:pt x="115020" y="44464"/>
                  <a:pt x="200100" y="0"/>
                  <a:pt x="299261" y="0"/>
                </a:cubicBezTo>
                <a:close/>
              </a:path>
            </a:pathLst>
          </a:custGeom>
          <a:gradFill flip="none" rotWithShape="1">
            <a:gsLst>
              <a:gs pos="0">
                <a:schemeClr val="tx1">
                  <a:alpha val="65000"/>
                </a:schemeClr>
              </a:gs>
              <a:gs pos="100000">
                <a:schemeClr val="accent1">
                  <a:alpha val="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grpSp>
        <p:nvGrpSpPr>
          <p:cNvPr id="20" name="Group 13"/>
          <p:cNvGrpSpPr/>
          <p:nvPr/>
        </p:nvGrpSpPr>
        <p:grpSpPr>
          <a:xfrm>
            <a:off x="726023" y="5322449"/>
            <a:ext cx="657740" cy="961313"/>
            <a:chOff x="6258454" y="3849160"/>
            <a:chExt cx="330200" cy="482600"/>
          </a:xfrm>
          <a:gradFill>
            <a:gsLst>
              <a:gs pos="0">
                <a:schemeClr val="bg1"/>
              </a:gs>
              <a:gs pos="100000">
                <a:schemeClr val="bg1">
                  <a:lumMod val="95000"/>
                </a:schemeClr>
              </a:gs>
            </a:gsLst>
            <a:lin ang="5400000" scaled="1"/>
          </a:gradFill>
        </p:grpSpPr>
        <p:sp>
          <p:nvSpPr>
            <p:cNvPr id="21" name="Freeform 35"/>
            <p:cNvSpPr>
              <a:spLocks noEditPoints="1"/>
            </p:cNvSpPr>
            <p:nvPr/>
          </p:nvSpPr>
          <p:spPr bwMode="auto">
            <a:xfrm>
              <a:off x="6258454" y="3849160"/>
              <a:ext cx="330200" cy="482600"/>
            </a:xfrm>
            <a:custGeom>
              <a:avLst/>
              <a:gdLst>
                <a:gd name="T0" fmla="*/ 44 w 88"/>
                <a:gd name="T1" fmla="*/ 0 h 128"/>
                <a:gd name="T2" fmla="*/ 0 w 88"/>
                <a:gd name="T3" fmla="*/ 44 h 128"/>
                <a:gd name="T4" fmla="*/ 20 w 88"/>
                <a:gd name="T5" fmla="*/ 92 h 128"/>
                <a:gd name="T6" fmla="*/ 44 w 88"/>
                <a:gd name="T7" fmla="*/ 128 h 128"/>
                <a:gd name="T8" fmla="*/ 68 w 88"/>
                <a:gd name="T9" fmla="*/ 92 h 128"/>
                <a:gd name="T10" fmla="*/ 88 w 88"/>
                <a:gd name="T11" fmla="*/ 44 h 128"/>
                <a:gd name="T12" fmla="*/ 44 w 88"/>
                <a:gd name="T13" fmla="*/ 0 h 128"/>
                <a:gd name="T14" fmla="*/ 54 w 88"/>
                <a:gd name="T15" fmla="*/ 109 h 128"/>
                <a:gd name="T16" fmla="*/ 35 w 88"/>
                <a:gd name="T17" fmla="*/ 111 h 128"/>
                <a:gd name="T18" fmla="*/ 32 w 88"/>
                <a:gd name="T19" fmla="*/ 104 h 128"/>
                <a:gd name="T20" fmla="*/ 32 w 88"/>
                <a:gd name="T21" fmla="*/ 103 h 128"/>
                <a:gd name="T22" fmla="*/ 57 w 88"/>
                <a:gd name="T23" fmla="*/ 100 h 128"/>
                <a:gd name="T24" fmla="*/ 56 w 88"/>
                <a:gd name="T25" fmla="*/ 104 h 128"/>
                <a:gd name="T26" fmla="*/ 54 w 88"/>
                <a:gd name="T27" fmla="*/ 109 h 128"/>
                <a:gd name="T28" fmla="*/ 31 w 88"/>
                <a:gd name="T29" fmla="*/ 100 h 128"/>
                <a:gd name="T30" fmla="*/ 28 w 88"/>
                <a:gd name="T31" fmla="*/ 92 h 128"/>
                <a:gd name="T32" fmla="*/ 60 w 88"/>
                <a:gd name="T33" fmla="*/ 92 h 128"/>
                <a:gd name="T34" fmla="*/ 58 w 88"/>
                <a:gd name="T35" fmla="*/ 96 h 128"/>
                <a:gd name="T36" fmla="*/ 31 w 88"/>
                <a:gd name="T37" fmla="*/ 100 h 128"/>
                <a:gd name="T38" fmla="*/ 44 w 88"/>
                <a:gd name="T39" fmla="*/ 120 h 128"/>
                <a:gd name="T40" fmla="*/ 36 w 88"/>
                <a:gd name="T41" fmla="*/ 115 h 128"/>
                <a:gd name="T42" fmla="*/ 53 w 88"/>
                <a:gd name="T43" fmla="*/ 113 h 128"/>
                <a:gd name="T44" fmla="*/ 44 w 88"/>
                <a:gd name="T45" fmla="*/ 120 h 128"/>
                <a:gd name="T46" fmla="*/ 63 w 88"/>
                <a:gd name="T47" fmla="*/ 84 h 128"/>
                <a:gd name="T48" fmla="*/ 25 w 88"/>
                <a:gd name="T49" fmla="*/ 84 h 128"/>
                <a:gd name="T50" fmla="*/ 19 w 88"/>
                <a:gd name="T51" fmla="*/ 71 h 128"/>
                <a:gd name="T52" fmla="*/ 8 w 88"/>
                <a:gd name="T53" fmla="*/ 44 h 128"/>
                <a:gd name="T54" fmla="*/ 44 w 88"/>
                <a:gd name="T55" fmla="*/ 8 h 128"/>
                <a:gd name="T56" fmla="*/ 80 w 88"/>
                <a:gd name="T57" fmla="*/ 44 h 128"/>
                <a:gd name="T58" fmla="*/ 69 w 88"/>
                <a:gd name="T59" fmla="*/ 71 h 128"/>
                <a:gd name="T60" fmla="*/ 63 w 88"/>
                <a:gd name="T61" fmla="*/ 8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8" h="128">
                  <a:moveTo>
                    <a:pt x="44" y="0"/>
                  </a:moveTo>
                  <a:cubicBezTo>
                    <a:pt x="20" y="0"/>
                    <a:pt x="0" y="20"/>
                    <a:pt x="0" y="44"/>
                  </a:cubicBezTo>
                  <a:cubicBezTo>
                    <a:pt x="0" y="60"/>
                    <a:pt x="15" y="77"/>
                    <a:pt x="20" y="92"/>
                  </a:cubicBezTo>
                  <a:cubicBezTo>
                    <a:pt x="28" y="115"/>
                    <a:pt x="27" y="128"/>
                    <a:pt x="44" y="128"/>
                  </a:cubicBezTo>
                  <a:cubicBezTo>
                    <a:pt x="61" y="128"/>
                    <a:pt x="60" y="115"/>
                    <a:pt x="68" y="92"/>
                  </a:cubicBezTo>
                  <a:cubicBezTo>
                    <a:pt x="73" y="77"/>
                    <a:pt x="88" y="60"/>
                    <a:pt x="88" y="44"/>
                  </a:cubicBezTo>
                  <a:cubicBezTo>
                    <a:pt x="88" y="20"/>
                    <a:pt x="68" y="0"/>
                    <a:pt x="44" y="0"/>
                  </a:cubicBezTo>
                  <a:close/>
                  <a:moveTo>
                    <a:pt x="54" y="109"/>
                  </a:moveTo>
                  <a:cubicBezTo>
                    <a:pt x="35" y="111"/>
                    <a:pt x="35" y="111"/>
                    <a:pt x="35" y="111"/>
                  </a:cubicBezTo>
                  <a:cubicBezTo>
                    <a:pt x="34" y="109"/>
                    <a:pt x="33" y="107"/>
                    <a:pt x="32" y="104"/>
                  </a:cubicBezTo>
                  <a:cubicBezTo>
                    <a:pt x="32" y="104"/>
                    <a:pt x="32" y="104"/>
                    <a:pt x="32" y="103"/>
                  </a:cubicBezTo>
                  <a:cubicBezTo>
                    <a:pt x="57" y="100"/>
                    <a:pt x="57" y="100"/>
                    <a:pt x="57" y="100"/>
                  </a:cubicBezTo>
                  <a:cubicBezTo>
                    <a:pt x="57" y="102"/>
                    <a:pt x="56" y="103"/>
                    <a:pt x="56" y="104"/>
                  </a:cubicBezTo>
                  <a:cubicBezTo>
                    <a:pt x="55" y="106"/>
                    <a:pt x="55" y="107"/>
                    <a:pt x="54" y="109"/>
                  </a:cubicBezTo>
                  <a:close/>
                  <a:moveTo>
                    <a:pt x="31" y="100"/>
                  </a:moveTo>
                  <a:cubicBezTo>
                    <a:pt x="30" y="97"/>
                    <a:pt x="29" y="95"/>
                    <a:pt x="28" y="92"/>
                  </a:cubicBezTo>
                  <a:cubicBezTo>
                    <a:pt x="60" y="92"/>
                    <a:pt x="60" y="92"/>
                    <a:pt x="60" y="92"/>
                  </a:cubicBezTo>
                  <a:cubicBezTo>
                    <a:pt x="59" y="93"/>
                    <a:pt x="59" y="95"/>
                    <a:pt x="58" y="96"/>
                  </a:cubicBezTo>
                  <a:lnTo>
                    <a:pt x="31" y="100"/>
                  </a:lnTo>
                  <a:close/>
                  <a:moveTo>
                    <a:pt x="44" y="120"/>
                  </a:moveTo>
                  <a:cubicBezTo>
                    <a:pt x="40" y="120"/>
                    <a:pt x="38" y="120"/>
                    <a:pt x="36" y="115"/>
                  </a:cubicBezTo>
                  <a:cubicBezTo>
                    <a:pt x="53" y="113"/>
                    <a:pt x="53" y="113"/>
                    <a:pt x="53" y="113"/>
                  </a:cubicBezTo>
                  <a:cubicBezTo>
                    <a:pt x="51" y="119"/>
                    <a:pt x="49" y="120"/>
                    <a:pt x="44" y="120"/>
                  </a:cubicBezTo>
                  <a:close/>
                  <a:moveTo>
                    <a:pt x="63" y="84"/>
                  </a:moveTo>
                  <a:cubicBezTo>
                    <a:pt x="25" y="84"/>
                    <a:pt x="25" y="84"/>
                    <a:pt x="25" y="84"/>
                  </a:cubicBezTo>
                  <a:cubicBezTo>
                    <a:pt x="23" y="80"/>
                    <a:pt x="21" y="75"/>
                    <a:pt x="19" y="71"/>
                  </a:cubicBezTo>
                  <a:cubicBezTo>
                    <a:pt x="13" y="62"/>
                    <a:pt x="8" y="52"/>
                    <a:pt x="8" y="44"/>
                  </a:cubicBezTo>
                  <a:cubicBezTo>
                    <a:pt x="8" y="24"/>
                    <a:pt x="24" y="8"/>
                    <a:pt x="44" y="8"/>
                  </a:cubicBezTo>
                  <a:cubicBezTo>
                    <a:pt x="64" y="8"/>
                    <a:pt x="80" y="24"/>
                    <a:pt x="80" y="44"/>
                  </a:cubicBezTo>
                  <a:cubicBezTo>
                    <a:pt x="80" y="52"/>
                    <a:pt x="75" y="62"/>
                    <a:pt x="69" y="71"/>
                  </a:cubicBezTo>
                  <a:cubicBezTo>
                    <a:pt x="67" y="75"/>
                    <a:pt x="65" y="80"/>
                    <a:pt x="63"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2" name="Freeform 36"/>
            <p:cNvSpPr>
              <a:spLocks/>
            </p:cNvSpPr>
            <p:nvPr/>
          </p:nvSpPr>
          <p:spPr bwMode="auto">
            <a:xfrm>
              <a:off x="6333066" y="3925360"/>
              <a:ext cx="96837" cy="96838"/>
            </a:xfrm>
            <a:custGeom>
              <a:avLst/>
              <a:gdLst>
                <a:gd name="T0" fmla="*/ 24 w 26"/>
                <a:gd name="T1" fmla="*/ 0 h 26"/>
                <a:gd name="T2" fmla="*/ 0 w 26"/>
                <a:gd name="T3" fmla="*/ 24 h 26"/>
                <a:gd name="T4" fmla="*/ 2 w 26"/>
                <a:gd name="T5" fmla="*/ 26 h 26"/>
                <a:gd name="T6" fmla="*/ 4 w 26"/>
                <a:gd name="T7" fmla="*/ 24 h 26"/>
                <a:gd name="T8" fmla="*/ 24 w 26"/>
                <a:gd name="T9" fmla="*/ 4 h 26"/>
                <a:gd name="T10" fmla="*/ 26 w 26"/>
                <a:gd name="T11" fmla="*/ 2 h 26"/>
                <a:gd name="T12" fmla="*/ 24 w 26"/>
                <a:gd name="T13" fmla="*/ 0 h 26"/>
              </a:gdLst>
              <a:ahLst/>
              <a:cxnLst>
                <a:cxn ang="0">
                  <a:pos x="T0" y="T1"/>
                </a:cxn>
                <a:cxn ang="0">
                  <a:pos x="T2" y="T3"/>
                </a:cxn>
                <a:cxn ang="0">
                  <a:pos x="T4" y="T5"/>
                </a:cxn>
                <a:cxn ang="0">
                  <a:pos x="T6" y="T7"/>
                </a:cxn>
                <a:cxn ang="0">
                  <a:pos x="T8" y="T9"/>
                </a:cxn>
                <a:cxn ang="0">
                  <a:pos x="T10" y="T11"/>
                </a:cxn>
                <a:cxn ang="0">
                  <a:pos x="T12" y="T13"/>
                </a:cxn>
              </a:cxnLst>
              <a:rect l="0" t="0" r="r" b="b"/>
              <a:pathLst>
                <a:path w="26" h="26">
                  <a:moveTo>
                    <a:pt x="24" y="0"/>
                  </a:moveTo>
                  <a:cubicBezTo>
                    <a:pt x="11" y="0"/>
                    <a:pt x="0" y="11"/>
                    <a:pt x="0" y="24"/>
                  </a:cubicBezTo>
                  <a:cubicBezTo>
                    <a:pt x="0" y="25"/>
                    <a:pt x="1" y="26"/>
                    <a:pt x="2" y="26"/>
                  </a:cubicBezTo>
                  <a:cubicBezTo>
                    <a:pt x="3" y="26"/>
                    <a:pt x="4" y="25"/>
                    <a:pt x="4" y="24"/>
                  </a:cubicBezTo>
                  <a:cubicBezTo>
                    <a:pt x="4" y="13"/>
                    <a:pt x="13" y="4"/>
                    <a:pt x="24" y="4"/>
                  </a:cubicBezTo>
                  <a:cubicBezTo>
                    <a:pt x="25" y="4"/>
                    <a:pt x="26" y="3"/>
                    <a:pt x="26" y="2"/>
                  </a:cubicBezTo>
                  <a:cubicBezTo>
                    <a:pt x="26" y="1"/>
                    <a:pt x="25" y="0"/>
                    <a:pt x="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Tree>
    <p:extLst>
      <p:ext uri="{BB962C8B-B14F-4D97-AF65-F5344CB8AC3E}">
        <p14:creationId xmlns:p14="http://schemas.microsoft.com/office/powerpoint/2010/main" val="912000065"/>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nodePh="1">
                                  <p:stCondLst>
                                    <p:cond delay="0"/>
                                  </p:stCondLst>
                                  <p:endCondLst>
                                    <p:cond evt="begin" delay="0">
                                      <p:tn val="5"/>
                                    </p:cond>
                                  </p:end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par>
                                <p:cTn id="8" presetID="37" presetClass="entr" presetSubtype="0" fill="hold" nodeType="withEffect">
                                  <p:stCondLst>
                                    <p:cond delay="140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1000"/>
                                        <p:tgtEl>
                                          <p:spTgt spid="10"/>
                                        </p:tgtEl>
                                      </p:cBhvr>
                                    </p:animEffect>
                                    <p:anim calcmode="lin" valueType="num">
                                      <p:cBhvr>
                                        <p:cTn id="11" dur="1000" fill="hold"/>
                                        <p:tgtEl>
                                          <p:spTgt spid="10"/>
                                        </p:tgtEl>
                                        <p:attrNameLst>
                                          <p:attrName>ppt_x</p:attrName>
                                        </p:attrNameLst>
                                      </p:cBhvr>
                                      <p:tavLst>
                                        <p:tav tm="0">
                                          <p:val>
                                            <p:strVal val="#ppt_x"/>
                                          </p:val>
                                        </p:tav>
                                        <p:tav tm="100000">
                                          <p:val>
                                            <p:strVal val="#ppt_x"/>
                                          </p:val>
                                        </p:tav>
                                      </p:tavLst>
                                    </p:anim>
                                    <p:anim calcmode="lin" valueType="num">
                                      <p:cBhvr>
                                        <p:cTn id="12" dur="900" decel="100000" fill="hold"/>
                                        <p:tgtEl>
                                          <p:spTgt spid="10"/>
                                        </p:tgtEl>
                                        <p:attrNameLst>
                                          <p:attrName>ppt_y</p:attrName>
                                        </p:attrNameLst>
                                      </p:cBhvr>
                                      <p:tavLst>
                                        <p:tav tm="0">
                                          <p:val>
                                            <p:strVal val="#ppt_y+1"/>
                                          </p:val>
                                        </p:tav>
                                        <p:tav tm="100000">
                                          <p:val>
                                            <p:strVal val="#ppt_y-.03"/>
                                          </p:val>
                                        </p:tav>
                                      </p:tavLst>
                                    </p:anim>
                                    <p:anim calcmode="lin" valueType="num">
                                      <p:cBhvr>
                                        <p:cTn id="13"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childTnLst>
                          </p:cTn>
                        </p:par>
                        <p:par>
                          <p:cTn id="14" fill="hold">
                            <p:stCondLst>
                              <p:cond delay="2400"/>
                            </p:stCondLst>
                            <p:childTnLst>
                              <p:par>
                                <p:cTn id="15" presetID="22" presetClass="entr" presetSubtype="8" fill="hold"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left)">
                                      <p:cBhvr>
                                        <p:cTn id="17" dur="500"/>
                                        <p:tgtEl>
                                          <p:spTgt spid="12"/>
                                        </p:tgtEl>
                                      </p:cBhvr>
                                    </p:animEffect>
                                  </p:childTnLst>
                                </p:cTn>
                              </p:par>
                            </p:childTnLst>
                          </p:cTn>
                        </p:par>
                        <p:par>
                          <p:cTn id="18" fill="hold">
                            <p:stCondLst>
                              <p:cond delay="2900"/>
                            </p:stCondLst>
                            <p:childTnLst>
                              <p:par>
                                <p:cTn id="19" presetID="22" presetClass="entr" presetSubtype="4" fill="hold"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wipe(down)">
                                      <p:cBhvr>
                                        <p:cTn id="21" dur="500"/>
                                        <p:tgtEl>
                                          <p:spTgt spid="11"/>
                                        </p:tgtEl>
                                      </p:cBhvr>
                                    </p:animEffect>
                                  </p:childTnLst>
                                </p:cTn>
                              </p:par>
                            </p:childTnLst>
                          </p:cTn>
                        </p:par>
                        <p:par>
                          <p:cTn id="22" fill="hold">
                            <p:stCondLst>
                              <p:cond delay="3400"/>
                            </p:stCondLst>
                            <p:childTnLst>
                              <p:par>
                                <p:cTn id="23" presetID="53" presetClass="entr" presetSubtype="16" fill="hold" grpId="0" nodeType="after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p:cTn id="25" dur="500" fill="hold"/>
                                        <p:tgtEl>
                                          <p:spTgt spid="13"/>
                                        </p:tgtEl>
                                        <p:attrNameLst>
                                          <p:attrName>ppt_w</p:attrName>
                                        </p:attrNameLst>
                                      </p:cBhvr>
                                      <p:tavLst>
                                        <p:tav tm="0">
                                          <p:val>
                                            <p:fltVal val="0"/>
                                          </p:val>
                                        </p:tav>
                                        <p:tav tm="100000">
                                          <p:val>
                                            <p:strVal val="#ppt_w"/>
                                          </p:val>
                                        </p:tav>
                                      </p:tavLst>
                                    </p:anim>
                                    <p:anim calcmode="lin" valueType="num">
                                      <p:cBhvr>
                                        <p:cTn id="26" dur="500" fill="hold"/>
                                        <p:tgtEl>
                                          <p:spTgt spid="13"/>
                                        </p:tgtEl>
                                        <p:attrNameLst>
                                          <p:attrName>ppt_h</p:attrName>
                                        </p:attrNameLst>
                                      </p:cBhvr>
                                      <p:tavLst>
                                        <p:tav tm="0">
                                          <p:val>
                                            <p:fltVal val="0"/>
                                          </p:val>
                                        </p:tav>
                                        <p:tav tm="100000">
                                          <p:val>
                                            <p:strVal val="#ppt_h"/>
                                          </p:val>
                                        </p:tav>
                                      </p:tavLst>
                                    </p:anim>
                                    <p:animEffect transition="in" filter="fade">
                                      <p:cBhvr>
                                        <p:cTn id="27" dur="500"/>
                                        <p:tgtEl>
                                          <p:spTgt spid="13"/>
                                        </p:tgtEl>
                                      </p:cBhvr>
                                    </p:animEffect>
                                  </p:childTnLst>
                                </p:cTn>
                              </p:par>
                            </p:childTnLst>
                          </p:cTn>
                        </p:par>
                        <p:par>
                          <p:cTn id="28" fill="hold">
                            <p:stCondLst>
                              <p:cond delay="3900"/>
                            </p:stCondLst>
                            <p:childTnLst>
                              <p:par>
                                <p:cTn id="29" presetID="10" presetClass="entr" presetSubtype="0" fill="hold" grpId="0"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500"/>
                                        <p:tgtEl>
                                          <p:spTgt spid="7"/>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fade">
                                      <p:cBhvr>
                                        <p:cTn id="34" dur="500"/>
                                        <p:tgtEl>
                                          <p:spTgt spid="8"/>
                                        </p:tgtEl>
                                      </p:cBhvr>
                                    </p:animEffect>
                                  </p:childTnLst>
                                </p:cTn>
                              </p:par>
                              <p:par>
                                <p:cTn id="35" presetID="37" presetClass="entr" presetSubtype="0" fill="hold" grpId="0" nodeType="with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fade">
                                      <p:cBhvr>
                                        <p:cTn id="37" dur="1000"/>
                                        <p:tgtEl>
                                          <p:spTgt spid="18"/>
                                        </p:tgtEl>
                                      </p:cBhvr>
                                    </p:animEffect>
                                    <p:anim calcmode="lin" valueType="num">
                                      <p:cBhvr>
                                        <p:cTn id="38" dur="1000" fill="hold"/>
                                        <p:tgtEl>
                                          <p:spTgt spid="18"/>
                                        </p:tgtEl>
                                        <p:attrNameLst>
                                          <p:attrName>ppt_x</p:attrName>
                                        </p:attrNameLst>
                                      </p:cBhvr>
                                      <p:tavLst>
                                        <p:tav tm="0">
                                          <p:val>
                                            <p:strVal val="#ppt_x"/>
                                          </p:val>
                                        </p:tav>
                                        <p:tav tm="100000">
                                          <p:val>
                                            <p:strVal val="#ppt_x"/>
                                          </p:val>
                                        </p:tav>
                                      </p:tavLst>
                                    </p:anim>
                                    <p:anim calcmode="lin" valueType="num">
                                      <p:cBhvr>
                                        <p:cTn id="39" dur="900" decel="100000" fill="hold"/>
                                        <p:tgtEl>
                                          <p:spTgt spid="18"/>
                                        </p:tgtEl>
                                        <p:attrNameLst>
                                          <p:attrName>ppt_y</p:attrName>
                                        </p:attrNameLst>
                                      </p:cBhvr>
                                      <p:tavLst>
                                        <p:tav tm="0">
                                          <p:val>
                                            <p:strVal val="#ppt_y+1"/>
                                          </p:val>
                                        </p:tav>
                                        <p:tav tm="100000">
                                          <p:val>
                                            <p:strVal val="#ppt_y-.03"/>
                                          </p:val>
                                        </p:tav>
                                      </p:tavLst>
                                    </p:anim>
                                    <p:anim calcmode="lin" valueType="num">
                                      <p:cBhvr>
                                        <p:cTn id="40" dur="100" accel="100000" fill="hold">
                                          <p:stCondLst>
                                            <p:cond delay="900"/>
                                          </p:stCondLst>
                                        </p:cTn>
                                        <p:tgtEl>
                                          <p:spTgt spid="18"/>
                                        </p:tgtEl>
                                        <p:attrNameLst>
                                          <p:attrName>ppt_y</p:attrName>
                                        </p:attrNameLst>
                                      </p:cBhvr>
                                      <p:tavLst>
                                        <p:tav tm="0">
                                          <p:val>
                                            <p:strVal val="#ppt_y-.03"/>
                                          </p:val>
                                        </p:tav>
                                        <p:tav tm="100000">
                                          <p:val>
                                            <p:strVal val="#ppt_y"/>
                                          </p:val>
                                        </p:tav>
                                      </p:tavLst>
                                    </p:anim>
                                  </p:childTnLst>
                                </p:cTn>
                              </p:par>
                              <p:par>
                                <p:cTn id="41" presetID="37" presetClass="entr" presetSubtype="0" fill="hold" grpId="0" nodeType="withEffect">
                                  <p:stCondLst>
                                    <p:cond delay="200"/>
                                  </p:stCondLst>
                                  <p:childTnLst>
                                    <p:set>
                                      <p:cBhvr>
                                        <p:cTn id="42" dur="1" fill="hold">
                                          <p:stCondLst>
                                            <p:cond delay="0"/>
                                          </p:stCondLst>
                                        </p:cTn>
                                        <p:tgtEl>
                                          <p:spTgt spid="14"/>
                                        </p:tgtEl>
                                        <p:attrNameLst>
                                          <p:attrName>style.visibility</p:attrName>
                                        </p:attrNameLst>
                                      </p:cBhvr>
                                      <p:to>
                                        <p:strVal val="visible"/>
                                      </p:to>
                                    </p:set>
                                    <p:animEffect transition="in" filter="fade">
                                      <p:cBhvr>
                                        <p:cTn id="43" dur="1000"/>
                                        <p:tgtEl>
                                          <p:spTgt spid="14"/>
                                        </p:tgtEl>
                                      </p:cBhvr>
                                    </p:animEffect>
                                    <p:anim calcmode="lin" valueType="num">
                                      <p:cBhvr>
                                        <p:cTn id="44" dur="1000" fill="hold"/>
                                        <p:tgtEl>
                                          <p:spTgt spid="14"/>
                                        </p:tgtEl>
                                        <p:attrNameLst>
                                          <p:attrName>ppt_x</p:attrName>
                                        </p:attrNameLst>
                                      </p:cBhvr>
                                      <p:tavLst>
                                        <p:tav tm="0">
                                          <p:val>
                                            <p:strVal val="#ppt_x"/>
                                          </p:val>
                                        </p:tav>
                                        <p:tav tm="100000">
                                          <p:val>
                                            <p:strVal val="#ppt_x"/>
                                          </p:val>
                                        </p:tav>
                                      </p:tavLst>
                                    </p:anim>
                                    <p:anim calcmode="lin" valueType="num">
                                      <p:cBhvr>
                                        <p:cTn id="45" dur="900" decel="100000" fill="hold"/>
                                        <p:tgtEl>
                                          <p:spTgt spid="14"/>
                                        </p:tgtEl>
                                        <p:attrNameLst>
                                          <p:attrName>ppt_y</p:attrName>
                                        </p:attrNameLst>
                                      </p:cBhvr>
                                      <p:tavLst>
                                        <p:tav tm="0">
                                          <p:val>
                                            <p:strVal val="#ppt_y+1"/>
                                          </p:val>
                                        </p:tav>
                                        <p:tav tm="100000">
                                          <p:val>
                                            <p:strVal val="#ppt_y-.03"/>
                                          </p:val>
                                        </p:tav>
                                      </p:tavLst>
                                    </p:anim>
                                    <p:anim calcmode="lin" valueType="num">
                                      <p:cBhvr>
                                        <p:cTn id="46"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47" presetID="37" presetClass="entr" presetSubtype="0" fill="hold" grpId="0" nodeType="withEffect">
                                  <p:stCondLst>
                                    <p:cond delay="400"/>
                                  </p:stCondLst>
                                  <p:childTnLst>
                                    <p:set>
                                      <p:cBhvr>
                                        <p:cTn id="48" dur="1" fill="hold">
                                          <p:stCondLst>
                                            <p:cond delay="0"/>
                                          </p:stCondLst>
                                        </p:cTn>
                                        <p:tgtEl>
                                          <p:spTgt spid="15"/>
                                        </p:tgtEl>
                                        <p:attrNameLst>
                                          <p:attrName>style.visibility</p:attrName>
                                        </p:attrNameLst>
                                      </p:cBhvr>
                                      <p:to>
                                        <p:strVal val="visible"/>
                                      </p:to>
                                    </p:set>
                                    <p:animEffect transition="in" filter="fade">
                                      <p:cBhvr>
                                        <p:cTn id="49" dur="1000"/>
                                        <p:tgtEl>
                                          <p:spTgt spid="15"/>
                                        </p:tgtEl>
                                      </p:cBhvr>
                                    </p:animEffect>
                                    <p:anim calcmode="lin" valueType="num">
                                      <p:cBhvr>
                                        <p:cTn id="50" dur="1000" fill="hold"/>
                                        <p:tgtEl>
                                          <p:spTgt spid="15"/>
                                        </p:tgtEl>
                                        <p:attrNameLst>
                                          <p:attrName>ppt_x</p:attrName>
                                        </p:attrNameLst>
                                      </p:cBhvr>
                                      <p:tavLst>
                                        <p:tav tm="0">
                                          <p:val>
                                            <p:strVal val="#ppt_x"/>
                                          </p:val>
                                        </p:tav>
                                        <p:tav tm="100000">
                                          <p:val>
                                            <p:strVal val="#ppt_x"/>
                                          </p:val>
                                        </p:tav>
                                      </p:tavLst>
                                    </p:anim>
                                    <p:anim calcmode="lin" valueType="num">
                                      <p:cBhvr>
                                        <p:cTn id="51" dur="900" decel="100000" fill="hold"/>
                                        <p:tgtEl>
                                          <p:spTgt spid="15"/>
                                        </p:tgtEl>
                                        <p:attrNameLst>
                                          <p:attrName>ppt_y</p:attrName>
                                        </p:attrNameLst>
                                      </p:cBhvr>
                                      <p:tavLst>
                                        <p:tav tm="0">
                                          <p:val>
                                            <p:strVal val="#ppt_y+1"/>
                                          </p:val>
                                        </p:tav>
                                        <p:tav tm="100000">
                                          <p:val>
                                            <p:strVal val="#ppt_y-.03"/>
                                          </p:val>
                                        </p:tav>
                                      </p:tavLst>
                                    </p:anim>
                                    <p:anim calcmode="lin" valueType="num">
                                      <p:cBhvr>
                                        <p:cTn id="52"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par>
                                <p:cTn id="53" presetID="37" presetClass="entr" presetSubtype="0" fill="hold" grpId="0" nodeType="withEffect">
                                  <p:stCondLst>
                                    <p:cond delay="600"/>
                                  </p:stCondLst>
                                  <p:childTnLst>
                                    <p:set>
                                      <p:cBhvr>
                                        <p:cTn id="54" dur="1" fill="hold">
                                          <p:stCondLst>
                                            <p:cond delay="0"/>
                                          </p:stCondLst>
                                        </p:cTn>
                                        <p:tgtEl>
                                          <p:spTgt spid="16"/>
                                        </p:tgtEl>
                                        <p:attrNameLst>
                                          <p:attrName>style.visibility</p:attrName>
                                        </p:attrNameLst>
                                      </p:cBhvr>
                                      <p:to>
                                        <p:strVal val="visible"/>
                                      </p:to>
                                    </p:set>
                                    <p:animEffect transition="in" filter="fade">
                                      <p:cBhvr>
                                        <p:cTn id="55" dur="1000"/>
                                        <p:tgtEl>
                                          <p:spTgt spid="16"/>
                                        </p:tgtEl>
                                      </p:cBhvr>
                                    </p:animEffect>
                                    <p:anim calcmode="lin" valueType="num">
                                      <p:cBhvr>
                                        <p:cTn id="56" dur="1000" fill="hold"/>
                                        <p:tgtEl>
                                          <p:spTgt spid="16"/>
                                        </p:tgtEl>
                                        <p:attrNameLst>
                                          <p:attrName>ppt_x</p:attrName>
                                        </p:attrNameLst>
                                      </p:cBhvr>
                                      <p:tavLst>
                                        <p:tav tm="0">
                                          <p:val>
                                            <p:strVal val="#ppt_x"/>
                                          </p:val>
                                        </p:tav>
                                        <p:tav tm="100000">
                                          <p:val>
                                            <p:strVal val="#ppt_x"/>
                                          </p:val>
                                        </p:tav>
                                      </p:tavLst>
                                    </p:anim>
                                    <p:anim calcmode="lin" valueType="num">
                                      <p:cBhvr>
                                        <p:cTn id="57" dur="900" decel="100000" fill="hold"/>
                                        <p:tgtEl>
                                          <p:spTgt spid="16"/>
                                        </p:tgtEl>
                                        <p:attrNameLst>
                                          <p:attrName>ppt_y</p:attrName>
                                        </p:attrNameLst>
                                      </p:cBhvr>
                                      <p:tavLst>
                                        <p:tav tm="0">
                                          <p:val>
                                            <p:strVal val="#ppt_y+1"/>
                                          </p:val>
                                        </p:tav>
                                        <p:tav tm="100000">
                                          <p:val>
                                            <p:strVal val="#ppt_y-.03"/>
                                          </p:val>
                                        </p:tav>
                                      </p:tavLst>
                                    </p:anim>
                                    <p:anim calcmode="lin" valueType="num">
                                      <p:cBhvr>
                                        <p:cTn id="58"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par>
                                <p:cTn id="59" presetID="37" presetClass="entr" presetSubtype="0" fill="hold" grpId="0" nodeType="withEffect">
                                  <p:stCondLst>
                                    <p:cond delay="800"/>
                                  </p:stCondLst>
                                  <p:childTnLst>
                                    <p:set>
                                      <p:cBhvr>
                                        <p:cTn id="60" dur="1" fill="hold">
                                          <p:stCondLst>
                                            <p:cond delay="0"/>
                                          </p:stCondLst>
                                        </p:cTn>
                                        <p:tgtEl>
                                          <p:spTgt spid="17"/>
                                        </p:tgtEl>
                                        <p:attrNameLst>
                                          <p:attrName>style.visibility</p:attrName>
                                        </p:attrNameLst>
                                      </p:cBhvr>
                                      <p:to>
                                        <p:strVal val="visible"/>
                                      </p:to>
                                    </p:set>
                                    <p:animEffect transition="in" filter="fade">
                                      <p:cBhvr>
                                        <p:cTn id="61" dur="1000"/>
                                        <p:tgtEl>
                                          <p:spTgt spid="17"/>
                                        </p:tgtEl>
                                      </p:cBhvr>
                                    </p:animEffect>
                                    <p:anim calcmode="lin" valueType="num">
                                      <p:cBhvr>
                                        <p:cTn id="62" dur="1000" fill="hold"/>
                                        <p:tgtEl>
                                          <p:spTgt spid="17"/>
                                        </p:tgtEl>
                                        <p:attrNameLst>
                                          <p:attrName>ppt_x</p:attrName>
                                        </p:attrNameLst>
                                      </p:cBhvr>
                                      <p:tavLst>
                                        <p:tav tm="0">
                                          <p:val>
                                            <p:strVal val="#ppt_x"/>
                                          </p:val>
                                        </p:tav>
                                        <p:tav tm="100000">
                                          <p:val>
                                            <p:strVal val="#ppt_x"/>
                                          </p:val>
                                        </p:tav>
                                      </p:tavLst>
                                    </p:anim>
                                    <p:anim calcmode="lin" valueType="num">
                                      <p:cBhvr>
                                        <p:cTn id="63" dur="900" decel="100000" fill="hold"/>
                                        <p:tgtEl>
                                          <p:spTgt spid="17"/>
                                        </p:tgtEl>
                                        <p:attrNameLst>
                                          <p:attrName>ppt_y</p:attrName>
                                        </p:attrNameLst>
                                      </p:cBhvr>
                                      <p:tavLst>
                                        <p:tav tm="0">
                                          <p:val>
                                            <p:strVal val="#ppt_y+1"/>
                                          </p:val>
                                        </p:tav>
                                        <p:tav tm="100000">
                                          <p:val>
                                            <p:strVal val="#ppt_y-.03"/>
                                          </p:val>
                                        </p:tav>
                                      </p:tavLst>
                                    </p:anim>
                                    <p:anim calcmode="lin" valueType="num">
                                      <p:cBhvr>
                                        <p:cTn id="64" dur="100" accel="100000" fill="hold">
                                          <p:stCondLst>
                                            <p:cond delay="900"/>
                                          </p:stCondLst>
                                        </p:cTn>
                                        <p:tgtEl>
                                          <p:spTgt spid="17"/>
                                        </p:tgtEl>
                                        <p:attrNameLst>
                                          <p:attrName>ppt_y</p:attrName>
                                        </p:attrNameLst>
                                      </p:cBhvr>
                                      <p:tavLst>
                                        <p:tav tm="0">
                                          <p:val>
                                            <p:strVal val="#ppt_y-.03"/>
                                          </p:val>
                                        </p:tav>
                                        <p:tav tm="100000">
                                          <p:val>
                                            <p:strVal val="#ppt_y"/>
                                          </p:val>
                                        </p:tav>
                                      </p:tavLst>
                                    </p:anim>
                                  </p:childTnLst>
                                </p:cTn>
                              </p:par>
                              <p:par>
                                <p:cTn id="65" presetID="37" presetClass="entr" presetSubtype="0" fill="hold" nodeType="withEffect">
                                  <p:stCondLst>
                                    <p:cond delay="1000"/>
                                  </p:stCondLst>
                                  <p:childTnLst>
                                    <p:set>
                                      <p:cBhvr>
                                        <p:cTn id="66" dur="1" fill="hold">
                                          <p:stCondLst>
                                            <p:cond delay="0"/>
                                          </p:stCondLst>
                                        </p:cTn>
                                        <p:tgtEl>
                                          <p:spTgt spid="20"/>
                                        </p:tgtEl>
                                        <p:attrNameLst>
                                          <p:attrName>style.visibility</p:attrName>
                                        </p:attrNameLst>
                                      </p:cBhvr>
                                      <p:to>
                                        <p:strVal val="visible"/>
                                      </p:to>
                                    </p:set>
                                    <p:animEffect transition="in" filter="fade">
                                      <p:cBhvr>
                                        <p:cTn id="67" dur="1000"/>
                                        <p:tgtEl>
                                          <p:spTgt spid="20"/>
                                        </p:tgtEl>
                                      </p:cBhvr>
                                    </p:animEffect>
                                    <p:anim calcmode="lin" valueType="num">
                                      <p:cBhvr>
                                        <p:cTn id="68" dur="1000" fill="hold"/>
                                        <p:tgtEl>
                                          <p:spTgt spid="20"/>
                                        </p:tgtEl>
                                        <p:attrNameLst>
                                          <p:attrName>ppt_x</p:attrName>
                                        </p:attrNameLst>
                                      </p:cBhvr>
                                      <p:tavLst>
                                        <p:tav tm="0">
                                          <p:val>
                                            <p:strVal val="#ppt_x"/>
                                          </p:val>
                                        </p:tav>
                                        <p:tav tm="100000">
                                          <p:val>
                                            <p:strVal val="#ppt_x"/>
                                          </p:val>
                                        </p:tav>
                                      </p:tavLst>
                                    </p:anim>
                                    <p:anim calcmode="lin" valueType="num">
                                      <p:cBhvr>
                                        <p:cTn id="69" dur="900" decel="100000" fill="hold"/>
                                        <p:tgtEl>
                                          <p:spTgt spid="20"/>
                                        </p:tgtEl>
                                        <p:attrNameLst>
                                          <p:attrName>ppt_y</p:attrName>
                                        </p:attrNameLst>
                                      </p:cBhvr>
                                      <p:tavLst>
                                        <p:tav tm="0">
                                          <p:val>
                                            <p:strVal val="#ppt_y+1"/>
                                          </p:val>
                                        </p:tav>
                                        <p:tav tm="100000">
                                          <p:val>
                                            <p:strVal val="#ppt_y-.03"/>
                                          </p:val>
                                        </p:tav>
                                      </p:tavLst>
                                    </p:anim>
                                    <p:anim calcmode="lin" valueType="num">
                                      <p:cBhvr>
                                        <p:cTn id="70" dur="100" accel="100000" fill="hold">
                                          <p:stCondLst>
                                            <p:cond delay="900"/>
                                          </p:stCondLst>
                                        </p:cTn>
                                        <p:tgtEl>
                                          <p:spTgt spid="20"/>
                                        </p:tgtEl>
                                        <p:attrNameLst>
                                          <p:attrName>ppt_y</p:attrName>
                                        </p:attrNameLst>
                                      </p:cBhvr>
                                      <p:tavLst>
                                        <p:tav tm="0">
                                          <p:val>
                                            <p:strVal val="#ppt_y-.03"/>
                                          </p:val>
                                        </p:tav>
                                        <p:tav tm="100000">
                                          <p:val>
                                            <p:strVal val="#ppt_y"/>
                                          </p:val>
                                        </p:tav>
                                      </p:tavLst>
                                    </p:anim>
                                  </p:childTnLst>
                                </p:cTn>
                              </p:par>
                              <p:par>
                                <p:cTn id="71" presetID="37" presetClass="entr" presetSubtype="0" fill="hold" grpId="0" nodeType="withEffect">
                                  <p:stCondLst>
                                    <p:cond delay="1200"/>
                                  </p:stCondLst>
                                  <p:childTnLst>
                                    <p:set>
                                      <p:cBhvr>
                                        <p:cTn id="72" dur="1" fill="hold">
                                          <p:stCondLst>
                                            <p:cond delay="0"/>
                                          </p:stCondLst>
                                        </p:cTn>
                                        <p:tgtEl>
                                          <p:spTgt spid="19"/>
                                        </p:tgtEl>
                                        <p:attrNameLst>
                                          <p:attrName>style.visibility</p:attrName>
                                        </p:attrNameLst>
                                      </p:cBhvr>
                                      <p:to>
                                        <p:strVal val="visible"/>
                                      </p:to>
                                    </p:set>
                                    <p:animEffect transition="in" filter="fade">
                                      <p:cBhvr>
                                        <p:cTn id="73" dur="1000"/>
                                        <p:tgtEl>
                                          <p:spTgt spid="19"/>
                                        </p:tgtEl>
                                      </p:cBhvr>
                                    </p:animEffect>
                                    <p:anim calcmode="lin" valueType="num">
                                      <p:cBhvr>
                                        <p:cTn id="74" dur="1000" fill="hold"/>
                                        <p:tgtEl>
                                          <p:spTgt spid="19"/>
                                        </p:tgtEl>
                                        <p:attrNameLst>
                                          <p:attrName>ppt_x</p:attrName>
                                        </p:attrNameLst>
                                      </p:cBhvr>
                                      <p:tavLst>
                                        <p:tav tm="0">
                                          <p:val>
                                            <p:strVal val="#ppt_x"/>
                                          </p:val>
                                        </p:tav>
                                        <p:tav tm="100000">
                                          <p:val>
                                            <p:strVal val="#ppt_x"/>
                                          </p:val>
                                        </p:tav>
                                      </p:tavLst>
                                    </p:anim>
                                    <p:anim calcmode="lin" valueType="num">
                                      <p:cBhvr>
                                        <p:cTn id="75" dur="900" decel="100000" fill="hold"/>
                                        <p:tgtEl>
                                          <p:spTgt spid="19"/>
                                        </p:tgtEl>
                                        <p:attrNameLst>
                                          <p:attrName>ppt_y</p:attrName>
                                        </p:attrNameLst>
                                      </p:cBhvr>
                                      <p:tavLst>
                                        <p:tav tm="0">
                                          <p:val>
                                            <p:strVal val="#ppt_y+1"/>
                                          </p:val>
                                        </p:tav>
                                        <p:tav tm="100000">
                                          <p:val>
                                            <p:strVal val="#ppt_y-.03"/>
                                          </p:val>
                                        </p:tav>
                                      </p:tavLst>
                                    </p:anim>
                                    <p:anim calcmode="lin" valueType="num">
                                      <p:cBhvr>
                                        <p:cTn id="76" dur="100" accel="100000" fill="hold">
                                          <p:stCondLst>
                                            <p:cond delay="900"/>
                                          </p:stCondLst>
                                        </p:cTn>
                                        <p:tgtEl>
                                          <p:spTgt spid="19"/>
                                        </p:tgtEl>
                                        <p:attrNameLst>
                                          <p:attrName>ppt_y</p:attrName>
                                        </p:attrNameLst>
                                      </p:cBhvr>
                                      <p:tavLst>
                                        <p:tav tm="0">
                                          <p:val>
                                            <p:strVal val="#ppt_y-.03"/>
                                          </p:val>
                                        </p:tav>
                                        <p:tav tm="100000">
                                          <p:val>
                                            <p:strVal val="#ppt_y"/>
                                          </p:val>
                                        </p:tav>
                                      </p:tavLst>
                                    </p:anim>
                                  </p:childTnLst>
                                </p:cTn>
                              </p:par>
                            </p:childTnLst>
                          </p:cTn>
                        </p:par>
                        <p:par>
                          <p:cTn id="77" fill="hold">
                            <p:stCondLst>
                              <p:cond delay="6100"/>
                            </p:stCondLst>
                            <p:childTnLst>
                              <p:par>
                                <p:cTn id="78" presetID="22" presetClass="entr" presetSubtype="8" fill="hold" grpId="0" nodeType="afterEffect">
                                  <p:stCondLst>
                                    <p:cond delay="0"/>
                                  </p:stCondLst>
                                  <p:childTnLst>
                                    <p:set>
                                      <p:cBhvr>
                                        <p:cTn id="79" dur="1" fill="hold">
                                          <p:stCondLst>
                                            <p:cond delay="0"/>
                                          </p:stCondLst>
                                        </p:cTn>
                                        <p:tgtEl>
                                          <p:spTgt spid="23"/>
                                        </p:tgtEl>
                                        <p:attrNameLst>
                                          <p:attrName>style.visibility</p:attrName>
                                        </p:attrNameLst>
                                      </p:cBhvr>
                                      <p:to>
                                        <p:strVal val="visible"/>
                                      </p:to>
                                    </p:set>
                                    <p:animEffect transition="in" filter="wipe(left)">
                                      <p:cBhvr>
                                        <p:cTn id="80"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7" grpId="0"/>
      <p:bldP spid="8" grpId="0"/>
      <p:bldP spid="13" grpId="0" animBg="1"/>
      <p:bldP spid="14" grpId="0" animBg="1"/>
      <p:bldP spid="15" grpId="0" animBg="1"/>
      <p:bldP spid="16" grpId="0" animBg="1"/>
      <p:bldP spid="17" grpId="0" animBg="1"/>
      <p:bldP spid="18" grpId="0" animBg="1"/>
      <p:bldP spid="19"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6352193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4039487" y="423523"/>
            <a:ext cx="4717363" cy="630942"/>
            <a:chOff x="4039487" y="423523"/>
            <a:chExt cx="4717363" cy="630942"/>
          </a:xfrm>
        </p:grpSpPr>
        <p:sp>
          <p:nvSpPr>
            <p:cNvPr id="5" name="矩形 24"/>
            <p:cNvSpPr>
              <a:spLocks noChangeArrowheads="1"/>
            </p:cNvSpPr>
            <p:nvPr/>
          </p:nvSpPr>
          <p:spPr bwMode="auto">
            <a:xfrm>
              <a:off x="4039487" y="423523"/>
              <a:ext cx="2133918" cy="630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3500" b="1" spc="300" dirty="0">
                  <a:solidFill>
                    <a:srgbClr val="0C1F34"/>
                  </a:solidFill>
                  <a:latin typeface="Broadway BT" charset="0"/>
                  <a:ea typeface="微软雅黑" panose="020B0503020204020204" pitchFamily="34" charset="-122"/>
                  <a:sym typeface="Broadway BT" charset="0"/>
                </a:rPr>
                <a:t>团队定义</a:t>
              </a:r>
            </a:p>
          </p:txBody>
        </p:sp>
        <p:sp>
          <p:nvSpPr>
            <p:cNvPr id="3" name="矩形 2"/>
            <p:cNvSpPr/>
            <p:nvPr/>
          </p:nvSpPr>
          <p:spPr>
            <a:xfrm>
              <a:off x="6174092" y="679630"/>
              <a:ext cx="2582758" cy="369332"/>
            </a:xfrm>
            <a:prstGeom prst="rect">
              <a:avLst/>
            </a:prstGeom>
          </p:spPr>
          <p:txBody>
            <a:bodyPr wrap="none">
              <a:spAutoFit/>
            </a:bodyPr>
            <a:lstStyle/>
            <a:p>
              <a:r>
                <a:rPr lang="en-US" altLang="zh-CN" spc="300" dirty="0">
                  <a:solidFill>
                    <a:schemeClr val="bg1">
                      <a:lumMod val="65000"/>
                    </a:schemeClr>
                  </a:solidFill>
                  <a:latin typeface="方正中等线_GBK" panose="03000509000000000000" pitchFamily="65" charset="-122"/>
                  <a:ea typeface="方正中等线_GBK" panose="03000509000000000000" pitchFamily="65" charset="-122"/>
                </a:rPr>
                <a:t>TEAM TO DEFINE</a:t>
              </a:r>
              <a:endParaRPr lang="zh-CN" altLang="en-US" spc="300" dirty="0">
                <a:solidFill>
                  <a:schemeClr val="bg1">
                    <a:lumMod val="65000"/>
                  </a:schemeClr>
                </a:solidFill>
                <a:latin typeface="方正中等线_GBK" panose="03000509000000000000" pitchFamily="65" charset="-122"/>
                <a:ea typeface="方正中等线_GBK" panose="03000509000000000000" pitchFamily="65" charset="-122"/>
              </a:endParaRPr>
            </a:p>
          </p:txBody>
        </p:sp>
      </p:grpSp>
      <p:sp>
        <p:nvSpPr>
          <p:cNvPr id="9" name="TextBox 16"/>
          <p:cNvSpPr>
            <a:spLocks noChangeArrowheads="1"/>
          </p:cNvSpPr>
          <p:nvPr/>
        </p:nvSpPr>
        <p:spPr bwMode="auto">
          <a:xfrm>
            <a:off x="846029" y="1740574"/>
            <a:ext cx="3636962" cy="420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300000"/>
              </a:lnSpc>
            </a:pPr>
            <a:r>
              <a:rPr lang="zh-CN" altLang="en-US" dirty="0">
                <a:solidFill>
                  <a:srgbClr val="3F3F3F"/>
                </a:solidFill>
                <a:latin typeface="微软雅黑" panose="020B0503020204020204" pitchFamily="34" charset="-122"/>
                <a:ea typeface="微软雅黑" panose="020B0503020204020204" pitchFamily="34" charset="-122"/>
                <a:sym typeface="Broadway BT" charset="0"/>
              </a:rPr>
              <a:t>成员共享决策权</a:t>
            </a:r>
          </a:p>
          <a:p>
            <a:pPr algn="r">
              <a:lnSpc>
                <a:spcPct val="300000"/>
              </a:lnSpc>
            </a:pPr>
            <a:r>
              <a:rPr lang="zh-CN" altLang="en-US" dirty="0">
                <a:solidFill>
                  <a:srgbClr val="3F3F3F"/>
                </a:solidFill>
                <a:latin typeface="微软雅黑" panose="020B0503020204020204" pitchFamily="34" charset="-122"/>
                <a:ea typeface="微软雅黑" panose="020B0503020204020204" pitchFamily="34" charset="-122"/>
                <a:sym typeface="Broadway BT" charset="0"/>
              </a:rPr>
              <a:t>大家有共同的目标</a:t>
            </a:r>
          </a:p>
          <a:p>
            <a:pPr algn="r">
              <a:lnSpc>
                <a:spcPct val="300000"/>
              </a:lnSpc>
            </a:pPr>
            <a:r>
              <a:rPr lang="zh-CN" altLang="en-US" dirty="0">
                <a:solidFill>
                  <a:srgbClr val="3F3F3F"/>
                </a:solidFill>
                <a:latin typeface="微软雅黑" panose="020B0503020204020204" pitchFamily="34" charset="-122"/>
                <a:ea typeface="微软雅黑" panose="020B0503020204020204" pitchFamily="34" charset="-122"/>
                <a:sym typeface="Broadway BT" charset="0"/>
              </a:rPr>
              <a:t>信息自由共享</a:t>
            </a:r>
          </a:p>
          <a:p>
            <a:pPr algn="r">
              <a:lnSpc>
                <a:spcPct val="300000"/>
              </a:lnSpc>
            </a:pPr>
            <a:r>
              <a:rPr lang="zh-CN" altLang="en-US" dirty="0">
                <a:solidFill>
                  <a:srgbClr val="3F3F3F"/>
                </a:solidFill>
                <a:latin typeface="微软雅黑" panose="020B0503020204020204" pitchFamily="34" charset="-122"/>
                <a:ea typeface="微软雅黑" panose="020B0503020204020204" pitchFamily="34" charset="-122"/>
                <a:sym typeface="Broadway BT" charset="0"/>
              </a:rPr>
              <a:t>技能是互补助的</a:t>
            </a:r>
          </a:p>
          <a:p>
            <a:pPr algn="r">
              <a:lnSpc>
                <a:spcPct val="300000"/>
              </a:lnSpc>
            </a:pPr>
            <a:r>
              <a:rPr lang="zh-CN" altLang="en-US" dirty="0">
                <a:solidFill>
                  <a:srgbClr val="3F3F3F"/>
                </a:solidFill>
                <a:latin typeface="微软雅黑" panose="020B0503020204020204" pitchFamily="34" charset="-122"/>
                <a:ea typeface="微软雅黑" panose="020B0503020204020204" pitchFamily="34" charset="-122"/>
                <a:sym typeface="Broadway BT" charset="0"/>
              </a:rPr>
              <a:t>大家一起承担责任</a:t>
            </a:r>
          </a:p>
        </p:txBody>
      </p:sp>
      <p:sp>
        <p:nvSpPr>
          <p:cNvPr id="10" name="TextBox 17"/>
          <p:cNvSpPr>
            <a:spLocks noChangeArrowheads="1"/>
          </p:cNvSpPr>
          <p:nvPr/>
        </p:nvSpPr>
        <p:spPr bwMode="auto">
          <a:xfrm>
            <a:off x="7352447" y="1733962"/>
            <a:ext cx="3636963" cy="4247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300000"/>
              </a:lnSpc>
            </a:pPr>
            <a:r>
              <a:rPr lang="zh-CN" altLang="en-US" dirty="0">
                <a:solidFill>
                  <a:srgbClr val="3F3F3F"/>
                </a:solidFill>
                <a:latin typeface="微软雅黑" panose="020B0503020204020204" pitchFamily="34" charset="-122"/>
                <a:ea typeface="微软雅黑" panose="020B0503020204020204" pitchFamily="34" charset="-122"/>
                <a:sym typeface="Broadway BT" charset="0"/>
              </a:rPr>
              <a:t>有明确领导人</a:t>
            </a:r>
          </a:p>
          <a:p>
            <a:pPr>
              <a:lnSpc>
                <a:spcPct val="300000"/>
              </a:lnSpc>
            </a:pPr>
            <a:r>
              <a:rPr lang="zh-CN" altLang="en-US" dirty="0">
                <a:solidFill>
                  <a:srgbClr val="3F3F3F"/>
                </a:solidFill>
                <a:latin typeface="微软雅黑" panose="020B0503020204020204" pitchFamily="34" charset="-122"/>
                <a:ea typeface="微软雅黑" panose="020B0503020204020204" pitchFamily="34" charset="-122"/>
                <a:sym typeface="Broadway BT" charset="0"/>
              </a:rPr>
              <a:t>目标个人化或不明确</a:t>
            </a:r>
          </a:p>
          <a:p>
            <a:pPr>
              <a:lnSpc>
                <a:spcPct val="300000"/>
              </a:lnSpc>
            </a:pPr>
            <a:r>
              <a:rPr lang="zh-CN" altLang="en-US" dirty="0">
                <a:solidFill>
                  <a:srgbClr val="3F3F3F"/>
                </a:solidFill>
                <a:latin typeface="微软雅黑" panose="020B0503020204020204" pitchFamily="34" charset="-122"/>
                <a:ea typeface="微软雅黑" panose="020B0503020204020204" pitchFamily="34" charset="-122"/>
                <a:sym typeface="Broadway BT" charset="0"/>
              </a:rPr>
              <a:t>信息分散</a:t>
            </a:r>
          </a:p>
          <a:p>
            <a:pPr>
              <a:lnSpc>
                <a:spcPct val="300000"/>
              </a:lnSpc>
            </a:pPr>
            <a:r>
              <a:rPr lang="zh-CN" altLang="en-US" dirty="0">
                <a:solidFill>
                  <a:srgbClr val="3F3F3F"/>
                </a:solidFill>
                <a:latin typeface="微软雅黑" panose="020B0503020204020204" pitchFamily="34" charset="-122"/>
                <a:ea typeface="微软雅黑" panose="020B0503020204020204" pitchFamily="34" charset="-122"/>
                <a:sym typeface="Broadway BT" charset="0"/>
              </a:rPr>
              <a:t>技能是随机的</a:t>
            </a:r>
          </a:p>
          <a:p>
            <a:pPr>
              <a:lnSpc>
                <a:spcPct val="300000"/>
              </a:lnSpc>
            </a:pPr>
            <a:r>
              <a:rPr lang="zh-CN" altLang="en-US" dirty="0">
                <a:solidFill>
                  <a:srgbClr val="3F3F3F"/>
                </a:solidFill>
                <a:latin typeface="微软雅黑" panose="020B0503020204020204" pitchFamily="34" charset="-122"/>
                <a:ea typeface="微软雅黑" panose="020B0503020204020204" pitchFamily="34" charset="-122"/>
                <a:sym typeface="Broadway BT" charset="0"/>
              </a:rPr>
              <a:t>领导负主要责任</a:t>
            </a:r>
          </a:p>
        </p:txBody>
      </p:sp>
      <p:grpSp>
        <p:nvGrpSpPr>
          <p:cNvPr id="12" name="组合 11"/>
          <p:cNvGrpSpPr/>
          <p:nvPr/>
        </p:nvGrpSpPr>
        <p:grpSpPr>
          <a:xfrm>
            <a:off x="5335075" y="2081732"/>
            <a:ext cx="1347670" cy="3780373"/>
            <a:chOff x="5465704" y="2415562"/>
            <a:chExt cx="1347670" cy="3780373"/>
          </a:xfrm>
        </p:grpSpPr>
        <p:sp>
          <p:nvSpPr>
            <p:cNvPr id="13" name="Text Box 18"/>
            <p:cNvSpPr txBox="1">
              <a:spLocks noChangeArrowheads="1"/>
            </p:cNvSpPr>
            <p:nvPr/>
          </p:nvSpPr>
          <p:spPr bwMode="auto">
            <a:xfrm>
              <a:off x="5465704" y="2415562"/>
              <a:ext cx="1347670" cy="461860"/>
            </a:xfrm>
            <a:prstGeom prst="rect">
              <a:avLst/>
            </a:prstGeom>
            <a:solidFill>
              <a:srgbClr val="0070C0"/>
            </a:solidFill>
            <a:ln>
              <a:noFill/>
            </a:ln>
          </p:spPr>
          <p:txBody>
            <a:bodyPr>
              <a:spAutoFit/>
            </a:bodyPr>
            <a:lstStyle/>
            <a:p>
              <a:pPr algn="ctr"/>
              <a:r>
                <a:rPr lang="zh-CN" altLang="en-US" sz="2400" b="1" dirty="0">
                  <a:solidFill>
                    <a:schemeClr val="bg1"/>
                  </a:solidFill>
                  <a:latin typeface="微软雅黑" panose="020B0503020204020204" pitchFamily="34" charset="-122"/>
                  <a:ea typeface="微软雅黑" panose="020B0503020204020204" pitchFamily="34" charset="-122"/>
                </a:rPr>
                <a:t>决策上</a:t>
              </a:r>
            </a:p>
          </p:txBody>
        </p:sp>
        <p:sp>
          <p:nvSpPr>
            <p:cNvPr id="14" name="Text Box 23"/>
            <p:cNvSpPr txBox="1">
              <a:spLocks noChangeArrowheads="1"/>
            </p:cNvSpPr>
            <p:nvPr/>
          </p:nvSpPr>
          <p:spPr bwMode="auto">
            <a:xfrm>
              <a:off x="5465706" y="3238002"/>
              <a:ext cx="1347668" cy="461860"/>
            </a:xfrm>
            <a:prstGeom prst="rect">
              <a:avLst/>
            </a:prstGeom>
            <a:solidFill>
              <a:schemeClr val="bg1">
                <a:lumMod val="75000"/>
              </a:schemeClr>
            </a:solidFill>
            <a:ln>
              <a:noFill/>
            </a:ln>
            <a:effectLst/>
          </p:spPr>
          <p:txBody>
            <a:bodyPr>
              <a:spAutoFit/>
            </a:bodyPr>
            <a:lstStyle/>
            <a:p>
              <a:pPr algn="ctr"/>
              <a:r>
                <a:rPr lang="zh-CN" altLang="en-US" sz="2400" b="1">
                  <a:solidFill>
                    <a:schemeClr val="bg1"/>
                  </a:solidFill>
                  <a:latin typeface="微软雅黑" panose="020B0503020204020204" pitchFamily="34" charset="-122"/>
                  <a:ea typeface="微软雅黑" panose="020B0503020204020204" pitchFamily="34" charset="-122"/>
                </a:rPr>
                <a:t>目标上</a:t>
              </a:r>
            </a:p>
          </p:txBody>
        </p:sp>
        <p:sp>
          <p:nvSpPr>
            <p:cNvPr id="15" name="Text Box 28"/>
            <p:cNvSpPr txBox="1">
              <a:spLocks noChangeArrowheads="1"/>
            </p:cNvSpPr>
            <p:nvPr/>
          </p:nvSpPr>
          <p:spPr bwMode="auto">
            <a:xfrm>
              <a:off x="5465706" y="4045147"/>
              <a:ext cx="1347668" cy="461860"/>
            </a:xfrm>
            <a:prstGeom prst="rect">
              <a:avLst/>
            </a:prstGeom>
            <a:solidFill>
              <a:srgbClr val="0070C0"/>
            </a:solidFill>
            <a:ln>
              <a:noFill/>
            </a:ln>
            <a:effectLst/>
          </p:spPr>
          <p:txBody>
            <a:bodyPr>
              <a:spAutoFit/>
            </a:bodyPr>
            <a:lstStyle/>
            <a:p>
              <a:pPr algn="ctr"/>
              <a:r>
                <a:rPr lang="zh-CN" altLang="en-US" sz="2400" b="1">
                  <a:solidFill>
                    <a:schemeClr val="bg1"/>
                  </a:solidFill>
                  <a:latin typeface="微软雅黑" panose="020B0503020204020204" pitchFamily="34" charset="-122"/>
                  <a:ea typeface="微软雅黑" panose="020B0503020204020204" pitchFamily="34" charset="-122"/>
                </a:rPr>
                <a:t>信息上</a:t>
              </a:r>
              <a:endParaRPr lang="zh-CN" altLang="en-US" sz="2400">
                <a:latin typeface="微软雅黑" panose="020B0503020204020204" pitchFamily="34" charset="-122"/>
                <a:ea typeface="微软雅黑" panose="020B0503020204020204" pitchFamily="34" charset="-122"/>
              </a:endParaRPr>
            </a:p>
          </p:txBody>
        </p:sp>
        <p:sp>
          <p:nvSpPr>
            <p:cNvPr id="16" name="Text Box 33"/>
            <p:cNvSpPr txBox="1">
              <a:spLocks noChangeArrowheads="1"/>
            </p:cNvSpPr>
            <p:nvPr/>
          </p:nvSpPr>
          <p:spPr bwMode="auto">
            <a:xfrm>
              <a:off x="5466696" y="4869495"/>
              <a:ext cx="1346678" cy="461860"/>
            </a:xfrm>
            <a:prstGeom prst="rect">
              <a:avLst/>
            </a:prstGeom>
            <a:solidFill>
              <a:schemeClr val="bg1">
                <a:lumMod val="75000"/>
              </a:schemeClr>
            </a:solidFill>
            <a:ln>
              <a:noFill/>
            </a:ln>
            <a:effectLst/>
          </p:spPr>
          <p:txBody>
            <a:bodyPr>
              <a:spAutoFit/>
            </a:bodyPr>
            <a:lstStyle/>
            <a:p>
              <a:pPr algn="ctr"/>
              <a:r>
                <a:rPr lang="zh-CN" altLang="en-US" sz="2400" b="1">
                  <a:solidFill>
                    <a:schemeClr val="bg1"/>
                  </a:solidFill>
                  <a:latin typeface="微软雅黑" panose="020B0503020204020204" pitchFamily="34" charset="-122"/>
                  <a:ea typeface="微软雅黑" panose="020B0503020204020204" pitchFamily="34" charset="-122"/>
                </a:rPr>
                <a:t>技能上</a:t>
              </a:r>
              <a:endParaRPr lang="zh-CN" altLang="en-US" sz="2400">
                <a:latin typeface="微软雅黑" panose="020B0503020204020204" pitchFamily="34" charset="-122"/>
                <a:ea typeface="微软雅黑" panose="020B0503020204020204" pitchFamily="34" charset="-122"/>
              </a:endParaRPr>
            </a:p>
          </p:txBody>
        </p:sp>
        <p:sp>
          <p:nvSpPr>
            <p:cNvPr id="17" name="Text Box 38"/>
            <p:cNvSpPr txBox="1">
              <a:spLocks noChangeArrowheads="1"/>
            </p:cNvSpPr>
            <p:nvPr/>
          </p:nvSpPr>
          <p:spPr bwMode="auto">
            <a:xfrm>
              <a:off x="5465704" y="5734517"/>
              <a:ext cx="1347668" cy="461418"/>
            </a:xfrm>
            <a:prstGeom prst="rect">
              <a:avLst/>
            </a:prstGeom>
            <a:solidFill>
              <a:srgbClr val="0070C0"/>
            </a:solidFill>
            <a:ln>
              <a:noFill/>
            </a:ln>
            <a:effectLst/>
          </p:spPr>
          <p:txBody>
            <a:bodyPr>
              <a:spAutoFit/>
            </a:bodyPr>
            <a:lstStyle/>
            <a:p>
              <a:pPr algn="ctr"/>
              <a:r>
                <a:rPr lang="zh-CN" altLang="en-US" sz="2400" b="1">
                  <a:solidFill>
                    <a:schemeClr val="bg1"/>
                  </a:solidFill>
                  <a:latin typeface="微软雅黑" panose="020B0503020204020204" pitchFamily="34" charset="-122"/>
                  <a:ea typeface="微软雅黑" panose="020B0503020204020204" pitchFamily="34" charset="-122"/>
                </a:rPr>
                <a:t>责任上</a:t>
              </a:r>
              <a:endParaRPr lang="zh-CN" altLang="en-US" sz="2400">
                <a:latin typeface="微软雅黑" panose="020B0503020204020204" pitchFamily="34" charset="-122"/>
                <a:ea typeface="微软雅黑" panose="020B0503020204020204" pitchFamily="34" charset="-122"/>
              </a:endParaRPr>
            </a:p>
          </p:txBody>
        </p:sp>
      </p:grpSp>
      <p:sp>
        <p:nvSpPr>
          <p:cNvPr id="18" name="Text Box 41"/>
          <p:cNvSpPr txBox="1">
            <a:spLocks noChangeArrowheads="1"/>
          </p:cNvSpPr>
          <p:nvPr/>
        </p:nvSpPr>
        <p:spPr bwMode="auto">
          <a:xfrm>
            <a:off x="575511" y="2907952"/>
            <a:ext cx="1476963"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a:spAutoFit/>
          </a:bodyPr>
          <a:lstStyle/>
          <a:p>
            <a:pPr algn="dist">
              <a:lnSpc>
                <a:spcPct val="150000"/>
              </a:lnSpc>
            </a:pPr>
            <a:r>
              <a:rPr lang="zh-CN" altLang="en-US" sz="4000" b="1" dirty="0">
                <a:solidFill>
                  <a:srgbClr val="0070C0"/>
                </a:solidFill>
                <a:latin typeface="微软雅黑" panose="020B0503020204020204" pitchFamily="34" charset="-122"/>
                <a:ea typeface="微软雅黑" panose="020B0503020204020204" pitchFamily="34" charset="-122"/>
              </a:rPr>
              <a:t>团</a:t>
            </a:r>
            <a:endParaRPr lang="en-US" altLang="zh-CN" sz="4000" b="1" dirty="0">
              <a:solidFill>
                <a:srgbClr val="0070C0"/>
              </a:solidFill>
              <a:latin typeface="微软雅黑" panose="020B0503020204020204" pitchFamily="34" charset="-122"/>
              <a:ea typeface="微软雅黑" panose="020B0503020204020204" pitchFamily="34" charset="-122"/>
            </a:endParaRPr>
          </a:p>
          <a:p>
            <a:pPr algn="dist">
              <a:lnSpc>
                <a:spcPct val="150000"/>
              </a:lnSpc>
            </a:pPr>
            <a:r>
              <a:rPr lang="zh-CN" altLang="en-US" sz="4000" b="1" dirty="0">
                <a:solidFill>
                  <a:srgbClr val="0070C0"/>
                </a:solidFill>
                <a:latin typeface="微软雅黑" panose="020B0503020204020204" pitchFamily="34" charset="-122"/>
                <a:ea typeface="微软雅黑" panose="020B0503020204020204" pitchFamily="34" charset="-122"/>
              </a:rPr>
              <a:t>队</a:t>
            </a:r>
          </a:p>
        </p:txBody>
      </p:sp>
      <p:sp>
        <p:nvSpPr>
          <p:cNvPr id="19" name="Text Box 42"/>
          <p:cNvSpPr txBox="1">
            <a:spLocks noChangeArrowheads="1"/>
          </p:cNvSpPr>
          <p:nvPr/>
        </p:nvSpPr>
        <p:spPr bwMode="auto">
          <a:xfrm>
            <a:off x="10269804" y="2907952"/>
            <a:ext cx="1371724" cy="19389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a:spAutoFit/>
          </a:bodyPr>
          <a:lstStyle/>
          <a:p>
            <a:pPr algn="dist">
              <a:lnSpc>
                <a:spcPct val="150000"/>
              </a:lnSpc>
            </a:pPr>
            <a:r>
              <a:rPr lang="zh-CN" altLang="en-US" sz="4000" b="1" dirty="0">
                <a:solidFill>
                  <a:srgbClr val="0070C0"/>
                </a:solidFill>
                <a:latin typeface="微软雅黑" panose="020B0503020204020204" pitchFamily="34" charset="-122"/>
                <a:ea typeface="微软雅黑" panose="020B0503020204020204" pitchFamily="34" charset="-122"/>
              </a:rPr>
              <a:t>群</a:t>
            </a:r>
            <a:endParaRPr lang="en-US" altLang="zh-CN" sz="4000" b="1" dirty="0">
              <a:solidFill>
                <a:srgbClr val="0070C0"/>
              </a:solidFill>
              <a:latin typeface="微软雅黑" panose="020B0503020204020204" pitchFamily="34" charset="-122"/>
              <a:ea typeface="微软雅黑" panose="020B0503020204020204" pitchFamily="34" charset="-122"/>
            </a:endParaRPr>
          </a:p>
          <a:p>
            <a:pPr algn="dist">
              <a:lnSpc>
                <a:spcPct val="150000"/>
              </a:lnSpc>
            </a:pPr>
            <a:r>
              <a:rPr lang="zh-CN" altLang="en-US" sz="4000" b="1" dirty="0">
                <a:solidFill>
                  <a:srgbClr val="0070C0"/>
                </a:solidFill>
                <a:latin typeface="微软雅黑" panose="020B0503020204020204" pitchFamily="34" charset="-122"/>
                <a:ea typeface="微软雅黑" panose="020B0503020204020204" pitchFamily="34" charset="-122"/>
              </a:rPr>
              <a:t>体</a:t>
            </a:r>
          </a:p>
        </p:txBody>
      </p:sp>
      <p:sp>
        <p:nvSpPr>
          <p:cNvPr id="20" name="矩形 19"/>
          <p:cNvSpPr/>
          <p:nvPr/>
        </p:nvSpPr>
        <p:spPr>
          <a:xfrm>
            <a:off x="0" y="6419095"/>
            <a:ext cx="12192000" cy="145143"/>
          </a:xfrm>
          <a:prstGeom prst="rect">
            <a:avLst/>
          </a:prstGeom>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752968288"/>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inVertical)">
                                      <p:cBhvr>
                                        <p:cTn id="7" dur="500"/>
                                        <p:tgtEl>
                                          <p:spTgt spid="11"/>
                                        </p:tgtEl>
                                      </p:cBhvr>
                                    </p:animEffect>
                                  </p:childTnLst>
                                </p:cTn>
                              </p:par>
                            </p:childTnLst>
                          </p:cTn>
                        </p:par>
                        <p:par>
                          <p:cTn id="8" fill="hold">
                            <p:stCondLst>
                              <p:cond delay="500"/>
                            </p:stCondLst>
                            <p:childTnLst>
                              <p:par>
                                <p:cTn id="9" presetID="16" presetClass="entr" presetSubtype="37"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barn(outVertical)">
                                      <p:cBhvr>
                                        <p:cTn id="11" dur="500"/>
                                        <p:tgtEl>
                                          <p:spTgt spid="12"/>
                                        </p:tgtEl>
                                      </p:cBhvr>
                                    </p:animEffect>
                                  </p:childTnLst>
                                </p:cTn>
                              </p:par>
                            </p:childTnLst>
                          </p:cTn>
                        </p:par>
                        <p:par>
                          <p:cTn id="12" fill="hold">
                            <p:stCondLst>
                              <p:cond delay="1000"/>
                            </p:stCondLst>
                            <p:childTnLst>
                              <p:par>
                                <p:cTn id="13" presetID="22" presetClass="entr" presetSubtype="2"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right)">
                                      <p:cBhvr>
                                        <p:cTn id="15" dur="500"/>
                                        <p:tgtEl>
                                          <p:spTgt spid="9"/>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left)">
                                      <p:cBhvr>
                                        <p:cTn id="19" dur="500"/>
                                        <p:tgtEl>
                                          <p:spTgt spid="10"/>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500"/>
                                        <p:tgtEl>
                                          <p:spTgt spid="18"/>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500"/>
                                        <p:tgtEl>
                                          <p:spTgt spid="19"/>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wipe(left)">
                                      <p:cBhvr>
                                        <p:cTn id="31"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8" grpId="0"/>
      <p:bldP spid="19" grpId="0"/>
      <p:bldP spid="20"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4039487" y="423523"/>
            <a:ext cx="4717363" cy="630942"/>
            <a:chOff x="4039487" y="423523"/>
            <a:chExt cx="4717363" cy="630942"/>
          </a:xfrm>
        </p:grpSpPr>
        <p:sp>
          <p:nvSpPr>
            <p:cNvPr id="5" name="矩形 24"/>
            <p:cNvSpPr>
              <a:spLocks noChangeArrowheads="1"/>
            </p:cNvSpPr>
            <p:nvPr/>
          </p:nvSpPr>
          <p:spPr bwMode="auto">
            <a:xfrm>
              <a:off x="4039487" y="423523"/>
              <a:ext cx="2133918" cy="630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3500" b="1" spc="300" dirty="0">
                  <a:solidFill>
                    <a:srgbClr val="0C1F34"/>
                  </a:solidFill>
                  <a:latin typeface="Broadway BT" charset="0"/>
                  <a:ea typeface="微软雅黑" panose="020B0503020204020204" pitchFamily="34" charset="-122"/>
                  <a:sym typeface="Broadway BT" charset="0"/>
                </a:rPr>
                <a:t>团队定义</a:t>
              </a:r>
            </a:p>
          </p:txBody>
        </p:sp>
        <p:sp>
          <p:nvSpPr>
            <p:cNvPr id="3" name="矩形 2"/>
            <p:cNvSpPr/>
            <p:nvPr/>
          </p:nvSpPr>
          <p:spPr>
            <a:xfrm>
              <a:off x="6174092" y="679630"/>
              <a:ext cx="2582758" cy="369332"/>
            </a:xfrm>
            <a:prstGeom prst="rect">
              <a:avLst/>
            </a:prstGeom>
          </p:spPr>
          <p:txBody>
            <a:bodyPr wrap="none">
              <a:spAutoFit/>
            </a:bodyPr>
            <a:lstStyle/>
            <a:p>
              <a:r>
                <a:rPr lang="en-US" altLang="zh-CN" spc="300" dirty="0">
                  <a:solidFill>
                    <a:schemeClr val="bg1">
                      <a:lumMod val="65000"/>
                    </a:schemeClr>
                  </a:solidFill>
                  <a:latin typeface="方正中等线_GBK" panose="03000509000000000000" pitchFamily="65" charset="-122"/>
                  <a:ea typeface="方正中等线_GBK" panose="03000509000000000000" pitchFamily="65" charset="-122"/>
                </a:rPr>
                <a:t>TEAM TO DEFINE</a:t>
              </a:r>
              <a:endParaRPr lang="zh-CN" altLang="en-US" spc="300" dirty="0">
                <a:solidFill>
                  <a:schemeClr val="bg1">
                    <a:lumMod val="65000"/>
                  </a:schemeClr>
                </a:solidFill>
                <a:latin typeface="方正中等线_GBK" panose="03000509000000000000" pitchFamily="65" charset="-122"/>
                <a:ea typeface="方正中等线_GBK" panose="03000509000000000000" pitchFamily="65" charset="-122"/>
              </a:endParaRPr>
            </a:p>
          </p:txBody>
        </p:sp>
      </p:grpSp>
      <p:sp>
        <p:nvSpPr>
          <p:cNvPr id="6" name="Arrow 1"/>
          <p:cNvSpPr/>
          <p:nvPr/>
        </p:nvSpPr>
        <p:spPr bwMode="auto">
          <a:xfrm>
            <a:off x="3505595" y="5044226"/>
            <a:ext cx="5006575" cy="992427"/>
          </a:xfrm>
          <a:custGeom>
            <a:avLst/>
            <a:gdLst>
              <a:gd name="connsiteX0" fmla="*/ 9150296 w 9618296"/>
              <a:gd name="connsiteY0" fmla="*/ 0 h 2880000"/>
              <a:gd name="connsiteX1" fmla="*/ 9618296 w 9618296"/>
              <a:gd name="connsiteY1" fmla="*/ 0 h 2880000"/>
              <a:gd name="connsiteX2" fmla="*/ 9618296 w 9618296"/>
              <a:gd name="connsiteY2" fmla="*/ 2561069 h 2880000"/>
              <a:gd name="connsiteX3" fmla="*/ 9299364 w 9618296"/>
              <a:gd name="connsiteY3" fmla="*/ 2880000 h 2880000"/>
              <a:gd name="connsiteX4" fmla="*/ 5253131 w 9618296"/>
              <a:gd name="connsiteY4" fmla="*/ 2880000 h 2880000"/>
              <a:gd name="connsiteX5" fmla="*/ 4578375 w 9618296"/>
              <a:gd name="connsiteY5" fmla="*/ 2880000 h 2880000"/>
              <a:gd name="connsiteX6" fmla="*/ 1608045 w 9618296"/>
              <a:gd name="connsiteY6" fmla="*/ 2880000 h 2880000"/>
              <a:gd name="connsiteX7" fmla="*/ 1608045 w 9618296"/>
              <a:gd name="connsiteY7" fmla="*/ 2410485 h 2880000"/>
              <a:gd name="connsiteX8" fmla="*/ 11 w 9618296"/>
              <a:gd name="connsiteY8" fmla="*/ 2404380 h 2880000"/>
              <a:gd name="connsiteX9" fmla="*/ 4578375 w 9618296"/>
              <a:gd name="connsiteY9" fmla="*/ 2412000 h 2880000"/>
              <a:gd name="connsiteX10" fmla="*/ 4578375 w 9618296"/>
              <a:gd name="connsiteY10" fmla="*/ 2410485 h 2880000"/>
              <a:gd name="connsiteX11" fmla="*/ 4593401 w 9618296"/>
              <a:gd name="connsiteY11" fmla="*/ 2412000 h 2880000"/>
              <a:gd name="connsiteX12" fmla="*/ 5253131 w 9618296"/>
              <a:gd name="connsiteY12" fmla="*/ 2412000 h 2880000"/>
              <a:gd name="connsiteX13" fmla="*/ 8883192 w 9618296"/>
              <a:gd name="connsiteY13" fmla="*/ 2412000 h 2880000"/>
              <a:gd name="connsiteX14" fmla="*/ 9150296 w 9618296"/>
              <a:gd name="connsiteY14" fmla="*/ 2144895 h 2880000"/>
              <a:gd name="connsiteX15" fmla="*/ 9150296 w 9618296"/>
              <a:gd name="connsiteY15" fmla="*/ 0 h 2880000"/>
              <a:gd name="connsiteX0" fmla="*/ 7542251 w 8010251"/>
              <a:gd name="connsiteY0" fmla="*/ 0 h 2880000"/>
              <a:gd name="connsiteX1" fmla="*/ 8010251 w 8010251"/>
              <a:gd name="connsiteY1" fmla="*/ 0 h 2880000"/>
              <a:gd name="connsiteX2" fmla="*/ 8010251 w 8010251"/>
              <a:gd name="connsiteY2" fmla="*/ 2561069 h 2880000"/>
              <a:gd name="connsiteX3" fmla="*/ 7691319 w 8010251"/>
              <a:gd name="connsiteY3" fmla="*/ 2880000 h 2880000"/>
              <a:gd name="connsiteX4" fmla="*/ 3645086 w 8010251"/>
              <a:gd name="connsiteY4" fmla="*/ 2880000 h 2880000"/>
              <a:gd name="connsiteX5" fmla="*/ 2970330 w 8010251"/>
              <a:gd name="connsiteY5" fmla="*/ 2880000 h 2880000"/>
              <a:gd name="connsiteX6" fmla="*/ 0 w 8010251"/>
              <a:gd name="connsiteY6" fmla="*/ 2880000 h 2880000"/>
              <a:gd name="connsiteX7" fmla="*/ 0 w 8010251"/>
              <a:gd name="connsiteY7" fmla="*/ 2410485 h 2880000"/>
              <a:gd name="connsiteX8" fmla="*/ 2970330 w 8010251"/>
              <a:gd name="connsiteY8" fmla="*/ 2412000 h 2880000"/>
              <a:gd name="connsiteX9" fmla="*/ 2970330 w 8010251"/>
              <a:gd name="connsiteY9" fmla="*/ 2410485 h 2880000"/>
              <a:gd name="connsiteX10" fmla="*/ 2985356 w 8010251"/>
              <a:gd name="connsiteY10" fmla="*/ 2412000 h 2880000"/>
              <a:gd name="connsiteX11" fmla="*/ 3645086 w 8010251"/>
              <a:gd name="connsiteY11" fmla="*/ 2412000 h 2880000"/>
              <a:gd name="connsiteX12" fmla="*/ 7275147 w 8010251"/>
              <a:gd name="connsiteY12" fmla="*/ 2412000 h 2880000"/>
              <a:gd name="connsiteX13" fmla="*/ 7542251 w 8010251"/>
              <a:gd name="connsiteY13" fmla="*/ 2144895 h 2880000"/>
              <a:gd name="connsiteX14" fmla="*/ 7542251 w 8010251"/>
              <a:gd name="connsiteY14" fmla="*/ 0 h 2880000"/>
              <a:gd name="connsiteX0" fmla="*/ 7542251 w 8010251"/>
              <a:gd name="connsiteY0" fmla="*/ 0 h 2880000"/>
              <a:gd name="connsiteX1" fmla="*/ 8010251 w 8010251"/>
              <a:gd name="connsiteY1" fmla="*/ 0 h 2880000"/>
              <a:gd name="connsiteX2" fmla="*/ 8010251 w 8010251"/>
              <a:gd name="connsiteY2" fmla="*/ 2561069 h 2880000"/>
              <a:gd name="connsiteX3" fmla="*/ 7691319 w 8010251"/>
              <a:gd name="connsiteY3" fmla="*/ 2880000 h 2880000"/>
              <a:gd name="connsiteX4" fmla="*/ 3645086 w 8010251"/>
              <a:gd name="connsiteY4" fmla="*/ 2880000 h 2880000"/>
              <a:gd name="connsiteX5" fmla="*/ 2970330 w 8010251"/>
              <a:gd name="connsiteY5" fmla="*/ 2880000 h 2880000"/>
              <a:gd name="connsiteX6" fmla="*/ 0 w 8010251"/>
              <a:gd name="connsiteY6" fmla="*/ 2880000 h 2880000"/>
              <a:gd name="connsiteX7" fmla="*/ 0 w 8010251"/>
              <a:gd name="connsiteY7" fmla="*/ 2410485 h 2880000"/>
              <a:gd name="connsiteX8" fmla="*/ 2970330 w 8010251"/>
              <a:gd name="connsiteY8" fmla="*/ 2412000 h 2880000"/>
              <a:gd name="connsiteX9" fmla="*/ 2970330 w 8010251"/>
              <a:gd name="connsiteY9" fmla="*/ 2410485 h 2880000"/>
              <a:gd name="connsiteX10" fmla="*/ 2985356 w 8010251"/>
              <a:gd name="connsiteY10" fmla="*/ 2412000 h 2880000"/>
              <a:gd name="connsiteX11" fmla="*/ 3645086 w 8010251"/>
              <a:gd name="connsiteY11" fmla="*/ 2412000 h 2880000"/>
              <a:gd name="connsiteX12" fmla="*/ 7275147 w 8010251"/>
              <a:gd name="connsiteY12" fmla="*/ 2412000 h 2880000"/>
              <a:gd name="connsiteX13" fmla="*/ 7542251 w 8010251"/>
              <a:gd name="connsiteY13" fmla="*/ 2144895 h 2880000"/>
              <a:gd name="connsiteX14" fmla="*/ 7542251 w 8010251"/>
              <a:gd name="connsiteY14" fmla="*/ 0 h 2880000"/>
              <a:gd name="connsiteX0" fmla="*/ 9546312 w 10014312"/>
              <a:gd name="connsiteY0" fmla="*/ 0 h 2880000"/>
              <a:gd name="connsiteX1" fmla="*/ 10014312 w 10014312"/>
              <a:gd name="connsiteY1" fmla="*/ 0 h 2880000"/>
              <a:gd name="connsiteX2" fmla="*/ 10014312 w 10014312"/>
              <a:gd name="connsiteY2" fmla="*/ 2561069 h 2880000"/>
              <a:gd name="connsiteX3" fmla="*/ 9695380 w 10014312"/>
              <a:gd name="connsiteY3" fmla="*/ 2880000 h 2880000"/>
              <a:gd name="connsiteX4" fmla="*/ 5649147 w 10014312"/>
              <a:gd name="connsiteY4" fmla="*/ 2880000 h 2880000"/>
              <a:gd name="connsiteX5" fmla="*/ 4974391 w 10014312"/>
              <a:gd name="connsiteY5" fmla="*/ 2880000 h 2880000"/>
              <a:gd name="connsiteX6" fmla="*/ 2004061 w 10014312"/>
              <a:gd name="connsiteY6" fmla="*/ 2880000 h 2880000"/>
              <a:gd name="connsiteX7" fmla="*/ 0 w 10014312"/>
              <a:gd name="connsiteY7" fmla="*/ 2402865 h 2880000"/>
              <a:gd name="connsiteX8" fmla="*/ 4974391 w 10014312"/>
              <a:gd name="connsiteY8" fmla="*/ 2412000 h 2880000"/>
              <a:gd name="connsiteX9" fmla="*/ 4974391 w 10014312"/>
              <a:gd name="connsiteY9" fmla="*/ 2410485 h 2880000"/>
              <a:gd name="connsiteX10" fmla="*/ 4989417 w 10014312"/>
              <a:gd name="connsiteY10" fmla="*/ 2412000 h 2880000"/>
              <a:gd name="connsiteX11" fmla="*/ 5649147 w 10014312"/>
              <a:gd name="connsiteY11" fmla="*/ 2412000 h 2880000"/>
              <a:gd name="connsiteX12" fmla="*/ 9279208 w 10014312"/>
              <a:gd name="connsiteY12" fmla="*/ 2412000 h 2880000"/>
              <a:gd name="connsiteX13" fmla="*/ 9546312 w 10014312"/>
              <a:gd name="connsiteY13" fmla="*/ 2144895 h 2880000"/>
              <a:gd name="connsiteX14" fmla="*/ 9546312 w 10014312"/>
              <a:gd name="connsiteY14" fmla="*/ 0 h 2880000"/>
              <a:gd name="connsiteX0" fmla="*/ 9546312 w 10014312"/>
              <a:gd name="connsiteY0" fmla="*/ 0 h 2880000"/>
              <a:gd name="connsiteX1" fmla="*/ 10014312 w 10014312"/>
              <a:gd name="connsiteY1" fmla="*/ 0 h 2880000"/>
              <a:gd name="connsiteX2" fmla="*/ 10014312 w 10014312"/>
              <a:gd name="connsiteY2" fmla="*/ 2561069 h 2880000"/>
              <a:gd name="connsiteX3" fmla="*/ 9695380 w 10014312"/>
              <a:gd name="connsiteY3" fmla="*/ 2880000 h 2880000"/>
              <a:gd name="connsiteX4" fmla="*/ 5649147 w 10014312"/>
              <a:gd name="connsiteY4" fmla="*/ 2880000 h 2880000"/>
              <a:gd name="connsiteX5" fmla="*/ 4974391 w 10014312"/>
              <a:gd name="connsiteY5" fmla="*/ 2880000 h 2880000"/>
              <a:gd name="connsiteX6" fmla="*/ 1 w 10014312"/>
              <a:gd name="connsiteY6" fmla="*/ 2872380 h 2880000"/>
              <a:gd name="connsiteX7" fmla="*/ 0 w 10014312"/>
              <a:gd name="connsiteY7" fmla="*/ 2402865 h 2880000"/>
              <a:gd name="connsiteX8" fmla="*/ 4974391 w 10014312"/>
              <a:gd name="connsiteY8" fmla="*/ 2412000 h 2880000"/>
              <a:gd name="connsiteX9" fmla="*/ 4974391 w 10014312"/>
              <a:gd name="connsiteY9" fmla="*/ 2410485 h 2880000"/>
              <a:gd name="connsiteX10" fmla="*/ 4989417 w 10014312"/>
              <a:gd name="connsiteY10" fmla="*/ 2412000 h 2880000"/>
              <a:gd name="connsiteX11" fmla="*/ 5649147 w 10014312"/>
              <a:gd name="connsiteY11" fmla="*/ 2412000 h 2880000"/>
              <a:gd name="connsiteX12" fmla="*/ 9279208 w 10014312"/>
              <a:gd name="connsiteY12" fmla="*/ 2412000 h 2880000"/>
              <a:gd name="connsiteX13" fmla="*/ 9546312 w 10014312"/>
              <a:gd name="connsiteY13" fmla="*/ 2144895 h 2880000"/>
              <a:gd name="connsiteX14" fmla="*/ 9546312 w 10014312"/>
              <a:gd name="connsiteY14" fmla="*/ 0 h 28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014312" h="2880000">
                <a:moveTo>
                  <a:pt x="9546312" y="0"/>
                </a:moveTo>
                <a:lnTo>
                  <a:pt x="10014312" y="0"/>
                </a:lnTo>
                <a:lnTo>
                  <a:pt x="10014312" y="2561069"/>
                </a:lnTo>
                <a:cubicBezTo>
                  <a:pt x="10014312" y="2737210"/>
                  <a:pt x="9871522" y="2880000"/>
                  <a:pt x="9695380" y="2880000"/>
                </a:cubicBezTo>
                <a:lnTo>
                  <a:pt x="5649147" y="2880000"/>
                </a:lnTo>
                <a:lnTo>
                  <a:pt x="4974391" y="2880000"/>
                </a:lnTo>
                <a:lnTo>
                  <a:pt x="1" y="2872380"/>
                </a:lnTo>
                <a:cubicBezTo>
                  <a:pt x="1" y="2715875"/>
                  <a:pt x="0" y="2559370"/>
                  <a:pt x="0" y="2402865"/>
                </a:cubicBezTo>
                <a:lnTo>
                  <a:pt x="4974391" y="2412000"/>
                </a:lnTo>
                <a:lnTo>
                  <a:pt x="4974391" y="2410485"/>
                </a:lnTo>
                <a:lnTo>
                  <a:pt x="4989417" y="2412000"/>
                </a:lnTo>
                <a:lnTo>
                  <a:pt x="5649147" y="2412000"/>
                </a:lnTo>
                <a:lnTo>
                  <a:pt x="9279208" y="2412000"/>
                </a:lnTo>
                <a:cubicBezTo>
                  <a:pt x="9426724" y="2412000"/>
                  <a:pt x="9546312" y="2292413"/>
                  <a:pt x="9546312" y="2144895"/>
                </a:cubicBezTo>
                <a:lnTo>
                  <a:pt x="9546312" y="0"/>
                </a:lnTo>
                <a:close/>
              </a:path>
            </a:pathLst>
          </a:custGeom>
          <a:solidFill>
            <a:srgbClr val="0070C0"/>
          </a:solidFill>
          <a:ln>
            <a:noFill/>
          </a:ln>
          <a:extLst/>
        </p:spPr>
        <p:txBody>
          <a:bodyPr lIns="0" tIns="0" rIns="0" bIns="0" rtlCol="0" anchor="ctr"/>
          <a:lstStyle/>
          <a:p>
            <a:pPr algn="ctr"/>
            <a:endParaRPr lang="es-SV" sz="900"/>
          </a:p>
        </p:txBody>
      </p:sp>
      <p:sp>
        <p:nvSpPr>
          <p:cNvPr id="7" name="Arrow 2"/>
          <p:cNvSpPr/>
          <p:nvPr/>
        </p:nvSpPr>
        <p:spPr bwMode="auto">
          <a:xfrm>
            <a:off x="6621975" y="3396538"/>
            <a:ext cx="1888520" cy="1348530"/>
          </a:xfrm>
          <a:custGeom>
            <a:avLst/>
            <a:gdLst/>
            <a:ahLst/>
            <a:cxnLst/>
            <a:rect l="l" t="t" r="r" b="b"/>
            <a:pathLst>
              <a:path w="3777477" h="2697374">
                <a:moveTo>
                  <a:pt x="209159" y="0"/>
                </a:moveTo>
                <a:lnTo>
                  <a:pt x="3568317" y="0"/>
                </a:lnTo>
                <a:cubicBezTo>
                  <a:pt x="3683833" y="0"/>
                  <a:pt x="3777477" y="93644"/>
                  <a:pt x="3777477" y="209159"/>
                </a:cubicBezTo>
                <a:lnTo>
                  <a:pt x="3777477" y="2697374"/>
                </a:lnTo>
                <a:lnTo>
                  <a:pt x="3315165" y="2697374"/>
                </a:lnTo>
                <a:lnTo>
                  <a:pt x="3315165" y="625962"/>
                </a:lnTo>
                <a:cubicBezTo>
                  <a:pt x="3315165" y="538722"/>
                  <a:pt x="3244441" y="468000"/>
                  <a:pt x="3157201" y="468000"/>
                </a:cubicBezTo>
                <a:lnTo>
                  <a:pt x="620274" y="468000"/>
                </a:lnTo>
                <a:cubicBezTo>
                  <a:pt x="533034" y="468000"/>
                  <a:pt x="462312" y="538722"/>
                  <a:pt x="462312" y="625962"/>
                </a:cubicBezTo>
                <a:lnTo>
                  <a:pt x="462312" y="1752269"/>
                </a:lnTo>
                <a:lnTo>
                  <a:pt x="0" y="1752269"/>
                </a:lnTo>
                <a:lnTo>
                  <a:pt x="0" y="209159"/>
                </a:lnTo>
                <a:cubicBezTo>
                  <a:pt x="0" y="93644"/>
                  <a:pt x="93644" y="0"/>
                  <a:pt x="209159" y="0"/>
                </a:cubicBezTo>
                <a:close/>
              </a:path>
            </a:pathLst>
          </a:custGeom>
          <a:solidFill>
            <a:schemeClr val="accent2"/>
          </a:solidFill>
          <a:ln>
            <a:noFill/>
          </a:ln>
          <a:extLst/>
        </p:spPr>
        <p:txBody>
          <a:bodyPr lIns="0" tIns="0" rIns="0" bIns="0" rtlCol="0" anchor="ctr"/>
          <a:lstStyle/>
          <a:p>
            <a:pPr algn="ctr"/>
            <a:endParaRPr lang="es-SV" sz="900"/>
          </a:p>
        </p:txBody>
      </p:sp>
      <p:sp>
        <p:nvSpPr>
          <p:cNvPr id="8" name="Arrow 3"/>
          <p:cNvSpPr/>
          <p:nvPr/>
        </p:nvSpPr>
        <p:spPr bwMode="auto">
          <a:xfrm>
            <a:off x="5187268" y="4439141"/>
            <a:ext cx="1671929" cy="718333"/>
          </a:xfrm>
          <a:custGeom>
            <a:avLst/>
            <a:gdLst/>
            <a:ahLst/>
            <a:cxnLst/>
            <a:rect l="l" t="t" r="r" b="b"/>
            <a:pathLst>
              <a:path w="3344245" h="1436833">
                <a:moveTo>
                  <a:pt x="2876245" y="0"/>
                </a:moveTo>
                <a:lnTo>
                  <a:pt x="3344245" y="0"/>
                </a:lnTo>
                <a:lnTo>
                  <a:pt x="3344245" y="1117902"/>
                </a:lnTo>
                <a:cubicBezTo>
                  <a:pt x="3344245" y="1294043"/>
                  <a:pt x="3201455" y="1436833"/>
                  <a:pt x="3025313" y="1436833"/>
                </a:cubicBezTo>
                <a:lnTo>
                  <a:pt x="0" y="1436833"/>
                </a:lnTo>
                <a:lnTo>
                  <a:pt x="0" y="968833"/>
                </a:lnTo>
                <a:lnTo>
                  <a:pt x="2609141" y="968833"/>
                </a:lnTo>
                <a:cubicBezTo>
                  <a:pt x="2756657" y="968833"/>
                  <a:pt x="2876245" y="849246"/>
                  <a:pt x="2876245" y="701728"/>
                </a:cubicBezTo>
                <a:close/>
              </a:path>
            </a:pathLst>
          </a:custGeom>
          <a:solidFill>
            <a:schemeClr val="accent4"/>
          </a:solidFill>
          <a:ln>
            <a:noFill/>
          </a:ln>
          <a:extLst/>
        </p:spPr>
        <p:txBody>
          <a:bodyPr lIns="0" tIns="0" rIns="0" bIns="0" rtlCol="0" anchor="ctr"/>
          <a:lstStyle/>
          <a:p>
            <a:pPr algn="ctr"/>
            <a:endParaRPr lang="es-SV" sz="900"/>
          </a:p>
        </p:txBody>
      </p:sp>
      <p:sp>
        <p:nvSpPr>
          <p:cNvPr id="9" name="Arrow 4"/>
          <p:cNvSpPr/>
          <p:nvPr/>
        </p:nvSpPr>
        <p:spPr bwMode="auto">
          <a:xfrm rot="5400000" flipV="1">
            <a:off x="3205446" y="3538948"/>
            <a:ext cx="1888520" cy="1348530"/>
          </a:xfrm>
          <a:custGeom>
            <a:avLst/>
            <a:gdLst/>
            <a:ahLst/>
            <a:cxnLst/>
            <a:rect l="l" t="t" r="r" b="b"/>
            <a:pathLst>
              <a:path w="3777477" h="2697374">
                <a:moveTo>
                  <a:pt x="209159" y="0"/>
                </a:moveTo>
                <a:lnTo>
                  <a:pt x="3568317" y="0"/>
                </a:lnTo>
                <a:cubicBezTo>
                  <a:pt x="3683833" y="0"/>
                  <a:pt x="3777477" y="93644"/>
                  <a:pt x="3777477" y="209159"/>
                </a:cubicBezTo>
                <a:lnTo>
                  <a:pt x="3777477" y="2697374"/>
                </a:lnTo>
                <a:lnTo>
                  <a:pt x="3315165" y="2697374"/>
                </a:lnTo>
                <a:lnTo>
                  <a:pt x="3315165" y="625962"/>
                </a:lnTo>
                <a:cubicBezTo>
                  <a:pt x="3315165" y="538722"/>
                  <a:pt x="3244441" y="468000"/>
                  <a:pt x="3157201" y="468000"/>
                </a:cubicBezTo>
                <a:lnTo>
                  <a:pt x="620274" y="468000"/>
                </a:lnTo>
                <a:cubicBezTo>
                  <a:pt x="533034" y="468000"/>
                  <a:pt x="462312" y="538722"/>
                  <a:pt x="462312" y="625962"/>
                </a:cubicBezTo>
                <a:lnTo>
                  <a:pt x="462312" y="1752269"/>
                </a:lnTo>
                <a:lnTo>
                  <a:pt x="0" y="1752269"/>
                </a:lnTo>
                <a:lnTo>
                  <a:pt x="0" y="209159"/>
                </a:lnTo>
                <a:cubicBezTo>
                  <a:pt x="0" y="93644"/>
                  <a:pt x="93644" y="0"/>
                  <a:pt x="209159" y="0"/>
                </a:cubicBezTo>
                <a:close/>
              </a:path>
            </a:pathLst>
          </a:custGeom>
          <a:solidFill>
            <a:srgbClr val="0070C0"/>
          </a:solidFill>
          <a:ln>
            <a:noFill/>
          </a:ln>
          <a:extLst/>
        </p:spPr>
        <p:txBody>
          <a:bodyPr lIns="0" tIns="0" rIns="0" bIns="0" rtlCol="0" anchor="ctr"/>
          <a:lstStyle/>
          <a:p>
            <a:pPr algn="ctr"/>
            <a:endParaRPr lang="es-SV" sz="900"/>
          </a:p>
        </p:txBody>
      </p:sp>
      <p:sp>
        <p:nvSpPr>
          <p:cNvPr id="10" name="Arrow 5"/>
          <p:cNvSpPr/>
          <p:nvPr/>
        </p:nvSpPr>
        <p:spPr bwMode="auto">
          <a:xfrm rot="16200000" flipH="1">
            <a:off x="4838915" y="1724305"/>
            <a:ext cx="1799161" cy="1752202"/>
          </a:xfrm>
          <a:custGeom>
            <a:avLst/>
            <a:gdLst/>
            <a:ahLst/>
            <a:cxnLst/>
            <a:rect l="l" t="t" r="r" b="b"/>
            <a:pathLst>
              <a:path w="3598736" h="3504808">
                <a:moveTo>
                  <a:pt x="0" y="1289585"/>
                </a:moveTo>
                <a:lnTo>
                  <a:pt x="0" y="3504808"/>
                </a:lnTo>
                <a:lnTo>
                  <a:pt x="468000" y="3504808"/>
                </a:lnTo>
                <a:lnTo>
                  <a:pt x="468000" y="1705757"/>
                </a:lnTo>
                <a:cubicBezTo>
                  <a:pt x="468000" y="1558241"/>
                  <a:pt x="587587" y="1438653"/>
                  <a:pt x="735105" y="1438653"/>
                </a:cubicBezTo>
                <a:lnTo>
                  <a:pt x="1436833" y="1438653"/>
                </a:lnTo>
                <a:lnTo>
                  <a:pt x="1436833" y="1436833"/>
                </a:lnTo>
                <a:lnTo>
                  <a:pt x="3279804" y="1436833"/>
                </a:lnTo>
                <a:cubicBezTo>
                  <a:pt x="3455946" y="1436833"/>
                  <a:pt x="3598736" y="1294043"/>
                  <a:pt x="3598736" y="1117902"/>
                </a:cubicBezTo>
                <a:lnTo>
                  <a:pt x="3598736" y="0"/>
                </a:lnTo>
                <a:lnTo>
                  <a:pt x="3130736" y="0"/>
                </a:lnTo>
                <a:lnTo>
                  <a:pt x="3130736" y="701728"/>
                </a:lnTo>
                <a:cubicBezTo>
                  <a:pt x="3130736" y="849246"/>
                  <a:pt x="3011148" y="968833"/>
                  <a:pt x="2863632" y="968833"/>
                </a:cubicBezTo>
                <a:lnTo>
                  <a:pt x="1064581" y="968833"/>
                </a:lnTo>
                <a:lnTo>
                  <a:pt x="1064581" y="970653"/>
                </a:lnTo>
                <a:lnTo>
                  <a:pt x="318931" y="970653"/>
                </a:lnTo>
                <a:cubicBezTo>
                  <a:pt x="142790" y="970653"/>
                  <a:pt x="0" y="1113443"/>
                  <a:pt x="0" y="1289585"/>
                </a:cubicBezTo>
                <a:close/>
              </a:path>
            </a:pathLst>
          </a:custGeom>
          <a:solidFill>
            <a:schemeClr val="accent4"/>
          </a:solidFill>
          <a:ln>
            <a:noFill/>
          </a:ln>
          <a:extLst/>
        </p:spPr>
        <p:txBody>
          <a:bodyPr lIns="0" tIns="0" rIns="0" bIns="0" rtlCol="0" anchor="ctr"/>
          <a:lstStyle/>
          <a:p>
            <a:pPr algn="ctr"/>
            <a:endParaRPr lang="es-SV" sz="900"/>
          </a:p>
        </p:txBody>
      </p:sp>
      <p:sp>
        <p:nvSpPr>
          <p:cNvPr id="12" name="Arrow 6"/>
          <p:cNvSpPr/>
          <p:nvPr/>
        </p:nvSpPr>
        <p:spPr bwMode="auto">
          <a:xfrm rot="5400000">
            <a:off x="8087726" y="633013"/>
            <a:ext cx="764996" cy="2370356"/>
          </a:xfrm>
          <a:custGeom>
            <a:avLst/>
            <a:gdLst>
              <a:gd name="connsiteX0" fmla="*/ 0 w 1530170"/>
              <a:gd name="connsiteY0" fmla="*/ 1350151 h 3555398"/>
              <a:gd name="connsiteX1" fmla="*/ 765085 w 1530170"/>
              <a:gd name="connsiteY1" fmla="*/ 0 h 3555398"/>
              <a:gd name="connsiteX2" fmla="*/ 1530170 w 1530170"/>
              <a:gd name="connsiteY2" fmla="*/ 1350151 h 3555398"/>
              <a:gd name="connsiteX3" fmla="*/ 999840 w 1530170"/>
              <a:gd name="connsiteY3" fmla="*/ 1350151 h 3555398"/>
              <a:gd name="connsiteX4" fmla="*/ 999840 w 1530170"/>
              <a:gd name="connsiteY4" fmla="*/ 3555398 h 3555398"/>
              <a:gd name="connsiteX5" fmla="*/ 530325 w 1530170"/>
              <a:gd name="connsiteY5" fmla="*/ 3555398 h 3555398"/>
              <a:gd name="connsiteX6" fmla="*/ 531840 w 1530170"/>
              <a:gd name="connsiteY6" fmla="*/ 1350151 h 3555398"/>
              <a:gd name="connsiteX7" fmla="*/ 0 w 1530170"/>
              <a:gd name="connsiteY7" fmla="*/ 1350151 h 3555398"/>
              <a:gd name="connsiteX0" fmla="*/ 0 w 1530170"/>
              <a:gd name="connsiteY0" fmla="*/ 1350151 h 3555398"/>
              <a:gd name="connsiteX1" fmla="*/ 765085 w 1530170"/>
              <a:gd name="connsiteY1" fmla="*/ 0 h 3555398"/>
              <a:gd name="connsiteX2" fmla="*/ 1530170 w 1530170"/>
              <a:gd name="connsiteY2" fmla="*/ 1350151 h 3555398"/>
              <a:gd name="connsiteX3" fmla="*/ 999840 w 1530170"/>
              <a:gd name="connsiteY3" fmla="*/ 1350151 h 3555398"/>
              <a:gd name="connsiteX4" fmla="*/ 999840 w 1530170"/>
              <a:gd name="connsiteY4" fmla="*/ 3555398 h 3555398"/>
              <a:gd name="connsiteX5" fmla="*/ 530325 w 1530170"/>
              <a:gd name="connsiteY5" fmla="*/ 3555398 h 3555398"/>
              <a:gd name="connsiteX6" fmla="*/ 531840 w 1530170"/>
              <a:gd name="connsiteY6" fmla="*/ 1350151 h 3555398"/>
              <a:gd name="connsiteX7" fmla="*/ 0 w 1530170"/>
              <a:gd name="connsiteY7" fmla="*/ 1350151 h 3555398"/>
              <a:gd name="connsiteX0" fmla="*/ 0 w 1530170"/>
              <a:gd name="connsiteY0" fmla="*/ 1350151 h 4731736"/>
              <a:gd name="connsiteX1" fmla="*/ 765085 w 1530170"/>
              <a:gd name="connsiteY1" fmla="*/ 0 h 4731736"/>
              <a:gd name="connsiteX2" fmla="*/ 1530170 w 1530170"/>
              <a:gd name="connsiteY2" fmla="*/ 1350151 h 4731736"/>
              <a:gd name="connsiteX3" fmla="*/ 999840 w 1530170"/>
              <a:gd name="connsiteY3" fmla="*/ 1350151 h 4731736"/>
              <a:gd name="connsiteX4" fmla="*/ 999840 w 1530170"/>
              <a:gd name="connsiteY4" fmla="*/ 3555398 h 4731736"/>
              <a:gd name="connsiteX5" fmla="*/ 525563 w 1530170"/>
              <a:gd name="connsiteY5" fmla="*/ 4731736 h 4731736"/>
              <a:gd name="connsiteX6" fmla="*/ 531840 w 1530170"/>
              <a:gd name="connsiteY6" fmla="*/ 1350151 h 4731736"/>
              <a:gd name="connsiteX7" fmla="*/ 0 w 1530170"/>
              <a:gd name="connsiteY7" fmla="*/ 1350151 h 4731736"/>
              <a:gd name="connsiteX0" fmla="*/ 0 w 1530170"/>
              <a:gd name="connsiteY0" fmla="*/ 1350151 h 4741261"/>
              <a:gd name="connsiteX1" fmla="*/ 765085 w 1530170"/>
              <a:gd name="connsiteY1" fmla="*/ 0 h 4741261"/>
              <a:gd name="connsiteX2" fmla="*/ 1530170 w 1530170"/>
              <a:gd name="connsiteY2" fmla="*/ 1350151 h 4741261"/>
              <a:gd name="connsiteX3" fmla="*/ 999840 w 1530170"/>
              <a:gd name="connsiteY3" fmla="*/ 1350151 h 4741261"/>
              <a:gd name="connsiteX4" fmla="*/ 995077 w 1530170"/>
              <a:gd name="connsiteY4" fmla="*/ 4741261 h 4741261"/>
              <a:gd name="connsiteX5" fmla="*/ 525563 w 1530170"/>
              <a:gd name="connsiteY5" fmla="*/ 4731736 h 4741261"/>
              <a:gd name="connsiteX6" fmla="*/ 531840 w 1530170"/>
              <a:gd name="connsiteY6" fmla="*/ 1350151 h 4741261"/>
              <a:gd name="connsiteX7" fmla="*/ 0 w 1530170"/>
              <a:gd name="connsiteY7" fmla="*/ 1350151 h 47412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30170" h="4741261">
                <a:moveTo>
                  <a:pt x="0" y="1350151"/>
                </a:moveTo>
                <a:lnTo>
                  <a:pt x="765085" y="0"/>
                </a:lnTo>
                <a:lnTo>
                  <a:pt x="1530170" y="1350151"/>
                </a:lnTo>
                <a:lnTo>
                  <a:pt x="999840" y="1350151"/>
                </a:lnTo>
                <a:cubicBezTo>
                  <a:pt x="998252" y="2480521"/>
                  <a:pt x="996665" y="3610891"/>
                  <a:pt x="995077" y="4741261"/>
                </a:cubicBezTo>
                <a:lnTo>
                  <a:pt x="525563" y="4731736"/>
                </a:lnTo>
                <a:cubicBezTo>
                  <a:pt x="527655" y="3604541"/>
                  <a:pt x="529748" y="2477346"/>
                  <a:pt x="531840" y="1350151"/>
                </a:cubicBezTo>
                <a:lnTo>
                  <a:pt x="0" y="1350151"/>
                </a:lnTo>
                <a:close/>
              </a:path>
            </a:pathLst>
          </a:custGeom>
          <a:solidFill>
            <a:srgbClr val="0070C0"/>
          </a:solidFill>
          <a:ln>
            <a:noFill/>
          </a:ln>
          <a:extLst/>
        </p:spPr>
        <p:txBody>
          <a:bodyPr lIns="0" tIns="0" rIns="0" bIns="0" rtlCol="0" anchor="ctr"/>
          <a:lstStyle/>
          <a:p>
            <a:pPr algn="ctr"/>
            <a:endParaRPr lang="es-SV" sz="900"/>
          </a:p>
        </p:txBody>
      </p:sp>
      <p:grpSp>
        <p:nvGrpSpPr>
          <p:cNvPr id="13" name="Textbox 1"/>
          <p:cNvGrpSpPr/>
          <p:nvPr/>
        </p:nvGrpSpPr>
        <p:grpSpPr>
          <a:xfrm>
            <a:off x="1159474" y="5675473"/>
            <a:ext cx="1744778" cy="553214"/>
            <a:chOff x="6077466" y="11175677"/>
            <a:chExt cx="1968126" cy="1106557"/>
          </a:xfrm>
          <a:solidFill>
            <a:srgbClr val="0070C0"/>
          </a:solidFill>
        </p:grpSpPr>
        <p:sp>
          <p:nvSpPr>
            <p:cNvPr id="14" name="69 CuadroTexto"/>
            <p:cNvSpPr txBox="1"/>
            <p:nvPr/>
          </p:nvSpPr>
          <p:spPr>
            <a:xfrm>
              <a:off x="6077466" y="11175677"/>
              <a:ext cx="1968126" cy="1106557"/>
            </a:xfrm>
            <a:prstGeom prst="rect">
              <a:avLst/>
            </a:prstGeom>
            <a:grpFill/>
          </p:spPr>
          <p:txBody>
            <a:bodyPr wrap="square" lIns="90625" tIns="45332" rIns="90625" bIns="45332" rtlCol="0">
              <a:spAutoFit/>
            </a:bodyPr>
            <a:lstStyle/>
            <a:p>
              <a:pPr algn="ctr"/>
              <a:r>
                <a:rPr lang="zh-CN" altLang="en-US" sz="1500" b="1" spc="300" dirty="0">
                  <a:solidFill>
                    <a:schemeClr val="bg1"/>
                  </a:solidFill>
                  <a:latin typeface="微软雅黑" panose="020B0503020204020204" pitchFamily="34" charset="-122"/>
                  <a:ea typeface="微软雅黑" panose="020B0503020204020204" pitchFamily="34" charset="-122"/>
                  <a:cs typeface="Open Sans Condensed" panose="020B0604020202020204" charset="0"/>
                </a:rPr>
                <a:t>平等友善</a:t>
              </a:r>
              <a:endParaRPr lang="en-US" sz="1500" b="1" spc="300" dirty="0">
                <a:solidFill>
                  <a:schemeClr val="bg1"/>
                </a:solidFill>
                <a:latin typeface="微软雅黑" panose="020B0503020204020204" pitchFamily="34" charset="-122"/>
                <a:ea typeface="微软雅黑" panose="020B0503020204020204" pitchFamily="34" charset="-122"/>
                <a:cs typeface="Open Sans Condensed" panose="020B0604020202020204" charset="0"/>
              </a:endParaRPr>
            </a:p>
          </p:txBody>
        </p:sp>
        <p:sp>
          <p:nvSpPr>
            <p:cNvPr id="15" name="69 CuadroTexto"/>
            <p:cNvSpPr txBox="1"/>
            <p:nvPr/>
          </p:nvSpPr>
          <p:spPr>
            <a:xfrm>
              <a:off x="6077466" y="11726395"/>
              <a:ext cx="1968126" cy="429370"/>
            </a:xfrm>
            <a:prstGeom prst="rect">
              <a:avLst/>
            </a:prstGeom>
            <a:grpFill/>
          </p:spPr>
          <p:txBody>
            <a:bodyPr wrap="square" lIns="90625" tIns="45332" rIns="90625" bIns="45332" rtlCol="0">
              <a:spAutoFit/>
            </a:bodyPr>
            <a:lstStyle/>
            <a:p>
              <a:pPr algn="ctr"/>
              <a:r>
                <a:rPr lang="es-MX" sz="800" noProof="1">
                  <a:solidFill>
                    <a:schemeClr val="bg1">
                      <a:lumMod val="65000"/>
                    </a:schemeClr>
                  </a:solidFill>
                  <a:latin typeface="Source Sans Pro" panose="020B0604020202020204" charset="0"/>
                  <a:ea typeface="Roboto Light" panose="02000000000000000000" pitchFamily="2" charset="0"/>
                  <a:cs typeface="Roboto Light" panose="02000000000000000000" pitchFamily="2" charset="0"/>
                </a:rPr>
                <a:t>Aenean commodo ligula eget dolor.</a:t>
              </a:r>
              <a:endParaRPr lang="es-MX" sz="800" dirty="0">
                <a:solidFill>
                  <a:schemeClr val="bg1">
                    <a:lumMod val="65000"/>
                  </a:schemeClr>
                </a:solidFill>
                <a:latin typeface="Source Sans Pro" panose="020B0604020202020204" charset="0"/>
                <a:ea typeface="Segoe UI" panose="020B0502040204020203" pitchFamily="34" charset="0"/>
                <a:cs typeface="Helvetica" panose="020B0604020202020204" pitchFamily="34" charset="0"/>
              </a:endParaRPr>
            </a:p>
          </p:txBody>
        </p:sp>
      </p:grpSp>
      <p:grpSp>
        <p:nvGrpSpPr>
          <p:cNvPr id="16" name="Step 1"/>
          <p:cNvGrpSpPr>
            <a:grpSpLocks noChangeAspect="1"/>
          </p:cNvGrpSpPr>
          <p:nvPr/>
        </p:nvGrpSpPr>
        <p:grpSpPr>
          <a:xfrm>
            <a:off x="2869998" y="5385916"/>
            <a:ext cx="836029" cy="835963"/>
            <a:chOff x="13700015" y="2693328"/>
            <a:chExt cx="3600703" cy="3600418"/>
          </a:xfrm>
        </p:grpSpPr>
        <p:sp>
          <p:nvSpPr>
            <p:cNvPr id="17" name="44 Elipse"/>
            <p:cNvSpPr/>
            <p:nvPr/>
          </p:nvSpPr>
          <p:spPr>
            <a:xfrm>
              <a:off x="13700015" y="2693328"/>
              <a:ext cx="3600703" cy="3600418"/>
            </a:xfrm>
            <a:prstGeom prst="ellipse">
              <a:avLst/>
            </a:prstGeom>
            <a:solidFill>
              <a:schemeClr val="bg1"/>
            </a:solidFill>
            <a:ln w="3175" cap="rnd" cmpd="sng">
              <a:noFill/>
              <a:bevel/>
            </a:ln>
            <a:effectLst>
              <a:outerShdw blurRad="63500" sx="102000" sy="102000" algn="ctr" rotWithShape="0">
                <a:prstClr val="black">
                  <a:alpha val="40000"/>
                </a:prstClr>
              </a:outerShdw>
            </a:effectLst>
            <a:scene3d>
              <a:camera prst="orthographicFront"/>
              <a:lightRig rig="contrasting" dir="t"/>
            </a:scene3d>
            <a:sp3d prstMaterial="metal">
              <a:bevelT w="0" h="25400" prst="coolSlant"/>
              <a:contourClr>
                <a:srgbClr val="BEC7CC"/>
              </a:contourClr>
            </a:sp3d>
          </p:spPr>
          <p:style>
            <a:lnRef idx="2">
              <a:schemeClr val="accent1">
                <a:shade val="50000"/>
              </a:schemeClr>
            </a:lnRef>
            <a:fillRef idx="1">
              <a:schemeClr val="accent1"/>
            </a:fillRef>
            <a:effectRef idx="0">
              <a:schemeClr val="accent1"/>
            </a:effectRef>
            <a:fontRef idx="minor">
              <a:schemeClr val="lt1"/>
            </a:fontRef>
          </p:style>
          <p:txBody>
            <a:bodyPr lIns="91364" tIns="45684" rIns="91364" bIns="45684" rtlCol="0" anchor="ctr"/>
            <a:lstStyle/>
            <a:p>
              <a:pPr algn="ctr"/>
              <a:endParaRPr lang="es-MX" sz="2000" spc="300">
                <a:solidFill>
                  <a:srgbClr val="0070C0"/>
                </a:solidFill>
                <a:latin typeface="Impact" panose="020B0806030902050204" pitchFamily="34" charset="0"/>
                <a:ea typeface="Open Sans Extrabold" panose="020B0906030804020204" pitchFamily="34" charset="0"/>
                <a:cs typeface="Open Sans Extrabold" panose="020B0906030804020204" pitchFamily="34" charset="0"/>
              </a:endParaRPr>
            </a:p>
          </p:txBody>
        </p:sp>
        <p:sp>
          <p:nvSpPr>
            <p:cNvPr id="18" name="45 Elipse"/>
            <p:cNvSpPr/>
            <p:nvPr/>
          </p:nvSpPr>
          <p:spPr>
            <a:xfrm>
              <a:off x="14085141" y="3111415"/>
              <a:ext cx="2830451" cy="2764246"/>
            </a:xfrm>
            <a:prstGeom prst="ellipse">
              <a:avLst/>
            </a:prstGeom>
            <a:solidFill>
              <a:schemeClr val="bg1"/>
            </a:solidFill>
            <a:ln w="19050">
              <a:noFill/>
            </a:ln>
            <a:effectLst>
              <a:outerShdw blurRad="469900" dist="203200" dir="7800000" sx="102000" sy="102000" algn="tr" rotWithShape="0">
                <a:prstClr val="black">
                  <a:alpha val="60000"/>
                </a:prstClr>
              </a:outerShdw>
            </a:effectLst>
            <a:scene3d>
              <a:camera prst="orthographicFront">
                <a:rot lat="0" lon="0" rev="0"/>
              </a:camera>
              <a:lightRig rig="soft" dir="t">
                <a:rot lat="0" lon="0" rev="21594000"/>
              </a:lightRig>
            </a:scene3d>
            <a:sp3d extrusionH="69850">
              <a:bevelT w="38100" h="95250"/>
              <a:bevelB w="0" h="0"/>
              <a:extrusionClr>
                <a:schemeClr val="bg1"/>
              </a:extrusionClr>
              <a:contourClr>
                <a:schemeClr val="tx1"/>
              </a:contourClr>
            </a:sp3d>
          </p:spPr>
          <p:style>
            <a:lnRef idx="2">
              <a:schemeClr val="accent1">
                <a:shade val="50000"/>
              </a:schemeClr>
            </a:lnRef>
            <a:fillRef idx="1">
              <a:schemeClr val="accent1"/>
            </a:fillRef>
            <a:effectRef idx="0">
              <a:schemeClr val="accent1"/>
            </a:effectRef>
            <a:fontRef idx="minor">
              <a:schemeClr val="lt1"/>
            </a:fontRef>
          </p:style>
          <p:txBody>
            <a:bodyPr lIns="0" tIns="45684" rIns="0" bIns="45684" rtlCol="0" anchor="ctr"/>
            <a:lstStyle/>
            <a:p>
              <a:pPr algn="ctr"/>
              <a:r>
                <a:rPr lang="es-MX" sz="2000" spc="300" dirty="0">
                  <a:solidFill>
                    <a:srgbClr val="0070C0"/>
                  </a:solidFill>
                  <a:latin typeface="Impact" panose="020B0806030902050204" pitchFamily="34" charset="0"/>
                  <a:ea typeface="Open Sans Extrabold" panose="020B0906030804020204" pitchFamily="34" charset="0"/>
                  <a:cs typeface="Open Sans Extrabold" panose="020B0906030804020204" pitchFamily="34" charset="0"/>
                </a:rPr>
                <a:t>01</a:t>
              </a:r>
            </a:p>
          </p:txBody>
        </p:sp>
      </p:grpSp>
      <p:grpSp>
        <p:nvGrpSpPr>
          <p:cNvPr id="19" name="Step 2"/>
          <p:cNvGrpSpPr>
            <a:grpSpLocks noChangeAspect="1"/>
          </p:cNvGrpSpPr>
          <p:nvPr/>
        </p:nvGrpSpPr>
        <p:grpSpPr>
          <a:xfrm>
            <a:off x="7966001" y="4496525"/>
            <a:ext cx="836029" cy="835963"/>
            <a:chOff x="13700015" y="2693328"/>
            <a:chExt cx="3600703" cy="3600418"/>
          </a:xfrm>
        </p:grpSpPr>
        <p:sp>
          <p:nvSpPr>
            <p:cNvPr id="20" name="4 Elipse"/>
            <p:cNvSpPr/>
            <p:nvPr/>
          </p:nvSpPr>
          <p:spPr>
            <a:xfrm>
              <a:off x="13700015" y="2693328"/>
              <a:ext cx="3600703" cy="3600418"/>
            </a:xfrm>
            <a:prstGeom prst="ellipse">
              <a:avLst/>
            </a:prstGeom>
            <a:solidFill>
              <a:schemeClr val="bg1"/>
            </a:solidFill>
            <a:ln w="3175" cap="rnd" cmpd="sng">
              <a:noFill/>
              <a:bevel/>
            </a:ln>
            <a:effectLst>
              <a:outerShdw blurRad="63500" sx="102000" sy="102000" algn="ctr" rotWithShape="0">
                <a:prstClr val="black">
                  <a:alpha val="40000"/>
                </a:prstClr>
              </a:outerShdw>
            </a:effectLst>
            <a:scene3d>
              <a:camera prst="orthographicFront"/>
              <a:lightRig rig="contrasting" dir="t"/>
            </a:scene3d>
            <a:sp3d prstMaterial="metal">
              <a:bevelT w="0" h="25400" prst="coolSlant"/>
              <a:contourClr>
                <a:srgbClr val="BEC7CC"/>
              </a:contourClr>
            </a:sp3d>
          </p:spPr>
          <p:style>
            <a:lnRef idx="2">
              <a:schemeClr val="accent1">
                <a:shade val="50000"/>
              </a:schemeClr>
            </a:lnRef>
            <a:fillRef idx="1">
              <a:schemeClr val="accent1"/>
            </a:fillRef>
            <a:effectRef idx="0">
              <a:schemeClr val="accent1"/>
            </a:effectRef>
            <a:fontRef idx="minor">
              <a:schemeClr val="lt1"/>
            </a:fontRef>
          </p:style>
          <p:txBody>
            <a:bodyPr lIns="91364" tIns="45684" rIns="91364" bIns="45684" rtlCol="0" anchor="ctr"/>
            <a:lstStyle/>
            <a:p>
              <a:pPr algn="ctr"/>
              <a:endParaRPr lang="es-MX" sz="2000" spc="300">
                <a:solidFill>
                  <a:srgbClr val="0070C0"/>
                </a:solidFill>
                <a:latin typeface="Impact" panose="020B0806030902050204" pitchFamily="34" charset="0"/>
                <a:ea typeface="Open Sans Extrabold" panose="020B0906030804020204" pitchFamily="34" charset="0"/>
                <a:cs typeface="Open Sans Extrabold" panose="020B0906030804020204" pitchFamily="34" charset="0"/>
              </a:endParaRPr>
            </a:p>
          </p:txBody>
        </p:sp>
        <p:sp>
          <p:nvSpPr>
            <p:cNvPr id="21" name="5 Elipse"/>
            <p:cNvSpPr/>
            <p:nvPr/>
          </p:nvSpPr>
          <p:spPr>
            <a:xfrm>
              <a:off x="14085141" y="3111415"/>
              <a:ext cx="2830451" cy="2764246"/>
            </a:xfrm>
            <a:prstGeom prst="ellipse">
              <a:avLst/>
            </a:prstGeom>
            <a:solidFill>
              <a:schemeClr val="bg1"/>
            </a:solidFill>
            <a:ln w="19050">
              <a:noFill/>
            </a:ln>
            <a:effectLst>
              <a:outerShdw blurRad="469900" dist="203200" dir="7800000" sx="102000" sy="102000" algn="tr" rotWithShape="0">
                <a:prstClr val="black">
                  <a:alpha val="60000"/>
                </a:prstClr>
              </a:outerShdw>
            </a:effectLst>
            <a:scene3d>
              <a:camera prst="orthographicFront">
                <a:rot lat="0" lon="0" rev="0"/>
              </a:camera>
              <a:lightRig rig="soft" dir="t">
                <a:rot lat="0" lon="0" rev="21594000"/>
              </a:lightRig>
            </a:scene3d>
            <a:sp3d extrusionH="69850">
              <a:bevelT w="38100" h="95250"/>
              <a:bevelB w="0" h="0"/>
              <a:extrusionClr>
                <a:schemeClr val="bg1"/>
              </a:extrusionClr>
              <a:contourClr>
                <a:schemeClr val="tx1"/>
              </a:contourClr>
            </a:sp3d>
          </p:spPr>
          <p:style>
            <a:lnRef idx="2">
              <a:schemeClr val="accent1">
                <a:shade val="50000"/>
              </a:schemeClr>
            </a:lnRef>
            <a:fillRef idx="1">
              <a:schemeClr val="accent1"/>
            </a:fillRef>
            <a:effectRef idx="0">
              <a:schemeClr val="accent1"/>
            </a:effectRef>
            <a:fontRef idx="minor">
              <a:schemeClr val="lt1"/>
            </a:fontRef>
          </p:style>
          <p:txBody>
            <a:bodyPr lIns="0" tIns="45684" rIns="0" bIns="45684" rtlCol="0" anchor="ctr"/>
            <a:lstStyle/>
            <a:p>
              <a:pPr algn="ctr"/>
              <a:r>
                <a:rPr lang="es-MX" sz="2000" spc="300" dirty="0">
                  <a:solidFill>
                    <a:srgbClr val="0070C0"/>
                  </a:solidFill>
                  <a:latin typeface="Impact" panose="020B0806030902050204" pitchFamily="34" charset="0"/>
                  <a:ea typeface="Open Sans Extrabold" panose="020B0906030804020204" pitchFamily="34" charset="0"/>
                  <a:cs typeface="Open Sans Extrabold" panose="020B0906030804020204" pitchFamily="34" charset="0"/>
                </a:rPr>
                <a:t>02</a:t>
              </a:r>
            </a:p>
          </p:txBody>
        </p:sp>
      </p:grpSp>
      <p:grpSp>
        <p:nvGrpSpPr>
          <p:cNvPr id="22" name="Step 3"/>
          <p:cNvGrpSpPr>
            <a:grpSpLocks noChangeAspect="1"/>
          </p:cNvGrpSpPr>
          <p:nvPr/>
        </p:nvGrpSpPr>
        <p:grpSpPr>
          <a:xfrm>
            <a:off x="6310674" y="3797261"/>
            <a:ext cx="836029" cy="835963"/>
            <a:chOff x="13700015" y="2693328"/>
            <a:chExt cx="3600703" cy="3600418"/>
          </a:xfrm>
        </p:grpSpPr>
        <p:sp>
          <p:nvSpPr>
            <p:cNvPr id="23" name="4 Elipse"/>
            <p:cNvSpPr/>
            <p:nvPr/>
          </p:nvSpPr>
          <p:spPr>
            <a:xfrm>
              <a:off x="13700015" y="2693328"/>
              <a:ext cx="3600703" cy="3600418"/>
            </a:xfrm>
            <a:prstGeom prst="ellipse">
              <a:avLst/>
            </a:prstGeom>
            <a:solidFill>
              <a:schemeClr val="bg1"/>
            </a:solidFill>
            <a:ln w="3175" cap="rnd" cmpd="sng">
              <a:noFill/>
              <a:bevel/>
            </a:ln>
            <a:effectLst>
              <a:outerShdw blurRad="63500" sx="102000" sy="102000" algn="ctr" rotWithShape="0">
                <a:prstClr val="black">
                  <a:alpha val="40000"/>
                </a:prstClr>
              </a:outerShdw>
            </a:effectLst>
            <a:scene3d>
              <a:camera prst="orthographicFront"/>
              <a:lightRig rig="contrasting" dir="t"/>
            </a:scene3d>
            <a:sp3d prstMaterial="metal">
              <a:bevelT w="0" h="25400" prst="coolSlant"/>
              <a:contourClr>
                <a:srgbClr val="BEC7CC"/>
              </a:contourClr>
            </a:sp3d>
          </p:spPr>
          <p:style>
            <a:lnRef idx="2">
              <a:schemeClr val="accent1">
                <a:shade val="50000"/>
              </a:schemeClr>
            </a:lnRef>
            <a:fillRef idx="1">
              <a:schemeClr val="accent1"/>
            </a:fillRef>
            <a:effectRef idx="0">
              <a:schemeClr val="accent1"/>
            </a:effectRef>
            <a:fontRef idx="minor">
              <a:schemeClr val="lt1"/>
            </a:fontRef>
          </p:style>
          <p:txBody>
            <a:bodyPr lIns="91364" tIns="45684" rIns="91364" bIns="45684" rtlCol="0" anchor="ctr"/>
            <a:lstStyle/>
            <a:p>
              <a:pPr algn="ctr"/>
              <a:endParaRPr lang="es-MX" sz="2000" spc="300">
                <a:solidFill>
                  <a:srgbClr val="0070C0"/>
                </a:solidFill>
                <a:latin typeface="Impact" panose="020B0806030902050204" pitchFamily="34" charset="0"/>
                <a:ea typeface="Open Sans Extrabold" panose="020B0906030804020204" pitchFamily="34" charset="0"/>
                <a:cs typeface="Open Sans Extrabold" panose="020B0906030804020204" pitchFamily="34" charset="0"/>
              </a:endParaRPr>
            </a:p>
          </p:txBody>
        </p:sp>
        <p:sp>
          <p:nvSpPr>
            <p:cNvPr id="24" name="5 Elipse"/>
            <p:cNvSpPr/>
            <p:nvPr/>
          </p:nvSpPr>
          <p:spPr>
            <a:xfrm>
              <a:off x="14085141" y="3111415"/>
              <a:ext cx="2830451" cy="2764246"/>
            </a:xfrm>
            <a:prstGeom prst="ellipse">
              <a:avLst/>
            </a:prstGeom>
            <a:solidFill>
              <a:schemeClr val="bg1"/>
            </a:solidFill>
            <a:ln w="19050">
              <a:noFill/>
            </a:ln>
            <a:effectLst>
              <a:outerShdw blurRad="469900" dist="203200" dir="7800000" sx="102000" sy="102000" algn="tr" rotWithShape="0">
                <a:prstClr val="black">
                  <a:alpha val="60000"/>
                </a:prstClr>
              </a:outerShdw>
            </a:effectLst>
            <a:scene3d>
              <a:camera prst="orthographicFront">
                <a:rot lat="0" lon="0" rev="0"/>
              </a:camera>
              <a:lightRig rig="soft" dir="t">
                <a:rot lat="0" lon="0" rev="21594000"/>
              </a:lightRig>
            </a:scene3d>
            <a:sp3d extrusionH="69850">
              <a:bevelT w="38100" h="95250"/>
              <a:bevelB w="0" h="0"/>
              <a:extrusionClr>
                <a:schemeClr val="bg1"/>
              </a:extrusionClr>
              <a:contourClr>
                <a:schemeClr val="tx1"/>
              </a:contourClr>
            </a:sp3d>
          </p:spPr>
          <p:style>
            <a:lnRef idx="2">
              <a:schemeClr val="accent1">
                <a:shade val="50000"/>
              </a:schemeClr>
            </a:lnRef>
            <a:fillRef idx="1">
              <a:schemeClr val="accent1"/>
            </a:fillRef>
            <a:effectRef idx="0">
              <a:schemeClr val="accent1"/>
            </a:effectRef>
            <a:fontRef idx="minor">
              <a:schemeClr val="lt1"/>
            </a:fontRef>
          </p:style>
          <p:txBody>
            <a:bodyPr lIns="0" tIns="45684" rIns="0" bIns="45684" rtlCol="0" anchor="ctr"/>
            <a:lstStyle/>
            <a:p>
              <a:pPr algn="ctr"/>
              <a:r>
                <a:rPr lang="es-MX" sz="2000" spc="300" dirty="0">
                  <a:solidFill>
                    <a:srgbClr val="0070C0"/>
                  </a:solidFill>
                  <a:latin typeface="Impact" panose="020B0806030902050204" pitchFamily="34" charset="0"/>
                  <a:ea typeface="Open Sans Extrabold" panose="020B0906030804020204" pitchFamily="34" charset="0"/>
                  <a:cs typeface="Open Sans Extrabold" panose="020B0906030804020204" pitchFamily="34" charset="0"/>
                </a:rPr>
                <a:t>03</a:t>
              </a:r>
            </a:p>
          </p:txBody>
        </p:sp>
      </p:grpSp>
      <p:grpSp>
        <p:nvGrpSpPr>
          <p:cNvPr id="25" name="Step 4"/>
          <p:cNvGrpSpPr>
            <a:grpSpLocks noChangeAspect="1"/>
          </p:cNvGrpSpPr>
          <p:nvPr/>
        </p:nvGrpSpPr>
        <p:grpSpPr>
          <a:xfrm>
            <a:off x="4351474" y="4609907"/>
            <a:ext cx="836029" cy="835963"/>
            <a:chOff x="13700015" y="2693328"/>
            <a:chExt cx="3600703" cy="3600418"/>
          </a:xfrm>
        </p:grpSpPr>
        <p:sp>
          <p:nvSpPr>
            <p:cNvPr id="26" name="4 Elipse"/>
            <p:cNvSpPr/>
            <p:nvPr/>
          </p:nvSpPr>
          <p:spPr>
            <a:xfrm>
              <a:off x="13700015" y="2693328"/>
              <a:ext cx="3600703" cy="3600418"/>
            </a:xfrm>
            <a:prstGeom prst="ellipse">
              <a:avLst/>
            </a:prstGeom>
            <a:solidFill>
              <a:schemeClr val="bg1"/>
            </a:solidFill>
            <a:ln w="3175" cap="rnd" cmpd="sng">
              <a:noFill/>
              <a:bevel/>
            </a:ln>
            <a:effectLst>
              <a:outerShdw blurRad="63500" sx="102000" sy="102000" algn="ctr" rotWithShape="0">
                <a:prstClr val="black">
                  <a:alpha val="40000"/>
                </a:prstClr>
              </a:outerShdw>
            </a:effectLst>
            <a:scene3d>
              <a:camera prst="orthographicFront"/>
              <a:lightRig rig="contrasting" dir="t"/>
            </a:scene3d>
            <a:sp3d prstMaterial="metal">
              <a:bevelT w="0" h="25400" prst="coolSlant"/>
              <a:contourClr>
                <a:srgbClr val="BEC7CC"/>
              </a:contourClr>
            </a:sp3d>
          </p:spPr>
          <p:style>
            <a:lnRef idx="2">
              <a:schemeClr val="accent1">
                <a:shade val="50000"/>
              </a:schemeClr>
            </a:lnRef>
            <a:fillRef idx="1">
              <a:schemeClr val="accent1"/>
            </a:fillRef>
            <a:effectRef idx="0">
              <a:schemeClr val="accent1"/>
            </a:effectRef>
            <a:fontRef idx="minor">
              <a:schemeClr val="lt1"/>
            </a:fontRef>
          </p:style>
          <p:txBody>
            <a:bodyPr lIns="91364" tIns="45684" rIns="91364" bIns="45684" rtlCol="0" anchor="ctr"/>
            <a:lstStyle/>
            <a:p>
              <a:pPr algn="ctr"/>
              <a:endParaRPr lang="es-MX" sz="2000" spc="300">
                <a:solidFill>
                  <a:srgbClr val="0070C0"/>
                </a:solidFill>
                <a:latin typeface="Impact" panose="020B0806030902050204" pitchFamily="34" charset="0"/>
                <a:ea typeface="Open Sans Extrabold" panose="020B0906030804020204" pitchFamily="34" charset="0"/>
                <a:cs typeface="Open Sans Extrabold" panose="020B0906030804020204" pitchFamily="34" charset="0"/>
              </a:endParaRPr>
            </a:p>
          </p:txBody>
        </p:sp>
        <p:sp>
          <p:nvSpPr>
            <p:cNvPr id="27" name="5 Elipse"/>
            <p:cNvSpPr/>
            <p:nvPr/>
          </p:nvSpPr>
          <p:spPr>
            <a:xfrm>
              <a:off x="14085141" y="3111415"/>
              <a:ext cx="2830451" cy="2764246"/>
            </a:xfrm>
            <a:prstGeom prst="ellipse">
              <a:avLst/>
            </a:prstGeom>
            <a:solidFill>
              <a:schemeClr val="bg1"/>
            </a:solidFill>
            <a:ln w="19050">
              <a:noFill/>
            </a:ln>
            <a:effectLst>
              <a:outerShdw blurRad="469900" dist="203200" dir="7800000" sx="102000" sy="102000" algn="tr" rotWithShape="0">
                <a:prstClr val="black">
                  <a:alpha val="60000"/>
                </a:prstClr>
              </a:outerShdw>
            </a:effectLst>
            <a:scene3d>
              <a:camera prst="orthographicFront">
                <a:rot lat="0" lon="0" rev="0"/>
              </a:camera>
              <a:lightRig rig="soft" dir="t">
                <a:rot lat="0" lon="0" rev="21594000"/>
              </a:lightRig>
            </a:scene3d>
            <a:sp3d extrusionH="69850">
              <a:bevelT w="38100" h="95250"/>
              <a:bevelB w="0" h="0"/>
              <a:extrusionClr>
                <a:schemeClr val="bg1"/>
              </a:extrusionClr>
              <a:contourClr>
                <a:schemeClr val="tx1"/>
              </a:contourClr>
            </a:sp3d>
          </p:spPr>
          <p:style>
            <a:lnRef idx="2">
              <a:schemeClr val="accent1">
                <a:shade val="50000"/>
              </a:schemeClr>
            </a:lnRef>
            <a:fillRef idx="1">
              <a:schemeClr val="accent1"/>
            </a:fillRef>
            <a:effectRef idx="0">
              <a:schemeClr val="accent1"/>
            </a:effectRef>
            <a:fontRef idx="minor">
              <a:schemeClr val="lt1"/>
            </a:fontRef>
          </p:style>
          <p:txBody>
            <a:bodyPr lIns="0" tIns="45684" rIns="0" bIns="45684" rtlCol="0" anchor="ctr"/>
            <a:lstStyle/>
            <a:p>
              <a:pPr algn="ctr"/>
              <a:r>
                <a:rPr lang="es-MX" sz="2000" spc="300" dirty="0">
                  <a:solidFill>
                    <a:srgbClr val="0070C0"/>
                  </a:solidFill>
                  <a:latin typeface="Impact" panose="020B0806030902050204" pitchFamily="34" charset="0"/>
                  <a:ea typeface="Open Sans Extrabold" panose="020B0906030804020204" pitchFamily="34" charset="0"/>
                  <a:cs typeface="Open Sans Extrabold" panose="020B0906030804020204" pitchFamily="34" charset="0"/>
                </a:rPr>
                <a:t>04</a:t>
              </a:r>
            </a:p>
          </p:txBody>
        </p:sp>
      </p:grpSp>
      <p:grpSp>
        <p:nvGrpSpPr>
          <p:cNvPr id="28" name="Step 5"/>
          <p:cNvGrpSpPr>
            <a:grpSpLocks noChangeAspect="1"/>
          </p:cNvGrpSpPr>
          <p:nvPr/>
        </p:nvGrpSpPr>
        <p:grpSpPr>
          <a:xfrm>
            <a:off x="4036475" y="2987661"/>
            <a:ext cx="836029" cy="835963"/>
            <a:chOff x="13700015" y="2693328"/>
            <a:chExt cx="3600703" cy="3600418"/>
          </a:xfrm>
        </p:grpSpPr>
        <p:sp>
          <p:nvSpPr>
            <p:cNvPr id="29" name="4 Elipse"/>
            <p:cNvSpPr/>
            <p:nvPr/>
          </p:nvSpPr>
          <p:spPr>
            <a:xfrm>
              <a:off x="13700015" y="2693328"/>
              <a:ext cx="3600703" cy="3600418"/>
            </a:xfrm>
            <a:prstGeom prst="ellipse">
              <a:avLst/>
            </a:prstGeom>
            <a:solidFill>
              <a:schemeClr val="bg1"/>
            </a:solidFill>
            <a:ln w="3175" cap="rnd" cmpd="sng">
              <a:noFill/>
              <a:bevel/>
            </a:ln>
            <a:effectLst>
              <a:outerShdw blurRad="63500" sx="102000" sy="102000" algn="ctr" rotWithShape="0">
                <a:prstClr val="black">
                  <a:alpha val="40000"/>
                </a:prstClr>
              </a:outerShdw>
            </a:effectLst>
            <a:scene3d>
              <a:camera prst="orthographicFront"/>
              <a:lightRig rig="contrasting" dir="t"/>
            </a:scene3d>
            <a:sp3d prstMaterial="metal">
              <a:bevelT w="0" h="25400" prst="coolSlant"/>
              <a:contourClr>
                <a:srgbClr val="BEC7CC"/>
              </a:contourClr>
            </a:sp3d>
          </p:spPr>
          <p:style>
            <a:lnRef idx="2">
              <a:schemeClr val="accent1">
                <a:shade val="50000"/>
              </a:schemeClr>
            </a:lnRef>
            <a:fillRef idx="1">
              <a:schemeClr val="accent1"/>
            </a:fillRef>
            <a:effectRef idx="0">
              <a:schemeClr val="accent1"/>
            </a:effectRef>
            <a:fontRef idx="minor">
              <a:schemeClr val="lt1"/>
            </a:fontRef>
          </p:style>
          <p:txBody>
            <a:bodyPr lIns="91364" tIns="45684" rIns="91364" bIns="45684" rtlCol="0" anchor="ctr"/>
            <a:lstStyle/>
            <a:p>
              <a:pPr algn="ctr"/>
              <a:endParaRPr lang="es-MX" sz="2000" spc="300">
                <a:solidFill>
                  <a:srgbClr val="0070C0"/>
                </a:solidFill>
                <a:latin typeface="Impact" panose="020B0806030902050204" pitchFamily="34" charset="0"/>
                <a:ea typeface="Open Sans Extrabold" panose="020B0906030804020204" pitchFamily="34" charset="0"/>
                <a:cs typeface="Open Sans Extrabold" panose="020B0906030804020204" pitchFamily="34" charset="0"/>
              </a:endParaRPr>
            </a:p>
          </p:txBody>
        </p:sp>
        <p:sp>
          <p:nvSpPr>
            <p:cNvPr id="30" name="5 Elipse"/>
            <p:cNvSpPr/>
            <p:nvPr/>
          </p:nvSpPr>
          <p:spPr>
            <a:xfrm>
              <a:off x="14085141" y="3111415"/>
              <a:ext cx="2830451" cy="2764246"/>
            </a:xfrm>
            <a:prstGeom prst="ellipse">
              <a:avLst/>
            </a:prstGeom>
            <a:solidFill>
              <a:schemeClr val="bg1"/>
            </a:solidFill>
            <a:ln w="19050">
              <a:noFill/>
            </a:ln>
            <a:effectLst>
              <a:outerShdw blurRad="469900" dist="203200" dir="7800000" sx="102000" sy="102000" algn="tr" rotWithShape="0">
                <a:prstClr val="black">
                  <a:alpha val="60000"/>
                </a:prstClr>
              </a:outerShdw>
            </a:effectLst>
            <a:scene3d>
              <a:camera prst="orthographicFront">
                <a:rot lat="0" lon="0" rev="0"/>
              </a:camera>
              <a:lightRig rig="soft" dir="t">
                <a:rot lat="0" lon="0" rev="21594000"/>
              </a:lightRig>
            </a:scene3d>
            <a:sp3d extrusionH="69850">
              <a:bevelT w="38100" h="95250"/>
              <a:bevelB w="0" h="0"/>
              <a:extrusionClr>
                <a:schemeClr val="bg1"/>
              </a:extrusionClr>
              <a:contourClr>
                <a:schemeClr val="tx1"/>
              </a:contourClr>
            </a:sp3d>
          </p:spPr>
          <p:style>
            <a:lnRef idx="2">
              <a:schemeClr val="accent1">
                <a:shade val="50000"/>
              </a:schemeClr>
            </a:lnRef>
            <a:fillRef idx="1">
              <a:schemeClr val="accent1"/>
            </a:fillRef>
            <a:effectRef idx="0">
              <a:schemeClr val="accent1"/>
            </a:effectRef>
            <a:fontRef idx="minor">
              <a:schemeClr val="lt1"/>
            </a:fontRef>
          </p:style>
          <p:txBody>
            <a:bodyPr lIns="0" tIns="45684" rIns="0" bIns="45684" rtlCol="0" anchor="ctr"/>
            <a:lstStyle/>
            <a:p>
              <a:pPr algn="ctr"/>
              <a:r>
                <a:rPr lang="es-MX" sz="2000" spc="300" dirty="0">
                  <a:solidFill>
                    <a:srgbClr val="0070C0"/>
                  </a:solidFill>
                  <a:latin typeface="Impact" panose="020B0806030902050204" pitchFamily="34" charset="0"/>
                  <a:ea typeface="Open Sans Extrabold" panose="020B0906030804020204" pitchFamily="34" charset="0"/>
                  <a:cs typeface="Open Sans Extrabold" panose="020B0906030804020204" pitchFamily="34" charset="0"/>
                </a:rPr>
                <a:t>05</a:t>
              </a:r>
            </a:p>
          </p:txBody>
        </p:sp>
      </p:grpSp>
      <p:grpSp>
        <p:nvGrpSpPr>
          <p:cNvPr id="31" name="Step 6"/>
          <p:cNvGrpSpPr>
            <a:grpSpLocks noChangeAspect="1"/>
          </p:cNvGrpSpPr>
          <p:nvPr/>
        </p:nvGrpSpPr>
        <p:grpSpPr>
          <a:xfrm>
            <a:off x="6505417" y="1392154"/>
            <a:ext cx="836029" cy="835963"/>
            <a:chOff x="13700015" y="2693328"/>
            <a:chExt cx="3600703" cy="3600418"/>
          </a:xfrm>
        </p:grpSpPr>
        <p:sp>
          <p:nvSpPr>
            <p:cNvPr id="32" name="4 Elipse"/>
            <p:cNvSpPr/>
            <p:nvPr/>
          </p:nvSpPr>
          <p:spPr>
            <a:xfrm>
              <a:off x="13700015" y="2693328"/>
              <a:ext cx="3600703" cy="3600418"/>
            </a:xfrm>
            <a:prstGeom prst="ellipse">
              <a:avLst/>
            </a:prstGeom>
            <a:solidFill>
              <a:schemeClr val="bg1"/>
            </a:solidFill>
            <a:ln w="3175" cap="rnd" cmpd="sng">
              <a:noFill/>
              <a:bevel/>
            </a:ln>
            <a:effectLst>
              <a:outerShdw blurRad="63500" sx="102000" sy="102000" algn="ctr" rotWithShape="0">
                <a:prstClr val="black">
                  <a:alpha val="40000"/>
                </a:prstClr>
              </a:outerShdw>
            </a:effectLst>
            <a:scene3d>
              <a:camera prst="orthographicFront"/>
              <a:lightRig rig="contrasting" dir="t"/>
            </a:scene3d>
            <a:sp3d prstMaterial="metal">
              <a:bevelT w="0" h="25400" prst="coolSlant"/>
              <a:contourClr>
                <a:srgbClr val="BEC7CC"/>
              </a:contourClr>
            </a:sp3d>
          </p:spPr>
          <p:style>
            <a:lnRef idx="2">
              <a:schemeClr val="accent1">
                <a:shade val="50000"/>
              </a:schemeClr>
            </a:lnRef>
            <a:fillRef idx="1">
              <a:schemeClr val="accent1"/>
            </a:fillRef>
            <a:effectRef idx="0">
              <a:schemeClr val="accent1"/>
            </a:effectRef>
            <a:fontRef idx="minor">
              <a:schemeClr val="lt1"/>
            </a:fontRef>
          </p:style>
          <p:txBody>
            <a:bodyPr lIns="91364" tIns="45684" rIns="91364" bIns="45684" rtlCol="0" anchor="ctr"/>
            <a:lstStyle/>
            <a:p>
              <a:pPr algn="ctr"/>
              <a:endParaRPr lang="es-MX" sz="2000" spc="300">
                <a:solidFill>
                  <a:srgbClr val="0070C0"/>
                </a:solidFill>
                <a:latin typeface="Impact" panose="020B0806030902050204" pitchFamily="34" charset="0"/>
                <a:ea typeface="Open Sans Extrabold" panose="020B0906030804020204" pitchFamily="34" charset="0"/>
                <a:cs typeface="Open Sans Extrabold" panose="020B0906030804020204" pitchFamily="34" charset="0"/>
              </a:endParaRPr>
            </a:p>
          </p:txBody>
        </p:sp>
        <p:sp>
          <p:nvSpPr>
            <p:cNvPr id="33" name="5 Elipse"/>
            <p:cNvSpPr/>
            <p:nvPr/>
          </p:nvSpPr>
          <p:spPr>
            <a:xfrm>
              <a:off x="14085141" y="3111415"/>
              <a:ext cx="2830451" cy="2764246"/>
            </a:xfrm>
            <a:prstGeom prst="ellipse">
              <a:avLst/>
            </a:prstGeom>
            <a:solidFill>
              <a:schemeClr val="bg1"/>
            </a:solidFill>
            <a:ln w="19050">
              <a:noFill/>
            </a:ln>
            <a:effectLst>
              <a:outerShdw blurRad="469900" dist="203200" dir="7800000" sx="102000" sy="102000" algn="tr" rotWithShape="0">
                <a:prstClr val="black">
                  <a:alpha val="60000"/>
                </a:prstClr>
              </a:outerShdw>
            </a:effectLst>
            <a:scene3d>
              <a:camera prst="orthographicFront">
                <a:rot lat="0" lon="0" rev="0"/>
              </a:camera>
              <a:lightRig rig="soft" dir="t">
                <a:rot lat="0" lon="0" rev="21594000"/>
              </a:lightRig>
            </a:scene3d>
            <a:sp3d extrusionH="69850">
              <a:bevelT w="38100" h="95250"/>
              <a:bevelB w="0" h="0"/>
              <a:extrusionClr>
                <a:schemeClr val="bg1"/>
              </a:extrusionClr>
              <a:contourClr>
                <a:schemeClr val="tx1"/>
              </a:contourClr>
            </a:sp3d>
          </p:spPr>
          <p:style>
            <a:lnRef idx="2">
              <a:schemeClr val="accent1">
                <a:shade val="50000"/>
              </a:schemeClr>
            </a:lnRef>
            <a:fillRef idx="1">
              <a:schemeClr val="accent1"/>
            </a:fillRef>
            <a:effectRef idx="0">
              <a:schemeClr val="accent1"/>
            </a:effectRef>
            <a:fontRef idx="minor">
              <a:schemeClr val="lt1"/>
            </a:fontRef>
          </p:style>
          <p:txBody>
            <a:bodyPr lIns="0" tIns="45684" rIns="0" bIns="45684" rtlCol="0" anchor="ctr"/>
            <a:lstStyle/>
            <a:p>
              <a:pPr algn="ctr"/>
              <a:r>
                <a:rPr lang="es-MX" sz="2000" spc="300" dirty="0">
                  <a:solidFill>
                    <a:srgbClr val="0070C0"/>
                  </a:solidFill>
                  <a:latin typeface="Impact" panose="020B0806030902050204" pitchFamily="34" charset="0"/>
                  <a:ea typeface="Open Sans Extrabold" panose="020B0906030804020204" pitchFamily="34" charset="0"/>
                  <a:cs typeface="Open Sans Extrabold" panose="020B0906030804020204" pitchFamily="34" charset="0"/>
                </a:rPr>
                <a:t>06</a:t>
              </a:r>
            </a:p>
          </p:txBody>
        </p:sp>
      </p:grpSp>
      <p:grpSp>
        <p:nvGrpSpPr>
          <p:cNvPr id="34" name="Textbox 2"/>
          <p:cNvGrpSpPr/>
          <p:nvPr/>
        </p:nvGrpSpPr>
        <p:grpSpPr>
          <a:xfrm>
            <a:off x="8505235" y="3852068"/>
            <a:ext cx="1622906" cy="613102"/>
            <a:chOff x="6077466" y="11175687"/>
            <a:chExt cx="3246188" cy="1226348"/>
          </a:xfrm>
        </p:grpSpPr>
        <p:sp>
          <p:nvSpPr>
            <p:cNvPr id="35" name="69 CuadroTexto"/>
            <p:cNvSpPr txBox="1"/>
            <p:nvPr/>
          </p:nvSpPr>
          <p:spPr>
            <a:xfrm>
              <a:off x="6077466" y="11175687"/>
              <a:ext cx="3246188" cy="644840"/>
            </a:xfrm>
            <a:prstGeom prst="rect">
              <a:avLst/>
            </a:prstGeom>
            <a:solidFill>
              <a:schemeClr val="accent2"/>
            </a:solidFill>
          </p:spPr>
          <p:txBody>
            <a:bodyPr wrap="square" lIns="90625" tIns="45332" rIns="90625" bIns="45332" rtlCol="0">
              <a:spAutoFit/>
            </a:bodyPr>
            <a:lstStyle/>
            <a:p>
              <a:pPr algn="ctr"/>
              <a:r>
                <a:rPr lang="zh-CN" altLang="en-US" sz="1500" b="1" spc="300" dirty="0">
                  <a:latin typeface="微软雅黑" panose="020B0503020204020204" pitchFamily="34" charset="-122"/>
                  <a:ea typeface="微软雅黑" panose="020B0503020204020204" pitchFamily="34" charset="-122"/>
                  <a:cs typeface="Open Sans Condensed" panose="020B0604020202020204" charset="0"/>
                </a:rPr>
                <a:t>善于沟通交流</a:t>
              </a:r>
              <a:endParaRPr lang="en-US" sz="1500" b="1" spc="300" dirty="0">
                <a:latin typeface="微软雅黑" panose="020B0503020204020204" pitchFamily="34" charset="-122"/>
                <a:ea typeface="微软雅黑" panose="020B0503020204020204" pitchFamily="34" charset="-122"/>
                <a:cs typeface="Open Sans Condensed" panose="020B0604020202020204" charset="0"/>
              </a:endParaRPr>
            </a:p>
          </p:txBody>
        </p:sp>
        <p:sp>
          <p:nvSpPr>
            <p:cNvPr id="36" name="69 CuadroTexto"/>
            <p:cNvSpPr txBox="1"/>
            <p:nvPr/>
          </p:nvSpPr>
          <p:spPr>
            <a:xfrm>
              <a:off x="6077466" y="11726414"/>
              <a:ext cx="1968126" cy="675621"/>
            </a:xfrm>
            <a:prstGeom prst="rect">
              <a:avLst/>
            </a:prstGeom>
            <a:noFill/>
          </p:spPr>
          <p:txBody>
            <a:bodyPr wrap="square" lIns="90625" tIns="45332" rIns="90625" bIns="45332" rtlCol="0">
              <a:spAutoFit/>
            </a:bodyPr>
            <a:lstStyle/>
            <a:p>
              <a:pPr algn="ctr"/>
              <a:r>
                <a:rPr lang="es-MX" sz="800" noProof="1">
                  <a:latin typeface="Source Sans Pro" panose="020B0604020202020204" charset="0"/>
                  <a:ea typeface="Roboto Light" panose="02000000000000000000" pitchFamily="2" charset="0"/>
                  <a:cs typeface="Roboto Light" panose="02000000000000000000" pitchFamily="2" charset="0"/>
                </a:rPr>
                <a:t>Aenean commodo ligula eget dolor.</a:t>
              </a:r>
              <a:endParaRPr lang="es-MX" sz="800" dirty="0">
                <a:latin typeface="Source Sans Pro" panose="020B0604020202020204" charset="0"/>
                <a:ea typeface="Segoe UI" panose="020B0502040204020203" pitchFamily="34" charset="0"/>
                <a:cs typeface="Helvetica" panose="020B0604020202020204" pitchFamily="34" charset="0"/>
              </a:endParaRPr>
            </a:p>
          </p:txBody>
        </p:sp>
      </p:grpSp>
      <p:grpSp>
        <p:nvGrpSpPr>
          <p:cNvPr id="37" name="Textbox 3"/>
          <p:cNvGrpSpPr/>
          <p:nvPr/>
        </p:nvGrpSpPr>
        <p:grpSpPr>
          <a:xfrm>
            <a:off x="6253940" y="4889940"/>
            <a:ext cx="1418793" cy="613104"/>
            <a:chOff x="5207677" y="11175677"/>
            <a:chExt cx="2837915" cy="1226351"/>
          </a:xfrm>
        </p:grpSpPr>
        <p:sp>
          <p:nvSpPr>
            <p:cNvPr id="38" name="69 CuadroTexto"/>
            <p:cNvSpPr txBox="1"/>
            <p:nvPr/>
          </p:nvSpPr>
          <p:spPr>
            <a:xfrm>
              <a:off x="5207677" y="11175677"/>
              <a:ext cx="2837915" cy="644839"/>
            </a:xfrm>
            <a:prstGeom prst="rect">
              <a:avLst/>
            </a:prstGeom>
            <a:solidFill>
              <a:schemeClr val="accent4"/>
            </a:solidFill>
          </p:spPr>
          <p:txBody>
            <a:bodyPr wrap="square" lIns="90625" tIns="45332" rIns="90625" bIns="45332" rtlCol="0">
              <a:spAutoFit/>
            </a:bodyPr>
            <a:lstStyle/>
            <a:p>
              <a:pPr algn="ctr"/>
              <a:r>
                <a:rPr lang="zh-CN" altLang="en-US" sz="1500" b="1" spc="300" dirty="0">
                  <a:latin typeface="微软雅黑" panose="020B0503020204020204" pitchFamily="34" charset="-122"/>
                  <a:ea typeface="微软雅黑" panose="020B0503020204020204" pitchFamily="34" charset="-122"/>
                  <a:cs typeface="Open Sans Condensed" panose="020B0604020202020204" charset="0"/>
                </a:rPr>
                <a:t>谦虚谨慎</a:t>
              </a:r>
              <a:endParaRPr lang="en-US" sz="1500" b="1" spc="300" dirty="0">
                <a:latin typeface="微软雅黑" panose="020B0503020204020204" pitchFamily="34" charset="-122"/>
                <a:ea typeface="微软雅黑" panose="020B0503020204020204" pitchFamily="34" charset="-122"/>
                <a:cs typeface="Open Sans Condensed" panose="020B0604020202020204" charset="0"/>
              </a:endParaRPr>
            </a:p>
          </p:txBody>
        </p:sp>
        <p:sp>
          <p:nvSpPr>
            <p:cNvPr id="39" name="69 CuadroTexto"/>
            <p:cNvSpPr txBox="1"/>
            <p:nvPr/>
          </p:nvSpPr>
          <p:spPr>
            <a:xfrm>
              <a:off x="6077464" y="11726407"/>
              <a:ext cx="1968126" cy="675621"/>
            </a:xfrm>
            <a:prstGeom prst="rect">
              <a:avLst/>
            </a:prstGeom>
            <a:noFill/>
          </p:spPr>
          <p:txBody>
            <a:bodyPr wrap="square" lIns="90625" tIns="45332" rIns="90625" bIns="45332" rtlCol="0">
              <a:spAutoFit/>
            </a:bodyPr>
            <a:lstStyle/>
            <a:p>
              <a:pPr algn="ctr"/>
              <a:r>
                <a:rPr lang="es-MX" sz="800" noProof="1">
                  <a:solidFill>
                    <a:schemeClr val="bg1">
                      <a:lumMod val="65000"/>
                    </a:schemeClr>
                  </a:solidFill>
                  <a:latin typeface="Source Sans Pro" panose="020B0604020202020204" charset="0"/>
                  <a:ea typeface="Roboto Light" panose="02000000000000000000" pitchFamily="2" charset="0"/>
                  <a:cs typeface="Roboto Light" panose="02000000000000000000" pitchFamily="2" charset="0"/>
                </a:rPr>
                <a:t>Aenean commodo ligula eget dolor.</a:t>
              </a:r>
              <a:endParaRPr lang="es-MX" sz="800" dirty="0">
                <a:solidFill>
                  <a:schemeClr val="bg1">
                    <a:lumMod val="65000"/>
                  </a:schemeClr>
                </a:solidFill>
                <a:latin typeface="Source Sans Pro" panose="020B0604020202020204" charset="0"/>
                <a:ea typeface="Segoe UI" panose="020B0502040204020203" pitchFamily="34" charset="0"/>
                <a:cs typeface="Helvetica" panose="020B0604020202020204" pitchFamily="34" charset="0"/>
              </a:endParaRPr>
            </a:p>
          </p:txBody>
        </p:sp>
      </p:grpSp>
      <p:sp>
        <p:nvSpPr>
          <p:cNvPr id="40" name="Textbox 7"/>
          <p:cNvSpPr/>
          <p:nvPr/>
        </p:nvSpPr>
        <p:spPr>
          <a:xfrm>
            <a:off x="9663986" y="1444632"/>
            <a:ext cx="1836086" cy="740529"/>
          </a:xfrm>
          <a:prstGeom prst="rect">
            <a:avLst/>
          </a:prstGeom>
        </p:spPr>
        <p:txBody>
          <a:bodyPr wrap="square" lIns="71866" tIns="60423" rIns="120846" bIns="60423" anchor="ctr">
            <a:spAutoFit/>
          </a:bodyPr>
          <a:lstStyle/>
          <a:p>
            <a:pPr algn="r">
              <a:lnSpc>
                <a:spcPct val="150000"/>
              </a:lnSpc>
            </a:pPr>
            <a:r>
              <a:rPr lang="es-MX" sz="2999" dirty="0" err="1">
                <a:latin typeface="Open Sans Extrabold" panose="020B0906030804020204" pitchFamily="34" charset="0"/>
                <a:ea typeface="Open Sans Extrabold" panose="020B0906030804020204" pitchFamily="34" charset="0"/>
                <a:cs typeface="Open Sans Extrabold" panose="020B0906030804020204" pitchFamily="34" charset="0"/>
              </a:rPr>
              <a:t>Success</a:t>
            </a:r>
            <a:endParaRPr lang="es-MX" sz="2999" dirty="0">
              <a:latin typeface="Open Sans Extrabold" panose="020B0906030804020204" pitchFamily="34" charset="0"/>
              <a:ea typeface="Open Sans Extrabold" panose="020B0906030804020204" pitchFamily="34" charset="0"/>
              <a:cs typeface="Open Sans Extrabold" panose="020B0906030804020204" pitchFamily="34" charset="0"/>
            </a:endParaRPr>
          </a:p>
        </p:txBody>
      </p:sp>
      <p:grpSp>
        <p:nvGrpSpPr>
          <p:cNvPr id="41" name="Textbox 4"/>
          <p:cNvGrpSpPr/>
          <p:nvPr/>
        </p:nvGrpSpPr>
        <p:grpSpPr>
          <a:xfrm>
            <a:off x="1715661" y="4287057"/>
            <a:ext cx="1759782" cy="613106"/>
            <a:chOff x="5071772" y="11175677"/>
            <a:chExt cx="2973820" cy="1226356"/>
          </a:xfrm>
          <a:solidFill>
            <a:srgbClr val="0070C0"/>
          </a:solidFill>
        </p:grpSpPr>
        <p:sp>
          <p:nvSpPr>
            <p:cNvPr id="42" name="69 CuadroTexto"/>
            <p:cNvSpPr txBox="1"/>
            <p:nvPr/>
          </p:nvSpPr>
          <p:spPr>
            <a:xfrm>
              <a:off x="5071772" y="11175677"/>
              <a:ext cx="2973820" cy="644840"/>
            </a:xfrm>
            <a:prstGeom prst="rect">
              <a:avLst/>
            </a:prstGeom>
            <a:grpFill/>
          </p:spPr>
          <p:txBody>
            <a:bodyPr wrap="square" lIns="90625" tIns="45332" rIns="90625" bIns="45332" rtlCol="0">
              <a:spAutoFit/>
            </a:bodyPr>
            <a:lstStyle/>
            <a:p>
              <a:pPr algn="ctr"/>
              <a:r>
                <a:rPr lang="zh-CN" altLang="en-US" sz="1500" b="1" spc="300" dirty="0">
                  <a:solidFill>
                    <a:schemeClr val="bg1"/>
                  </a:solidFill>
                  <a:latin typeface="微软雅黑" panose="020B0503020204020204" pitchFamily="34" charset="-122"/>
                  <a:ea typeface="微软雅黑" panose="020B0503020204020204" pitchFamily="34" charset="-122"/>
                  <a:cs typeface="Open Sans Condensed" panose="020B0604020202020204" charset="0"/>
                </a:rPr>
                <a:t>及时化解矛盾</a:t>
              </a:r>
              <a:endParaRPr lang="en-US" sz="1500" b="1" spc="300" dirty="0">
                <a:solidFill>
                  <a:schemeClr val="bg1"/>
                </a:solidFill>
                <a:latin typeface="微软雅黑" panose="020B0503020204020204" pitchFamily="34" charset="-122"/>
                <a:ea typeface="微软雅黑" panose="020B0503020204020204" pitchFamily="34" charset="-122"/>
                <a:cs typeface="Open Sans Condensed" panose="020B0604020202020204" charset="0"/>
              </a:endParaRPr>
            </a:p>
          </p:txBody>
        </p:sp>
        <p:sp>
          <p:nvSpPr>
            <p:cNvPr id="43" name="69 CuadroTexto"/>
            <p:cNvSpPr txBox="1"/>
            <p:nvPr/>
          </p:nvSpPr>
          <p:spPr>
            <a:xfrm>
              <a:off x="6077465" y="11726412"/>
              <a:ext cx="1968126" cy="675621"/>
            </a:xfrm>
            <a:prstGeom prst="rect">
              <a:avLst/>
            </a:prstGeom>
            <a:grpFill/>
          </p:spPr>
          <p:txBody>
            <a:bodyPr wrap="square" lIns="90625" tIns="45332" rIns="90625" bIns="45332" rtlCol="0">
              <a:spAutoFit/>
            </a:bodyPr>
            <a:lstStyle/>
            <a:p>
              <a:pPr algn="ctr"/>
              <a:r>
                <a:rPr lang="es-MX" sz="800" noProof="1">
                  <a:solidFill>
                    <a:schemeClr val="bg1">
                      <a:lumMod val="65000"/>
                    </a:schemeClr>
                  </a:solidFill>
                  <a:latin typeface="Source Sans Pro" panose="020B0604020202020204" charset="0"/>
                  <a:ea typeface="Roboto Light" panose="02000000000000000000" pitchFamily="2" charset="0"/>
                  <a:cs typeface="Roboto Light" panose="02000000000000000000" pitchFamily="2" charset="0"/>
                </a:rPr>
                <a:t>Aenean commodo ligula eget dolor.</a:t>
              </a:r>
              <a:endParaRPr lang="es-MX" sz="800" dirty="0">
                <a:solidFill>
                  <a:schemeClr val="bg1">
                    <a:lumMod val="65000"/>
                  </a:schemeClr>
                </a:solidFill>
                <a:latin typeface="Source Sans Pro" panose="020B0604020202020204" charset="0"/>
                <a:ea typeface="Segoe UI" panose="020B0502040204020203" pitchFamily="34" charset="0"/>
                <a:cs typeface="Helvetica" panose="020B0604020202020204" pitchFamily="34" charset="0"/>
              </a:endParaRPr>
            </a:p>
          </p:txBody>
        </p:sp>
      </p:grpSp>
      <p:grpSp>
        <p:nvGrpSpPr>
          <p:cNvPr id="44" name="Textbox 5"/>
          <p:cNvGrpSpPr/>
          <p:nvPr/>
        </p:nvGrpSpPr>
        <p:grpSpPr>
          <a:xfrm>
            <a:off x="3475441" y="2131043"/>
            <a:ext cx="1905623" cy="613102"/>
            <a:chOff x="4825317" y="11175677"/>
            <a:chExt cx="3220275" cy="1226347"/>
          </a:xfrm>
        </p:grpSpPr>
        <p:sp>
          <p:nvSpPr>
            <p:cNvPr id="45" name="69 CuadroTexto"/>
            <p:cNvSpPr txBox="1"/>
            <p:nvPr/>
          </p:nvSpPr>
          <p:spPr>
            <a:xfrm>
              <a:off x="4825317" y="11175677"/>
              <a:ext cx="3220275" cy="644839"/>
            </a:xfrm>
            <a:prstGeom prst="rect">
              <a:avLst/>
            </a:prstGeom>
            <a:solidFill>
              <a:schemeClr val="accent4"/>
            </a:solidFill>
          </p:spPr>
          <p:txBody>
            <a:bodyPr wrap="square" lIns="90625" tIns="45332" rIns="90625" bIns="45332" rtlCol="0">
              <a:spAutoFit/>
            </a:bodyPr>
            <a:lstStyle/>
            <a:p>
              <a:pPr algn="ctr"/>
              <a:r>
                <a:rPr lang="zh-CN" altLang="en-US" sz="1500" b="1" spc="300" dirty="0">
                  <a:latin typeface="微软雅黑" panose="020B0503020204020204" pitchFamily="34" charset="-122"/>
                  <a:ea typeface="微软雅黑" panose="020B0503020204020204" pitchFamily="34" charset="-122"/>
                  <a:cs typeface="Open Sans Condensed" panose="020B0604020202020204" charset="0"/>
                </a:rPr>
                <a:t>乐于接受批评</a:t>
              </a:r>
              <a:endParaRPr lang="en-US" sz="1500" b="1" spc="300" dirty="0">
                <a:latin typeface="微软雅黑" panose="020B0503020204020204" pitchFamily="34" charset="-122"/>
                <a:ea typeface="微软雅黑" panose="020B0503020204020204" pitchFamily="34" charset="-122"/>
                <a:cs typeface="Open Sans Condensed" panose="020B0604020202020204" charset="0"/>
              </a:endParaRPr>
            </a:p>
          </p:txBody>
        </p:sp>
        <p:sp>
          <p:nvSpPr>
            <p:cNvPr id="46" name="69 CuadroTexto"/>
            <p:cNvSpPr txBox="1"/>
            <p:nvPr/>
          </p:nvSpPr>
          <p:spPr>
            <a:xfrm>
              <a:off x="6077466" y="11726403"/>
              <a:ext cx="1968126" cy="675621"/>
            </a:xfrm>
            <a:prstGeom prst="rect">
              <a:avLst/>
            </a:prstGeom>
            <a:noFill/>
          </p:spPr>
          <p:txBody>
            <a:bodyPr wrap="square" lIns="90625" tIns="45332" rIns="90625" bIns="45332" rtlCol="0">
              <a:spAutoFit/>
            </a:bodyPr>
            <a:lstStyle/>
            <a:p>
              <a:pPr algn="ctr"/>
              <a:r>
                <a:rPr lang="es-MX" sz="800" noProof="1">
                  <a:solidFill>
                    <a:schemeClr val="bg1">
                      <a:lumMod val="65000"/>
                    </a:schemeClr>
                  </a:solidFill>
                  <a:latin typeface="Source Sans Pro" panose="020B0604020202020204" charset="0"/>
                  <a:ea typeface="Roboto Light" panose="02000000000000000000" pitchFamily="2" charset="0"/>
                  <a:cs typeface="Roboto Light" panose="02000000000000000000" pitchFamily="2" charset="0"/>
                </a:rPr>
                <a:t>Aenean commodo ligula eget dolor.</a:t>
              </a:r>
              <a:endParaRPr lang="es-MX" sz="800" dirty="0">
                <a:solidFill>
                  <a:schemeClr val="bg1">
                    <a:lumMod val="65000"/>
                  </a:schemeClr>
                </a:solidFill>
                <a:latin typeface="Source Sans Pro" panose="020B0604020202020204" charset="0"/>
                <a:ea typeface="Segoe UI" panose="020B0502040204020203" pitchFamily="34" charset="0"/>
                <a:cs typeface="Helvetica" panose="020B0604020202020204" pitchFamily="34" charset="0"/>
              </a:endParaRPr>
            </a:p>
          </p:txBody>
        </p:sp>
      </p:grpSp>
      <p:grpSp>
        <p:nvGrpSpPr>
          <p:cNvPr id="47" name="Textbox 6"/>
          <p:cNvGrpSpPr/>
          <p:nvPr/>
        </p:nvGrpSpPr>
        <p:grpSpPr>
          <a:xfrm>
            <a:off x="7572927" y="1921580"/>
            <a:ext cx="1411542" cy="613102"/>
            <a:chOff x="6077466" y="11175677"/>
            <a:chExt cx="2385337" cy="1226347"/>
          </a:xfrm>
        </p:grpSpPr>
        <p:sp>
          <p:nvSpPr>
            <p:cNvPr id="48" name="69 CuadroTexto"/>
            <p:cNvSpPr txBox="1"/>
            <p:nvPr/>
          </p:nvSpPr>
          <p:spPr>
            <a:xfrm>
              <a:off x="6077466" y="11175677"/>
              <a:ext cx="2385337" cy="644839"/>
            </a:xfrm>
            <a:prstGeom prst="rect">
              <a:avLst/>
            </a:prstGeom>
            <a:noFill/>
          </p:spPr>
          <p:txBody>
            <a:bodyPr wrap="square" lIns="90625" tIns="45332" rIns="90625" bIns="45332" rtlCol="0">
              <a:spAutoFit/>
            </a:bodyPr>
            <a:lstStyle/>
            <a:p>
              <a:pPr algn="ctr"/>
              <a:r>
                <a:rPr lang="zh-CN" altLang="en-US" sz="1500" b="1" spc="300" dirty="0">
                  <a:solidFill>
                    <a:srgbClr val="0070C0"/>
                  </a:solidFill>
                  <a:latin typeface="微软雅黑" panose="020B0503020204020204" pitchFamily="34" charset="-122"/>
                  <a:ea typeface="微软雅黑" panose="020B0503020204020204" pitchFamily="34" charset="-122"/>
                  <a:cs typeface="Open Sans Condensed" panose="020B0604020202020204" charset="0"/>
                </a:rPr>
                <a:t>富有创造性</a:t>
              </a:r>
              <a:endParaRPr lang="en-US" sz="1500" b="1" spc="300" dirty="0">
                <a:solidFill>
                  <a:srgbClr val="0070C0"/>
                </a:solidFill>
                <a:latin typeface="微软雅黑" panose="020B0503020204020204" pitchFamily="34" charset="-122"/>
                <a:ea typeface="微软雅黑" panose="020B0503020204020204" pitchFamily="34" charset="-122"/>
                <a:cs typeface="Open Sans Condensed" panose="020B0604020202020204" charset="0"/>
              </a:endParaRPr>
            </a:p>
          </p:txBody>
        </p:sp>
        <p:sp>
          <p:nvSpPr>
            <p:cNvPr id="49" name="69 CuadroTexto"/>
            <p:cNvSpPr txBox="1"/>
            <p:nvPr/>
          </p:nvSpPr>
          <p:spPr>
            <a:xfrm>
              <a:off x="6077466" y="11726403"/>
              <a:ext cx="1968126" cy="675621"/>
            </a:xfrm>
            <a:prstGeom prst="rect">
              <a:avLst/>
            </a:prstGeom>
            <a:noFill/>
          </p:spPr>
          <p:txBody>
            <a:bodyPr wrap="square" lIns="90625" tIns="45332" rIns="90625" bIns="45332" rtlCol="0">
              <a:spAutoFit/>
            </a:bodyPr>
            <a:lstStyle/>
            <a:p>
              <a:pPr algn="ctr"/>
              <a:r>
                <a:rPr lang="es-MX" sz="800" noProof="1">
                  <a:solidFill>
                    <a:schemeClr val="bg1">
                      <a:lumMod val="65000"/>
                    </a:schemeClr>
                  </a:solidFill>
                  <a:latin typeface="Source Sans Pro" panose="020B0604020202020204" charset="0"/>
                  <a:ea typeface="Roboto Light" panose="02000000000000000000" pitchFamily="2" charset="0"/>
                  <a:cs typeface="Roboto Light" panose="02000000000000000000" pitchFamily="2" charset="0"/>
                </a:rPr>
                <a:t>Aenean commodo ligula eget dolor.</a:t>
              </a:r>
              <a:endParaRPr lang="es-MX" sz="800" dirty="0">
                <a:solidFill>
                  <a:schemeClr val="bg1">
                    <a:lumMod val="65000"/>
                  </a:schemeClr>
                </a:solidFill>
                <a:latin typeface="Source Sans Pro" panose="020B0604020202020204" charset="0"/>
                <a:ea typeface="Segoe UI" panose="020B0502040204020203" pitchFamily="34" charset="0"/>
                <a:cs typeface="Helvetica" panose="020B0604020202020204" pitchFamily="34" charset="0"/>
              </a:endParaRPr>
            </a:p>
          </p:txBody>
        </p:sp>
      </p:grpSp>
    </p:spTree>
    <p:extLst>
      <p:ext uri="{BB962C8B-B14F-4D97-AF65-F5344CB8AC3E}">
        <p14:creationId xmlns:p14="http://schemas.microsoft.com/office/powerpoint/2010/main" val="827801192"/>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inVertical)">
                                      <p:cBhvr>
                                        <p:cTn id="7" dur="500"/>
                                        <p:tgtEl>
                                          <p:spTgt spid="11"/>
                                        </p:tgtEl>
                                      </p:cBhvr>
                                    </p:animEffect>
                                  </p:childTnLst>
                                </p:cTn>
                              </p:par>
                            </p:childTnLst>
                          </p:cTn>
                        </p:par>
                        <p:par>
                          <p:cTn id="8" fill="hold">
                            <p:stCondLst>
                              <p:cond delay="500"/>
                            </p:stCondLst>
                            <p:childTnLst>
                              <p:par>
                                <p:cTn id="9" presetID="2" presetClass="entr" presetSubtype="4" decel="100000" fill="hold" nodeType="after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fill="hold"/>
                                        <p:tgtEl>
                                          <p:spTgt spid="16"/>
                                        </p:tgtEl>
                                        <p:attrNameLst>
                                          <p:attrName>ppt_x</p:attrName>
                                        </p:attrNameLst>
                                      </p:cBhvr>
                                      <p:tavLst>
                                        <p:tav tm="0">
                                          <p:val>
                                            <p:strVal val="#ppt_x"/>
                                          </p:val>
                                        </p:tav>
                                        <p:tav tm="100000">
                                          <p:val>
                                            <p:strVal val="#ppt_x"/>
                                          </p:val>
                                        </p:tav>
                                      </p:tavLst>
                                    </p:anim>
                                    <p:anim calcmode="lin" valueType="num">
                                      <p:cBhvr additive="base">
                                        <p:cTn id="12" dur="500" fill="hold"/>
                                        <p:tgtEl>
                                          <p:spTgt spid="16"/>
                                        </p:tgtEl>
                                        <p:attrNameLst>
                                          <p:attrName>ppt_y</p:attrName>
                                        </p:attrNameLst>
                                      </p:cBhvr>
                                      <p:tavLst>
                                        <p:tav tm="0">
                                          <p:val>
                                            <p:strVal val="1+#ppt_h/2"/>
                                          </p:val>
                                        </p:tav>
                                        <p:tav tm="100000">
                                          <p:val>
                                            <p:strVal val="#ppt_y"/>
                                          </p:val>
                                        </p:tav>
                                      </p:tavLst>
                                    </p:anim>
                                  </p:childTnLst>
                                </p:cTn>
                              </p:par>
                              <p:par>
                                <p:cTn id="13" presetID="2" presetClass="entr" presetSubtype="4" decel="100000" fill="hold" nodeType="withEffect">
                                  <p:stCondLst>
                                    <p:cond delay="20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500" fill="hold"/>
                                        <p:tgtEl>
                                          <p:spTgt spid="19"/>
                                        </p:tgtEl>
                                        <p:attrNameLst>
                                          <p:attrName>ppt_x</p:attrName>
                                        </p:attrNameLst>
                                      </p:cBhvr>
                                      <p:tavLst>
                                        <p:tav tm="0">
                                          <p:val>
                                            <p:strVal val="#ppt_x"/>
                                          </p:val>
                                        </p:tav>
                                        <p:tav tm="100000">
                                          <p:val>
                                            <p:strVal val="#ppt_x"/>
                                          </p:val>
                                        </p:tav>
                                      </p:tavLst>
                                    </p:anim>
                                    <p:anim calcmode="lin" valueType="num">
                                      <p:cBhvr additive="base">
                                        <p:cTn id="16" dur="500" fill="hold"/>
                                        <p:tgtEl>
                                          <p:spTgt spid="19"/>
                                        </p:tgtEl>
                                        <p:attrNameLst>
                                          <p:attrName>ppt_y</p:attrName>
                                        </p:attrNameLst>
                                      </p:cBhvr>
                                      <p:tavLst>
                                        <p:tav tm="0">
                                          <p:val>
                                            <p:strVal val="1+#ppt_h/2"/>
                                          </p:val>
                                        </p:tav>
                                        <p:tav tm="100000">
                                          <p:val>
                                            <p:strVal val="#ppt_y"/>
                                          </p:val>
                                        </p:tav>
                                      </p:tavLst>
                                    </p:anim>
                                  </p:childTnLst>
                                </p:cTn>
                              </p:par>
                              <p:par>
                                <p:cTn id="17" presetID="2" presetClass="entr" presetSubtype="4" decel="100000" fill="hold" nodeType="withEffect">
                                  <p:stCondLst>
                                    <p:cond delay="400"/>
                                  </p:stCondLst>
                                  <p:childTnLst>
                                    <p:set>
                                      <p:cBhvr>
                                        <p:cTn id="18" dur="1" fill="hold">
                                          <p:stCondLst>
                                            <p:cond delay="0"/>
                                          </p:stCondLst>
                                        </p:cTn>
                                        <p:tgtEl>
                                          <p:spTgt spid="22"/>
                                        </p:tgtEl>
                                        <p:attrNameLst>
                                          <p:attrName>style.visibility</p:attrName>
                                        </p:attrNameLst>
                                      </p:cBhvr>
                                      <p:to>
                                        <p:strVal val="visible"/>
                                      </p:to>
                                    </p:set>
                                    <p:anim calcmode="lin" valueType="num">
                                      <p:cBhvr additive="base">
                                        <p:cTn id="19" dur="500" fill="hold"/>
                                        <p:tgtEl>
                                          <p:spTgt spid="22"/>
                                        </p:tgtEl>
                                        <p:attrNameLst>
                                          <p:attrName>ppt_x</p:attrName>
                                        </p:attrNameLst>
                                      </p:cBhvr>
                                      <p:tavLst>
                                        <p:tav tm="0">
                                          <p:val>
                                            <p:strVal val="#ppt_x"/>
                                          </p:val>
                                        </p:tav>
                                        <p:tav tm="100000">
                                          <p:val>
                                            <p:strVal val="#ppt_x"/>
                                          </p:val>
                                        </p:tav>
                                      </p:tavLst>
                                    </p:anim>
                                    <p:anim calcmode="lin" valueType="num">
                                      <p:cBhvr additive="base">
                                        <p:cTn id="20" dur="500" fill="hold"/>
                                        <p:tgtEl>
                                          <p:spTgt spid="22"/>
                                        </p:tgtEl>
                                        <p:attrNameLst>
                                          <p:attrName>ppt_y</p:attrName>
                                        </p:attrNameLst>
                                      </p:cBhvr>
                                      <p:tavLst>
                                        <p:tav tm="0">
                                          <p:val>
                                            <p:strVal val="1+#ppt_h/2"/>
                                          </p:val>
                                        </p:tav>
                                        <p:tav tm="100000">
                                          <p:val>
                                            <p:strVal val="#ppt_y"/>
                                          </p:val>
                                        </p:tav>
                                      </p:tavLst>
                                    </p:anim>
                                  </p:childTnLst>
                                </p:cTn>
                              </p:par>
                              <p:par>
                                <p:cTn id="21" presetID="2" presetClass="entr" presetSubtype="4" decel="100000" fill="hold" nodeType="withEffect">
                                  <p:stCondLst>
                                    <p:cond delay="600"/>
                                  </p:stCondLst>
                                  <p:childTnLst>
                                    <p:set>
                                      <p:cBhvr>
                                        <p:cTn id="22" dur="1" fill="hold">
                                          <p:stCondLst>
                                            <p:cond delay="0"/>
                                          </p:stCondLst>
                                        </p:cTn>
                                        <p:tgtEl>
                                          <p:spTgt spid="25"/>
                                        </p:tgtEl>
                                        <p:attrNameLst>
                                          <p:attrName>style.visibility</p:attrName>
                                        </p:attrNameLst>
                                      </p:cBhvr>
                                      <p:to>
                                        <p:strVal val="visible"/>
                                      </p:to>
                                    </p:set>
                                    <p:anim calcmode="lin" valueType="num">
                                      <p:cBhvr additive="base">
                                        <p:cTn id="23" dur="500" fill="hold"/>
                                        <p:tgtEl>
                                          <p:spTgt spid="25"/>
                                        </p:tgtEl>
                                        <p:attrNameLst>
                                          <p:attrName>ppt_x</p:attrName>
                                        </p:attrNameLst>
                                      </p:cBhvr>
                                      <p:tavLst>
                                        <p:tav tm="0">
                                          <p:val>
                                            <p:strVal val="#ppt_x"/>
                                          </p:val>
                                        </p:tav>
                                        <p:tav tm="100000">
                                          <p:val>
                                            <p:strVal val="#ppt_x"/>
                                          </p:val>
                                        </p:tav>
                                      </p:tavLst>
                                    </p:anim>
                                    <p:anim calcmode="lin" valueType="num">
                                      <p:cBhvr additive="base">
                                        <p:cTn id="24" dur="500" fill="hold"/>
                                        <p:tgtEl>
                                          <p:spTgt spid="25"/>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800"/>
                                  </p:stCondLst>
                                  <p:childTnLst>
                                    <p:set>
                                      <p:cBhvr>
                                        <p:cTn id="26" dur="1" fill="hold">
                                          <p:stCondLst>
                                            <p:cond delay="0"/>
                                          </p:stCondLst>
                                        </p:cTn>
                                        <p:tgtEl>
                                          <p:spTgt spid="28"/>
                                        </p:tgtEl>
                                        <p:attrNameLst>
                                          <p:attrName>style.visibility</p:attrName>
                                        </p:attrNameLst>
                                      </p:cBhvr>
                                      <p:to>
                                        <p:strVal val="visible"/>
                                      </p:to>
                                    </p:set>
                                    <p:anim calcmode="lin" valueType="num">
                                      <p:cBhvr additive="base">
                                        <p:cTn id="27" dur="500" fill="hold"/>
                                        <p:tgtEl>
                                          <p:spTgt spid="28"/>
                                        </p:tgtEl>
                                        <p:attrNameLst>
                                          <p:attrName>ppt_x</p:attrName>
                                        </p:attrNameLst>
                                      </p:cBhvr>
                                      <p:tavLst>
                                        <p:tav tm="0">
                                          <p:val>
                                            <p:strVal val="#ppt_x"/>
                                          </p:val>
                                        </p:tav>
                                        <p:tav tm="100000">
                                          <p:val>
                                            <p:strVal val="#ppt_x"/>
                                          </p:val>
                                        </p:tav>
                                      </p:tavLst>
                                    </p:anim>
                                    <p:anim calcmode="lin" valueType="num">
                                      <p:cBhvr additive="base">
                                        <p:cTn id="28" dur="500" fill="hold"/>
                                        <p:tgtEl>
                                          <p:spTgt spid="28"/>
                                        </p:tgtEl>
                                        <p:attrNameLst>
                                          <p:attrName>ppt_y</p:attrName>
                                        </p:attrNameLst>
                                      </p:cBhvr>
                                      <p:tavLst>
                                        <p:tav tm="0">
                                          <p:val>
                                            <p:strVal val="1+#ppt_h/2"/>
                                          </p:val>
                                        </p:tav>
                                        <p:tav tm="100000">
                                          <p:val>
                                            <p:strVal val="#ppt_y"/>
                                          </p:val>
                                        </p:tav>
                                      </p:tavLst>
                                    </p:anim>
                                  </p:childTnLst>
                                </p:cTn>
                              </p:par>
                              <p:par>
                                <p:cTn id="29" presetID="2" presetClass="entr" presetSubtype="4" decel="100000" fill="hold" nodeType="withEffect">
                                  <p:stCondLst>
                                    <p:cond delay="100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500" fill="hold"/>
                                        <p:tgtEl>
                                          <p:spTgt spid="31"/>
                                        </p:tgtEl>
                                        <p:attrNameLst>
                                          <p:attrName>ppt_x</p:attrName>
                                        </p:attrNameLst>
                                      </p:cBhvr>
                                      <p:tavLst>
                                        <p:tav tm="0">
                                          <p:val>
                                            <p:strVal val="#ppt_x"/>
                                          </p:val>
                                        </p:tav>
                                        <p:tav tm="100000">
                                          <p:val>
                                            <p:strVal val="#ppt_x"/>
                                          </p:val>
                                        </p:tav>
                                      </p:tavLst>
                                    </p:anim>
                                    <p:anim calcmode="lin" valueType="num">
                                      <p:cBhvr additive="base">
                                        <p:cTn id="32" dur="500" fill="hold"/>
                                        <p:tgtEl>
                                          <p:spTgt spid="31"/>
                                        </p:tgtEl>
                                        <p:attrNameLst>
                                          <p:attrName>ppt_y</p:attrName>
                                        </p:attrNameLst>
                                      </p:cBhvr>
                                      <p:tavLst>
                                        <p:tav tm="0">
                                          <p:val>
                                            <p:strVal val="1+#ppt_h/2"/>
                                          </p:val>
                                        </p:tav>
                                        <p:tav tm="100000">
                                          <p:val>
                                            <p:strVal val="#ppt_y"/>
                                          </p:val>
                                        </p:tav>
                                      </p:tavLst>
                                    </p:anim>
                                  </p:childTnLst>
                                </p:cTn>
                              </p:par>
                            </p:childTnLst>
                          </p:cTn>
                        </p:par>
                        <p:par>
                          <p:cTn id="33" fill="hold">
                            <p:stCondLst>
                              <p:cond delay="2000"/>
                            </p:stCondLst>
                            <p:childTnLst>
                              <p:par>
                                <p:cTn id="34" presetID="10" presetClass="entr" presetSubtype="0" fill="hold" grpId="0" nodeType="after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fade">
                                      <p:cBhvr>
                                        <p:cTn id="36" dur="500"/>
                                        <p:tgtEl>
                                          <p:spTgt spid="6"/>
                                        </p:tgtEl>
                                      </p:cBhvr>
                                    </p:animEffect>
                                  </p:childTnLst>
                                </p:cTn>
                              </p:par>
                            </p:childTnLst>
                          </p:cTn>
                        </p:par>
                        <p:par>
                          <p:cTn id="37" fill="hold">
                            <p:stCondLst>
                              <p:cond delay="2500"/>
                            </p:stCondLst>
                            <p:childTnLst>
                              <p:par>
                                <p:cTn id="38" presetID="12" presetClass="entr" presetSubtype="2" fill="hold" nodeType="afterEffect">
                                  <p:stCondLst>
                                    <p:cond delay="0"/>
                                  </p:stCondLst>
                                  <p:childTnLst>
                                    <p:set>
                                      <p:cBhvr>
                                        <p:cTn id="39" dur="1" fill="hold">
                                          <p:stCondLst>
                                            <p:cond delay="0"/>
                                          </p:stCondLst>
                                        </p:cTn>
                                        <p:tgtEl>
                                          <p:spTgt spid="13"/>
                                        </p:tgtEl>
                                        <p:attrNameLst>
                                          <p:attrName>style.visibility</p:attrName>
                                        </p:attrNameLst>
                                      </p:cBhvr>
                                      <p:to>
                                        <p:strVal val="visible"/>
                                      </p:to>
                                    </p:set>
                                    <p:anim calcmode="lin" valueType="num">
                                      <p:cBhvr additive="base">
                                        <p:cTn id="40" dur="500"/>
                                        <p:tgtEl>
                                          <p:spTgt spid="13"/>
                                        </p:tgtEl>
                                        <p:attrNameLst>
                                          <p:attrName>ppt_x</p:attrName>
                                        </p:attrNameLst>
                                      </p:cBhvr>
                                      <p:tavLst>
                                        <p:tav tm="0">
                                          <p:val>
                                            <p:strVal val="#ppt_x+#ppt_w*1.125000"/>
                                          </p:val>
                                        </p:tav>
                                        <p:tav tm="100000">
                                          <p:val>
                                            <p:strVal val="#ppt_x"/>
                                          </p:val>
                                        </p:tav>
                                      </p:tavLst>
                                    </p:anim>
                                    <p:animEffect transition="in" filter="wipe(left)">
                                      <p:cBhvr>
                                        <p:cTn id="41" dur="500"/>
                                        <p:tgtEl>
                                          <p:spTgt spid="13"/>
                                        </p:tgtEl>
                                      </p:cBhvr>
                                    </p:animEffect>
                                  </p:childTnLst>
                                </p:cTn>
                              </p:par>
                            </p:childTnLst>
                          </p:cTn>
                        </p:par>
                        <p:par>
                          <p:cTn id="42" fill="hold">
                            <p:stCondLst>
                              <p:cond delay="3000"/>
                            </p:stCondLst>
                            <p:childTnLst>
                              <p:par>
                                <p:cTn id="43" presetID="10" presetClass="entr" presetSubtype="0" fill="hold" grpId="0" nodeType="afterEffect">
                                  <p:stCondLst>
                                    <p:cond delay="0"/>
                                  </p:stCondLst>
                                  <p:childTnLst>
                                    <p:set>
                                      <p:cBhvr>
                                        <p:cTn id="44" dur="1" fill="hold">
                                          <p:stCondLst>
                                            <p:cond delay="0"/>
                                          </p:stCondLst>
                                        </p:cTn>
                                        <p:tgtEl>
                                          <p:spTgt spid="7"/>
                                        </p:tgtEl>
                                        <p:attrNameLst>
                                          <p:attrName>style.visibility</p:attrName>
                                        </p:attrNameLst>
                                      </p:cBhvr>
                                      <p:to>
                                        <p:strVal val="visible"/>
                                      </p:to>
                                    </p:set>
                                    <p:animEffect transition="in" filter="fade">
                                      <p:cBhvr>
                                        <p:cTn id="45" dur="500"/>
                                        <p:tgtEl>
                                          <p:spTgt spid="7"/>
                                        </p:tgtEl>
                                      </p:cBhvr>
                                    </p:animEffect>
                                  </p:childTnLst>
                                </p:cTn>
                              </p:par>
                            </p:childTnLst>
                          </p:cTn>
                        </p:par>
                        <p:par>
                          <p:cTn id="46" fill="hold">
                            <p:stCondLst>
                              <p:cond delay="3500"/>
                            </p:stCondLst>
                            <p:childTnLst>
                              <p:par>
                                <p:cTn id="47" presetID="12" presetClass="entr" presetSubtype="8" fill="hold" nodeType="afterEffect">
                                  <p:stCondLst>
                                    <p:cond delay="0"/>
                                  </p:stCondLst>
                                  <p:childTnLst>
                                    <p:set>
                                      <p:cBhvr>
                                        <p:cTn id="48" dur="1" fill="hold">
                                          <p:stCondLst>
                                            <p:cond delay="0"/>
                                          </p:stCondLst>
                                        </p:cTn>
                                        <p:tgtEl>
                                          <p:spTgt spid="34"/>
                                        </p:tgtEl>
                                        <p:attrNameLst>
                                          <p:attrName>style.visibility</p:attrName>
                                        </p:attrNameLst>
                                      </p:cBhvr>
                                      <p:to>
                                        <p:strVal val="visible"/>
                                      </p:to>
                                    </p:set>
                                    <p:anim calcmode="lin" valueType="num">
                                      <p:cBhvr additive="base">
                                        <p:cTn id="49" dur="500"/>
                                        <p:tgtEl>
                                          <p:spTgt spid="34"/>
                                        </p:tgtEl>
                                        <p:attrNameLst>
                                          <p:attrName>ppt_x</p:attrName>
                                        </p:attrNameLst>
                                      </p:cBhvr>
                                      <p:tavLst>
                                        <p:tav tm="0">
                                          <p:val>
                                            <p:strVal val="#ppt_x-#ppt_w*1.125000"/>
                                          </p:val>
                                        </p:tav>
                                        <p:tav tm="100000">
                                          <p:val>
                                            <p:strVal val="#ppt_x"/>
                                          </p:val>
                                        </p:tav>
                                      </p:tavLst>
                                    </p:anim>
                                    <p:animEffect transition="in" filter="wipe(right)">
                                      <p:cBhvr>
                                        <p:cTn id="50" dur="500"/>
                                        <p:tgtEl>
                                          <p:spTgt spid="34"/>
                                        </p:tgtEl>
                                      </p:cBhvr>
                                    </p:animEffect>
                                  </p:childTnLst>
                                </p:cTn>
                              </p:par>
                            </p:childTnLst>
                          </p:cTn>
                        </p:par>
                        <p:par>
                          <p:cTn id="51" fill="hold">
                            <p:stCondLst>
                              <p:cond delay="4000"/>
                            </p:stCondLst>
                            <p:childTnLst>
                              <p:par>
                                <p:cTn id="52" presetID="10" presetClass="entr" presetSubtype="0" fill="hold" grpId="0" nodeType="afterEffect">
                                  <p:stCondLst>
                                    <p:cond delay="0"/>
                                  </p:stCondLst>
                                  <p:childTnLst>
                                    <p:set>
                                      <p:cBhvr>
                                        <p:cTn id="53" dur="1" fill="hold">
                                          <p:stCondLst>
                                            <p:cond delay="0"/>
                                          </p:stCondLst>
                                        </p:cTn>
                                        <p:tgtEl>
                                          <p:spTgt spid="8"/>
                                        </p:tgtEl>
                                        <p:attrNameLst>
                                          <p:attrName>style.visibility</p:attrName>
                                        </p:attrNameLst>
                                      </p:cBhvr>
                                      <p:to>
                                        <p:strVal val="visible"/>
                                      </p:to>
                                    </p:set>
                                    <p:animEffect transition="in" filter="fade">
                                      <p:cBhvr>
                                        <p:cTn id="54" dur="500"/>
                                        <p:tgtEl>
                                          <p:spTgt spid="8"/>
                                        </p:tgtEl>
                                      </p:cBhvr>
                                    </p:animEffect>
                                  </p:childTnLst>
                                </p:cTn>
                              </p:par>
                            </p:childTnLst>
                          </p:cTn>
                        </p:par>
                        <p:par>
                          <p:cTn id="55" fill="hold">
                            <p:stCondLst>
                              <p:cond delay="4500"/>
                            </p:stCondLst>
                            <p:childTnLst>
                              <p:par>
                                <p:cTn id="56" presetID="12" presetClass="entr" presetSubtype="8" fill="hold" nodeType="afterEffect">
                                  <p:stCondLst>
                                    <p:cond delay="0"/>
                                  </p:stCondLst>
                                  <p:childTnLst>
                                    <p:set>
                                      <p:cBhvr>
                                        <p:cTn id="57" dur="1" fill="hold">
                                          <p:stCondLst>
                                            <p:cond delay="0"/>
                                          </p:stCondLst>
                                        </p:cTn>
                                        <p:tgtEl>
                                          <p:spTgt spid="37"/>
                                        </p:tgtEl>
                                        <p:attrNameLst>
                                          <p:attrName>style.visibility</p:attrName>
                                        </p:attrNameLst>
                                      </p:cBhvr>
                                      <p:to>
                                        <p:strVal val="visible"/>
                                      </p:to>
                                    </p:set>
                                    <p:anim calcmode="lin" valueType="num">
                                      <p:cBhvr additive="base">
                                        <p:cTn id="58" dur="500"/>
                                        <p:tgtEl>
                                          <p:spTgt spid="37"/>
                                        </p:tgtEl>
                                        <p:attrNameLst>
                                          <p:attrName>ppt_x</p:attrName>
                                        </p:attrNameLst>
                                      </p:cBhvr>
                                      <p:tavLst>
                                        <p:tav tm="0">
                                          <p:val>
                                            <p:strVal val="#ppt_x-#ppt_w*1.125000"/>
                                          </p:val>
                                        </p:tav>
                                        <p:tav tm="100000">
                                          <p:val>
                                            <p:strVal val="#ppt_x"/>
                                          </p:val>
                                        </p:tav>
                                      </p:tavLst>
                                    </p:anim>
                                    <p:animEffect transition="in" filter="wipe(right)">
                                      <p:cBhvr>
                                        <p:cTn id="59" dur="500"/>
                                        <p:tgtEl>
                                          <p:spTgt spid="37"/>
                                        </p:tgtEl>
                                      </p:cBhvr>
                                    </p:animEffect>
                                  </p:childTnLst>
                                </p:cTn>
                              </p:par>
                            </p:childTnLst>
                          </p:cTn>
                        </p:par>
                        <p:par>
                          <p:cTn id="60" fill="hold">
                            <p:stCondLst>
                              <p:cond delay="5000"/>
                            </p:stCondLst>
                            <p:childTnLst>
                              <p:par>
                                <p:cTn id="61" presetID="10" presetClass="entr" presetSubtype="0" fill="hold" grpId="0" nodeType="afterEffect">
                                  <p:stCondLst>
                                    <p:cond delay="0"/>
                                  </p:stCondLst>
                                  <p:childTnLst>
                                    <p:set>
                                      <p:cBhvr>
                                        <p:cTn id="62" dur="1" fill="hold">
                                          <p:stCondLst>
                                            <p:cond delay="0"/>
                                          </p:stCondLst>
                                        </p:cTn>
                                        <p:tgtEl>
                                          <p:spTgt spid="9"/>
                                        </p:tgtEl>
                                        <p:attrNameLst>
                                          <p:attrName>style.visibility</p:attrName>
                                        </p:attrNameLst>
                                      </p:cBhvr>
                                      <p:to>
                                        <p:strVal val="visible"/>
                                      </p:to>
                                    </p:set>
                                    <p:animEffect transition="in" filter="fade">
                                      <p:cBhvr>
                                        <p:cTn id="63" dur="500"/>
                                        <p:tgtEl>
                                          <p:spTgt spid="9"/>
                                        </p:tgtEl>
                                      </p:cBhvr>
                                    </p:animEffect>
                                  </p:childTnLst>
                                </p:cTn>
                              </p:par>
                            </p:childTnLst>
                          </p:cTn>
                        </p:par>
                        <p:par>
                          <p:cTn id="64" fill="hold">
                            <p:stCondLst>
                              <p:cond delay="5500"/>
                            </p:stCondLst>
                            <p:childTnLst>
                              <p:par>
                                <p:cTn id="65" presetID="12" presetClass="entr" presetSubtype="2" fill="hold" nodeType="afterEffect">
                                  <p:stCondLst>
                                    <p:cond delay="0"/>
                                  </p:stCondLst>
                                  <p:childTnLst>
                                    <p:set>
                                      <p:cBhvr>
                                        <p:cTn id="66" dur="1" fill="hold">
                                          <p:stCondLst>
                                            <p:cond delay="0"/>
                                          </p:stCondLst>
                                        </p:cTn>
                                        <p:tgtEl>
                                          <p:spTgt spid="41"/>
                                        </p:tgtEl>
                                        <p:attrNameLst>
                                          <p:attrName>style.visibility</p:attrName>
                                        </p:attrNameLst>
                                      </p:cBhvr>
                                      <p:to>
                                        <p:strVal val="visible"/>
                                      </p:to>
                                    </p:set>
                                    <p:anim calcmode="lin" valueType="num">
                                      <p:cBhvr additive="base">
                                        <p:cTn id="67" dur="500"/>
                                        <p:tgtEl>
                                          <p:spTgt spid="41"/>
                                        </p:tgtEl>
                                        <p:attrNameLst>
                                          <p:attrName>ppt_x</p:attrName>
                                        </p:attrNameLst>
                                      </p:cBhvr>
                                      <p:tavLst>
                                        <p:tav tm="0">
                                          <p:val>
                                            <p:strVal val="#ppt_x+#ppt_w*1.125000"/>
                                          </p:val>
                                        </p:tav>
                                        <p:tav tm="100000">
                                          <p:val>
                                            <p:strVal val="#ppt_x"/>
                                          </p:val>
                                        </p:tav>
                                      </p:tavLst>
                                    </p:anim>
                                    <p:animEffect transition="in" filter="wipe(left)">
                                      <p:cBhvr>
                                        <p:cTn id="68" dur="500"/>
                                        <p:tgtEl>
                                          <p:spTgt spid="41"/>
                                        </p:tgtEl>
                                      </p:cBhvr>
                                    </p:animEffect>
                                  </p:childTnLst>
                                </p:cTn>
                              </p:par>
                            </p:childTnLst>
                          </p:cTn>
                        </p:par>
                        <p:par>
                          <p:cTn id="69" fill="hold">
                            <p:stCondLst>
                              <p:cond delay="6000"/>
                            </p:stCondLst>
                            <p:childTnLst>
                              <p:par>
                                <p:cTn id="70" presetID="10" presetClass="entr" presetSubtype="0" fill="hold" grpId="0" nodeType="afterEffect">
                                  <p:stCondLst>
                                    <p:cond delay="0"/>
                                  </p:stCondLst>
                                  <p:childTnLst>
                                    <p:set>
                                      <p:cBhvr>
                                        <p:cTn id="71" dur="1" fill="hold">
                                          <p:stCondLst>
                                            <p:cond delay="0"/>
                                          </p:stCondLst>
                                        </p:cTn>
                                        <p:tgtEl>
                                          <p:spTgt spid="10"/>
                                        </p:tgtEl>
                                        <p:attrNameLst>
                                          <p:attrName>style.visibility</p:attrName>
                                        </p:attrNameLst>
                                      </p:cBhvr>
                                      <p:to>
                                        <p:strVal val="visible"/>
                                      </p:to>
                                    </p:set>
                                    <p:animEffect transition="in" filter="fade">
                                      <p:cBhvr>
                                        <p:cTn id="72" dur="500"/>
                                        <p:tgtEl>
                                          <p:spTgt spid="10"/>
                                        </p:tgtEl>
                                      </p:cBhvr>
                                    </p:animEffect>
                                  </p:childTnLst>
                                </p:cTn>
                              </p:par>
                            </p:childTnLst>
                          </p:cTn>
                        </p:par>
                        <p:par>
                          <p:cTn id="73" fill="hold">
                            <p:stCondLst>
                              <p:cond delay="6500"/>
                            </p:stCondLst>
                            <p:childTnLst>
                              <p:par>
                                <p:cTn id="74" presetID="12" presetClass="entr" presetSubtype="2" fill="hold" nodeType="afterEffect">
                                  <p:stCondLst>
                                    <p:cond delay="0"/>
                                  </p:stCondLst>
                                  <p:childTnLst>
                                    <p:set>
                                      <p:cBhvr>
                                        <p:cTn id="75" dur="1" fill="hold">
                                          <p:stCondLst>
                                            <p:cond delay="0"/>
                                          </p:stCondLst>
                                        </p:cTn>
                                        <p:tgtEl>
                                          <p:spTgt spid="44"/>
                                        </p:tgtEl>
                                        <p:attrNameLst>
                                          <p:attrName>style.visibility</p:attrName>
                                        </p:attrNameLst>
                                      </p:cBhvr>
                                      <p:to>
                                        <p:strVal val="visible"/>
                                      </p:to>
                                    </p:set>
                                    <p:anim calcmode="lin" valueType="num">
                                      <p:cBhvr additive="base">
                                        <p:cTn id="76" dur="500"/>
                                        <p:tgtEl>
                                          <p:spTgt spid="44"/>
                                        </p:tgtEl>
                                        <p:attrNameLst>
                                          <p:attrName>ppt_x</p:attrName>
                                        </p:attrNameLst>
                                      </p:cBhvr>
                                      <p:tavLst>
                                        <p:tav tm="0">
                                          <p:val>
                                            <p:strVal val="#ppt_x+#ppt_w*1.125000"/>
                                          </p:val>
                                        </p:tav>
                                        <p:tav tm="100000">
                                          <p:val>
                                            <p:strVal val="#ppt_x"/>
                                          </p:val>
                                        </p:tav>
                                      </p:tavLst>
                                    </p:anim>
                                    <p:animEffect transition="in" filter="wipe(left)">
                                      <p:cBhvr>
                                        <p:cTn id="77" dur="500"/>
                                        <p:tgtEl>
                                          <p:spTgt spid="44"/>
                                        </p:tgtEl>
                                      </p:cBhvr>
                                    </p:animEffect>
                                  </p:childTnLst>
                                </p:cTn>
                              </p:par>
                            </p:childTnLst>
                          </p:cTn>
                        </p:par>
                        <p:par>
                          <p:cTn id="78" fill="hold">
                            <p:stCondLst>
                              <p:cond delay="7000"/>
                            </p:stCondLst>
                            <p:childTnLst>
                              <p:par>
                                <p:cTn id="79" presetID="10" presetClass="entr" presetSubtype="0" fill="hold" grpId="0" nodeType="afterEffect">
                                  <p:stCondLst>
                                    <p:cond delay="0"/>
                                  </p:stCondLst>
                                  <p:childTnLst>
                                    <p:set>
                                      <p:cBhvr>
                                        <p:cTn id="80" dur="1" fill="hold">
                                          <p:stCondLst>
                                            <p:cond delay="0"/>
                                          </p:stCondLst>
                                        </p:cTn>
                                        <p:tgtEl>
                                          <p:spTgt spid="12"/>
                                        </p:tgtEl>
                                        <p:attrNameLst>
                                          <p:attrName>style.visibility</p:attrName>
                                        </p:attrNameLst>
                                      </p:cBhvr>
                                      <p:to>
                                        <p:strVal val="visible"/>
                                      </p:to>
                                    </p:set>
                                    <p:animEffect transition="in" filter="fade">
                                      <p:cBhvr>
                                        <p:cTn id="81" dur="500"/>
                                        <p:tgtEl>
                                          <p:spTgt spid="12"/>
                                        </p:tgtEl>
                                      </p:cBhvr>
                                    </p:animEffect>
                                  </p:childTnLst>
                                </p:cTn>
                              </p:par>
                            </p:childTnLst>
                          </p:cTn>
                        </p:par>
                        <p:par>
                          <p:cTn id="82" fill="hold">
                            <p:stCondLst>
                              <p:cond delay="7500"/>
                            </p:stCondLst>
                            <p:childTnLst>
                              <p:par>
                                <p:cTn id="83" presetID="12" presetClass="entr" presetSubtype="1" fill="hold" nodeType="afterEffect">
                                  <p:stCondLst>
                                    <p:cond delay="0"/>
                                  </p:stCondLst>
                                  <p:childTnLst>
                                    <p:set>
                                      <p:cBhvr>
                                        <p:cTn id="84" dur="1" fill="hold">
                                          <p:stCondLst>
                                            <p:cond delay="0"/>
                                          </p:stCondLst>
                                        </p:cTn>
                                        <p:tgtEl>
                                          <p:spTgt spid="47"/>
                                        </p:tgtEl>
                                        <p:attrNameLst>
                                          <p:attrName>style.visibility</p:attrName>
                                        </p:attrNameLst>
                                      </p:cBhvr>
                                      <p:to>
                                        <p:strVal val="visible"/>
                                      </p:to>
                                    </p:set>
                                    <p:anim calcmode="lin" valueType="num">
                                      <p:cBhvr additive="base">
                                        <p:cTn id="85" dur="500"/>
                                        <p:tgtEl>
                                          <p:spTgt spid="47"/>
                                        </p:tgtEl>
                                        <p:attrNameLst>
                                          <p:attrName>ppt_y</p:attrName>
                                        </p:attrNameLst>
                                      </p:cBhvr>
                                      <p:tavLst>
                                        <p:tav tm="0">
                                          <p:val>
                                            <p:strVal val="#ppt_y-#ppt_h*1.125000"/>
                                          </p:val>
                                        </p:tav>
                                        <p:tav tm="100000">
                                          <p:val>
                                            <p:strVal val="#ppt_y"/>
                                          </p:val>
                                        </p:tav>
                                      </p:tavLst>
                                    </p:anim>
                                    <p:animEffect transition="in" filter="wipe(down)">
                                      <p:cBhvr>
                                        <p:cTn id="86" dur="500"/>
                                        <p:tgtEl>
                                          <p:spTgt spid="47"/>
                                        </p:tgtEl>
                                      </p:cBhvr>
                                    </p:animEffect>
                                  </p:childTnLst>
                                </p:cTn>
                              </p:par>
                            </p:childTnLst>
                          </p:cTn>
                        </p:par>
                        <p:par>
                          <p:cTn id="87" fill="hold">
                            <p:stCondLst>
                              <p:cond delay="8000"/>
                            </p:stCondLst>
                            <p:childTnLst>
                              <p:par>
                                <p:cTn id="88" presetID="41" presetClass="entr" presetSubtype="0" fill="hold" grpId="0" nodeType="afterEffect">
                                  <p:stCondLst>
                                    <p:cond delay="0"/>
                                  </p:stCondLst>
                                  <p:iterate type="lt">
                                    <p:tmPct val="10000"/>
                                  </p:iterate>
                                  <p:childTnLst>
                                    <p:set>
                                      <p:cBhvr>
                                        <p:cTn id="89" dur="1" fill="hold">
                                          <p:stCondLst>
                                            <p:cond delay="0"/>
                                          </p:stCondLst>
                                        </p:cTn>
                                        <p:tgtEl>
                                          <p:spTgt spid="40"/>
                                        </p:tgtEl>
                                        <p:attrNameLst>
                                          <p:attrName>style.visibility</p:attrName>
                                        </p:attrNameLst>
                                      </p:cBhvr>
                                      <p:to>
                                        <p:strVal val="visible"/>
                                      </p:to>
                                    </p:set>
                                    <p:anim calcmode="lin" valueType="num">
                                      <p:cBhvr>
                                        <p:cTn id="90" dur="500" fill="hold"/>
                                        <p:tgtEl>
                                          <p:spTgt spid="40"/>
                                        </p:tgtEl>
                                        <p:attrNameLst>
                                          <p:attrName>ppt_x</p:attrName>
                                        </p:attrNameLst>
                                      </p:cBhvr>
                                      <p:tavLst>
                                        <p:tav tm="0">
                                          <p:val>
                                            <p:strVal val="#ppt_x"/>
                                          </p:val>
                                        </p:tav>
                                        <p:tav tm="50000">
                                          <p:val>
                                            <p:strVal val="#ppt_x+.1"/>
                                          </p:val>
                                        </p:tav>
                                        <p:tav tm="100000">
                                          <p:val>
                                            <p:strVal val="#ppt_x"/>
                                          </p:val>
                                        </p:tav>
                                      </p:tavLst>
                                    </p:anim>
                                    <p:anim calcmode="lin" valueType="num">
                                      <p:cBhvr>
                                        <p:cTn id="91" dur="500" fill="hold"/>
                                        <p:tgtEl>
                                          <p:spTgt spid="40"/>
                                        </p:tgtEl>
                                        <p:attrNameLst>
                                          <p:attrName>ppt_y</p:attrName>
                                        </p:attrNameLst>
                                      </p:cBhvr>
                                      <p:tavLst>
                                        <p:tav tm="0">
                                          <p:val>
                                            <p:strVal val="#ppt_y"/>
                                          </p:val>
                                        </p:tav>
                                        <p:tav tm="100000">
                                          <p:val>
                                            <p:strVal val="#ppt_y"/>
                                          </p:val>
                                        </p:tav>
                                      </p:tavLst>
                                    </p:anim>
                                    <p:anim calcmode="lin" valueType="num">
                                      <p:cBhvr>
                                        <p:cTn id="92" dur="500" fill="hold"/>
                                        <p:tgtEl>
                                          <p:spTgt spid="40"/>
                                        </p:tgtEl>
                                        <p:attrNameLst>
                                          <p:attrName>ppt_h</p:attrName>
                                        </p:attrNameLst>
                                      </p:cBhvr>
                                      <p:tavLst>
                                        <p:tav tm="0">
                                          <p:val>
                                            <p:strVal val="#ppt_h/10"/>
                                          </p:val>
                                        </p:tav>
                                        <p:tav tm="50000">
                                          <p:val>
                                            <p:strVal val="#ppt_h+.01"/>
                                          </p:val>
                                        </p:tav>
                                        <p:tav tm="100000">
                                          <p:val>
                                            <p:strVal val="#ppt_h"/>
                                          </p:val>
                                        </p:tav>
                                      </p:tavLst>
                                    </p:anim>
                                    <p:anim calcmode="lin" valueType="num">
                                      <p:cBhvr>
                                        <p:cTn id="93" dur="500" fill="hold"/>
                                        <p:tgtEl>
                                          <p:spTgt spid="40"/>
                                        </p:tgtEl>
                                        <p:attrNameLst>
                                          <p:attrName>ppt_w</p:attrName>
                                        </p:attrNameLst>
                                      </p:cBhvr>
                                      <p:tavLst>
                                        <p:tav tm="0">
                                          <p:val>
                                            <p:strVal val="#ppt_w/10"/>
                                          </p:val>
                                        </p:tav>
                                        <p:tav tm="50000">
                                          <p:val>
                                            <p:strVal val="#ppt_w+.01"/>
                                          </p:val>
                                        </p:tav>
                                        <p:tav tm="100000">
                                          <p:val>
                                            <p:strVal val="#ppt_w"/>
                                          </p:val>
                                        </p:tav>
                                      </p:tavLst>
                                    </p:anim>
                                    <p:animEffect transition="in" filter="fade">
                                      <p:cBhvr>
                                        <p:cTn id="94" dur="500" tmFilter="0,0; .5, 1; 1, 1"/>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2" grpId="0" animBg="1"/>
      <p:bldP spid="4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4039487" y="423523"/>
            <a:ext cx="4717363" cy="630942"/>
            <a:chOff x="4039487" y="423523"/>
            <a:chExt cx="4717363" cy="630942"/>
          </a:xfrm>
        </p:grpSpPr>
        <p:sp>
          <p:nvSpPr>
            <p:cNvPr id="5" name="矩形 24"/>
            <p:cNvSpPr>
              <a:spLocks noChangeArrowheads="1"/>
            </p:cNvSpPr>
            <p:nvPr/>
          </p:nvSpPr>
          <p:spPr bwMode="auto">
            <a:xfrm>
              <a:off x="4039487" y="423523"/>
              <a:ext cx="2133918" cy="630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3500" b="1" spc="300" dirty="0">
                  <a:solidFill>
                    <a:srgbClr val="0C1F34"/>
                  </a:solidFill>
                  <a:latin typeface="Broadway BT" charset="0"/>
                  <a:ea typeface="微软雅黑" panose="020B0503020204020204" pitchFamily="34" charset="-122"/>
                  <a:sym typeface="Broadway BT" charset="0"/>
                </a:rPr>
                <a:t>团队定义</a:t>
              </a:r>
            </a:p>
          </p:txBody>
        </p:sp>
        <p:sp>
          <p:nvSpPr>
            <p:cNvPr id="3" name="矩形 2"/>
            <p:cNvSpPr/>
            <p:nvPr/>
          </p:nvSpPr>
          <p:spPr>
            <a:xfrm>
              <a:off x="6174092" y="679630"/>
              <a:ext cx="2582758" cy="369332"/>
            </a:xfrm>
            <a:prstGeom prst="rect">
              <a:avLst/>
            </a:prstGeom>
          </p:spPr>
          <p:txBody>
            <a:bodyPr wrap="none">
              <a:spAutoFit/>
            </a:bodyPr>
            <a:lstStyle/>
            <a:p>
              <a:r>
                <a:rPr lang="en-US" altLang="zh-CN" spc="300" dirty="0">
                  <a:solidFill>
                    <a:schemeClr val="bg1">
                      <a:lumMod val="65000"/>
                    </a:schemeClr>
                  </a:solidFill>
                  <a:latin typeface="方正中等线_GBK" panose="03000509000000000000" pitchFamily="65" charset="-122"/>
                  <a:ea typeface="方正中等线_GBK" panose="03000509000000000000" pitchFamily="65" charset="-122"/>
                </a:rPr>
                <a:t>TEAM TO DEFINE</a:t>
              </a:r>
              <a:endParaRPr lang="zh-CN" altLang="en-US" spc="300" dirty="0">
                <a:solidFill>
                  <a:schemeClr val="bg1">
                    <a:lumMod val="65000"/>
                  </a:schemeClr>
                </a:solidFill>
                <a:latin typeface="方正中等线_GBK" panose="03000509000000000000" pitchFamily="65" charset="-122"/>
                <a:ea typeface="方正中等线_GBK" panose="03000509000000000000" pitchFamily="65" charset="-122"/>
              </a:endParaRPr>
            </a:p>
          </p:txBody>
        </p:sp>
      </p:grpSp>
      <p:sp>
        <p:nvSpPr>
          <p:cNvPr id="6" name="Text Box 6"/>
          <p:cNvSpPr txBox="1">
            <a:spLocks noChangeArrowheads="1"/>
          </p:cNvSpPr>
          <p:nvPr/>
        </p:nvSpPr>
        <p:spPr bwMode="auto">
          <a:xfrm>
            <a:off x="5707211" y="3279243"/>
            <a:ext cx="4613275"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3500" b="1" spc="300" dirty="0">
                <a:solidFill>
                  <a:srgbClr val="0070C0"/>
                </a:solidFill>
                <a:ea typeface="微软雅黑" panose="020B0503020204020204" pitchFamily="34" charset="-122"/>
              </a:rPr>
              <a:t>团队</a:t>
            </a:r>
            <a:endParaRPr lang="en-US" altLang="zh-CN" sz="3500" b="1" spc="300" dirty="0">
              <a:solidFill>
                <a:srgbClr val="0070C0"/>
              </a:solidFill>
              <a:ea typeface="微软雅黑" panose="020B0503020204020204" pitchFamily="34" charset="-122"/>
            </a:endParaRPr>
          </a:p>
          <a:p>
            <a:r>
              <a:rPr lang="zh-CN" altLang="en-US" sz="3500" b="1" spc="300" dirty="0">
                <a:solidFill>
                  <a:srgbClr val="0070C0"/>
                </a:solidFill>
                <a:ea typeface="微软雅黑" panose="020B0503020204020204" pitchFamily="34" charset="-122"/>
              </a:rPr>
              <a:t>角色</a:t>
            </a:r>
          </a:p>
        </p:txBody>
      </p:sp>
      <p:sp>
        <p:nvSpPr>
          <p:cNvPr id="7" name="AutoShape 7"/>
          <p:cNvSpPr>
            <a:spLocks/>
          </p:cNvSpPr>
          <p:nvPr/>
        </p:nvSpPr>
        <p:spPr bwMode="auto">
          <a:xfrm rot="10800000" flipH="1">
            <a:off x="7169378" y="1694534"/>
            <a:ext cx="647700" cy="4465637"/>
          </a:xfrm>
          <a:prstGeom prst="leftBrace">
            <a:avLst>
              <a:gd name="adj1" fmla="val 57455"/>
              <a:gd name="adj2" fmla="val 49694"/>
            </a:avLst>
          </a:prstGeom>
          <a:noFill/>
          <a:ln w="38100" cap="flat" cmpd="sng">
            <a:solidFill>
              <a:srgbClr val="0C1F34"/>
            </a:solidFill>
            <a:round/>
            <a:headEnd/>
            <a:tailEnd/>
          </a:ln>
        </p:spPr>
        <p:txBody>
          <a:bodyPr wrap="none" lIns="90170" tIns="46990" rIns="90170" bIns="46990" anchor="ctr"/>
          <a:lstStyle/>
          <a:p>
            <a:pPr algn="ctr"/>
            <a:endParaRPr lang="zh-CN" altLang="zh-CN">
              <a:solidFill>
                <a:srgbClr val="0070C0"/>
              </a:solidFill>
            </a:endParaRPr>
          </a:p>
        </p:txBody>
      </p:sp>
      <p:grpSp>
        <p:nvGrpSpPr>
          <p:cNvPr id="8" name="Group 8"/>
          <p:cNvGrpSpPr>
            <a:grpSpLocks/>
          </p:cNvGrpSpPr>
          <p:nvPr/>
        </p:nvGrpSpPr>
        <p:grpSpPr bwMode="auto">
          <a:xfrm>
            <a:off x="8071078" y="1519909"/>
            <a:ext cx="2593022" cy="4581553"/>
            <a:chOff x="0" y="0"/>
            <a:chExt cx="4083" cy="7216"/>
          </a:xfrm>
        </p:grpSpPr>
        <p:sp>
          <p:nvSpPr>
            <p:cNvPr id="9" name="Text Box 9"/>
            <p:cNvSpPr txBox="1">
              <a:spLocks noChangeArrowheads="1"/>
            </p:cNvSpPr>
            <p:nvPr/>
          </p:nvSpPr>
          <p:spPr bwMode="auto">
            <a:xfrm>
              <a:off x="0" y="0"/>
              <a:ext cx="3062" cy="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170" tIns="46990" rIns="90170" bIns="46990">
              <a:spAutoFit/>
            </a:bodyPr>
            <a:lstStyle/>
            <a:p>
              <a:r>
                <a:rPr lang="zh-CN" altLang="en-US" spc="300" dirty="0">
                  <a:solidFill>
                    <a:schemeClr val="tx1">
                      <a:lumMod val="85000"/>
                      <a:lumOff val="15000"/>
                    </a:schemeClr>
                  </a:solidFill>
                  <a:ea typeface="微软雅黑" panose="020B0503020204020204" pitchFamily="34" charset="-122"/>
                </a:rPr>
                <a:t>行政者</a:t>
              </a:r>
            </a:p>
          </p:txBody>
        </p:sp>
        <p:sp>
          <p:nvSpPr>
            <p:cNvPr id="10" name="Text Box 10"/>
            <p:cNvSpPr txBox="1">
              <a:spLocks noChangeArrowheads="1"/>
            </p:cNvSpPr>
            <p:nvPr/>
          </p:nvSpPr>
          <p:spPr bwMode="auto">
            <a:xfrm>
              <a:off x="0" y="1073"/>
              <a:ext cx="3062" cy="58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spAutoFit/>
            </a:bodyPr>
            <a:lstStyle/>
            <a:p>
              <a:r>
                <a:rPr lang="zh-CN" altLang="en-US" spc="300" dirty="0">
                  <a:solidFill>
                    <a:srgbClr val="0070C0"/>
                  </a:solidFill>
                  <a:ea typeface="微软雅黑" panose="020B0503020204020204" pitchFamily="34" charset="-122"/>
                </a:rPr>
                <a:t>推进者</a:t>
              </a:r>
            </a:p>
          </p:txBody>
        </p:sp>
        <p:sp>
          <p:nvSpPr>
            <p:cNvPr id="12" name="Text Box 11"/>
            <p:cNvSpPr txBox="1">
              <a:spLocks noChangeArrowheads="1"/>
            </p:cNvSpPr>
            <p:nvPr/>
          </p:nvSpPr>
          <p:spPr bwMode="auto">
            <a:xfrm>
              <a:off x="0" y="3341"/>
              <a:ext cx="3062" cy="58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spAutoFit/>
            </a:bodyPr>
            <a:lstStyle/>
            <a:p>
              <a:r>
                <a:rPr lang="zh-CN" altLang="en-US" spc="300" dirty="0">
                  <a:solidFill>
                    <a:srgbClr val="0070C0"/>
                  </a:solidFill>
                  <a:ea typeface="微软雅黑" panose="020B0503020204020204" pitchFamily="34" charset="-122"/>
                </a:rPr>
                <a:t>协调者</a:t>
              </a:r>
            </a:p>
          </p:txBody>
        </p:sp>
        <p:sp>
          <p:nvSpPr>
            <p:cNvPr id="13" name="Text Box 12"/>
            <p:cNvSpPr txBox="1">
              <a:spLocks noChangeArrowheads="1"/>
            </p:cNvSpPr>
            <p:nvPr/>
          </p:nvSpPr>
          <p:spPr bwMode="auto">
            <a:xfrm>
              <a:off x="0" y="2207"/>
              <a:ext cx="3062" cy="58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spAutoFit/>
            </a:bodyPr>
            <a:lstStyle/>
            <a:p>
              <a:r>
                <a:rPr lang="zh-CN" altLang="en-US" spc="300" dirty="0">
                  <a:solidFill>
                    <a:schemeClr val="tx1">
                      <a:lumMod val="85000"/>
                      <a:lumOff val="15000"/>
                    </a:schemeClr>
                  </a:solidFill>
                  <a:ea typeface="微软雅黑" panose="020B0503020204020204" pitchFamily="34" charset="-122"/>
                </a:rPr>
                <a:t>创新者</a:t>
              </a:r>
            </a:p>
          </p:txBody>
        </p:sp>
        <p:sp>
          <p:nvSpPr>
            <p:cNvPr id="14" name="Text Box 13"/>
            <p:cNvSpPr txBox="1">
              <a:spLocks noChangeArrowheads="1"/>
            </p:cNvSpPr>
            <p:nvPr/>
          </p:nvSpPr>
          <p:spPr bwMode="auto">
            <a:xfrm>
              <a:off x="0" y="6630"/>
              <a:ext cx="4083" cy="58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spAutoFit/>
            </a:bodyPr>
            <a:lstStyle/>
            <a:p>
              <a:r>
                <a:rPr lang="zh-CN" altLang="en-US" spc="300" dirty="0">
                  <a:solidFill>
                    <a:schemeClr val="tx1">
                      <a:lumMod val="85000"/>
                      <a:lumOff val="15000"/>
                    </a:schemeClr>
                  </a:solidFill>
                  <a:ea typeface="微软雅黑" panose="020B0503020204020204" pitchFamily="34" charset="-122"/>
                </a:rPr>
                <a:t>完美主义者</a:t>
              </a:r>
            </a:p>
          </p:txBody>
        </p:sp>
        <p:sp>
          <p:nvSpPr>
            <p:cNvPr id="15" name="Text Box 14"/>
            <p:cNvSpPr txBox="1">
              <a:spLocks noChangeArrowheads="1"/>
            </p:cNvSpPr>
            <p:nvPr/>
          </p:nvSpPr>
          <p:spPr bwMode="auto">
            <a:xfrm>
              <a:off x="0" y="4476"/>
              <a:ext cx="3062" cy="58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spAutoFit/>
            </a:bodyPr>
            <a:lstStyle/>
            <a:p>
              <a:r>
                <a:rPr lang="zh-CN" altLang="en-US" spc="300">
                  <a:solidFill>
                    <a:schemeClr val="tx1">
                      <a:lumMod val="85000"/>
                      <a:lumOff val="15000"/>
                    </a:schemeClr>
                  </a:solidFill>
                  <a:ea typeface="微软雅黑" panose="020B0503020204020204" pitchFamily="34" charset="-122"/>
                </a:rPr>
                <a:t>信息者</a:t>
              </a:r>
            </a:p>
          </p:txBody>
        </p:sp>
        <p:sp>
          <p:nvSpPr>
            <p:cNvPr id="16" name="Text Box 15"/>
            <p:cNvSpPr txBox="1">
              <a:spLocks noChangeArrowheads="1"/>
            </p:cNvSpPr>
            <p:nvPr/>
          </p:nvSpPr>
          <p:spPr bwMode="auto">
            <a:xfrm>
              <a:off x="0" y="5495"/>
              <a:ext cx="3062" cy="58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spAutoFit/>
            </a:bodyPr>
            <a:lstStyle/>
            <a:p>
              <a:r>
                <a:rPr lang="zh-CN" altLang="en-US" spc="300" dirty="0">
                  <a:solidFill>
                    <a:srgbClr val="0070C0"/>
                  </a:solidFill>
                  <a:ea typeface="微软雅黑" panose="020B0503020204020204" pitchFamily="34" charset="-122"/>
                </a:rPr>
                <a:t>凝聚者</a:t>
              </a:r>
            </a:p>
          </p:txBody>
        </p:sp>
      </p:grpSp>
      <p:pic>
        <p:nvPicPr>
          <p:cNvPr id="18" name="图片 1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50793" y="2414310"/>
            <a:ext cx="3810532" cy="2857899"/>
          </a:xfrm>
          <a:prstGeom prst="rect">
            <a:avLst/>
          </a:prstGeom>
        </p:spPr>
      </p:pic>
      <p:sp>
        <p:nvSpPr>
          <p:cNvPr id="19" name="矩形 18"/>
          <p:cNvSpPr/>
          <p:nvPr/>
        </p:nvSpPr>
        <p:spPr>
          <a:xfrm>
            <a:off x="0" y="6419095"/>
            <a:ext cx="12192000" cy="145143"/>
          </a:xfrm>
          <a:prstGeom prst="rect">
            <a:avLst/>
          </a:prstGeom>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671847677"/>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inVertical)">
                                      <p:cBhvr>
                                        <p:cTn id="7" dur="500"/>
                                        <p:tgtEl>
                                          <p:spTgt spid="11"/>
                                        </p:tgtEl>
                                      </p:cBhvr>
                                    </p:animEffect>
                                  </p:childTnLst>
                                </p:cTn>
                              </p:par>
                              <p:par>
                                <p:cTn id="8" presetID="37"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1000"/>
                                        <p:tgtEl>
                                          <p:spTgt spid="6"/>
                                        </p:tgtEl>
                                      </p:cBhvr>
                                    </p:animEffect>
                                    <p:anim calcmode="lin" valueType="num">
                                      <p:cBhvr>
                                        <p:cTn id="11" dur="1000" fill="hold"/>
                                        <p:tgtEl>
                                          <p:spTgt spid="6"/>
                                        </p:tgtEl>
                                        <p:attrNameLst>
                                          <p:attrName>ppt_x</p:attrName>
                                        </p:attrNameLst>
                                      </p:cBhvr>
                                      <p:tavLst>
                                        <p:tav tm="0">
                                          <p:val>
                                            <p:strVal val="#ppt_x"/>
                                          </p:val>
                                        </p:tav>
                                        <p:tav tm="100000">
                                          <p:val>
                                            <p:strVal val="#ppt_x"/>
                                          </p:val>
                                        </p:tav>
                                      </p:tavLst>
                                    </p:anim>
                                    <p:anim calcmode="lin" valueType="num">
                                      <p:cBhvr>
                                        <p:cTn id="12" dur="900" decel="100000" fill="hold"/>
                                        <p:tgtEl>
                                          <p:spTgt spid="6"/>
                                        </p:tgtEl>
                                        <p:attrNameLst>
                                          <p:attrName>ppt_y</p:attrName>
                                        </p:attrNameLst>
                                      </p:cBhvr>
                                      <p:tavLst>
                                        <p:tav tm="0">
                                          <p:val>
                                            <p:strVal val="#ppt_y+1"/>
                                          </p:val>
                                        </p:tav>
                                        <p:tav tm="100000">
                                          <p:val>
                                            <p:strVal val="#ppt_y-.03"/>
                                          </p:val>
                                        </p:tav>
                                      </p:tavLst>
                                    </p:anim>
                                    <p:anim calcmode="lin" valueType="num">
                                      <p:cBhvr>
                                        <p:cTn id="13"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childTnLst>
                          </p:cTn>
                        </p:par>
                        <p:par>
                          <p:cTn id="14" fill="hold">
                            <p:stCondLst>
                              <p:cond delay="1000"/>
                            </p:stCondLst>
                            <p:childTnLst>
                              <p:par>
                                <p:cTn id="15" presetID="5" presetClass="entr" presetSubtype="10"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checkerboard(across)">
                                      <p:cBhvr>
                                        <p:cTn id="17" dur="500"/>
                                        <p:tgtEl>
                                          <p:spTgt spid="7"/>
                                        </p:tgtEl>
                                      </p:cBhvr>
                                    </p:animEffect>
                                  </p:childTnLst>
                                </p:cTn>
                              </p:par>
                            </p:childTnLst>
                          </p:cTn>
                        </p:par>
                        <p:par>
                          <p:cTn id="18" fill="hold">
                            <p:stCondLst>
                              <p:cond delay="1500"/>
                            </p:stCondLst>
                            <p:childTnLst>
                              <p:par>
                                <p:cTn id="19" presetID="37" presetClass="entr" presetSubtype="0" fill="hold"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1000"/>
                                        <p:tgtEl>
                                          <p:spTgt spid="8"/>
                                        </p:tgtEl>
                                      </p:cBhvr>
                                    </p:animEffect>
                                    <p:anim calcmode="lin" valueType="num">
                                      <p:cBhvr>
                                        <p:cTn id="22" dur="1000" fill="hold"/>
                                        <p:tgtEl>
                                          <p:spTgt spid="8"/>
                                        </p:tgtEl>
                                        <p:attrNameLst>
                                          <p:attrName>ppt_x</p:attrName>
                                        </p:attrNameLst>
                                      </p:cBhvr>
                                      <p:tavLst>
                                        <p:tav tm="0">
                                          <p:val>
                                            <p:strVal val="#ppt_x"/>
                                          </p:val>
                                        </p:tav>
                                        <p:tav tm="100000">
                                          <p:val>
                                            <p:strVal val="#ppt_x"/>
                                          </p:val>
                                        </p:tav>
                                      </p:tavLst>
                                    </p:anim>
                                    <p:anim calcmode="lin" valueType="num">
                                      <p:cBhvr>
                                        <p:cTn id="23" dur="900" decel="100000" fill="hold"/>
                                        <p:tgtEl>
                                          <p:spTgt spid="8"/>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childTnLst>
                          </p:cTn>
                        </p:par>
                        <p:par>
                          <p:cTn id="25" fill="hold">
                            <p:stCondLst>
                              <p:cond delay="2500"/>
                            </p:stCondLst>
                            <p:childTnLst>
                              <p:par>
                                <p:cTn id="26" presetID="22" presetClass="entr" presetSubtype="8" fill="hold" grpId="0" nodeType="afterEffect">
                                  <p:stCondLst>
                                    <p:cond delay="0"/>
                                  </p:stCondLst>
                                  <p:childTnLst>
                                    <p:set>
                                      <p:cBhvr>
                                        <p:cTn id="27" dur="1" fill="hold">
                                          <p:stCondLst>
                                            <p:cond delay="0"/>
                                          </p:stCondLst>
                                        </p:cTn>
                                        <p:tgtEl>
                                          <p:spTgt spid="19"/>
                                        </p:tgtEl>
                                        <p:attrNameLst>
                                          <p:attrName>style.visibility</p:attrName>
                                        </p:attrNameLst>
                                      </p:cBhvr>
                                      <p:to>
                                        <p:strVal val="visible"/>
                                      </p:to>
                                    </p:set>
                                    <p:animEffect transition="in" filter="wipe(left)">
                                      <p:cBhvr>
                                        <p:cTn id="28"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utoUpdateAnimBg="0"/>
      <p:bldP spid="7" grpId="0" bldLvl="0" animBg="1" autoUpdateAnimBg="0"/>
      <p:bldP spid="1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4039487" y="423523"/>
            <a:ext cx="4717363" cy="630942"/>
            <a:chOff x="4039487" y="423523"/>
            <a:chExt cx="4717363" cy="630942"/>
          </a:xfrm>
        </p:grpSpPr>
        <p:sp>
          <p:nvSpPr>
            <p:cNvPr id="5" name="矩形 24"/>
            <p:cNvSpPr>
              <a:spLocks noChangeArrowheads="1"/>
            </p:cNvSpPr>
            <p:nvPr/>
          </p:nvSpPr>
          <p:spPr bwMode="auto">
            <a:xfrm>
              <a:off x="4039487" y="423523"/>
              <a:ext cx="2133918" cy="630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3500" b="1" spc="300" dirty="0">
                  <a:solidFill>
                    <a:srgbClr val="0C1F34"/>
                  </a:solidFill>
                  <a:latin typeface="Broadway BT" charset="0"/>
                  <a:ea typeface="微软雅黑" panose="020B0503020204020204" pitchFamily="34" charset="-122"/>
                  <a:sym typeface="Broadway BT" charset="0"/>
                </a:rPr>
                <a:t>团队定义</a:t>
              </a:r>
            </a:p>
          </p:txBody>
        </p:sp>
        <p:sp>
          <p:nvSpPr>
            <p:cNvPr id="3" name="矩形 2"/>
            <p:cNvSpPr/>
            <p:nvPr/>
          </p:nvSpPr>
          <p:spPr>
            <a:xfrm>
              <a:off x="6174092" y="679630"/>
              <a:ext cx="2582758" cy="369332"/>
            </a:xfrm>
            <a:prstGeom prst="rect">
              <a:avLst/>
            </a:prstGeom>
          </p:spPr>
          <p:txBody>
            <a:bodyPr wrap="none">
              <a:spAutoFit/>
            </a:bodyPr>
            <a:lstStyle/>
            <a:p>
              <a:r>
                <a:rPr lang="en-US" altLang="zh-CN" spc="300" dirty="0">
                  <a:solidFill>
                    <a:schemeClr val="bg1">
                      <a:lumMod val="65000"/>
                    </a:schemeClr>
                  </a:solidFill>
                  <a:latin typeface="方正中等线_GBK" panose="03000509000000000000" pitchFamily="65" charset="-122"/>
                  <a:ea typeface="方正中等线_GBK" panose="03000509000000000000" pitchFamily="65" charset="-122"/>
                </a:rPr>
                <a:t>TEAM TO DEFINE</a:t>
              </a:r>
              <a:endParaRPr lang="zh-CN" altLang="en-US" spc="300" dirty="0">
                <a:solidFill>
                  <a:schemeClr val="bg1">
                    <a:lumMod val="65000"/>
                  </a:schemeClr>
                </a:solidFill>
                <a:latin typeface="方正中等线_GBK" panose="03000509000000000000" pitchFamily="65" charset="-122"/>
                <a:ea typeface="方正中等线_GBK" panose="03000509000000000000" pitchFamily="65" charset="-122"/>
              </a:endParaRPr>
            </a:p>
          </p:txBody>
        </p:sp>
      </p:grpSp>
      <p:pic>
        <p:nvPicPr>
          <p:cNvPr id="6" name="图片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29348" y="2231537"/>
            <a:ext cx="5086033" cy="3814525"/>
          </a:xfrm>
          <a:prstGeom prst="rect">
            <a:avLst/>
          </a:prstGeom>
        </p:spPr>
      </p:pic>
      <p:sp>
        <p:nvSpPr>
          <p:cNvPr id="7" name="30 Pentágono"/>
          <p:cNvSpPr/>
          <p:nvPr/>
        </p:nvSpPr>
        <p:spPr bwMode="auto">
          <a:xfrm>
            <a:off x="3920579" y="2231537"/>
            <a:ext cx="2956788" cy="686779"/>
          </a:xfrm>
          <a:prstGeom prst="homePlate">
            <a:avLst/>
          </a:prstGeom>
          <a:solidFill>
            <a:srgbClr val="0070C0"/>
          </a:solidFill>
          <a:ln w="19050">
            <a:solidFill>
              <a:schemeClr val="bg1"/>
            </a:solidFill>
          </a:ln>
          <a:effectLst>
            <a:outerShdw blurRad="609600" dist="381000" dir="2700000" sx="95000" sy="95000" algn="tl" rotWithShape="0">
              <a:prstClr val="black">
                <a:alpha val="40000"/>
              </a:prstClr>
            </a:outerShdw>
          </a:effectLst>
          <a:extLst/>
        </p:spPr>
        <p:txBody>
          <a:bodyPr lIns="0" tIns="0" rIns="0" bIns="0" rtlCol="0" anchor="ctr"/>
          <a:lstStyle/>
          <a:p>
            <a:pPr algn="ctr">
              <a:lnSpc>
                <a:spcPct val="125000"/>
              </a:lnSpc>
            </a:pPr>
            <a:r>
              <a:rPr lang="zh-CN" altLang="en-US" sz="2200" b="1" spc="300" dirty="0">
                <a:solidFill>
                  <a:schemeClr val="bg1"/>
                </a:solidFill>
                <a:latin typeface="Open Sans Condensed" panose="020B0604020202020204" charset="0"/>
                <a:ea typeface="Open Sans Condensed" panose="020B0604020202020204" charset="0"/>
                <a:cs typeface="Open Sans Condensed" panose="020B0604020202020204" charset="0"/>
              </a:rPr>
              <a:t>主动补位</a:t>
            </a:r>
            <a:endParaRPr lang="en-US" sz="2200" b="1" spc="300" dirty="0">
              <a:solidFill>
                <a:schemeClr val="bg1"/>
              </a:solidFill>
              <a:latin typeface="Source Sans Pro" panose="020B0604020202020204" charset="0"/>
              <a:ea typeface="Segoe UI" panose="020B0502040204020203" pitchFamily="34" charset="0"/>
              <a:cs typeface="Helvetica" panose="020B0604020202020204" pitchFamily="34" charset="0"/>
            </a:endParaRPr>
          </a:p>
        </p:txBody>
      </p:sp>
      <p:grpSp>
        <p:nvGrpSpPr>
          <p:cNvPr id="8" name="15 Grupo"/>
          <p:cNvGrpSpPr>
            <a:grpSpLocks noChangeAspect="1"/>
          </p:cNvGrpSpPr>
          <p:nvPr/>
        </p:nvGrpSpPr>
        <p:grpSpPr>
          <a:xfrm>
            <a:off x="3431145" y="2173514"/>
            <a:ext cx="802889" cy="802825"/>
            <a:chOff x="13700015" y="2693328"/>
            <a:chExt cx="3600703" cy="3600418"/>
          </a:xfrm>
        </p:grpSpPr>
        <p:sp>
          <p:nvSpPr>
            <p:cNvPr id="9" name="4 Elipse"/>
            <p:cNvSpPr/>
            <p:nvPr/>
          </p:nvSpPr>
          <p:spPr>
            <a:xfrm>
              <a:off x="13700015" y="2693328"/>
              <a:ext cx="3600703" cy="3600418"/>
            </a:xfrm>
            <a:prstGeom prst="roundRect">
              <a:avLst>
                <a:gd name="adj" fmla="val 10024"/>
              </a:avLst>
            </a:prstGeom>
            <a:solidFill>
              <a:schemeClr val="bg1"/>
            </a:solidFill>
            <a:ln w="3175" cap="rnd" cmpd="sng">
              <a:noFill/>
              <a:bevel/>
            </a:ln>
            <a:effectLst>
              <a:outerShdw blurRad="63500" sx="102000" sy="102000" algn="ctr" rotWithShape="0">
                <a:prstClr val="black">
                  <a:alpha val="40000"/>
                </a:prstClr>
              </a:outerShdw>
            </a:effectLst>
            <a:scene3d>
              <a:camera prst="orthographicFront"/>
              <a:lightRig rig="contrasting" dir="t"/>
            </a:scene3d>
            <a:sp3d prstMaterial="metal">
              <a:bevelT w="0" h="25400" prst="coolSlant"/>
              <a:contourClr>
                <a:srgbClr val="BEC7CC"/>
              </a:contourClr>
            </a:sp3d>
          </p:spPr>
          <p:style>
            <a:lnRef idx="2">
              <a:schemeClr val="accent1">
                <a:shade val="50000"/>
              </a:schemeClr>
            </a:lnRef>
            <a:fillRef idx="1">
              <a:schemeClr val="accent1"/>
            </a:fillRef>
            <a:effectRef idx="0">
              <a:schemeClr val="accent1"/>
            </a:effectRef>
            <a:fontRef idx="minor">
              <a:schemeClr val="lt1"/>
            </a:fontRef>
          </p:style>
          <p:txBody>
            <a:bodyPr lIns="91364" tIns="45684" rIns="91364" bIns="45684" rtlCol="0" anchor="ctr"/>
            <a:lstStyle/>
            <a:p>
              <a:pPr algn="ctr"/>
              <a:endParaRPr lang="es-MX" sz="900">
                <a:solidFill>
                  <a:schemeClr val="tx2"/>
                </a:solidFill>
                <a:latin typeface="Open Sans Extrabold" panose="020B0906030804020204" pitchFamily="34" charset="0"/>
                <a:ea typeface="Open Sans Extrabold" panose="020B0906030804020204" pitchFamily="34" charset="0"/>
                <a:cs typeface="Open Sans Extrabold" panose="020B0906030804020204" pitchFamily="34" charset="0"/>
              </a:endParaRPr>
            </a:p>
          </p:txBody>
        </p:sp>
        <p:sp>
          <p:nvSpPr>
            <p:cNvPr id="10" name="5 Elipse"/>
            <p:cNvSpPr/>
            <p:nvPr/>
          </p:nvSpPr>
          <p:spPr>
            <a:xfrm>
              <a:off x="14220116" y="3213389"/>
              <a:ext cx="2560497" cy="2560296"/>
            </a:xfrm>
            <a:prstGeom prst="roundRect">
              <a:avLst>
                <a:gd name="adj" fmla="val 9994"/>
              </a:avLst>
            </a:prstGeom>
            <a:solidFill>
              <a:schemeClr val="bg1"/>
            </a:solidFill>
            <a:ln w="19050">
              <a:noFill/>
            </a:ln>
            <a:effectLst>
              <a:outerShdw blurRad="469900" dist="203200" dir="7800000" sx="102000" sy="102000" algn="tr" rotWithShape="0">
                <a:prstClr val="black">
                  <a:alpha val="60000"/>
                </a:prstClr>
              </a:outerShdw>
            </a:effectLst>
            <a:scene3d>
              <a:camera prst="orthographicFront">
                <a:rot lat="0" lon="0" rev="0"/>
              </a:camera>
              <a:lightRig rig="soft" dir="t">
                <a:rot lat="0" lon="0" rev="21594000"/>
              </a:lightRig>
            </a:scene3d>
            <a:sp3d extrusionH="69850">
              <a:bevelT w="38100" h="95250"/>
              <a:bevelB w="0" h="0"/>
              <a:extrusionClr>
                <a:schemeClr val="bg1"/>
              </a:extrusionClr>
              <a:contourClr>
                <a:schemeClr val="tx1"/>
              </a:contourClr>
            </a:sp3d>
          </p:spPr>
          <p:style>
            <a:lnRef idx="2">
              <a:schemeClr val="accent1">
                <a:shade val="50000"/>
              </a:schemeClr>
            </a:lnRef>
            <a:fillRef idx="1">
              <a:schemeClr val="accent1"/>
            </a:fillRef>
            <a:effectRef idx="0">
              <a:schemeClr val="accent1"/>
            </a:effectRef>
            <a:fontRef idx="minor">
              <a:schemeClr val="lt1"/>
            </a:fontRef>
          </p:style>
          <p:txBody>
            <a:bodyPr lIns="0" tIns="45684" rIns="0" bIns="45684" rtlCol="0" anchor="ctr"/>
            <a:lstStyle/>
            <a:p>
              <a:pPr algn="ctr"/>
              <a:r>
                <a:rPr lang="es-MX" sz="3000" b="1" dirty="0">
                  <a:solidFill>
                    <a:srgbClr val="0C1F34"/>
                  </a:solidFill>
                  <a:latin typeface="Open Sans Extrabold" panose="020B0906030804020204" pitchFamily="34" charset="0"/>
                  <a:ea typeface="Open Sans Extrabold" panose="020B0906030804020204" pitchFamily="34" charset="0"/>
                  <a:cs typeface="Open Sans Extrabold" panose="020B0906030804020204" pitchFamily="34" charset="0"/>
                </a:rPr>
                <a:t>E</a:t>
              </a:r>
            </a:p>
          </p:txBody>
        </p:sp>
      </p:grpSp>
      <p:sp>
        <p:nvSpPr>
          <p:cNvPr id="12" name="29 Pentágono"/>
          <p:cNvSpPr/>
          <p:nvPr/>
        </p:nvSpPr>
        <p:spPr bwMode="auto">
          <a:xfrm>
            <a:off x="3302508" y="2924732"/>
            <a:ext cx="2810082" cy="686779"/>
          </a:xfrm>
          <a:prstGeom prst="homePlate">
            <a:avLst/>
          </a:prstGeom>
          <a:solidFill>
            <a:schemeClr val="accent4"/>
          </a:solidFill>
          <a:ln w="19050">
            <a:solidFill>
              <a:schemeClr val="bg1"/>
            </a:solidFill>
          </a:ln>
          <a:effectLst>
            <a:outerShdw blurRad="609600" dist="381000" dir="2700000" sx="95000" sy="95000" algn="tl" rotWithShape="0">
              <a:prstClr val="black">
                <a:alpha val="40000"/>
              </a:prstClr>
            </a:outerShdw>
          </a:effectLst>
          <a:extLst/>
        </p:spPr>
        <p:txBody>
          <a:bodyPr lIns="0" tIns="0" rIns="0" bIns="0" rtlCol="0" anchor="ctr"/>
          <a:lstStyle/>
          <a:p>
            <a:pPr algn="ctr">
              <a:lnSpc>
                <a:spcPct val="125000"/>
              </a:lnSpc>
            </a:pPr>
            <a:r>
              <a:rPr lang="zh-CN" altLang="en-US" sz="2200" b="1" spc="300" dirty="0">
                <a:latin typeface="Open Sans Condensed" panose="020B0604020202020204" charset="0"/>
                <a:ea typeface="Open Sans Condensed" panose="020B0604020202020204" charset="0"/>
                <a:cs typeface="Open Sans Condensed" panose="020B0604020202020204" charset="0"/>
              </a:rPr>
              <a:t>容人之短</a:t>
            </a:r>
            <a:endParaRPr lang="en-US" sz="2200" b="1" spc="300" dirty="0">
              <a:latin typeface="Source Sans Pro" panose="020B0604020202020204" charset="0"/>
              <a:ea typeface="Segoe UI" panose="020B0502040204020203" pitchFamily="34" charset="0"/>
              <a:cs typeface="Helvetica" panose="020B0604020202020204" pitchFamily="34" charset="0"/>
            </a:endParaRPr>
          </a:p>
        </p:txBody>
      </p:sp>
      <p:grpSp>
        <p:nvGrpSpPr>
          <p:cNvPr id="13" name="12 Grupo"/>
          <p:cNvGrpSpPr>
            <a:grpSpLocks noChangeAspect="1"/>
          </p:cNvGrpSpPr>
          <p:nvPr/>
        </p:nvGrpSpPr>
        <p:grpSpPr>
          <a:xfrm>
            <a:off x="2814387" y="2866709"/>
            <a:ext cx="802889" cy="802825"/>
            <a:chOff x="13700015" y="2693328"/>
            <a:chExt cx="3600703" cy="3600418"/>
          </a:xfrm>
        </p:grpSpPr>
        <p:sp>
          <p:nvSpPr>
            <p:cNvPr id="14" name="4 Elipse"/>
            <p:cNvSpPr/>
            <p:nvPr/>
          </p:nvSpPr>
          <p:spPr>
            <a:xfrm>
              <a:off x="13700015" y="2693328"/>
              <a:ext cx="3600703" cy="3600418"/>
            </a:xfrm>
            <a:prstGeom prst="roundRect">
              <a:avLst>
                <a:gd name="adj" fmla="val 10024"/>
              </a:avLst>
            </a:prstGeom>
            <a:solidFill>
              <a:schemeClr val="bg1"/>
            </a:solidFill>
            <a:ln w="3175" cap="rnd" cmpd="sng">
              <a:noFill/>
              <a:bevel/>
            </a:ln>
            <a:effectLst>
              <a:outerShdw blurRad="63500" sx="102000" sy="102000" algn="ctr" rotWithShape="0">
                <a:prstClr val="black">
                  <a:alpha val="40000"/>
                </a:prstClr>
              </a:outerShdw>
            </a:effectLst>
            <a:scene3d>
              <a:camera prst="orthographicFront"/>
              <a:lightRig rig="contrasting" dir="t"/>
            </a:scene3d>
            <a:sp3d prstMaterial="metal">
              <a:bevelT w="0" h="25400" prst="coolSlant"/>
              <a:contourClr>
                <a:srgbClr val="BEC7CC"/>
              </a:contourClr>
            </a:sp3d>
          </p:spPr>
          <p:style>
            <a:lnRef idx="2">
              <a:schemeClr val="accent1">
                <a:shade val="50000"/>
              </a:schemeClr>
            </a:lnRef>
            <a:fillRef idx="1">
              <a:schemeClr val="accent1"/>
            </a:fillRef>
            <a:effectRef idx="0">
              <a:schemeClr val="accent1"/>
            </a:effectRef>
            <a:fontRef idx="minor">
              <a:schemeClr val="lt1"/>
            </a:fontRef>
          </p:style>
          <p:txBody>
            <a:bodyPr lIns="91364" tIns="45684" rIns="91364" bIns="45684" rtlCol="0" anchor="ctr"/>
            <a:lstStyle/>
            <a:p>
              <a:pPr algn="ctr"/>
              <a:endParaRPr lang="es-MX" sz="900">
                <a:solidFill>
                  <a:schemeClr val="accent4"/>
                </a:solidFill>
                <a:latin typeface="Open Sans Extrabold" panose="020B0906030804020204" pitchFamily="34" charset="0"/>
                <a:ea typeface="Open Sans Extrabold" panose="020B0906030804020204" pitchFamily="34" charset="0"/>
                <a:cs typeface="Open Sans Extrabold" panose="020B0906030804020204" pitchFamily="34" charset="0"/>
              </a:endParaRPr>
            </a:p>
          </p:txBody>
        </p:sp>
        <p:sp>
          <p:nvSpPr>
            <p:cNvPr id="15" name="5 Elipse"/>
            <p:cNvSpPr/>
            <p:nvPr/>
          </p:nvSpPr>
          <p:spPr>
            <a:xfrm>
              <a:off x="14220116" y="3213389"/>
              <a:ext cx="2560497" cy="2560296"/>
            </a:xfrm>
            <a:prstGeom prst="roundRect">
              <a:avLst>
                <a:gd name="adj" fmla="val 9994"/>
              </a:avLst>
            </a:prstGeom>
            <a:solidFill>
              <a:schemeClr val="bg1"/>
            </a:solidFill>
            <a:ln w="19050">
              <a:noFill/>
            </a:ln>
            <a:effectLst>
              <a:outerShdw blurRad="469900" dist="203200" dir="7800000" sx="102000" sy="102000" algn="tr" rotWithShape="0">
                <a:prstClr val="black">
                  <a:alpha val="60000"/>
                </a:prstClr>
              </a:outerShdw>
            </a:effectLst>
            <a:scene3d>
              <a:camera prst="orthographicFront">
                <a:rot lat="0" lon="0" rev="0"/>
              </a:camera>
              <a:lightRig rig="soft" dir="t">
                <a:rot lat="0" lon="0" rev="21594000"/>
              </a:lightRig>
            </a:scene3d>
            <a:sp3d extrusionH="69850">
              <a:bevelT w="38100" h="95250"/>
              <a:bevelB w="0" h="0"/>
              <a:extrusionClr>
                <a:schemeClr val="bg1"/>
              </a:extrusionClr>
              <a:contourClr>
                <a:schemeClr val="tx1"/>
              </a:contourClr>
            </a:sp3d>
          </p:spPr>
          <p:style>
            <a:lnRef idx="2">
              <a:schemeClr val="accent1">
                <a:shade val="50000"/>
              </a:schemeClr>
            </a:lnRef>
            <a:fillRef idx="1">
              <a:schemeClr val="accent1"/>
            </a:fillRef>
            <a:effectRef idx="0">
              <a:schemeClr val="accent1"/>
            </a:effectRef>
            <a:fontRef idx="minor">
              <a:schemeClr val="lt1"/>
            </a:fontRef>
          </p:style>
          <p:txBody>
            <a:bodyPr lIns="0" tIns="45684" rIns="0" bIns="45684" rtlCol="0" anchor="ctr"/>
            <a:lstStyle/>
            <a:p>
              <a:pPr algn="ctr"/>
              <a:r>
                <a:rPr lang="es-MX" sz="3000" b="1" dirty="0">
                  <a:solidFill>
                    <a:schemeClr val="accent4"/>
                  </a:solidFill>
                  <a:latin typeface="Open Sans Extrabold" panose="020B0906030804020204" pitchFamily="34" charset="0"/>
                  <a:ea typeface="Open Sans Extrabold" panose="020B0906030804020204" pitchFamily="34" charset="0"/>
                  <a:cs typeface="Open Sans Extrabold" panose="020B0906030804020204" pitchFamily="34" charset="0"/>
                </a:rPr>
                <a:t>D</a:t>
              </a:r>
            </a:p>
          </p:txBody>
        </p:sp>
      </p:grpSp>
      <p:sp>
        <p:nvSpPr>
          <p:cNvPr id="16" name="28 Pentágono"/>
          <p:cNvSpPr/>
          <p:nvPr/>
        </p:nvSpPr>
        <p:spPr bwMode="auto">
          <a:xfrm>
            <a:off x="2794876" y="3599729"/>
            <a:ext cx="2549554" cy="686779"/>
          </a:xfrm>
          <a:prstGeom prst="homePlate">
            <a:avLst/>
          </a:prstGeom>
          <a:solidFill>
            <a:srgbClr val="0070C0"/>
          </a:solidFill>
          <a:ln w="19050">
            <a:solidFill>
              <a:schemeClr val="bg1"/>
            </a:solidFill>
          </a:ln>
          <a:effectLst>
            <a:outerShdw blurRad="609600" dist="381000" dir="2700000" sx="95000" sy="95000" algn="tl" rotWithShape="0">
              <a:prstClr val="black">
                <a:alpha val="40000"/>
              </a:prstClr>
            </a:outerShdw>
          </a:effectLst>
          <a:extLst/>
        </p:spPr>
        <p:txBody>
          <a:bodyPr lIns="0" tIns="0" rIns="0" bIns="0" rtlCol="0" anchor="ctr"/>
          <a:lstStyle/>
          <a:p>
            <a:pPr lvl="0" algn="ctr">
              <a:lnSpc>
                <a:spcPct val="125000"/>
              </a:lnSpc>
            </a:pPr>
            <a:r>
              <a:rPr lang="zh-CN" altLang="en-US" sz="2200" b="1" spc="300" dirty="0">
                <a:solidFill>
                  <a:schemeClr val="bg1"/>
                </a:solidFill>
                <a:latin typeface="Open Sans Condensed" panose="020B0604020202020204" charset="0"/>
                <a:ea typeface="Open Sans Condensed" panose="020B0604020202020204" charset="0"/>
                <a:cs typeface="Open Sans Condensed" panose="020B0604020202020204" charset="0"/>
              </a:rPr>
              <a:t>用人之长</a:t>
            </a:r>
            <a:endParaRPr lang="en-US" sz="2200" b="1" spc="300" dirty="0">
              <a:solidFill>
                <a:schemeClr val="bg1"/>
              </a:solidFill>
              <a:latin typeface="Source Sans Pro" panose="020B0604020202020204" charset="0"/>
              <a:ea typeface="Segoe UI" panose="020B0502040204020203" pitchFamily="34" charset="0"/>
              <a:cs typeface="Helvetica" panose="020B0604020202020204" pitchFamily="34" charset="0"/>
            </a:endParaRPr>
          </a:p>
        </p:txBody>
      </p:sp>
      <p:grpSp>
        <p:nvGrpSpPr>
          <p:cNvPr id="17" name="9 Grupo"/>
          <p:cNvGrpSpPr>
            <a:grpSpLocks noChangeAspect="1"/>
          </p:cNvGrpSpPr>
          <p:nvPr/>
        </p:nvGrpSpPr>
        <p:grpSpPr>
          <a:xfrm>
            <a:off x="2185128" y="3541705"/>
            <a:ext cx="802889" cy="802825"/>
            <a:chOff x="13700015" y="2693328"/>
            <a:chExt cx="3600703" cy="3600418"/>
          </a:xfrm>
        </p:grpSpPr>
        <p:sp>
          <p:nvSpPr>
            <p:cNvPr id="18" name="4 Elipse"/>
            <p:cNvSpPr/>
            <p:nvPr/>
          </p:nvSpPr>
          <p:spPr>
            <a:xfrm>
              <a:off x="13700015" y="2693328"/>
              <a:ext cx="3600703" cy="3600418"/>
            </a:xfrm>
            <a:prstGeom prst="roundRect">
              <a:avLst>
                <a:gd name="adj" fmla="val 10024"/>
              </a:avLst>
            </a:prstGeom>
            <a:solidFill>
              <a:schemeClr val="bg1"/>
            </a:solidFill>
            <a:ln w="3175" cap="rnd" cmpd="sng">
              <a:noFill/>
              <a:bevel/>
            </a:ln>
            <a:effectLst>
              <a:outerShdw blurRad="63500" sx="102000" sy="102000" algn="ctr" rotWithShape="0">
                <a:prstClr val="black">
                  <a:alpha val="40000"/>
                </a:prstClr>
              </a:outerShdw>
            </a:effectLst>
            <a:scene3d>
              <a:camera prst="orthographicFront"/>
              <a:lightRig rig="contrasting" dir="t"/>
            </a:scene3d>
            <a:sp3d prstMaterial="metal">
              <a:bevelT w="0" h="25400" prst="coolSlant"/>
              <a:contourClr>
                <a:srgbClr val="BEC7CC"/>
              </a:contourClr>
            </a:sp3d>
          </p:spPr>
          <p:style>
            <a:lnRef idx="2">
              <a:schemeClr val="accent1">
                <a:shade val="50000"/>
              </a:schemeClr>
            </a:lnRef>
            <a:fillRef idx="1">
              <a:schemeClr val="accent1"/>
            </a:fillRef>
            <a:effectRef idx="0">
              <a:schemeClr val="accent1"/>
            </a:effectRef>
            <a:fontRef idx="minor">
              <a:schemeClr val="lt1"/>
            </a:fontRef>
          </p:style>
          <p:txBody>
            <a:bodyPr lIns="91364" tIns="45684" rIns="91364" bIns="45684" rtlCol="0" anchor="ctr"/>
            <a:lstStyle/>
            <a:p>
              <a:pPr algn="ctr"/>
              <a:endParaRPr lang="es-MX" sz="900">
                <a:latin typeface="Open Sans Extrabold" panose="020B0906030804020204" pitchFamily="34" charset="0"/>
                <a:ea typeface="Open Sans Extrabold" panose="020B0906030804020204" pitchFamily="34" charset="0"/>
                <a:cs typeface="Open Sans Extrabold" panose="020B0906030804020204" pitchFamily="34" charset="0"/>
              </a:endParaRPr>
            </a:p>
          </p:txBody>
        </p:sp>
        <p:sp>
          <p:nvSpPr>
            <p:cNvPr id="19" name="5 Elipse"/>
            <p:cNvSpPr/>
            <p:nvPr/>
          </p:nvSpPr>
          <p:spPr>
            <a:xfrm>
              <a:off x="14220116" y="3213389"/>
              <a:ext cx="2560497" cy="2560296"/>
            </a:xfrm>
            <a:prstGeom prst="roundRect">
              <a:avLst>
                <a:gd name="adj" fmla="val 9994"/>
              </a:avLst>
            </a:prstGeom>
            <a:solidFill>
              <a:schemeClr val="bg1"/>
            </a:solidFill>
            <a:ln w="19050">
              <a:noFill/>
            </a:ln>
            <a:effectLst>
              <a:outerShdw blurRad="469900" dist="203200" dir="7800000" sx="102000" sy="102000" algn="tr" rotWithShape="0">
                <a:prstClr val="black">
                  <a:alpha val="60000"/>
                </a:prstClr>
              </a:outerShdw>
            </a:effectLst>
            <a:scene3d>
              <a:camera prst="orthographicFront">
                <a:rot lat="0" lon="0" rev="0"/>
              </a:camera>
              <a:lightRig rig="soft" dir="t">
                <a:rot lat="0" lon="0" rev="21594000"/>
              </a:lightRig>
            </a:scene3d>
            <a:sp3d extrusionH="69850">
              <a:bevelT w="38100" h="95250"/>
              <a:bevelB w="0" h="0"/>
              <a:extrusionClr>
                <a:schemeClr val="bg1"/>
              </a:extrusionClr>
              <a:contourClr>
                <a:schemeClr val="tx1"/>
              </a:contourClr>
            </a:sp3d>
          </p:spPr>
          <p:style>
            <a:lnRef idx="2">
              <a:schemeClr val="accent1">
                <a:shade val="50000"/>
              </a:schemeClr>
            </a:lnRef>
            <a:fillRef idx="1">
              <a:schemeClr val="accent1"/>
            </a:fillRef>
            <a:effectRef idx="0">
              <a:schemeClr val="accent1"/>
            </a:effectRef>
            <a:fontRef idx="minor">
              <a:schemeClr val="lt1"/>
            </a:fontRef>
          </p:style>
          <p:txBody>
            <a:bodyPr lIns="0" tIns="45684" rIns="0" bIns="45684" rtlCol="0" anchor="ctr"/>
            <a:lstStyle/>
            <a:p>
              <a:pPr algn="ctr"/>
              <a:r>
                <a:rPr lang="es-MX" sz="3000" b="1" dirty="0">
                  <a:solidFill>
                    <a:srgbClr val="0C1F34"/>
                  </a:solidFill>
                  <a:latin typeface="Open Sans Extrabold" panose="020B0906030804020204" pitchFamily="34" charset="0"/>
                  <a:ea typeface="Open Sans Extrabold" panose="020B0906030804020204" pitchFamily="34" charset="0"/>
                  <a:cs typeface="Open Sans Extrabold" panose="020B0906030804020204" pitchFamily="34" charset="0"/>
                </a:rPr>
                <a:t>C</a:t>
              </a:r>
            </a:p>
          </p:txBody>
        </p:sp>
      </p:grpSp>
      <p:sp>
        <p:nvSpPr>
          <p:cNvPr id="20" name="27 Pentágono"/>
          <p:cNvSpPr/>
          <p:nvPr/>
        </p:nvSpPr>
        <p:spPr bwMode="auto">
          <a:xfrm>
            <a:off x="2230145" y="4281897"/>
            <a:ext cx="2320650" cy="686779"/>
          </a:xfrm>
          <a:prstGeom prst="homePlate">
            <a:avLst/>
          </a:prstGeom>
          <a:solidFill>
            <a:schemeClr val="accent2"/>
          </a:solidFill>
          <a:ln w="19050">
            <a:solidFill>
              <a:schemeClr val="bg1"/>
            </a:solidFill>
          </a:ln>
          <a:effectLst>
            <a:outerShdw blurRad="609600" dist="381000" dir="2700000" sx="95000" sy="95000" algn="tl" rotWithShape="0">
              <a:prstClr val="black">
                <a:alpha val="40000"/>
              </a:prstClr>
            </a:outerShdw>
          </a:effectLst>
          <a:extLst/>
        </p:spPr>
        <p:txBody>
          <a:bodyPr lIns="0" tIns="0" rIns="0" bIns="0" rtlCol="0" anchor="ctr"/>
          <a:lstStyle/>
          <a:p>
            <a:pPr lvl="0" algn="ctr">
              <a:lnSpc>
                <a:spcPct val="125000"/>
              </a:lnSpc>
            </a:pPr>
            <a:r>
              <a:rPr lang="zh-CN" altLang="en-US" sz="2200" b="1" spc="300" dirty="0">
                <a:latin typeface="Open Sans Condensed" panose="020B0604020202020204" charset="0"/>
                <a:ea typeface="Open Sans Condensed" panose="020B0604020202020204" charset="0"/>
                <a:cs typeface="Open Sans Condensed" panose="020B0604020202020204" charset="0"/>
              </a:rPr>
              <a:t>尊重差异</a:t>
            </a:r>
            <a:endParaRPr lang="en-US" sz="2200" b="1" spc="300" dirty="0">
              <a:latin typeface="Source Sans Pro" panose="020B0604020202020204" charset="0"/>
              <a:ea typeface="Microsoft Himalaya" panose="01010100010101010101" pitchFamily="2" charset="0"/>
              <a:cs typeface="Arial" panose="020B0604020202020204" pitchFamily="34" charset="0"/>
            </a:endParaRPr>
          </a:p>
        </p:txBody>
      </p:sp>
      <p:grpSp>
        <p:nvGrpSpPr>
          <p:cNvPr id="21" name="6 Grupo"/>
          <p:cNvGrpSpPr>
            <a:grpSpLocks noChangeAspect="1"/>
          </p:cNvGrpSpPr>
          <p:nvPr/>
        </p:nvGrpSpPr>
        <p:grpSpPr>
          <a:xfrm>
            <a:off x="1539510" y="4223874"/>
            <a:ext cx="802889" cy="802825"/>
            <a:chOff x="13700015" y="2693328"/>
            <a:chExt cx="3600703" cy="3600418"/>
          </a:xfrm>
        </p:grpSpPr>
        <p:sp>
          <p:nvSpPr>
            <p:cNvPr id="22" name="4 Elipse"/>
            <p:cNvSpPr/>
            <p:nvPr/>
          </p:nvSpPr>
          <p:spPr>
            <a:xfrm>
              <a:off x="13700015" y="2693328"/>
              <a:ext cx="3600703" cy="3600418"/>
            </a:xfrm>
            <a:prstGeom prst="roundRect">
              <a:avLst>
                <a:gd name="adj" fmla="val 10024"/>
              </a:avLst>
            </a:prstGeom>
            <a:solidFill>
              <a:schemeClr val="bg1"/>
            </a:solidFill>
            <a:ln w="3175" cap="rnd" cmpd="sng">
              <a:noFill/>
              <a:bevel/>
            </a:ln>
            <a:effectLst>
              <a:outerShdw blurRad="63500" sx="102000" sy="102000" algn="ctr" rotWithShape="0">
                <a:prstClr val="black">
                  <a:alpha val="40000"/>
                </a:prstClr>
              </a:outerShdw>
            </a:effectLst>
            <a:scene3d>
              <a:camera prst="orthographicFront"/>
              <a:lightRig rig="contrasting" dir="t"/>
            </a:scene3d>
            <a:sp3d prstMaterial="metal">
              <a:bevelT w="0" h="25400" prst="coolSlant"/>
              <a:contourClr>
                <a:srgbClr val="BEC7CC"/>
              </a:contourClr>
            </a:sp3d>
          </p:spPr>
          <p:style>
            <a:lnRef idx="2">
              <a:schemeClr val="accent1">
                <a:shade val="50000"/>
              </a:schemeClr>
            </a:lnRef>
            <a:fillRef idx="1">
              <a:schemeClr val="accent1"/>
            </a:fillRef>
            <a:effectRef idx="0">
              <a:schemeClr val="accent1"/>
            </a:effectRef>
            <a:fontRef idx="minor">
              <a:schemeClr val="lt1"/>
            </a:fontRef>
          </p:style>
          <p:txBody>
            <a:bodyPr lIns="91364" tIns="45684" rIns="91364" bIns="45684" rtlCol="0" anchor="ctr"/>
            <a:lstStyle/>
            <a:p>
              <a:pPr algn="ctr"/>
              <a:endParaRPr lang="es-MX" sz="900">
                <a:latin typeface="Open Sans Extrabold" panose="020B0906030804020204" pitchFamily="34" charset="0"/>
                <a:ea typeface="Open Sans Extrabold" panose="020B0906030804020204" pitchFamily="34" charset="0"/>
                <a:cs typeface="Open Sans Extrabold" panose="020B0906030804020204" pitchFamily="34" charset="0"/>
              </a:endParaRPr>
            </a:p>
          </p:txBody>
        </p:sp>
        <p:sp>
          <p:nvSpPr>
            <p:cNvPr id="23" name="5 Elipse"/>
            <p:cNvSpPr/>
            <p:nvPr/>
          </p:nvSpPr>
          <p:spPr>
            <a:xfrm>
              <a:off x="14220116" y="3213389"/>
              <a:ext cx="2560497" cy="2560296"/>
            </a:xfrm>
            <a:prstGeom prst="roundRect">
              <a:avLst>
                <a:gd name="adj" fmla="val 9994"/>
              </a:avLst>
            </a:prstGeom>
            <a:solidFill>
              <a:schemeClr val="bg1"/>
            </a:solidFill>
            <a:ln w="19050">
              <a:noFill/>
            </a:ln>
            <a:effectLst>
              <a:outerShdw blurRad="469900" dist="203200" dir="7800000" sx="102000" sy="102000" algn="tr" rotWithShape="0">
                <a:prstClr val="black">
                  <a:alpha val="60000"/>
                </a:prstClr>
              </a:outerShdw>
            </a:effectLst>
            <a:scene3d>
              <a:camera prst="orthographicFront">
                <a:rot lat="0" lon="0" rev="0"/>
              </a:camera>
              <a:lightRig rig="soft" dir="t">
                <a:rot lat="0" lon="0" rev="21594000"/>
              </a:lightRig>
            </a:scene3d>
            <a:sp3d extrusionH="69850">
              <a:bevelT w="38100" h="95250"/>
              <a:bevelB w="0" h="0"/>
              <a:extrusionClr>
                <a:schemeClr val="bg1"/>
              </a:extrusionClr>
              <a:contourClr>
                <a:schemeClr val="tx1"/>
              </a:contourClr>
            </a:sp3d>
          </p:spPr>
          <p:style>
            <a:lnRef idx="2">
              <a:schemeClr val="accent1">
                <a:shade val="50000"/>
              </a:schemeClr>
            </a:lnRef>
            <a:fillRef idx="1">
              <a:schemeClr val="accent1"/>
            </a:fillRef>
            <a:effectRef idx="0">
              <a:schemeClr val="accent1"/>
            </a:effectRef>
            <a:fontRef idx="minor">
              <a:schemeClr val="lt1"/>
            </a:fontRef>
          </p:style>
          <p:txBody>
            <a:bodyPr lIns="0" tIns="45684" rIns="0" bIns="45684" rtlCol="0" anchor="ctr"/>
            <a:lstStyle/>
            <a:p>
              <a:pPr algn="ctr"/>
              <a:r>
                <a:rPr lang="es-MX" sz="3000" b="1" dirty="0">
                  <a:solidFill>
                    <a:schemeClr val="accent2"/>
                  </a:solidFill>
                  <a:latin typeface="Open Sans Extrabold" panose="020B0906030804020204" pitchFamily="34" charset="0"/>
                  <a:ea typeface="Open Sans Extrabold" panose="020B0906030804020204" pitchFamily="34" charset="0"/>
                  <a:cs typeface="Open Sans Extrabold" panose="020B0906030804020204" pitchFamily="34" charset="0"/>
                </a:rPr>
                <a:t>B</a:t>
              </a:r>
            </a:p>
          </p:txBody>
        </p:sp>
      </p:grpSp>
      <p:sp>
        <p:nvSpPr>
          <p:cNvPr id="24" name="26 Pentágono"/>
          <p:cNvSpPr/>
          <p:nvPr/>
        </p:nvSpPr>
        <p:spPr bwMode="auto">
          <a:xfrm>
            <a:off x="1584851" y="4947398"/>
            <a:ext cx="2190365" cy="686779"/>
          </a:xfrm>
          <a:prstGeom prst="homePlate">
            <a:avLst/>
          </a:prstGeom>
          <a:solidFill>
            <a:srgbClr val="0070C0"/>
          </a:solidFill>
          <a:ln w="19050">
            <a:solidFill>
              <a:schemeClr val="bg1"/>
            </a:solidFill>
          </a:ln>
          <a:effectLst>
            <a:outerShdw blurRad="609600" dist="381000" dir="2700000" sx="95000" sy="95000" algn="tl" rotWithShape="0">
              <a:prstClr val="black">
                <a:alpha val="40000"/>
              </a:prstClr>
            </a:outerShdw>
          </a:effectLst>
          <a:extLst/>
        </p:spPr>
        <p:txBody>
          <a:bodyPr lIns="0" tIns="0" rIns="0" bIns="0" rtlCol="0" anchor="ctr"/>
          <a:lstStyle/>
          <a:p>
            <a:pPr lvl="0" algn="ctr">
              <a:lnSpc>
                <a:spcPct val="125000"/>
              </a:lnSpc>
            </a:pPr>
            <a:r>
              <a:rPr lang="zh-CN" altLang="en-US" sz="2200" b="1" spc="300" dirty="0">
                <a:solidFill>
                  <a:schemeClr val="bg1"/>
                </a:solidFill>
                <a:latin typeface="Open Sans Condensed" panose="020B0604020202020204" charset="0"/>
                <a:ea typeface="Open Sans Condensed" panose="020B0604020202020204" charset="0"/>
                <a:cs typeface="Open Sans Condensed" panose="020B0604020202020204" charset="0"/>
              </a:rPr>
              <a:t>角色齐全</a:t>
            </a:r>
            <a:endParaRPr lang="en-US" sz="2200" b="1" spc="300" dirty="0">
              <a:solidFill>
                <a:schemeClr val="bg1"/>
              </a:solidFill>
              <a:latin typeface="Source Sans Pro" panose="020B0604020202020204" charset="0"/>
              <a:ea typeface="Segoe UI" panose="020B0502040204020203" pitchFamily="34" charset="0"/>
              <a:cs typeface="Helvetica" panose="020B0604020202020204" pitchFamily="34" charset="0"/>
            </a:endParaRPr>
          </a:p>
        </p:txBody>
      </p:sp>
      <p:grpSp>
        <p:nvGrpSpPr>
          <p:cNvPr id="25" name="3 Grupo"/>
          <p:cNvGrpSpPr>
            <a:grpSpLocks noChangeAspect="1"/>
          </p:cNvGrpSpPr>
          <p:nvPr/>
        </p:nvGrpSpPr>
        <p:grpSpPr>
          <a:xfrm>
            <a:off x="905810" y="4889375"/>
            <a:ext cx="802889" cy="802825"/>
            <a:chOff x="13700015" y="2693328"/>
            <a:chExt cx="3600703" cy="3600418"/>
          </a:xfrm>
        </p:grpSpPr>
        <p:sp>
          <p:nvSpPr>
            <p:cNvPr id="26" name="4 Elipse"/>
            <p:cNvSpPr/>
            <p:nvPr/>
          </p:nvSpPr>
          <p:spPr>
            <a:xfrm>
              <a:off x="13700015" y="2693328"/>
              <a:ext cx="3600703" cy="3600418"/>
            </a:xfrm>
            <a:prstGeom prst="roundRect">
              <a:avLst>
                <a:gd name="adj" fmla="val 10024"/>
              </a:avLst>
            </a:prstGeom>
            <a:solidFill>
              <a:schemeClr val="bg1"/>
            </a:solidFill>
            <a:ln w="3175" cap="rnd" cmpd="sng">
              <a:noFill/>
              <a:bevel/>
            </a:ln>
            <a:effectLst>
              <a:outerShdw blurRad="63500" sx="102000" sy="102000" algn="ctr" rotWithShape="0">
                <a:prstClr val="black">
                  <a:alpha val="40000"/>
                </a:prstClr>
              </a:outerShdw>
            </a:effectLst>
            <a:scene3d>
              <a:camera prst="orthographicFront"/>
              <a:lightRig rig="contrasting" dir="t"/>
            </a:scene3d>
            <a:sp3d prstMaterial="metal">
              <a:bevelT w="0" h="25400" prst="coolSlant"/>
              <a:contourClr>
                <a:srgbClr val="BEC7CC"/>
              </a:contourClr>
            </a:sp3d>
          </p:spPr>
          <p:style>
            <a:lnRef idx="2">
              <a:schemeClr val="accent1">
                <a:shade val="50000"/>
              </a:schemeClr>
            </a:lnRef>
            <a:fillRef idx="1">
              <a:schemeClr val="accent1"/>
            </a:fillRef>
            <a:effectRef idx="0">
              <a:schemeClr val="accent1"/>
            </a:effectRef>
            <a:fontRef idx="minor">
              <a:schemeClr val="lt1"/>
            </a:fontRef>
          </p:style>
          <p:txBody>
            <a:bodyPr lIns="91364" tIns="45684" rIns="91364" bIns="45684" rtlCol="0" anchor="ctr"/>
            <a:lstStyle/>
            <a:p>
              <a:pPr algn="ctr"/>
              <a:endParaRPr lang="es-MX" sz="900">
                <a:latin typeface="Open Sans Extrabold" panose="020B0906030804020204" pitchFamily="34" charset="0"/>
                <a:ea typeface="Open Sans Extrabold" panose="020B0906030804020204" pitchFamily="34" charset="0"/>
                <a:cs typeface="Open Sans Extrabold" panose="020B0906030804020204" pitchFamily="34" charset="0"/>
              </a:endParaRPr>
            </a:p>
          </p:txBody>
        </p:sp>
        <p:sp>
          <p:nvSpPr>
            <p:cNvPr id="27" name="5 Elipse"/>
            <p:cNvSpPr/>
            <p:nvPr/>
          </p:nvSpPr>
          <p:spPr>
            <a:xfrm>
              <a:off x="14220116" y="3213389"/>
              <a:ext cx="2560497" cy="2560296"/>
            </a:xfrm>
            <a:prstGeom prst="roundRect">
              <a:avLst>
                <a:gd name="adj" fmla="val 9994"/>
              </a:avLst>
            </a:prstGeom>
            <a:solidFill>
              <a:schemeClr val="bg1"/>
            </a:solidFill>
            <a:ln w="19050">
              <a:noFill/>
            </a:ln>
            <a:effectLst>
              <a:outerShdw blurRad="469900" dist="203200" dir="7800000" sx="102000" sy="102000" algn="tr" rotWithShape="0">
                <a:prstClr val="black">
                  <a:alpha val="60000"/>
                </a:prstClr>
              </a:outerShdw>
            </a:effectLst>
            <a:scene3d>
              <a:camera prst="orthographicFront">
                <a:rot lat="0" lon="0" rev="0"/>
              </a:camera>
              <a:lightRig rig="soft" dir="t">
                <a:rot lat="0" lon="0" rev="21594000"/>
              </a:lightRig>
            </a:scene3d>
            <a:sp3d extrusionH="69850">
              <a:bevelT w="38100" h="95250"/>
              <a:bevelB w="0" h="0"/>
              <a:extrusionClr>
                <a:schemeClr val="bg1"/>
              </a:extrusionClr>
              <a:contourClr>
                <a:schemeClr val="tx1"/>
              </a:contourClr>
            </a:sp3d>
          </p:spPr>
          <p:style>
            <a:lnRef idx="2">
              <a:schemeClr val="accent1">
                <a:shade val="50000"/>
              </a:schemeClr>
            </a:lnRef>
            <a:fillRef idx="1">
              <a:schemeClr val="accent1"/>
            </a:fillRef>
            <a:effectRef idx="0">
              <a:schemeClr val="accent1"/>
            </a:effectRef>
            <a:fontRef idx="minor">
              <a:schemeClr val="lt1"/>
            </a:fontRef>
          </p:style>
          <p:txBody>
            <a:bodyPr lIns="0" tIns="45684" rIns="0" bIns="45684" rtlCol="0" anchor="ctr"/>
            <a:lstStyle/>
            <a:p>
              <a:pPr algn="ctr"/>
              <a:r>
                <a:rPr lang="es-MX" sz="3000" b="1" dirty="0">
                  <a:solidFill>
                    <a:srgbClr val="0C1F34"/>
                  </a:solidFill>
                  <a:latin typeface="Open Sans Extrabold" panose="020B0906030804020204" pitchFamily="34" charset="0"/>
                  <a:ea typeface="Open Sans Extrabold" panose="020B0906030804020204" pitchFamily="34" charset="0"/>
                  <a:cs typeface="Open Sans Extrabold" panose="020B0906030804020204" pitchFamily="34" charset="0"/>
                </a:rPr>
                <a:t>A</a:t>
              </a:r>
            </a:p>
          </p:txBody>
        </p:sp>
      </p:grpSp>
      <p:sp>
        <p:nvSpPr>
          <p:cNvPr id="28" name="矩形 27"/>
          <p:cNvSpPr/>
          <p:nvPr/>
        </p:nvSpPr>
        <p:spPr>
          <a:xfrm>
            <a:off x="0" y="6419095"/>
            <a:ext cx="12192000" cy="145143"/>
          </a:xfrm>
          <a:prstGeom prst="rect">
            <a:avLst/>
          </a:prstGeom>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207316571"/>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inVertical)">
                                      <p:cBhvr>
                                        <p:cTn id="7" dur="500"/>
                                        <p:tgtEl>
                                          <p:spTgt spid="11"/>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fade">
                                      <p:cBhvr>
                                        <p:cTn id="11" dur="500"/>
                                        <p:tgtEl>
                                          <p:spTgt spid="25"/>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fade">
                                      <p:cBhvr>
                                        <p:cTn id="15" dur="500"/>
                                        <p:tgtEl>
                                          <p:spTgt spid="21"/>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fade">
                                      <p:cBhvr>
                                        <p:cTn id="19" dur="500"/>
                                        <p:tgtEl>
                                          <p:spTgt spid="17"/>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500"/>
                                        <p:tgtEl>
                                          <p:spTgt spid="13"/>
                                        </p:tgtEl>
                                      </p:cBhvr>
                                    </p:animEffect>
                                  </p:childTnLst>
                                </p:cTn>
                              </p:par>
                              <p:par>
                                <p:cTn id="24" presetID="22" presetClass="entr" presetSubtype="4" fill="hold" nodeType="with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wipe(down)">
                                      <p:cBhvr>
                                        <p:cTn id="26" dur="500"/>
                                        <p:tgtEl>
                                          <p:spTgt spid="6"/>
                                        </p:tgtEl>
                                      </p:cBhvr>
                                    </p:animEffect>
                                  </p:childTnLst>
                                </p:cTn>
                              </p:par>
                            </p:childTnLst>
                          </p:cTn>
                        </p:par>
                        <p:par>
                          <p:cTn id="27" fill="hold">
                            <p:stCondLst>
                              <p:cond delay="2500"/>
                            </p:stCondLst>
                            <p:childTnLst>
                              <p:par>
                                <p:cTn id="28" presetID="10" presetClass="entr" presetSubtype="0" fill="hold" nodeType="after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500"/>
                                        <p:tgtEl>
                                          <p:spTgt spid="8"/>
                                        </p:tgtEl>
                                      </p:cBhvr>
                                    </p:animEffect>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24"/>
                                        </p:tgtEl>
                                        <p:attrNameLst>
                                          <p:attrName>style.visibility</p:attrName>
                                        </p:attrNameLst>
                                      </p:cBhvr>
                                      <p:to>
                                        <p:strVal val="visible"/>
                                      </p:to>
                                    </p:set>
                                    <p:animEffect transition="in" filter="wipe(left)">
                                      <p:cBhvr>
                                        <p:cTn id="34" dur="500"/>
                                        <p:tgtEl>
                                          <p:spTgt spid="24"/>
                                        </p:tgtEl>
                                      </p:cBhvr>
                                    </p:animEffect>
                                  </p:childTnLst>
                                </p:cTn>
                              </p:par>
                            </p:childTnLst>
                          </p:cTn>
                        </p:par>
                        <p:par>
                          <p:cTn id="35" fill="hold">
                            <p:stCondLst>
                              <p:cond delay="3500"/>
                            </p:stCondLst>
                            <p:childTnLst>
                              <p:par>
                                <p:cTn id="36" presetID="22" presetClass="entr" presetSubtype="8" fill="hold" grpId="0" nodeType="afterEffect">
                                  <p:stCondLst>
                                    <p:cond delay="0"/>
                                  </p:stCondLst>
                                  <p:childTnLst>
                                    <p:set>
                                      <p:cBhvr>
                                        <p:cTn id="37" dur="1" fill="hold">
                                          <p:stCondLst>
                                            <p:cond delay="0"/>
                                          </p:stCondLst>
                                        </p:cTn>
                                        <p:tgtEl>
                                          <p:spTgt spid="20"/>
                                        </p:tgtEl>
                                        <p:attrNameLst>
                                          <p:attrName>style.visibility</p:attrName>
                                        </p:attrNameLst>
                                      </p:cBhvr>
                                      <p:to>
                                        <p:strVal val="visible"/>
                                      </p:to>
                                    </p:set>
                                    <p:animEffect transition="in" filter="wipe(left)">
                                      <p:cBhvr>
                                        <p:cTn id="38" dur="500"/>
                                        <p:tgtEl>
                                          <p:spTgt spid="20"/>
                                        </p:tgtEl>
                                      </p:cBhvr>
                                    </p:animEffect>
                                  </p:childTnLst>
                                </p:cTn>
                              </p:par>
                            </p:childTnLst>
                          </p:cTn>
                        </p:par>
                        <p:par>
                          <p:cTn id="39" fill="hold">
                            <p:stCondLst>
                              <p:cond delay="4000"/>
                            </p:stCondLst>
                            <p:childTnLst>
                              <p:par>
                                <p:cTn id="40" presetID="22" presetClass="entr" presetSubtype="8" fill="hold" grpId="0" nodeType="after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wipe(left)">
                                      <p:cBhvr>
                                        <p:cTn id="42" dur="500"/>
                                        <p:tgtEl>
                                          <p:spTgt spid="16"/>
                                        </p:tgtEl>
                                      </p:cBhvr>
                                    </p:animEffect>
                                  </p:childTnLst>
                                </p:cTn>
                              </p:par>
                            </p:childTnLst>
                          </p:cTn>
                        </p:par>
                        <p:par>
                          <p:cTn id="43" fill="hold">
                            <p:stCondLst>
                              <p:cond delay="4500"/>
                            </p:stCondLst>
                            <p:childTnLst>
                              <p:par>
                                <p:cTn id="44" presetID="22" presetClass="entr" presetSubtype="8" fill="hold" grpId="0" nodeType="after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wipe(left)">
                                      <p:cBhvr>
                                        <p:cTn id="46" dur="500"/>
                                        <p:tgtEl>
                                          <p:spTgt spid="12"/>
                                        </p:tgtEl>
                                      </p:cBhvr>
                                    </p:animEffect>
                                  </p:childTnLst>
                                </p:cTn>
                              </p:par>
                            </p:childTnLst>
                          </p:cTn>
                        </p:par>
                        <p:par>
                          <p:cTn id="47" fill="hold">
                            <p:stCondLst>
                              <p:cond delay="5000"/>
                            </p:stCondLst>
                            <p:childTnLst>
                              <p:par>
                                <p:cTn id="48" presetID="22" presetClass="entr" presetSubtype="8" fill="hold" grpId="0" nodeType="afterEffect">
                                  <p:stCondLst>
                                    <p:cond delay="0"/>
                                  </p:stCondLst>
                                  <p:childTnLst>
                                    <p:set>
                                      <p:cBhvr>
                                        <p:cTn id="49" dur="1" fill="hold">
                                          <p:stCondLst>
                                            <p:cond delay="0"/>
                                          </p:stCondLst>
                                        </p:cTn>
                                        <p:tgtEl>
                                          <p:spTgt spid="7"/>
                                        </p:tgtEl>
                                        <p:attrNameLst>
                                          <p:attrName>style.visibility</p:attrName>
                                        </p:attrNameLst>
                                      </p:cBhvr>
                                      <p:to>
                                        <p:strVal val="visible"/>
                                      </p:to>
                                    </p:set>
                                    <p:animEffect transition="in" filter="wipe(left)">
                                      <p:cBhvr>
                                        <p:cTn id="50" dur="500"/>
                                        <p:tgtEl>
                                          <p:spTgt spid="7"/>
                                        </p:tgtEl>
                                      </p:cBhvr>
                                    </p:animEffect>
                                  </p:childTnLst>
                                </p:cTn>
                              </p:par>
                            </p:childTnLst>
                          </p:cTn>
                        </p:par>
                        <p:par>
                          <p:cTn id="51" fill="hold">
                            <p:stCondLst>
                              <p:cond delay="5500"/>
                            </p:stCondLst>
                            <p:childTnLst>
                              <p:par>
                                <p:cTn id="52" presetID="22" presetClass="entr" presetSubtype="8" fill="hold" grpId="0" nodeType="afterEffect">
                                  <p:stCondLst>
                                    <p:cond delay="0"/>
                                  </p:stCondLst>
                                  <p:childTnLst>
                                    <p:set>
                                      <p:cBhvr>
                                        <p:cTn id="53" dur="1" fill="hold">
                                          <p:stCondLst>
                                            <p:cond delay="0"/>
                                          </p:stCondLst>
                                        </p:cTn>
                                        <p:tgtEl>
                                          <p:spTgt spid="28"/>
                                        </p:tgtEl>
                                        <p:attrNameLst>
                                          <p:attrName>style.visibility</p:attrName>
                                        </p:attrNameLst>
                                      </p:cBhvr>
                                      <p:to>
                                        <p:strVal val="visible"/>
                                      </p:to>
                                    </p:set>
                                    <p:animEffect transition="in" filter="wipe(left)">
                                      <p:cBhvr>
                                        <p:cTn id="54"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2" grpId="0" animBg="1"/>
      <p:bldP spid="16" grpId="0" animBg="1"/>
      <p:bldP spid="20" grpId="0" animBg="1"/>
      <p:bldP spid="24" grpId="0" animBg="1"/>
      <p:bldP spid="2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4039487" y="423523"/>
            <a:ext cx="4717363" cy="630942"/>
            <a:chOff x="4039487" y="423523"/>
            <a:chExt cx="4717363" cy="630942"/>
          </a:xfrm>
        </p:grpSpPr>
        <p:sp>
          <p:nvSpPr>
            <p:cNvPr id="5" name="矩形 24"/>
            <p:cNvSpPr>
              <a:spLocks noChangeArrowheads="1"/>
            </p:cNvSpPr>
            <p:nvPr/>
          </p:nvSpPr>
          <p:spPr bwMode="auto">
            <a:xfrm>
              <a:off x="4039487" y="423523"/>
              <a:ext cx="2133918" cy="630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3500" b="1" spc="300" dirty="0">
                  <a:solidFill>
                    <a:srgbClr val="0C1F34"/>
                  </a:solidFill>
                  <a:latin typeface="Broadway BT" charset="0"/>
                  <a:ea typeface="微软雅黑" panose="020B0503020204020204" pitchFamily="34" charset="-122"/>
                  <a:sym typeface="Broadway BT" charset="0"/>
                </a:rPr>
                <a:t>团队定义</a:t>
              </a:r>
            </a:p>
          </p:txBody>
        </p:sp>
        <p:sp>
          <p:nvSpPr>
            <p:cNvPr id="3" name="矩形 2"/>
            <p:cNvSpPr/>
            <p:nvPr/>
          </p:nvSpPr>
          <p:spPr>
            <a:xfrm>
              <a:off x="6174092" y="679630"/>
              <a:ext cx="2582758" cy="369332"/>
            </a:xfrm>
            <a:prstGeom prst="rect">
              <a:avLst/>
            </a:prstGeom>
          </p:spPr>
          <p:txBody>
            <a:bodyPr wrap="none">
              <a:spAutoFit/>
            </a:bodyPr>
            <a:lstStyle/>
            <a:p>
              <a:r>
                <a:rPr lang="en-US" altLang="zh-CN" spc="300" dirty="0">
                  <a:solidFill>
                    <a:schemeClr val="bg1">
                      <a:lumMod val="65000"/>
                    </a:schemeClr>
                  </a:solidFill>
                  <a:latin typeface="方正中等线_GBK" panose="03000509000000000000" pitchFamily="65" charset="-122"/>
                  <a:ea typeface="方正中等线_GBK" panose="03000509000000000000" pitchFamily="65" charset="-122"/>
                </a:rPr>
                <a:t>TEAM TO DEFINE</a:t>
              </a:r>
              <a:endParaRPr lang="zh-CN" altLang="en-US" spc="300" dirty="0">
                <a:solidFill>
                  <a:schemeClr val="bg1">
                    <a:lumMod val="65000"/>
                  </a:schemeClr>
                </a:solidFill>
                <a:latin typeface="方正中等线_GBK" panose="03000509000000000000" pitchFamily="65" charset="-122"/>
                <a:ea typeface="方正中等线_GBK" panose="03000509000000000000" pitchFamily="65" charset="-122"/>
              </a:endParaRPr>
            </a:p>
          </p:txBody>
        </p:sp>
      </p:grpSp>
      <p:grpSp>
        <p:nvGrpSpPr>
          <p:cNvPr id="6" name="Group 6"/>
          <p:cNvGrpSpPr>
            <a:grpSpLocks/>
          </p:cNvGrpSpPr>
          <p:nvPr/>
        </p:nvGrpSpPr>
        <p:grpSpPr bwMode="auto">
          <a:xfrm>
            <a:off x="550863" y="1574610"/>
            <a:ext cx="2665413" cy="1058862"/>
            <a:chOff x="0" y="0"/>
            <a:chExt cx="4196" cy="1667"/>
          </a:xfrm>
        </p:grpSpPr>
        <p:sp>
          <p:nvSpPr>
            <p:cNvPr id="7" name="Text Box 7"/>
            <p:cNvSpPr txBox="1">
              <a:spLocks noChangeArrowheads="1"/>
            </p:cNvSpPr>
            <p:nvPr/>
          </p:nvSpPr>
          <p:spPr bwMode="auto">
            <a:xfrm>
              <a:off x="187" y="0"/>
              <a:ext cx="3695" cy="1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3600" spc="300" dirty="0">
                  <a:solidFill>
                    <a:srgbClr val="0070C0"/>
                  </a:solidFill>
                  <a:latin typeface="Impact" panose="020B0806030902050204" pitchFamily="34" charset="0"/>
                  <a:ea typeface="微软雅黑" panose="020B0503020204020204" pitchFamily="34" charset="-122"/>
                </a:rPr>
                <a:t>1. </a:t>
              </a:r>
              <a:r>
                <a:rPr lang="zh-CN" altLang="en-US" sz="3600" b="1" spc="300" dirty="0">
                  <a:solidFill>
                    <a:srgbClr val="0070C0"/>
                  </a:solidFill>
                  <a:latin typeface="Impact" panose="020B0806030902050204" pitchFamily="34" charset="0"/>
                  <a:ea typeface="微软雅黑" panose="020B0503020204020204" pitchFamily="34" charset="-122"/>
                </a:rPr>
                <a:t>组建期</a:t>
              </a:r>
            </a:p>
          </p:txBody>
        </p:sp>
        <p:sp>
          <p:nvSpPr>
            <p:cNvPr id="8" name="Line 8"/>
            <p:cNvSpPr>
              <a:spLocks noChangeShapeType="1"/>
            </p:cNvSpPr>
            <p:nvPr/>
          </p:nvSpPr>
          <p:spPr bwMode="auto">
            <a:xfrm>
              <a:off x="0" y="1021"/>
              <a:ext cx="4196" cy="1"/>
            </a:xfrm>
            <a:prstGeom prst="line">
              <a:avLst/>
            </a:prstGeom>
            <a:noFill/>
            <a:ln w="57150" cap="flat" cmpd="thinThick">
              <a:solidFill>
                <a:srgbClr val="0C1F34"/>
              </a:solidFill>
              <a:round/>
              <a:headEnd/>
              <a:tailEnd/>
            </a:ln>
            <a:extLst>
              <a:ext uri="{909E8E84-426E-40DD-AFC4-6F175D3DCCD1}">
                <a14:hiddenFill xmlns:a14="http://schemas.microsoft.com/office/drawing/2010/main">
                  <a:noFill/>
                </a14:hiddenFill>
              </a:ext>
            </a:extLst>
          </p:spPr>
          <p:txBody>
            <a:bodyPr anchor="ctr"/>
            <a:lstStyle/>
            <a:p>
              <a:endParaRPr lang="zh-CN" altLang="en-US"/>
            </a:p>
          </p:txBody>
        </p:sp>
        <p:sp>
          <p:nvSpPr>
            <p:cNvPr id="9" name="Text Box 9"/>
            <p:cNvSpPr txBox="1">
              <a:spLocks noChangeArrowheads="1"/>
            </p:cNvSpPr>
            <p:nvPr/>
          </p:nvSpPr>
          <p:spPr bwMode="auto">
            <a:xfrm>
              <a:off x="102" y="1091"/>
              <a:ext cx="3835" cy="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zh-CN" b="1" spc="300" dirty="0">
                  <a:solidFill>
                    <a:schemeClr val="tx1">
                      <a:lumMod val="85000"/>
                      <a:lumOff val="15000"/>
                    </a:schemeClr>
                  </a:solidFill>
                  <a:latin typeface="微软雅黑" panose="020B0503020204020204" pitchFamily="34" charset="-122"/>
                  <a:ea typeface="微软雅黑" panose="020B0503020204020204" pitchFamily="34" charset="-122"/>
                </a:rPr>
                <a:t> 项目小组启蒙阶段</a:t>
              </a:r>
            </a:p>
          </p:txBody>
        </p:sp>
      </p:grpSp>
      <p:grpSp>
        <p:nvGrpSpPr>
          <p:cNvPr id="10" name="Group 10"/>
          <p:cNvGrpSpPr>
            <a:grpSpLocks/>
          </p:cNvGrpSpPr>
          <p:nvPr/>
        </p:nvGrpSpPr>
        <p:grpSpPr bwMode="auto">
          <a:xfrm>
            <a:off x="2198460" y="3476371"/>
            <a:ext cx="8369301" cy="523240"/>
            <a:chOff x="-25" y="103"/>
            <a:chExt cx="13179" cy="824"/>
          </a:xfrm>
        </p:grpSpPr>
        <p:sp>
          <p:nvSpPr>
            <p:cNvPr id="12" name="AutoShape 11"/>
            <p:cNvSpPr>
              <a:spLocks noChangeArrowheads="1"/>
            </p:cNvSpPr>
            <p:nvPr/>
          </p:nvSpPr>
          <p:spPr bwMode="auto">
            <a:xfrm>
              <a:off x="-25" y="286"/>
              <a:ext cx="454" cy="454"/>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FFFFFF"/>
            </a:solidFill>
            <a:ln w="19050" cap="flat" cmpd="sng">
              <a:solidFill>
                <a:srgbClr val="0C1F34"/>
              </a:solidFill>
              <a:round/>
              <a:headEnd/>
              <a:tailEnd/>
            </a:ln>
          </p:spPr>
          <p:txBody>
            <a:bodyPr anchor="ctr"/>
            <a:lstStyle/>
            <a:p>
              <a:endParaRPr lang="zh-CN" altLang="en-US"/>
            </a:p>
          </p:txBody>
        </p:sp>
        <p:sp>
          <p:nvSpPr>
            <p:cNvPr id="13" name="Text Box 13"/>
            <p:cNvSpPr txBox="1">
              <a:spLocks noChangeArrowheads="1"/>
            </p:cNvSpPr>
            <p:nvPr/>
          </p:nvSpPr>
          <p:spPr bwMode="auto">
            <a:xfrm>
              <a:off x="3742" y="103"/>
              <a:ext cx="9412" cy="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400" dirty="0">
                  <a:solidFill>
                    <a:schemeClr val="tx1">
                      <a:lumMod val="85000"/>
                      <a:lumOff val="15000"/>
                    </a:schemeClr>
                  </a:solidFill>
                  <a:ea typeface="微软雅黑" panose="020B0503020204020204" pitchFamily="34" charset="-122"/>
                </a:rPr>
                <a:t>刚刚组建，逐步建立团队成员的相互关系、团队成员与团队领导之间的关系，以及各项团队标准等。</a:t>
              </a:r>
            </a:p>
          </p:txBody>
        </p:sp>
        <p:sp>
          <p:nvSpPr>
            <p:cNvPr id="14" name="Text Box 14"/>
            <p:cNvSpPr txBox="1">
              <a:spLocks noChangeArrowheads="1"/>
            </p:cNvSpPr>
            <p:nvPr/>
          </p:nvSpPr>
          <p:spPr bwMode="auto">
            <a:xfrm>
              <a:off x="473" y="153"/>
              <a:ext cx="3071" cy="7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zh-CN" sz="2500" b="1" spc="300" dirty="0">
                  <a:solidFill>
                    <a:srgbClr val="0070C0"/>
                  </a:solidFill>
                  <a:ea typeface="微软雅黑" panose="020B0503020204020204" pitchFamily="34" charset="-122"/>
                </a:rPr>
                <a:t>项目团队</a:t>
              </a:r>
            </a:p>
          </p:txBody>
        </p:sp>
      </p:grpSp>
      <p:grpSp>
        <p:nvGrpSpPr>
          <p:cNvPr id="15" name="Group 16"/>
          <p:cNvGrpSpPr>
            <a:grpSpLocks/>
          </p:cNvGrpSpPr>
          <p:nvPr/>
        </p:nvGrpSpPr>
        <p:grpSpPr bwMode="auto">
          <a:xfrm>
            <a:off x="2198461" y="4351020"/>
            <a:ext cx="8377236" cy="523240"/>
            <a:chOff x="0" y="123"/>
            <a:chExt cx="13194" cy="824"/>
          </a:xfrm>
        </p:grpSpPr>
        <p:sp>
          <p:nvSpPr>
            <p:cNvPr id="16" name="AutoShape 17"/>
            <p:cNvSpPr>
              <a:spLocks noChangeArrowheads="1"/>
            </p:cNvSpPr>
            <p:nvPr/>
          </p:nvSpPr>
          <p:spPr bwMode="auto">
            <a:xfrm>
              <a:off x="0" y="340"/>
              <a:ext cx="454" cy="454"/>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FFFFFF"/>
            </a:solidFill>
            <a:ln w="19050" cap="flat" cmpd="sng">
              <a:solidFill>
                <a:srgbClr val="0C1F34"/>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endParaRPr lang="zh-CN" altLang="en-US"/>
            </a:p>
          </p:txBody>
        </p:sp>
        <p:sp>
          <p:nvSpPr>
            <p:cNvPr id="17" name="Text Box 19"/>
            <p:cNvSpPr txBox="1">
              <a:spLocks noChangeArrowheads="1"/>
            </p:cNvSpPr>
            <p:nvPr/>
          </p:nvSpPr>
          <p:spPr bwMode="auto">
            <a:xfrm>
              <a:off x="3782" y="123"/>
              <a:ext cx="9412" cy="8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en-US" sz="1400" dirty="0">
                  <a:solidFill>
                    <a:schemeClr val="tx1">
                      <a:lumMod val="85000"/>
                      <a:lumOff val="15000"/>
                    </a:schemeClr>
                  </a:solidFill>
                  <a:ea typeface="微软雅黑" panose="020B0503020204020204" pitchFamily="34" charset="-122"/>
                </a:rPr>
                <a:t>行为具有相当大的独立性，缺乏团队目的、活动的相关信息，部分团队成员还有可能表现出不稳定、忧虑的特征。</a:t>
              </a:r>
            </a:p>
          </p:txBody>
        </p:sp>
        <p:sp>
          <p:nvSpPr>
            <p:cNvPr id="18" name="Text Box 20"/>
            <p:cNvSpPr txBox="1">
              <a:spLocks noChangeArrowheads="1"/>
            </p:cNvSpPr>
            <p:nvPr/>
          </p:nvSpPr>
          <p:spPr bwMode="auto">
            <a:xfrm>
              <a:off x="513" y="153"/>
              <a:ext cx="3071" cy="75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en-US" sz="2500" b="1" spc="300" dirty="0">
                  <a:ea typeface="微软雅黑" panose="020B0503020204020204" pitchFamily="34" charset="-122"/>
                </a:rPr>
                <a:t>项目成员</a:t>
              </a:r>
            </a:p>
          </p:txBody>
        </p:sp>
      </p:grpSp>
      <p:grpSp>
        <p:nvGrpSpPr>
          <p:cNvPr id="19" name="Group 22"/>
          <p:cNvGrpSpPr>
            <a:grpSpLocks/>
          </p:cNvGrpSpPr>
          <p:nvPr/>
        </p:nvGrpSpPr>
        <p:grpSpPr bwMode="auto">
          <a:xfrm>
            <a:off x="2209577" y="5064125"/>
            <a:ext cx="8362950" cy="597535"/>
            <a:chOff x="45" y="23"/>
            <a:chExt cx="13169" cy="941"/>
          </a:xfrm>
        </p:grpSpPr>
        <p:sp>
          <p:nvSpPr>
            <p:cNvPr id="20" name="AutoShape 23"/>
            <p:cNvSpPr>
              <a:spLocks noChangeArrowheads="1"/>
            </p:cNvSpPr>
            <p:nvPr/>
          </p:nvSpPr>
          <p:spPr bwMode="auto">
            <a:xfrm>
              <a:off x="45" y="325"/>
              <a:ext cx="454" cy="454"/>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FFFFFF"/>
            </a:solidFill>
            <a:ln w="19050" cap="flat" cmpd="sng">
              <a:solidFill>
                <a:srgbClr val="0C1F34"/>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endParaRPr lang="zh-CN" altLang="en-US"/>
            </a:p>
          </p:txBody>
        </p:sp>
        <p:sp>
          <p:nvSpPr>
            <p:cNvPr id="21" name="Text Box 25"/>
            <p:cNvSpPr txBox="1">
              <a:spLocks noChangeArrowheads="1"/>
            </p:cNvSpPr>
            <p:nvPr/>
          </p:nvSpPr>
          <p:spPr bwMode="auto">
            <a:xfrm>
              <a:off x="3802" y="23"/>
              <a:ext cx="9412" cy="8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endParaRPr lang="zh-CN" altLang="en-US" sz="1400" dirty="0">
                <a:solidFill>
                  <a:schemeClr val="tx1">
                    <a:lumMod val="85000"/>
                    <a:lumOff val="15000"/>
                  </a:schemeClr>
                </a:solidFill>
                <a:ea typeface="微软雅黑" panose="020B0503020204020204" pitchFamily="34" charset="-122"/>
              </a:endParaRPr>
            </a:p>
            <a:p>
              <a:r>
                <a:rPr lang="zh-CN" altLang="en-US" sz="1400" dirty="0">
                  <a:solidFill>
                    <a:schemeClr val="tx1">
                      <a:lumMod val="85000"/>
                      <a:lumOff val="15000"/>
                    </a:schemeClr>
                  </a:solidFill>
                  <a:ea typeface="微软雅黑" panose="020B0503020204020204" pitchFamily="34" charset="-122"/>
                </a:rPr>
                <a:t>在带领团队的过程中，要建立起成员间互信的工作关系。</a:t>
              </a:r>
            </a:p>
          </p:txBody>
        </p:sp>
        <p:sp>
          <p:nvSpPr>
            <p:cNvPr id="22" name="Text Box 26"/>
            <p:cNvSpPr txBox="1">
              <a:spLocks noChangeArrowheads="1"/>
            </p:cNvSpPr>
            <p:nvPr/>
          </p:nvSpPr>
          <p:spPr bwMode="auto">
            <a:xfrm>
              <a:off x="533" y="213"/>
              <a:ext cx="3071" cy="75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en-US" sz="2500" b="1" spc="300" dirty="0">
                  <a:solidFill>
                    <a:srgbClr val="0070C0"/>
                  </a:solidFill>
                  <a:ea typeface="微软雅黑" panose="020B0503020204020204" pitchFamily="34" charset="-122"/>
                </a:rPr>
                <a:t>项目领导</a:t>
              </a:r>
            </a:p>
          </p:txBody>
        </p:sp>
      </p:grpSp>
      <p:pic>
        <p:nvPicPr>
          <p:cNvPr id="23" name="图片 22"/>
          <p:cNvPicPr>
            <a:picLocks noChangeAspect="1"/>
          </p:cNvPicPr>
          <p:nvPr/>
        </p:nvPicPr>
        <p:blipFill>
          <a:blip r:embed="rId3"/>
          <a:stretch>
            <a:fillRect/>
          </a:stretch>
        </p:blipFill>
        <p:spPr>
          <a:xfrm>
            <a:off x="10010618" y="1709840"/>
            <a:ext cx="1114286" cy="819048"/>
          </a:xfrm>
          <a:prstGeom prst="rect">
            <a:avLst/>
          </a:prstGeom>
          <a:ln>
            <a:noFill/>
          </a:ln>
          <a:effectLst>
            <a:outerShdw blurRad="292100" dist="139700" dir="2700000" algn="tl" rotWithShape="0">
              <a:srgbClr val="333333">
                <a:alpha val="65000"/>
              </a:srgbClr>
            </a:outerShdw>
          </a:effectLst>
        </p:spPr>
      </p:pic>
      <p:sp>
        <p:nvSpPr>
          <p:cNvPr id="24" name="矩形 23"/>
          <p:cNvSpPr/>
          <p:nvPr/>
        </p:nvSpPr>
        <p:spPr>
          <a:xfrm>
            <a:off x="0" y="6419095"/>
            <a:ext cx="12192000" cy="145143"/>
          </a:xfrm>
          <a:prstGeom prst="rect">
            <a:avLst/>
          </a:prstGeom>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846201327"/>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inVertical)">
                                      <p:cBhvr>
                                        <p:cTn id="7" dur="500"/>
                                        <p:tgtEl>
                                          <p:spTgt spid="11"/>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1000" fill="hold"/>
                                        <p:tgtEl>
                                          <p:spTgt spid="6"/>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10" presetClass="entr" presetSubtype="0" fill="hold" nodeType="after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fade">
                                      <p:cBhvr>
                                        <p:cTn id="17" dur="500"/>
                                        <p:tgtEl>
                                          <p:spTgt spid="23"/>
                                        </p:tgtEl>
                                      </p:cBhvr>
                                    </p:animEffect>
                                  </p:childTnLst>
                                </p:cTn>
                              </p:par>
                            </p:childTnLst>
                          </p:cTn>
                        </p:par>
                        <p:par>
                          <p:cTn id="18" fill="hold">
                            <p:stCondLst>
                              <p:cond delay="2000"/>
                            </p:stCondLst>
                            <p:childTnLst>
                              <p:par>
                                <p:cTn id="19" presetID="22" presetClass="entr" presetSubtype="1" fill="hold"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wipe(up)">
                                      <p:cBhvr>
                                        <p:cTn id="21" dur="500"/>
                                        <p:tgtEl>
                                          <p:spTgt spid="10"/>
                                        </p:tgtEl>
                                      </p:cBhvr>
                                    </p:animEffect>
                                  </p:childTnLst>
                                </p:cTn>
                              </p:par>
                            </p:childTnLst>
                          </p:cTn>
                        </p:par>
                        <p:par>
                          <p:cTn id="22" fill="hold">
                            <p:stCondLst>
                              <p:cond delay="2500"/>
                            </p:stCondLst>
                            <p:childTnLst>
                              <p:par>
                                <p:cTn id="23" presetID="22" presetClass="entr" presetSubtype="1" fill="hold" nodeType="after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wipe(up)">
                                      <p:cBhvr>
                                        <p:cTn id="25" dur="500"/>
                                        <p:tgtEl>
                                          <p:spTgt spid="15"/>
                                        </p:tgtEl>
                                      </p:cBhvr>
                                    </p:animEffect>
                                  </p:childTnLst>
                                </p:cTn>
                              </p:par>
                            </p:childTnLst>
                          </p:cTn>
                        </p:par>
                        <p:par>
                          <p:cTn id="26" fill="hold">
                            <p:stCondLst>
                              <p:cond delay="3000"/>
                            </p:stCondLst>
                            <p:childTnLst>
                              <p:par>
                                <p:cTn id="27" presetID="22" presetClass="entr" presetSubtype="1" fill="hold" nodeType="after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wipe(up)">
                                      <p:cBhvr>
                                        <p:cTn id="29" dur="500"/>
                                        <p:tgtEl>
                                          <p:spTgt spid="19"/>
                                        </p:tgtEl>
                                      </p:cBhvr>
                                    </p:animEffect>
                                  </p:childTnLst>
                                </p:cTn>
                              </p:par>
                            </p:childTnLst>
                          </p:cTn>
                        </p:par>
                        <p:par>
                          <p:cTn id="30" fill="hold">
                            <p:stCondLst>
                              <p:cond delay="3500"/>
                            </p:stCondLst>
                            <p:childTnLst>
                              <p:par>
                                <p:cTn id="31" presetID="22" presetClass="entr" presetSubtype="8" fill="hold" grpId="0" nodeType="after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wipe(left)">
                                      <p:cBhvr>
                                        <p:cTn id="33"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Office 主题">
  <a:themeElements>
    <a:clrScheme name="自定义 1">
      <a:dk1>
        <a:sysClr val="windowText" lastClr="000000"/>
      </a:dk1>
      <a:lt1>
        <a:sysClr val="window" lastClr="FFFFFF"/>
      </a:lt1>
      <a:dk2>
        <a:srgbClr val="797979"/>
      </a:dk2>
      <a:lt2>
        <a:srgbClr val="43B4E3"/>
      </a:lt2>
      <a:accent1>
        <a:srgbClr val="0070C0"/>
      </a:accent1>
      <a:accent2>
        <a:srgbClr val="CECECE"/>
      </a:accent2>
      <a:accent3>
        <a:srgbClr val="329FD1"/>
      </a:accent3>
      <a:accent4>
        <a:srgbClr val="CECECE"/>
      </a:accent4>
      <a:accent5>
        <a:srgbClr val="0070C0"/>
      </a:accent5>
      <a:accent6>
        <a:srgbClr val="CECECE"/>
      </a:accent6>
      <a:hlink>
        <a:srgbClr val="169EBE"/>
      </a:hlink>
      <a:folHlink>
        <a:srgbClr val="0070C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110</TotalTime>
  <Words>2824</Words>
  <Application>Microsoft Office PowerPoint</Application>
  <PresentationFormat>宽屏</PresentationFormat>
  <Paragraphs>394</Paragraphs>
  <Slides>43</Slides>
  <Notes>43</Notes>
  <HiddenSlides>0</HiddenSlides>
  <MMClips>0</MMClips>
  <ScaleCrop>false</ScaleCrop>
  <HeadingPairs>
    <vt:vector size="6" baseType="variant">
      <vt:variant>
        <vt:lpstr>已用的字体</vt:lpstr>
      </vt:variant>
      <vt:variant>
        <vt:i4>21</vt:i4>
      </vt:variant>
      <vt:variant>
        <vt:lpstr>主题</vt:lpstr>
      </vt:variant>
      <vt:variant>
        <vt:i4>2</vt:i4>
      </vt:variant>
      <vt:variant>
        <vt:lpstr>幻灯片标题</vt:lpstr>
      </vt:variant>
      <vt:variant>
        <vt:i4>43</vt:i4>
      </vt:variant>
    </vt:vector>
  </HeadingPairs>
  <TitlesOfParts>
    <vt:vector size="66" baseType="lpstr">
      <vt:lpstr>Broadway BT</vt:lpstr>
      <vt:lpstr>Gill Sans</vt:lpstr>
      <vt:lpstr>Meiryo</vt:lpstr>
      <vt:lpstr>Montserrat Light</vt:lpstr>
      <vt:lpstr>Open Sans Condensed</vt:lpstr>
      <vt:lpstr>Source Sans Pro</vt:lpstr>
      <vt:lpstr>方正品尚黑简体</vt:lpstr>
      <vt:lpstr>方正中等线_GBK</vt:lpstr>
      <vt:lpstr>宋体</vt:lpstr>
      <vt:lpstr>微软雅黑</vt:lpstr>
      <vt:lpstr>Arial</vt:lpstr>
      <vt:lpstr>Calibri</vt:lpstr>
      <vt:lpstr>Calibri Light</vt:lpstr>
      <vt:lpstr>Helvetica</vt:lpstr>
      <vt:lpstr>Impact</vt:lpstr>
      <vt:lpstr>Microsoft Himalaya</vt:lpstr>
      <vt:lpstr>Open Sans</vt:lpstr>
      <vt:lpstr>Open Sans Extrabold</vt:lpstr>
      <vt:lpstr>Roboto Light</vt:lpstr>
      <vt:lpstr>Segoe UI</vt:lpstr>
      <vt:lpstr>Wingdings</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优品PPT</dc:creator>
  <cp:keywords>http:/www.ypppt.com</cp:keywords>
  <cp:lastModifiedBy>kan</cp:lastModifiedBy>
  <cp:revision>5</cp:revision>
  <dcterms:created xsi:type="dcterms:W3CDTF">2017-07-25T02:31:57Z</dcterms:created>
  <dcterms:modified xsi:type="dcterms:W3CDTF">2020-08-15T22:22:02Z</dcterms:modified>
</cp:coreProperties>
</file>