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4"/>
  </p:notesMasterIdLst>
  <p:sldIdLst>
    <p:sldId id="256" r:id="rId3"/>
    <p:sldId id="258" r:id="rId4"/>
    <p:sldId id="259" r:id="rId5"/>
    <p:sldId id="278" r:id="rId6"/>
    <p:sldId id="316" r:id="rId7"/>
    <p:sldId id="267" r:id="rId8"/>
    <p:sldId id="315" r:id="rId9"/>
    <p:sldId id="276" r:id="rId10"/>
    <p:sldId id="277" r:id="rId11"/>
    <p:sldId id="286" r:id="rId12"/>
    <p:sldId id="287" r:id="rId13"/>
    <p:sldId id="288" r:id="rId14"/>
    <p:sldId id="289" r:id="rId15"/>
    <p:sldId id="291" r:id="rId16"/>
    <p:sldId id="292" r:id="rId17"/>
    <p:sldId id="293" r:id="rId18"/>
    <p:sldId id="294" r:id="rId19"/>
    <p:sldId id="317" r:id="rId20"/>
    <p:sldId id="271" r:id="rId21"/>
    <p:sldId id="272" r:id="rId22"/>
    <p:sldId id="318" r:id="rId23"/>
    <p:sldId id="282" r:id="rId24"/>
    <p:sldId id="283" r:id="rId25"/>
    <p:sldId id="284" r:id="rId26"/>
    <p:sldId id="285" r:id="rId27"/>
    <p:sldId id="295" r:id="rId28"/>
    <p:sldId id="296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8" r:id="rId39"/>
    <p:sldId id="309" r:id="rId40"/>
    <p:sldId id="312" r:id="rId41"/>
    <p:sldId id="319" r:id="rId42"/>
    <p:sldId id="320" r:id="rId4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00"/>
    <a:srgbClr val="FFB42D"/>
    <a:srgbClr val="DE6F00"/>
    <a:srgbClr val="FFA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AA9C1F-A9DB-49C4-9FDA-BE17B5BF4A3F}" type="doc">
      <dgm:prSet loTypeId="urn:microsoft.com/office/officeart/2005/8/layout/chevron2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F8B3DEF9-4539-4F5D-A83E-66CB9772BBE5}">
      <dgm:prSet phldrT="[文本]" custT="1"/>
      <dgm:spPr>
        <a:solidFill>
          <a:srgbClr val="FF7E00"/>
        </a:solidFill>
        <a:ln>
          <a:noFill/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gm:spPr>
      <dgm:t>
        <a:bodyPr/>
        <a:lstStyle/>
        <a:p>
          <a:r>
            <a:rPr lang="zh-CN" altLang="en-US" sz="24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呼</a:t>
          </a:r>
        </a:p>
      </dgm:t>
    </dgm:pt>
    <dgm:pt modelId="{7F085871-B5C4-4986-8049-C6B2950A3FF2}" type="parTrans" cxnId="{9B8C933C-015A-4194-8118-102C399D6673}">
      <dgm:prSet/>
      <dgm:spPr/>
      <dgm:t>
        <a:bodyPr/>
        <a:lstStyle/>
        <a:p>
          <a:endParaRPr lang="zh-CN" altLang="en-US" b="0"/>
        </a:p>
      </dgm:t>
    </dgm:pt>
    <dgm:pt modelId="{4E3DDD18-E02D-44B3-AF19-FFB0F7B54F45}" type="sibTrans" cxnId="{9B8C933C-015A-4194-8118-102C399D6673}">
      <dgm:prSet/>
      <dgm:spPr/>
      <dgm:t>
        <a:bodyPr/>
        <a:lstStyle/>
        <a:p>
          <a:endParaRPr lang="zh-CN" altLang="en-US" b="0"/>
        </a:p>
      </dgm:t>
    </dgm:pt>
    <dgm:pt modelId="{8996154F-F5A6-4E5B-98AE-6A182FEFBC6C}">
      <dgm:prSet phldrT="[文本]" custT="1"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zh-CN" altLang="en-US" sz="16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判断意识：</a:t>
          </a:r>
          <a:r>
            <a:rPr lang="zh-CN" altLang="en-US" sz="18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呼叫病人，轻拍其面颊或肩部</a:t>
          </a:r>
          <a:endParaRPr lang="zh-CN" altLang="en-US" sz="2000" b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gm:t>
    </dgm:pt>
    <dgm:pt modelId="{37BFB4CF-BBB0-4732-8809-2EF33BF67377}" type="parTrans" cxnId="{8921DC23-B595-4FC1-B20D-337F3C541F78}">
      <dgm:prSet/>
      <dgm:spPr/>
      <dgm:t>
        <a:bodyPr/>
        <a:lstStyle/>
        <a:p>
          <a:endParaRPr lang="zh-CN" altLang="en-US" b="0"/>
        </a:p>
      </dgm:t>
    </dgm:pt>
    <dgm:pt modelId="{BEFEEAC1-5E7E-493D-8B63-D5002E78A9D0}" type="sibTrans" cxnId="{8921DC23-B595-4FC1-B20D-337F3C541F78}">
      <dgm:prSet/>
      <dgm:spPr/>
      <dgm:t>
        <a:bodyPr/>
        <a:lstStyle/>
        <a:p>
          <a:endParaRPr lang="zh-CN" altLang="en-US" b="0"/>
        </a:p>
      </dgm:t>
    </dgm:pt>
    <dgm:pt modelId="{730E3EBF-F71E-4D15-AA14-C297BE203168}">
      <dgm:prSet phldrT="[文本]" custT="1"/>
      <dgm:spPr>
        <a:solidFill>
          <a:srgbClr val="FF7E00"/>
        </a:solidFill>
        <a:ln>
          <a:noFill/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gm:spPr>
      <dgm:t>
        <a:bodyPr/>
        <a:lstStyle/>
        <a:p>
          <a:r>
            <a:rPr lang="zh-CN" altLang="en-US" sz="24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叫</a:t>
          </a:r>
          <a:endParaRPr lang="zh-CN" altLang="en-US" sz="2400" b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gm:t>
    </dgm:pt>
    <dgm:pt modelId="{011BAD60-8389-4F46-9145-A14F53EAA367}" type="parTrans" cxnId="{2DB217E7-A3F5-4469-86B9-E1AE2AF2B17E}">
      <dgm:prSet/>
      <dgm:spPr/>
      <dgm:t>
        <a:bodyPr/>
        <a:lstStyle/>
        <a:p>
          <a:endParaRPr lang="zh-CN" altLang="en-US" b="0"/>
        </a:p>
      </dgm:t>
    </dgm:pt>
    <dgm:pt modelId="{52BF5A4C-2429-46B7-8D2D-0195B4DA38D8}" type="sibTrans" cxnId="{2DB217E7-A3F5-4469-86B9-E1AE2AF2B17E}">
      <dgm:prSet/>
      <dgm:spPr/>
      <dgm:t>
        <a:bodyPr/>
        <a:lstStyle/>
        <a:p>
          <a:endParaRPr lang="zh-CN" altLang="en-US" b="0"/>
        </a:p>
      </dgm:t>
    </dgm:pt>
    <dgm:pt modelId="{22881004-D20D-4930-8B2E-8875442AA07C}">
      <dgm:prSet phldrT="[文本]" custT="1"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>
            <a:lnSpc>
              <a:spcPct val="100000"/>
            </a:lnSpc>
          </a:pPr>
          <a:r>
            <a:rPr lang="zh-CN" altLang="en-US" sz="16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立即呼救：判断病人意识丧失后，应求助他人帮助</a:t>
          </a:r>
          <a:r>
            <a: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.</a:t>
          </a:r>
          <a:r>
            <a:rPr lang="zh-CN" altLang="en-US" sz="16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原地高声呼救，并拨打急救电话。</a:t>
          </a:r>
        </a:p>
      </dgm:t>
    </dgm:pt>
    <dgm:pt modelId="{5ED6DC95-F484-44C9-934B-187879C8DBFF}" type="parTrans" cxnId="{A5784D36-86E2-4530-91AB-93492BEB52F6}">
      <dgm:prSet/>
      <dgm:spPr/>
      <dgm:t>
        <a:bodyPr/>
        <a:lstStyle/>
        <a:p>
          <a:endParaRPr lang="zh-CN" altLang="en-US" b="0"/>
        </a:p>
      </dgm:t>
    </dgm:pt>
    <dgm:pt modelId="{295FE721-DC1C-411B-81AC-1D35D8A4AC73}" type="sibTrans" cxnId="{A5784D36-86E2-4530-91AB-93492BEB52F6}">
      <dgm:prSet/>
      <dgm:spPr/>
      <dgm:t>
        <a:bodyPr/>
        <a:lstStyle/>
        <a:p>
          <a:endParaRPr lang="zh-CN" altLang="en-US" b="0"/>
        </a:p>
      </dgm:t>
    </dgm:pt>
    <dgm:pt modelId="{66E5FC3E-4505-4B95-AC1A-76976CD81941}">
      <dgm:prSet phldrT="[文本]" custT="1"/>
      <dgm:spPr>
        <a:solidFill>
          <a:srgbClr val="FF7E00"/>
        </a:solidFill>
        <a:ln>
          <a:solidFill>
            <a:srgbClr val="FDCB03"/>
          </a:solidFill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gm:spPr>
      <dgm:t>
        <a:bodyPr/>
        <a:lstStyle/>
        <a:p>
          <a:r>
            <a:rPr lang="en-US" altLang="zh-CN" sz="24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C</a:t>
          </a:r>
          <a:endParaRPr lang="zh-CN" altLang="en-US" sz="2400" b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gm:t>
    </dgm:pt>
    <dgm:pt modelId="{D897CD97-96F8-46E2-B46F-A249F1EDFD8F}" type="parTrans" cxnId="{868B5B0F-1BB3-466F-82D5-E65EE6571C8B}">
      <dgm:prSet/>
      <dgm:spPr/>
      <dgm:t>
        <a:bodyPr/>
        <a:lstStyle/>
        <a:p>
          <a:endParaRPr lang="zh-CN" altLang="en-US" b="0"/>
        </a:p>
      </dgm:t>
    </dgm:pt>
    <dgm:pt modelId="{89CE40CB-52A9-4698-B99C-819AF5626243}" type="sibTrans" cxnId="{868B5B0F-1BB3-466F-82D5-E65EE6571C8B}">
      <dgm:prSet/>
      <dgm:spPr/>
      <dgm:t>
        <a:bodyPr/>
        <a:lstStyle/>
        <a:p>
          <a:endParaRPr lang="zh-CN" altLang="en-US" b="0"/>
        </a:p>
      </dgm:t>
    </dgm:pt>
    <dgm:pt modelId="{F93F9FD5-B295-4499-B3FA-DC65FADF2E8E}">
      <dgm:prSet phldrT="[文本]" custT="1"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zh-CN" altLang="en-US" sz="16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胸外按压。                     </a:t>
          </a:r>
        </a:p>
      </dgm:t>
    </dgm:pt>
    <dgm:pt modelId="{C58B0330-B31B-4D3A-B240-FAD235BE3ACB}" type="parTrans" cxnId="{FE98E89D-D103-4EB4-8E73-E4C613B0CECD}">
      <dgm:prSet/>
      <dgm:spPr/>
      <dgm:t>
        <a:bodyPr/>
        <a:lstStyle/>
        <a:p>
          <a:endParaRPr lang="zh-CN" altLang="en-US" b="0"/>
        </a:p>
      </dgm:t>
    </dgm:pt>
    <dgm:pt modelId="{CD67C04C-4232-4EE9-825D-544DA7B762CC}" type="sibTrans" cxnId="{FE98E89D-D103-4EB4-8E73-E4C613B0CECD}">
      <dgm:prSet/>
      <dgm:spPr/>
      <dgm:t>
        <a:bodyPr/>
        <a:lstStyle/>
        <a:p>
          <a:endParaRPr lang="zh-CN" altLang="en-US" b="0"/>
        </a:p>
      </dgm:t>
    </dgm:pt>
    <dgm:pt modelId="{B8BBAE34-1A07-4BD4-8883-825D34957C67}">
      <dgm:prSet custT="1"/>
      <dgm:spPr>
        <a:solidFill>
          <a:srgbClr val="FF7E00"/>
        </a:solidFill>
        <a:ln>
          <a:noFill/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gm:spPr>
      <dgm:t>
        <a:bodyPr/>
        <a:lstStyle/>
        <a:p>
          <a:r>
            <a:rPr lang="en-US" altLang="zh-CN" sz="24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A</a:t>
          </a:r>
          <a:endParaRPr lang="zh-CN" altLang="en-US" sz="2400" b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gm:t>
    </dgm:pt>
    <dgm:pt modelId="{06F05738-8310-4F0F-8A7D-D344313C54E9}" type="parTrans" cxnId="{764C062C-B8D9-44FB-9672-C87C2AD1CA61}">
      <dgm:prSet/>
      <dgm:spPr/>
      <dgm:t>
        <a:bodyPr/>
        <a:lstStyle/>
        <a:p>
          <a:endParaRPr lang="zh-CN" altLang="en-US" b="0"/>
        </a:p>
      </dgm:t>
    </dgm:pt>
    <dgm:pt modelId="{C03EF904-BF3F-41A5-8712-D90E9F2F275F}" type="sibTrans" cxnId="{764C062C-B8D9-44FB-9672-C87C2AD1CA61}">
      <dgm:prSet/>
      <dgm:spPr/>
      <dgm:t>
        <a:bodyPr/>
        <a:lstStyle/>
        <a:p>
          <a:endParaRPr lang="zh-CN" altLang="en-US" b="0"/>
        </a:p>
      </dgm:t>
    </dgm:pt>
    <dgm:pt modelId="{F596F136-C5AC-408A-BDD9-F746B960E2C0}">
      <dgm:prSet custT="1"/>
      <dgm:spPr>
        <a:solidFill>
          <a:srgbClr val="FF7E00"/>
        </a:solidFill>
        <a:ln>
          <a:noFill/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gm:spPr>
      <dgm:t>
        <a:bodyPr/>
        <a:lstStyle/>
        <a:p>
          <a:r>
            <a:rPr lang="en-US" altLang="zh-CN" sz="2400" b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B</a:t>
          </a:r>
          <a:endParaRPr lang="zh-CN" altLang="en-US" sz="2400" b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gm:t>
    </dgm:pt>
    <dgm:pt modelId="{4FBD351F-683A-4F16-8A76-BA6BC0F0C0C3}" type="parTrans" cxnId="{584C97DB-7354-4E5B-AB33-CB59B29B23E1}">
      <dgm:prSet/>
      <dgm:spPr/>
      <dgm:t>
        <a:bodyPr/>
        <a:lstStyle/>
        <a:p>
          <a:endParaRPr lang="zh-CN" altLang="en-US" b="0"/>
        </a:p>
      </dgm:t>
    </dgm:pt>
    <dgm:pt modelId="{36536EC6-926A-426A-BCA4-B874C1B7E7ED}" type="sibTrans" cxnId="{584C97DB-7354-4E5B-AB33-CB59B29B23E1}">
      <dgm:prSet/>
      <dgm:spPr/>
      <dgm:t>
        <a:bodyPr/>
        <a:lstStyle/>
        <a:p>
          <a:endParaRPr lang="zh-CN" altLang="en-US" b="0"/>
        </a:p>
      </dgm:t>
    </dgm:pt>
    <dgm:pt modelId="{DD93B53F-00F3-4F28-B476-97C0214BB53D}">
      <dgm:prSet custT="1"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zh-CN" altLang="en-US" sz="16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保持气道通畅。</a:t>
          </a:r>
        </a:p>
      </dgm:t>
    </dgm:pt>
    <dgm:pt modelId="{8A40D715-C269-494D-8EBD-016EA76B7442}" type="parTrans" cxnId="{2F0A883B-3DCA-441E-B3C9-DA94A8C3313A}">
      <dgm:prSet/>
      <dgm:spPr/>
      <dgm:t>
        <a:bodyPr/>
        <a:lstStyle/>
        <a:p>
          <a:endParaRPr lang="zh-CN" altLang="en-US" b="0"/>
        </a:p>
      </dgm:t>
    </dgm:pt>
    <dgm:pt modelId="{6B7A4FB3-EE2E-45B4-8DAC-F23744615D57}" type="sibTrans" cxnId="{2F0A883B-3DCA-441E-B3C9-DA94A8C3313A}">
      <dgm:prSet/>
      <dgm:spPr/>
      <dgm:t>
        <a:bodyPr/>
        <a:lstStyle/>
        <a:p>
          <a:endParaRPr lang="zh-CN" altLang="en-US" b="0"/>
        </a:p>
      </dgm:t>
    </dgm:pt>
    <dgm:pt modelId="{D5C6C04A-FE39-49CA-B42A-55797CB9B58E}">
      <dgm:prSet custT="1"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zh-CN" altLang="en-US" sz="1600" b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人工呼吸。</a:t>
          </a:r>
        </a:p>
      </dgm:t>
    </dgm:pt>
    <dgm:pt modelId="{17A30C60-439A-491C-8704-9EBBC56090D5}" type="parTrans" cxnId="{7B368CC8-ED93-45E0-A2D8-334411AE93CC}">
      <dgm:prSet/>
      <dgm:spPr/>
      <dgm:t>
        <a:bodyPr/>
        <a:lstStyle/>
        <a:p>
          <a:endParaRPr lang="zh-CN" altLang="en-US" b="0"/>
        </a:p>
      </dgm:t>
    </dgm:pt>
    <dgm:pt modelId="{E67CEE17-B031-4F45-B7AE-10A11DEE105D}" type="sibTrans" cxnId="{7B368CC8-ED93-45E0-A2D8-334411AE93CC}">
      <dgm:prSet/>
      <dgm:spPr/>
      <dgm:t>
        <a:bodyPr/>
        <a:lstStyle/>
        <a:p>
          <a:endParaRPr lang="zh-CN" altLang="en-US" b="0"/>
        </a:p>
      </dgm:t>
    </dgm:pt>
    <dgm:pt modelId="{36A7B339-D2CD-412B-AF6E-36D838090D1A}" type="pres">
      <dgm:prSet presAssocID="{AFAA9C1F-A9DB-49C4-9FDA-BE17B5BF4A3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49A997D-BF98-4461-8647-0850A155576A}" type="pres">
      <dgm:prSet presAssocID="{F8B3DEF9-4539-4F5D-A83E-66CB9772BBE5}" presName="composite" presStyleCnt="0"/>
      <dgm:spPr/>
    </dgm:pt>
    <dgm:pt modelId="{0A114D5A-23B1-4407-B8E5-4F01EAD51855}" type="pres">
      <dgm:prSet presAssocID="{F8B3DEF9-4539-4F5D-A83E-66CB9772BBE5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39014C-4E58-4217-A021-FA2BF2F155EE}" type="pres">
      <dgm:prSet presAssocID="{F8B3DEF9-4539-4F5D-A83E-66CB9772BBE5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B57B50-A3D7-454B-947D-6A52D24538C1}" type="pres">
      <dgm:prSet presAssocID="{4E3DDD18-E02D-44B3-AF19-FFB0F7B54F45}" presName="sp" presStyleCnt="0"/>
      <dgm:spPr/>
    </dgm:pt>
    <dgm:pt modelId="{CDE769E0-6575-42F9-B4E9-A4F3BED936C9}" type="pres">
      <dgm:prSet presAssocID="{730E3EBF-F71E-4D15-AA14-C297BE203168}" presName="composite" presStyleCnt="0"/>
      <dgm:spPr/>
    </dgm:pt>
    <dgm:pt modelId="{FC170D5A-2402-405E-93C9-A3E288119E41}" type="pres">
      <dgm:prSet presAssocID="{730E3EBF-F71E-4D15-AA14-C297BE203168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A366C4-9BBC-4232-82C9-4CCEFC989ED3}" type="pres">
      <dgm:prSet presAssocID="{730E3EBF-F71E-4D15-AA14-C297BE203168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B572E5-1225-4042-901F-21D1F9A0C42F}" type="pres">
      <dgm:prSet presAssocID="{52BF5A4C-2429-46B7-8D2D-0195B4DA38D8}" presName="sp" presStyleCnt="0"/>
      <dgm:spPr/>
    </dgm:pt>
    <dgm:pt modelId="{4C1B7BBE-D849-4630-8B75-876279495E06}" type="pres">
      <dgm:prSet presAssocID="{66E5FC3E-4505-4B95-AC1A-76976CD81941}" presName="composite" presStyleCnt="0"/>
      <dgm:spPr/>
    </dgm:pt>
    <dgm:pt modelId="{3AA07743-8494-4DA5-B5FD-49BA1D4ADC8A}" type="pres">
      <dgm:prSet presAssocID="{66E5FC3E-4505-4B95-AC1A-76976CD81941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06C232-F8B7-4952-9C85-F87C03F4F587}" type="pres">
      <dgm:prSet presAssocID="{66E5FC3E-4505-4B95-AC1A-76976CD81941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E62E5EA-AD94-4DBC-8975-50B3F9D8EAA5}" type="pres">
      <dgm:prSet presAssocID="{89CE40CB-52A9-4698-B99C-819AF5626243}" presName="sp" presStyleCnt="0"/>
      <dgm:spPr/>
    </dgm:pt>
    <dgm:pt modelId="{5AD1CE1F-6867-4A25-905D-B79A7D5CB40C}" type="pres">
      <dgm:prSet presAssocID="{B8BBAE34-1A07-4BD4-8883-825D34957C67}" presName="composite" presStyleCnt="0"/>
      <dgm:spPr/>
    </dgm:pt>
    <dgm:pt modelId="{34395166-1583-4CA6-92A7-26EEC6AC5AE8}" type="pres">
      <dgm:prSet presAssocID="{B8BBAE34-1A07-4BD4-8883-825D34957C6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EF733B5-95CD-47D0-BE46-6EBFFC18602B}" type="pres">
      <dgm:prSet presAssocID="{B8BBAE34-1A07-4BD4-8883-825D34957C67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5CCB71D-5419-4289-A965-FFD21E0E5C8E}" type="pres">
      <dgm:prSet presAssocID="{C03EF904-BF3F-41A5-8712-D90E9F2F275F}" presName="sp" presStyleCnt="0"/>
      <dgm:spPr/>
    </dgm:pt>
    <dgm:pt modelId="{310A8363-A955-4C2A-B969-DC64070195BE}" type="pres">
      <dgm:prSet presAssocID="{F596F136-C5AC-408A-BDD9-F746B960E2C0}" presName="composite" presStyleCnt="0"/>
      <dgm:spPr/>
    </dgm:pt>
    <dgm:pt modelId="{DBA1885D-E7FE-437C-8AC8-07ED10F4CFF2}" type="pres">
      <dgm:prSet presAssocID="{F596F136-C5AC-408A-BDD9-F746B960E2C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84D7293-47EF-47FD-880D-427366F3717F}" type="pres">
      <dgm:prSet presAssocID="{F596F136-C5AC-408A-BDD9-F746B960E2C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5A56D3A-F291-4D69-A653-7631BDE5219C}" type="presOf" srcId="{8996154F-F5A6-4E5B-98AE-6A182FEFBC6C}" destId="{3D39014C-4E58-4217-A021-FA2BF2F155EE}" srcOrd="0" destOrd="0" presId="urn:microsoft.com/office/officeart/2005/8/layout/chevron2"/>
    <dgm:cxn modelId="{DEF8D5B5-7F73-48B7-8EC5-6B3D05443ACE}" type="presOf" srcId="{D5C6C04A-FE39-49CA-B42A-55797CB9B58E}" destId="{884D7293-47EF-47FD-880D-427366F3717F}" srcOrd="0" destOrd="0" presId="urn:microsoft.com/office/officeart/2005/8/layout/chevron2"/>
    <dgm:cxn modelId="{868B5B0F-1BB3-466F-82D5-E65EE6571C8B}" srcId="{AFAA9C1F-A9DB-49C4-9FDA-BE17B5BF4A3F}" destId="{66E5FC3E-4505-4B95-AC1A-76976CD81941}" srcOrd="2" destOrd="0" parTransId="{D897CD97-96F8-46E2-B46F-A249F1EDFD8F}" sibTransId="{89CE40CB-52A9-4698-B99C-819AF5626243}"/>
    <dgm:cxn modelId="{A5784D36-86E2-4530-91AB-93492BEB52F6}" srcId="{730E3EBF-F71E-4D15-AA14-C297BE203168}" destId="{22881004-D20D-4930-8B2E-8875442AA07C}" srcOrd="0" destOrd="0" parTransId="{5ED6DC95-F484-44C9-934B-187879C8DBFF}" sibTransId="{295FE721-DC1C-411B-81AC-1D35D8A4AC73}"/>
    <dgm:cxn modelId="{8921DC23-B595-4FC1-B20D-337F3C541F78}" srcId="{F8B3DEF9-4539-4F5D-A83E-66CB9772BBE5}" destId="{8996154F-F5A6-4E5B-98AE-6A182FEFBC6C}" srcOrd="0" destOrd="0" parTransId="{37BFB4CF-BBB0-4732-8809-2EF33BF67377}" sibTransId="{BEFEEAC1-5E7E-493D-8B63-D5002E78A9D0}"/>
    <dgm:cxn modelId="{2F0A883B-3DCA-441E-B3C9-DA94A8C3313A}" srcId="{B8BBAE34-1A07-4BD4-8883-825D34957C67}" destId="{DD93B53F-00F3-4F28-B476-97C0214BB53D}" srcOrd="0" destOrd="0" parTransId="{8A40D715-C269-494D-8EBD-016EA76B7442}" sibTransId="{6B7A4FB3-EE2E-45B4-8DAC-F23744615D57}"/>
    <dgm:cxn modelId="{7B368CC8-ED93-45E0-A2D8-334411AE93CC}" srcId="{F596F136-C5AC-408A-BDD9-F746B960E2C0}" destId="{D5C6C04A-FE39-49CA-B42A-55797CB9B58E}" srcOrd="0" destOrd="0" parTransId="{17A30C60-439A-491C-8704-9EBBC56090D5}" sibTransId="{E67CEE17-B031-4F45-B7AE-10A11DEE105D}"/>
    <dgm:cxn modelId="{6D1FFBE6-45DB-4B51-B64F-D4D702DC997C}" type="presOf" srcId="{730E3EBF-F71E-4D15-AA14-C297BE203168}" destId="{FC170D5A-2402-405E-93C9-A3E288119E41}" srcOrd="0" destOrd="0" presId="urn:microsoft.com/office/officeart/2005/8/layout/chevron2"/>
    <dgm:cxn modelId="{4A60907B-FEA6-42F6-A32F-4FEDECE5E8BF}" type="presOf" srcId="{F596F136-C5AC-408A-BDD9-F746B960E2C0}" destId="{DBA1885D-E7FE-437C-8AC8-07ED10F4CFF2}" srcOrd="0" destOrd="0" presId="urn:microsoft.com/office/officeart/2005/8/layout/chevron2"/>
    <dgm:cxn modelId="{36D415C9-4226-45A5-8895-CB2CCDE4DCF1}" type="presOf" srcId="{66E5FC3E-4505-4B95-AC1A-76976CD81941}" destId="{3AA07743-8494-4DA5-B5FD-49BA1D4ADC8A}" srcOrd="0" destOrd="0" presId="urn:microsoft.com/office/officeart/2005/8/layout/chevron2"/>
    <dgm:cxn modelId="{5FD38722-AA16-4F27-8EE2-F6E7A9CC3053}" type="presOf" srcId="{AFAA9C1F-A9DB-49C4-9FDA-BE17B5BF4A3F}" destId="{36A7B339-D2CD-412B-AF6E-36D838090D1A}" srcOrd="0" destOrd="0" presId="urn:microsoft.com/office/officeart/2005/8/layout/chevron2"/>
    <dgm:cxn modelId="{2DB217E7-A3F5-4469-86B9-E1AE2AF2B17E}" srcId="{AFAA9C1F-A9DB-49C4-9FDA-BE17B5BF4A3F}" destId="{730E3EBF-F71E-4D15-AA14-C297BE203168}" srcOrd="1" destOrd="0" parTransId="{011BAD60-8389-4F46-9145-A14F53EAA367}" sibTransId="{52BF5A4C-2429-46B7-8D2D-0195B4DA38D8}"/>
    <dgm:cxn modelId="{17105D77-7F54-4E49-9A3D-1EDEE6FE5E03}" type="presOf" srcId="{F93F9FD5-B295-4499-B3FA-DC65FADF2E8E}" destId="{3706C232-F8B7-4952-9C85-F87C03F4F587}" srcOrd="0" destOrd="0" presId="urn:microsoft.com/office/officeart/2005/8/layout/chevron2"/>
    <dgm:cxn modelId="{2C586E7A-35AC-45EB-92B1-BB5796502B1A}" type="presOf" srcId="{DD93B53F-00F3-4F28-B476-97C0214BB53D}" destId="{BEF733B5-95CD-47D0-BE46-6EBFFC18602B}" srcOrd="0" destOrd="0" presId="urn:microsoft.com/office/officeart/2005/8/layout/chevron2"/>
    <dgm:cxn modelId="{8E5DE2AC-E613-4BCA-8FB6-55FBE35E5EDF}" type="presOf" srcId="{22881004-D20D-4930-8B2E-8875442AA07C}" destId="{8AA366C4-9BBC-4232-82C9-4CCEFC989ED3}" srcOrd="0" destOrd="0" presId="urn:microsoft.com/office/officeart/2005/8/layout/chevron2"/>
    <dgm:cxn modelId="{DE155E13-13EB-40A4-9575-843C6F297B01}" type="presOf" srcId="{F8B3DEF9-4539-4F5D-A83E-66CB9772BBE5}" destId="{0A114D5A-23B1-4407-B8E5-4F01EAD51855}" srcOrd="0" destOrd="0" presId="urn:microsoft.com/office/officeart/2005/8/layout/chevron2"/>
    <dgm:cxn modelId="{9B8C933C-015A-4194-8118-102C399D6673}" srcId="{AFAA9C1F-A9DB-49C4-9FDA-BE17B5BF4A3F}" destId="{F8B3DEF9-4539-4F5D-A83E-66CB9772BBE5}" srcOrd="0" destOrd="0" parTransId="{7F085871-B5C4-4986-8049-C6B2950A3FF2}" sibTransId="{4E3DDD18-E02D-44B3-AF19-FFB0F7B54F45}"/>
    <dgm:cxn modelId="{FE98E89D-D103-4EB4-8E73-E4C613B0CECD}" srcId="{66E5FC3E-4505-4B95-AC1A-76976CD81941}" destId="{F93F9FD5-B295-4499-B3FA-DC65FADF2E8E}" srcOrd="0" destOrd="0" parTransId="{C58B0330-B31B-4D3A-B240-FAD235BE3ACB}" sibTransId="{CD67C04C-4232-4EE9-825D-544DA7B762CC}"/>
    <dgm:cxn modelId="{584C97DB-7354-4E5B-AB33-CB59B29B23E1}" srcId="{AFAA9C1F-A9DB-49C4-9FDA-BE17B5BF4A3F}" destId="{F596F136-C5AC-408A-BDD9-F746B960E2C0}" srcOrd="4" destOrd="0" parTransId="{4FBD351F-683A-4F16-8A76-BA6BC0F0C0C3}" sibTransId="{36536EC6-926A-426A-BCA4-B874C1B7E7ED}"/>
    <dgm:cxn modelId="{764C062C-B8D9-44FB-9672-C87C2AD1CA61}" srcId="{AFAA9C1F-A9DB-49C4-9FDA-BE17B5BF4A3F}" destId="{B8BBAE34-1A07-4BD4-8883-825D34957C67}" srcOrd="3" destOrd="0" parTransId="{06F05738-8310-4F0F-8A7D-D344313C54E9}" sibTransId="{C03EF904-BF3F-41A5-8712-D90E9F2F275F}"/>
    <dgm:cxn modelId="{A292E861-8AA0-4F20-BDC0-B6F2CE83D939}" type="presOf" srcId="{B8BBAE34-1A07-4BD4-8883-825D34957C67}" destId="{34395166-1583-4CA6-92A7-26EEC6AC5AE8}" srcOrd="0" destOrd="0" presId="urn:microsoft.com/office/officeart/2005/8/layout/chevron2"/>
    <dgm:cxn modelId="{213C4173-EBD6-4E46-8A37-EB10B7A351A0}" type="presParOf" srcId="{36A7B339-D2CD-412B-AF6E-36D838090D1A}" destId="{549A997D-BF98-4461-8647-0850A155576A}" srcOrd="0" destOrd="0" presId="urn:microsoft.com/office/officeart/2005/8/layout/chevron2"/>
    <dgm:cxn modelId="{DDBDF5E5-D96F-43F2-B2D4-FE4232CF5586}" type="presParOf" srcId="{549A997D-BF98-4461-8647-0850A155576A}" destId="{0A114D5A-23B1-4407-B8E5-4F01EAD51855}" srcOrd="0" destOrd="0" presId="urn:microsoft.com/office/officeart/2005/8/layout/chevron2"/>
    <dgm:cxn modelId="{69A955C0-7480-4A85-A035-0C230A2D23DA}" type="presParOf" srcId="{549A997D-BF98-4461-8647-0850A155576A}" destId="{3D39014C-4E58-4217-A021-FA2BF2F155EE}" srcOrd="1" destOrd="0" presId="urn:microsoft.com/office/officeart/2005/8/layout/chevron2"/>
    <dgm:cxn modelId="{7E73EB31-D642-442E-A17E-D89C1380E0FB}" type="presParOf" srcId="{36A7B339-D2CD-412B-AF6E-36D838090D1A}" destId="{30B57B50-A3D7-454B-947D-6A52D24538C1}" srcOrd="1" destOrd="0" presId="urn:microsoft.com/office/officeart/2005/8/layout/chevron2"/>
    <dgm:cxn modelId="{3DF63AE4-F94B-4890-BDEF-E695994A365D}" type="presParOf" srcId="{36A7B339-D2CD-412B-AF6E-36D838090D1A}" destId="{CDE769E0-6575-42F9-B4E9-A4F3BED936C9}" srcOrd="2" destOrd="0" presId="urn:microsoft.com/office/officeart/2005/8/layout/chevron2"/>
    <dgm:cxn modelId="{8A2750FB-8B8A-4E1D-AFC8-440567CA5E72}" type="presParOf" srcId="{CDE769E0-6575-42F9-B4E9-A4F3BED936C9}" destId="{FC170D5A-2402-405E-93C9-A3E288119E41}" srcOrd="0" destOrd="0" presId="urn:microsoft.com/office/officeart/2005/8/layout/chevron2"/>
    <dgm:cxn modelId="{073BCCF1-97D6-4A21-98D1-A83ECA327743}" type="presParOf" srcId="{CDE769E0-6575-42F9-B4E9-A4F3BED936C9}" destId="{8AA366C4-9BBC-4232-82C9-4CCEFC989ED3}" srcOrd="1" destOrd="0" presId="urn:microsoft.com/office/officeart/2005/8/layout/chevron2"/>
    <dgm:cxn modelId="{A3DDBD39-98E3-452F-AE74-2AC128169A06}" type="presParOf" srcId="{36A7B339-D2CD-412B-AF6E-36D838090D1A}" destId="{E4B572E5-1225-4042-901F-21D1F9A0C42F}" srcOrd="3" destOrd="0" presId="urn:microsoft.com/office/officeart/2005/8/layout/chevron2"/>
    <dgm:cxn modelId="{CD1E041D-9859-4005-AD44-2B5ADE9135DE}" type="presParOf" srcId="{36A7B339-D2CD-412B-AF6E-36D838090D1A}" destId="{4C1B7BBE-D849-4630-8B75-876279495E06}" srcOrd="4" destOrd="0" presId="urn:microsoft.com/office/officeart/2005/8/layout/chevron2"/>
    <dgm:cxn modelId="{7D2E7957-96D7-4D2B-BF9E-C03D56546385}" type="presParOf" srcId="{4C1B7BBE-D849-4630-8B75-876279495E06}" destId="{3AA07743-8494-4DA5-B5FD-49BA1D4ADC8A}" srcOrd="0" destOrd="0" presId="urn:microsoft.com/office/officeart/2005/8/layout/chevron2"/>
    <dgm:cxn modelId="{601E851D-01B2-473E-88F7-4B1FE7B52AB8}" type="presParOf" srcId="{4C1B7BBE-D849-4630-8B75-876279495E06}" destId="{3706C232-F8B7-4952-9C85-F87C03F4F587}" srcOrd="1" destOrd="0" presId="urn:microsoft.com/office/officeart/2005/8/layout/chevron2"/>
    <dgm:cxn modelId="{F0233252-410F-4D01-9AC1-0C46A5E2D718}" type="presParOf" srcId="{36A7B339-D2CD-412B-AF6E-36D838090D1A}" destId="{1E62E5EA-AD94-4DBC-8975-50B3F9D8EAA5}" srcOrd="5" destOrd="0" presId="urn:microsoft.com/office/officeart/2005/8/layout/chevron2"/>
    <dgm:cxn modelId="{15AEC4B0-22A0-474D-A764-53B9C8161DC9}" type="presParOf" srcId="{36A7B339-D2CD-412B-AF6E-36D838090D1A}" destId="{5AD1CE1F-6867-4A25-905D-B79A7D5CB40C}" srcOrd="6" destOrd="0" presId="urn:microsoft.com/office/officeart/2005/8/layout/chevron2"/>
    <dgm:cxn modelId="{7769464C-61BD-4EBF-88A6-1E8050C8CA08}" type="presParOf" srcId="{5AD1CE1F-6867-4A25-905D-B79A7D5CB40C}" destId="{34395166-1583-4CA6-92A7-26EEC6AC5AE8}" srcOrd="0" destOrd="0" presId="urn:microsoft.com/office/officeart/2005/8/layout/chevron2"/>
    <dgm:cxn modelId="{DDFA1228-52B4-4610-9340-5CD972FCEA3A}" type="presParOf" srcId="{5AD1CE1F-6867-4A25-905D-B79A7D5CB40C}" destId="{BEF733B5-95CD-47D0-BE46-6EBFFC18602B}" srcOrd="1" destOrd="0" presId="urn:microsoft.com/office/officeart/2005/8/layout/chevron2"/>
    <dgm:cxn modelId="{19A54098-C19F-4A0C-96BD-96DF0F3E3E09}" type="presParOf" srcId="{36A7B339-D2CD-412B-AF6E-36D838090D1A}" destId="{55CCB71D-5419-4289-A965-FFD21E0E5C8E}" srcOrd="7" destOrd="0" presId="urn:microsoft.com/office/officeart/2005/8/layout/chevron2"/>
    <dgm:cxn modelId="{FE435D8D-4BB1-4AB8-A00C-F708E80A169D}" type="presParOf" srcId="{36A7B339-D2CD-412B-AF6E-36D838090D1A}" destId="{310A8363-A955-4C2A-B969-DC64070195BE}" srcOrd="8" destOrd="0" presId="urn:microsoft.com/office/officeart/2005/8/layout/chevron2"/>
    <dgm:cxn modelId="{B145E06E-8E19-465F-90E9-66793B477AD7}" type="presParOf" srcId="{310A8363-A955-4C2A-B969-DC64070195BE}" destId="{DBA1885D-E7FE-437C-8AC8-07ED10F4CFF2}" srcOrd="0" destOrd="0" presId="urn:microsoft.com/office/officeart/2005/8/layout/chevron2"/>
    <dgm:cxn modelId="{7D4DC466-1433-4120-83E6-C9118252A371}" type="presParOf" srcId="{310A8363-A955-4C2A-B969-DC64070195BE}" destId="{884D7293-47EF-47FD-880D-427366F371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14D5A-23B1-4407-B8E5-4F01EAD51855}">
      <dsp:nvSpPr>
        <dsp:cNvPr id="0" name=""/>
        <dsp:cNvSpPr/>
      </dsp:nvSpPr>
      <dsp:spPr>
        <a:xfrm rot="5400000">
          <a:off x="-138399" y="142013"/>
          <a:ext cx="922664" cy="645865"/>
        </a:xfrm>
        <a:prstGeom prst="chevron">
          <a:avLst/>
        </a:prstGeom>
        <a:solidFill>
          <a:srgbClr val="FF7E00"/>
        </a:solidFill>
        <a:ln w="6350" cap="flat" cmpd="sng" algn="ctr">
          <a:noFill/>
          <a:prstDash val="solid"/>
          <a:miter lim="800000"/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呼</a:t>
          </a:r>
        </a:p>
      </dsp:txBody>
      <dsp:txXfrm rot="-5400000">
        <a:off x="1" y="326547"/>
        <a:ext cx="645865" cy="276799"/>
      </dsp:txXfrm>
    </dsp:sp>
    <dsp:sp modelId="{3D39014C-4E58-4217-A021-FA2BF2F155EE}">
      <dsp:nvSpPr>
        <dsp:cNvPr id="0" name=""/>
        <dsp:cNvSpPr/>
      </dsp:nvSpPr>
      <dsp:spPr>
        <a:xfrm rot="5400000">
          <a:off x="2987585" y="-2338106"/>
          <a:ext cx="600047" cy="528348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判断意识：</a:t>
          </a:r>
          <a:r>
            <a:rPr lang="zh-CN" altLang="en-US" sz="18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呼叫病人，轻拍其面颊或肩部</a:t>
          </a:r>
          <a:endParaRPr lang="zh-CN" altLang="en-US" sz="2000" b="0" kern="120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sp:txBody>
      <dsp:txXfrm rot="-5400000">
        <a:off x="645865" y="32906"/>
        <a:ext cx="5254195" cy="541463"/>
      </dsp:txXfrm>
    </dsp:sp>
    <dsp:sp modelId="{FC170D5A-2402-405E-93C9-A3E288119E41}">
      <dsp:nvSpPr>
        <dsp:cNvPr id="0" name=""/>
        <dsp:cNvSpPr/>
      </dsp:nvSpPr>
      <dsp:spPr>
        <a:xfrm rot="5400000">
          <a:off x="-138399" y="945391"/>
          <a:ext cx="922664" cy="645865"/>
        </a:xfrm>
        <a:prstGeom prst="chevron">
          <a:avLst/>
        </a:prstGeom>
        <a:solidFill>
          <a:srgbClr val="FF7E00"/>
        </a:solidFill>
        <a:ln w="6350" cap="flat" cmpd="sng" algn="ctr">
          <a:noFill/>
          <a:prstDash val="solid"/>
          <a:miter lim="800000"/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叫</a:t>
          </a:r>
          <a:endParaRPr lang="zh-CN" altLang="en-US" sz="2400" b="0" kern="120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sp:txBody>
      <dsp:txXfrm rot="-5400000">
        <a:off x="1" y="1129925"/>
        <a:ext cx="645865" cy="276799"/>
      </dsp:txXfrm>
    </dsp:sp>
    <dsp:sp modelId="{8AA366C4-9BBC-4232-82C9-4CCEFC989ED3}">
      <dsp:nvSpPr>
        <dsp:cNvPr id="0" name=""/>
        <dsp:cNvSpPr/>
      </dsp:nvSpPr>
      <dsp:spPr>
        <a:xfrm rot="5400000">
          <a:off x="2987743" y="-1534885"/>
          <a:ext cx="599731" cy="528348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立即呼救：判断病人意识丧失后，应求助他人帮助</a:t>
          </a:r>
          <a:r>
            <a:rPr lang="en-US" altLang="zh-CN" sz="16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.</a:t>
          </a:r>
          <a:r>
            <a:rPr lang="zh-CN" altLang="en-US" sz="16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原地高声呼救，并拨打急救电话。</a:t>
          </a:r>
        </a:p>
      </dsp:txBody>
      <dsp:txXfrm rot="-5400000">
        <a:off x="645865" y="836269"/>
        <a:ext cx="5254211" cy="541179"/>
      </dsp:txXfrm>
    </dsp:sp>
    <dsp:sp modelId="{3AA07743-8494-4DA5-B5FD-49BA1D4ADC8A}">
      <dsp:nvSpPr>
        <dsp:cNvPr id="0" name=""/>
        <dsp:cNvSpPr/>
      </dsp:nvSpPr>
      <dsp:spPr>
        <a:xfrm rot="5400000">
          <a:off x="-138399" y="1748769"/>
          <a:ext cx="922664" cy="645865"/>
        </a:xfrm>
        <a:prstGeom prst="chevron">
          <a:avLst/>
        </a:prstGeom>
        <a:solidFill>
          <a:srgbClr val="FF7E00"/>
        </a:solidFill>
        <a:ln w="6350" cap="flat" cmpd="sng" algn="ctr">
          <a:solidFill>
            <a:srgbClr val="FDCB03"/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0" kern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C</a:t>
          </a:r>
          <a:endParaRPr lang="zh-CN" altLang="en-US" sz="2400" b="0" kern="120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sp:txBody>
      <dsp:txXfrm rot="-5400000">
        <a:off x="1" y="1933303"/>
        <a:ext cx="645865" cy="276799"/>
      </dsp:txXfrm>
    </dsp:sp>
    <dsp:sp modelId="{3706C232-F8B7-4952-9C85-F87C03F4F587}">
      <dsp:nvSpPr>
        <dsp:cNvPr id="0" name=""/>
        <dsp:cNvSpPr/>
      </dsp:nvSpPr>
      <dsp:spPr>
        <a:xfrm rot="5400000">
          <a:off x="2987743" y="-731508"/>
          <a:ext cx="599731" cy="528348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胸外按压。                     </a:t>
          </a:r>
        </a:p>
      </dsp:txBody>
      <dsp:txXfrm rot="-5400000">
        <a:off x="645865" y="1639646"/>
        <a:ext cx="5254211" cy="541179"/>
      </dsp:txXfrm>
    </dsp:sp>
    <dsp:sp modelId="{34395166-1583-4CA6-92A7-26EEC6AC5AE8}">
      <dsp:nvSpPr>
        <dsp:cNvPr id="0" name=""/>
        <dsp:cNvSpPr/>
      </dsp:nvSpPr>
      <dsp:spPr>
        <a:xfrm rot="5400000">
          <a:off x="-138399" y="2552147"/>
          <a:ext cx="922664" cy="645865"/>
        </a:xfrm>
        <a:prstGeom prst="chevron">
          <a:avLst/>
        </a:prstGeom>
        <a:solidFill>
          <a:srgbClr val="FF7E00"/>
        </a:solidFill>
        <a:ln w="6350" cap="flat" cmpd="sng" algn="ctr">
          <a:noFill/>
          <a:prstDash val="solid"/>
          <a:miter lim="800000"/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0" kern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A</a:t>
          </a:r>
          <a:endParaRPr lang="zh-CN" altLang="en-US" sz="2400" b="0" kern="120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sp:txBody>
      <dsp:txXfrm rot="-5400000">
        <a:off x="1" y="2736681"/>
        <a:ext cx="645865" cy="276799"/>
      </dsp:txXfrm>
    </dsp:sp>
    <dsp:sp modelId="{BEF733B5-95CD-47D0-BE46-6EBFFC18602B}">
      <dsp:nvSpPr>
        <dsp:cNvPr id="0" name=""/>
        <dsp:cNvSpPr/>
      </dsp:nvSpPr>
      <dsp:spPr>
        <a:xfrm rot="5400000">
          <a:off x="2987743" y="71869"/>
          <a:ext cx="599731" cy="528348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保持气道通畅。</a:t>
          </a:r>
        </a:p>
      </dsp:txBody>
      <dsp:txXfrm rot="-5400000">
        <a:off x="645865" y="2443023"/>
        <a:ext cx="5254211" cy="541179"/>
      </dsp:txXfrm>
    </dsp:sp>
    <dsp:sp modelId="{DBA1885D-E7FE-437C-8AC8-07ED10F4CFF2}">
      <dsp:nvSpPr>
        <dsp:cNvPr id="0" name=""/>
        <dsp:cNvSpPr/>
      </dsp:nvSpPr>
      <dsp:spPr>
        <a:xfrm rot="5400000">
          <a:off x="-138399" y="3355524"/>
          <a:ext cx="922664" cy="645865"/>
        </a:xfrm>
        <a:prstGeom prst="chevron">
          <a:avLst/>
        </a:prstGeom>
        <a:solidFill>
          <a:srgbClr val="FF7E00"/>
        </a:solidFill>
        <a:ln w="6350" cap="flat" cmpd="sng" algn="ctr">
          <a:noFill/>
          <a:prstDash val="solid"/>
          <a:miter lim="800000"/>
        </a:ln>
        <a:effectLst>
          <a:outerShdw blurRad="57150" dist="19050" dir="5400000" algn="ctr" rotWithShape="0">
            <a:srgbClr val="000000">
              <a:alpha val="41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b="0" kern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B</a:t>
          </a:r>
          <a:endParaRPr lang="zh-CN" altLang="en-US" sz="2400" b="0" kern="120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微软雅黑" panose="020B0503020204020204" pitchFamily="34" charset="-122"/>
          </a:endParaRPr>
        </a:p>
      </dsp:txBody>
      <dsp:txXfrm rot="-5400000">
        <a:off x="1" y="3540058"/>
        <a:ext cx="645865" cy="276799"/>
      </dsp:txXfrm>
    </dsp:sp>
    <dsp:sp modelId="{884D7293-47EF-47FD-880D-427366F3717F}">
      <dsp:nvSpPr>
        <dsp:cNvPr id="0" name=""/>
        <dsp:cNvSpPr/>
      </dsp:nvSpPr>
      <dsp:spPr>
        <a:xfrm rot="5400000">
          <a:off x="2987743" y="875247"/>
          <a:ext cx="599731" cy="528348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6350" cap="flat" cmpd="sng" algn="ctr">
          <a:noFill/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b="0" kern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rPr>
            <a:t>人工呼吸。</a:t>
          </a:r>
        </a:p>
      </dsp:txBody>
      <dsp:txXfrm rot="-5400000">
        <a:off x="645865" y="3246401"/>
        <a:ext cx="5254211" cy="5411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046C4-A769-4511-987D-E54D6F027007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04E44-FCF2-4141-8097-EB4FE702EE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765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8095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ED1BCBA-B830-43E0-AE50-8D42AF5FB39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8000">
                <a:srgbClr val="FFA400"/>
              </a:gs>
              <a:gs pos="61000">
                <a:srgbClr val="FF7E0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FC315C4-573C-4235-A636-B236ACD14149}"/>
              </a:ext>
            </a:extLst>
          </p:cNvPr>
          <p:cNvGrpSpPr/>
          <p:nvPr userDrawn="1"/>
        </p:nvGrpSpPr>
        <p:grpSpPr>
          <a:xfrm>
            <a:off x="280219" y="191729"/>
            <a:ext cx="11636478" cy="6375863"/>
            <a:chOff x="1271720" y="690429"/>
            <a:chExt cx="9726146" cy="4956781"/>
          </a:xfrm>
        </p:grpSpPr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8131702-38ED-4A38-8401-CF4BE6ADE1A9}"/>
                </a:ext>
              </a:extLst>
            </p:cNvPr>
            <p:cNvSpPr/>
            <p:nvPr/>
          </p:nvSpPr>
          <p:spPr>
            <a:xfrm>
              <a:off x="1271720" y="690429"/>
              <a:ext cx="9726146" cy="4956781"/>
            </a:xfrm>
            <a:prstGeom prst="roundRect">
              <a:avLst>
                <a:gd name="adj" fmla="val 997"/>
              </a:avLst>
            </a:prstGeom>
            <a:solidFill>
              <a:srgbClr val="FFB42D"/>
            </a:solidFill>
            <a:ln w="31750">
              <a:solidFill>
                <a:srgbClr val="DE6F00"/>
              </a:solidFill>
            </a:ln>
            <a:effectLst>
              <a:outerShdw blurRad="50800" dist="38100" dir="8100000" algn="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C5CD440F-1683-40AC-8CC6-6BED5D496CEA}"/>
                </a:ext>
              </a:extLst>
            </p:cNvPr>
            <p:cNvSpPr/>
            <p:nvPr/>
          </p:nvSpPr>
          <p:spPr>
            <a:xfrm>
              <a:off x="1360465" y="767145"/>
              <a:ext cx="9526456" cy="4880065"/>
            </a:xfrm>
            <a:prstGeom prst="roundRect">
              <a:avLst>
                <a:gd name="adj" fmla="val 997"/>
              </a:avLst>
            </a:prstGeom>
            <a:solidFill>
              <a:schemeClr val="bg1"/>
            </a:solidFill>
            <a:ln w="47625">
              <a:solidFill>
                <a:srgbClr val="FF7E00"/>
              </a:solidFill>
            </a:ln>
            <a:effectLst>
              <a:outerShdw blurRad="50800" dist="38100" dir="8100000" algn="tr" rotWithShape="0">
                <a:prstClr val="black">
                  <a:alpha val="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v</a:t>
              </a:r>
              <a:endParaRPr lang="zh-CN" altLang="en-US" dirty="0"/>
            </a:p>
          </p:txBody>
        </p:sp>
      </p:grp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ECA15AFC-0E7D-4AF4-A912-DF738A71DC06}"/>
              </a:ext>
            </a:extLst>
          </p:cNvPr>
          <p:cNvSpPr/>
          <p:nvPr userDrawn="1"/>
        </p:nvSpPr>
        <p:spPr>
          <a:xfrm>
            <a:off x="258575" y="5515897"/>
            <a:ext cx="11653206" cy="1150373"/>
          </a:xfrm>
          <a:custGeom>
            <a:avLst/>
            <a:gdLst>
              <a:gd name="connsiteX0" fmla="*/ 1281253 w 12212841"/>
              <a:gd name="connsiteY0" fmla="*/ 0 h 1113731"/>
              <a:gd name="connsiteX1" fmla="*/ 2542257 w 12212841"/>
              <a:gd name="connsiteY1" fmla="*/ 563018 h 1113731"/>
              <a:gd name="connsiteX2" fmla="*/ 2662070 w 12212841"/>
              <a:gd name="connsiteY2" fmla="*/ 748382 h 1113731"/>
              <a:gd name="connsiteX3" fmla="*/ 2801970 w 12212841"/>
              <a:gd name="connsiteY3" fmla="*/ 736538 h 1113731"/>
              <a:gd name="connsiteX4" fmla="*/ 3352581 w 12212841"/>
              <a:gd name="connsiteY4" fmla="*/ 877773 h 1113731"/>
              <a:gd name="connsiteX5" fmla="*/ 3410802 w 12212841"/>
              <a:gd name="connsiteY5" fmla="*/ 918111 h 1113731"/>
              <a:gd name="connsiteX6" fmla="*/ 3429521 w 12212841"/>
              <a:gd name="connsiteY6" fmla="*/ 905143 h 1113731"/>
              <a:gd name="connsiteX7" fmla="*/ 3980132 w 12212841"/>
              <a:gd name="connsiteY7" fmla="*/ 763908 h 1113731"/>
              <a:gd name="connsiteX8" fmla="*/ 4363462 w 12212841"/>
              <a:gd name="connsiteY8" fmla="*/ 828897 h 1113731"/>
              <a:gd name="connsiteX9" fmla="*/ 4407470 w 12212841"/>
              <a:gd name="connsiteY9" fmla="*/ 848956 h 1113731"/>
              <a:gd name="connsiteX10" fmla="*/ 4421371 w 12212841"/>
              <a:gd name="connsiteY10" fmla="*/ 827449 h 1113731"/>
              <a:gd name="connsiteX11" fmla="*/ 5237983 w 12212841"/>
              <a:gd name="connsiteY11" fmla="*/ 462845 h 1113731"/>
              <a:gd name="connsiteX12" fmla="*/ 6054596 w 12212841"/>
              <a:gd name="connsiteY12" fmla="*/ 827449 h 1113731"/>
              <a:gd name="connsiteX13" fmla="*/ 6143982 w 12212841"/>
              <a:gd name="connsiteY13" fmla="*/ 965737 h 1113731"/>
              <a:gd name="connsiteX14" fmla="*/ 6223365 w 12212841"/>
              <a:gd name="connsiteY14" fmla="*/ 929555 h 1113731"/>
              <a:gd name="connsiteX15" fmla="*/ 6494745 w 12212841"/>
              <a:gd name="connsiteY15" fmla="*/ 883546 h 1113731"/>
              <a:gd name="connsiteX16" fmla="*/ 6987738 w 12212841"/>
              <a:gd name="connsiteY16" fmla="*/ 1055024 h 1113731"/>
              <a:gd name="connsiteX17" fmla="*/ 7001418 w 12212841"/>
              <a:gd name="connsiteY17" fmla="*/ 1068949 h 1113731"/>
              <a:gd name="connsiteX18" fmla="*/ 7117946 w 12212841"/>
              <a:gd name="connsiteY18" fmla="*/ 930136 h 1113731"/>
              <a:gd name="connsiteX19" fmla="*/ 8178498 w 12212841"/>
              <a:gd name="connsiteY19" fmla="*/ 565530 h 1113731"/>
              <a:gd name="connsiteX20" fmla="*/ 9082874 w 12212841"/>
              <a:gd name="connsiteY20" fmla="*/ 807746 h 1113731"/>
              <a:gd name="connsiteX21" fmla="*/ 9181562 w 12212841"/>
              <a:gd name="connsiteY21" fmla="*/ 885084 h 1113731"/>
              <a:gd name="connsiteX22" fmla="*/ 9296503 w 12212841"/>
              <a:gd name="connsiteY22" fmla="*/ 847692 h 1113731"/>
              <a:gd name="connsiteX23" fmla="*/ 9437013 w 12212841"/>
              <a:gd name="connsiteY23" fmla="*/ 832847 h 1113731"/>
              <a:gd name="connsiteX24" fmla="*/ 9826823 w 12212841"/>
              <a:gd name="connsiteY24" fmla="*/ 957634 h 1113731"/>
              <a:gd name="connsiteX25" fmla="*/ 9835236 w 12212841"/>
              <a:gd name="connsiteY25" fmla="*/ 964908 h 1113731"/>
              <a:gd name="connsiteX26" fmla="*/ 9844584 w 12212841"/>
              <a:gd name="connsiteY26" fmla="*/ 950446 h 1113731"/>
              <a:gd name="connsiteX27" fmla="*/ 11105587 w 12212841"/>
              <a:gd name="connsiteY27" fmla="*/ 387428 h 1113731"/>
              <a:gd name="connsiteX28" fmla="*/ 12206386 w 12212841"/>
              <a:gd name="connsiteY28" fmla="*/ 783375 h 1113731"/>
              <a:gd name="connsiteX29" fmla="*/ 12212841 w 12212841"/>
              <a:gd name="connsiteY29" fmla="*/ 789864 h 1113731"/>
              <a:gd name="connsiteX30" fmla="*/ 12212841 w 12212841"/>
              <a:gd name="connsiteY30" fmla="*/ 1113731 h 1113731"/>
              <a:gd name="connsiteX31" fmla="*/ 0 w 12212841"/>
              <a:gd name="connsiteY31" fmla="*/ 1113731 h 1113731"/>
              <a:gd name="connsiteX32" fmla="*/ 0 w 12212841"/>
              <a:gd name="connsiteY32" fmla="*/ 592596 h 1113731"/>
              <a:gd name="connsiteX33" fmla="*/ 131367 w 12212841"/>
              <a:gd name="connsiteY33" fmla="*/ 441299 h 1113731"/>
              <a:gd name="connsiteX34" fmla="*/ 1281253 w 12212841"/>
              <a:gd name="connsiteY34" fmla="*/ 0 h 1113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12841" h="1113731">
                <a:moveTo>
                  <a:pt x="1281253" y="0"/>
                </a:moveTo>
                <a:cubicBezTo>
                  <a:pt x="1806170" y="0"/>
                  <a:pt x="2268973" y="223333"/>
                  <a:pt x="2542257" y="563018"/>
                </a:cubicBezTo>
                <a:lnTo>
                  <a:pt x="2662070" y="748382"/>
                </a:lnTo>
                <a:lnTo>
                  <a:pt x="2801970" y="736538"/>
                </a:lnTo>
                <a:cubicBezTo>
                  <a:pt x="3005929" y="736538"/>
                  <a:pt x="3195406" y="788605"/>
                  <a:pt x="3352581" y="877773"/>
                </a:cubicBezTo>
                <a:lnTo>
                  <a:pt x="3410802" y="918111"/>
                </a:lnTo>
                <a:lnTo>
                  <a:pt x="3429521" y="905143"/>
                </a:lnTo>
                <a:cubicBezTo>
                  <a:pt x="3586696" y="815975"/>
                  <a:pt x="3776174" y="763908"/>
                  <a:pt x="3980132" y="763908"/>
                </a:cubicBezTo>
                <a:cubicBezTo>
                  <a:pt x="4116106" y="763908"/>
                  <a:pt x="4245642" y="787050"/>
                  <a:pt x="4363462" y="828897"/>
                </a:cubicBezTo>
                <a:lnTo>
                  <a:pt x="4407470" y="848956"/>
                </a:lnTo>
                <a:lnTo>
                  <a:pt x="4421371" y="827449"/>
                </a:lnTo>
                <a:cubicBezTo>
                  <a:pt x="4598348" y="607473"/>
                  <a:pt x="4898053" y="462845"/>
                  <a:pt x="5237983" y="462845"/>
                </a:cubicBezTo>
                <a:cubicBezTo>
                  <a:pt x="5577915" y="462845"/>
                  <a:pt x="5877620" y="607473"/>
                  <a:pt x="6054596" y="827449"/>
                </a:cubicBezTo>
                <a:lnTo>
                  <a:pt x="6143982" y="965737"/>
                </a:lnTo>
                <a:lnTo>
                  <a:pt x="6223365" y="929555"/>
                </a:lnTo>
                <a:cubicBezTo>
                  <a:pt x="6306776" y="899929"/>
                  <a:pt x="6398482" y="883546"/>
                  <a:pt x="6494745" y="883546"/>
                </a:cubicBezTo>
                <a:cubicBezTo>
                  <a:pt x="6687270" y="883546"/>
                  <a:pt x="6861569" y="949077"/>
                  <a:pt x="6987738" y="1055024"/>
                </a:cubicBezTo>
                <a:lnTo>
                  <a:pt x="7001418" y="1068949"/>
                </a:lnTo>
                <a:lnTo>
                  <a:pt x="7117946" y="930136"/>
                </a:lnTo>
                <a:cubicBezTo>
                  <a:pt x="7347788" y="710159"/>
                  <a:pt x="7737021" y="565530"/>
                  <a:pt x="8178498" y="565530"/>
                </a:cubicBezTo>
                <a:cubicBezTo>
                  <a:pt x="8531678" y="565530"/>
                  <a:pt x="8851424" y="658093"/>
                  <a:pt x="9082874" y="807746"/>
                </a:cubicBezTo>
                <a:lnTo>
                  <a:pt x="9181562" y="885084"/>
                </a:lnTo>
                <a:lnTo>
                  <a:pt x="9296503" y="847692"/>
                </a:lnTo>
                <a:cubicBezTo>
                  <a:pt x="9341888" y="837959"/>
                  <a:pt x="9388881" y="832847"/>
                  <a:pt x="9437013" y="832847"/>
                </a:cubicBezTo>
                <a:cubicBezTo>
                  <a:pt x="9581407" y="832847"/>
                  <a:pt x="9715549" y="878850"/>
                  <a:pt x="9826823" y="957634"/>
                </a:cubicBezTo>
                <a:lnTo>
                  <a:pt x="9835236" y="964908"/>
                </a:lnTo>
                <a:lnTo>
                  <a:pt x="9844584" y="950446"/>
                </a:lnTo>
                <a:cubicBezTo>
                  <a:pt x="10117868" y="610762"/>
                  <a:pt x="10580669" y="387428"/>
                  <a:pt x="11105587" y="387428"/>
                </a:cubicBezTo>
                <a:cubicBezTo>
                  <a:pt x="11538644" y="387428"/>
                  <a:pt x="11929422" y="539435"/>
                  <a:pt x="12206386" y="783375"/>
                </a:cubicBezTo>
                <a:lnTo>
                  <a:pt x="12212841" y="789864"/>
                </a:lnTo>
                <a:lnTo>
                  <a:pt x="12212841" y="1113731"/>
                </a:lnTo>
                <a:lnTo>
                  <a:pt x="0" y="1113731"/>
                </a:lnTo>
                <a:lnTo>
                  <a:pt x="0" y="592596"/>
                </a:lnTo>
                <a:lnTo>
                  <a:pt x="131367" y="441299"/>
                </a:lnTo>
                <a:cubicBezTo>
                  <a:pt x="410205" y="170990"/>
                  <a:pt x="821950" y="0"/>
                  <a:pt x="1281253" y="0"/>
                </a:cubicBezTo>
                <a:close/>
              </a:path>
            </a:pathLst>
          </a:custGeom>
          <a:solidFill>
            <a:srgbClr val="FF7E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82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F44DAD4-D6F4-40D1-9B10-FD6216E52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E1778D7-B07F-481C-BFD3-38C794251D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B06B95-8C17-49AD-A632-EDC1911EC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EB84D3-0878-411A-9EF9-A986BF27C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C6C5A35-6B50-4739-8766-5C3EC18D3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5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624EC41-682D-4168-873E-8FF393ABBF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AB9FAFD-E237-4E96-B841-6059096D8A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D174053-D745-4476-B80F-26C44CE8E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C8B41F3-8F81-437A-A7EB-DA858BFDA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8D97496-4E5A-47C5-80DA-29569999B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82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46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458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603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88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13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046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08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6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8B27D4E-71B0-4C8C-BFC8-2587219E8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4BA4BCF-3537-4AAD-9F4D-E84C9540D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AC81B97-9404-4CA9-A8CF-363227A9F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EB3CC4E-6517-419F-955D-943689978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6B13612-AC1B-4BBB-AF9A-47468EC7A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02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4897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099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611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5FC0891-A8B7-423C-B246-FEE1CA45B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DF9AC56-F8C3-4F8F-AF48-E18903A09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0AECDF1-7772-4B9E-810C-2CB891FD3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F2DADD-D3ED-4EB3-9F59-8C2A69B04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344F39A-469E-45A7-B0BC-8EE7CDCB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xmlns="" id="{30C70F85-F257-4433-BBB3-59C4E16696CE}"/>
              </a:ext>
            </a:extLst>
          </p:cNvPr>
          <p:cNvSpPr txBox="1">
            <a:spLocks/>
          </p:cNvSpPr>
          <p:nvPr userDrawn="1"/>
        </p:nvSpPr>
        <p:spPr>
          <a:xfrm>
            <a:off x="4906784" y="2127820"/>
            <a:ext cx="3246616" cy="1008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</a:t>
            </a:r>
            <a:r>
              <a:rPr lang="zh-CN" altLang="en-US" sz="4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版权声明</a:t>
            </a:r>
            <a:r>
              <a: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感谢您下载平台上提供的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在熊猫办公出售的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模板是免版税类（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RF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Royalty-Free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）正版受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中国人民共和国著作法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世界版权公约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模板素材的使用权。</a:t>
            </a:r>
            <a:b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不得将熊猫办公的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模板、</a:t>
            </a:r>
            <a:r>
              <a:rPr lang="en-US" altLang="zh-CN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r>
              <a:rPr lang="zh-CN" altLang="en-US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endParaRPr lang="zh-CN" altLang="en-US" spc="12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848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50B17EC-703B-4226-8958-5C3AE360C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FEF80D5-0A47-4857-85D5-F9FF6E1071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81986E7-FC0A-40E6-9AA9-046BE2C9FB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72F40E3-8693-4144-8072-46AD89738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D630CDB-9162-4F6C-85C2-9EBF7C502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61F0C65-D1AC-4FD3-8B9E-82EE337DD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85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074C6BD-3144-484F-AAE3-BB8CF74D0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5DA7E2E-47B3-43A6-9B69-A83B6E929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D6B6F6E-6D0C-40F4-8281-89713E419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7AE118E-CE09-4800-9EDE-EAE3844AE3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EB9851F-5437-461C-AE9C-84AB50DBC7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85D2E834-C076-469F-BBB8-418ED0BA6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6FC576B-D679-4FB0-832A-2AA406C14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AAA71C5A-2880-4259-B885-7DB189D33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87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63187E8-2422-4A0B-9D06-8EA1F7CA5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39F76066-49BC-4AEF-8AEA-C98ED604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42DBC87-9759-4ECF-A830-597D65935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9B85752-C051-4F15-A51A-79859F3C5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93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511ED9D8-C6F8-4EF1-9697-44A45E2F2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2281C50-C609-4799-9875-FBF99DA8A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3C4BEE8-827C-4F8A-86E9-55D3ABFBB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64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F3D9071-F7EC-4DD1-821B-F2CAF52A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B77371B-2D2E-4DD5-8F98-D3E36493B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C1B2197-1ECE-4018-A65F-29C99C050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08AD859-6AB9-4DFA-81B9-2760AF7D2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10D6FCB-67BB-49CE-BEC8-838DF60A5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E60B8DC-41B8-4DA9-A5E9-009A1755A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09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559B829-6C44-455B-9BD9-12A07C50F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165B152A-9B34-41BF-894E-B350A8CCC2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12B6BEC-CEE6-47A1-8D59-5DBDB5EA00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48B7FE8-766D-448D-BBA4-480545338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F24DCCA-4077-401E-94FB-ED1207731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3C09D30-9293-4C2A-A4E9-CBD89A50C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87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0DAD93A8-BE1D-4981-89C9-AF586AEFE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6DFC194-26EB-46CA-8AB0-1E8FBCC873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DD0A682-D2F6-47DC-BDF1-EB85358B4A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D5D63-226E-47E4-ACF3-3CB1B46F993A}" type="datetimeFigureOut">
              <a:rPr lang="zh-CN" altLang="en-US" smtClean="0"/>
              <a:t>2020/8/16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8E96027-E026-40F7-9135-FB1B7F891C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138F191-A616-4FB9-83BF-B13D704F7A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B1F4C-ED8F-4AE5-92B5-CA43560ABD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08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364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262B141-01E1-47EE-9724-580E3C9F153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8000">
                <a:srgbClr val="FFA400"/>
              </a:gs>
              <a:gs pos="61000">
                <a:srgbClr val="FF7E0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59540780-924D-4687-A0F1-83B66B2D2938}"/>
              </a:ext>
            </a:extLst>
          </p:cNvPr>
          <p:cNvGrpSpPr/>
          <p:nvPr/>
        </p:nvGrpSpPr>
        <p:grpSpPr>
          <a:xfrm>
            <a:off x="68394" y="2300471"/>
            <a:ext cx="2585890" cy="786233"/>
            <a:chOff x="-85198" y="5174820"/>
            <a:chExt cx="2585890" cy="786233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1133D0D8-F225-4E48-A657-601F5C244784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xmlns="" id="{77944929-2413-497B-B08A-BD28EC88A49A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="" id="{1F9933D0-E659-4380-8D11-8FD19D4390D8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xmlns="" id="{CFA6F358-7E8B-44F5-87D8-350D94232F5C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7EFA32C4-2BC5-4A11-9D53-65B682A66DC3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="" id="{21C9A619-F94B-45F8-91A1-B5EC1F122394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581DC5F4-BC67-4D4C-BAFE-C2C922C19144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FA0E2E40-3820-41E6-92EF-49EAF5AD0FA4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687546D8-D91F-47C1-8A29-68486D0681C9}"/>
              </a:ext>
            </a:extLst>
          </p:cNvPr>
          <p:cNvSpPr/>
          <p:nvPr/>
        </p:nvSpPr>
        <p:spPr>
          <a:xfrm>
            <a:off x="-64169" y="5328986"/>
            <a:ext cx="12212841" cy="1606818"/>
          </a:xfrm>
          <a:custGeom>
            <a:avLst/>
            <a:gdLst>
              <a:gd name="connsiteX0" fmla="*/ 1281253 w 12212841"/>
              <a:gd name="connsiteY0" fmla="*/ 0 h 1113731"/>
              <a:gd name="connsiteX1" fmla="*/ 2542257 w 12212841"/>
              <a:gd name="connsiteY1" fmla="*/ 563018 h 1113731"/>
              <a:gd name="connsiteX2" fmla="*/ 2662070 w 12212841"/>
              <a:gd name="connsiteY2" fmla="*/ 748382 h 1113731"/>
              <a:gd name="connsiteX3" fmla="*/ 2801970 w 12212841"/>
              <a:gd name="connsiteY3" fmla="*/ 736538 h 1113731"/>
              <a:gd name="connsiteX4" fmla="*/ 3352581 w 12212841"/>
              <a:gd name="connsiteY4" fmla="*/ 877773 h 1113731"/>
              <a:gd name="connsiteX5" fmla="*/ 3410802 w 12212841"/>
              <a:gd name="connsiteY5" fmla="*/ 918111 h 1113731"/>
              <a:gd name="connsiteX6" fmla="*/ 3429521 w 12212841"/>
              <a:gd name="connsiteY6" fmla="*/ 905143 h 1113731"/>
              <a:gd name="connsiteX7" fmla="*/ 3980132 w 12212841"/>
              <a:gd name="connsiteY7" fmla="*/ 763908 h 1113731"/>
              <a:gd name="connsiteX8" fmla="*/ 4363462 w 12212841"/>
              <a:gd name="connsiteY8" fmla="*/ 828897 h 1113731"/>
              <a:gd name="connsiteX9" fmla="*/ 4407470 w 12212841"/>
              <a:gd name="connsiteY9" fmla="*/ 848956 h 1113731"/>
              <a:gd name="connsiteX10" fmla="*/ 4421371 w 12212841"/>
              <a:gd name="connsiteY10" fmla="*/ 827449 h 1113731"/>
              <a:gd name="connsiteX11" fmla="*/ 5237983 w 12212841"/>
              <a:gd name="connsiteY11" fmla="*/ 462845 h 1113731"/>
              <a:gd name="connsiteX12" fmla="*/ 6054596 w 12212841"/>
              <a:gd name="connsiteY12" fmla="*/ 827449 h 1113731"/>
              <a:gd name="connsiteX13" fmla="*/ 6143982 w 12212841"/>
              <a:gd name="connsiteY13" fmla="*/ 965737 h 1113731"/>
              <a:gd name="connsiteX14" fmla="*/ 6223365 w 12212841"/>
              <a:gd name="connsiteY14" fmla="*/ 929555 h 1113731"/>
              <a:gd name="connsiteX15" fmla="*/ 6494745 w 12212841"/>
              <a:gd name="connsiteY15" fmla="*/ 883546 h 1113731"/>
              <a:gd name="connsiteX16" fmla="*/ 6987738 w 12212841"/>
              <a:gd name="connsiteY16" fmla="*/ 1055024 h 1113731"/>
              <a:gd name="connsiteX17" fmla="*/ 7001418 w 12212841"/>
              <a:gd name="connsiteY17" fmla="*/ 1068949 h 1113731"/>
              <a:gd name="connsiteX18" fmla="*/ 7117946 w 12212841"/>
              <a:gd name="connsiteY18" fmla="*/ 930136 h 1113731"/>
              <a:gd name="connsiteX19" fmla="*/ 8178498 w 12212841"/>
              <a:gd name="connsiteY19" fmla="*/ 565530 h 1113731"/>
              <a:gd name="connsiteX20" fmla="*/ 9082874 w 12212841"/>
              <a:gd name="connsiteY20" fmla="*/ 807746 h 1113731"/>
              <a:gd name="connsiteX21" fmla="*/ 9181562 w 12212841"/>
              <a:gd name="connsiteY21" fmla="*/ 885084 h 1113731"/>
              <a:gd name="connsiteX22" fmla="*/ 9296503 w 12212841"/>
              <a:gd name="connsiteY22" fmla="*/ 847692 h 1113731"/>
              <a:gd name="connsiteX23" fmla="*/ 9437013 w 12212841"/>
              <a:gd name="connsiteY23" fmla="*/ 832847 h 1113731"/>
              <a:gd name="connsiteX24" fmla="*/ 9826823 w 12212841"/>
              <a:gd name="connsiteY24" fmla="*/ 957634 h 1113731"/>
              <a:gd name="connsiteX25" fmla="*/ 9835236 w 12212841"/>
              <a:gd name="connsiteY25" fmla="*/ 964908 h 1113731"/>
              <a:gd name="connsiteX26" fmla="*/ 9844584 w 12212841"/>
              <a:gd name="connsiteY26" fmla="*/ 950446 h 1113731"/>
              <a:gd name="connsiteX27" fmla="*/ 11105587 w 12212841"/>
              <a:gd name="connsiteY27" fmla="*/ 387428 h 1113731"/>
              <a:gd name="connsiteX28" fmla="*/ 12206386 w 12212841"/>
              <a:gd name="connsiteY28" fmla="*/ 783375 h 1113731"/>
              <a:gd name="connsiteX29" fmla="*/ 12212841 w 12212841"/>
              <a:gd name="connsiteY29" fmla="*/ 789864 h 1113731"/>
              <a:gd name="connsiteX30" fmla="*/ 12212841 w 12212841"/>
              <a:gd name="connsiteY30" fmla="*/ 1113731 h 1113731"/>
              <a:gd name="connsiteX31" fmla="*/ 0 w 12212841"/>
              <a:gd name="connsiteY31" fmla="*/ 1113731 h 1113731"/>
              <a:gd name="connsiteX32" fmla="*/ 0 w 12212841"/>
              <a:gd name="connsiteY32" fmla="*/ 592596 h 1113731"/>
              <a:gd name="connsiteX33" fmla="*/ 131367 w 12212841"/>
              <a:gd name="connsiteY33" fmla="*/ 441299 h 1113731"/>
              <a:gd name="connsiteX34" fmla="*/ 1281253 w 12212841"/>
              <a:gd name="connsiteY34" fmla="*/ 0 h 1113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12841" h="1113731">
                <a:moveTo>
                  <a:pt x="1281253" y="0"/>
                </a:moveTo>
                <a:cubicBezTo>
                  <a:pt x="1806170" y="0"/>
                  <a:pt x="2268973" y="223333"/>
                  <a:pt x="2542257" y="563018"/>
                </a:cubicBezTo>
                <a:lnTo>
                  <a:pt x="2662070" y="748382"/>
                </a:lnTo>
                <a:lnTo>
                  <a:pt x="2801970" y="736538"/>
                </a:lnTo>
                <a:cubicBezTo>
                  <a:pt x="3005929" y="736538"/>
                  <a:pt x="3195406" y="788605"/>
                  <a:pt x="3352581" y="877773"/>
                </a:cubicBezTo>
                <a:lnTo>
                  <a:pt x="3410802" y="918111"/>
                </a:lnTo>
                <a:lnTo>
                  <a:pt x="3429521" y="905143"/>
                </a:lnTo>
                <a:cubicBezTo>
                  <a:pt x="3586696" y="815975"/>
                  <a:pt x="3776174" y="763908"/>
                  <a:pt x="3980132" y="763908"/>
                </a:cubicBezTo>
                <a:cubicBezTo>
                  <a:pt x="4116106" y="763908"/>
                  <a:pt x="4245642" y="787050"/>
                  <a:pt x="4363462" y="828897"/>
                </a:cubicBezTo>
                <a:lnTo>
                  <a:pt x="4407470" y="848956"/>
                </a:lnTo>
                <a:lnTo>
                  <a:pt x="4421371" y="827449"/>
                </a:lnTo>
                <a:cubicBezTo>
                  <a:pt x="4598348" y="607473"/>
                  <a:pt x="4898053" y="462845"/>
                  <a:pt x="5237983" y="462845"/>
                </a:cubicBezTo>
                <a:cubicBezTo>
                  <a:pt x="5577915" y="462845"/>
                  <a:pt x="5877620" y="607473"/>
                  <a:pt x="6054596" y="827449"/>
                </a:cubicBezTo>
                <a:lnTo>
                  <a:pt x="6143982" y="965737"/>
                </a:lnTo>
                <a:lnTo>
                  <a:pt x="6223365" y="929555"/>
                </a:lnTo>
                <a:cubicBezTo>
                  <a:pt x="6306776" y="899929"/>
                  <a:pt x="6398482" y="883546"/>
                  <a:pt x="6494745" y="883546"/>
                </a:cubicBezTo>
                <a:cubicBezTo>
                  <a:pt x="6687270" y="883546"/>
                  <a:pt x="6861569" y="949077"/>
                  <a:pt x="6987738" y="1055024"/>
                </a:cubicBezTo>
                <a:lnTo>
                  <a:pt x="7001418" y="1068949"/>
                </a:lnTo>
                <a:lnTo>
                  <a:pt x="7117946" y="930136"/>
                </a:lnTo>
                <a:cubicBezTo>
                  <a:pt x="7347788" y="710159"/>
                  <a:pt x="7737021" y="565530"/>
                  <a:pt x="8178498" y="565530"/>
                </a:cubicBezTo>
                <a:cubicBezTo>
                  <a:pt x="8531678" y="565530"/>
                  <a:pt x="8851424" y="658093"/>
                  <a:pt x="9082874" y="807746"/>
                </a:cubicBezTo>
                <a:lnTo>
                  <a:pt x="9181562" y="885084"/>
                </a:lnTo>
                <a:lnTo>
                  <a:pt x="9296503" y="847692"/>
                </a:lnTo>
                <a:cubicBezTo>
                  <a:pt x="9341888" y="837959"/>
                  <a:pt x="9388881" y="832847"/>
                  <a:pt x="9437013" y="832847"/>
                </a:cubicBezTo>
                <a:cubicBezTo>
                  <a:pt x="9581407" y="832847"/>
                  <a:pt x="9715549" y="878850"/>
                  <a:pt x="9826823" y="957634"/>
                </a:cubicBezTo>
                <a:lnTo>
                  <a:pt x="9835236" y="964908"/>
                </a:lnTo>
                <a:lnTo>
                  <a:pt x="9844584" y="950446"/>
                </a:lnTo>
                <a:cubicBezTo>
                  <a:pt x="10117868" y="610762"/>
                  <a:pt x="10580669" y="387428"/>
                  <a:pt x="11105587" y="387428"/>
                </a:cubicBezTo>
                <a:cubicBezTo>
                  <a:pt x="11538644" y="387428"/>
                  <a:pt x="11929422" y="539435"/>
                  <a:pt x="12206386" y="783375"/>
                </a:cubicBezTo>
                <a:lnTo>
                  <a:pt x="12212841" y="789864"/>
                </a:lnTo>
                <a:lnTo>
                  <a:pt x="12212841" y="1113731"/>
                </a:lnTo>
                <a:lnTo>
                  <a:pt x="0" y="1113731"/>
                </a:lnTo>
                <a:lnTo>
                  <a:pt x="0" y="592596"/>
                </a:lnTo>
                <a:lnTo>
                  <a:pt x="131367" y="441299"/>
                </a:lnTo>
                <a:cubicBezTo>
                  <a:pt x="410205" y="170990"/>
                  <a:pt x="821950" y="0"/>
                  <a:pt x="1281253" y="0"/>
                </a:cubicBezTo>
                <a:close/>
              </a:path>
            </a:pathLst>
          </a:custGeom>
          <a:solidFill>
            <a:srgbClr val="DE6F00">
              <a:alpha val="67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649D9DB6-6396-4022-B8EF-0BC857D4E6D3}"/>
              </a:ext>
            </a:extLst>
          </p:cNvPr>
          <p:cNvSpPr/>
          <p:nvPr/>
        </p:nvSpPr>
        <p:spPr>
          <a:xfrm>
            <a:off x="1238250" y="844423"/>
            <a:ext cx="9550066" cy="4857136"/>
          </a:xfrm>
          <a:prstGeom prst="roundRect">
            <a:avLst>
              <a:gd name="adj" fmla="val 997"/>
            </a:avLst>
          </a:prstGeom>
          <a:solidFill>
            <a:srgbClr val="FFB42D"/>
          </a:solidFill>
          <a:ln w="31750">
            <a:solidFill>
              <a:srgbClr val="DE6F00"/>
            </a:solidFill>
          </a:ln>
          <a:effectLst>
            <a:outerShdw blurRad="50800" dist="38100" dir="8100000" algn="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8A2AE29F-E925-45F8-920E-BF8EBFC756A4}"/>
              </a:ext>
            </a:extLst>
          </p:cNvPr>
          <p:cNvSpPr/>
          <p:nvPr/>
        </p:nvSpPr>
        <p:spPr>
          <a:xfrm>
            <a:off x="1485900" y="631866"/>
            <a:ext cx="9550066" cy="4857136"/>
          </a:xfrm>
          <a:prstGeom prst="roundRect">
            <a:avLst>
              <a:gd name="adj" fmla="val 997"/>
            </a:avLst>
          </a:prstGeom>
          <a:solidFill>
            <a:schemeClr val="bg1"/>
          </a:solidFill>
          <a:ln w="47625">
            <a:solidFill>
              <a:srgbClr val="FF7E00"/>
            </a:solidFill>
          </a:ln>
          <a:effectLst>
            <a:outerShdw blurRad="50800" dist="38100" dir="8100000" algn="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</a:t>
            </a:r>
            <a:endParaRPr lang="zh-CN" altLang="en-US" dirty="0"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E4338510-6D73-414B-B0A7-464630CDDB2A}"/>
              </a:ext>
            </a:extLst>
          </p:cNvPr>
          <p:cNvSpPr/>
          <p:nvPr/>
        </p:nvSpPr>
        <p:spPr>
          <a:xfrm flipH="1">
            <a:off x="-42505" y="5786979"/>
            <a:ext cx="12212841" cy="1113731"/>
          </a:xfrm>
          <a:custGeom>
            <a:avLst/>
            <a:gdLst>
              <a:gd name="connsiteX0" fmla="*/ 1281253 w 12212841"/>
              <a:gd name="connsiteY0" fmla="*/ 0 h 1113731"/>
              <a:gd name="connsiteX1" fmla="*/ 2542257 w 12212841"/>
              <a:gd name="connsiteY1" fmla="*/ 563018 h 1113731"/>
              <a:gd name="connsiteX2" fmla="*/ 2662070 w 12212841"/>
              <a:gd name="connsiteY2" fmla="*/ 748382 h 1113731"/>
              <a:gd name="connsiteX3" fmla="*/ 2801970 w 12212841"/>
              <a:gd name="connsiteY3" fmla="*/ 736538 h 1113731"/>
              <a:gd name="connsiteX4" fmla="*/ 3352581 w 12212841"/>
              <a:gd name="connsiteY4" fmla="*/ 877773 h 1113731"/>
              <a:gd name="connsiteX5" fmla="*/ 3410802 w 12212841"/>
              <a:gd name="connsiteY5" fmla="*/ 918111 h 1113731"/>
              <a:gd name="connsiteX6" fmla="*/ 3429521 w 12212841"/>
              <a:gd name="connsiteY6" fmla="*/ 905143 h 1113731"/>
              <a:gd name="connsiteX7" fmla="*/ 3980132 w 12212841"/>
              <a:gd name="connsiteY7" fmla="*/ 763908 h 1113731"/>
              <a:gd name="connsiteX8" fmla="*/ 4363462 w 12212841"/>
              <a:gd name="connsiteY8" fmla="*/ 828897 h 1113731"/>
              <a:gd name="connsiteX9" fmla="*/ 4407470 w 12212841"/>
              <a:gd name="connsiteY9" fmla="*/ 848956 h 1113731"/>
              <a:gd name="connsiteX10" fmla="*/ 4421371 w 12212841"/>
              <a:gd name="connsiteY10" fmla="*/ 827449 h 1113731"/>
              <a:gd name="connsiteX11" fmla="*/ 5237983 w 12212841"/>
              <a:gd name="connsiteY11" fmla="*/ 462845 h 1113731"/>
              <a:gd name="connsiteX12" fmla="*/ 6054596 w 12212841"/>
              <a:gd name="connsiteY12" fmla="*/ 827449 h 1113731"/>
              <a:gd name="connsiteX13" fmla="*/ 6143982 w 12212841"/>
              <a:gd name="connsiteY13" fmla="*/ 965737 h 1113731"/>
              <a:gd name="connsiteX14" fmla="*/ 6223365 w 12212841"/>
              <a:gd name="connsiteY14" fmla="*/ 929555 h 1113731"/>
              <a:gd name="connsiteX15" fmla="*/ 6494745 w 12212841"/>
              <a:gd name="connsiteY15" fmla="*/ 883546 h 1113731"/>
              <a:gd name="connsiteX16" fmla="*/ 6987738 w 12212841"/>
              <a:gd name="connsiteY16" fmla="*/ 1055024 h 1113731"/>
              <a:gd name="connsiteX17" fmla="*/ 7001418 w 12212841"/>
              <a:gd name="connsiteY17" fmla="*/ 1068949 h 1113731"/>
              <a:gd name="connsiteX18" fmla="*/ 7117946 w 12212841"/>
              <a:gd name="connsiteY18" fmla="*/ 930136 h 1113731"/>
              <a:gd name="connsiteX19" fmla="*/ 8178498 w 12212841"/>
              <a:gd name="connsiteY19" fmla="*/ 565530 h 1113731"/>
              <a:gd name="connsiteX20" fmla="*/ 9082874 w 12212841"/>
              <a:gd name="connsiteY20" fmla="*/ 807746 h 1113731"/>
              <a:gd name="connsiteX21" fmla="*/ 9181562 w 12212841"/>
              <a:gd name="connsiteY21" fmla="*/ 885084 h 1113731"/>
              <a:gd name="connsiteX22" fmla="*/ 9296503 w 12212841"/>
              <a:gd name="connsiteY22" fmla="*/ 847692 h 1113731"/>
              <a:gd name="connsiteX23" fmla="*/ 9437013 w 12212841"/>
              <a:gd name="connsiteY23" fmla="*/ 832847 h 1113731"/>
              <a:gd name="connsiteX24" fmla="*/ 9826823 w 12212841"/>
              <a:gd name="connsiteY24" fmla="*/ 957634 h 1113731"/>
              <a:gd name="connsiteX25" fmla="*/ 9835236 w 12212841"/>
              <a:gd name="connsiteY25" fmla="*/ 964908 h 1113731"/>
              <a:gd name="connsiteX26" fmla="*/ 9844584 w 12212841"/>
              <a:gd name="connsiteY26" fmla="*/ 950446 h 1113731"/>
              <a:gd name="connsiteX27" fmla="*/ 11105587 w 12212841"/>
              <a:gd name="connsiteY27" fmla="*/ 387428 h 1113731"/>
              <a:gd name="connsiteX28" fmla="*/ 12206386 w 12212841"/>
              <a:gd name="connsiteY28" fmla="*/ 783375 h 1113731"/>
              <a:gd name="connsiteX29" fmla="*/ 12212841 w 12212841"/>
              <a:gd name="connsiteY29" fmla="*/ 789864 h 1113731"/>
              <a:gd name="connsiteX30" fmla="*/ 12212841 w 12212841"/>
              <a:gd name="connsiteY30" fmla="*/ 1113731 h 1113731"/>
              <a:gd name="connsiteX31" fmla="*/ 0 w 12212841"/>
              <a:gd name="connsiteY31" fmla="*/ 1113731 h 1113731"/>
              <a:gd name="connsiteX32" fmla="*/ 0 w 12212841"/>
              <a:gd name="connsiteY32" fmla="*/ 592596 h 1113731"/>
              <a:gd name="connsiteX33" fmla="*/ 131367 w 12212841"/>
              <a:gd name="connsiteY33" fmla="*/ 441299 h 1113731"/>
              <a:gd name="connsiteX34" fmla="*/ 1281253 w 12212841"/>
              <a:gd name="connsiteY34" fmla="*/ 0 h 1113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12841" h="1113731">
                <a:moveTo>
                  <a:pt x="1281253" y="0"/>
                </a:moveTo>
                <a:cubicBezTo>
                  <a:pt x="1806170" y="0"/>
                  <a:pt x="2268973" y="223333"/>
                  <a:pt x="2542257" y="563018"/>
                </a:cubicBezTo>
                <a:lnTo>
                  <a:pt x="2662070" y="748382"/>
                </a:lnTo>
                <a:lnTo>
                  <a:pt x="2801970" y="736538"/>
                </a:lnTo>
                <a:cubicBezTo>
                  <a:pt x="3005929" y="736538"/>
                  <a:pt x="3195406" y="788605"/>
                  <a:pt x="3352581" y="877773"/>
                </a:cubicBezTo>
                <a:lnTo>
                  <a:pt x="3410802" y="918111"/>
                </a:lnTo>
                <a:lnTo>
                  <a:pt x="3429521" y="905143"/>
                </a:lnTo>
                <a:cubicBezTo>
                  <a:pt x="3586696" y="815975"/>
                  <a:pt x="3776174" y="763908"/>
                  <a:pt x="3980132" y="763908"/>
                </a:cubicBezTo>
                <a:cubicBezTo>
                  <a:pt x="4116106" y="763908"/>
                  <a:pt x="4245642" y="787050"/>
                  <a:pt x="4363462" y="828897"/>
                </a:cubicBezTo>
                <a:lnTo>
                  <a:pt x="4407470" y="848956"/>
                </a:lnTo>
                <a:lnTo>
                  <a:pt x="4421371" y="827449"/>
                </a:lnTo>
                <a:cubicBezTo>
                  <a:pt x="4598348" y="607473"/>
                  <a:pt x="4898053" y="462845"/>
                  <a:pt x="5237983" y="462845"/>
                </a:cubicBezTo>
                <a:cubicBezTo>
                  <a:pt x="5577915" y="462845"/>
                  <a:pt x="5877620" y="607473"/>
                  <a:pt x="6054596" y="827449"/>
                </a:cubicBezTo>
                <a:lnTo>
                  <a:pt x="6143982" y="965737"/>
                </a:lnTo>
                <a:lnTo>
                  <a:pt x="6223365" y="929555"/>
                </a:lnTo>
                <a:cubicBezTo>
                  <a:pt x="6306776" y="899929"/>
                  <a:pt x="6398482" y="883546"/>
                  <a:pt x="6494745" y="883546"/>
                </a:cubicBezTo>
                <a:cubicBezTo>
                  <a:pt x="6687270" y="883546"/>
                  <a:pt x="6861569" y="949077"/>
                  <a:pt x="6987738" y="1055024"/>
                </a:cubicBezTo>
                <a:lnTo>
                  <a:pt x="7001418" y="1068949"/>
                </a:lnTo>
                <a:lnTo>
                  <a:pt x="7117946" y="930136"/>
                </a:lnTo>
                <a:cubicBezTo>
                  <a:pt x="7347788" y="710159"/>
                  <a:pt x="7737021" y="565530"/>
                  <a:pt x="8178498" y="565530"/>
                </a:cubicBezTo>
                <a:cubicBezTo>
                  <a:pt x="8531678" y="565530"/>
                  <a:pt x="8851424" y="658093"/>
                  <a:pt x="9082874" y="807746"/>
                </a:cubicBezTo>
                <a:lnTo>
                  <a:pt x="9181562" y="885084"/>
                </a:lnTo>
                <a:lnTo>
                  <a:pt x="9296503" y="847692"/>
                </a:lnTo>
                <a:cubicBezTo>
                  <a:pt x="9341888" y="837959"/>
                  <a:pt x="9388881" y="832847"/>
                  <a:pt x="9437013" y="832847"/>
                </a:cubicBezTo>
                <a:cubicBezTo>
                  <a:pt x="9581407" y="832847"/>
                  <a:pt x="9715549" y="878850"/>
                  <a:pt x="9826823" y="957634"/>
                </a:cubicBezTo>
                <a:lnTo>
                  <a:pt x="9835236" y="964908"/>
                </a:lnTo>
                <a:lnTo>
                  <a:pt x="9844584" y="950446"/>
                </a:lnTo>
                <a:cubicBezTo>
                  <a:pt x="10117868" y="610762"/>
                  <a:pt x="10580669" y="387428"/>
                  <a:pt x="11105587" y="387428"/>
                </a:cubicBezTo>
                <a:cubicBezTo>
                  <a:pt x="11538644" y="387428"/>
                  <a:pt x="11929422" y="539435"/>
                  <a:pt x="12206386" y="783375"/>
                </a:cubicBezTo>
                <a:lnTo>
                  <a:pt x="12212841" y="789864"/>
                </a:lnTo>
                <a:lnTo>
                  <a:pt x="12212841" y="1113731"/>
                </a:lnTo>
                <a:lnTo>
                  <a:pt x="0" y="1113731"/>
                </a:lnTo>
                <a:lnTo>
                  <a:pt x="0" y="592596"/>
                </a:lnTo>
                <a:lnTo>
                  <a:pt x="131367" y="441299"/>
                </a:lnTo>
                <a:cubicBezTo>
                  <a:pt x="410205" y="170990"/>
                  <a:pt x="821950" y="0"/>
                  <a:pt x="12812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sx="101000" sy="101000" rotWithShape="0">
              <a:schemeClr val="accent2">
                <a:lumMod val="60000"/>
                <a:lumOff val="40000"/>
                <a:alpha val="7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矩形: 圆角 74">
            <a:extLst>
              <a:ext uri="{FF2B5EF4-FFF2-40B4-BE49-F238E27FC236}">
                <a16:creationId xmlns:a16="http://schemas.microsoft.com/office/drawing/2014/main" xmlns="" id="{BB2A00B9-4C78-470F-953A-0C96BF6C5743}"/>
              </a:ext>
            </a:extLst>
          </p:cNvPr>
          <p:cNvSpPr/>
          <p:nvPr/>
        </p:nvSpPr>
        <p:spPr>
          <a:xfrm>
            <a:off x="1780634" y="844423"/>
            <a:ext cx="9007682" cy="4586432"/>
          </a:xfrm>
          <a:prstGeom prst="roundRect">
            <a:avLst>
              <a:gd name="adj" fmla="val 997"/>
            </a:avLst>
          </a:prstGeom>
          <a:solidFill>
            <a:schemeClr val="bg1"/>
          </a:solidFill>
          <a:ln w="47625">
            <a:solidFill>
              <a:srgbClr val="FF7E00"/>
            </a:solidFill>
          </a:ln>
          <a:effectLst>
            <a:outerShdw blurRad="50800" dist="38100" dir="8100000" algn="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FB1E253D-DADF-44E9-BCBF-BCC6C198AED9}"/>
              </a:ext>
            </a:extLst>
          </p:cNvPr>
          <p:cNvSpPr/>
          <p:nvPr/>
        </p:nvSpPr>
        <p:spPr>
          <a:xfrm>
            <a:off x="-20841" y="5829689"/>
            <a:ext cx="12212841" cy="1113731"/>
          </a:xfrm>
          <a:custGeom>
            <a:avLst/>
            <a:gdLst>
              <a:gd name="connsiteX0" fmla="*/ 1281253 w 12212841"/>
              <a:gd name="connsiteY0" fmla="*/ 0 h 1113731"/>
              <a:gd name="connsiteX1" fmla="*/ 2542257 w 12212841"/>
              <a:gd name="connsiteY1" fmla="*/ 563018 h 1113731"/>
              <a:gd name="connsiteX2" fmla="*/ 2662070 w 12212841"/>
              <a:gd name="connsiteY2" fmla="*/ 748382 h 1113731"/>
              <a:gd name="connsiteX3" fmla="*/ 2801970 w 12212841"/>
              <a:gd name="connsiteY3" fmla="*/ 736538 h 1113731"/>
              <a:gd name="connsiteX4" fmla="*/ 3352581 w 12212841"/>
              <a:gd name="connsiteY4" fmla="*/ 877773 h 1113731"/>
              <a:gd name="connsiteX5" fmla="*/ 3410802 w 12212841"/>
              <a:gd name="connsiteY5" fmla="*/ 918111 h 1113731"/>
              <a:gd name="connsiteX6" fmla="*/ 3429521 w 12212841"/>
              <a:gd name="connsiteY6" fmla="*/ 905143 h 1113731"/>
              <a:gd name="connsiteX7" fmla="*/ 3980132 w 12212841"/>
              <a:gd name="connsiteY7" fmla="*/ 763908 h 1113731"/>
              <a:gd name="connsiteX8" fmla="*/ 4363462 w 12212841"/>
              <a:gd name="connsiteY8" fmla="*/ 828897 h 1113731"/>
              <a:gd name="connsiteX9" fmla="*/ 4407470 w 12212841"/>
              <a:gd name="connsiteY9" fmla="*/ 848956 h 1113731"/>
              <a:gd name="connsiteX10" fmla="*/ 4421371 w 12212841"/>
              <a:gd name="connsiteY10" fmla="*/ 827449 h 1113731"/>
              <a:gd name="connsiteX11" fmla="*/ 5237983 w 12212841"/>
              <a:gd name="connsiteY11" fmla="*/ 462845 h 1113731"/>
              <a:gd name="connsiteX12" fmla="*/ 6054596 w 12212841"/>
              <a:gd name="connsiteY12" fmla="*/ 827449 h 1113731"/>
              <a:gd name="connsiteX13" fmla="*/ 6143982 w 12212841"/>
              <a:gd name="connsiteY13" fmla="*/ 965737 h 1113731"/>
              <a:gd name="connsiteX14" fmla="*/ 6223365 w 12212841"/>
              <a:gd name="connsiteY14" fmla="*/ 929555 h 1113731"/>
              <a:gd name="connsiteX15" fmla="*/ 6494745 w 12212841"/>
              <a:gd name="connsiteY15" fmla="*/ 883546 h 1113731"/>
              <a:gd name="connsiteX16" fmla="*/ 6987738 w 12212841"/>
              <a:gd name="connsiteY16" fmla="*/ 1055024 h 1113731"/>
              <a:gd name="connsiteX17" fmla="*/ 7001418 w 12212841"/>
              <a:gd name="connsiteY17" fmla="*/ 1068949 h 1113731"/>
              <a:gd name="connsiteX18" fmla="*/ 7117946 w 12212841"/>
              <a:gd name="connsiteY18" fmla="*/ 930136 h 1113731"/>
              <a:gd name="connsiteX19" fmla="*/ 8178498 w 12212841"/>
              <a:gd name="connsiteY19" fmla="*/ 565530 h 1113731"/>
              <a:gd name="connsiteX20" fmla="*/ 9082874 w 12212841"/>
              <a:gd name="connsiteY20" fmla="*/ 807746 h 1113731"/>
              <a:gd name="connsiteX21" fmla="*/ 9181562 w 12212841"/>
              <a:gd name="connsiteY21" fmla="*/ 885084 h 1113731"/>
              <a:gd name="connsiteX22" fmla="*/ 9296503 w 12212841"/>
              <a:gd name="connsiteY22" fmla="*/ 847692 h 1113731"/>
              <a:gd name="connsiteX23" fmla="*/ 9437013 w 12212841"/>
              <a:gd name="connsiteY23" fmla="*/ 832847 h 1113731"/>
              <a:gd name="connsiteX24" fmla="*/ 9826823 w 12212841"/>
              <a:gd name="connsiteY24" fmla="*/ 957634 h 1113731"/>
              <a:gd name="connsiteX25" fmla="*/ 9835236 w 12212841"/>
              <a:gd name="connsiteY25" fmla="*/ 964908 h 1113731"/>
              <a:gd name="connsiteX26" fmla="*/ 9844584 w 12212841"/>
              <a:gd name="connsiteY26" fmla="*/ 950446 h 1113731"/>
              <a:gd name="connsiteX27" fmla="*/ 11105587 w 12212841"/>
              <a:gd name="connsiteY27" fmla="*/ 387428 h 1113731"/>
              <a:gd name="connsiteX28" fmla="*/ 12206386 w 12212841"/>
              <a:gd name="connsiteY28" fmla="*/ 783375 h 1113731"/>
              <a:gd name="connsiteX29" fmla="*/ 12212841 w 12212841"/>
              <a:gd name="connsiteY29" fmla="*/ 789864 h 1113731"/>
              <a:gd name="connsiteX30" fmla="*/ 12212841 w 12212841"/>
              <a:gd name="connsiteY30" fmla="*/ 1113731 h 1113731"/>
              <a:gd name="connsiteX31" fmla="*/ 0 w 12212841"/>
              <a:gd name="connsiteY31" fmla="*/ 1113731 h 1113731"/>
              <a:gd name="connsiteX32" fmla="*/ 0 w 12212841"/>
              <a:gd name="connsiteY32" fmla="*/ 592596 h 1113731"/>
              <a:gd name="connsiteX33" fmla="*/ 131367 w 12212841"/>
              <a:gd name="connsiteY33" fmla="*/ 441299 h 1113731"/>
              <a:gd name="connsiteX34" fmla="*/ 1281253 w 12212841"/>
              <a:gd name="connsiteY34" fmla="*/ 0 h 1113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12841" h="1113731">
                <a:moveTo>
                  <a:pt x="1281253" y="0"/>
                </a:moveTo>
                <a:cubicBezTo>
                  <a:pt x="1806170" y="0"/>
                  <a:pt x="2268973" y="223333"/>
                  <a:pt x="2542257" y="563018"/>
                </a:cubicBezTo>
                <a:lnTo>
                  <a:pt x="2662070" y="748382"/>
                </a:lnTo>
                <a:lnTo>
                  <a:pt x="2801970" y="736538"/>
                </a:lnTo>
                <a:cubicBezTo>
                  <a:pt x="3005929" y="736538"/>
                  <a:pt x="3195406" y="788605"/>
                  <a:pt x="3352581" y="877773"/>
                </a:cubicBezTo>
                <a:lnTo>
                  <a:pt x="3410802" y="918111"/>
                </a:lnTo>
                <a:lnTo>
                  <a:pt x="3429521" y="905143"/>
                </a:lnTo>
                <a:cubicBezTo>
                  <a:pt x="3586696" y="815975"/>
                  <a:pt x="3776174" y="763908"/>
                  <a:pt x="3980132" y="763908"/>
                </a:cubicBezTo>
                <a:cubicBezTo>
                  <a:pt x="4116106" y="763908"/>
                  <a:pt x="4245642" y="787050"/>
                  <a:pt x="4363462" y="828897"/>
                </a:cubicBezTo>
                <a:lnTo>
                  <a:pt x="4407470" y="848956"/>
                </a:lnTo>
                <a:lnTo>
                  <a:pt x="4421371" y="827449"/>
                </a:lnTo>
                <a:cubicBezTo>
                  <a:pt x="4598348" y="607473"/>
                  <a:pt x="4898053" y="462845"/>
                  <a:pt x="5237983" y="462845"/>
                </a:cubicBezTo>
                <a:cubicBezTo>
                  <a:pt x="5577915" y="462845"/>
                  <a:pt x="5877620" y="607473"/>
                  <a:pt x="6054596" y="827449"/>
                </a:cubicBezTo>
                <a:lnTo>
                  <a:pt x="6143982" y="965737"/>
                </a:lnTo>
                <a:lnTo>
                  <a:pt x="6223365" y="929555"/>
                </a:lnTo>
                <a:cubicBezTo>
                  <a:pt x="6306776" y="899929"/>
                  <a:pt x="6398482" y="883546"/>
                  <a:pt x="6494745" y="883546"/>
                </a:cubicBezTo>
                <a:cubicBezTo>
                  <a:pt x="6687270" y="883546"/>
                  <a:pt x="6861569" y="949077"/>
                  <a:pt x="6987738" y="1055024"/>
                </a:cubicBezTo>
                <a:lnTo>
                  <a:pt x="7001418" y="1068949"/>
                </a:lnTo>
                <a:lnTo>
                  <a:pt x="7117946" y="930136"/>
                </a:lnTo>
                <a:cubicBezTo>
                  <a:pt x="7347788" y="710159"/>
                  <a:pt x="7737021" y="565530"/>
                  <a:pt x="8178498" y="565530"/>
                </a:cubicBezTo>
                <a:cubicBezTo>
                  <a:pt x="8531678" y="565530"/>
                  <a:pt x="8851424" y="658093"/>
                  <a:pt x="9082874" y="807746"/>
                </a:cubicBezTo>
                <a:lnTo>
                  <a:pt x="9181562" y="885084"/>
                </a:lnTo>
                <a:lnTo>
                  <a:pt x="9296503" y="847692"/>
                </a:lnTo>
                <a:cubicBezTo>
                  <a:pt x="9341888" y="837959"/>
                  <a:pt x="9388881" y="832847"/>
                  <a:pt x="9437013" y="832847"/>
                </a:cubicBezTo>
                <a:cubicBezTo>
                  <a:pt x="9581407" y="832847"/>
                  <a:pt x="9715549" y="878850"/>
                  <a:pt x="9826823" y="957634"/>
                </a:cubicBezTo>
                <a:lnTo>
                  <a:pt x="9835236" y="964908"/>
                </a:lnTo>
                <a:lnTo>
                  <a:pt x="9844584" y="950446"/>
                </a:lnTo>
                <a:cubicBezTo>
                  <a:pt x="10117868" y="610762"/>
                  <a:pt x="10580669" y="387428"/>
                  <a:pt x="11105587" y="387428"/>
                </a:cubicBezTo>
                <a:cubicBezTo>
                  <a:pt x="11538644" y="387428"/>
                  <a:pt x="11929422" y="539435"/>
                  <a:pt x="12206386" y="783375"/>
                </a:cubicBezTo>
                <a:lnTo>
                  <a:pt x="12212841" y="789864"/>
                </a:lnTo>
                <a:lnTo>
                  <a:pt x="12212841" y="1113731"/>
                </a:lnTo>
                <a:lnTo>
                  <a:pt x="0" y="1113731"/>
                </a:lnTo>
                <a:lnTo>
                  <a:pt x="0" y="592596"/>
                </a:lnTo>
                <a:lnTo>
                  <a:pt x="131367" y="441299"/>
                </a:lnTo>
                <a:cubicBezTo>
                  <a:pt x="410205" y="170990"/>
                  <a:pt x="821950" y="0"/>
                  <a:pt x="12812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sx="101000" sy="101000" rotWithShape="0">
              <a:schemeClr val="accent2">
                <a:lumMod val="60000"/>
                <a:lumOff val="40000"/>
                <a:alpha val="7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317BBEE-CD8D-4108-A4ED-97A8FF274A9A}"/>
              </a:ext>
            </a:extLst>
          </p:cNvPr>
          <p:cNvGrpSpPr/>
          <p:nvPr/>
        </p:nvGrpSpPr>
        <p:grpSpPr>
          <a:xfrm rot="5400000">
            <a:off x="10500850" y="978431"/>
            <a:ext cx="2585890" cy="786233"/>
            <a:chOff x="-85198" y="5174820"/>
            <a:chExt cx="2585890" cy="786233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66AC98A1-1314-4DAB-8B22-FD634B53F86E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xmlns="" id="{984F8BEF-809E-4C4C-801C-E5AF9FD1C702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xmlns="" id="{05C3EC04-CAED-499B-8930-85359DB52E05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xmlns="" id="{B558654B-2208-4D8B-9226-30D4DB856F11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E6F66282-3000-4963-81B4-1CF7CA13C76E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xmlns="" id="{FC2BAB74-3552-49F7-B998-9A8E5977D248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xmlns="" id="{1FF4C77E-81A2-4769-94E1-BA5185DD738B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xmlns="" id="{96E35BAD-1F83-4B08-B4AB-FD0F7FB7835D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69" name="PA-矩形 2">
            <a:extLst>
              <a:ext uri="{FF2B5EF4-FFF2-40B4-BE49-F238E27FC236}">
                <a16:creationId xmlns:a16="http://schemas.microsoft.com/office/drawing/2014/main" xmlns="" id="{9C9770E5-4962-4449-8865-164EDB24556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718453" y="1511504"/>
            <a:ext cx="75687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7000" b="1" dirty="0" smtClean="0">
                <a:ln w="104775">
                  <a:solidFill>
                    <a:srgbClr val="FF7E0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急救知识</a:t>
            </a:r>
            <a:r>
              <a:rPr lang="zh-CN" altLang="en-US" sz="7000" b="1" dirty="0">
                <a:ln w="104775">
                  <a:solidFill>
                    <a:srgbClr val="FF7E00"/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培训</a:t>
            </a:r>
          </a:p>
        </p:txBody>
      </p:sp>
      <p:sp>
        <p:nvSpPr>
          <p:cNvPr id="58" name="PA-矩形 2">
            <a:extLst>
              <a:ext uri="{FF2B5EF4-FFF2-40B4-BE49-F238E27FC236}">
                <a16:creationId xmlns:a16="http://schemas.microsoft.com/office/drawing/2014/main" xmlns="" id="{00A71DA5-82D0-4DB3-BEE3-80E7E3F7E24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718453" y="1517647"/>
            <a:ext cx="75687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7000" b="1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急救知识</a:t>
            </a:r>
            <a:r>
              <a:rPr lang="zh-CN" altLang="en-US" sz="70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培训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4FAFAAEF-109A-4526-A4E8-B4C6BDC223E0}"/>
              </a:ext>
            </a:extLst>
          </p:cNvPr>
          <p:cNvSpPr/>
          <p:nvPr/>
        </p:nvSpPr>
        <p:spPr>
          <a:xfrm>
            <a:off x="2709151" y="2672387"/>
            <a:ext cx="7308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000" dirty="0">
                <a:solidFill>
                  <a:srgbClr val="FF7E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</a:t>
            </a:r>
            <a:r>
              <a:rPr lang="en-US" altLang="zh-CN" sz="3000" b="0" i="0" dirty="0">
                <a:solidFill>
                  <a:srgbClr val="FF7E00"/>
                </a:solidFill>
                <a:effectLst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dult Ambulance Training</a:t>
            </a:r>
            <a:endParaRPr lang="zh-CN" altLang="en-US" sz="3000" dirty="0">
              <a:solidFill>
                <a:srgbClr val="FF7E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68FED465-7381-4EDB-871A-7DB3A405674E}"/>
              </a:ext>
            </a:extLst>
          </p:cNvPr>
          <p:cNvGrpSpPr/>
          <p:nvPr/>
        </p:nvGrpSpPr>
        <p:grpSpPr>
          <a:xfrm>
            <a:off x="4108650" y="4003511"/>
            <a:ext cx="1972578" cy="396000"/>
            <a:chOff x="1127716" y="3714787"/>
            <a:chExt cx="1972578" cy="484566"/>
          </a:xfrm>
        </p:grpSpPr>
        <p:sp>
          <p:nvSpPr>
            <p:cNvPr id="61" name="矩形: 圆角 60">
              <a:extLst>
                <a:ext uri="{FF2B5EF4-FFF2-40B4-BE49-F238E27FC236}">
                  <a16:creationId xmlns:a16="http://schemas.microsoft.com/office/drawing/2014/main" xmlns="" id="{2479ECAD-A9E1-41B0-A003-97CDA9E63F03}"/>
                </a:ext>
              </a:extLst>
            </p:cNvPr>
            <p:cNvSpPr/>
            <p:nvPr/>
          </p:nvSpPr>
          <p:spPr>
            <a:xfrm>
              <a:off x="1127717" y="3714787"/>
              <a:ext cx="1972577" cy="484566"/>
            </a:xfrm>
            <a:prstGeom prst="roundRect">
              <a:avLst>
                <a:gd name="adj" fmla="val 50000"/>
              </a:avLst>
            </a:prstGeom>
            <a:solidFill>
              <a:srgbClr val="FF7E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B42123CF-93FD-49C6-AC84-54AD6490750E}"/>
                </a:ext>
              </a:extLst>
            </p:cNvPr>
            <p:cNvSpPr txBox="1"/>
            <p:nvPr/>
          </p:nvSpPr>
          <p:spPr>
            <a:xfrm>
              <a:off x="1127716" y="3782802"/>
              <a:ext cx="1969406" cy="353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培训人</a:t>
              </a:r>
              <a:r>
                <a:rPr lang="zh-CN" altLang="en-US" dirty="0" smtClean="0"/>
                <a:t>：</a:t>
              </a:r>
              <a:r>
                <a:rPr lang="zh-CN" altLang="en-US" dirty="0"/>
                <a:t>优</a:t>
              </a:r>
              <a:r>
                <a:rPr lang="zh-CN" altLang="en-US" dirty="0" smtClean="0"/>
                <a:t>品</a:t>
              </a:r>
              <a:r>
                <a:rPr lang="en-US" altLang="zh-CN" dirty="0" smtClean="0"/>
                <a:t>PPT</a:t>
              </a:r>
              <a:endParaRPr lang="zh-CN" altLang="en-US" dirty="0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058C9D73-E587-4CD1-ABE9-41FBF1458B29}"/>
              </a:ext>
            </a:extLst>
          </p:cNvPr>
          <p:cNvGrpSpPr/>
          <p:nvPr/>
        </p:nvGrpSpPr>
        <p:grpSpPr>
          <a:xfrm>
            <a:off x="6373228" y="3984461"/>
            <a:ext cx="2016000" cy="396000"/>
            <a:chOff x="3184448" y="3714787"/>
            <a:chExt cx="2016000" cy="484566"/>
          </a:xfrm>
        </p:grpSpPr>
        <p:sp>
          <p:nvSpPr>
            <p:cNvPr id="64" name="矩形: 圆角 63">
              <a:extLst>
                <a:ext uri="{FF2B5EF4-FFF2-40B4-BE49-F238E27FC236}">
                  <a16:creationId xmlns:a16="http://schemas.microsoft.com/office/drawing/2014/main" xmlns="" id="{1387EC34-8B2E-4F12-8A5C-0213473BB283}"/>
                </a:ext>
              </a:extLst>
            </p:cNvPr>
            <p:cNvSpPr/>
            <p:nvPr/>
          </p:nvSpPr>
          <p:spPr>
            <a:xfrm>
              <a:off x="3184448" y="3714787"/>
              <a:ext cx="2016000" cy="484566"/>
            </a:xfrm>
            <a:prstGeom prst="roundRect">
              <a:avLst>
                <a:gd name="adj" fmla="val 50000"/>
              </a:avLst>
            </a:prstGeom>
            <a:solidFill>
              <a:srgbClr val="FF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22B79B14-9525-4920-9F07-A077F5551B7F}"/>
                </a:ext>
              </a:extLst>
            </p:cNvPr>
            <p:cNvSpPr txBox="1"/>
            <p:nvPr/>
          </p:nvSpPr>
          <p:spPr>
            <a:xfrm>
              <a:off x="3253988" y="3780098"/>
              <a:ext cx="1872000" cy="3539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培训日期：</a:t>
              </a:r>
              <a:r>
                <a:rPr lang="en-US" altLang="zh-CN" dirty="0"/>
                <a:t>20XX</a:t>
              </a:r>
              <a:endParaRPr lang="zh-CN" altLang="en-US" dirty="0"/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xmlns="" id="{3C6968BD-B2B1-48DC-83CD-C9D53F1150E2}"/>
              </a:ext>
            </a:extLst>
          </p:cNvPr>
          <p:cNvGrpSpPr/>
          <p:nvPr/>
        </p:nvGrpSpPr>
        <p:grpSpPr>
          <a:xfrm>
            <a:off x="2846122" y="3258391"/>
            <a:ext cx="7054213" cy="318940"/>
            <a:chOff x="2863094" y="3645198"/>
            <a:chExt cx="7054213" cy="318940"/>
          </a:xfrm>
        </p:grpSpPr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35FB6691-9306-4F5A-AC5F-D46C7E9CDCBC}"/>
                </a:ext>
              </a:extLst>
            </p:cNvPr>
            <p:cNvSpPr txBox="1"/>
            <p:nvPr/>
          </p:nvSpPr>
          <p:spPr>
            <a:xfrm>
              <a:off x="2863094" y="3645198"/>
              <a:ext cx="7054213" cy="299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ts val="1600"/>
                </a:lnSpc>
              </a:pPr>
              <a:r>
                <a:rPr lang="en-US" altLang="zh-CN" sz="1600" b="1" spc="1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Lorem ipsum dolor sit amet, consectetuer adipiscing elit. </a:t>
              </a:r>
            </a:p>
          </p:txBody>
        </p:sp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xmlns="" id="{9CC05138-76A2-4F56-A9F7-54C2D15D4973}"/>
                </a:ext>
              </a:extLst>
            </p:cNvPr>
            <p:cNvCxnSpPr/>
            <p:nvPr/>
          </p:nvCxnSpPr>
          <p:spPr>
            <a:xfrm>
              <a:off x="2863094" y="3964138"/>
              <a:ext cx="6987354" cy="0"/>
            </a:xfrm>
            <a:prstGeom prst="line">
              <a:avLst/>
            </a:prstGeom>
            <a:ln w="9525">
              <a:solidFill>
                <a:srgbClr val="FF7E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9575CC0F-BC4B-4646-96FD-902652CA69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76" t="20323" r="8682" b="14371"/>
          <a:stretch/>
        </p:blipFill>
        <p:spPr>
          <a:xfrm>
            <a:off x="673454" y="3376071"/>
            <a:ext cx="3961660" cy="3108145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xmlns="" id="{3572FE89-E9EB-4DF5-BEAC-B905D98000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7" r="7861" b="17006"/>
          <a:stretch/>
        </p:blipFill>
        <p:spPr>
          <a:xfrm>
            <a:off x="8431733" y="3408336"/>
            <a:ext cx="2604234" cy="208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55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5" grpId="0" animBg="1"/>
      <p:bldP spid="5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示 17">
            <a:extLst>
              <a:ext uri="{FF2B5EF4-FFF2-40B4-BE49-F238E27FC236}">
                <a16:creationId xmlns:a16="http://schemas.microsoft.com/office/drawing/2014/main" xmlns="" id="{0EF13E77-B33B-433B-88E8-1CDB50864E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2965722"/>
              </p:ext>
            </p:extLst>
          </p:nvPr>
        </p:nvGraphicFramePr>
        <p:xfrm>
          <a:off x="5247670" y="1388782"/>
          <a:ext cx="5929353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D9BA630B-D93A-44F1-A09D-E3BD23E34C6F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EA8D709-25D5-4D20-B8CA-9409C9B34AF3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7B902EF-AFBA-402E-BBE7-A14FC6BD783C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7" name="矩形: 圆角 6">
                <a:extLst>
                  <a:ext uri="{FF2B5EF4-FFF2-40B4-BE49-F238E27FC236}">
                    <a16:creationId xmlns:a16="http://schemas.microsoft.com/office/drawing/2014/main" xmlns="" id="{8BFE317C-32F5-42E8-8AC4-5D03CE1C949C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iṡľïḍê">
                <a:extLst>
                  <a:ext uri="{FF2B5EF4-FFF2-40B4-BE49-F238E27FC236}">
                    <a16:creationId xmlns:a16="http://schemas.microsoft.com/office/drawing/2014/main" xmlns="" id="{F015DC01-6EE7-4383-975D-34606CB76DCE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D1ADB90-E880-455F-A4CA-2A90C570E577}"/>
              </a:ext>
            </a:extLst>
          </p:cNvPr>
          <p:cNvGrpSpPr/>
          <p:nvPr/>
        </p:nvGrpSpPr>
        <p:grpSpPr>
          <a:xfrm>
            <a:off x="1014977" y="1783197"/>
            <a:ext cx="3354575" cy="3354575"/>
            <a:chOff x="1014977" y="1783197"/>
            <a:chExt cx="3354575" cy="3354575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8B2640D6-B4D2-4718-AFD7-C39FF81B35B3}"/>
                </a:ext>
              </a:extLst>
            </p:cNvPr>
            <p:cNvGrpSpPr/>
            <p:nvPr/>
          </p:nvGrpSpPr>
          <p:grpSpPr>
            <a:xfrm>
              <a:off x="1364132" y="2078263"/>
              <a:ext cx="2701471" cy="2701471"/>
              <a:chOff x="1218989" y="2412053"/>
              <a:chExt cx="2701471" cy="2701471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xmlns="" id="{E3E8EB59-7678-43F3-985D-9AC7618ECBE0}"/>
                  </a:ext>
                </a:extLst>
              </p:cNvPr>
              <p:cNvSpPr/>
              <p:nvPr/>
            </p:nvSpPr>
            <p:spPr>
              <a:xfrm>
                <a:off x="1218989" y="2412053"/>
                <a:ext cx="2701471" cy="27014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FF7E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v</a:t>
                </a:r>
                <a:endParaRPr lang="zh-CN" altLang="en-US" dirty="0"/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95FBE4E6-E116-470E-85E1-2017A5BBD315}"/>
                  </a:ext>
                </a:extLst>
              </p:cNvPr>
              <p:cNvSpPr txBox="1"/>
              <p:nvPr/>
            </p:nvSpPr>
            <p:spPr>
              <a:xfrm>
                <a:off x="1374942" y="3531957"/>
                <a:ext cx="23443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buClr>
                    <a:srgbClr val="35C6F3"/>
                  </a:buClr>
                </a:pPr>
                <a:r>
                  <a:rPr lang="zh-CN" altLang="en-US" sz="24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心肺复苏步骤</a:t>
                </a:r>
              </a:p>
            </p:txBody>
          </p:sp>
        </p:grp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0CE928D1-3C16-43C4-A22B-E6F7E38C517A}"/>
                </a:ext>
              </a:extLst>
            </p:cNvPr>
            <p:cNvSpPr/>
            <p:nvPr/>
          </p:nvSpPr>
          <p:spPr>
            <a:xfrm>
              <a:off x="1014977" y="1783197"/>
              <a:ext cx="3354575" cy="3354575"/>
            </a:xfrm>
            <a:prstGeom prst="ellipse">
              <a:avLst/>
            </a:prstGeom>
            <a:noFill/>
            <a:ln>
              <a:solidFill>
                <a:srgbClr val="FF7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7736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BD0913B-4708-43E9-8CAF-D5D417D8236C}"/>
              </a:ext>
            </a:extLst>
          </p:cNvPr>
          <p:cNvGrpSpPr/>
          <p:nvPr/>
        </p:nvGrpSpPr>
        <p:grpSpPr>
          <a:xfrm>
            <a:off x="1354476" y="3061000"/>
            <a:ext cx="5327231" cy="2297064"/>
            <a:chOff x="1354476" y="3061000"/>
            <a:chExt cx="5327231" cy="2297064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0C24AD3E-3D5A-4C9B-842F-67572B473FCF}"/>
                </a:ext>
              </a:extLst>
            </p:cNvPr>
            <p:cNvSpPr/>
            <p:nvPr/>
          </p:nvSpPr>
          <p:spPr>
            <a:xfrm>
              <a:off x="1354476" y="3061000"/>
              <a:ext cx="5062366" cy="2297064"/>
            </a:xfrm>
            <a:prstGeom prst="roundRect">
              <a:avLst>
                <a:gd name="adj" fmla="val 3176"/>
              </a:avLst>
            </a:prstGeom>
            <a:solidFill>
              <a:schemeClr val="bg1"/>
            </a:solidFill>
            <a:ln>
              <a:solidFill>
                <a:srgbClr val="FF7E00"/>
              </a:solidFill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9F1184CF-78C8-4F77-BDF5-DB359BC81672}"/>
                </a:ext>
              </a:extLst>
            </p:cNvPr>
            <p:cNvSpPr/>
            <p:nvPr/>
          </p:nvSpPr>
          <p:spPr>
            <a:xfrm>
              <a:off x="1442137" y="3228023"/>
              <a:ext cx="5239570" cy="1846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仰卧位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地面或硬床板上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整体翻转，头、颈身体同轴转动，保护颈部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无意识，有循环体征：侧卧位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救护人跪于病人一侧</a:t>
              </a: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2FE8CDC-9FCE-4154-89D5-78F883C1984B}"/>
              </a:ext>
            </a:extLst>
          </p:cNvPr>
          <p:cNvSpPr txBox="1"/>
          <p:nvPr/>
        </p:nvSpPr>
        <p:spPr>
          <a:xfrm>
            <a:off x="1433946" y="2397083"/>
            <a:ext cx="4982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实施胸外按压前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rgbClr val="FDCB0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正确复苏体位</a:t>
            </a:r>
            <a:endParaRPr lang="zh-CN" altLang="en-US" sz="2400" dirty="0">
              <a:solidFill>
                <a:srgbClr val="FDCB0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xmlns="" id="{608C69BE-FEF3-4A88-9FE5-C92774F1712F}"/>
              </a:ext>
            </a:extLst>
          </p:cNvPr>
          <p:cNvSpPr txBox="1">
            <a:spLocks noChangeArrowheads="1"/>
          </p:cNvSpPr>
          <p:nvPr/>
        </p:nvSpPr>
        <p:spPr>
          <a:xfrm>
            <a:off x="1442137" y="1766204"/>
            <a:ext cx="2155162" cy="428628"/>
          </a:xfrm>
          <a:prstGeom prst="rect">
            <a:avLst/>
          </a:prstGeom>
          <a:solidFill>
            <a:srgbClr val="FF7E00"/>
          </a:solidFill>
        </p:spPr>
        <p:txBody>
          <a:bodyPr anchor="ctr"/>
          <a:lstStyle/>
          <a:p>
            <a:pPr lvl="0" algn="dist">
              <a:spcBef>
                <a:spcPct val="0"/>
              </a:spcBef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整体翻转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CCCCE5BF-ED60-4DE2-8A3F-63B1C6164297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1965737E-7577-41D5-8640-F1BF299823A7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F24DA640-90DE-48CF-89FE-C5E8BA2A518A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xmlns="" id="{ED507DCF-848E-423F-B365-B25FAAAC5947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iṡľïḍê">
                <a:extLst>
                  <a:ext uri="{FF2B5EF4-FFF2-40B4-BE49-F238E27FC236}">
                    <a16:creationId xmlns:a16="http://schemas.microsoft.com/office/drawing/2014/main" xmlns="" id="{9814FD7A-D434-4EE2-ABDD-7A17C7A7D2BB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D678A2D-C01F-4E02-87D0-2E49EF554326}"/>
              </a:ext>
            </a:extLst>
          </p:cNvPr>
          <p:cNvGrpSpPr/>
          <p:nvPr/>
        </p:nvGrpSpPr>
        <p:grpSpPr>
          <a:xfrm>
            <a:off x="7068451" y="1766204"/>
            <a:ext cx="4318470" cy="3957897"/>
            <a:chOff x="7276999" y="952764"/>
            <a:chExt cx="4318470" cy="3957897"/>
          </a:xfrm>
        </p:grpSpPr>
        <p:sp>
          <p:nvSpPr>
            <p:cNvPr id="6" name="泪滴形 5">
              <a:extLst>
                <a:ext uri="{FF2B5EF4-FFF2-40B4-BE49-F238E27FC236}">
                  <a16:creationId xmlns:a16="http://schemas.microsoft.com/office/drawing/2014/main" xmlns="" id="{4E20ED9B-D7D5-4C52-BEAA-41AC0175943B}"/>
                </a:ext>
              </a:extLst>
            </p:cNvPr>
            <p:cNvSpPr/>
            <p:nvPr/>
          </p:nvSpPr>
          <p:spPr>
            <a:xfrm rot="15633048">
              <a:off x="9330596" y="2579791"/>
              <a:ext cx="2264873" cy="2264873"/>
            </a:xfrm>
            <a:prstGeom prst="teardrop">
              <a:avLst/>
            </a:prstGeom>
            <a:solidFill>
              <a:srgbClr val="FF7E00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9BC2478-91CD-4D52-8D77-63440B9AA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6999" y="952764"/>
              <a:ext cx="3957897" cy="39578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46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28186FC-1EA2-4965-BCF0-F80C94C49B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91" b="16102"/>
          <a:stretch/>
        </p:blipFill>
        <p:spPr>
          <a:xfrm>
            <a:off x="859048" y="2229853"/>
            <a:ext cx="4138882" cy="2773344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F6D9BBC-6FF9-48E5-98B6-3FEF0EF2FCB5}"/>
              </a:ext>
            </a:extLst>
          </p:cNvPr>
          <p:cNvGrpSpPr/>
          <p:nvPr/>
        </p:nvGrpSpPr>
        <p:grpSpPr>
          <a:xfrm>
            <a:off x="5444126" y="2344876"/>
            <a:ext cx="5750891" cy="2924956"/>
            <a:chOff x="1337347" y="2338124"/>
            <a:chExt cx="5750891" cy="2924956"/>
          </a:xfrm>
        </p:grpSpPr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xmlns="" id="{F66E57E3-C1AB-46D2-8A4D-933D9BA26EBA}"/>
                </a:ext>
              </a:extLst>
            </p:cNvPr>
            <p:cNvSpPr/>
            <p:nvPr/>
          </p:nvSpPr>
          <p:spPr>
            <a:xfrm>
              <a:off x="1337347" y="2338124"/>
              <a:ext cx="5750891" cy="2658321"/>
            </a:xfrm>
            <a:prstGeom prst="roundRect">
              <a:avLst>
                <a:gd name="adj" fmla="val 3176"/>
              </a:avLst>
            </a:prstGeom>
            <a:solidFill>
              <a:schemeClr val="bg1"/>
            </a:solidFill>
            <a:ln>
              <a:solidFill>
                <a:srgbClr val="FF7E00"/>
              </a:solidFill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60AEEAAB-49A3-4BF1-A3D6-BCC0F19161D9}"/>
                </a:ext>
              </a:extLst>
            </p:cNvPr>
            <p:cNvSpPr/>
            <p:nvPr/>
          </p:nvSpPr>
          <p:spPr>
            <a:xfrm>
              <a:off x="1337347" y="2368313"/>
              <a:ext cx="5750891" cy="2894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按压部位：胸部正中，乳头连线水平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按压频率：</a:t>
              </a:r>
              <a:r>
                <a:rPr lang="en-US" altLang="zh-CN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100</a:t>
              </a: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次</a:t>
              </a:r>
              <a:r>
                <a:rPr lang="en-US" altLang="zh-CN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/</a:t>
              </a: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分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按压深度：大于</a:t>
              </a:r>
              <a:r>
                <a:rPr lang="en-US" altLang="zh-CN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5</a:t>
              </a: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厘米（成人）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与人工呼吸比例：</a:t>
              </a:r>
              <a:r>
                <a:rPr lang="en-US" altLang="zh-CN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30:2</a:t>
              </a: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，每</a:t>
              </a:r>
              <a:r>
                <a:rPr lang="en-US" altLang="zh-CN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30</a:t>
              </a: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次胸外按压，</a:t>
              </a:r>
              <a:r>
                <a:rPr lang="en-US" altLang="zh-CN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</a:t>
              </a: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次人工呼吸；</a:t>
              </a:r>
              <a:r>
                <a:rPr lang="en-US" altLang="zh-CN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5</a:t>
              </a: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个周期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按压手法：以掌跟按压，两手手指跷起</a:t>
              </a:r>
              <a:r>
                <a:rPr lang="en-US" altLang="zh-CN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(</a:t>
              </a: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扣在一起</a:t>
              </a:r>
              <a:r>
                <a:rPr lang="en-US" altLang="zh-CN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)</a:t>
              </a:r>
              <a:r>
                <a:rPr lang="zh-CN" altLang="en-US" sz="16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离开胸壁</a:t>
              </a:r>
            </a:p>
            <a:p>
              <a:pPr marL="285750" indent="-285750">
                <a:lnSpc>
                  <a:spcPct val="13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endParaRPr lang="zh-CN" altLang="en-US" sz="1600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1624839-CF09-4983-B0C0-E1ACEC87A922}"/>
              </a:ext>
            </a:extLst>
          </p:cNvPr>
          <p:cNvSpPr txBox="1"/>
          <p:nvPr/>
        </p:nvSpPr>
        <p:spPr>
          <a:xfrm>
            <a:off x="5444126" y="1644637"/>
            <a:ext cx="3272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C——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胸外心脏按压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C2D28F26-DB3D-4F12-8FF6-EC977CE02275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868A5509-7DF2-4638-A2C1-5763FBA9F609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FF10F7C2-9AAE-4303-B2E5-A3AA551C812E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32" name="矩形: 圆角 31">
                <a:extLst>
                  <a:ext uri="{FF2B5EF4-FFF2-40B4-BE49-F238E27FC236}">
                    <a16:creationId xmlns:a16="http://schemas.microsoft.com/office/drawing/2014/main" xmlns="" id="{26403910-F522-4DC2-AC5B-C7FD47042AF4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iṡľïḍê">
                <a:extLst>
                  <a:ext uri="{FF2B5EF4-FFF2-40B4-BE49-F238E27FC236}">
                    <a16:creationId xmlns:a16="http://schemas.microsoft.com/office/drawing/2014/main" xmlns="" id="{A369C311-5FC4-469C-8A7B-127BC3B42056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477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E4E7C94-D1E1-41FC-A355-BDDCAC2FC330}"/>
              </a:ext>
            </a:extLst>
          </p:cNvPr>
          <p:cNvSpPr/>
          <p:nvPr/>
        </p:nvSpPr>
        <p:spPr>
          <a:xfrm>
            <a:off x="1624122" y="2053086"/>
            <a:ext cx="3830194" cy="1341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按压时上半身前倾，腕、肘、肩关节伸直，以髋关节为轴，垂直向下用力，借助上半身的体重和肩臂部肌肉的力量进行按压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F996C12-A24B-4EA4-9ADF-F5BFE405DA56}"/>
              </a:ext>
            </a:extLst>
          </p:cNvPr>
          <p:cNvSpPr txBox="1"/>
          <p:nvPr/>
        </p:nvSpPr>
        <p:spPr>
          <a:xfrm>
            <a:off x="1624122" y="1551037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按压方法：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0D7682C4-92ED-4FCC-A066-DD247D1CA9BA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F5CF79FD-F6BA-48BD-999C-37C8BC709401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A4CED7BD-A370-49D9-995B-303867463065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xmlns="" id="{86D66D69-23BC-493C-AAEE-23AD9550C6D8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iṡľïḍê">
                <a:extLst>
                  <a:ext uri="{FF2B5EF4-FFF2-40B4-BE49-F238E27FC236}">
                    <a16:creationId xmlns:a16="http://schemas.microsoft.com/office/drawing/2014/main" xmlns="" id="{6DE4BB8A-D6DB-43B8-AC19-5F3D766C20AF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7C6742C-0EA0-489F-BFE1-80BD9D43746D}"/>
              </a:ext>
            </a:extLst>
          </p:cNvPr>
          <p:cNvSpPr/>
          <p:nvPr/>
        </p:nvSpPr>
        <p:spPr>
          <a:xfrm>
            <a:off x="6238633" y="2012702"/>
            <a:ext cx="5365228" cy="3003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按压时掌根不可向下猛撞</a:t>
            </a:r>
          </a:p>
          <a:p>
            <a:pPr marL="285750" indent="-285750">
              <a:lnSpc>
                <a:spcPct val="15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松弛时，掌根不可离开按压位置或作跳动，应令其胸骨上压力完全解除，使胸壁恢复正常位置</a:t>
            </a:r>
          </a:p>
          <a:p>
            <a:pPr marL="285750" indent="-285750">
              <a:lnSpc>
                <a:spcPct val="15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按压与松弛的时间须平均</a:t>
            </a:r>
          </a:p>
          <a:p>
            <a:pPr marL="285750" indent="-285750">
              <a:lnSpc>
                <a:spcPct val="15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尽可能减少胸外按压的中断</a:t>
            </a:r>
          </a:p>
          <a:p>
            <a:pPr marL="285750" indent="-285750">
              <a:lnSpc>
                <a:spcPct val="15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避免过度通气</a:t>
            </a:r>
          </a:p>
          <a:p>
            <a:pPr marL="285750" indent="-285750">
              <a:lnSpc>
                <a:spcPct val="15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按压时，急救员须观察伤病者反应及脸色的改变</a:t>
            </a:r>
          </a:p>
          <a:p>
            <a:pPr marL="285750" indent="-285750">
              <a:lnSpc>
                <a:spcPct val="15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2A14E3D7-AB20-4117-AD75-52AEDFA78456}"/>
              </a:ext>
            </a:extLst>
          </p:cNvPr>
          <p:cNvSpPr txBox="1"/>
          <p:nvPr/>
        </p:nvSpPr>
        <p:spPr>
          <a:xfrm>
            <a:off x="6238633" y="1551037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按压注意事项：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428ABA6-86C1-43D8-8C85-9ABCC542BACA}"/>
              </a:ext>
            </a:extLst>
          </p:cNvPr>
          <p:cNvSpPr/>
          <p:nvPr/>
        </p:nvSpPr>
        <p:spPr>
          <a:xfrm>
            <a:off x="1796716" y="3429000"/>
            <a:ext cx="3545305" cy="2057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solidFill>
              <a:srgbClr val="FF7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47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3" grpId="0"/>
      <p:bldP spid="14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DD17EBB-4550-422B-B231-8B75E205A32B}"/>
              </a:ext>
            </a:extLst>
          </p:cNvPr>
          <p:cNvSpPr/>
          <p:nvPr/>
        </p:nvSpPr>
        <p:spPr>
          <a:xfrm>
            <a:off x="1275551" y="1944055"/>
            <a:ext cx="9549827" cy="1862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开放气道方法：</a:t>
            </a:r>
            <a:endParaRPr lang="en-US" altLang="zh-CN" spc="13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仰面抬颌法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要领：用一只手按压伤病者的前额，使头部后仰，同时用另一只手的食指及中指将下颏托起。清除病人口鼻内的污物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C70EBCC-E028-48DB-BEAE-72F8F3D45A31}"/>
              </a:ext>
            </a:extLst>
          </p:cNvPr>
          <p:cNvSpPr txBox="1"/>
          <p:nvPr/>
        </p:nvSpPr>
        <p:spPr>
          <a:xfrm>
            <a:off x="1337347" y="1308713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en-US" altLang="zh-CN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A——</a:t>
            </a: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保持气道畅通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10644FA-A496-4342-9B22-46464BCF4150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E161B66B-00CF-433D-886A-26EB8BEE05D9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06EF4C12-58A5-4078-A59C-C08E9D8E9580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xmlns="" id="{D6A835A2-ED50-4BF1-896E-31D989F269AD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iṡľïḍê">
                <a:extLst>
                  <a:ext uri="{FF2B5EF4-FFF2-40B4-BE49-F238E27FC236}">
                    <a16:creationId xmlns:a16="http://schemas.microsoft.com/office/drawing/2014/main" xmlns="" id="{03254E9B-07E3-40D5-BD32-8AF3C5729932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539A9FF-FEC1-42D7-89E5-5D54E411BF8F}"/>
              </a:ext>
            </a:extLst>
          </p:cNvPr>
          <p:cNvSpPr/>
          <p:nvPr/>
        </p:nvSpPr>
        <p:spPr>
          <a:xfrm>
            <a:off x="1748590" y="3609473"/>
            <a:ext cx="3978442" cy="1862689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solidFill>
              <a:srgbClr val="FF7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04A410C-43AF-4631-BF78-65961699E8AF}"/>
              </a:ext>
            </a:extLst>
          </p:cNvPr>
          <p:cNvSpPr/>
          <p:nvPr/>
        </p:nvSpPr>
        <p:spPr>
          <a:xfrm>
            <a:off x="6464969" y="3609473"/>
            <a:ext cx="3801978" cy="1862689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rgbClr val="FF7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46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DEA9B1A2-8852-48EA-A050-474605580597}"/>
              </a:ext>
            </a:extLst>
          </p:cNvPr>
          <p:cNvSpPr/>
          <p:nvPr/>
        </p:nvSpPr>
        <p:spPr>
          <a:xfrm>
            <a:off x="1337347" y="2063040"/>
            <a:ext cx="5665176" cy="3819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人工呼吸方式：口对口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口对鼻</a:t>
            </a:r>
          </a:p>
          <a:p>
            <a:pPr marL="342900" indent="-34290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口对口要点：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要用一手将病人的鼻孔捏紧（防止吹气气体从鼻孔排出而不能由口腔进入到肺内）。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深吸一口气（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1s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），屏气，用口唇严密地包住昏迷者的口唇（不留空隙），注意不要漏气。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在保持气道畅通的操作下，将气体吹入人的口腔到肺部。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吹气后，口唇离开，并松开捏鼻的手指，使气体呼出。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观察人的胸部有无起伏，如果吹气时胸部抬起，说明气道畅通，口对口吹气的操作是正确的。</a:t>
            </a:r>
          </a:p>
          <a:p>
            <a:pPr marL="342900" indent="-34290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470364D3-81E5-4132-88D1-2ECE259F5378}"/>
              </a:ext>
            </a:extLst>
          </p:cNvPr>
          <p:cNvSpPr txBox="1"/>
          <p:nvPr/>
        </p:nvSpPr>
        <p:spPr>
          <a:xfrm>
            <a:off x="1337347" y="1473210"/>
            <a:ext cx="22599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en-US" altLang="zh-CN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B——</a:t>
            </a: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人工呼吸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BDC6B0B-8F13-4243-A926-F6DB8AB31E3F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61E72B73-1106-4E9D-9D78-0FD4257036B6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F59BFD7E-5B20-4BF4-ACAB-1B83EF9AFECE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xmlns="" id="{98677E4C-51A2-4D69-ACCA-796677C7027E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iṡľïḍê">
                <a:extLst>
                  <a:ext uri="{FF2B5EF4-FFF2-40B4-BE49-F238E27FC236}">
                    <a16:creationId xmlns:a16="http://schemas.microsoft.com/office/drawing/2014/main" xmlns="" id="{44806380-F134-485E-AA83-FE9285472805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  <p:sp>
        <p:nvSpPr>
          <p:cNvPr id="2" name="六边形 1">
            <a:extLst>
              <a:ext uri="{FF2B5EF4-FFF2-40B4-BE49-F238E27FC236}">
                <a16:creationId xmlns:a16="http://schemas.microsoft.com/office/drawing/2014/main" xmlns="" id="{D423DF8A-06D0-4DCB-AD25-F920B08FD104}"/>
              </a:ext>
            </a:extLst>
          </p:cNvPr>
          <p:cNvSpPr/>
          <p:nvPr/>
        </p:nvSpPr>
        <p:spPr>
          <a:xfrm>
            <a:off x="7291279" y="1688653"/>
            <a:ext cx="2232000" cy="1872000"/>
          </a:xfrm>
          <a:prstGeom prst="hexagon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solidFill>
              <a:srgbClr val="FF7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六边形 13">
            <a:extLst>
              <a:ext uri="{FF2B5EF4-FFF2-40B4-BE49-F238E27FC236}">
                <a16:creationId xmlns:a16="http://schemas.microsoft.com/office/drawing/2014/main" xmlns="" id="{78CB3F73-58B7-489F-8FBC-B0E117BEB94C}"/>
              </a:ext>
            </a:extLst>
          </p:cNvPr>
          <p:cNvSpPr/>
          <p:nvPr/>
        </p:nvSpPr>
        <p:spPr>
          <a:xfrm>
            <a:off x="9243360" y="2709409"/>
            <a:ext cx="2232000" cy="1872000"/>
          </a:xfrm>
          <a:prstGeom prst="hexagon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rgbClr val="FF7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六边形 19">
            <a:extLst>
              <a:ext uri="{FF2B5EF4-FFF2-40B4-BE49-F238E27FC236}">
                <a16:creationId xmlns:a16="http://schemas.microsoft.com/office/drawing/2014/main" xmlns="" id="{690659D2-C905-4B7B-9B35-1E1FE68A416C}"/>
              </a:ext>
            </a:extLst>
          </p:cNvPr>
          <p:cNvSpPr/>
          <p:nvPr/>
        </p:nvSpPr>
        <p:spPr>
          <a:xfrm>
            <a:off x="7323363" y="3767356"/>
            <a:ext cx="2232000" cy="1872000"/>
          </a:xfrm>
          <a:prstGeom prst="hexagon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solidFill>
              <a:srgbClr val="FF7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52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" grpId="0" animBg="1"/>
      <p:bldP spid="14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Group 257">
            <a:extLst>
              <a:ext uri="{FF2B5EF4-FFF2-40B4-BE49-F238E27FC236}">
                <a16:creationId xmlns:a16="http://schemas.microsoft.com/office/drawing/2014/main" xmlns="" id="{94922AEA-2A82-4998-9283-910CB45F35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9717790"/>
              </p:ext>
            </p:extLst>
          </p:nvPr>
        </p:nvGraphicFramePr>
        <p:xfrm>
          <a:off x="1465445" y="1259630"/>
          <a:ext cx="9683818" cy="5019613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5635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203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1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内容</a:t>
                      </a:r>
                    </a:p>
                  </a:txBody>
                  <a:tcPr marL="85417" marR="85417" marT="42708" marB="42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E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建议</a:t>
                      </a:r>
                    </a:p>
                  </a:txBody>
                  <a:tcPr marL="85417" marR="85417" marT="42708" marB="4270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E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166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识别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无反应，没有呼吸或不能正常呼吸（仅仅是喘息）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00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10s</a:t>
                      </a: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内未扪及脉搏（医务人员）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1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心肺复苏程序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C→A→B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1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按压速率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＞</a:t>
                      </a: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100</a:t>
                      </a: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次</a:t>
                      </a: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/</a:t>
                      </a: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分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1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按压幅度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＞</a:t>
                      </a: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5cm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1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胸廓回弹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保证每次按压后胸廓回弹；</a:t>
                      </a: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2min</a:t>
                      </a: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交换一次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1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气道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仰头提颏法（医务人员怀疑外伤：推举下颌）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491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按压</a:t>
                      </a: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-</a:t>
                      </a: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通气比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（置入高级气道前）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30:2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16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通气：非专业或不熟练时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单纯胸外按压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491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使用高级气道（医务人员）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呼吸：</a:t>
                      </a: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10-12</a:t>
                      </a: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次</a:t>
                      </a: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/</a:t>
                      </a: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分；与胸外按压不同步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大约每次呼吸</a:t>
                      </a: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1s</a:t>
                      </a: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；明显胸廓隆起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97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除颤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尽快连接并使用</a:t>
                      </a: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AED</a:t>
                      </a:r>
                      <a:r>
                        <a:rPr kumimoji="0" lang="zh-CN" alt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ea"/>
                          <a:sym typeface="微软雅黑" panose="020B0503020204020204" pitchFamily="34" charset="-122"/>
                        </a:rPr>
                        <a:t>；尽可能缩短电击前后的胸外按压中断；每次电击后立即从按压开始心肺复苏</a:t>
                      </a:r>
                    </a:p>
                  </a:txBody>
                  <a:tcPr marL="85417" marR="85417" marT="42708" marB="42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3F00159-404D-435E-AE6C-3614B5B31378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BEDEE487-2626-4008-814B-E1DA394E81FB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E507F0F5-6F09-464F-BB53-5D9BB3FC794D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8" name="矩形: 圆角 7">
                <a:extLst>
                  <a:ext uri="{FF2B5EF4-FFF2-40B4-BE49-F238E27FC236}">
                    <a16:creationId xmlns:a16="http://schemas.microsoft.com/office/drawing/2014/main" xmlns="" id="{9B2D9EC0-AA7D-4E74-A232-74A0948A4E7D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iṡľïḍê">
                <a:extLst>
                  <a:ext uri="{FF2B5EF4-FFF2-40B4-BE49-F238E27FC236}">
                    <a16:creationId xmlns:a16="http://schemas.microsoft.com/office/drawing/2014/main" xmlns="" id="{92542828-0EFB-413F-9007-345FD4A12544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746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520935C-E4D5-40A3-9900-6591C4E7195E}"/>
              </a:ext>
            </a:extLst>
          </p:cNvPr>
          <p:cNvGrpSpPr/>
          <p:nvPr/>
        </p:nvGrpSpPr>
        <p:grpSpPr>
          <a:xfrm>
            <a:off x="8176584" y="1607721"/>
            <a:ext cx="3276000" cy="3213073"/>
            <a:chOff x="7759489" y="1832311"/>
            <a:chExt cx="3276000" cy="3213073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FDC8BFCE-8169-4C88-99FA-62BC667EA6A3}"/>
                </a:ext>
              </a:extLst>
            </p:cNvPr>
            <p:cNvSpPr/>
            <p:nvPr/>
          </p:nvSpPr>
          <p:spPr>
            <a:xfrm>
              <a:off x="7759489" y="2160354"/>
              <a:ext cx="3276000" cy="2885030"/>
            </a:xfrm>
            <a:prstGeom prst="rect">
              <a:avLst/>
            </a:prstGeom>
            <a:noFill/>
            <a:ln>
              <a:solidFill>
                <a:srgbClr val="FF7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8A615154-3A93-494E-8F24-6A6EFC181575}"/>
                </a:ext>
              </a:extLst>
            </p:cNvPr>
            <p:cNvSpPr/>
            <p:nvPr/>
          </p:nvSpPr>
          <p:spPr>
            <a:xfrm>
              <a:off x="7759489" y="2459951"/>
              <a:ext cx="3272512" cy="23996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5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伤病员已经恢复自主呼吸和心跳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5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有专业医务人员接替抢救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5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医务人员确定被救者已经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死亡</a:t>
              </a:r>
            </a:p>
            <a:p>
              <a:pPr marL="285750" indent="-285750">
                <a:lnSpc>
                  <a:spcPct val="13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在某些情况下可以延长</a:t>
              </a:r>
              <a:r>
                <a:rPr lang="en-US" altLang="zh-CN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CPR</a:t>
              </a: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时间</a:t>
              </a:r>
              <a:r>
                <a:rPr lang="zh-CN" altLang="en-US" sz="15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，如触电、一氧化碳中毒、溺水、特别是溺入冰水中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A9738E10-857A-4C13-8190-EABF6665A806}"/>
                </a:ext>
              </a:extLst>
            </p:cNvPr>
            <p:cNvSpPr txBox="1"/>
            <p:nvPr/>
          </p:nvSpPr>
          <p:spPr>
            <a:xfrm>
              <a:off x="7759489" y="1832311"/>
              <a:ext cx="3272512" cy="461665"/>
            </a:xfrm>
            <a:prstGeom prst="rect">
              <a:avLst/>
            </a:prstGeom>
            <a:solidFill>
              <a:srgbClr val="FF7E00"/>
            </a:solidFill>
            <a:ln>
              <a:solidFill>
                <a:srgbClr val="FF7E0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35C6F3"/>
                </a:buClr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CPR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终止条件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D1F9DDE-BBE9-4E52-A0F7-BC32D75283E6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BCDA85C2-2648-4C4C-B196-E60B90F0004C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2CF8F3C8-56A4-47A8-8C56-8D9677F10748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xmlns="" id="{E79F7605-8265-4D0D-93A8-7536108D0B96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iṡľïḍê">
                <a:extLst>
                  <a:ext uri="{FF2B5EF4-FFF2-40B4-BE49-F238E27FC236}">
                    <a16:creationId xmlns:a16="http://schemas.microsoft.com/office/drawing/2014/main" xmlns="" id="{AB594170-2E5B-40DB-A6B4-4F9F0D4D8746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11273CA4-3FFC-4871-9A49-1A4950B16CFC}"/>
              </a:ext>
            </a:extLst>
          </p:cNvPr>
          <p:cNvGrpSpPr/>
          <p:nvPr/>
        </p:nvGrpSpPr>
        <p:grpSpPr>
          <a:xfrm>
            <a:off x="4563062" y="1588025"/>
            <a:ext cx="3312000" cy="3232769"/>
            <a:chOff x="1337347" y="1772368"/>
            <a:chExt cx="3312000" cy="3232769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5541114E-7BF7-4BC8-AF60-548D46EB8FA7}"/>
                </a:ext>
              </a:extLst>
            </p:cNvPr>
            <p:cNvSpPr/>
            <p:nvPr/>
          </p:nvSpPr>
          <p:spPr>
            <a:xfrm>
              <a:off x="1349354" y="2487910"/>
              <a:ext cx="3276000" cy="1843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5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昏迷程度变浅，出现各种反射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5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肢体出现无意识挣扎动作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5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自主呼吸逐渐恢复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5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触摸到规律的颈动脉搏动</a:t>
              </a:r>
            </a:p>
            <a:p>
              <a:pPr marL="285750" indent="-285750">
                <a:lnSpc>
                  <a:spcPts val="28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5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面色转为红润</a:t>
              </a: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E7C0CCC4-97D5-41C9-93E4-1413EFEE71D8}"/>
                </a:ext>
              </a:extLst>
            </p:cNvPr>
            <p:cNvGrpSpPr/>
            <p:nvPr/>
          </p:nvGrpSpPr>
          <p:grpSpPr>
            <a:xfrm>
              <a:off x="1337347" y="1772368"/>
              <a:ext cx="3312000" cy="3232769"/>
              <a:chOff x="1337347" y="1772368"/>
              <a:chExt cx="3312000" cy="3232769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9ECD1CF3-935C-4D18-BD55-B2DA8F8874AD}"/>
                  </a:ext>
                </a:extLst>
              </p:cNvPr>
              <p:cNvSpPr txBox="1"/>
              <p:nvPr/>
            </p:nvSpPr>
            <p:spPr>
              <a:xfrm>
                <a:off x="1337347" y="1772368"/>
                <a:ext cx="3312000" cy="461665"/>
              </a:xfrm>
              <a:prstGeom prst="rect">
                <a:avLst/>
              </a:prstGeom>
              <a:solidFill>
                <a:srgbClr val="FF7E00"/>
              </a:solidFill>
              <a:ln>
                <a:solidFill>
                  <a:srgbClr val="FF7E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buClr>
                    <a:srgbClr val="35C6F3"/>
                  </a:buClr>
                </a:pP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CPR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成功的指标</a:t>
                </a:r>
              </a:p>
            </p:txBody>
          </p:sp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xmlns="" id="{ECA4BD52-E704-4456-BD61-C772C564A45A}"/>
                  </a:ext>
                </a:extLst>
              </p:cNvPr>
              <p:cNvSpPr/>
              <p:nvPr/>
            </p:nvSpPr>
            <p:spPr>
              <a:xfrm>
                <a:off x="1337347" y="2120107"/>
                <a:ext cx="3312000" cy="2885030"/>
              </a:xfrm>
              <a:prstGeom prst="rect">
                <a:avLst/>
              </a:prstGeom>
              <a:noFill/>
              <a:ln>
                <a:solidFill>
                  <a:srgbClr val="FF7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1DAF9C8-2149-4D10-8102-D1746C42F7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23" y="2303567"/>
            <a:ext cx="3276000" cy="32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57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8612881-31B8-4589-9F23-8E7B325A92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76" t="20323" r="8682" b="14371"/>
          <a:stretch/>
        </p:blipFill>
        <p:spPr>
          <a:xfrm>
            <a:off x="6865706" y="2078399"/>
            <a:ext cx="4243761" cy="332946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10000"/>
              </a:prstClr>
            </a:outerShdw>
          </a:effectLst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A8E19F6-8DDE-481B-9137-DA4EC3BECE43}"/>
              </a:ext>
            </a:extLst>
          </p:cNvPr>
          <p:cNvGrpSpPr/>
          <p:nvPr/>
        </p:nvGrpSpPr>
        <p:grpSpPr>
          <a:xfrm>
            <a:off x="3144385" y="1670069"/>
            <a:ext cx="1561629" cy="1227222"/>
            <a:chOff x="3144385" y="1670069"/>
            <a:chExt cx="1561629" cy="1227222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D210E2D6-A61D-4E02-8119-656ED8F9AA47}"/>
                </a:ext>
              </a:extLst>
            </p:cNvPr>
            <p:cNvSpPr/>
            <p:nvPr/>
          </p:nvSpPr>
          <p:spPr>
            <a:xfrm>
              <a:off x="3232550" y="1670069"/>
              <a:ext cx="1321130" cy="1227222"/>
            </a:xfrm>
            <a:prstGeom prst="roundRect">
              <a:avLst>
                <a:gd name="adj" fmla="val 6061"/>
              </a:avLst>
            </a:prstGeom>
            <a:solidFill>
              <a:schemeClr val="bg1"/>
            </a:solidFill>
            <a:ln w="19050">
              <a:solidFill>
                <a:srgbClr val="FF7E00"/>
              </a:solidFill>
            </a:ln>
            <a:effectLst>
              <a:outerShdw blurRad="127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iṡľïḍê">
              <a:extLst>
                <a:ext uri="{FF2B5EF4-FFF2-40B4-BE49-F238E27FC236}">
                  <a16:creationId xmlns:a16="http://schemas.microsoft.com/office/drawing/2014/main" xmlns="" id="{A621FB39-4954-45FA-8BED-FBD462006195}"/>
                </a:ext>
              </a:extLst>
            </p:cNvPr>
            <p:cNvSpPr/>
            <p:nvPr/>
          </p:nvSpPr>
          <p:spPr>
            <a:xfrm>
              <a:off x="3144385" y="2078399"/>
              <a:ext cx="1561629" cy="442647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Autofit/>
            </a:bodyPr>
            <a:lstStyle/>
            <a:p>
              <a:pPr algn="ctr"/>
              <a:r>
                <a:rPr lang="en-US" altLang="zh-CN" sz="6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03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B156AC8-996F-435F-8C14-3956354FE7A4}"/>
              </a:ext>
            </a:extLst>
          </p:cNvPr>
          <p:cNvSpPr txBox="1"/>
          <p:nvPr/>
        </p:nvSpPr>
        <p:spPr>
          <a:xfrm>
            <a:off x="1031236" y="3076919"/>
            <a:ext cx="5787925" cy="108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55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气道异物梗塞急救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8F2FFA2-C005-4F56-9906-3B3D5FC01897}"/>
              </a:ext>
            </a:extLst>
          </p:cNvPr>
          <p:cNvSpPr txBox="1"/>
          <p:nvPr/>
        </p:nvSpPr>
        <p:spPr>
          <a:xfrm>
            <a:off x="1280049" y="4341972"/>
            <a:ext cx="52261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500" b="1" spc="13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Lorem ipsum dolor sit amet, consectetuer adipiscing elit. 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23066E3-102F-4CCA-A825-BA41B8ED2859}"/>
              </a:ext>
            </a:extLst>
          </p:cNvPr>
          <p:cNvGrpSpPr/>
          <p:nvPr/>
        </p:nvGrpSpPr>
        <p:grpSpPr>
          <a:xfrm>
            <a:off x="360434" y="476999"/>
            <a:ext cx="2585890" cy="786233"/>
            <a:chOff x="-85198" y="5174820"/>
            <a:chExt cx="2585890" cy="786233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9B2A26B8-6436-4631-9EC0-613F8224DDE0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F1F28874-981B-44AB-8C90-8CE1B042DC56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4C9A3876-6931-406E-9569-1BA6CD6A49F3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F4B20FE0-E935-4383-991D-10D102761E37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6DB121B3-0F8D-457D-BFA3-476C740DB38D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8C376226-42FE-45E4-8035-FC953F8E3E6F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126A3CA8-1301-4754-8974-BA1F95C0CDEE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6AAEF952-3676-4000-9A9F-2D10B7ACE099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2EA1B4DB-8E7C-4C1F-A92D-2948424B9869}"/>
              </a:ext>
            </a:extLst>
          </p:cNvPr>
          <p:cNvGrpSpPr/>
          <p:nvPr/>
        </p:nvGrpSpPr>
        <p:grpSpPr>
          <a:xfrm rot="5400000">
            <a:off x="10176047" y="3035884"/>
            <a:ext cx="2585890" cy="786233"/>
            <a:chOff x="-85198" y="5174820"/>
            <a:chExt cx="2585890" cy="786233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92D6B5B-0583-47A1-BEF5-AC75F1515A4E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42D48994-3ED2-4B86-BDF7-DB75CA490B9D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228E51EE-DF7B-4493-BEA6-71FCCBF071CF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0F1C6902-EFAA-45EA-9990-F51228887612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5C5721E6-1B78-44A8-AB36-B47A973F0DBA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20357AC3-701A-49B0-BEA9-D4C4D081F216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0C8FADDF-663C-4685-A02F-EFAA3F125A82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2ED614FD-972F-48AB-AF08-A761782257D3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5760663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A7452343-D9DC-48EA-8217-D8D8766F5555}"/>
              </a:ext>
            </a:extLst>
          </p:cNvPr>
          <p:cNvSpPr/>
          <p:nvPr/>
        </p:nvSpPr>
        <p:spPr>
          <a:xfrm>
            <a:off x="1113983" y="1909544"/>
            <a:ext cx="4471878" cy="71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呼吸道部分阻塞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—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呼吸困难、呛咳不止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呼吸道全部阻塞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—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不能呼吸、昏迷倒地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73884E8-1CD3-465C-97C6-117A5401CC8C}"/>
              </a:ext>
            </a:extLst>
          </p:cNvPr>
          <p:cNvSpPr txBox="1"/>
          <p:nvPr/>
        </p:nvSpPr>
        <p:spPr>
          <a:xfrm>
            <a:off x="1113983" y="1407495"/>
            <a:ext cx="17254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阻塞类型：</a:t>
            </a: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9C85B3A-BF19-4215-8629-B0E79F817993}"/>
              </a:ext>
            </a:extLst>
          </p:cNvPr>
          <p:cNvSpPr/>
          <p:nvPr/>
        </p:nvSpPr>
        <p:spPr>
          <a:xfrm>
            <a:off x="1184584" y="3989278"/>
            <a:ext cx="1455614" cy="873368"/>
          </a:xfrm>
          <a:custGeom>
            <a:avLst/>
            <a:gdLst>
              <a:gd name="connsiteX0" fmla="*/ 0 w 1455614"/>
              <a:gd name="connsiteY0" fmla="*/ 87337 h 873368"/>
              <a:gd name="connsiteX1" fmla="*/ 87337 w 1455614"/>
              <a:gd name="connsiteY1" fmla="*/ 0 h 873368"/>
              <a:gd name="connsiteX2" fmla="*/ 1368277 w 1455614"/>
              <a:gd name="connsiteY2" fmla="*/ 0 h 873368"/>
              <a:gd name="connsiteX3" fmla="*/ 1455614 w 1455614"/>
              <a:gd name="connsiteY3" fmla="*/ 87337 h 873368"/>
              <a:gd name="connsiteX4" fmla="*/ 1455614 w 1455614"/>
              <a:gd name="connsiteY4" fmla="*/ 786031 h 873368"/>
              <a:gd name="connsiteX5" fmla="*/ 1368277 w 1455614"/>
              <a:gd name="connsiteY5" fmla="*/ 873368 h 873368"/>
              <a:gd name="connsiteX6" fmla="*/ 87337 w 1455614"/>
              <a:gd name="connsiteY6" fmla="*/ 873368 h 873368"/>
              <a:gd name="connsiteX7" fmla="*/ 0 w 1455614"/>
              <a:gd name="connsiteY7" fmla="*/ 786031 h 873368"/>
              <a:gd name="connsiteX8" fmla="*/ 0 w 1455614"/>
              <a:gd name="connsiteY8" fmla="*/ 87337 h 87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614" h="873368">
                <a:moveTo>
                  <a:pt x="0" y="87337"/>
                </a:moveTo>
                <a:cubicBezTo>
                  <a:pt x="0" y="39102"/>
                  <a:pt x="39102" y="0"/>
                  <a:pt x="87337" y="0"/>
                </a:cubicBezTo>
                <a:lnTo>
                  <a:pt x="1368277" y="0"/>
                </a:lnTo>
                <a:cubicBezTo>
                  <a:pt x="1416512" y="0"/>
                  <a:pt x="1455614" y="39102"/>
                  <a:pt x="1455614" y="87337"/>
                </a:cubicBezTo>
                <a:lnTo>
                  <a:pt x="1455614" y="786031"/>
                </a:lnTo>
                <a:cubicBezTo>
                  <a:pt x="1455614" y="834266"/>
                  <a:pt x="1416512" y="873368"/>
                  <a:pt x="1368277" y="873368"/>
                </a:cubicBezTo>
                <a:lnTo>
                  <a:pt x="87337" y="873368"/>
                </a:lnTo>
                <a:cubicBezTo>
                  <a:pt x="39102" y="873368"/>
                  <a:pt x="0" y="834266"/>
                  <a:pt x="0" y="786031"/>
                </a:cubicBezTo>
                <a:lnTo>
                  <a:pt x="0" y="87337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210" tIns="113210" rIns="113210" bIns="113210" numCol="1" spcCol="1270" anchor="ctr" anchorCtr="0">
            <a:noAutofit/>
          </a:bodyPr>
          <a:lstStyle/>
          <a:p>
            <a:pPr marL="0" lvl="0" indent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颜面青紫</a:t>
            </a: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D26A0311-E7FC-48A4-A0FA-350D8D93EC27}"/>
              </a:ext>
            </a:extLst>
          </p:cNvPr>
          <p:cNvSpPr/>
          <p:nvPr/>
        </p:nvSpPr>
        <p:spPr>
          <a:xfrm>
            <a:off x="2785760" y="4245466"/>
            <a:ext cx="308590" cy="360992"/>
          </a:xfrm>
          <a:custGeom>
            <a:avLst/>
            <a:gdLst>
              <a:gd name="connsiteX0" fmla="*/ 0 w 308590"/>
              <a:gd name="connsiteY0" fmla="*/ 72198 h 360992"/>
              <a:gd name="connsiteX1" fmla="*/ 154295 w 308590"/>
              <a:gd name="connsiteY1" fmla="*/ 72198 h 360992"/>
              <a:gd name="connsiteX2" fmla="*/ 154295 w 308590"/>
              <a:gd name="connsiteY2" fmla="*/ 0 h 360992"/>
              <a:gd name="connsiteX3" fmla="*/ 308590 w 308590"/>
              <a:gd name="connsiteY3" fmla="*/ 180496 h 360992"/>
              <a:gd name="connsiteX4" fmla="*/ 154295 w 308590"/>
              <a:gd name="connsiteY4" fmla="*/ 360992 h 360992"/>
              <a:gd name="connsiteX5" fmla="*/ 154295 w 308590"/>
              <a:gd name="connsiteY5" fmla="*/ 288794 h 360992"/>
              <a:gd name="connsiteX6" fmla="*/ 0 w 308590"/>
              <a:gd name="connsiteY6" fmla="*/ 288794 h 360992"/>
              <a:gd name="connsiteX7" fmla="*/ 0 w 308590"/>
              <a:gd name="connsiteY7" fmla="*/ 72198 h 36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590" h="360992">
                <a:moveTo>
                  <a:pt x="0" y="72198"/>
                </a:moveTo>
                <a:lnTo>
                  <a:pt x="154295" y="72198"/>
                </a:lnTo>
                <a:lnTo>
                  <a:pt x="154295" y="0"/>
                </a:lnTo>
                <a:lnTo>
                  <a:pt x="308590" y="180496"/>
                </a:lnTo>
                <a:lnTo>
                  <a:pt x="154295" y="360992"/>
                </a:lnTo>
                <a:lnTo>
                  <a:pt x="154295" y="288794"/>
                </a:lnTo>
                <a:lnTo>
                  <a:pt x="0" y="288794"/>
                </a:lnTo>
                <a:lnTo>
                  <a:pt x="0" y="72198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2198" rIns="92577" bIns="72198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20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C0BB0884-D030-4085-BD5E-FA41573AF1B9}"/>
              </a:ext>
            </a:extLst>
          </p:cNvPr>
          <p:cNvSpPr/>
          <p:nvPr/>
        </p:nvSpPr>
        <p:spPr>
          <a:xfrm>
            <a:off x="3222445" y="3989278"/>
            <a:ext cx="1455614" cy="873368"/>
          </a:xfrm>
          <a:custGeom>
            <a:avLst/>
            <a:gdLst>
              <a:gd name="connsiteX0" fmla="*/ 0 w 1455614"/>
              <a:gd name="connsiteY0" fmla="*/ 87337 h 873368"/>
              <a:gd name="connsiteX1" fmla="*/ 87337 w 1455614"/>
              <a:gd name="connsiteY1" fmla="*/ 0 h 873368"/>
              <a:gd name="connsiteX2" fmla="*/ 1368277 w 1455614"/>
              <a:gd name="connsiteY2" fmla="*/ 0 h 873368"/>
              <a:gd name="connsiteX3" fmla="*/ 1455614 w 1455614"/>
              <a:gd name="connsiteY3" fmla="*/ 87337 h 873368"/>
              <a:gd name="connsiteX4" fmla="*/ 1455614 w 1455614"/>
              <a:gd name="connsiteY4" fmla="*/ 786031 h 873368"/>
              <a:gd name="connsiteX5" fmla="*/ 1368277 w 1455614"/>
              <a:gd name="connsiteY5" fmla="*/ 873368 h 873368"/>
              <a:gd name="connsiteX6" fmla="*/ 87337 w 1455614"/>
              <a:gd name="connsiteY6" fmla="*/ 873368 h 873368"/>
              <a:gd name="connsiteX7" fmla="*/ 0 w 1455614"/>
              <a:gd name="connsiteY7" fmla="*/ 786031 h 873368"/>
              <a:gd name="connsiteX8" fmla="*/ 0 w 1455614"/>
              <a:gd name="connsiteY8" fmla="*/ 87337 h 87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614" h="873368">
                <a:moveTo>
                  <a:pt x="0" y="87337"/>
                </a:moveTo>
                <a:cubicBezTo>
                  <a:pt x="0" y="39102"/>
                  <a:pt x="39102" y="0"/>
                  <a:pt x="87337" y="0"/>
                </a:cubicBezTo>
                <a:lnTo>
                  <a:pt x="1368277" y="0"/>
                </a:lnTo>
                <a:cubicBezTo>
                  <a:pt x="1416512" y="0"/>
                  <a:pt x="1455614" y="39102"/>
                  <a:pt x="1455614" y="87337"/>
                </a:cubicBezTo>
                <a:lnTo>
                  <a:pt x="1455614" y="786031"/>
                </a:lnTo>
                <a:cubicBezTo>
                  <a:pt x="1455614" y="834266"/>
                  <a:pt x="1416512" y="873368"/>
                  <a:pt x="1368277" y="873368"/>
                </a:cubicBezTo>
                <a:lnTo>
                  <a:pt x="87337" y="873368"/>
                </a:lnTo>
                <a:cubicBezTo>
                  <a:pt x="39102" y="873368"/>
                  <a:pt x="0" y="834266"/>
                  <a:pt x="0" y="786031"/>
                </a:cubicBezTo>
                <a:lnTo>
                  <a:pt x="0" y="87337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210" tIns="113210" rIns="113210" bIns="113210" numCol="1" spcCol="1270" anchor="ctr" anchorCtr="0">
            <a:noAutofit/>
          </a:bodyPr>
          <a:lstStyle/>
          <a:p>
            <a:pPr marL="0" lvl="0" indent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不能发声</a:t>
            </a: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3D3EA2D3-ACDE-4AC8-ABF7-2A637E8E3EA9}"/>
              </a:ext>
            </a:extLst>
          </p:cNvPr>
          <p:cNvSpPr/>
          <p:nvPr/>
        </p:nvSpPr>
        <p:spPr>
          <a:xfrm>
            <a:off x="4823621" y="4245466"/>
            <a:ext cx="308590" cy="360992"/>
          </a:xfrm>
          <a:custGeom>
            <a:avLst/>
            <a:gdLst>
              <a:gd name="connsiteX0" fmla="*/ 0 w 308590"/>
              <a:gd name="connsiteY0" fmla="*/ 72198 h 360992"/>
              <a:gd name="connsiteX1" fmla="*/ 154295 w 308590"/>
              <a:gd name="connsiteY1" fmla="*/ 72198 h 360992"/>
              <a:gd name="connsiteX2" fmla="*/ 154295 w 308590"/>
              <a:gd name="connsiteY2" fmla="*/ 0 h 360992"/>
              <a:gd name="connsiteX3" fmla="*/ 308590 w 308590"/>
              <a:gd name="connsiteY3" fmla="*/ 180496 h 360992"/>
              <a:gd name="connsiteX4" fmla="*/ 154295 w 308590"/>
              <a:gd name="connsiteY4" fmla="*/ 360992 h 360992"/>
              <a:gd name="connsiteX5" fmla="*/ 154295 w 308590"/>
              <a:gd name="connsiteY5" fmla="*/ 288794 h 360992"/>
              <a:gd name="connsiteX6" fmla="*/ 0 w 308590"/>
              <a:gd name="connsiteY6" fmla="*/ 288794 h 360992"/>
              <a:gd name="connsiteX7" fmla="*/ 0 w 308590"/>
              <a:gd name="connsiteY7" fmla="*/ 72198 h 36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590" h="360992">
                <a:moveTo>
                  <a:pt x="0" y="72198"/>
                </a:moveTo>
                <a:lnTo>
                  <a:pt x="154295" y="72198"/>
                </a:lnTo>
                <a:lnTo>
                  <a:pt x="154295" y="0"/>
                </a:lnTo>
                <a:lnTo>
                  <a:pt x="308590" y="180496"/>
                </a:lnTo>
                <a:lnTo>
                  <a:pt x="154295" y="360992"/>
                </a:lnTo>
                <a:lnTo>
                  <a:pt x="154295" y="288794"/>
                </a:lnTo>
                <a:lnTo>
                  <a:pt x="0" y="288794"/>
                </a:lnTo>
                <a:lnTo>
                  <a:pt x="0" y="72198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2198" rIns="92577" bIns="72198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20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BCD19ACA-8110-44D5-ACA8-ACD7D995D4DF}"/>
              </a:ext>
            </a:extLst>
          </p:cNvPr>
          <p:cNvSpPr/>
          <p:nvPr/>
        </p:nvSpPr>
        <p:spPr>
          <a:xfrm>
            <a:off x="5260305" y="3989278"/>
            <a:ext cx="1455614" cy="873368"/>
          </a:xfrm>
          <a:custGeom>
            <a:avLst/>
            <a:gdLst>
              <a:gd name="connsiteX0" fmla="*/ 0 w 1455614"/>
              <a:gd name="connsiteY0" fmla="*/ 87337 h 873368"/>
              <a:gd name="connsiteX1" fmla="*/ 87337 w 1455614"/>
              <a:gd name="connsiteY1" fmla="*/ 0 h 873368"/>
              <a:gd name="connsiteX2" fmla="*/ 1368277 w 1455614"/>
              <a:gd name="connsiteY2" fmla="*/ 0 h 873368"/>
              <a:gd name="connsiteX3" fmla="*/ 1455614 w 1455614"/>
              <a:gd name="connsiteY3" fmla="*/ 87337 h 873368"/>
              <a:gd name="connsiteX4" fmla="*/ 1455614 w 1455614"/>
              <a:gd name="connsiteY4" fmla="*/ 786031 h 873368"/>
              <a:gd name="connsiteX5" fmla="*/ 1368277 w 1455614"/>
              <a:gd name="connsiteY5" fmla="*/ 873368 h 873368"/>
              <a:gd name="connsiteX6" fmla="*/ 87337 w 1455614"/>
              <a:gd name="connsiteY6" fmla="*/ 873368 h 873368"/>
              <a:gd name="connsiteX7" fmla="*/ 0 w 1455614"/>
              <a:gd name="connsiteY7" fmla="*/ 786031 h 873368"/>
              <a:gd name="connsiteX8" fmla="*/ 0 w 1455614"/>
              <a:gd name="connsiteY8" fmla="*/ 87337 h 87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614" h="873368">
                <a:moveTo>
                  <a:pt x="0" y="87337"/>
                </a:moveTo>
                <a:cubicBezTo>
                  <a:pt x="0" y="39102"/>
                  <a:pt x="39102" y="0"/>
                  <a:pt x="87337" y="0"/>
                </a:cubicBezTo>
                <a:lnTo>
                  <a:pt x="1368277" y="0"/>
                </a:lnTo>
                <a:cubicBezTo>
                  <a:pt x="1416512" y="0"/>
                  <a:pt x="1455614" y="39102"/>
                  <a:pt x="1455614" y="87337"/>
                </a:cubicBezTo>
                <a:lnTo>
                  <a:pt x="1455614" y="786031"/>
                </a:lnTo>
                <a:cubicBezTo>
                  <a:pt x="1455614" y="834266"/>
                  <a:pt x="1416512" y="873368"/>
                  <a:pt x="1368277" y="873368"/>
                </a:cubicBezTo>
                <a:lnTo>
                  <a:pt x="87337" y="873368"/>
                </a:lnTo>
                <a:cubicBezTo>
                  <a:pt x="39102" y="873368"/>
                  <a:pt x="0" y="834266"/>
                  <a:pt x="0" y="786031"/>
                </a:cubicBezTo>
                <a:lnTo>
                  <a:pt x="0" y="87337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210" tIns="113210" rIns="113210" bIns="113210" numCol="1" spcCol="1270" anchor="ctr" anchorCtr="0">
            <a:noAutofit/>
          </a:bodyPr>
          <a:lstStyle/>
          <a:p>
            <a:pPr marL="0" lvl="0" indent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sz="20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v”</a:t>
            </a:r>
            <a:r>
              <a:rPr lang="zh-CN" sz="20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形手势</a:t>
            </a:r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CE0BCC44-65C3-47B9-BBEE-37C20C64CCD4}"/>
              </a:ext>
            </a:extLst>
          </p:cNvPr>
          <p:cNvSpPr/>
          <p:nvPr/>
        </p:nvSpPr>
        <p:spPr>
          <a:xfrm>
            <a:off x="6861481" y="4245466"/>
            <a:ext cx="308590" cy="360992"/>
          </a:xfrm>
          <a:custGeom>
            <a:avLst/>
            <a:gdLst>
              <a:gd name="connsiteX0" fmla="*/ 0 w 308590"/>
              <a:gd name="connsiteY0" fmla="*/ 72198 h 360992"/>
              <a:gd name="connsiteX1" fmla="*/ 154295 w 308590"/>
              <a:gd name="connsiteY1" fmla="*/ 72198 h 360992"/>
              <a:gd name="connsiteX2" fmla="*/ 154295 w 308590"/>
              <a:gd name="connsiteY2" fmla="*/ 0 h 360992"/>
              <a:gd name="connsiteX3" fmla="*/ 308590 w 308590"/>
              <a:gd name="connsiteY3" fmla="*/ 180496 h 360992"/>
              <a:gd name="connsiteX4" fmla="*/ 154295 w 308590"/>
              <a:gd name="connsiteY4" fmla="*/ 360992 h 360992"/>
              <a:gd name="connsiteX5" fmla="*/ 154295 w 308590"/>
              <a:gd name="connsiteY5" fmla="*/ 288794 h 360992"/>
              <a:gd name="connsiteX6" fmla="*/ 0 w 308590"/>
              <a:gd name="connsiteY6" fmla="*/ 288794 h 360992"/>
              <a:gd name="connsiteX7" fmla="*/ 0 w 308590"/>
              <a:gd name="connsiteY7" fmla="*/ 72198 h 36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590" h="360992">
                <a:moveTo>
                  <a:pt x="0" y="72198"/>
                </a:moveTo>
                <a:lnTo>
                  <a:pt x="154295" y="72198"/>
                </a:lnTo>
                <a:lnTo>
                  <a:pt x="154295" y="0"/>
                </a:lnTo>
                <a:lnTo>
                  <a:pt x="308590" y="180496"/>
                </a:lnTo>
                <a:lnTo>
                  <a:pt x="154295" y="360992"/>
                </a:lnTo>
                <a:lnTo>
                  <a:pt x="154295" y="288794"/>
                </a:lnTo>
                <a:lnTo>
                  <a:pt x="0" y="288794"/>
                </a:lnTo>
                <a:lnTo>
                  <a:pt x="0" y="72198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2198" rIns="92577" bIns="72198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20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95149755-D62C-4644-9BF6-B09D99DCB02E}"/>
              </a:ext>
            </a:extLst>
          </p:cNvPr>
          <p:cNvSpPr/>
          <p:nvPr/>
        </p:nvSpPr>
        <p:spPr>
          <a:xfrm>
            <a:off x="7298166" y="3989278"/>
            <a:ext cx="1455614" cy="873368"/>
          </a:xfrm>
          <a:custGeom>
            <a:avLst/>
            <a:gdLst>
              <a:gd name="connsiteX0" fmla="*/ 0 w 1455614"/>
              <a:gd name="connsiteY0" fmla="*/ 87337 h 873368"/>
              <a:gd name="connsiteX1" fmla="*/ 87337 w 1455614"/>
              <a:gd name="connsiteY1" fmla="*/ 0 h 873368"/>
              <a:gd name="connsiteX2" fmla="*/ 1368277 w 1455614"/>
              <a:gd name="connsiteY2" fmla="*/ 0 h 873368"/>
              <a:gd name="connsiteX3" fmla="*/ 1455614 w 1455614"/>
              <a:gd name="connsiteY3" fmla="*/ 87337 h 873368"/>
              <a:gd name="connsiteX4" fmla="*/ 1455614 w 1455614"/>
              <a:gd name="connsiteY4" fmla="*/ 786031 h 873368"/>
              <a:gd name="connsiteX5" fmla="*/ 1368277 w 1455614"/>
              <a:gd name="connsiteY5" fmla="*/ 873368 h 873368"/>
              <a:gd name="connsiteX6" fmla="*/ 87337 w 1455614"/>
              <a:gd name="connsiteY6" fmla="*/ 873368 h 873368"/>
              <a:gd name="connsiteX7" fmla="*/ 0 w 1455614"/>
              <a:gd name="connsiteY7" fmla="*/ 786031 h 873368"/>
              <a:gd name="connsiteX8" fmla="*/ 0 w 1455614"/>
              <a:gd name="connsiteY8" fmla="*/ 87337 h 87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614" h="873368">
                <a:moveTo>
                  <a:pt x="0" y="87337"/>
                </a:moveTo>
                <a:cubicBezTo>
                  <a:pt x="0" y="39102"/>
                  <a:pt x="39102" y="0"/>
                  <a:pt x="87337" y="0"/>
                </a:cubicBezTo>
                <a:lnTo>
                  <a:pt x="1368277" y="0"/>
                </a:lnTo>
                <a:cubicBezTo>
                  <a:pt x="1416512" y="0"/>
                  <a:pt x="1455614" y="39102"/>
                  <a:pt x="1455614" y="87337"/>
                </a:cubicBezTo>
                <a:lnTo>
                  <a:pt x="1455614" y="786031"/>
                </a:lnTo>
                <a:cubicBezTo>
                  <a:pt x="1455614" y="834266"/>
                  <a:pt x="1416512" y="873368"/>
                  <a:pt x="1368277" y="873368"/>
                </a:cubicBezTo>
                <a:lnTo>
                  <a:pt x="87337" y="873368"/>
                </a:lnTo>
                <a:cubicBezTo>
                  <a:pt x="39102" y="873368"/>
                  <a:pt x="0" y="834266"/>
                  <a:pt x="0" y="786031"/>
                </a:cubicBezTo>
                <a:lnTo>
                  <a:pt x="0" y="87337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210" tIns="113210" rIns="113210" bIns="113210" numCol="1" spcCol="1270" anchor="ctr" anchorCtr="0">
            <a:noAutofit/>
          </a:bodyPr>
          <a:lstStyle/>
          <a:p>
            <a:pPr marL="0" lvl="0" indent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肢体抽搐</a:t>
            </a: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EFF71902-8254-4AF3-8F25-0EE07A10D7C8}"/>
              </a:ext>
            </a:extLst>
          </p:cNvPr>
          <p:cNvSpPr/>
          <p:nvPr/>
        </p:nvSpPr>
        <p:spPr>
          <a:xfrm>
            <a:off x="8899342" y="4245466"/>
            <a:ext cx="308590" cy="360992"/>
          </a:xfrm>
          <a:custGeom>
            <a:avLst/>
            <a:gdLst>
              <a:gd name="connsiteX0" fmla="*/ 0 w 308590"/>
              <a:gd name="connsiteY0" fmla="*/ 72198 h 360992"/>
              <a:gd name="connsiteX1" fmla="*/ 154295 w 308590"/>
              <a:gd name="connsiteY1" fmla="*/ 72198 h 360992"/>
              <a:gd name="connsiteX2" fmla="*/ 154295 w 308590"/>
              <a:gd name="connsiteY2" fmla="*/ 0 h 360992"/>
              <a:gd name="connsiteX3" fmla="*/ 308590 w 308590"/>
              <a:gd name="connsiteY3" fmla="*/ 180496 h 360992"/>
              <a:gd name="connsiteX4" fmla="*/ 154295 w 308590"/>
              <a:gd name="connsiteY4" fmla="*/ 360992 h 360992"/>
              <a:gd name="connsiteX5" fmla="*/ 154295 w 308590"/>
              <a:gd name="connsiteY5" fmla="*/ 288794 h 360992"/>
              <a:gd name="connsiteX6" fmla="*/ 0 w 308590"/>
              <a:gd name="connsiteY6" fmla="*/ 288794 h 360992"/>
              <a:gd name="connsiteX7" fmla="*/ 0 w 308590"/>
              <a:gd name="connsiteY7" fmla="*/ 72198 h 36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590" h="360992">
                <a:moveTo>
                  <a:pt x="0" y="72198"/>
                </a:moveTo>
                <a:lnTo>
                  <a:pt x="154295" y="72198"/>
                </a:lnTo>
                <a:lnTo>
                  <a:pt x="154295" y="0"/>
                </a:lnTo>
                <a:lnTo>
                  <a:pt x="308590" y="180496"/>
                </a:lnTo>
                <a:lnTo>
                  <a:pt x="154295" y="360992"/>
                </a:lnTo>
                <a:lnTo>
                  <a:pt x="154295" y="288794"/>
                </a:lnTo>
                <a:lnTo>
                  <a:pt x="0" y="288794"/>
                </a:lnTo>
                <a:lnTo>
                  <a:pt x="0" y="72198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2198" rIns="92577" bIns="72198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20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C1366601-496C-4580-8E85-E7B572AA8135}"/>
              </a:ext>
            </a:extLst>
          </p:cNvPr>
          <p:cNvSpPr/>
          <p:nvPr/>
        </p:nvSpPr>
        <p:spPr>
          <a:xfrm>
            <a:off x="9336026" y="3989278"/>
            <a:ext cx="1455614" cy="873368"/>
          </a:xfrm>
          <a:custGeom>
            <a:avLst/>
            <a:gdLst>
              <a:gd name="connsiteX0" fmla="*/ 0 w 1455614"/>
              <a:gd name="connsiteY0" fmla="*/ 87337 h 873368"/>
              <a:gd name="connsiteX1" fmla="*/ 87337 w 1455614"/>
              <a:gd name="connsiteY1" fmla="*/ 0 h 873368"/>
              <a:gd name="connsiteX2" fmla="*/ 1368277 w 1455614"/>
              <a:gd name="connsiteY2" fmla="*/ 0 h 873368"/>
              <a:gd name="connsiteX3" fmla="*/ 1455614 w 1455614"/>
              <a:gd name="connsiteY3" fmla="*/ 87337 h 873368"/>
              <a:gd name="connsiteX4" fmla="*/ 1455614 w 1455614"/>
              <a:gd name="connsiteY4" fmla="*/ 786031 h 873368"/>
              <a:gd name="connsiteX5" fmla="*/ 1368277 w 1455614"/>
              <a:gd name="connsiteY5" fmla="*/ 873368 h 873368"/>
              <a:gd name="connsiteX6" fmla="*/ 87337 w 1455614"/>
              <a:gd name="connsiteY6" fmla="*/ 873368 h 873368"/>
              <a:gd name="connsiteX7" fmla="*/ 0 w 1455614"/>
              <a:gd name="connsiteY7" fmla="*/ 786031 h 873368"/>
              <a:gd name="connsiteX8" fmla="*/ 0 w 1455614"/>
              <a:gd name="connsiteY8" fmla="*/ 87337 h 873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614" h="873368">
                <a:moveTo>
                  <a:pt x="0" y="87337"/>
                </a:moveTo>
                <a:cubicBezTo>
                  <a:pt x="0" y="39102"/>
                  <a:pt x="39102" y="0"/>
                  <a:pt x="87337" y="0"/>
                </a:cubicBezTo>
                <a:lnTo>
                  <a:pt x="1368277" y="0"/>
                </a:lnTo>
                <a:cubicBezTo>
                  <a:pt x="1416512" y="0"/>
                  <a:pt x="1455614" y="39102"/>
                  <a:pt x="1455614" y="87337"/>
                </a:cubicBezTo>
                <a:lnTo>
                  <a:pt x="1455614" y="786031"/>
                </a:lnTo>
                <a:cubicBezTo>
                  <a:pt x="1455614" y="834266"/>
                  <a:pt x="1416512" y="873368"/>
                  <a:pt x="1368277" y="873368"/>
                </a:cubicBezTo>
                <a:lnTo>
                  <a:pt x="87337" y="873368"/>
                </a:lnTo>
                <a:cubicBezTo>
                  <a:pt x="39102" y="873368"/>
                  <a:pt x="0" y="834266"/>
                  <a:pt x="0" y="786031"/>
                </a:cubicBezTo>
                <a:lnTo>
                  <a:pt x="0" y="87337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210" tIns="113210" rIns="113210" bIns="113210" numCol="1" spcCol="1270" anchor="ctr" anchorCtr="0">
            <a:noAutofit/>
          </a:bodyPr>
          <a:lstStyle/>
          <a:p>
            <a:pPr marL="0" lvl="0" indent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呼吸停止 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06FD6D7-DBA2-49B1-8B5B-A94BBA4EA335}"/>
              </a:ext>
            </a:extLst>
          </p:cNvPr>
          <p:cNvSpPr txBox="1"/>
          <p:nvPr/>
        </p:nvSpPr>
        <p:spPr>
          <a:xfrm>
            <a:off x="1113983" y="3204074"/>
            <a:ext cx="17254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表现特征：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D88BBFA-0F5E-47B0-BD0A-DEA50FB12CE7}"/>
              </a:ext>
            </a:extLst>
          </p:cNvPr>
          <p:cNvGrpSpPr/>
          <p:nvPr/>
        </p:nvGrpSpPr>
        <p:grpSpPr>
          <a:xfrm>
            <a:off x="542094" y="551451"/>
            <a:ext cx="3619813" cy="586575"/>
            <a:chOff x="542094" y="551451"/>
            <a:chExt cx="3619813" cy="586575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C097825C-DD62-412F-B296-321A1A33E26E}"/>
                </a:ext>
              </a:extLst>
            </p:cNvPr>
            <p:cNvSpPr txBox="1"/>
            <p:nvPr/>
          </p:nvSpPr>
          <p:spPr>
            <a:xfrm>
              <a:off x="1328233" y="612369"/>
              <a:ext cx="2833674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气道异物梗塞急救</a:t>
              </a: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F63250A1-3EEB-4998-A760-6A77A8A658C0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3" name="矩形: 圆角 12">
                <a:extLst>
                  <a:ext uri="{FF2B5EF4-FFF2-40B4-BE49-F238E27FC236}">
                    <a16:creationId xmlns:a16="http://schemas.microsoft.com/office/drawing/2014/main" xmlns="" id="{0F492970-8B33-4CF1-9597-80C99CC97F3E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iṡľïḍê">
                <a:extLst>
                  <a:ext uri="{FF2B5EF4-FFF2-40B4-BE49-F238E27FC236}">
                    <a16:creationId xmlns:a16="http://schemas.microsoft.com/office/drawing/2014/main" xmlns="" id="{498FB397-AE90-4F06-B44E-1F9FA64544A2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8319997"/>
      </p:ext>
    </p:extLst>
  </p:cSld>
  <p:clrMapOvr>
    <a:masterClrMapping/>
  </p:clrMapOvr>
  <p:transition spd="slow" advClick="0" advTm="200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5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5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5" grpId="0" animBg="1"/>
          <p:bldP spid="16" grpId="0" animBg="1"/>
          <p:bldP spid="22" grpId="0" animBg="1"/>
          <p:bldP spid="24" grpId="0" animBg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5" grpId="0" animBg="1"/>
          <p:bldP spid="16" grpId="0" animBg="1"/>
          <p:bldP spid="22" grpId="0" animBg="1"/>
          <p:bldP spid="24" grpId="0" animBg="1"/>
          <p:bldP spid="2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DA405CFC-A8E7-442C-8CD4-BFE4F93A31EF}"/>
              </a:ext>
            </a:extLst>
          </p:cNvPr>
          <p:cNvSpPr/>
          <p:nvPr/>
        </p:nvSpPr>
        <p:spPr>
          <a:xfrm>
            <a:off x="1347681" y="2716217"/>
            <a:ext cx="2117558" cy="2454443"/>
          </a:xfrm>
          <a:prstGeom prst="roundRect">
            <a:avLst>
              <a:gd name="adj" fmla="val 6061"/>
            </a:avLst>
          </a:prstGeom>
          <a:solidFill>
            <a:schemeClr val="bg1"/>
          </a:solidFill>
          <a:ln w="19050">
            <a:solidFill>
              <a:srgbClr val="FF7E00"/>
            </a:solidFill>
          </a:ln>
          <a:effectLst>
            <a:outerShdw blurRad="127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iṡľïḍê">
            <a:extLst>
              <a:ext uri="{FF2B5EF4-FFF2-40B4-BE49-F238E27FC236}">
                <a16:creationId xmlns:a16="http://schemas.microsoft.com/office/drawing/2014/main" xmlns="" id="{84EDC2A3-27E8-4D4E-A330-640D85EC0D54}"/>
              </a:ext>
            </a:extLst>
          </p:cNvPr>
          <p:cNvSpPr/>
          <p:nvPr/>
        </p:nvSpPr>
        <p:spPr>
          <a:xfrm>
            <a:off x="1693563" y="3111825"/>
            <a:ext cx="1561629" cy="442647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/>
          <a:p>
            <a:pPr algn="ctr"/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01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39847819-94A5-4614-AD0D-C924DCAC4576}"/>
              </a:ext>
            </a:extLst>
          </p:cNvPr>
          <p:cNvSpPr txBox="1"/>
          <p:nvPr/>
        </p:nvSpPr>
        <p:spPr>
          <a:xfrm>
            <a:off x="1430429" y="3687950"/>
            <a:ext cx="1952063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5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急救原则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C95EBCB6-FA7E-4FB2-94D5-7651D9A733AA}"/>
              </a:ext>
            </a:extLst>
          </p:cNvPr>
          <p:cNvSpPr txBox="1"/>
          <p:nvPr/>
        </p:nvSpPr>
        <p:spPr>
          <a:xfrm>
            <a:off x="1347681" y="622155"/>
            <a:ext cx="178397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5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目录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E706D49A-3A34-4291-9F44-A5A62279B65D}"/>
              </a:ext>
            </a:extLst>
          </p:cNvPr>
          <p:cNvSpPr txBox="1"/>
          <p:nvPr/>
        </p:nvSpPr>
        <p:spPr>
          <a:xfrm>
            <a:off x="706538" y="988859"/>
            <a:ext cx="242511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6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</a:t>
            </a:r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ONTENTS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184CA50-CBE0-4D0D-A0FF-97BC45C99EF0}"/>
              </a:ext>
            </a:extLst>
          </p:cNvPr>
          <p:cNvSpPr txBox="1"/>
          <p:nvPr/>
        </p:nvSpPr>
        <p:spPr>
          <a:xfrm>
            <a:off x="1385898" y="4177629"/>
            <a:ext cx="2110894" cy="69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100" b="1" spc="13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Lorem ipsum dolor sit amet, consectetuer adipiscing elit. 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xmlns="" id="{745C5D82-24E2-448A-AB19-21DB2EB366DB}"/>
              </a:ext>
            </a:extLst>
          </p:cNvPr>
          <p:cNvSpPr/>
          <p:nvPr/>
        </p:nvSpPr>
        <p:spPr>
          <a:xfrm>
            <a:off x="3840668" y="2716217"/>
            <a:ext cx="2117558" cy="2454443"/>
          </a:xfrm>
          <a:prstGeom prst="roundRect">
            <a:avLst>
              <a:gd name="adj" fmla="val 6061"/>
            </a:avLst>
          </a:prstGeom>
          <a:solidFill>
            <a:schemeClr val="bg1"/>
          </a:solidFill>
          <a:ln w="19050">
            <a:solidFill>
              <a:srgbClr val="FF7E00"/>
            </a:solidFill>
          </a:ln>
          <a:effectLst>
            <a:outerShdw blurRad="127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iṡľïḍê">
            <a:extLst>
              <a:ext uri="{FF2B5EF4-FFF2-40B4-BE49-F238E27FC236}">
                <a16:creationId xmlns:a16="http://schemas.microsoft.com/office/drawing/2014/main" xmlns="" id="{5E39255A-4DAF-4D0B-BFB0-87E586BE3FAA}"/>
              </a:ext>
            </a:extLst>
          </p:cNvPr>
          <p:cNvSpPr/>
          <p:nvPr/>
        </p:nvSpPr>
        <p:spPr>
          <a:xfrm>
            <a:off x="4186550" y="3111825"/>
            <a:ext cx="1561629" cy="442647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/>
          <a:p>
            <a:pPr algn="ctr"/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02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A28638D-5C76-42A4-B5B6-B48C7220AA01}"/>
              </a:ext>
            </a:extLst>
          </p:cNvPr>
          <p:cNvSpPr txBox="1"/>
          <p:nvPr/>
        </p:nvSpPr>
        <p:spPr>
          <a:xfrm>
            <a:off x="3923416" y="3687950"/>
            <a:ext cx="1952063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5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心肺复苏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B23D7077-27F7-4EBB-B0AB-4CE7A8713F26}"/>
              </a:ext>
            </a:extLst>
          </p:cNvPr>
          <p:cNvSpPr txBox="1"/>
          <p:nvPr/>
        </p:nvSpPr>
        <p:spPr>
          <a:xfrm>
            <a:off x="3878885" y="4177629"/>
            <a:ext cx="2110894" cy="69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100" b="1" spc="13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Lorem ipsum dolor sit amet, consectetuer adipiscing elit. 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xmlns="" id="{348289D3-95FE-4D1A-924A-5155D3E05E61}"/>
              </a:ext>
            </a:extLst>
          </p:cNvPr>
          <p:cNvSpPr/>
          <p:nvPr/>
        </p:nvSpPr>
        <p:spPr>
          <a:xfrm>
            <a:off x="6304108" y="2716217"/>
            <a:ext cx="2117558" cy="2454443"/>
          </a:xfrm>
          <a:prstGeom prst="roundRect">
            <a:avLst>
              <a:gd name="adj" fmla="val 6061"/>
            </a:avLst>
          </a:prstGeom>
          <a:solidFill>
            <a:schemeClr val="bg1"/>
          </a:solidFill>
          <a:ln w="19050">
            <a:solidFill>
              <a:srgbClr val="FF7E00"/>
            </a:solidFill>
          </a:ln>
          <a:effectLst>
            <a:outerShdw blurRad="127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23" name="iṡľïḍê">
            <a:extLst>
              <a:ext uri="{FF2B5EF4-FFF2-40B4-BE49-F238E27FC236}">
                <a16:creationId xmlns:a16="http://schemas.microsoft.com/office/drawing/2014/main" xmlns="" id="{EB2A3F0A-33C8-41DA-90D1-087C5F96B770}"/>
              </a:ext>
            </a:extLst>
          </p:cNvPr>
          <p:cNvSpPr/>
          <p:nvPr/>
        </p:nvSpPr>
        <p:spPr>
          <a:xfrm>
            <a:off x="6554176" y="3111825"/>
            <a:ext cx="1561629" cy="442647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/>
          <a:p>
            <a:pPr algn="ctr"/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03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9B9348DA-D7B4-4494-AD03-18BAA67672A7}"/>
              </a:ext>
            </a:extLst>
          </p:cNvPr>
          <p:cNvSpPr txBox="1"/>
          <p:nvPr/>
        </p:nvSpPr>
        <p:spPr>
          <a:xfrm>
            <a:off x="6569952" y="3536696"/>
            <a:ext cx="1561630" cy="1043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5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气道异物梗塞异物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A735F87F-1DF4-464B-AE56-FEB9EC3D3D7A}"/>
              </a:ext>
            </a:extLst>
          </p:cNvPr>
          <p:cNvSpPr txBox="1"/>
          <p:nvPr/>
        </p:nvSpPr>
        <p:spPr>
          <a:xfrm>
            <a:off x="6310772" y="4451797"/>
            <a:ext cx="2110894" cy="69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100" b="1" spc="13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Lorem ipsum dolor sit amet, consectetuer adipiscing elit. </a:t>
            </a:r>
          </a:p>
        </p:txBody>
      </p:sp>
      <p:sp>
        <p:nvSpPr>
          <p:cNvPr id="26" name="矩形: 圆角 25">
            <a:extLst>
              <a:ext uri="{FF2B5EF4-FFF2-40B4-BE49-F238E27FC236}">
                <a16:creationId xmlns:a16="http://schemas.microsoft.com/office/drawing/2014/main" xmlns="" id="{1B2E4F5D-61D9-490E-A1BC-017F76554B20}"/>
              </a:ext>
            </a:extLst>
          </p:cNvPr>
          <p:cNvSpPr/>
          <p:nvPr/>
        </p:nvSpPr>
        <p:spPr>
          <a:xfrm>
            <a:off x="8779099" y="2716217"/>
            <a:ext cx="2117558" cy="2454443"/>
          </a:xfrm>
          <a:prstGeom prst="roundRect">
            <a:avLst>
              <a:gd name="adj" fmla="val 6061"/>
            </a:avLst>
          </a:prstGeom>
          <a:solidFill>
            <a:schemeClr val="bg1"/>
          </a:solidFill>
          <a:ln w="19050">
            <a:solidFill>
              <a:srgbClr val="FF7E00"/>
            </a:solidFill>
          </a:ln>
          <a:effectLst>
            <a:outerShdw blurRad="12700" dist="381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iṡľïḍê">
            <a:extLst>
              <a:ext uri="{FF2B5EF4-FFF2-40B4-BE49-F238E27FC236}">
                <a16:creationId xmlns:a16="http://schemas.microsoft.com/office/drawing/2014/main" xmlns="" id="{D077AE36-CE46-4303-BA9A-FE3F14640F40}"/>
              </a:ext>
            </a:extLst>
          </p:cNvPr>
          <p:cNvSpPr/>
          <p:nvPr/>
        </p:nvSpPr>
        <p:spPr>
          <a:xfrm>
            <a:off x="9124981" y="3111825"/>
            <a:ext cx="1561629" cy="442647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/>
          <a:p>
            <a:pPr algn="ctr"/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04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87C52CB6-7EBC-4CED-BD12-2463E5C42099}"/>
              </a:ext>
            </a:extLst>
          </p:cNvPr>
          <p:cNvSpPr txBox="1"/>
          <p:nvPr/>
        </p:nvSpPr>
        <p:spPr>
          <a:xfrm>
            <a:off x="8861847" y="3687950"/>
            <a:ext cx="1952063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5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创伤救护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0B19E9D7-880C-4797-8F30-809D5D624FB6}"/>
              </a:ext>
            </a:extLst>
          </p:cNvPr>
          <p:cNvSpPr txBox="1"/>
          <p:nvPr/>
        </p:nvSpPr>
        <p:spPr>
          <a:xfrm>
            <a:off x="8817316" y="4177629"/>
            <a:ext cx="2110894" cy="69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100" b="1" spc="13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119774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split orient="vert"/>
      </p:transition>
    </mc:Choice>
    <mc:Fallback xmlns="">
      <p:transition spd="slow"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/>
      <p:bldP spid="48" grpId="0"/>
      <p:bldP spid="53" grpId="0"/>
      <p:bldP spid="54" grpId="0"/>
      <p:bldP spid="17" grpId="0"/>
      <p:bldP spid="18" grpId="0" animBg="1"/>
      <p:bldP spid="19" grpId="0"/>
      <p:bldP spid="20" grpId="0"/>
      <p:bldP spid="21" grpId="0"/>
      <p:bldP spid="22" grpId="0" animBg="1"/>
      <p:bldP spid="23" grpId="0"/>
      <p:bldP spid="24" grpId="0"/>
      <p:bldP spid="25" grpId="0"/>
      <p:bldP spid="26" grpId="0" animBg="1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1151A6D8-29AA-4029-BE64-CD47AF7EF3DB}"/>
              </a:ext>
            </a:extLst>
          </p:cNvPr>
          <p:cNvSpPr/>
          <p:nvPr/>
        </p:nvSpPr>
        <p:spPr>
          <a:xfrm>
            <a:off x="1113982" y="1909544"/>
            <a:ext cx="9432097" cy="71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如呼吸道部分阻塞而气体交换良好时，救护员不要做任何处理，应尽量鼓励伤病员咳嗽。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如病人不能说话、咳嗽或呼吸道部分堵塞而气体交换欠佳时，实施上腹部冲击法。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5915FFE7-EB5A-4E69-9E98-3C4E2528544A}"/>
              </a:ext>
            </a:extLst>
          </p:cNvPr>
          <p:cNvSpPr txBox="1"/>
          <p:nvPr/>
        </p:nvSpPr>
        <p:spPr>
          <a:xfrm>
            <a:off x="1113983" y="1407495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救护方法：</a:t>
            </a:r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661FF5E0-9097-4283-9E23-9E61928E2870}"/>
              </a:ext>
            </a:extLst>
          </p:cNvPr>
          <p:cNvSpPr/>
          <p:nvPr/>
        </p:nvSpPr>
        <p:spPr>
          <a:xfrm>
            <a:off x="1113981" y="3853215"/>
            <a:ext cx="1260425" cy="1508449"/>
          </a:xfrm>
          <a:custGeom>
            <a:avLst/>
            <a:gdLst>
              <a:gd name="connsiteX0" fmla="*/ 0 w 1260425"/>
              <a:gd name="connsiteY0" fmla="*/ 126043 h 1508449"/>
              <a:gd name="connsiteX1" fmla="*/ 126043 w 1260425"/>
              <a:gd name="connsiteY1" fmla="*/ 0 h 1508449"/>
              <a:gd name="connsiteX2" fmla="*/ 1134383 w 1260425"/>
              <a:gd name="connsiteY2" fmla="*/ 0 h 1508449"/>
              <a:gd name="connsiteX3" fmla="*/ 1260426 w 1260425"/>
              <a:gd name="connsiteY3" fmla="*/ 126043 h 1508449"/>
              <a:gd name="connsiteX4" fmla="*/ 1260425 w 1260425"/>
              <a:gd name="connsiteY4" fmla="*/ 1382407 h 1508449"/>
              <a:gd name="connsiteX5" fmla="*/ 1134382 w 1260425"/>
              <a:gd name="connsiteY5" fmla="*/ 1508450 h 1508449"/>
              <a:gd name="connsiteX6" fmla="*/ 126043 w 1260425"/>
              <a:gd name="connsiteY6" fmla="*/ 1508449 h 1508449"/>
              <a:gd name="connsiteX7" fmla="*/ 0 w 1260425"/>
              <a:gd name="connsiteY7" fmla="*/ 1382406 h 1508449"/>
              <a:gd name="connsiteX8" fmla="*/ 0 w 1260425"/>
              <a:gd name="connsiteY8" fmla="*/ 126043 h 150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0425" h="1508449">
                <a:moveTo>
                  <a:pt x="0" y="126043"/>
                </a:moveTo>
                <a:cubicBezTo>
                  <a:pt x="0" y="56431"/>
                  <a:pt x="56431" y="0"/>
                  <a:pt x="126043" y="0"/>
                </a:cubicBezTo>
                <a:lnTo>
                  <a:pt x="1134383" y="0"/>
                </a:lnTo>
                <a:cubicBezTo>
                  <a:pt x="1203995" y="0"/>
                  <a:pt x="1260426" y="56431"/>
                  <a:pt x="1260426" y="126043"/>
                </a:cubicBezTo>
                <a:cubicBezTo>
                  <a:pt x="1260426" y="544831"/>
                  <a:pt x="1260425" y="963619"/>
                  <a:pt x="1260425" y="1382407"/>
                </a:cubicBezTo>
                <a:cubicBezTo>
                  <a:pt x="1260425" y="1452019"/>
                  <a:pt x="1203994" y="1508450"/>
                  <a:pt x="1134382" y="1508450"/>
                </a:cubicBezTo>
                <a:lnTo>
                  <a:pt x="126043" y="1508449"/>
                </a:lnTo>
                <a:cubicBezTo>
                  <a:pt x="56431" y="1508449"/>
                  <a:pt x="0" y="1452018"/>
                  <a:pt x="0" y="1382406"/>
                </a:cubicBezTo>
                <a:lnTo>
                  <a:pt x="0" y="126043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257" tIns="90257" rIns="90257" bIns="9025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救护员站在伤病员背后，伤者弯腰并头部前倾</a:t>
            </a: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00E90A42-E393-494D-A9E9-FA4EB9B7D1DE}"/>
              </a:ext>
            </a:extLst>
          </p:cNvPr>
          <p:cNvSpPr/>
          <p:nvPr/>
        </p:nvSpPr>
        <p:spPr>
          <a:xfrm>
            <a:off x="2500449" y="4451147"/>
            <a:ext cx="267210" cy="312585"/>
          </a:xfrm>
          <a:custGeom>
            <a:avLst/>
            <a:gdLst>
              <a:gd name="connsiteX0" fmla="*/ 0 w 267210"/>
              <a:gd name="connsiteY0" fmla="*/ 62517 h 312585"/>
              <a:gd name="connsiteX1" fmla="*/ 133605 w 267210"/>
              <a:gd name="connsiteY1" fmla="*/ 62517 h 312585"/>
              <a:gd name="connsiteX2" fmla="*/ 133605 w 267210"/>
              <a:gd name="connsiteY2" fmla="*/ 0 h 312585"/>
              <a:gd name="connsiteX3" fmla="*/ 267210 w 267210"/>
              <a:gd name="connsiteY3" fmla="*/ 156293 h 312585"/>
              <a:gd name="connsiteX4" fmla="*/ 133605 w 267210"/>
              <a:gd name="connsiteY4" fmla="*/ 312585 h 312585"/>
              <a:gd name="connsiteX5" fmla="*/ 133605 w 267210"/>
              <a:gd name="connsiteY5" fmla="*/ 250068 h 312585"/>
              <a:gd name="connsiteX6" fmla="*/ 0 w 267210"/>
              <a:gd name="connsiteY6" fmla="*/ 250068 h 312585"/>
              <a:gd name="connsiteX7" fmla="*/ 0 w 267210"/>
              <a:gd name="connsiteY7" fmla="*/ 62517 h 312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210" h="312585">
                <a:moveTo>
                  <a:pt x="0" y="62517"/>
                </a:moveTo>
                <a:lnTo>
                  <a:pt x="133605" y="62517"/>
                </a:lnTo>
                <a:lnTo>
                  <a:pt x="133605" y="0"/>
                </a:lnTo>
                <a:lnTo>
                  <a:pt x="267210" y="156293"/>
                </a:lnTo>
                <a:lnTo>
                  <a:pt x="133605" y="312585"/>
                </a:lnTo>
                <a:lnTo>
                  <a:pt x="133605" y="250068"/>
                </a:lnTo>
                <a:lnTo>
                  <a:pt x="0" y="250068"/>
                </a:lnTo>
                <a:lnTo>
                  <a:pt x="0" y="62517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2517" rIns="80163" bIns="62517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A4373669-630C-4653-856C-DB40BC3D7EC0}"/>
              </a:ext>
            </a:extLst>
          </p:cNvPr>
          <p:cNvSpPr/>
          <p:nvPr/>
        </p:nvSpPr>
        <p:spPr>
          <a:xfrm>
            <a:off x="2878577" y="3853215"/>
            <a:ext cx="1260425" cy="1508449"/>
          </a:xfrm>
          <a:custGeom>
            <a:avLst/>
            <a:gdLst>
              <a:gd name="connsiteX0" fmla="*/ 0 w 1260425"/>
              <a:gd name="connsiteY0" fmla="*/ 126043 h 1508449"/>
              <a:gd name="connsiteX1" fmla="*/ 126043 w 1260425"/>
              <a:gd name="connsiteY1" fmla="*/ 0 h 1508449"/>
              <a:gd name="connsiteX2" fmla="*/ 1134383 w 1260425"/>
              <a:gd name="connsiteY2" fmla="*/ 0 h 1508449"/>
              <a:gd name="connsiteX3" fmla="*/ 1260426 w 1260425"/>
              <a:gd name="connsiteY3" fmla="*/ 126043 h 1508449"/>
              <a:gd name="connsiteX4" fmla="*/ 1260425 w 1260425"/>
              <a:gd name="connsiteY4" fmla="*/ 1382407 h 1508449"/>
              <a:gd name="connsiteX5" fmla="*/ 1134382 w 1260425"/>
              <a:gd name="connsiteY5" fmla="*/ 1508450 h 1508449"/>
              <a:gd name="connsiteX6" fmla="*/ 126043 w 1260425"/>
              <a:gd name="connsiteY6" fmla="*/ 1508449 h 1508449"/>
              <a:gd name="connsiteX7" fmla="*/ 0 w 1260425"/>
              <a:gd name="connsiteY7" fmla="*/ 1382406 h 1508449"/>
              <a:gd name="connsiteX8" fmla="*/ 0 w 1260425"/>
              <a:gd name="connsiteY8" fmla="*/ 126043 h 150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0425" h="1508449">
                <a:moveTo>
                  <a:pt x="0" y="126043"/>
                </a:moveTo>
                <a:cubicBezTo>
                  <a:pt x="0" y="56431"/>
                  <a:pt x="56431" y="0"/>
                  <a:pt x="126043" y="0"/>
                </a:cubicBezTo>
                <a:lnTo>
                  <a:pt x="1134383" y="0"/>
                </a:lnTo>
                <a:cubicBezTo>
                  <a:pt x="1203995" y="0"/>
                  <a:pt x="1260426" y="56431"/>
                  <a:pt x="1260426" y="126043"/>
                </a:cubicBezTo>
                <a:cubicBezTo>
                  <a:pt x="1260426" y="544831"/>
                  <a:pt x="1260425" y="963619"/>
                  <a:pt x="1260425" y="1382407"/>
                </a:cubicBezTo>
                <a:cubicBezTo>
                  <a:pt x="1260425" y="1452019"/>
                  <a:pt x="1203994" y="1508450"/>
                  <a:pt x="1134382" y="1508450"/>
                </a:cubicBezTo>
                <a:lnTo>
                  <a:pt x="126043" y="1508449"/>
                </a:lnTo>
                <a:cubicBezTo>
                  <a:pt x="56431" y="1508449"/>
                  <a:pt x="0" y="1452018"/>
                  <a:pt x="0" y="1382406"/>
                </a:cubicBezTo>
                <a:lnTo>
                  <a:pt x="0" y="126043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257" tIns="90257" rIns="90257" bIns="9025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救护员双手环抱病人腰部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76560E52-5CAD-4CF0-8D11-28AD87692105}"/>
              </a:ext>
            </a:extLst>
          </p:cNvPr>
          <p:cNvSpPr/>
          <p:nvPr/>
        </p:nvSpPr>
        <p:spPr>
          <a:xfrm>
            <a:off x="4265045" y="4451147"/>
            <a:ext cx="267210" cy="312585"/>
          </a:xfrm>
          <a:custGeom>
            <a:avLst/>
            <a:gdLst>
              <a:gd name="connsiteX0" fmla="*/ 0 w 267210"/>
              <a:gd name="connsiteY0" fmla="*/ 62517 h 312585"/>
              <a:gd name="connsiteX1" fmla="*/ 133605 w 267210"/>
              <a:gd name="connsiteY1" fmla="*/ 62517 h 312585"/>
              <a:gd name="connsiteX2" fmla="*/ 133605 w 267210"/>
              <a:gd name="connsiteY2" fmla="*/ 0 h 312585"/>
              <a:gd name="connsiteX3" fmla="*/ 267210 w 267210"/>
              <a:gd name="connsiteY3" fmla="*/ 156293 h 312585"/>
              <a:gd name="connsiteX4" fmla="*/ 133605 w 267210"/>
              <a:gd name="connsiteY4" fmla="*/ 312585 h 312585"/>
              <a:gd name="connsiteX5" fmla="*/ 133605 w 267210"/>
              <a:gd name="connsiteY5" fmla="*/ 250068 h 312585"/>
              <a:gd name="connsiteX6" fmla="*/ 0 w 267210"/>
              <a:gd name="connsiteY6" fmla="*/ 250068 h 312585"/>
              <a:gd name="connsiteX7" fmla="*/ 0 w 267210"/>
              <a:gd name="connsiteY7" fmla="*/ 62517 h 312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210" h="312585">
                <a:moveTo>
                  <a:pt x="0" y="62517"/>
                </a:moveTo>
                <a:lnTo>
                  <a:pt x="133605" y="62517"/>
                </a:lnTo>
                <a:lnTo>
                  <a:pt x="133605" y="0"/>
                </a:lnTo>
                <a:lnTo>
                  <a:pt x="267210" y="156293"/>
                </a:lnTo>
                <a:lnTo>
                  <a:pt x="133605" y="312585"/>
                </a:lnTo>
                <a:lnTo>
                  <a:pt x="133605" y="250068"/>
                </a:lnTo>
                <a:lnTo>
                  <a:pt x="0" y="250068"/>
                </a:lnTo>
                <a:lnTo>
                  <a:pt x="0" y="62517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2517" rIns="80163" bIns="62517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EC132BA7-5B05-4840-A61E-021018930FC6}"/>
              </a:ext>
            </a:extLst>
          </p:cNvPr>
          <p:cNvSpPr/>
          <p:nvPr/>
        </p:nvSpPr>
        <p:spPr>
          <a:xfrm>
            <a:off x="4643173" y="3853215"/>
            <a:ext cx="1260425" cy="1508449"/>
          </a:xfrm>
          <a:custGeom>
            <a:avLst/>
            <a:gdLst>
              <a:gd name="connsiteX0" fmla="*/ 0 w 1260425"/>
              <a:gd name="connsiteY0" fmla="*/ 126043 h 1508449"/>
              <a:gd name="connsiteX1" fmla="*/ 126043 w 1260425"/>
              <a:gd name="connsiteY1" fmla="*/ 0 h 1508449"/>
              <a:gd name="connsiteX2" fmla="*/ 1134383 w 1260425"/>
              <a:gd name="connsiteY2" fmla="*/ 0 h 1508449"/>
              <a:gd name="connsiteX3" fmla="*/ 1260426 w 1260425"/>
              <a:gd name="connsiteY3" fmla="*/ 126043 h 1508449"/>
              <a:gd name="connsiteX4" fmla="*/ 1260425 w 1260425"/>
              <a:gd name="connsiteY4" fmla="*/ 1382407 h 1508449"/>
              <a:gd name="connsiteX5" fmla="*/ 1134382 w 1260425"/>
              <a:gd name="connsiteY5" fmla="*/ 1508450 h 1508449"/>
              <a:gd name="connsiteX6" fmla="*/ 126043 w 1260425"/>
              <a:gd name="connsiteY6" fmla="*/ 1508449 h 1508449"/>
              <a:gd name="connsiteX7" fmla="*/ 0 w 1260425"/>
              <a:gd name="connsiteY7" fmla="*/ 1382406 h 1508449"/>
              <a:gd name="connsiteX8" fmla="*/ 0 w 1260425"/>
              <a:gd name="connsiteY8" fmla="*/ 126043 h 150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0425" h="1508449">
                <a:moveTo>
                  <a:pt x="0" y="126043"/>
                </a:moveTo>
                <a:cubicBezTo>
                  <a:pt x="0" y="56431"/>
                  <a:pt x="56431" y="0"/>
                  <a:pt x="126043" y="0"/>
                </a:cubicBezTo>
                <a:lnTo>
                  <a:pt x="1134383" y="0"/>
                </a:lnTo>
                <a:cubicBezTo>
                  <a:pt x="1203995" y="0"/>
                  <a:pt x="1260426" y="56431"/>
                  <a:pt x="1260426" y="126043"/>
                </a:cubicBezTo>
                <a:cubicBezTo>
                  <a:pt x="1260426" y="544831"/>
                  <a:pt x="1260425" y="963619"/>
                  <a:pt x="1260425" y="1382407"/>
                </a:cubicBezTo>
                <a:cubicBezTo>
                  <a:pt x="1260425" y="1452019"/>
                  <a:pt x="1203994" y="1508450"/>
                  <a:pt x="1134382" y="1508450"/>
                </a:cubicBezTo>
                <a:lnTo>
                  <a:pt x="126043" y="1508449"/>
                </a:lnTo>
                <a:cubicBezTo>
                  <a:pt x="56431" y="1508449"/>
                  <a:pt x="0" y="1452018"/>
                  <a:pt x="0" y="1382406"/>
                </a:cubicBezTo>
                <a:lnTo>
                  <a:pt x="0" y="126043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257" tIns="90257" rIns="90257" bIns="9025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救护员一手握空心拳，将拇指侧顶住病人腹部正中线肚脐上方两横指处、剑突下方</a:t>
            </a: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689FB8ED-7D4A-4159-ADD7-958CDFF3EA19}"/>
              </a:ext>
            </a:extLst>
          </p:cNvPr>
          <p:cNvSpPr/>
          <p:nvPr/>
        </p:nvSpPr>
        <p:spPr>
          <a:xfrm>
            <a:off x="6029641" y="4451147"/>
            <a:ext cx="267210" cy="312585"/>
          </a:xfrm>
          <a:custGeom>
            <a:avLst/>
            <a:gdLst>
              <a:gd name="connsiteX0" fmla="*/ 0 w 267210"/>
              <a:gd name="connsiteY0" fmla="*/ 62517 h 312585"/>
              <a:gd name="connsiteX1" fmla="*/ 133605 w 267210"/>
              <a:gd name="connsiteY1" fmla="*/ 62517 h 312585"/>
              <a:gd name="connsiteX2" fmla="*/ 133605 w 267210"/>
              <a:gd name="connsiteY2" fmla="*/ 0 h 312585"/>
              <a:gd name="connsiteX3" fmla="*/ 267210 w 267210"/>
              <a:gd name="connsiteY3" fmla="*/ 156293 h 312585"/>
              <a:gd name="connsiteX4" fmla="*/ 133605 w 267210"/>
              <a:gd name="connsiteY4" fmla="*/ 312585 h 312585"/>
              <a:gd name="connsiteX5" fmla="*/ 133605 w 267210"/>
              <a:gd name="connsiteY5" fmla="*/ 250068 h 312585"/>
              <a:gd name="connsiteX6" fmla="*/ 0 w 267210"/>
              <a:gd name="connsiteY6" fmla="*/ 250068 h 312585"/>
              <a:gd name="connsiteX7" fmla="*/ 0 w 267210"/>
              <a:gd name="connsiteY7" fmla="*/ 62517 h 312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210" h="312585">
                <a:moveTo>
                  <a:pt x="0" y="62517"/>
                </a:moveTo>
                <a:lnTo>
                  <a:pt x="133605" y="62517"/>
                </a:lnTo>
                <a:lnTo>
                  <a:pt x="133605" y="0"/>
                </a:lnTo>
                <a:lnTo>
                  <a:pt x="267210" y="156293"/>
                </a:lnTo>
                <a:lnTo>
                  <a:pt x="133605" y="312585"/>
                </a:lnTo>
                <a:lnTo>
                  <a:pt x="133605" y="250068"/>
                </a:lnTo>
                <a:lnTo>
                  <a:pt x="0" y="250068"/>
                </a:lnTo>
                <a:lnTo>
                  <a:pt x="0" y="62517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2517" rIns="80163" bIns="62517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3A5EF137-9EAC-49A4-8FBD-6C187A9FD8F8}"/>
              </a:ext>
            </a:extLst>
          </p:cNvPr>
          <p:cNvSpPr/>
          <p:nvPr/>
        </p:nvSpPr>
        <p:spPr>
          <a:xfrm>
            <a:off x="6407769" y="3853215"/>
            <a:ext cx="1260425" cy="1508449"/>
          </a:xfrm>
          <a:custGeom>
            <a:avLst/>
            <a:gdLst>
              <a:gd name="connsiteX0" fmla="*/ 0 w 1260425"/>
              <a:gd name="connsiteY0" fmla="*/ 126043 h 1508449"/>
              <a:gd name="connsiteX1" fmla="*/ 126043 w 1260425"/>
              <a:gd name="connsiteY1" fmla="*/ 0 h 1508449"/>
              <a:gd name="connsiteX2" fmla="*/ 1134383 w 1260425"/>
              <a:gd name="connsiteY2" fmla="*/ 0 h 1508449"/>
              <a:gd name="connsiteX3" fmla="*/ 1260426 w 1260425"/>
              <a:gd name="connsiteY3" fmla="*/ 126043 h 1508449"/>
              <a:gd name="connsiteX4" fmla="*/ 1260425 w 1260425"/>
              <a:gd name="connsiteY4" fmla="*/ 1382407 h 1508449"/>
              <a:gd name="connsiteX5" fmla="*/ 1134382 w 1260425"/>
              <a:gd name="connsiteY5" fmla="*/ 1508450 h 1508449"/>
              <a:gd name="connsiteX6" fmla="*/ 126043 w 1260425"/>
              <a:gd name="connsiteY6" fmla="*/ 1508449 h 1508449"/>
              <a:gd name="connsiteX7" fmla="*/ 0 w 1260425"/>
              <a:gd name="connsiteY7" fmla="*/ 1382406 h 1508449"/>
              <a:gd name="connsiteX8" fmla="*/ 0 w 1260425"/>
              <a:gd name="connsiteY8" fmla="*/ 126043 h 150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0425" h="1508449">
                <a:moveTo>
                  <a:pt x="0" y="126043"/>
                </a:moveTo>
                <a:cubicBezTo>
                  <a:pt x="0" y="56431"/>
                  <a:pt x="56431" y="0"/>
                  <a:pt x="126043" y="0"/>
                </a:cubicBezTo>
                <a:lnTo>
                  <a:pt x="1134383" y="0"/>
                </a:lnTo>
                <a:cubicBezTo>
                  <a:pt x="1203995" y="0"/>
                  <a:pt x="1260426" y="56431"/>
                  <a:pt x="1260426" y="126043"/>
                </a:cubicBezTo>
                <a:cubicBezTo>
                  <a:pt x="1260426" y="544831"/>
                  <a:pt x="1260425" y="963619"/>
                  <a:pt x="1260425" y="1382407"/>
                </a:cubicBezTo>
                <a:cubicBezTo>
                  <a:pt x="1260425" y="1452019"/>
                  <a:pt x="1203994" y="1508450"/>
                  <a:pt x="1134382" y="1508450"/>
                </a:cubicBezTo>
                <a:lnTo>
                  <a:pt x="126043" y="1508449"/>
                </a:lnTo>
                <a:cubicBezTo>
                  <a:pt x="56431" y="1508449"/>
                  <a:pt x="0" y="1452018"/>
                  <a:pt x="0" y="1382406"/>
                </a:cubicBezTo>
                <a:lnTo>
                  <a:pt x="0" y="126043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257" tIns="90257" rIns="90257" bIns="9025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救护员另一手掌进我在握拳之手上</a:t>
            </a:r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BB1475A6-46F0-4ACF-BDD9-24702AF980A2}"/>
              </a:ext>
            </a:extLst>
          </p:cNvPr>
          <p:cNvSpPr/>
          <p:nvPr/>
        </p:nvSpPr>
        <p:spPr>
          <a:xfrm>
            <a:off x="7794238" y="4451147"/>
            <a:ext cx="267210" cy="312585"/>
          </a:xfrm>
          <a:custGeom>
            <a:avLst/>
            <a:gdLst>
              <a:gd name="connsiteX0" fmla="*/ 0 w 267210"/>
              <a:gd name="connsiteY0" fmla="*/ 62517 h 312585"/>
              <a:gd name="connsiteX1" fmla="*/ 133605 w 267210"/>
              <a:gd name="connsiteY1" fmla="*/ 62517 h 312585"/>
              <a:gd name="connsiteX2" fmla="*/ 133605 w 267210"/>
              <a:gd name="connsiteY2" fmla="*/ 0 h 312585"/>
              <a:gd name="connsiteX3" fmla="*/ 267210 w 267210"/>
              <a:gd name="connsiteY3" fmla="*/ 156293 h 312585"/>
              <a:gd name="connsiteX4" fmla="*/ 133605 w 267210"/>
              <a:gd name="connsiteY4" fmla="*/ 312585 h 312585"/>
              <a:gd name="connsiteX5" fmla="*/ 133605 w 267210"/>
              <a:gd name="connsiteY5" fmla="*/ 250068 h 312585"/>
              <a:gd name="connsiteX6" fmla="*/ 0 w 267210"/>
              <a:gd name="connsiteY6" fmla="*/ 250068 h 312585"/>
              <a:gd name="connsiteX7" fmla="*/ 0 w 267210"/>
              <a:gd name="connsiteY7" fmla="*/ 62517 h 312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210" h="312585">
                <a:moveTo>
                  <a:pt x="0" y="62517"/>
                </a:moveTo>
                <a:lnTo>
                  <a:pt x="133605" y="62517"/>
                </a:lnTo>
                <a:lnTo>
                  <a:pt x="133605" y="0"/>
                </a:lnTo>
                <a:lnTo>
                  <a:pt x="267210" y="156293"/>
                </a:lnTo>
                <a:lnTo>
                  <a:pt x="133605" y="312585"/>
                </a:lnTo>
                <a:lnTo>
                  <a:pt x="133605" y="250068"/>
                </a:lnTo>
                <a:lnTo>
                  <a:pt x="0" y="250068"/>
                </a:lnTo>
                <a:lnTo>
                  <a:pt x="0" y="62517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2517" rIns="80163" bIns="62517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="" id="{3E86EBD4-D0D1-4539-B1D3-B9874F4DC780}"/>
              </a:ext>
            </a:extLst>
          </p:cNvPr>
          <p:cNvSpPr/>
          <p:nvPr/>
        </p:nvSpPr>
        <p:spPr>
          <a:xfrm>
            <a:off x="8172365" y="3853215"/>
            <a:ext cx="1260425" cy="1508449"/>
          </a:xfrm>
          <a:custGeom>
            <a:avLst/>
            <a:gdLst>
              <a:gd name="connsiteX0" fmla="*/ 0 w 1260425"/>
              <a:gd name="connsiteY0" fmla="*/ 126043 h 1508449"/>
              <a:gd name="connsiteX1" fmla="*/ 126043 w 1260425"/>
              <a:gd name="connsiteY1" fmla="*/ 0 h 1508449"/>
              <a:gd name="connsiteX2" fmla="*/ 1134383 w 1260425"/>
              <a:gd name="connsiteY2" fmla="*/ 0 h 1508449"/>
              <a:gd name="connsiteX3" fmla="*/ 1260426 w 1260425"/>
              <a:gd name="connsiteY3" fmla="*/ 126043 h 1508449"/>
              <a:gd name="connsiteX4" fmla="*/ 1260425 w 1260425"/>
              <a:gd name="connsiteY4" fmla="*/ 1382407 h 1508449"/>
              <a:gd name="connsiteX5" fmla="*/ 1134382 w 1260425"/>
              <a:gd name="connsiteY5" fmla="*/ 1508450 h 1508449"/>
              <a:gd name="connsiteX6" fmla="*/ 126043 w 1260425"/>
              <a:gd name="connsiteY6" fmla="*/ 1508449 h 1508449"/>
              <a:gd name="connsiteX7" fmla="*/ 0 w 1260425"/>
              <a:gd name="connsiteY7" fmla="*/ 1382406 h 1508449"/>
              <a:gd name="connsiteX8" fmla="*/ 0 w 1260425"/>
              <a:gd name="connsiteY8" fmla="*/ 126043 h 150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0425" h="1508449">
                <a:moveTo>
                  <a:pt x="0" y="126043"/>
                </a:moveTo>
                <a:cubicBezTo>
                  <a:pt x="0" y="56431"/>
                  <a:pt x="56431" y="0"/>
                  <a:pt x="126043" y="0"/>
                </a:cubicBezTo>
                <a:lnTo>
                  <a:pt x="1134383" y="0"/>
                </a:lnTo>
                <a:cubicBezTo>
                  <a:pt x="1203995" y="0"/>
                  <a:pt x="1260426" y="56431"/>
                  <a:pt x="1260426" y="126043"/>
                </a:cubicBezTo>
                <a:cubicBezTo>
                  <a:pt x="1260426" y="544831"/>
                  <a:pt x="1260425" y="963619"/>
                  <a:pt x="1260425" y="1382407"/>
                </a:cubicBezTo>
                <a:cubicBezTo>
                  <a:pt x="1260425" y="1452019"/>
                  <a:pt x="1203994" y="1508450"/>
                  <a:pt x="1134382" y="1508450"/>
                </a:cubicBezTo>
                <a:lnTo>
                  <a:pt x="126043" y="1508449"/>
                </a:lnTo>
                <a:cubicBezTo>
                  <a:pt x="56431" y="1508449"/>
                  <a:pt x="0" y="1452018"/>
                  <a:pt x="0" y="1382406"/>
                </a:cubicBezTo>
                <a:lnTo>
                  <a:pt x="0" y="126043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257" tIns="90257" rIns="90257" bIns="9025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救护员用力在病人腹部向内向上挤压，每秒约一次做</a:t>
            </a:r>
            <a:r>
              <a:rPr lang="en-US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5~6</a:t>
            </a: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次</a:t>
            </a: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6FE6B6D-DBCB-43CC-9D0B-8E7998AC339F}"/>
              </a:ext>
            </a:extLst>
          </p:cNvPr>
          <p:cNvSpPr/>
          <p:nvPr/>
        </p:nvSpPr>
        <p:spPr>
          <a:xfrm>
            <a:off x="9558834" y="4451147"/>
            <a:ext cx="267210" cy="312585"/>
          </a:xfrm>
          <a:custGeom>
            <a:avLst/>
            <a:gdLst>
              <a:gd name="connsiteX0" fmla="*/ 0 w 267210"/>
              <a:gd name="connsiteY0" fmla="*/ 62517 h 312585"/>
              <a:gd name="connsiteX1" fmla="*/ 133605 w 267210"/>
              <a:gd name="connsiteY1" fmla="*/ 62517 h 312585"/>
              <a:gd name="connsiteX2" fmla="*/ 133605 w 267210"/>
              <a:gd name="connsiteY2" fmla="*/ 0 h 312585"/>
              <a:gd name="connsiteX3" fmla="*/ 267210 w 267210"/>
              <a:gd name="connsiteY3" fmla="*/ 156293 h 312585"/>
              <a:gd name="connsiteX4" fmla="*/ 133605 w 267210"/>
              <a:gd name="connsiteY4" fmla="*/ 312585 h 312585"/>
              <a:gd name="connsiteX5" fmla="*/ 133605 w 267210"/>
              <a:gd name="connsiteY5" fmla="*/ 250068 h 312585"/>
              <a:gd name="connsiteX6" fmla="*/ 0 w 267210"/>
              <a:gd name="connsiteY6" fmla="*/ 250068 h 312585"/>
              <a:gd name="connsiteX7" fmla="*/ 0 w 267210"/>
              <a:gd name="connsiteY7" fmla="*/ 62517 h 312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7210" h="312585">
                <a:moveTo>
                  <a:pt x="0" y="62517"/>
                </a:moveTo>
                <a:lnTo>
                  <a:pt x="133605" y="62517"/>
                </a:lnTo>
                <a:lnTo>
                  <a:pt x="133605" y="0"/>
                </a:lnTo>
                <a:lnTo>
                  <a:pt x="267210" y="156293"/>
                </a:lnTo>
                <a:lnTo>
                  <a:pt x="133605" y="312585"/>
                </a:lnTo>
                <a:lnTo>
                  <a:pt x="133605" y="250068"/>
                </a:lnTo>
                <a:lnTo>
                  <a:pt x="0" y="250068"/>
                </a:lnTo>
                <a:lnTo>
                  <a:pt x="0" y="62517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2517" rIns="80163" bIns="62517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1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63065493-B452-4442-8FB8-F79CFD4AE168}"/>
              </a:ext>
            </a:extLst>
          </p:cNvPr>
          <p:cNvSpPr/>
          <p:nvPr/>
        </p:nvSpPr>
        <p:spPr>
          <a:xfrm>
            <a:off x="9936962" y="3853215"/>
            <a:ext cx="1260425" cy="1508449"/>
          </a:xfrm>
          <a:custGeom>
            <a:avLst/>
            <a:gdLst>
              <a:gd name="connsiteX0" fmla="*/ 0 w 1260425"/>
              <a:gd name="connsiteY0" fmla="*/ 126043 h 1508449"/>
              <a:gd name="connsiteX1" fmla="*/ 126043 w 1260425"/>
              <a:gd name="connsiteY1" fmla="*/ 0 h 1508449"/>
              <a:gd name="connsiteX2" fmla="*/ 1134383 w 1260425"/>
              <a:gd name="connsiteY2" fmla="*/ 0 h 1508449"/>
              <a:gd name="connsiteX3" fmla="*/ 1260426 w 1260425"/>
              <a:gd name="connsiteY3" fmla="*/ 126043 h 1508449"/>
              <a:gd name="connsiteX4" fmla="*/ 1260425 w 1260425"/>
              <a:gd name="connsiteY4" fmla="*/ 1382407 h 1508449"/>
              <a:gd name="connsiteX5" fmla="*/ 1134382 w 1260425"/>
              <a:gd name="connsiteY5" fmla="*/ 1508450 h 1508449"/>
              <a:gd name="connsiteX6" fmla="*/ 126043 w 1260425"/>
              <a:gd name="connsiteY6" fmla="*/ 1508449 h 1508449"/>
              <a:gd name="connsiteX7" fmla="*/ 0 w 1260425"/>
              <a:gd name="connsiteY7" fmla="*/ 1382406 h 1508449"/>
              <a:gd name="connsiteX8" fmla="*/ 0 w 1260425"/>
              <a:gd name="connsiteY8" fmla="*/ 126043 h 1508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0425" h="1508449">
                <a:moveTo>
                  <a:pt x="0" y="126043"/>
                </a:moveTo>
                <a:cubicBezTo>
                  <a:pt x="0" y="56431"/>
                  <a:pt x="56431" y="0"/>
                  <a:pt x="126043" y="0"/>
                </a:cubicBezTo>
                <a:lnTo>
                  <a:pt x="1134383" y="0"/>
                </a:lnTo>
                <a:cubicBezTo>
                  <a:pt x="1203995" y="0"/>
                  <a:pt x="1260426" y="56431"/>
                  <a:pt x="1260426" y="126043"/>
                </a:cubicBezTo>
                <a:cubicBezTo>
                  <a:pt x="1260426" y="544831"/>
                  <a:pt x="1260425" y="963619"/>
                  <a:pt x="1260425" y="1382407"/>
                </a:cubicBezTo>
                <a:cubicBezTo>
                  <a:pt x="1260425" y="1452019"/>
                  <a:pt x="1203994" y="1508450"/>
                  <a:pt x="1134382" y="1508450"/>
                </a:cubicBezTo>
                <a:lnTo>
                  <a:pt x="126043" y="1508449"/>
                </a:lnTo>
                <a:cubicBezTo>
                  <a:pt x="56431" y="1508449"/>
                  <a:pt x="0" y="1452018"/>
                  <a:pt x="0" y="1382406"/>
                </a:cubicBezTo>
                <a:lnTo>
                  <a:pt x="0" y="126043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257" tIns="90257" rIns="90257" bIns="90257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每次推压动作要明显分开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AED18C5-8068-4894-92C3-AF81399279CB}"/>
              </a:ext>
            </a:extLst>
          </p:cNvPr>
          <p:cNvSpPr txBox="1"/>
          <p:nvPr/>
        </p:nvSpPr>
        <p:spPr>
          <a:xfrm>
            <a:off x="1113983" y="2970566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海式手法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4AB2AD8-A8E3-46B6-9622-AF09E206081C}"/>
              </a:ext>
            </a:extLst>
          </p:cNvPr>
          <p:cNvGrpSpPr/>
          <p:nvPr/>
        </p:nvGrpSpPr>
        <p:grpSpPr>
          <a:xfrm>
            <a:off x="542094" y="551451"/>
            <a:ext cx="3619813" cy="586575"/>
            <a:chOff x="542094" y="551451"/>
            <a:chExt cx="3619813" cy="586575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2A50715-711F-4D48-8221-332C3F4B895E}"/>
                </a:ext>
              </a:extLst>
            </p:cNvPr>
            <p:cNvSpPr txBox="1"/>
            <p:nvPr/>
          </p:nvSpPr>
          <p:spPr>
            <a:xfrm>
              <a:off x="1328233" y="612369"/>
              <a:ext cx="2833674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气道异物梗塞急救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0F67FE6E-237A-4663-82DA-A19E8FD78C8A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xmlns="" id="{B26E3B20-A18A-4474-A083-D8CACEF75776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iṡľïḍê">
                <a:extLst>
                  <a:ext uri="{FF2B5EF4-FFF2-40B4-BE49-F238E27FC236}">
                    <a16:creationId xmlns:a16="http://schemas.microsoft.com/office/drawing/2014/main" xmlns="" id="{02D0F990-5A3F-486E-9350-752CC07B1C6B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1238393"/>
      </p:ext>
    </p:extLst>
  </p:cSld>
  <p:clrMapOvr>
    <a:masterClrMapping/>
  </p:clrMapOvr>
  <p:transition spd="slow" advClick="0" advTm="200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4" grpId="0" animBg="1"/>
          <p:bldP spid="5" grpId="0" animBg="1"/>
          <p:bldP spid="6" grpId="0" animBg="1"/>
          <p:bldP spid="7" grpId="0" animBg="1"/>
          <p:bldP spid="13" grpId="0" animBg="1"/>
          <p:bldP spid="14" grpId="0" animBg="1"/>
          <p:bldP spid="15" grpId="0" animBg="1"/>
          <p:bldP spid="16" grpId="0" animBg="1"/>
          <p:bldP spid="21" grpId="0" animBg="1"/>
          <p:bldP spid="22" grpId="0" animBg="1"/>
          <p:bldP spid="23" grpId="0" animBg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4" grpId="0" animBg="1"/>
          <p:bldP spid="5" grpId="0" animBg="1"/>
          <p:bldP spid="6" grpId="0" animBg="1"/>
          <p:bldP spid="7" grpId="0" animBg="1"/>
          <p:bldP spid="13" grpId="0" animBg="1"/>
          <p:bldP spid="14" grpId="0" animBg="1"/>
          <p:bldP spid="15" grpId="0" animBg="1"/>
          <p:bldP spid="16" grpId="0" animBg="1"/>
          <p:bldP spid="21" grpId="0" animBg="1"/>
          <p:bldP spid="22" grpId="0" animBg="1"/>
          <p:bldP spid="23" grpId="0" animBg="1"/>
          <p:bldP spid="2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8612881-31B8-4589-9F23-8E7B325A92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76" t="20323" r="8682" b="14371"/>
          <a:stretch/>
        </p:blipFill>
        <p:spPr>
          <a:xfrm>
            <a:off x="6865706" y="2078399"/>
            <a:ext cx="4243761" cy="332946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10000"/>
              </a:prstClr>
            </a:outerShdw>
          </a:effectLst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A8E19F6-8DDE-481B-9137-DA4EC3BECE43}"/>
              </a:ext>
            </a:extLst>
          </p:cNvPr>
          <p:cNvGrpSpPr/>
          <p:nvPr/>
        </p:nvGrpSpPr>
        <p:grpSpPr>
          <a:xfrm>
            <a:off x="3144385" y="1670069"/>
            <a:ext cx="1561629" cy="1227222"/>
            <a:chOff x="3144385" y="1670069"/>
            <a:chExt cx="1561629" cy="1227222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D210E2D6-A61D-4E02-8119-656ED8F9AA47}"/>
                </a:ext>
              </a:extLst>
            </p:cNvPr>
            <p:cNvSpPr/>
            <p:nvPr/>
          </p:nvSpPr>
          <p:spPr>
            <a:xfrm>
              <a:off x="3232550" y="1670069"/>
              <a:ext cx="1321130" cy="1227222"/>
            </a:xfrm>
            <a:prstGeom prst="roundRect">
              <a:avLst>
                <a:gd name="adj" fmla="val 6061"/>
              </a:avLst>
            </a:prstGeom>
            <a:solidFill>
              <a:schemeClr val="bg1"/>
            </a:solidFill>
            <a:ln w="19050">
              <a:solidFill>
                <a:srgbClr val="FF7E00"/>
              </a:solidFill>
            </a:ln>
            <a:effectLst>
              <a:outerShdw blurRad="127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iṡľïḍê">
              <a:extLst>
                <a:ext uri="{FF2B5EF4-FFF2-40B4-BE49-F238E27FC236}">
                  <a16:creationId xmlns:a16="http://schemas.microsoft.com/office/drawing/2014/main" xmlns="" id="{A621FB39-4954-45FA-8BED-FBD462006195}"/>
                </a:ext>
              </a:extLst>
            </p:cNvPr>
            <p:cNvSpPr/>
            <p:nvPr/>
          </p:nvSpPr>
          <p:spPr>
            <a:xfrm>
              <a:off x="3144385" y="2078399"/>
              <a:ext cx="1561629" cy="442647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Autofit/>
            </a:bodyPr>
            <a:lstStyle/>
            <a:p>
              <a:pPr algn="ctr"/>
              <a:r>
                <a:rPr lang="en-US" altLang="zh-CN" sz="6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04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B156AC8-996F-435F-8C14-3956354FE7A4}"/>
              </a:ext>
            </a:extLst>
          </p:cNvPr>
          <p:cNvSpPr txBox="1"/>
          <p:nvPr/>
        </p:nvSpPr>
        <p:spPr>
          <a:xfrm>
            <a:off x="1630545" y="3084158"/>
            <a:ext cx="4589308" cy="108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55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创伤救护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8F2FFA2-C005-4F56-9906-3B3D5FC01897}"/>
              </a:ext>
            </a:extLst>
          </p:cNvPr>
          <p:cNvSpPr txBox="1"/>
          <p:nvPr/>
        </p:nvSpPr>
        <p:spPr>
          <a:xfrm>
            <a:off x="1365947" y="4356450"/>
            <a:ext cx="52261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500" b="1" spc="13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Lorem ipsum dolor sit amet, consectetuer adipiscing elit. 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23066E3-102F-4CCA-A825-BA41B8ED2859}"/>
              </a:ext>
            </a:extLst>
          </p:cNvPr>
          <p:cNvGrpSpPr/>
          <p:nvPr/>
        </p:nvGrpSpPr>
        <p:grpSpPr>
          <a:xfrm>
            <a:off x="360434" y="476999"/>
            <a:ext cx="2585890" cy="786233"/>
            <a:chOff x="-85198" y="5174820"/>
            <a:chExt cx="2585890" cy="786233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9B2A26B8-6436-4631-9EC0-613F8224DDE0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F1F28874-981B-44AB-8C90-8CE1B042DC56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4C9A3876-6931-406E-9569-1BA6CD6A49F3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F4B20FE0-E935-4383-991D-10D102761E37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6DB121B3-0F8D-457D-BFA3-476C740DB38D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8C376226-42FE-45E4-8035-FC953F8E3E6F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126A3CA8-1301-4754-8974-BA1F95C0CDEE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6AAEF952-3676-4000-9A9F-2D10B7ACE099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2EA1B4DB-8E7C-4C1F-A92D-2948424B9869}"/>
              </a:ext>
            </a:extLst>
          </p:cNvPr>
          <p:cNvGrpSpPr/>
          <p:nvPr/>
        </p:nvGrpSpPr>
        <p:grpSpPr>
          <a:xfrm rot="5400000">
            <a:off x="10176047" y="3035884"/>
            <a:ext cx="2585890" cy="786233"/>
            <a:chOff x="-85198" y="5174820"/>
            <a:chExt cx="2585890" cy="786233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92D6B5B-0583-47A1-BEF5-AC75F1515A4E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42D48994-3ED2-4B86-BDF7-DB75CA490B9D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228E51EE-DF7B-4493-BEA6-71FCCBF071CF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0F1C6902-EFAA-45EA-9990-F51228887612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5C5721E6-1B78-44A8-AB36-B47A973F0DBA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20357AC3-701A-49B0-BEA9-D4C4D081F216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0C8FADDF-663C-4685-A02F-EFAA3F125A82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2ED614FD-972F-48AB-AF08-A761782257D3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02105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0FFEA1B-03CA-4C79-A760-8AC673E55123}"/>
              </a:ext>
            </a:extLst>
          </p:cNvPr>
          <p:cNvGrpSpPr/>
          <p:nvPr/>
        </p:nvGrpSpPr>
        <p:grpSpPr>
          <a:xfrm>
            <a:off x="923009" y="1624383"/>
            <a:ext cx="3749749" cy="1549167"/>
            <a:chOff x="923009" y="1624383"/>
            <a:chExt cx="3749749" cy="1549167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F9F0B36B-53C9-47C3-8949-2F1569A188C0}"/>
                </a:ext>
              </a:extLst>
            </p:cNvPr>
            <p:cNvSpPr txBox="1"/>
            <p:nvPr/>
          </p:nvSpPr>
          <p:spPr>
            <a:xfrm>
              <a:off x="923009" y="1732621"/>
              <a:ext cx="396000" cy="396000"/>
            </a:xfrm>
            <a:prstGeom prst="rect">
              <a:avLst/>
            </a:prstGeom>
            <a:solidFill>
              <a:srgbClr val="FF7E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120E9749-52E6-4BE4-8E14-BC250A3EEB03}"/>
                </a:ext>
              </a:extLst>
            </p:cNvPr>
            <p:cNvSpPr txBox="1"/>
            <p:nvPr/>
          </p:nvSpPr>
          <p:spPr>
            <a:xfrm>
              <a:off x="1578192" y="1988226"/>
              <a:ext cx="3094566" cy="1185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30000"/>
                </a:lnSpc>
                <a:buClr>
                  <a:srgbClr val="FDCB03"/>
                </a:buClr>
                <a:buFont typeface="+mj-lt"/>
                <a:buAutoNum type="arabicPeriod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闭合性</a:t>
              </a:r>
            </a:p>
            <a:p>
              <a:pPr marL="342900" indent="-342900">
                <a:lnSpc>
                  <a:spcPct val="130000"/>
                </a:lnSpc>
                <a:buClr>
                  <a:srgbClr val="FDCB03"/>
                </a:buClr>
                <a:buFont typeface="+mj-lt"/>
                <a:buAutoNum type="arabicPeriod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开放性</a:t>
              </a:r>
            </a:p>
            <a:p>
              <a:pPr marL="342900" indent="-342900">
                <a:lnSpc>
                  <a:spcPct val="130000"/>
                </a:lnSpc>
                <a:buClr>
                  <a:srgbClr val="FDCB03"/>
                </a:buClr>
                <a:buFont typeface="+mj-lt"/>
                <a:buAutoNum type="arabicPeriod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多发伤</a:t>
              </a:r>
            </a:p>
            <a:p>
              <a:pPr marL="342900" indent="-342900">
                <a:lnSpc>
                  <a:spcPct val="130000"/>
                </a:lnSpc>
                <a:buClr>
                  <a:srgbClr val="FDCB03"/>
                </a:buClr>
                <a:buFont typeface="+mj-lt"/>
                <a:buAutoNum type="arabicPeriod"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复合伤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E569069A-34DA-4606-968E-E422B5BCE897}"/>
                </a:ext>
              </a:extLst>
            </p:cNvPr>
            <p:cNvSpPr txBox="1"/>
            <p:nvPr/>
          </p:nvSpPr>
          <p:spPr>
            <a:xfrm>
              <a:off x="1519909" y="1624383"/>
              <a:ext cx="20895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创伤主要类型：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0C98EBA9-3900-45BF-9DBE-B9595A4855C0}"/>
              </a:ext>
            </a:extLst>
          </p:cNvPr>
          <p:cNvGrpSpPr/>
          <p:nvPr/>
        </p:nvGrpSpPr>
        <p:grpSpPr>
          <a:xfrm>
            <a:off x="7806933" y="1588116"/>
            <a:ext cx="3861468" cy="762995"/>
            <a:chOff x="7806933" y="1588116"/>
            <a:chExt cx="3861468" cy="762995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F069B63A-E659-47A4-AB7C-A355D258F77D}"/>
                </a:ext>
              </a:extLst>
            </p:cNvPr>
            <p:cNvSpPr txBox="1"/>
            <p:nvPr/>
          </p:nvSpPr>
          <p:spPr>
            <a:xfrm>
              <a:off x="7806933" y="1696354"/>
              <a:ext cx="396000" cy="396000"/>
            </a:xfrm>
            <a:prstGeom prst="rect">
              <a:avLst/>
            </a:prstGeom>
            <a:solidFill>
              <a:srgbClr val="FF7E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FD589500-0787-4F16-BF6E-942C0A8F62FE}"/>
                </a:ext>
              </a:extLst>
            </p:cNvPr>
            <p:cNvSpPr txBox="1"/>
            <p:nvPr/>
          </p:nvSpPr>
          <p:spPr>
            <a:xfrm>
              <a:off x="8376087" y="1994860"/>
              <a:ext cx="3094566" cy="356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buClr>
                  <a:srgbClr val="FDCB03"/>
                </a:buClr>
                <a:buFont typeface="Wingdings" panose="05000000000000000000" pitchFamily="2" charset="2"/>
                <a:buChar char="n"/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defRPr>
              </a:lvl1pPr>
            </a:lstStyle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止血、包扎、固定、搬运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2E6BA35B-27B6-4CEB-AAB5-254CA3033AC3}"/>
                </a:ext>
              </a:extLst>
            </p:cNvPr>
            <p:cNvSpPr txBox="1"/>
            <p:nvPr/>
          </p:nvSpPr>
          <p:spPr>
            <a:xfrm>
              <a:off x="8403833" y="1588116"/>
              <a:ext cx="32645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基本技术：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C6008B0-B5A3-416C-8B53-59BA9D3229EC}"/>
              </a:ext>
            </a:extLst>
          </p:cNvPr>
          <p:cNvGrpSpPr/>
          <p:nvPr/>
        </p:nvGrpSpPr>
        <p:grpSpPr>
          <a:xfrm>
            <a:off x="923009" y="3786163"/>
            <a:ext cx="3691466" cy="1827662"/>
            <a:chOff x="923009" y="3786163"/>
            <a:chExt cx="3691466" cy="1827662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1C81C733-9E48-486D-9C2A-43EE6455A80C}"/>
                </a:ext>
              </a:extLst>
            </p:cNvPr>
            <p:cNvSpPr txBox="1"/>
            <p:nvPr/>
          </p:nvSpPr>
          <p:spPr>
            <a:xfrm>
              <a:off x="923009" y="3894401"/>
              <a:ext cx="396000" cy="396000"/>
            </a:xfrm>
            <a:prstGeom prst="rect">
              <a:avLst/>
            </a:prstGeom>
            <a:solidFill>
              <a:srgbClr val="FF7E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4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A411325E-4502-4E9B-BFCE-90BB20E22F91}"/>
                </a:ext>
              </a:extLst>
            </p:cNvPr>
            <p:cNvSpPr txBox="1"/>
            <p:nvPr/>
          </p:nvSpPr>
          <p:spPr>
            <a:xfrm>
              <a:off x="1519909" y="4148424"/>
              <a:ext cx="3094566" cy="1465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buClr>
                  <a:srgbClr val="FDCB03"/>
                </a:buClr>
                <a:buFont typeface="Wingdings" panose="05000000000000000000" pitchFamily="2" charset="2"/>
                <a:buChar char="n"/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defRPr>
              </a:lvl1pPr>
            </a:lstStyle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延长病人生命。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减少出血，防止休克。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保护伤口。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固定骨折部位，预防并发症。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快速转移。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49D3BE9C-D766-44EC-B7B2-DA79BBF9E5E9}"/>
                </a:ext>
              </a:extLst>
            </p:cNvPr>
            <p:cNvSpPr txBox="1"/>
            <p:nvPr/>
          </p:nvSpPr>
          <p:spPr>
            <a:xfrm>
              <a:off x="1519909" y="3786163"/>
              <a:ext cx="18649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创伤急救目的：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413C1DE-266D-44AE-89DD-F902333CEB6D}"/>
              </a:ext>
            </a:extLst>
          </p:cNvPr>
          <p:cNvGrpSpPr/>
          <p:nvPr/>
        </p:nvGrpSpPr>
        <p:grpSpPr>
          <a:xfrm>
            <a:off x="4187577" y="3748619"/>
            <a:ext cx="3725531" cy="1855395"/>
            <a:chOff x="4187577" y="3748619"/>
            <a:chExt cx="3725531" cy="1855395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D5FF86C4-7DDA-4CD6-984C-52B7286CE0D2}"/>
                </a:ext>
              </a:extLst>
            </p:cNvPr>
            <p:cNvSpPr txBox="1"/>
            <p:nvPr/>
          </p:nvSpPr>
          <p:spPr>
            <a:xfrm>
              <a:off x="4187577" y="3792689"/>
              <a:ext cx="396000" cy="396000"/>
            </a:xfrm>
            <a:prstGeom prst="rect">
              <a:avLst/>
            </a:prstGeom>
            <a:solidFill>
              <a:srgbClr val="FF7E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5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199B24DF-5352-41E1-B88D-6F22DD5BD922}"/>
                </a:ext>
              </a:extLst>
            </p:cNvPr>
            <p:cNvSpPr txBox="1"/>
            <p:nvPr/>
          </p:nvSpPr>
          <p:spPr>
            <a:xfrm>
              <a:off x="4818542" y="4138613"/>
              <a:ext cx="3094566" cy="1465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285750" indent="-285750">
                <a:lnSpc>
                  <a:spcPct val="130000"/>
                </a:lnSpc>
                <a:buClr>
                  <a:srgbClr val="FDCB03"/>
                </a:buClr>
                <a:buFont typeface="Wingdings" panose="05000000000000000000" pitchFamily="2" charset="2"/>
                <a:buChar char="n"/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defRPr>
              </a:lvl1pPr>
            </a:lstStyle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确保自身和病人安全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先救命后治伤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先重伤后轻伤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操作迅速、平稳、轻柔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做好自我保护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9D46AB73-DB15-4340-B532-FDF7C967D0AE}"/>
                </a:ext>
              </a:extLst>
            </p:cNvPr>
            <p:cNvSpPr txBox="1"/>
            <p:nvPr/>
          </p:nvSpPr>
          <p:spPr>
            <a:xfrm>
              <a:off x="4784477" y="3748619"/>
              <a:ext cx="22098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原则：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B4A11E4-F7F7-4C8D-BFD6-B758F211ADDE}"/>
              </a:ext>
            </a:extLst>
          </p:cNvPr>
          <p:cNvGrpSpPr/>
          <p:nvPr/>
        </p:nvGrpSpPr>
        <p:grpSpPr>
          <a:xfrm>
            <a:off x="4193741" y="1624383"/>
            <a:ext cx="3069679" cy="1358964"/>
            <a:chOff x="4193741" y="1624383"/>
            <a:chExt cx="3069679" cy="1358964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D9B2A6C8-E613-4D42-825B-2E450FFB85F3}"/>
                </a:ext>
              </a:extLst>
            </p:cNvPr>
            <p:cNvSpPr txBox="1"/>
            <p:nvPr/>
          </p:nvSpPr>
          <p:spPr>
            <a:xfrm>
              <a:off x="4193741" y="1732621"/>
              <a:ext cx="396000" cy="396000"/>
            </a:xfrm>
            <a:prstGeom prst="rect">
              <a:avLst/>
            </a:prstGeom>
            <a:solidFill>
              <a:srgbClr val="FF7E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B61030C1-7AD4-46B9-A4BB-BE51761523FB}"/>
                </a:ext>
              </a:extLst>
            </p:cNvPr>
            <p:cNvSpPr txBox="1"/>
            <p:nvPr/>
          </p:nvSpPr>
          <p:spPr>
            <a:xfrm>
              <a:off x="4790641" y="1624383"/>
              <a:ext cx="22037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创伤主要原因：</a:t>
              </a: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19D699BF-9395-4EE8-8E87-888422339133}"/>
                </a:ext>
              </a:extLst>
            </p:cNvPr>
            <p:cNvGrpSpPr/>
            <p:nvPr/>
          </p:nvGrpSpPr>
          <p:grpSpPr>
            <a:xfrm>
              <a:off x="4815281" y="2066942"/>
              <a:ext cx="2448139" cy="916405"/>
              <a:chOff x="1544549" y="3692542"/>
              <a:chExt cx="2448139" cy="916405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xmlns="" id="{B7A7B40C-A3FF-44D1-9560-465D6A190412}"/>
                  </a:ext>
                </a:extLst>
              </p:cNvPr>
              <p:cNvSpPr txBox="1"/>
              <p:nvPr/>
            </p:nvSpPr>
            <p:spPr>
              <a:xfrm>
                <a:off x="1544549" y="3692542"/>
                <a:ext cx="1307726" cy="916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285750" indent="-285750">
                  <a:lnSpc>
                    <a:spcPct val="130000"/>
                  </a:lnSpc>
                  <a:buClr>
                    <a:srgbClr val="FDCB03"/>
                  </a:buClr>
                  <a:buFont typeface="Wingdings" panose="05000000000000000000" pitchFamily="2" charset="2"/>
                  <a:buChar char="n"/>
                  <a:defRPr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</a:defRPr>
                </a:lvl1pPr>
              </a:lstStyle>
              <a:p>
                <a:pPr marL="342900" indent="-342900">
                  <a:buFont typeface="+mj-lt"/>
                  <a:buAutoNum type="arabicPeriod"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交通伤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 坠落伤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机械伤</a:t>
                </a: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xmlns="" id="{EC0D40EE-684E-40FE-8E92-1F058AC6AC09}"/>
                  </a:ext>
                </a:extLst>
              </p:cNvPr>
              <p:cNvSpPr txBox="1"/>
              <p:nvPr/>
            </p:nvSpPr>
            <p:spPr>
              <a:xfrm>
                <a:off x="2684962" y="3692542"/>
                <a:ext cx="1307726" cy="916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285750" indent="-285750">
                  <a:lnSpc>
                    <a:spcPct val="130000"/>
                  </a:lnSpc>
                  <a:buClr>
                    <a:srgbClr val="FDCB03"/>
                  </a:buClr>
                  <a:buFont typeface="Wingdings" panose="05000000000000000000" pitchFamily="2" charset="2"/>
                  <a:buChar char="n"/>
                  <a:defRPr sz="1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</a:defRPr>
                </a:lvl1pPr>
              </a:lstStyle>
              <a:p>
                <a:pPr marL="342900" indent="-342900">
                  <a:buFont typeface="+mj-lt"/>
                  <a:buAutoNum type="arabicPeriod"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锐器伤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 跌伤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火器伤</a:t>
                </a: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C99DA956-BA0D-4ABA-9F27-4787B0D3A74A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5FBE006F-E9B1-42FE-BDEC-1B1521D53E3E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33E470E9-5E0E-49F7-B01D-222AC40C7D6D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48" name="矩形: 圆角 47">
                <a:extLst>
                  <a:ext uri="{FF2B5EF4-FFF2-40B4-BE49-F238E27FC236}">
                    <a16:creationId xmlns:a16="http://schemas.microsoft.com/office/drawing/2014/main" xmlns="" id="{3A6A2A0D-A190-42DA-8AA6-009016C953F7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iṡľïḍê">
                <a:extLst>
                  <a:ext uri="{FF2B5EF4-FFF2-40B4-BE49-F238E27FC236}">
                    <a16:creationId xmlns:a16="http://schemas.microsoft.com/office/drawing/2014/main" xmlns="" id="{A6F625CD-5978-4C03-A8A1-8852DFE22B8A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09C1DC3-C584-4D87-9DFE-976ED78781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43" y="3194911"/>
            <a:ext cx="2947737" cy="29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92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CA92CDA-D2B5-4ECF-9B7A-2B170217F7BD}"/>
              </a:ext>
            </a:extLst>
          </p:cNvPr>
          <p:cNvGrpSpPr/>
          <p:nvPr/>
        </p:nvGrpSpPr>
        <p:grpSpPr>
          <a:xfrm>
            <a:off x="2795378" y="1992698"/>
            <a:ext cx="1628191" cy="1240260"/>
            <a:chOff x="4775979" y="1969583"/>
            <a:chExt cx="1539183" cy="1330293"/>
          </a:xfrm>
        </p:grpSpPr>
        <p:sp>
          <p:nvSpPr>
            <p:cNvPr id="25" name="等腰三角形 2">
              <a:extLst>
                <a:ext uri="{FF2B5EF4-FFF2-40B4-BE49-F238E27FC236}">
                  <a16:creationId xmlns:a16="http://schemas.microsoft.com/office/drawing/2014/main" xmlns="" id="{3919B5DF-BE0E-4411-9770-602FEE532A04}"/>
                </a:ext>
              </a:extLst>
            </p:cNvPr>
            <p:cNvSpPr/>
            <p:nvPr/>
          </p:nvSpPr>
          <p:spPr bwMode="auto">
            <a:xfrm rot="5400000">
              <a:off x="4880424" y="1865138"/>
              <a:ext cx="1330293" cy="1539183"/>
            </a:xfrm>
            <a:prstGeom prst="roundRect">
              <a:avLst/>
            </a:prstGeom>
            <a:solidFill>
              <a:srgbClr val="FF7E00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6" name="TextBox 61">
              <a:extLst>
                <a:ext uri="{FF2B5EF4-FFF2-40B4-BE49-F238E27FC236}">
                  <a16:creationId xmlns:a16="http://schemas.microsoft.com/office/drawing/2014/main" xmlns="" id="{98A54963-20D1-405E-8F83-A8529CBBEB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3784" y="2489088"/>
              <a:ext cx="1270718" cy="396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/>
              <a:r>
                <a:rPr lang="zh-CN" altLang="en-US" b="1" i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出血量判断：</a:t>
              </a:r>
            </a:p>
          </p:txBody>
        </p:sp>
      </p:grpSp>
      <p:sp>
        <p:nvSpPr>
          <p:cNvPr id="27" name="TextBox 64">
            <a:extLst>
              <a:ext uri="{FF2B5EF4-FFF2-40B4-BE49-F238E27FC236}">
                <a16:creationId xmlns:a16="http://schemas.microsoft.com/office/drawing/2014/main" xmlns="" id="{E63CCE97-B135-4C3B-81CE-A53A0314D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4591" y="3429000"/>
            <a:ext cx="5091089" cy="222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marL="285750" indent="-285750">
              <a:lnSpc>
                <a:spcPts val="21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⒈出血</a:t>
            </a:r>
            <a:r>
              <a:rPr lang="en-US" altLang="zh-CN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&lt;5%   200ml </a:t>
            </a:r>
          </a:p>
          <a:p>
            <a:pPr marL="285750" indent="-285750">
              <a:lnSpc>
                <a:spcPts val="21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无明显症状，可自动代偿 </a:t>
            </a:r>
          </a:p>
          <a:p>
            <a:pPr marL="285750" indent="-285750">
              <a:lnSpc>
                <a:spcPts val="21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⒉出血</a:t>
            </a:r>
            <a:r>
              <a:rPr lang="en-US" altLang="zh-CN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&gt;20</a:t>
            </a: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％  </a:t>
            </a:r>
            <a:r>
              <a:rPr lang="en-US" altLang="zh-CN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800ml</a:t>
            </a: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～</a:t>
            </a:r>
            <a:r>
              <a:rPr lang="en-US" altLang="zh-CN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1600ml</a:t>
            </a:r>
          </a:p>
          <a:p>
            <a:pPr marL="285750" indent="-285750">
              <a:lnSpc>
                <a:spcPts val="21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出现休克症状，面白肌冷，出冷汗，脉搏可去到</a:t>
            </a:r>
            <a:r>
              <a:rPr lang="en-US" altLang="zh-CN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100</a:t>
            </a: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～</a:t>
            </a:r>
            <a:r>
              <a:rPr lang="en-US" altLang="zh-CN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120</a:t>
            </a: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次</a:t>
            </a:r>
          </a:p>
          <a:p>
            <a:pPr marL="285750" indent="-285750">
              <a:lnSpc>
                <a:spcPts val="21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⒊出血</a:t>
            </a:r>
            <a:r>
              <a:rPr lang="en-US" altLang="zh-CN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&gt;40</a:t>
            </a: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％  </a:t>
            </a:r>
            <a:r>
              <a:rPr lang="en-US" altLang="zh-CN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1600ml</a:t>
            </a: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以上</a:t>
            </a:r>
          </a:p>
          <a:p>
            <a:pPr marL="285750" indent="-285750">
              <a:lnSpc>
                <a:spcPts val="21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5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躁动或者表情淡漠，心慌呼吸快，脉搏细弱摸不到，血压测不出，可导致死亡</a:t>
            </a:r>
          </a:p>
        </p:txBody>
      </p:sp>
      <p:sp>
        <p:nvSpPr>
          <p:cNvPr id="28" name="TextBox 66">
            <a:extLst>
              <a:ext uri="{FF2B5EF4-FFF2-40B4-BE49-F238E27FC236}">
                <a16:creationId xmlns:a16="http://schemas.microsoft.com/office/drawing/2014/main" xmlns="" id="{91871C49-9EE7-4256-9273-2502530B7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8596" y="3510266"/>
            <a:ext cx="3639408" cy="220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285750" indent="-285750">
              <a:buClr>
                <a:srgbClr val="FDCB03"/>
              </a:buClr>
              <a:buFont typeface="Wingdings" panose="05000000000000000000" pitchFamily="2" charset="2"/>
              <a:buChar char="u"/>
              <a:defRPr sz="1600" i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</a:defRPr>
            </a:lvl1pPr>
            <a:lvl2pPr marL="742950" indent="-285750">
              <a:buFont typeface="Arial" panose="020B0604020202020204" pitchFamily="34" charset="0"/>
              <a:defRPr i="1"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buFont typeface="Arial" panose="020B0604020202020204" pitchFamily="34" charset="0"/>
              <a:defRPr i="1"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buFont typeface="Arial" panose="020B0604020202020204" pitchFamily="34" charset="0"/>
              <a:defRPr i="1"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buFont typeface="Arial" panose="020B0604020202020204" pitchFamily="34" charset="0"/>
              <a:defRPr i="1"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i="1"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根据出血部分分类：</a:t>
            </a:r>
          </a:p>
          <a:p>
            <a:pPr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外出血：血自体表流出     </a:t>
            </a:r>
          </a:p>
          <a:p>
            <a:pPr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内出血：血流入深部组织或脏器</a:t>
            </a:r>
            <a:endParaRPr lang="en-US" altLang="zh-CN" sz="15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根据损伤血管分类：</a:t>
            </a:r>
          </a:p>
          <a:p>
            <a:pPr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动脉出血：鲜红，喷射</a:t>
            </a:r>
          </a:p>
          <a:p>
            <a:pPr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静脉出血：暗红，流出</a:t>
            </a:r>
          </a:p>
          <a:p>
            <a:pPr>
              <a:lnSpc>
                <a:spcPts val="2100"/>
              </a:lnSpc>
              <a:buFont typeface="Arial" panose="020B0604020202020204" pitchFamily="34" charset="0"/>
              <a:buChar char="•"/>
            </a:pP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毛细血管出血：鲜红，渗出</a:t>
            </a:r>
          </a:p>
          <a:p>
            <a:pPr>
              <a:buFont typeface="Arial" panose="020B0604020202020204" pitchFamily="34" charset="0"/>
              <a:buChar char="•"/>
            </a:pPr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3D8F3221-EBF7-409C-84A5-FDAA6356CA8A}"/>
              </a:ext>
            </a:extLst>
          </p:cNvPr>
          <p:cNvSpPr txBox="1"/>
          <p:nvPr/>
        </p:nvSpPr>
        <p:spPr>
          <a:xfrm>
            <a:off x="1227900" y="1374893"/>
            <a:ext cx="78538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创伤救护</a:t>
            </a:r>
            <a:r>
              <a:rPr lang="en-US" altLang="zh-CN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——</a:t>
            </a: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止血 人的血液占自身体重</a:t>
            </a:r>
            <a:r>
              <a:rPr lang="en-US" altLang="zh-CN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8</a:t>
            </a: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％ 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FB40B48-9876-4A24-BE88-6747BED81DB6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2A1A8D31-9495-49CF-8679-484EE2FB07D9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85529C10-C668-4750-911F-4BE355A730D7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7" name="矩形: 圆角 16">
                <a:extLst>
                  <a:ext uri="{FF2B5EF4-FFF2-40B4-BE49-F238E27FC236}">
                    <a16:creationId xmlns:a16="http://schemas.microsoft.com/office/drawing/2014/main" xmlns="" id="{A5C5669E-F967-4ADA-87A9-1A20B9D739E2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iṡľïḍê">
                <a:extLst>
                  <a:ext uri="{FF2B5EF4-FFF2-40B4-BE49-F238E27FC236}">
                    <a16:creationId xmlns:a16="http://schemas.microsoft.com/office/drawing/2014/main" xmlns="" id="{D6F423C1-D4FB-4202-B384-6637CB6B0EC5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63B38307-2631-4B81-BA94-7AE0E71B1B32}"/>
              </a:ext>
            </a:extLst>
          </p:cNvPr>
          <p:cNvGrpSpPr/>
          <p:nvPr/>
        </p:nvGrpSpPr>
        <p:grpSpPr>
          <a:xfrm>
            <a:off x="7986897" y="1992698"/>
            <a:ext cx="1628191" cy="1240260"/>
            <a:chOff x="4775979" y="1969583"/>
            <a:chExt cx="1539183" cy="1330293"/>
          </a:xfrm>
        </p:grpSpPr>
        <p:sp>
          <p:nvSpPr>
            <p:cNvPr id="20" name="等腰三角形 2">
              <a:extLst>
                <a:ext uri="{FF2B5EF4-FFF2-40B4-BE49-F238E27FC236}">
                  <a16:creationId xmlns:a16="http://schemas.microsoft.com/office/drawing/2014/main" xmlns="" id="{F2F80319-93EF-4C09-BB59-E34F9B47AEA2}"/>
                </a:ext>
              </a:extLst>
            </p:cNvPr>
            <p:cNvSpPr/>
            <p:nvPr/>
          </p:nvSpPr>
          <p:spPr bwMode="auto">
            <a:xfrm rot="5400000">
              <a:off x="4880424" y="1865138"/>
              <a:ext cx="1330293" cy="1539183"/>
            </a:xfrm>
            <a:prstGeom prst="roundRect">
              <a:avLst/>
            </a:prstGeom>
            <a:solidFill>
              <a:srgbClr val="FF7E00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" name="TextBox 61">
              <a:extLst>
                <a:ext uri="{FF2B5EF4-FFF2-40B4-BE49-F238E27FC236}">
                  <a16:creationId xmlns:a16="http://schemas.microsoft.com/office/drawing/2014/main" xmlns="" id="{C0AEB7A8-54C6-4237-BD8B-8DD91B7620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83784" y="2489088"/>
              <a:ext cx="1270718" cy="396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/>
              <a:r>
                <a:rPr lang="zh-CN" altLang="en-US" b="1" i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出血类型：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9632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1A17EEA4-AB18-423D-B52C-00F13AAB9A3D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7858AF2C-07C0-46A0-B4D6-C5F9FE3F62C6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994B4DB3-DC95-4479-BD61-2215C8ABEA88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30" name="矩形: 圆角 29">
                <a:extLst>
                  <a:ext uri="{FF2B5EF4-FFF2-40B4-BE49-F238E27FC236}">
                    <a16:creationId xmlns:a16="http://schemas.microsoft.com/office/drawing/2014/main" xmlns="" id="{16E5596A-7EE0-4F91-ABF8-FBEDCF0D5C47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iṡľïḍê">
                <a:extLst>
                  <a:ext uri="{FF2B5EF4-FFF2-40B4-BE49-F238E27FC236}">
                    <a16:creationId xmlns:a16="http://schemas.microsoft.com/office/drawing/2014/main" xmlns="" id="{5D3A3661-CB8A-4A59-8811-9E98E1058E00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B29AFC6-0AF2-40CB-84AF-7BB5A0B17581}"/>
              </a:ext>
            </a:extLst>
          </p:cNvPr>
          <p:cNvGrpSpPr/>
          <p:nvPr/>
        </p:nvGrpSpPr>
        <p:grpSpPr>
          <a:xfrm>
            <a:off x="810048" y="2148448"/>
            <a:ext cx="2281241" cy="3012516"/>
            <a:chOff x="1207917" y="2599400"/>
            <a:chExt cx="2281241" cy="3012516"/>
          </a:xfrm>
        </p:grpSpPr>
        <p:sp>
          <p:nvSpPr>
            <p:cNvPr id="44" name="矩形: 圆角 43">
              <a:extLst>
                <a:ext uri="{FF2B5EF4-FFF2-40B4-BE49-F238E27FC236}">
                  <a16:creationId xmlns:a16="http://schemas.microsoft.com/office/drawing/2014/main" xmlns="" id="{FFC333D0-E611-4021-96A0-EE4595910539}"/>
                </a:ext>
              </a:extLst>
            </p:cNvPr>
            <p:cNvSpPr/>
            <p:nvPr/>
          </p:nvSpPr>
          <p:spPr>
            <a:xfrm>
              <a:off x="1207917" y="2599400"/>
              <a:ext cx="2281241" cy="3012516"/>
            </a:xfrm>
            <a:prstGeom prst="roundRect">
              <a:avLst>
                <a:gd name="adj" fmla="val 868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0B28E8A8-1E35-4520-AAE1-8F0FEF494F0A}"/>
                </a:ext>
              </a:extLst>
            </p:cNvPr>
            <p:cNvSpPr/>
            <p:nvPr/>
          </p:nvSpPr>
          <p:spPr>
            <a:xfrm>
              <a:off x="1412074" y="2777178"/>
              <a:ext cx="1840841" cy="2652378"/>
            </a:xfrm>
            <a:prstGeom prst="roundRect">
              <a:avLst>
                <a:gd name="adj" fmla="val 8680"/>
              </a:avLst>
            </a:prstGeom>
            <a:solidFill>
              <a:srgbClr val="FF7E00"/>
            </a:solidFill>
            <a:ln>
              <a:solidFill>
                <a:srgbClr val="FF7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92218156-DE7E-4754-99C0-582C4B0F100E}"/>
                </a:ext>
              </a:extLst>
            </p:cNvPr>
            <p:cNvSpPr txBox="1"/>
            <p:nvPr/>
          </p:nvSpPr>
          <p:spPr>
            <a:xfrm>
              <a:off x="1684532" y="4105658"/>
              <a:ext cx="1411594" cy="714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敷料</a:t>
              </a:r>
            </a:p>
            <a:p>
              <a:pPr marL="285750" indent="-285750">
                <a:lnSpc>
                  <a:spcPct val="13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止血带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97EED2BF-8EF1-4A48-9230-0BBE4CC9A54B}"/>
                </a:ext>
              </a:extLst>
            </p:cNvPr>
            <p:cNvSpPr txBox="1"/>
            <p:nvPr/>
          </p:nvSpPr>
          <p:spPr>
            <a:xfrm>
              <a:off x="1684532" y="3665275"/>
              <a:ext cx="14115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止血材料：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F4ACBF72-F646-49A7-B2B0-08060B353EF5}"/>
                </a:ext>
              </a:extLst>
            </p:cNvPr>
            <p:cNvSpPr txBox="1"/>
            <p:nvPr/>
          </p:nvSpPr>
          <p:spPr>
            <a:xfrm>
              <a:off x="2087755" y="2989033"/>
              <a:ext cx="4894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C4BF9345-85E7-4C0E-BD1A-D0CD22E2744E}"/>
              </a:ext>
            </a:extLst>
          </p:cNvPr>
          <p:cNvGrpSpPr/>
          <p:nvPr/>
        </p:nvGrpSpPr>
        <p:grpSpPr>
          <a:xfrm>
            <a:off x="3573602" y="2148448"/>
            <a:ext cx="2281241" cy="3012516"/>
            <a:chOff x="1207917" y="2599400"/>
            <a:chExt cx="2281241" cy="3012516"/>
          </a:xfrm>
        </p:grpSpPr>
        <p:sp>
          <p:nvSpPr>
            <p:cNvPr id="56" name="矩形: 圆角 55">
              <a:extLst>
                <a:ext uri="{FF2B5EF4-FFF2-40B4-BE49-F238E27FC236}">
                  <a16:creationId xmlns:a16="http://schemas.microsoft.com/office/drawing/2014/main" xmlns="" id="{087DD131-46F3-415A-B737-12A18CAE1892}"/>
                </a:ext>
              </a:extLst>
            </p:cNvPr>
            <p:cNvSpPr/>
            <p:nvPr/>
          </p:nvSpPr>
          <p:spPr>
            <a:xfrm>
              <a:off x="1207917" y="2599400"/>
              <a:ext cx="2281241" cy="3012516"/>
            </a:xfrm>
            <a:prstGeom prst="roundRect">
              <a:avLst>
                <a:gd name="adj" fmla="val 868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: 圆角 56">
              <a:extLst>
                <a:ext uri="{FF2B5EF4-FFF2-40B4-BE49-F238E27FC236}">
                  <a16:creationId xmlns:a16="http://schemas.microsoft.com/office/drawing/2014/main" xmlns="" id="{10CF266F-0F91-40A3-96E4-C8D5A5318EFA}"/>
                </a:ext>
              </a:extLst>
            </p:cNvPr>
            <p:cNvSpPr/>
            <p:nvPr/>
          </p:nvSpPr>
          <p:spPr>
            <a:xfrm>
              <a:off x="1412074" y="2777178"/>
              <a:ext cx="1840841" cy="2652378"/>
            </a:xfrm>
            <a:prstGeom prst="roundRect">
              <a:avLst>
                <a:gd name="adj" fmla="val 8680"/>
              </a:avLst>
            </a:prstGeom>
            <a:solidFill>
              <a:srgbClr val="FF7E00"/>
            </a:solidFill>
            <a:ln>
              <a:solidFill>
                <a:srgbClr val="FF7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862CFC70-0710-4093-918C-91ACA65A439F}"/>
                </a:ext>
              </a:extLst>
            </p:cNvPr>
            <p:cNvSpPr txBox="1"/>
            <p:nvPr/>
          </p:nvSpPr>
          <p:spPr>
            <a:xfrm>
              <a:off x="1380589" y="4103367"/>
              <a:ext cx="177254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包扎止血、加压包扎止血、指压止血、 加垫屈肢止血、填塞止血、止血带止血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7F1C4595-B361-4160-A1D8-0227B740977B}"/>
                </a:ext>
              </a:extLst>
            </p:cNvPr>
            <p:cNvSpPr txBox="1"/>
            <p:nvPr/>
          </p:nvSpPr>
          <p:spPr>
            <a:xfrm>
              <a:off x="1684532" y="3665275"/>
              <a:ext cx="14115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止血方法：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CFA112C1-A48D-42E5-A668-EFB757129ED0}"/>
                </a:ext>
              </a:extLst>
            </p:cNvPr>
            <p:cNvSpPr txBox="1"/>
            <p:nvPr/>
          </p:nvSpPr>
          <p:spPr>
            <a:xfrm>
              <a:off x="2087755" y="2989033"/>
              <a:ext cx="4894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6892D995-92F7-492D-932A-C33195096E84}"/>
              </a:ext>
            </a:extLst>
          </p:cNvPr>
          <p:cNvGrpSpPr/>
          <p:nvPr/>
        </p:nvGrpSpPr>
        <p:grpSpPr>
          <a:xfrm>
            <a:off x="6337156" y="2148448"/>
            <a:ext cx="2281241" cy="3012516"/>
            <a:chOff x="1207917" y="2599400"/>
            <a:chExt cx="2281241" cy="3012516"/>
          </a:xfrm>
        </p:grpSpPr>
        <p:sp>
          <p:nvSpPr>
            <p:cNvPr id="62" name="矩形: 圆角 61">
              <a:extLst>
                <a:ext uri="{FF2B5EF4-FFF2-40B4-BE49-F238E27FC236}">
                  <a16:creationId xmlns:a16="http://schemas.microsoft.com/office/drawing/2014/main" xmlns="" id="{071CBE53-3E1E-4EDC-B894-177FC2543139}"/>
                </a:ext>
              </a:extLst>
            </p:cNvPr>
            <p:cNvSpPr/>
            <p:nvPr/>
          </p:nvSpPr>
          <p:spPr>
            <a:xfrm>
              <a:off x="1207917" y="2599400"/>
              <a:ext cx="2281241" cy="3012516"/>
            </a:xfrm>
            <a:prstGeom prst="roundRect">
              <a:avLst>
                <a:gd name="adj" fmla="val 868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: 圆角 62">
              <a:extLst>
                <a:ext uri="{FF2B5EF4-FFF2-40B4-BE49-F238E27FC236}">
                  <a16:creationId xmlns:a16="http://schemas.microsoft.com/office/drawing/2014/main" xmlns="" id="{4E07DC51-631B-4422-B8CC-20CBFCBD3DF9}"/>
                </a:ext>
              </a:extLst>
            </p:cNvPr>
            <p:cNvSpPr/>
            <p:nvPr/>
          </p:nvSpPr>
          <p:spPr>
            <a:xfrm>
              <a:off x="1412074" y="2777178"/>
              <a:ext cx="1840841" cy="2652378"/>
            </a:xfrm>
            <a:prstGeom prst="roundRect">
              <a:avLst>
                <a:gd name="adj" fmla="val 8680"/>
              </a:avLst>
            </a:prstGeom>
            <a:solidFill>
              <a:srgbClr val="FF7E00"/>
            </a:solidFill>
            <a:ln>
              <a:solidFill>
                <a:srgbClr val="FF7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88798637-91F5-4112-B2CE-113D461670FC}"/>
                </a:ext>
              </a:extLst>
            </p:cNvPr>
            <p:cNvSpPr txBox="1"/>
            <p:nvPr/>
          </p:nvSpPr>
          <p:spPr>
            <a:xfrm>
              <a:off x="1684532" y="4105658"/>
              <a:ext cx="1411594" cy="1021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压住、包住、塞住、捆住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0250664E-C0ED-4AED-A2B0-19A39BF4FDF7}"/>
                </a:ext>
              </a:extLst>
            </p:cNvPr>
            <p:cNvSpPr txBox="1"/>
            <p:nvPr/>
          </p:nvSpPr>
          <p:spPr>
            <a:xfrm>
              <a:off x="1445766" y="3665275"/>
              <a:ext cx="16157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止血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8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字程序：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EE695E6E-D91F-493F-A8F2-BEF0E174C6FC}"/>
                </a:ext>
              </a:extLst>
            </p:cNvPr>
            <p:cNvSpPr txBox="1"/>
            <p:nvPr/>
          </p:nvSpPr>
          <p:spPr>
            <a:xfrm>
              <a:off x="2087755" y="2989033"/>
              <a:ext cx="4894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D236E0E7-95F8-4675-B83D-36C611403380}"/>
              </a:ext>
            </a:extLst>
          </p:cNvPr>
          <p:cNvGrpSpPr/>
          <p:nvPr/>
        </p:nvGrpSpPr>
        <p:grpSpPr>
          <a:xfrm>
            <a:off x="9100711" y="2148448"/>
            <a:ext cx="2281241" cy="3012516"/>
            <a:chOff x="1207917" y="2599400"/>
            <a:chExt cx="2281241" cy="3012516"/>
          </a:xfrm>
        </p:grpSpPr>
        <p:sp>
          <p:nvSpPr>
            <p:cNvPr id="68" name="矩形: 圆角 67">
              <a:extLst>
                <a:ext uri="{FF2B5EF4-FFF2-40B4-BE49-F238E27FC236}">
                  <a16:creationId xmlns:a16="http://schemas.microsoft.com/office/drawing/2014/main" xmlns="" id="{A9D65673-CA5C-4D0B-A35E-3C77BA7637A0}"/>
                </a:ext>
              </a:extLst>
            </p:cNvPr>
            <p:cNvSpPr/>
            <p:nvPr/>
          </p:nvSpPr>
          <p:spPr>
            <a:xfrm>
              <a:off x="1207917" y="2599400"/>
              <a:ext cx="2281241" cy="3012516"/>
            </a:xfrm>
            <a:prstGeom prst="roundRect">
              <a:avLst>
                <a:gd name="adj" fmla="val 868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: 圆角 68">
              <a:extLst>
                <a:ext uri="{FF2B5EF4-FFF2-40B4-BE49-F238E27FC236}">
                  <a16:creationId xmlns:a16="http://schemas.microsoft.com/office/drawing/2014/main" xmlns="" id="{1347F55C-552B-411F-AE0B-EFB9F520C50C}"/>
                </a:ext>
              </a:extLst>
            </p:cNvPr>
            <p:cNvSpPr/>
            <p:nvPr/>
          </p:nvSpPr>
          <p:spPr>
            <a:xfrm>
              <a:off x="1412074" y="2777178"/>
              <a:ext cx="1840841" cy="2652378"/>
            </a:xfrm>
            <a:prstGeom prst="roundRect">
              <a:avLst>
                <a:gd name="adj" fmla="val 8680"/>
              </a:avLst>
            </a:prstGeom>
            <a:solidFill>
              <a:srgbClr val="FF7E00"/>
            </a:solidFill>
            <a:ln>
              <a:solidFill>
                <a:srgbClr val="FF7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126D6C78-27C0-4DC2-BB94-0294F91AF5C9}"/>
                </a:ext>
              </a:extLst>
            </p:cNvPr>
            <p:cNvSpPr txBox="1"/>
            <p:nvPr/>
          </p:nvSpPr>
          <p:spPr>
            <a:xfrm>
              <a:off x="1684532" y="3665275"/>
              <a:ext cx="14115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指压止血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-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适合小动脉</a:t>
              </a: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xmlns="" id="{6A96C0DE-7AD0-4902-A429-AC706FB6D15A}"/>
                </a:ext>
              </a:extLst>
            </p:cNvPr>
            <p:cNvSpPr txBox="1"/>
            <p:nvPr/>
          </p:nvSpPr>
          <p:spPr>
            <a:xfrm>
              <a:off x="2087755" y="2989033"/>
              <a:ext cx="4894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4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8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5">
            <a:extLst>
              <a:ext uri="{FF2B5EF4-FFF2-40B4-BE49-F238E27FC236}">
                <a16:creationId xmlns:a16="http://schemas.microsoft.com/office/drawing/2014/main" xmlns="" id="{E5F1E3EB-275A-4A48-A011-32C3504F18E2}"/>
              </a:ext>
            </a:extLst>
          </p:cNvPr>
          <p:cNvSpPr txBox="1"/>
          <p:nvPr/>
        </p:nvSpPr>
        <p:spPr>
          <a:xfrm>
            <a:off x="2955014" y="4332152"/>
            <a:ext cx="430887" cy="14122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下肢出血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73C3CF9-CB4A-4F42-8C27-85A4DC7C05D9}"/>
              </a:ext>
            </a:extLst>
          </p:cNvPr>
          <p:cNvSpPr/>
          <p:nvPr/>
        </p:nvSpPr>
        <p:spPr>
          <a:xfrm>
            <a:off x="1619903" y="2644170"/>
            <a:ext cx="7143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ln w="10541" cmpd="sng">
                  <a:noFill/>
                  <a:prstDash val="solid"/>
                </a:ln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指压止血</a:t>
            </a:r>
          </a:p>
        </p:txBody>
      </p:sp>
      <p:sp>
        <p:nvSpPr>
          <p:cNvPr id="20" name="TextBox 32">
            <a:extLst>
              <a:ext uri="{FF2B5EF4-FFF2-40B4-BE49-F238E27FC236}">
                <a16:creationId xmlns:a16="http://schemas.microsoft.com/office/drawing/2014/main" xmlns="" id="{E3EE520B-35E1-4776-98DD-A34CA349F5FC}"/>
              </a:ext>
            </a:extLst>
          </p:cNvPr>
          <p:cNvSpPr txBox="1"/>
          <p:nvPr/>
        </p:nvSpPr>
        <p:spPr>
          <a:xfrm>
            <a:off x="2931264" y="1688946"/>
            <a:ext cx="430887" cy="14122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上肢出血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E969BEA-7E15-4EC0-9C7B-7278590EB586}"/>
              </a:ext>
            </a:extLst>
          </p:cNvPr>
          <p:cNvGrpSpPr/>
          <p:nvPr/>
        </p:nvGrpSpPr>
        <p:grpSpPr>
          <a:xfrm>
            <a:off x="3609474" y="1252273"/>
            <a:ext cx="2286016" cy="2000264"/>
            <a:chOff x="3263783" y="1428736"/>
            <a:chExt cx="2286016" cy="2000264"/>
          </a:xfrm>
        </p:grpSpPr>
        <p:sp>
          <p:nvSpPr>
            <p:cNvPr id="18" name="圆角矩形 26">
              <a:extLst>
                <a:ext uri="{FF2B5EF4-FFF2-40B4-BE49-F238E27FC236}">
                  <a16:creationId xmlns:a16="http://schemas.microsoft.com/office/drawing/2014/main" xmlns="" id="{6C3820FB-7F38-4962-98D5-BDA42156E79C}"/>
                </a:ext>
              </a:extLst>
            </p:cNvPr>
            <p:cNvSpPr/>
            <p:nvPr/>
          </p:nvSpPr>
          <p:spPr>
            <a:xfrm>
              <a:off x="3263783" y="1428736"/>
              <a:ext cx="2286016" cy="2000264"/>
            </a:xfrm>
            <a:prstGeom prst="roundRect">
              <a:avLst/>
            </a:prstGeom>
            <a:ln w="19050">
              <a:solidFill>
                <a:srgbClr val="FF7E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6730205A-0C65-4CAA-B64D-C4C8CB46CEC2}"/>
                </a:ext>
              </a:extLst>
            </p:cNvPr>
            <p:cNvSpPr/>
            <p:nvPr/>
          </p:nvSpPr>
          <p:spPr>
            <a:xfrm>
              <a:off x="3311471" y="1928802"/>
              <a:ext cx="90475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手指出血：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指动脉 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pic>
          <p:nvPicPr>
            <p:cNvPr id="21" name="Picture 5" descr="图片8">
              <a:extLst>
                <a:ext uri="{FF2B5EF4-FFF2-40B4-BE49-F238E27FC236}">
                  <a16:creationId xmlns:a16="http://schemas.microsoft.com/office/drawing/2014/main" xmlns="" id="{AD0208A7-EFD0-4467-9B40-D0A35466B9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68728" y="1571613"/>
              <a:ext cx="1249341" cy="170608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contourClr>
                <a:srgbClr val="969696"/>
              </a:contourClr>
            </a:sp3d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98CF874-587F-44B8-BE1D-7CEB2E46023F}"/>
              </a:ext>
            </a:extLst>
          </p:cNvPr>
          <p:cNvGrpSpPr/>
          <p:nvPr/>
        </p:nvGrpSpPr>
        <p:grpSpPr>
          <a:xfrm>
            <a:off x="6014616" y="1252273"/>
            <a:ext cx="2286016" cy="2000264"/>
            <a:chOff x="5668925" y="1428736"/>
            <a:chExt cx="2286016" cy="2000264"/>
          </a:xfrm>
        </p:grpSpPr>
        <p:sp>
          <p:nvSpPr>
            <p:cNvPr id="22" name="圆角矩形 17">
              <a:extLst>
                <a:ext uri="{FF2B5EF4-FFF2-40B4-BE49-F238E27FC236}">
                  <a16:creationId xmlns:a16="http://schemas.microsoft.com/office/drawing/2014/main" xmlns="" id="{85D7EF9D-1992-43D1-B30C-12AD0A250E83}"/>
                </a:ext>
              </a:extLst>
            </p:cNvPr>
            <p:cNvSpPr/>
            <p:nvPr/>
          </p:nvSpPr>
          <p:spPr>
            <a:xfrm>
              <a:off x="5668925" y="1428736"/>
              <a:ext cx="2286016" cy="2000264"/>
            </a:xfrm>
            <a:prstGeom prst="roundRect">
              <a:avLst/>
            </a:prstGeom>
            <a:ln w="19050">
              <a:solidFill>
                <a:srgbClr val="FF7E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4A710780-105A-48EC-9333-8B2A7D7FD0D6}"/>
                </a:ext>
              </a:extLst>
            </p:cNvPr>
            <p:cNvSpPr/>
            <p:nvPr/>
          </p:nvSpPr>
          <p:spPr>
            <a:xfrm>
              <a:off x="5740363" y="1928803"/>
              <a:ext cx="904756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手部出血：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桡、尺动脉 </a:t>
              </a:r>
            </a:p>
          </p:txBody>
        </p:sp>
        <p:pic>
          <p:nvPicPr>
            <p:cNvPr id="24" name="Picture 6" descr="桡尺动脉">
              <a:extLst>
                <a:ext uri="{FF2B5EF4-FFF2-40B4-BE49-F238E27FC236}">
                  <a16:creationId xmlns:a16="http://schemas.microsoft.com/office/drawing/2014/main" xmlns="" id="{250089A0-01A2-441D-9CD6-DA8D24AB9E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97620" y="1571612"/>
              <a:ext cx="1301969" cy="173195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contourClr>
                <a:srgbClr val="969696"/>
              </a:contourClr>
            </a:sp3d>
          </p:spPr>
        </p:pic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3A320C8-A79C-4350-A34A-43EB21801A2E}"/>
              </a:ext>
            </a:extLst>
          </p:cNvPr>
          <p:cNvGrpSpPr/>
          <p:nvPr/>
        </p:nvGrpSpPr>
        <p:grpSpPr>
          <a:xfrm>
            <a:off x="8431632" y="1252085"/>
            <a:ext cx="2607394" cy="2000264"/>
            <a:chOff x="8085941" y="1428548"/>
            <a:chExt cx="2607394" cy="2000264"/>
          </a:xfrm>
        </p:grpSpPr>
        <p:sp>
          <p:nvSpPr>
            <p:cNvPr id="25" name="圆角矩形 22">
              <a:extLst>
                <a:ext uri="{FF2B5EF4-FFF2-40B4-BE49-F238E27FC236}">
                  <a16:creationId xmlns:a16="http://schemas.microsoft.com/office/drawing/2014/main" xmlns="" id="{78E9D137-0455-44AF-A5E4-524B9CD469A4}"/>
                </a:ext>
              </a:extLst>
            </p:cNvPr>
            <p:cNvSpPr/>
            <p:nvPr/>
          </p:nvSpPr>
          <p:spPr>
            <a:xfrm>
              <a:off x="8085941" y="1428548"/>
              <a:ext cx="2607394" cy="2000264"/>
            </a:xfrm>
            <a:prstGeom prst="roundRect">
              <a:avLst/>
            </a:prstGeom>
            <a:ln w="19050">
              <a:solidFill>
                <a:srgbClr val="FF7E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01D8501D-148D-4558-ADCC-007E912C9F4B}"/>
                </a:ext>
              </a:extLst>
            </p:cNvPr>
            <p:cNvSpPr/>
            <p:nvPr/>
          </p:nvSpPr>
          <p:spPr>
            <a:xfrm>
              <a:off x="8193005" y="1928802"/>
              <a:ext cx="114300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前臂以下出血：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肱动脉 </a:t>
              </a:r>
            </a:p>
          </p:txBody>
        </p:sp>
        <p:pic>
          <p:nvPicPr>
            <p:cNvPr id="27" name="Picture 7" descr="图片7">
              <a:extLst>
                <a:ext uri="{FF2B5EF4-FFF2-40B4-BE49-F238E27FC236}">
                  <a16:creationId xmlns:a16="http://schemas.microsoft.com/office/drawing/2014/main" xmlns="" id="{D075A7AC-C4BE-4D05-BBE9-B6818B001A5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/>
            <a:srcRect r="42831" b="34594"/>
            <a:stretch/>
          </p:blipFill>
          <p:spPr bwMode="auto">
            <a:xfrm>
              <a:off x="9279903" y="1554232"/>
              <a:ext cx="1127680" cy="178698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contourClr>
                <a:srgbClr val="969696"/>
              </a:contourClr>
            </a:sp3d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DA14660-9141-4E31-97D9-D7510B8E7617}"/>
              </a:ext>
            </a:extLst>
          </p:cNvPr>
          <p:cNvGrpSpPr/>
          <p:nvPr/>
        </p:nvGrpSpPr>
        <p:grpSpPr>
          <a:xfrm>
            <a:off x="3609474" y="3895479"/>
            <a:ext cx="3143272" cy="2000264"/>
            <a:chOff x="3263783" y="4071942"/>
            <a:chExt cx="3143272" cy="2000264"/>
          </a:xfrm>
        </p:grpSpPr>
        <p:sp>
          <p:nvSpPr>
            <p:cNvPr id="29" name="圆角矩形 30">
              <a:extLst>
                <a:ext uri="{FF2B5EF4-FFF2-40B4-BE49-F238E27FC236}">
                  <a16:creationId xmlns:a16="http://schemas.microsoft.com/office/drawing/2014/main" xmlns="" id="{C5D6C751-73F6-4605-96AF-10C875F42755}"/>
                </a:ext>
              </a:extLst>
            </p:cNvPr>
            <p:cNvSpPr/>
            <p:nvPr/>
          </p:nvSpPr>
          <p:spPr>
            <a:xfrm>
              <a:off x="3263783" y="4071942"/>
              <a:ext cx="3143272" cy="2000264"/>
            </a:xfrm>
            <a:prstGeom prst="roundRect">
              <a:avLst/>
            </a:prstGeom>
            <a:ln w="19050">
              <a:solidFill>
                <a:srgbClr val="FF7E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小腿出血：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腘动脉</a:t>
              </a:r>
            </a:p>
          </p:txBody>
        </p:sp>
        <p:pic>
          <p:nvPicPr>
            <p:cNvPr id="31" name="Picture 5" descr="腘动脉">
              <a:extLst>
                <a:ext uri="{FF2B5EF4-FFF2-40B4-BE49-F238E27FC236}">
                  <a16:creationId xmlns:a16="http://schemas.microsoft.com/office/drawing/2014/main" xmlns="" id="{32481C00-82F0-4DB4-8A89-14EDE20B9F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49667" y="4286256"/>
              <a:ext cx="1704238" cy="157163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contourClr>
                <a:srgbClr val="969696"/>
              </a:contourClr>
            </a:sp3d>
          </p:spPr>
        </p:pic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D93FBF64-D5EB-47A2-84FB-D53C8A00A4E3}"/>
              </a:ext>
            </a:extLst>
          </p:cNvPr>
          <p:cNvGrpSpPr/>
          <p:nvPr/>
        </p:nvGrpSpPr>
        <p:grpSpPr>
          <a:xfrm>
            <a:off x="7681440" y="3895479"/>
            <a:ext cx="3357586" cy="2000264"/>
            <a:chOff x="6907121" y="4071942"/>
            <a:chExt cx="3357586" cy="2000264"/>
          </a:xfrm>
        </p:grpSpPr>
        <p:sp>
          <p:nvSpPr>
            <p:cNvPr id="30" name="圆角矩形 31">
              <a:extLst>
                <a:ext uri="{FF2B5EF4-FFF2-40B4-BE49-F238E27FC236}">
                  <a16:creationId xmlns:a16="http://schemas.microsoft.com/office/drawing/2014/main" xmlns="" id="{8379537D-F830-4F5F-BABF-722473D36F68}"/>
                </a:ext>
              </a:extLst>
            </p:cNvPr>
            <p:cNvSpPr/>
            <p:nvPr/>
          </p:nvSpPr>
          <p:spPr>
            <a:xfrm>
              <a:off x="6907121" y="4071942"/>
              <a:ext cx="3357586" cy="2000264"/>
            </a:xfrm>
            <a:prstGeom prst="roundRect">
              <a:avLst/>
            </a:prstGeom>
            <a:ln w="19050">
              <a:solidFill>
                <a:srgbClr val="FF7E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下肢大出血：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股动脉</a:t>
              </a:r>
            </a:p>
          </p:txBody>
        </p:sp>
        <p:pic>
          <p:nvPicPr>
            <p:cNvPr id="32" name="Picture 6" descr="股动脉">
              <a:extLst>
                <a:ext uri="{FF2B5EF4-FFF2-40B4-BE49-F238E27FC236}">
                  <a16:creationId xmlns:a16="http://schemas.microsoft.com/office/drawing/2014/main" xmlns="" id="{5CF01838-A407-4460-B748-D23905D11D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407319" y="4286257"/>
              <a:ext cx="1712926" cy="157546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/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contourClr>
                <a:srgbClr val="969696"/>
              </a:contourClr>
            </a:sp3d>
          </p:spPr>
        </p:pic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71D826D9-933F-4D0D-BF9A-697909764FBF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4E625193-5117-4495-8CC3-FB6DF465D18A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03492EB9-E7AC-440C-8B6F-15B9944340F5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36" name="矩形: 圆角 35">
                <a:extLst>
                  <a:ext uri="{FF2B5EF4-FFF2-40B4-BE49-F238E27FC236}">
                    <a16:creationId xmlns:a16="http://schemas.microsoft.com/office/drawing/2014/main" xmlns="" id="{609E2C5F-71A3-44F2-AB02-E66663F05BC5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iṡľïḍê">
                <a:extLst>
                  <a:ext uri="{FF2B5EF4-FFF2-40B4-BE49-F238E27FC236}">
                    <a16:creationId xmlns:a16="http://schemas.microsoft.com/office/drawing/2014/main" xmlns="" id="{100105AF-3965-4004-AE12-64B19CE2563B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88002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2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2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nodeType="withEffect" p14:presetBounceEnd="2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2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 p14:presetBounceEnd="2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2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 p14:presetBounceEnd="2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2000">
                                          <p:cBhvr additive="base"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2000">
                                          <p:cBhvr additive="base">
                                            <p:cTn id="3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17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2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2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17" grpId="0"/>
          <p:bldP spid="20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35292261-F0C0-4808-B60E-C5B68870C84A}"/>
              </a:ext>
            </a:extLst>
          </p:cNvPr>
          <p:cNvSpPr txBox="1"/>
          <p:nvPr/>
        </p:nvSpPr>
        <p:spPr>
          <a:xfrm>
            <a:off x="1328233" y="1512039"/>
            <a:ext cx="39175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加压包扎止血</a:t>
            </a:r>
            <a:r>
              <a:rPr lang="en-US" altLang="zh-CN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-</a:t>
            </a: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适合小静脉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D6E900D4-1EEE-4B18-8B7A-2AECB896CFC0}"/>
              </a:ext>
            </a:extLst>
          </p:cNvPr>
          <p:cNvSpPr/>
          <p:nvPr/>
        </p:nvSpPr>
        <p:spPr>
          <a:xfrm>
            <a:off x="1379952" y="2204902"/>
            <a:ext cx="3288302" cy="2172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30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用敷料或其他洁净的毛巾、手绢、三角巾等覆盖伤口，加压包扎达到止血目的。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5F886A0-E4FF-49B6-ADF1-654AD51278A7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2F5F8A9B-396B-475A-A786-C93A9ABC2900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903A3714-35E3-49A8-A9AF-3E049162F145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xmlns="" id="{4FE3AC22-51D2-4007-A13A-0F5CD3170198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iṡľïḍê">
                <a:extLst>
                  <a:ext uri="{FF2B5EF4-FFF2-40B4-BE49-F238E27FC236}">
                    <a16:creationId xmlns:a16="http://schemas.microsoft.com/office/drawing/2014/main" xmlns="" id="{E96931CC-5905-4EEF-9F1D-FDD958B4E5BD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AF23DED-F165-4A64-BC5D-76464CA533E4}"/>
              </a:ext>
            </a:extLst>
          </p:cNvPr>
          <p:cNvGrpSpPr/>
          <p:nvPr/>
        </p:nvGrpSpPr>
        <p:grpSpPr>
          <a:xfrm>
            <a:off x="6384756" y="1727482"/>
            <a:ext cx="4154905" cy="3926305"/>
            <a:chOff x="5069304" y="2598856"/>
            <a:chExt cx="4154905" cy="3926305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E00DD5A8-050C-4D18-AE7D-89AD78F7EFC4}"/>
                </a:ext>
              </a:extLst>
            </p:cNvPr>
            <p:cNvSpPr/>
            <p:nvPr/>
          </p:nvSpPr>
          <p:spPr>
            <a:xfrm>
              <a:off x="6095999" y="3240505"/>
              <a:ext cx="3128210" cy="3128210"/>
            </a:xfrm>
            <a:prstGeom prst="ellipse">
              <a:avLst/>
            </a:prstGeom>
            <a:solidFill>
              <a:srgbClr val="FFB42D"/>
            </a:solidFill>
            <a:ln>
              <a:solidFill>
                <a:srgbClr val="FF7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7B337383-E765-4D69-85A0-27E885AEC4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9304" y="2598856"/>
              <a:ext cx="3926305" cy="3926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5585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FB72DB94-AF1C-4969-AA3F-BAC7CD506AAE}"/>
              </a:ext>
            </a:extLst>
          </p:cNvPr>
          <p:cNvSpPr/>
          <p:nvPr/>
        </p:nvSpPr>
        <p:spPr>
          <a:xfrm>
            <a:off x="1589275" y="3047159"/>
            <a:ext cx="2185735" cy="2185735"/>
          </a:xfrm>
          <a:custGeom>
            <a:avLst/>
            <a:gdLst>
              <a:gd name="connsiteX0" fmla="*/ 0 w 2185735"/>
              <a:gd name="connsiteY0" fmla="*/ 1092868 h 2185735"/>
              <a:gd name="connsiteX1" fmla="*/ 1092868 w 2185735"/>
              <a:gd name="connsiteY1" fmla="*/ 0 h 2185735"/>
              <a:gd name="connsiteX2" fmla="*/ 2185736 w 2185735"/>
              <a:gd name="connsiteY2" fmla="*/ 1092868 h 2185735"/>
              <a:gd name="connsiteX3" fmla="*/ 1092868 w 2185735"/>
              <a:gd name="connsiteY3" fmla="*/ 2185736 h 2185735"/>
              <a:gd name="connsiteX4" fmla="*/ 0 w 2185735"/>
              <a:gd name="connsiteY4" fmla="*/ 1092868 h 218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5735" h="2185735">
                <a:moveTo>
                  <a:pt x="0" y="1092868"/>
                </a:moveTo>
                <a:cubicBezTo>
                  <a:pt x="0" y="489294"/>
                  <a:pt x="489294" y="0"/>
                  <a:pt x="1092868" y="0"/>
                </a:cubicBezTo>
                <a:cubicBezTo>
                  <a:pt x="1696442" y="0"/>
                  <a:pt x="2185736" y="489294"/>
                  <a:pt x="2185736" y="1092868"/>
                </a:cubicBezTo>
                <a:cubicBezTo>
                  <a:pt x="2185736" y="1696442"/>
                  <a:pt x="1696442" y="2185736"/>
                  <a:pt x="1092868" y="2185736"/>
                </a:cubicBezTo>
                <a:cubicBezTo>
                  <a:pt x="489294" y="2185736"/>
                  <a:pt x="0" y="1696442"/>
                  <a:pt x="0" y="1092868"/>
                </a:cubicBez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05216" tIns="257745" rIns="620276" bIns="257745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70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适用于较深较大，出血多，</a:t>
            </a: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18B93997-DAC2-4A2B-A6DA-9235411B3B1C}"/>
              </a:ext>
            </a:extLst>
          </p:cNvPr>
          <p:cNvSpPr/>
          <p:nvPr/>
        </p:nvSpPr>
        <p:spPr>
          <a:xfrm>
            <a:off x="3164580" y="3047159"/>
            <a:ext cx="2185735" cy="2185735"/>
          </a:xfrm>
          <a:custGeom>
            <a:avLst/>
            <a:gdLst>
              <a:gd name="connsiteX0" fmla="*/ 0 w 2185735"/>
              <a:gd name="connsiteY0" fmla="*/ 1092868 h 2185735"/>
              <a:gd name="connsiteX1" fmla="*/ 1092868 w 2185735"/>
              <a:gd name="connsiteY1" fmla="*/ 0 h 2185735"/>
              <a:gd name="connsiteX2" fmla="*/ 2185736 w 2185735"/>
              <a:gd name="connsiteY2" fmla="*/ 1092868 h 2185735"/>
              <a:gd name="connsiteX3" fmla="*/ 1092868 w 2185735"/>
              <a:gd name="connsiteY3" fmla="*/ 2185736 h 2185735"/>
              <a:gd name="connsiteX4" fmla="*/ 0 w 2185735"/>
              <a:gd name="connsiteY4" fmla="*/ 1092868 h 2185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5735" h="2185735">
                <a:moveTo>
                  <a:pt x="0" y="1092868"/>
                </a:moveTo>
                <a:cubicBezTo>
                  <a:pt x="0" y="489294"/>
                  <a:pt x="489294" y="0"/>
                  <a:pt x="1092868" y="0"/>
                </a:cubicBezTo>
                <a:cubicBezTo>
                  <a:pt x="1696442" y="0"/>
                  <a:pt x="2185736" y="489294"/>
                  <a:pt x="2185736" y="1092868"/>
                </a:cubicBezTo>
                <a:cubicBezTo>
                  <a:pt x="2185736" y="1696442"/>
                  <a:pt x="1696442" y="2185736"/>
                  <a:pt x="1092868" y="2185736"/>
                </a:cubicBezTo>
                <a:cubicBezTo>
                  <a:pt x="489294" y="2185736"/>
                  <a:pt x="0" y="1696442"/>
                  <a:pt x="0" y="1092868"/>
                </a:cubicBez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620276" tIns="257745" rIns="305216" bIns="257745" numCol="1" spcCol="1270" anchor="ctr" anchorCtr="0">
            <a:noAutofit/>
          </a:bodyPr>
          <a:lstStyle/>
          <a:p>
            <a:pPr marL="0" lvl="0" indent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70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组织损伤严重的伤口。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0C08E448-E815-4E81-8327-ACAF00FCA238}"/>
              </a:ext>
            </a:extLst>
          </p:cNvPr>
          <p:cNvSpPr txBox="1"/>
          <p:nvPr/>
        </p:nvSpPr>
        <p:spPr>
          <a:xfrm>
            <a:off x="2189712" y="1958573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填塞止血</a:t>
            </a:r>
            <a:r>
              <a:rPr lang="en-US" altLang="zh-CN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-</a:t>
            </a: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较深伤口</a:t>
            </a: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F85A6C1E-2470-463A-B1ED-7A119F07178A}"/>
              </a:ext>
            </a:extLst>
          </p:cNvPr>
          <p:cNvSpPr/>
          <p:nvPr/>
        </p:nvSpPr>
        <p:spPr>
          <a:xfrm>
            <a:off x="6714564" y="3053103"/>
            <a:ext cx="2173844" cy="2173844"/>
          </a:xfrm>
          <a:custGeom>
            <a:avLst/>
            <a:gdLst>
              <a:gd name="connsiteX0" fmla="*/ 0 w 2173844"/>
              <a:gd name="connsiteY0" fmla="*/ 1086922 h 2173844"/>
              <a:gd name="connsiteX1" fmla="*/ 1086922 w 2173844"/>
              <a:gd name="connsiteY1" fmla="*/ 0 h 2173844"/>
              <a:gd name="connsiteX2" fmla="*/ 2173844 w 2173844"/>
              <a:gd name="connsiteY2" fmla="*/ 1086922 h 2173844"/>
              <a:gd name="connsiteX3" fmla="*/ 1086922 w 2173844"/>
              <a:gd name="connsiteY3" fmla="*/ 2173844 h 2173844"/>
              <a:gd name="connsiteX4" fmla="*/ 0 w 2173844"/>
              <a:gd name="connsiteY4" fmla="*/ 1086922 h 2173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844" h="2173844">
                <a:moveTo>
                  <a:pt x="0" y="1086922"/>
                </a:moveTo>
                <a:cubicBezTo>
                  <a:pt x="0" y="486632"/>
                  <a:pt x="486632" y="0"/>
                  <a:pt x="1086922" y="0"/>
                </a:cubicBezTo>
                <a:cubicBezTo>
                  <a:pt x="1687212" y="0"/>
                  <a:pt x="2173844" y="486632"/>
                  <a:pt x="2173844" y="1086922"/>
                </a:cubicBezTo>
                <a:cubicBezTo>
                  <a:pt x="2173844" y="1687212"/>
                  <a:pt x="1687212" y="2173844"/>
                  <a:pt x="1086922" y="2173844"/>
                </a:cubicBezTo>
                <a:cubicBezTo>
                  <a:pt x="486632" y="2173844"/>
                  <a:pt x="0" y="1687212"/>
                  <a:pt x="0" y="1086922"/>
                </a:cubicBez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03555" tIns="256343" rIns="616902" bIns="256343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70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适用于四肢大动脉出血用其它止血方法无效时使用。</a:t>
            </a: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126A5C7C-BE9D-4E11-BA37-103C21BAF5B7}"/>
              </a:ext>
            </a:extLst>
          </p:cNvPr>
          <p:cNvSpPr/>
          <p:nvPr/>
        </p:nvSpPr>
        <p:spPr>
          <a:xfrm>
            <a:off x="8281299" y="3053103"/>
            <a:ext cx="2173844" cy="2173844"/>
          </a:xfrm>
          <a:custGeom>
            <a:avLst/>
            <a:gdLst>
              <a:gd name="connsiteX0" fmla="*/ 0 w 2173844"/>
              <a:gd name="connsiteY0" fmla="*/ 1086922 h 2173844"/>
              <a:gd name="connsiteX1" fmla="*/ 1086922 w 2173844"/>
              <a:gd name="connsiteY1" fmla="*/ 0 h 2173844"/>
              <a:gd name="connsiteX2" fmla="*/ 2173844 w 2173844"/>
              <a:gd name="connsiteY2" fmla="*/ 1086922 h 2173844"/>
              <a:gd name="connsiteX3" fmla="*/ 1086922 w 2173844"/>
              <a:gd name="connsiteY3" fmla="*/ 2173844 h 2173844"/>
              <a:gd name="connsiteX4" fmla="*/ 0 w 2173844"/>
              <a:gd name="connsiteY4" fmla="*/ 1086922 h 2173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3844" h="2173844">
                <a:moveTo>
                  <a:pt x="0" y="1086922"/>
                </a:moveTo>
                <a:cubicBezTo>
                  <a:pt x="0" y="486632"/>
                  <a:pt x="486632" y="0"/>
                  <a:pt x="1086922" y="0"/>
                </a:cubicBezTo>
                <a:cubicBezTo>
                  <a:pt x="1687212" y="0"/>
                  <a:pt x="2173844" y="486632"/>
                  <a:pt x="2173844" y="1086922"/>
                </a:cubicBezTo>
                <a:cubicBezTo>
                  <a:pt x="2173844" y="1687212"/>
                  <a:pt x="1687212" y="2173844"/>
                  <a:pt x="1086922" y="2173844"/>
                </a:cubicBezTo>
                <a:cubicBezTo>
                  <a:pt x="486632" y="2173844"/>
                  <a:pt x="0" y="1687212"/>
                  <a:pt x="0" y="1086922"/>
                </a:cubicBez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616901" tIns="256343" rIns="303556" bIns="256343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70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上肢出血结扎于上臂上</a:t>
            </a:r>
            <a:r>
              <a:rPr lang="en-US" sz="170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1/3</a:t>
            </a:r>
            <a:r>
              <a:rPr lang="zh-CN" sz="170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处，下肢出血结扎于大腿的中上段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258022D-4770-4F4F-947D-90551F2C5E4B}"/>
              </a:ext>
            </a:extLst>
          </p:cNvPr>
          <p:cNvSpPr txBox="1"/>
          <p:nvPr/>
        </p:nvSpPr>
        <p:spPr>
          <a:xfrm>
            <a:off x="6714564" y="1958573"/>
            <a:ext cx="38331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止血带止血</a:t>
            </a:r>
            <a:r>
              <a:rPr lang="en-US" altLang="zh-CN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-</a:t>
            </a: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适合四肢动脉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CB0799C4-0BC9-410F-83DA-1E3D35288741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D5600789-66E7-443F-A45F-6E69F9206CCB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A31ACC55-D0B0-44FB-9BD9-108BF1BB9371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30" name="矩形: 圆角 29">
                <a:extLst>
                  <a:ext uri="{FF2B5EF4-FFF2-40B4-BE49-F238E27FC236}">
                    <a16:creationId xmlns:a16="http://schemas.microsoft.com/office/drawing/2014/main" xmlns="" id="{285EBFFF-2BA5-498A-A8E8-9D6DAE99D463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iṡľïḍê">
                <a:extLst>
                  <a:ext uri="{FF2B5EF4-FFF2-40B4-BE49-F238E27FC236}">
                    <a16:creationId xmlns:a16="http://schemas.microsoft.com/office/drawing/2014/main" xmlns="" id="{22AC0DB1-24DE-4451-9826-09E689834D22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3072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8" grpId="0"/>
      <p:bldP spid="9" grpId="0" animBg="1"/>
      <p:bldP spid="10" grpId="0" animBg="1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10B835B-BBF2-42D8-9268-F70513C7410C}"/>
              </a:ext>
            </a:extLst>
          </p:cNvPr>
          <p:cNvGrpSpPr/>
          <p:nvPr/>
        </p:nvGrpSpPr>
        <p:grpSpPr>
          <a:xfrm>
            <a:off x="6400800" y="2019223"/>
            <a:ext cx="3998546" cy="3998546"/>
            <a:chOff x="5759035" y="2058263"/>
            <a:chExt cx="3709870" cy="3709870"/>
          </a:xfrm>
          <a:solidFill>
            <a:srgbClr val="FF7E00"/>
          </a:solidFill>
        </p:grpSpPr>
        <p:sp>
          <p:nvSpPr>
            <p:cNvPr id="5" name="菱形 4">
              <a:extLst>
                <a:ext uri="{FF2B5EF4-FFF2-40B4-BE49-F238E27FC236}">
                  <a16:creationId xmlns:a16="http://schemas.microsoft.com/office/drawing/2014/main" xmlns="" id="{CA80294B-57DF-460B-A711-DA5D7A06D4F5}"/>
                </a:ext>
              </a:extLst>
            </p:cNvPr>
            <p:cNvSpPr/>
            <p:nvPr/>
          </p:nvSpPr>
          <p:spPr>
            <a:xfrm>
              <a:off x="5759035" y="2058263"/>
              <a:ext cx="3709870" cy="3709870"/>
            </a:xfrm>
            <a:prstGeom prst="diamond">
              <a:avLst/>
            </a:prstGeom>
            <a:grpFill/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410A7D12-3B2A-48A3-886E-35F1BCC96F5E}"/>
                </a:ext>
              </a:extLst>
            </p:cNvPr>
            <p:cNvSpPr/>
            <p:nvPr/>
          </p:nvSpPr>
          <p:spPr>
            <a:xfrm>
              <a:off x="6111472" y="2410700"/>
              <a:ext cx="1446849" cy="1446849"/>
            </a:xfrm>
            <a:custGeom>
              <a:avLst/>
              <a:gdLst>
                <a:gd name="connsiteX0" fmla="*/ 0 w 1446849"/>
                <a:gd name="connsiteY0" fmla="*/ 241146 h 1446849"/>
                <a:gd name="connsiteX1" fmla="*/ 241146 w 1446849"/>
                <a:gd name="connsiteY1" fmla="*/ 0 h 1446849"/>
                <a:gd name="connsiteX2" fmla="*/ 1205703 w 1446849"/>
                <a:gd name="connsiteY2" fmla="*/ 0 h 1446849"/>
                <a:gd name="connsiteX3" fmla="*/ 1446849 w 1446849"/>
                <a:gd name="connsiteY3" fmla="*/ 241146 h 1446849"/>
                <a:gd name="connsiteX4" fmla="*/ 1446849 w 1446849"/>
                <a:gd name="connsiteY4" fmla="*/ 1205703 h 1446849"/>
                <a:gd name="connsiteX5" fmla="*/ 1205703 w 1446849"/>
                <a:gd name="connsiteY5" fmla="*/ 1446849 h 1446849"/>
                <a:gd name="connsiteX6" fmla="*/ 241146 w 1446849"/>
                <a:gd name="connsiteY6" fmla="*/ 1446849 h 1446849"/>
                <a:gd name="connsiteX7" fmla="*/ 0 w 1446849"/>
                <a:gd name="connsiteY7" fmla="*/ 1205703 h 1446849"/>
                <a:gd name="connsiteX8" fmla="*/ 0 w 1446849"/>
                <a:gd name="connsiteY8" fmla="*/ 241146 h 14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6849" h="1446849">
                  <a:moveTo>
                    <a:pt x="0" y="241146"/>
                  </a:moveTo>
                  <a:cubicBezTo>
                    <a:pt x="0" y="107965"/>
                    <a:pt x="107965" y="0"/>
                    <a:pt x="241146" y="0"/>
                  </a:cubicBezTo>
                  <a:lnTo>
                    <a:pt x="1205703" y="0"/>
                  </a:lnTo>
                  <a:cubicBezTo>
                    <a:pt x="1338884" y="0"/>
                    <a:pt x="1446849" y="107965"/>
                    <a:pt x="1446849" y="241146"/>
                  </a:cubicBezTo>
                  <a:lnTo>
                    <a:pt x="1446849" y="1205703"/>
                  </a:lnTo>
                  <a:cubicBezTo>
                    <a:pt x="1446849" y="1338884"/>
                    <a:pt x="1338884" y="1446849"/>
                    <a:pt x="1205703" y="1446849"/>
                  </a:cubicBezTo>
                  <a:lnTo>
                    <a:pt x="241146" y="1446849"/>
                  </a:lnTo>
                  <a:cubicBezTo>
                    <a:pt x="107965" y="1446849"/>
                    <a:pt x="0" y="1338884"/>
                    <a:pt x="0" y="1205703"/>
                  </a:cubicBezTo>
                  <a:lnTo>
                    <a:pt x="0" y="2411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159" tIns="120159" rIns="120159" bIns="120159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、止血带不能与皮肤直接接触。</a:t>
              </a:r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1A743351-0697-443F-B826-D20E3F9FB9EE}"/>
                </a:ext>
              </a:extLst>
            </p:cNvPr>
            <p:cNvSpPr/>
            <p:nvPr/>
          </p:nvSpPr>
          <p:spPr>
            <a:xfrm>
              <a:off x="7669618" y="2410700"/>
              <a:ext cx="1446849" cy="1446849"/>
            </a:xfrm>
            <a:custGeom>
              <a:avLst/>
              <a:gdLst>
                <a:gd name="connsiteX0" fmla="*/ 0 w 1446849"/>
                <a:gd name="connsiteY0" fmla="*/ 241146 h 1446849"/>
                <a:gd name="connsiteX1" fmla="*/ 241146 w 1446849"/>
                <a:gd name="connsiteY1" fmla="*/ 0 h 1446849"/>
                <a:gd name="connsiteX2" fmla="*/ 1205703 w 1446849"/>
                <a:gd name="connsiteY2" fmla="*/ 0 h 1446849"/>
                <a:gd name="connsiteX3" fmla="*/ 1446849 w 1446849"/>
                <a:gd name="connsiteY3" fmla="*/ 241146 h 1446849"/>
                <a:gd name="connsiteX4" fmla="*/ 1446849 w 1446849"/>
                <a:gd name="connsiteY4" fmla="*/ 1205703 h 1446849"/>
                <a:gd name="connsiteX5" fmla="*/ 1205703 w 1446849"/>
                <a:gd name="connsiteY5" fmla="*/ 1446849 h 1446849"/>
                <a:gd name="connsiteX6" fmla="*/ 241146 w 1446849"/>
                <a:gd name="connsiteY6" fmla="*/ 1446849 h 1446849"/>
                <a:gd name="connsiteX7" fmla="*/ 0 w 1446849"/>
                <a:gd name="connsiteY7" fmla="*/ 1205703 h 1446849"/>
                <a:gd name="connsiteX8" fmla="*/ 0 w 1446849"/>
                <a:gd name="connsiteY8" fmla="*/ 241146 h 14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6849" h="1446849">
                  <a:moveTo>
                    <a:pt x="0" y="241146"/>
                  </a:moveTo>
                  <a:cubicBezTo>
                    <a:pt x="0" y="107965"/>
                    <a:pt x="107965" y="0"/>
                    <a:pt x="241146" y="0"/>
                  </a:cubicBezTo>
                  <a:lnTo>
                    <a:pt x="1205703" y="0"/>
                  </a:lnTo>
                  <a:cubicBezTo>
                    <a:pt x="1338884" y="0"/>
                    <a:pt x="1446849" y="107965"/>
                    <a:pt x="1446849" y="241146"/>
                  </a:cubicBezTo>
                  <a:lnTo>
                    <a:pt x="1446849" y="1205703"/>
                  </a:lnTo>
                  <a:cubicBezTo>
                    <a:pt x="1446849" y="1338884"/>
                    <a:pt x="1338884" y="1446849"/>
                    <a:pt x="1205703" y="1446849"/>
                  </a:cubicBezTo>
                  <a:lnTo>
                    <a:pt x="241146" y="1446849"/>
                  </a:lnTo>
                  <a:cubicBezTo>
                    <a:pt x="107965" y="1446849"/>
                    <a:pt x="0" y="1338884"/>
                    <a:pt x="0" y="1205703"/>
                  </a:cubicBezTo>
                  <a:lnTo>
                    <a:pt x="0" y="2411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159" tIns="120159" rIns="120159" bIns="120159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、松紧度要适宜，以能止住血为度。</a:t>
              </a:r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97E7CFAF-04B1-49DB-8D41-017D15B2173F}"/>
                </a:ext>
              </a:extLst>
            </p:cNvPr>
            <p:cNvSpPr/>
            <p:nvPr/>
          </p:nvSpPr>
          <p:spPr>
            <a:xfrm>
              <a:off x="6111472" y="3968846"/>
              <a:ext cx="1446849" cy="1446849"/>
            </a:xfrm>
            <a:custGeom>
              <a:avLst/>
              <a:gdLst>
                <a:gd name="connsiteX0" fmla="*/ 0 w 1446849"/>
                <a:gd name="connsiteY0" fmla="*/ 241146 h 1446849"/>
                <a:gd name="connsiteX1" fmla="*/ 241146 w 1446849"/>
                <a:gd name="connsiteY1" fmla="*/ 0 h 1446849"/>
                <a:gd name="connsiteX2" fmla="*/ 1205703 w 1446849"/>
                <a:gd name="connsiteY2" fmla="*/ 0 h 1446849"/>
                <a:gd name="connsiteX3" fmla="*/ 1446849 w 1446849"/>
                <a:gd name="connsiteY3" fmla="*/ 241146 h 1446849"/>
                <a:gd name="connsiteX4" fmla="*/ 1446849 w 1446849"/>
                <a:gd name="connsiteY4" fmla="*/ 1205703 h 1446849"/>
                <a:gd name="connsiteX5" fmla="*/ 1205703 w 1446849"/>
                <a:gd name="connsiteY5" fmla="*/ 1446849 h 1446849"/>
                <a:gd name="connsiteX6" fmla="*/ 241146 w 1446849"/>
                <a:gd name="connsiteY6" fmla="*/ 1446849 h 1446849"/>
                <a:gd name="connsiteX7" fmla="*/ 0 w 1446849"/>
                <a:gd name="connsiteY7" fmla="*/ 1205703 h 1446849"/>
                <a:gd name="connsiteX8" fmla="*/ 0 w 1446849"/>
                <a:gd name="connsiteY8" fmla="*/ 241146 h 14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6849" h="1446849">
                  <a:moveTo>
                    <a:pt x="0" y="241146"/>
                  </a:moveTo>
                  <a:cubicBezTo>
                    <a:pt x="0" y="107965"/>
                    <a:pt x="107965" y="0"/>
                    <a:pt x="241146" y="0"/>
                  </a:cubicBezTo>
                  <a:lnTo>
                    <a:pt x="1205703" y="0"/>
                  </a:lnTo>
                  <a:cubicBezTo>
                    <a:pt x="1338884" y="0"/>
                    <a:pt x="1446849" y="107965"/>
                    <a:pt x="1446849" y="241146"/>
                  </a:cubicBezTo>
                  <a:lnTo>
                    <a:pt x="1446849" y="1205703"/>
                  </a:lnTo>
                  <a:cubicBezTo>
                    <a:pt x="1446849" y="1338884"/>
                    <a:pt x="1338884" y="1446849"/>
                    <a:pt x="1205703" y="1446849"/>
                  </a:cubicBezTo>
                  <a:lnTo>
                    <a:pt x="241146" y="1446849"/>
                  </a:lnTo>
                  <a:cubicBezTo>
                    <a:pt x="107965" y="1446849"/>
                    <a:pt x="0" y="1338884"/>
                    <a:pt x="0" y="1205703"/>
                  </a:cubicBezTo>
                  <a:lnTo>
                    <a:pt x="0" y="2411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159" tIns="120159" rIns="120159" bIns="120159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、扎止血带时间不宜过长，应每隔</a:t>
              </a:r>
              <a:r>
                <a:rPr lang="en-US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30—40</a:t>
              </a:r>
              <a:r>
                <a:rPr lang="zh-CN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分钟放松一次，每次放松</a:t>
              </a:r>
              <a:r>
                <a:rPr lang="en-US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3—4</a:t>
              </a:r>
              <a:r>
                <a:rPr lang="zh-CN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分钟。</a:t>
              </a:r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08C67AE2-0D36-4AC6-A455-1A4AE131FDB4}"/>
                </a:ext>
              </a:extLst>
            </p:cNvPr>
            <p:cNvSpPr/>
            <p:nvPr/>
          </p:nvSpPr>
          <p:spPr>
            <a:xfrm>
              <a:off x="7669618" y="3968846"/>
              <a:ext cx="1446849" cy="1446849"/>
            </a:xfrm>
            <a:custGeom>
              <a:avLst/>
              <a:gdLst>
                <a:gd name="connsiteX0" fmla="*/ 0 w 1446849"/>
                <a:gd name="connsiteY0" fmla="*/ 241146 h 1446849"/>
                <a:gd name="connsiteX1" fmla="*/ 241146 w 1446849"/>
                <a:gd name="connsiteY1" fmla="*/ 0 h 1446849"/>
                <a:gd name="connsiteX2" fmla="*/ 1205703 w 1446849"/>
                <a:gd name="connsiteY2" fmla="*/ 0 h 1446849"/>
                <a:gd name="connsiteX3" fmla="*/ 1446849 w 1446849"/>
                <a:gd name="connsiteY3" fmla="*/ 241146 h 1446849"/>
                <a:gd name="connsiteX4" fmla="*/ 1446849 w 1446849"/>
                <a:gd name="connsiteY4" fmla="*/ 1205703 h 1446849"/>
                <a:gd name="connsiteX5" fmla="*/ 1205703 w 1446849"/>
                <a:gd name="connsiteY5" fmla="*/ 1446849 h 1446849"/>
                <a:gd name="connsiteX6" fmla="*/ 241146 w 1446849"/>
                <a:gd name="connsiteY6" fmla="*/ 1446849 h 1446849"/>
                <a:gd name="connsiteX7" fmla="*/ 0 w 1446849"/>
                <a:gd name="connsiteY7" fmla="*/ 1205703 h 1446849"/>
                <a:gd name="connsiteX8" fmla="*/ 0 w 1446849"/>
                <a:gd name="connsiteY8" fmla="*/ 241146 h 14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6849" h="1446849">
                  <a:moveTo>
                    <a:pt x="0" y="241146"/>
                  </a:moveTo>
                  <a:cubicBezTo>
                    <a:pt x="0" y="107965"/>
                    <a:pt x="107965" y="0"/>
                    <a:pt x="241146" y="0"/>
                  </a:cubicBezTo>
                  <a:lnTo>
                    <a:pt x="1205703" y="0"/>
                  </a:lnTo>
                  <a:cubicBezTo>
                    <a:pt x="1338884" y="0"/>
                    <a:pt x="1446849" y="107965"/>
                    <a:pt x="1446849" y="241146"/>
                  </a:cubicBezTo>
                  <a:lnTo>
                    <a:pt x="1446849" y="1205703"/>
                  </a:lnTo>
                  <a:cubicBezTo>
                    <a:pt x="1446849" y="1338884"/>
                    <a:pt x="1338884" y="1446849"/>
                    <a:pt x="1205703" y="1446849"/>
                  </a:cubicBezTo>
                  <a:lnTo>
                    <a:pt x="241146" y="1446849"/>
                  </a:lnTo>
                  <a:cubicBezTo>
                    <a:pt x="107965" y="1446849"/>
                    <a:pt x="0" y="1338884"/>
                    <a:pt x="0" y="1205703"/>
                  </a:cubicBezTo>
                  <a:lnTo>
                    <a:pt x="0" y="2411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159" tIns="120159" rIns="120159" bIns="120159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sz="13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、上完止血带后应有明显标志，要注明上止血带时间。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95F5843-68A0-483A-96E9-7483FF64EF98}"/>
              </a:ext>
            </a:extLst>
          </p:cNvPr>
          <p:cNvSpPr txBox="1"/>
          <p:nvPr/>
        </p:nvSpPr>
        <p:spPr>
          <a:xfrm>
            <a:off x="7805793" y="1588336"/>
            <a:ext cx="14772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注意事项：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ADB661D-F613-4E1C-AC10-9C857B876F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1" r="33155"/>
          <a:stretch/>
        </p:blipFill>
        <p:spPr>
          <a:xfrm>
            <a:off x="1970837" y="2494286"/>
            <a:ext cx="1854543" cy="2821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2332083-8455-4770-8580-9F7665D00349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BDC4349F-55F4-4BFE-B066-400D456AC7AD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61312D85-8C7E-4818-B4C3-173C7D54CF47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xmlns="" id="{F38A5517-9E7A-4340-A10F-25AED5F1CF26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iṡľïḍê">
                <a:extLst>
                  <a:ext uri="{FF2B5EF4-FFF2-40B4-BE49-F238E27FC236}">
                    <a16:creationId xmlns:a16="http://schemas.microsoft.com/office/drawing/2014/main" xmlns="" id="{ED8C6350-1878-400F-93AE-B745573957AE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A7EB298F-076C-47D9-8644-86E7172BFB3E}"/>
              </a:ext>
            </a:extLst>
          </p:cNvPr>
          <p:cNvGrpSpPr/>
          <p:nvPr/>
        </p:nvGrpSpPr>
        <p:grpSpPr>
          <a:xfrm>
            <a:off x="1261853" y="1542169"/>
            <a:ext cx="4677343" cy="477054"/>
            <a:chOff x="1261853" y="1542169"/>
            <a:chExt cx="4677343" cy="477054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A1F6112-ED0F-48DD-ACAD-F4326CC1C6F9}"/>
                </a:ext>
              </a:extLst>
            </p:cNvPr>
            <p:cNvSpPr txBox="1"/>
            <p:nvPr/>
          </p:nvSpPr>
          <p:spPr>
            <a:xfrm>
              <a:off x="1261853" y="1542169"/>
              <a:ext cx="327251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止血带止血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B1A0DCAC-54D0-4392-AF5C-2CA159F9CA69}"/>
                </a:ext>
              </a:extLst>
            </p:cNvPr>
            <p:cNvSpPr txBox="1"/>
            <p:nvPr/>
          </p:nvSpPr>
          <p:spPr>
            <a:xfrm>
              <a:off x="2949425" y="1619113"/>
              <a:ext cx="29897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rgbClr val="35C6F3"/>
                </a:buClr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布条止血带、医用止血带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5814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9B7D4F23-2105-4B72-950A-4E7F7B5C3AC8}"/>
              </a:ext>
            </a:extLst>
          </p:cNvPr>
          <p:cNvSpPr/>
          <p:nvPr/>
        </p:nvSpPr>
        <p:spPr>
          <a:xfrm>
            <a:off x="1327144" y="1888455"/>
            <a:ext cx="5366992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创可帖、绷带、就地取材、胶带、三角巾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253981C-DF6E-4FA1-A851-36F00B7EBC69}"/>
              </a:ext>
            </a:extLst>
          </p:cNvPr>
          <p:cNvSpPr txBox="1"/>
          <p:nvPr/>
        </p:nvSpPr>
        <p:spPr>
          <a:xfrm>
            <a:off x="1327144" y="1278755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包扎材料：</a:t>
            </a: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F67D5E75-4655-4C89-B598-E29ACF1A7860}"/>
              </a:ext>
            </a:extLst>
          </p:cNvPr>
          <p:cNvSpPr/>
          <p:nvPr/>
        </p:nvSpPr>
        <p:spPr>
          <a:xfrm>
            <a:off x="747511" y="3052398"/>
            <a:ext cx="1468816" cy="1379290"/>
          </a:xfrm>
          <a:custGeom>
            <a:avLst/>
            <a:gdLst>
              <a:gd name="connsiteX0" fmla="*/ 0 w 1389912"/>
              <a:gd name="connsiteY0" fmla="*/ 0 h 555965"/>
              <a:gd name="connsiteX1" fmla="*/ 1111930 w 1389912"/>
              <a:gd name="connsiteY1" fmla="*/ 0 h 555965"/>
              <a:gd name="connsiteX2" fmla="*/ 1389912 w 1389912"/>
              <a:gd name="connsiteY2" fmla="*/ 277983 h 555965"/>
              <a:gd name="connsiteX3" fmla="*/ 1111930 w 1389912"/>
              <a:gd name="connsiteY3" fmla="*/ 555965 h 555965"/>
              <a:gd name="connsiteX4" fmla="*/ 0 w 1389912"/>
              <a:gd name="connsiteY4" fmla="*/ 555965 h 555965"/>
              <a:gd name="connsiteX5" fmla="*/ 277983 w 1389912"/>
              <a:gd name="connsiteY5" fmla="*/ 277983 h 555965"/>
              <a:gd name="connsiteX6" fmla="*/ 0 w 1389912"/>
              <a:gd name="connsiteY6" fmla="*/ 0 h 555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912" h="555965">
                <a:moveTo>
                  <a:pt x="0" y="0"/>
                </a:moveTo>
                <a:lnTo>
                  <a:pt x="1111930" y="0"/>
                </a:lnTo>
                <a:lnTo>
                  <a:pt x="1389912" y="277983"/>
                </a:lnTo>
                <a:lnTo>
                  <a:pt x="1111930" y="555965"/>
                </a:lnTo>
                <a:lnTo>
                  <a:pt x="0" y="555965"/>
                </a:lnTo>
                <a:lnTo>
                  <a:pt x="277983" y="277983"/>
                </a:lnTo>
                <a:lnTo>
                  <a:pt x="0" y="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9987" tIns="10668" rIns="288650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尽可能带上医用手套</a:t>
            </a: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2B573295-9AF8-4E46-91CD-B813AA571C59}"/>
              </a:ext>
            </a:extLst>
          </p:cNvPr>
          <p:cNvSpPr/>
          <p:nvPr/>
        </p:nvSpPr>
        <p:spPr>
          <a:xfrm>
            <a:off x="2092364" y="3998876"/>
            <a:ext cx="1468816" cy="1379290"/>
          </a:xfrm>
          <a:custGeom>
            <a:avLst/>
            <a:gdLst>
              <a:gd name="connsiteX0" fmla="*/ 0 w 1389912"/>
              <a:gd name="connsiteY0" fmla="*/ 0 h 555965"/>
              <a:gd name="connsiteX1" fmla="*/ 1111930 w 1389912"/>
              <a:gd name="connsiteY1" fmla="*/ 0 h 555965"/>
              <a:gd name="connsiteX2" fmla="*/ 1389912 w 1389912"/>
              <a:gd name="connsiteY2" fmla="*/ 277983 h 555965"/>
              <a:gd name="connsiteX3" fmla="*/ 1111930 w 1389912"/>
              <a:gd name="connsiteY3" fmla="*/ 555965 h 555965"/>
              <a:gd name="connsiteX4" fmla="*/ 0 w 1389912"/>
              <a:gd name="connsiteY4" fmla="*/ 555965 h 555965"/>
              <a:gd name="connsiteX5" fmla="*/ 277983 w 1389912"/>
              <a:gd name="connsiteY5" fmla="*/ 277983 h 555965"/>
              <a:gd name="connsiteX6" fmla="*/ 0 w 1389912"/>
              <a:gd name="connsiteY6" fmla="*/ 0 h 555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912" h="555965">
                <a:moveTo>
                  <a:pt x="0" y="0"/>
                </a:moveTo>
                <a:lnTo>
                  <a:pt x="1111930" y="0"/>
                </a:lnTo>
                <a:lnTo>
                  <a:pt x="1389912" y="277983"/>
                </a:lnTo>
                <a:lnTo>
                  <a:pt x="1111930" y="555965"/>
                </a:lnTo>
                <a:lnTo>
                  <a:pt x="0" y="555965"/>
                </a:lnTo>
                <a:lnTo>
                  <a:pt x="277983" y="277983"/>
                </a:lnTo>
                <a:lnTo>
                  <a:pt x="0" y="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9987" tIns="10668" rIns="288650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暴露伤口，检查伤情。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083B4576-A3C4-4C3E-9801-84AC9961FC6F}"/>
              </a:ext>
            </a:extLst>
          </p:cNvPr>
          <p:cNvSpPr/>
          <p:nvPr/>
        </p:nvSpPr>
        <p:spPr>
          <a:xfrm>
            <a:off x="3437217" y="3052398"/>
            <a:ext cx="1468816" cy="1379290"/>
          </a:xfrm>
          <a:custGeom>
            <a:avLst/>
            <a:gdLst>
              <a:gd name="connsiteX0" fmla="*/ 0 w 1389912"/>
              <a:gd name="connsiteY0" fmla="*/ 0 h 555965"/>
              <a:gd name="connsiteX1" fmla="*/ 1111930 w 1389912"/>
              <a:gd name="connsiteY1" fmla="*/ 0 h 555965"/>
              <a:gd name="connsiteX2" fmla="*/ 1389912 w 1389912"/>
              <a:gd name="connsiteY2" fmla="*/ 277983 h 555965"/>
              <a:gd name="connsiteX3" fmla="*/ 1111930 w 1389912"/>
              <a:gd name="connsiteY3" fmla="*/ 555965 h 555965"/>
              <a:gd name="connsiteX4" fmla="*/ 0 w 1389912"/>
              <a:gd name="connsiteY4" fmla="*/ 555965 h 555965"/>
              <a:gd name="connsiteX5" fmla="*/ 277983 w 1389912"/>
              <a:gd name="connsiteY5" fmla="*/ 277983 h 555965"/>
              <a:gd name="connsiteX6" fmla="*/ 0 w 1389912"/>
              <a:gd name="connsiteY6" fmla="*/ 0 h 555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912" h="555965">
                <a:moveTo>
                  <a:pt x="0" y="0"/>
                </a:moveTo>
                <a:lnTo>
                  <a:pt x="1111930" y="0"/>
                </a:lnTo>
                <a:lnTo>
                  <a:pt x="1389912" y="277983"/>
                </a:lnTo>
                <a:lnTo>
                  <a:pt x="1111930" y="555965"/>
                </a:lnTo>
                <a:lnTo>
                  <a:pt x="0" y="555965"/>
                </a:lnTo>
                <a:lnTo>
                  <a:pt x="277983" y="277983"/>
                </a:lnTo>
                <a:lnTo>
                  <a:pt x="0" y="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9987" tIns="10668" rIns="288650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防止污染伤口</a:t>
            </a: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88C2BBC6-5C2E-4D1C-B8EE-66572AC9F7E8}"/>
              </a:ext>
            </a:extLst>
          </p:cNvPr>
          <p:cNvSpPr/>
          <p:nvPr/>
        </p:nvSpPr>
        <p:spPr>
          <a:xfrm>
            <a:off x="4782070" y="3998876"/>
            <a:ext cx="1468814" cy="1379290"/>
          </a:xfrm>
          <a:custGeom>
            <a:avLst/>
            <a:gdLst>
              <a:gd name="connsiteX0" fmla="*/ 0 w 1389912"/>
              <a:gd name="connsiteY0" fmla="*/ 0 h 555965"/>
              <a:gd name="connsiteX1" fmla="*/ 1111930 w 1389912"/>
              <a:gd name="connsiteY1" fmla="*/ 0 h 555965"/>
              <a:gd name="connsiteX2" fmla="*/ 1389912 w 1389912"/>
              <a:gd name="connsiteY2" fmla="*/ 277983 h 555965"/>
              <a:gd name="connsiteX3" fmla="*/ 1111930 w 1389912"/>
              <a:gd name="connsiteY3" fmla="*/ 555965 h 555965"/>
              <a:gd name="connsiteX4" fmla="*/ 0 w 1389912"/>
              <a:gd name="connsiteY4" fmla="*/ 555965 h 555965"/>
              <a:gd name="connsiteX5" fmla="*/ 277983 w 1389912"/>
              <a:gd name="connsiteY5" fmla="*/ 277983 h 555965"/>
              <a:gd name="connsiteX6" fmla="*/ 0 w 1389912"/>
              <a:gd name="connsiteY6" fmla="*/ 0 h 555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912" h="555965">
                <a:moveTo>
                  <a:pt x="0" y="0"/>
                </a:moveTo>
                <a:lnTo>
                  <a:pt x="1111930" y="0"/>
                </a:lnTo>
                <a:lnTo>
                  <a:pt x="1389912" y="277983"/>
                </a:lnTo>
                <a:lnTo>
                  <a:pt x="1111930" y="555965"/>
                </a:lnTo>
                <a:lnTo>
                  <a:pt x="0" y="555965"/>
                </a:lnTo>
                <a:lnTo>
                  <a:pt x="277983" y="277983"/>
                </a:lnTo>
                <a:lnTo>
                  <a:pt x="0" y="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9987" tIns="10668" rIns="288650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300" kern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动作要轻巧而迅速，部位要准确，伤口包扎要牢固，  松紧适宜。</a:t>
            </a: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DA2631CF-AA6D-44C7-A425-ABC476313746}"/>
              </a:ext>
            </a:extLst>
          </p:cNvPr>
          <p:cNvSpPr/>
          <p:nvPr/>
        </p:nvSpPr>
        <p:spPr>
          <a:xfrm>
            <a:off x="6126921" y="3052398"/>
            <a:ext cx="1468816" cy="1379290"/>
          </a:xfrm>
          <a:custGeom>
            <a:avLst/>
            <a:gdLst>
              <a:gd name="connsiteX0" fmla="*/ 0 w 1389912"/>
              <a:gd name="connsiteY0" fmla="*/ 0 h 555965"/>
              <a:gd name="connsiteX1" fmla="*/ 1111930 w 1389912"/>
              <a:gd name="connsiteY1" fmla="*/ 0 h 555965"/>
              <a:gd name="connsiteX2" fmla="*/ 1389912 w 1389912"/>
              <a:gd name="connsiteY2" fmla="*/ 277983 h 555965"/>
              <a:gd name="connsiteX3" fmla="*/ 1111930 w 1389912"/>
              <a:gd name="connsiteY3" fmla="*/ 555965 h 555965"/>
              <a:gd name="connsiteX4" fmla="*/ 0 w 1389912"/>
              <a:gd name="connsiteY4" fmla="*/ 555965 h 555965"/>
              <a:gd name="connsiteX5" fmla="*/ 277983 w 1389912"/>
              <a:gd name="connsiteY5" fmla="*/ 277983 h 555965"/>
              <a:gd name="connsiteX6" fmla="*/ 0 w 1389912"/>
              <a:gd name="connsiteY6" fmla="*/ 0 h 555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912" h="555965">
                <a:moveTo>
                  <a:pt x="0" y="0"/>
                </a:moveTo>
                <a:lnTo>
                  <a:pt x="1111930" y="0"/>
                </a:lnTo>
                <a:lnTo>
                  <a:pt x="1389912" y="277983"/>
                </a:lnTo>
                <a:lnTo>
                  <a:pt x="1111930" y="555965"/>
                </a:lnTo>
                <a:lnTo>
                  <a:pt x="0" y="555965"/>
                </a:lnTo>
                <a:lnTo>
                  <a:pt x="277983" y="277983"/>
                </a:lnTo>
                <a:lnTo>
                  <a:pt x="0" y="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9987" tIns="10668" rIns="288650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不用水冲洗伤口</a:t>
            </a:r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07E3DE02-22C7-4EE2-8990-33E1CE314047}"/>
              </a:ext>
            </a:extLst>
          </p:cNvPr>
          <p:cNvSpPr/>
          <p:nvPr/>
        </p:nvSpPr>
        <p:spPr>
          <a:xfrm>
            <a:off x="7471774" y="3998876"/>
            <a:ext cx="1468816" cy="1379290"/>
          </a:xfrm>
          <a:custGeom>
            <a:avLst/>
            <a:gdLst>
              <a:gd name="connsiteX0" fmla="*/ 0 w 1389912"/>
              <a:gd name="connsiteY0" fmla="*/ 0 h 555965"/>
              <a:gd name="connsiteX1" fmla="*/ 1111930 w 1389912"/>
              <a:gd name="connsiteY1" fmla="*/ 0 h 555965"/>
              <a:gd name="connsiteX2" fmla="*/ 1389912 w 1389912"/>
              <a:gd name="connsiteY2" fmla="*/ 277983 h 555965"/>
              <a:gd name="connsiteX3" fmla="*/ 1111930 w 1389912"/>
              <a:gd name="connsiteY3" fmla="*/ 555965 h 555965"/>
              <a:gd name="connsiteX4" fmla="*/ 0 w 1389912"/>
              <a:gd name="connsiteY4" fmla="*/ 555965 h 555965"/>
              <a:gd name="connsiteX5" fmla="*/ 277983 w 1389912"/>
              <a:gd name="connsiteY5" fmla="*/ 277983 h 555965"/>
              <a:gd name="connsiteX6" fmla="*/ 0 w 1389912"/>
              <a:gd name="connsiteY6" fmla="*/ 0 h 555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912" h="555965">
                <a:moveTo>
                  <a:pt x="0" y="0"/>
                </a:moveTo>
                <a:lnTo>
                  <a:pt x="1111930" y="0"/>
                </a:lnTo>
                <a:lnTo>
                  <a:pt x="1389912" y="277983"/>
                </a:lnTo>
                <a:lnTo>
                  <a:pt x="1111930" y="555965"/>
                </a:lnTo>
                <a:lnTo>
                  <a:pt x="0" y="555965"/>
                </a:lnTo>
                <a:lnTo>
                  <a:pt x="277983" y="277983"/>
                </a:lnTo>
                <a:lnTo>
                  <a:pt x="0" y="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9987" tIns="10668" rIns="288650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不要对嵌有异物或骨折断端外露的伤口包扎</a:t>
            </a:r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71F739D5-78C3-47F7-BB8C-1A6BBA877196}"/>
              </a:ext>
            </a:extLst>
          </p:cNvPr>
          <p:cNvSpPr/>
          <p:nvPr/>
        </p:nvSpPr>
        <p:spPr>
          <a:xfrm>
            <a:off x="8816627" y="3052398"/>
            <a:ext cx="1468816" cy="1379290"/>
          </a:xfrm>
          <a:custGeom>
            <a:avLst/>
            <a:gdLst>
              <a:gd name="connsiteX0" fmla="*/ 0 w 1389912"/>
              <a:gd name="connsiteY0" fmla="*/ 0 h 555965"/>
              <a:gd name="connsiteX1" fmla="*/ 1111930 w 1389912"/>
              <a:gd name="connsiteY1" fmla="*/ 0 h 555965"/>
              <a:gd name="connsiteX2" fmla="*/ 1389912 w 1389912"/>
              <a:gd name="connsiteY2" fmla="*/ 277983 h 555965"/>
              <a:gd name="connsiteX3" fmla="*/ 1111930 w 1389912"/>
              <a:gd name="connsiteY3" fmla="*/ 555965 h 555965"/>
              <a:gd name="connsiteX4" fmla="*/ 0 w 1389912"/>
              <a:gd name="connsiteY4" fmla="*/ 555965 h 555965"/>
              <a:gd name="connsiteX5" fmla="*/ 277983 w 1389912"/>
              <a:gd name="connsiteY5" fmla="*/ 277983 h 555965"/>
              <a:gd name="connsiteX6" fmla="*/ 0 w 1389912"/>
              <a:gd name="connsiteY6" fmla="*/ 0 h 555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912" h="555965">
                <a:moveTo>
                  <a:pt x="0" y="0"/>
                </a:moveTo>
                <a:lnTo>
                  <a:pt x="1111930" y="0"/>
                </a:lnTo>
                <a:lnTo>
                  <a:pt x="1389912" y="277983"/>
                </a:lnTo>
                <a:lnTo>
                  <a:pt x="1111930" y="555965"/>
                </a:lnTo>
                <a:lnTo>
                  <a:pt x="0" y="555965"/>
                </a:lnTo>
                <a:lnTo>
                  <a:pt x="277983" y="277983"/>
                </a:lnTo>
                <a:lnTo>
                  <a:pt x="0" y="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9987" tIns="10668" rIns="288650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不要在伤口上用消毒剂或消毒粉</a:t>
            </a:r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9F0426E7-FB95-43E1-8867-30C1945EE9EA}"/>
              </a:ext>
            </a:extLst>
          </p:cNvPr>
          <p:cNvSpPr/>
          <p:nvPr/>
        </p:nvSpPr>
        <p:spPr>
          <a:xfrm>
            <a:off x="10161478" y="3998876"/>
            <a:ext cx="1468816" cy="1379290"/>
          </a:xfrm>
          <a:custGeom>
            <a:avLst/>
            <a:gdLst>
              <a:gd name="connsiteX0" fmla="*/ 0 w 1389912"/>
              <a:gd name="connsiteY0" fmla="*/ 0 h 555965"/>
              <a:gd name="connsiteX1" fmla="*/ 1111930 w 1389912"/>
              <a:gd name="connsiteY1" fmla="*/ 0 h 555965"/>
              <a:gd name="connsiteX2" fmla="*/ 1389912 w 1389912"/>
              <a:gd name="connsiteY2" fmla="*/ 277983 h 555965"/>
              <a:gd name="connsiteX3" fmla="*/ 1111930 w 1389912"/>
              <a:gd name="connsiteY3" fmla="*/ 555965 h 555965"/>
              <a:gd name="connsiteX4" fmla="*/ 0 w 1389912"/>
              <a:gd name="connsiteY4" fmla="*/ 555965 h 555965"/>
              <a:gd name="connsiteX5" fmla="*/ 277983 w 1389912"/>
              <a:gd name="connsiteY5" fmla="*/ 277983 h 555965"/>
              <a:gd name="connsiteX6" fmla="*/ 0 w 1389912"/>
              <a:gd name="connsiteY6" fmla="*/ 0 h 555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912" h="555965">
                <a:moveTo>
                  <a:pt x="0" y="0"/>
                </a:moveTo>
                <a:lnTo>
                  <a:pt x="1111930" y="0"/>
                </a:lnTo>
                <a:lnTo>
                  <a:pt x="1389912" y="277983"/>
                </a:lnTo>
                <a:lnTo>
                  <a:pt x="1111930" y="555965"/>
                </a:lnTo>
                <a:lnTo>
                  <a:pt x="0" y="555965"/>
                </a:lnTo>
                <a:lnTo>
                  <a:pt x="277983" y="277983"/>
                </a:lnTo>
                <a:lnTo>
                  <a:pt x="0" y="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9987" tIns="10668" rIns="288650" bIns="10668" numCol="1" spcCol="1270" anchor="ctr" anchorCtr="0">
            <a:noAutofit/>
          </a:bodyPr>
          <a:lstStyle/>
          <a:p>
            <a:pPr marL="0" lvl="0" indent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4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如必须用手操作，处理完后用肥皂洗手。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216D3BD8-ACFA-4A79-91FB-7F635BEABDB7}"/>
              </a:ext>
            </a:extLst>
          </p:cNvPr>
          <p:cNvSpPr txBox="1"/>
          <p:nvPr/>
        </p:nvSpPr>
        <p:spPr>
          <a:xfrm>
            <a:off x="1327144" y="2451960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包扎方法：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3A42D8E-23C3-453A-9EAE-E38BC0ECAC7A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4ECE42EF-EBEB-424F-9D05-5B5508A67F94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B2CAC805-09E9-4530-BEAA-F2B55B4DE065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xmlns="" id="{5DB67867-B1D1-4D9B-BD80-9E9C05447655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iṡľïḍê">
                <a:extLst>
                  <a:ext uri="{FF2B5EF4-FFF2-40B4-BE49-F238E27FC236}">
                    <a16:creationId xmlns:a16="http://schemas.microsoft.com/office/drawing/2014/main" xmlns="" id="{60DA94D4-3477-4C7A-B899-E52259DD6904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4568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3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4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5" grpId="0" animBg="1"/>
          <p:bldP spid="6" grpId="0" animBg="1"/>
          <p:bldP spid="7" grpId="0" animBg="1"/>
          <p:bldP spid="8" grpId="0" animBg="1"/>
          <p:bldP spid="14" grpId="0" animBg="1"/>
          <p:bldP spid="15" grpId="0" animBg="1"/>
          <p:bldP spid="16" grpId="0" animBg="1"/>
          <p:bldP spid="19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8" grpId="0"/>
          <p:bldP spid="5" grpId="0" animBg="1"/>
          <p:bldP spid="6" grpId="0" animBg="1"/>
          <p:bldP spid="7" grpId="0" animBg="1"/>
          <p:bldP spid="8" grpId="0" animBg="1"/>
          <p:bldP spid="14" grpId="0" animBg="1"/>
          <p:bldP spid="15" grpId="0" animBg="1"/>
          <p:bldP spid="16" grpId="0" animBg="1"/>
          <p:bldP spid="19" grpId="0" animBg="1"/>
          <p:bldP spid="2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8612881-31B8-4589-9F23-8E7B325A92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76" t="20323" r="8682" b="14371"/>
          <a:stretch/>
        </p:blipFill>
        <p:spPr>
          <a:xfrm>
            <a:off x="6865706" y="2078399"/>
            <a:ext cx="4243761" cy="332946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10000"/>
              </a:prstClr>
            </a:outerShdw>
          </a:effectLst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A8E19F6-8DDE-481B-9137-DA4EC3BECE43}"/>
              </a:ext>
            </a:extLst>
          </p:cNvPr>
          <p:cNvGrpSpPr/>
          <p:nvPr/>
        </p:nvGrpSpPr>
        <p:grpSpPr>
          <a:xfrm>
            <a:off x="3144385" y="1670069"/>
            <a:ext cx="1561629" cy="1227222"/>
            <a:chOff x="3144385" y="1670069"/>
            <a:chExt cx="1561629" cy="1227222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D210E2D6-A61D-4E02-8119-656ED8F9AA47}"/>
                </a:ext>
              </a:extLst>
            </p:cNvPr>
            <p:cNvSpPr/>
            <p:nvPr/>
          </p:nvSpPr>
          <p:spPr>
            <a:xfrm>
              <a:off x="3232550" y="1670069"/>
              <a:ext cx="1321130" cy="1227222"/>
            </a:xfrm>
            <a:prstGeom prst="roundRect">
              <a:avLst>
                <a:gd name="adj" fmla="val 6061"/>
              </a:avLst>
            </a:prstGeom>
            <a:solidFill>
              <a:schemeClr val="bg1"/>
            </a:solidFill>
            <a:ln w="19050">
              <a:solidFill>
                <a:srgbClr val="FF7E00"/>
              </a:solidFill>
            </a:ln>
            <a:effectLst>
              <a:outerShdw blurRad="127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iṡľïḍê">
              <a:extLst>
                <a:ext uri="{FF2B5EF4-FFF2-40B4-BE49-F238E27FC236}">
                  <a16:creationId xmlns:a16="http://schemas.microsoft.com/office/drawing/2014/main" xmlns="" id="{A621FB39-4954-45FA-8BED-FBD462006195}"/>
                </a:ext>
              </a:extLst>
            </p:cNvPr>
            <p:cNvSpPr/>
            <p:nvPr/>
          </p:nvSpPr>
          <p:spPr>
            <a:xfrm>
              <a:off x="3144385" y="2078399"/>
              <a:ext cx="1561629" cy="442647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Autofit/>
            </a:bodyPr>
            <a:lstStyle/>
            <a:p>
              <a:pPr algn="ctr"/>
              <a:r>
                <a:rPr lang="en-US" altLang="zh-CN" sz="6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B156AC8-996F-435F-8C14-3956354FE7A4}"/>
              </a:ext>
            </a:extLst>
          </p:cNvPr>
          <p:cNvSpPr txBox="1"/>
          <p:nvPr/>
        </p:nvSpPr>
        <p:spPr>
          <a:xfrm>
            <a:off x="1944370" y="3076919"/>
            <a:ext cx="3961660" cy="108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55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急救原则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8F2FFA2-C005-4F56-9906-3B3D5FC01897}"/>
              </a:ext>
            </a:extLst>
          </p:cNvPr>
          <p:cNvSpPr txBox="1"/>
          <p:nvPr/>
        </p:nvSpPr>
        <p:spPr>
          <a:xfrm>
            <a:off x="1280049" y="4341972"/>
            <a:ext cx="52261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500" b="1" spc="13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Lorem ipsum dolor sit amet, consectetuer adipiscing elit. 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23066E3-102F-4CCA-A825-BA41B8ED2859}"/>
              </a:ext>
            </a:extLst>
          </p:cNvPr>
          <p:cNvGrpSpPr/>
          <p:nvPr/>
        </p:nvGrpSpPr>
        <p:grpSpPr>
          <a:xfrm>
            <a:off x="360434" y="476999"/>
            <a:ext cx="2585890" cy="786233"/>
            <a:chOff x="-85198" y="5174820"/>
            <a:chExt cx="2585890" cy="786233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9B2A26B8-6436-4631-9EC0-613F8224DDE0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F1F28874-981B-44AB-8C90-8CE1B042DC56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4C9A3876-6931-406E-9569-1BA6CD6A49F3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F4B20FE0-E935-4383-991D-10D102761E37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6DB121B3-0F8D-457D-BFA3-476C740DB38D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8C376226-42FE-45E4-8035-FC953F8E3E6F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126A3CA8-1301-4754-8974-BA1F95C0CDEE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6AAEF952-3676-4000-9A9F-2D10B7ACE099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2EA1B4DB-8E7C-4C1F-A92D-2948424B9869}"/>
              </a:ext>
            </a:extLst>
          </p:cNvPr>
          <p:cNvGrpSpPr/>
          <p:nvPr/>
        </p:nvGrpSpPr>
        <p:grpSpPr>
          <a:xfrm rot="5400000">
            <a:off x="10176047" y="3035884"/>
            <a:ext cx="2585890" cy="786233"/>
            <a:chOff x="-85198" y="5174820"/>
            <a:chExt cx="2585890" cy="786233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92D6B5B-0583-47A1-BEF5-AC75F1515A4E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42D48994-3ED2-4B86-BDF7-DB75CA490B9D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228E51EE-DF7B-4493-BEA6-71FCCBF071CF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0F1C6902-EFAA-45EA-9990-F51228887612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5C5721E6-1B78-44A8-AB36-B47A973F0DBA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20357AC3-701A-49B0-BEA9-D4C4D081F216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0C8FADDF-663C-4685-A02F-EFAA3F125A82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2ED614FD-972F-48AB-AF08-A761782257D3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7972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342DFC8-0708-4CA1-89AA-BE13FFA00EDE}"/>
              </a:ext>
            </a:extLst>
          </p:cNvPr>
          <p:cNvGrpSpPr/>
          <p:nvPr/>
        </p:nvGrpSpPr>
        <p:grpSpPr>
          <a:xfrm>
            <a:off x="4026568" y="2024663"/>
            <a:ext cx="6399605" cy="3518266"/>
            <a:chOff x="2041803" y="1527478"/>
            <a:chExt cx="8061734" cy="4602003"/>
          </a:xfrm>
        </p:grpSpPr>
        <p:pic>
          <p:nvPicPr>
            <p:cNvPr id="24" name="Picture 21" descr="环形">
              <a:extLst>
                <a:ext uri="{FF2B5EF4-FFF2-40B4-BE49-F238E27FC236}">
                  <a16:creationId xmlns:a16="http://schemas.microsoft.com/office/drawing/2014/main" xmlns="" id="{DB9BFD0E-B94C-40FA-B276-E6ABCF37BD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1803" y="1527478"/>
              <a:ext cx="2232025" cy="1820862"/>
            </a:xfrm>
            <a:prstGeom prst="rect">
              <a:avLst/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25" name="Picture 22" descr="螺旋形">
              <a:extLst>
                <a:ext uri="{FF2B5EF4-FFF2-40B4-BE49-F238E27FC236}">
                  <a16:creationId xmlns:a16="http://schemas.microsoft.com/office/drawing/2014/main" xmlns="" id="{8A14C265-93A4-432B-AF90-586254088E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9972" y="1527478"/>
              <a:ext cx="2224094" cy="1813303"/>
            </a:xfrm>
            <a:prstGeom prst="rect">
              <a:avLst/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26" name="Picture 23" descr="螺旋反折">
              <a:extLst>
                <a:ext uri="{FF2B5EF4-FFF2-40B4-BE49-F238E27FC236}">
                  <a16:creationId xmlns:a16="http://schemas.microsoft.com/office/drawing/2014/main" xmlns="" id="{77286ABC-40D9-40B3-9D38-49AFBA1BD3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0210" y="1527478"/>
              <a:ext cx="2273327" cy="1805602"/>
            </a:xfrm>
            <a:prstGeom prst="rect">
              <a:avLst/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27" name="Picture 24" descr="8字形">
              <a:extLst>
                <a:ext uri="{FF2B5EF4-FFF2-40B4-BE49-F238E27FC236}">
                  <a16:creationId xmlns:a16="http://schemas.microsoft.com/office/drawing/2014/main" xmlns="" id="{FDF934FF-99EE-4764-A590-BC08E58299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7878" y="4073665"/>
              <a:ext cx="2247886" cy="1839453"/>
            </a:xfrm>
            <a:prstGeom prst="rect">
              <a:avLst/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28" name="Picture 25" descr="膝盖8字形">
              <a:extLst>
                <a:ext uri="{FF2B5EF4-FFF2-40B4-BE49-F238E27FC236}">
                  <a16:creationId xmlns:a16="http://schemas.microsoft.com/office/drawing/2014/main" xmlns="" id="{D3D95023-FF19-4469-990C-D4C1E2E0ED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8561" y="4073665"/>
              <a:ext cx="2298705" cy="1827941"/>
            </a:xfrm>
            <a:prstGeom prst="rect">
              <a:avLst/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29" name="Picture 26" descr="头部回返式">
              <a:extLst>
                <a:ext uri="{FF2B5EF4-FFF2-40B4-BE49-F238E27FC236}">
                  <a16:creationId xmlns:a16="http://schemas.microsoft.com/office/drawing/2014/main" xmlns="" id="{90842DDD-4070-4D09-94DF-7AF4C7D99B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0062" y="4073665"/>
              <a:ext cx="2203475" cy="1822647"/>
            </a:xfrm>
            <a:prstGeom prst="rect">
              <a:avLst/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0F45FC7F-16F7-4292-BC01-069E0711245B}"/>
                </a:ext>
              </a:extLst>
            </p:cNvPr>
            <p:cNvSpPr/>
            <p:nvPr/>
          </p:nvSpPr>
          <p:spPr>
            <a:xfrm>
              <a:off x="2374678" y="3267041"/>
              <a:ext cx="1477352" cy="432727"/>
            </a:xfrm>
            <a:prstGeom prst="rect">
              <a:avLst/>
            </a:prstGeom>
            <a:solidFill>
              <a:srgbClr val="FF7E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环行包扎 </a:t>
              </a:r>
            </a:p>
          </p:txBody>
        </p:sp>
        <p:sp>
          <p:nvSpPr>
            <p:cNvPr id="30" name="矩形: 圆角 29">
              <a:extLst>
                <a:ext uri="{FF2B5EF4-FFF2-40B4-BE49-F238E27FC236}">
                  <a16:creationId xmlns:a16="http://schemas.microsoft.com/office/drawing/2014/main" xmlns="" id="{69757B09-FB12-4E65-A1A5-C89D496F0280}"/>
                </a:ext>
              </a:extLst>
            </p:cNvPr>
            <p:cNvSpPr/>
            <p:nvPr/>
          </p:nvSpPr>
          <p:spPr>
            <a:xfrm>
              <a:off x="5283043" y="3267041"/>
              <a:ext cx="1477352" cy="432727"/>
            </a:xfrm>
            <a:prstGeom prst="rect">
              <a:avLst/>
            </a:prstGeom>
            <a:solidFill>
              <a:srgbClr val="FF7E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螺旋包扎 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1" name="矩形: 圆角 30">
              <a:extLst>
                <a:ext uri="{FF2B5EF4-FFF2-40B4-BE49-F238E27FC236}">
                  <a16:creationId xmlns:a16="http://schemas.microsoft.com/office/drawing/2014/main" xmlns="" id="{DCC5183C-A00A-41E8-9433-23F90C76198F}"/>
                </a:ext>
              </a:extLst>
            </p:cNvPr>
            <p:cNvSpPr/>
            <p:nvPr/>
          </p:nvSpPr>
          <p:spPr>
            <a:xfrm>
              <a:off x="8255975" y="3267041"/>
              <a:ext cx="1477352" cy="432727"/>
            </a:xfrm>
            <a:prstGeom prst="rect">
              <a:avLst/>
            </a:prstGeom>
            <a:solidFill>
              <a:srgbClr val="FF7E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螺旋反折</a:t>
              </a:r>
            </a:p>
          </p:txBody>
        </p:sp>
        <p:sp>
          <p:nvSpPr>
            <p:cNvPr id="32" name="矩形: 圆角 31">
              <a:extLst>
                <a:ext uri="{FF2B5EF4-FFF2-40B4-BE49-F238E27FC236}">
                  <a16:creationId xmlns:a16="http://schemas.microsoft.com/office/drawing/2014/main" xmlns="" id="{52D3802F-4629-4D09-8821-5D88EA110B82}"/>
                </a:ext>
              </a:extLst>
            </p:cNvPr>
            <p:cNvSpPr/>
            <p:nvPr/>
          </p:nvSpPr>
          <p:spPr>
            <a:xfrm>
              <a:off x="2376417" y="5696754"/>
              <a:ext cx="1477352" cy="432727"/>
            </a:xfrm>
            <a:prstGeom prst="rect">
              <a:avLst/>
            </a:prstGeom>
            <a:solidFill>
              <a:srgbClr val="FF7E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“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8”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字形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3" name="矩形: 圆角 32">
              <a:extLst>
                <a:ext uri="{FF2B5EF4-FFF2-40B4-BE49-F238E27FC236}">
                  <a16:creationId xmlns:a16="http://schemas.microsoft.com/office/drawing/2014/main" xmlns="" id="{619041A1-FA80-451C-9033-BF5D571B6B39}"/>
                </a:ext>
              </a:extLst>
            </p:cNvPr>
            <p:cNvSpPr/>
            <p:nvPr/>
          </p:nvSpPr>
          <p:spPr>
            <a:xfrm>
              <a:off x="5284782" y="5696754"/>
              <a:ext cx="1477352" cy="432727"/>
            </a:xfrm>
            <a:prstGeom prst="rect">
              <a:avLst/>
            </a:prstGeom>
            <a:solidFill>
              <a:srgbClr val="FF7E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“</a:t>
              </a:r>
              <a:r>
                <a:rPr lang="en-US" altLang="zh-CN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8”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字形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xmlns="" id="{27CCA627-36C7-4A5E-B667-61917DF1C8B2}"/>
                </a:ext>
              </a:extLst>
            </p:cNvPr>
            <p:cNvSpPr/>
            <p:nvPr/>
          </p:nvSpPr>
          <p:spPr>
            <a:xfrm>
              <a:off x="8257714" y="5696754"/>
              <a:ext cx="1477352" cy="432727"/>
            </a:xfrm>
            <a:prstGeom prst="rect">
              <a:avLst/>
            </a:prstGeom>
            <a:solidFill>
              <a:srgbClr val="FF7E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FontTx/>
                <a:buNone/>
              </a:pPr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回返式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31ED263C-8A86-4AAA-9EC9-637FAAEC5BD2}"/>
              </a:ext>
            </a:extLst>
          </p:cNvPr>
          <p:cNvSpPr txBox="1"/>
          <p:nvPr/>
        </p:nvSpPr>
        <p:spPr>
          <a:xfrm>
            <a:off x="2059709" y="2520275"/>
            <a:ext cx="523220" cy="23302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绷带包扎法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930D0D1-8396-4DB6-9179-574906351FB8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D52BC477-3898-42C4-B4A7-F69BD8C6E327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0A96B682-6640-4BE8-9EBE-3CAA0F34590D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21" name="矩形: 圆角 20">
                <a:extLst>
                  <a:ext uri="{FF2B5EF4-FFF2-40B4-BE49-F238E27FC236}">
                    <a16:creationId xmlns:a16="http://schemas.microsoft.com/office/drawing/2014/main" xmlns="" id="{FE06B6DC-CF5E-45B7-BD03-12363B3CE5FD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iṡľïḍê">
                <a:extLst>
                  <a:ext uri="{FF2B5EF4-FFF2-40B4-BE49-F238E27FC236}">
                    <a16:creationId xmlns:a16="http://schemas.microsoft.com/office/drawing/2014/main" xmlns="" id="{6BF23D03-EAAB-4CE1-86F0-0A7FDB1B780D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2441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7EF4982-84D9-460A-A307-FDEAFBD7FD72}"/>
              </a:ext>
            </a:extLst>
          </p:cNvPr>
          <p:cNvSpPr txBox="1"/>
          <p:nvPr/>
        </p:nvSpPr>
        <p:spPr>
          <a:xfrm>
            <a:off x="1664956" y="1787025"/>
            <a:ext cx="19445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头部包扎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3356C1C-7EC0-435E-9099-0C3E751BDD51}"/>
              </a:ext>
            </a:extLst>
          </p:cNvPr>
          <p:cNvSpPr txBox="1"/>
          <p:nvPr/>
        </p:nvSpPr>
        <p:spPr>
          <a:xfrm>
            <a:off x="1664956" y="3082343"/>
            <a:ext cx="19445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四肢包扎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xmlns="" id="{10CD8165-90F9-452C-9A70-8519B73EC14D}"/>
              </a:ext>
            </a:extLst>
          </p:cNvPr>
          <p:cNvSpPr/>
          <p:nvPr/>
        </p:nvSpPr>
        <p:spPr>
          <a:xfrm>
            <a:off x="1677196" y="2381861"/>
            <a:ext cx="1732158" cy="432727"/>
          </a:xfrm>
          <a:prstGeom prst="roundRect">
            <a:avLst/>
          </a:prstGeom>
          <a:solidFill>
            <a:srgbClr val="FF7E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普通帽式包扎</a:t>
            </a: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xmlns="" id="{88FC7A3A-B60C-4823-8B97-7E67D7969FA3}"/>
              </a:ext>
            </a:extLst>
          </p:cNvPr>
          <p:cNvSpPr/>
          <p:nvPr/>
        </p:nvSpPr>
        <p:spPr>
          <a:xfrm>
            <a:off x="1664956" y="3685674"/>
            <a:ext cx="1732158" cy="432727"/>
          </a:xfrm>
          <a:prstGeom prst="roundRect">
            <a:avLst/>
          </a:prstGeom>
          <a:solidFill>
            <a:srgbClr val="FF7E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大悬挂 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xmlns="" id="{7639387A-BC8C-4A5F-B3FE-B92D64361601}"/>
              </a:ext>
            </a:extLst>
          </p:cNvPr>
          <p:cNvSpPr/>
          <p:nvPr/>
        </p:nvSpPr>
        <p:spPr>
          <a:xfrm>
            <a:off x="1677196" y="4444088"/>
            <a:ext cx="1732158" cy="432727"/>
          </a:xfrm>
          <a:prstGeom prst="roundRect">
            <a:avLst/>
          </a:prstGeom>
          <a:solidFill>
            <a:srgbClr val="FF7E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小悬挂 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0EF091DF-775C-4CAA-B4B9-615AD4BB1F02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3739364D-4C00-4687-B8B9-5B4957D177D7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A48630B7-CFD7-4F2B-A395-52361AE4BB06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26" name="矩形: 圆角 25">
                <a:extLst>
                  <a:ext uri="{FF2B5EF4-FFF2-40B4-BE49-F238E27FC236}">
                    <a16:creationId xmlns:a16="http://schemas.microsoft.com/office/drawing/2014/main" xmlns="" id="{97BC8437-A55A-43E9-B11E-26C7F505ABBB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iṡľïḍê">
                <a:extLst>
                  <a:ext uri="{FF2B5EF4-FFF2-40B4-BE49-F238E27FC236}">
                    <a16:creationId xmlns:a16="http://schemas.microsoft.com/office/drawing/2014/main" xmlns="" id="{36182A54-E00F-448B-AAE3-77AEF3F6660E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8CDB0DF-77DE-48DF-B523-D01487B1B0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38" b="12749"/>
          <a:stretch/>
        </p:blipFill>
        <p:spPr>
          <a:xfrm>
            <a:off x="4748464" y="2217912"/>
            <a:ext cx="5578642" cy="327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84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19" grpId="0" animBg="1"/>
      <p:bldP spid="23" grpId="0" animBg="1"/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44AC2759-098A-4BB9-B4FA-156333FB64F4}"/>
              </a:ext>
            </a:extLst>
          </p:cNvPr>
          <p:cNvSpPr/>
          <p:nvPr/>
        </p:nvSpPr>
        <p:spPr>
          <a:xfrm>
            <a:off x="1332928" y="1948330"/>
            <a:ext cx="1455704" cy="1651314"/>
          </a:xfrm>
          <a:custGeom>
            <a:avLst/>
            <a:gdLst>
              <a:gd name="connsiteX0" fmla="*/ 0 w 1455704"/>
              <a:gd name="connsiteY0" fmla="*/ 145570 h 1651314"/>
              <a:gd name="connsiteX1" fmla="*/ 145570 w 1455704"/>
              <a:gd name="connsiteY1" fmla="*/ 0 h 1651314"/>
              <a:gd name="connsiteX2" fmla="*/ 1310134 w 1455704"/>
              <a:gd name="connsiteY2" fmla="*/ 0 h 1651314"/>
              <a:gd name="connsiteX3" fmla="*/ 1455704 w 1455704"/>
              <a:gd name="connsiteY3" fmla="*/ 145570 h 1651314"/>
              <a:gd name="connsiteX4" fmla="*/ 1455704 w 1455704"/>
              <a:gd name="connsiteY4" fmla="*/ 1505744 h 1651314"/>
              <a:gd name="connsiteX5" fmla="*/ 1310134 w 1455704"/>
              <a:gd name="connsiteY5" fmla="*/ 1651314 h 1651314"/>
              <a:gd name="connsiteX6" fmla="*/ 145570 w 1455704"/>
              <a:gd name="connsiteY6" fmla="*/ 1651314 h 1651314"/>
              <a:gd name="connsiteX7" fmla="*/ 0 w 1455704"/>
              <a:gd name="connsiteY7" fmla="*/ 1505744 h 1651314"/>
              <a:gd name="connsiteX8" fmla="*/ 0 w 1455704"/>
              <a:gd name="connsiteY8" fmla="*/ 145570 h 16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704" h="1651314">
                <a:moveTo>
                  <a:pt x="0" y="145570"/>
                </a:moveTo>
                <a:cubicBezTo>
                  <a:pt x="0" y="65174"/>
                  <a:pt x="65174" y="0"/>
                  <a:pt x="145570" y="0"/>
                </a:cubicBezTo>
                <a:lnTo>
                  <a:pt x="1310134" y="0"/>
                </a:lnTo>
                <a:cubicBezTo>
                  <a:pt x="1390530" y="0"/>
                  <a:pt x="1455704" y="65174"/>
                  <a:pt x="1455704" y="145570"/>
                </a:cubicBezTo>
                <a:lnTo>
                  <a:pt x="1455704" y="1505744"/>
                </a:lnTo>
                <a:cubicBezTo>
                  <a:pt x="1455704" y="1586140"/>
                  <a:pt x="1390530" y="1651314"/>
                  <a:pt x="1310134" y="1651314"/>
                </a:cubicBezTo>
                <a:lnTo>
                  <a:pt x="145570" y="1651314"/>
                </a:lnTo>
                <a:cubicBezTo>
                  <a:pt x="65174" y="1651314"/>
                  <a:pt x="0" y="1586140"/>
                  <a:pt x="0" y="1505744"/>
                </a:cubicBezTo>
                <a:lnTo>
                  <a:pt x="0" y="14557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216" tIns="111216" rIns="111216" bIns="111216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8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立即用保鲜膜、塑料布、纱布或清洁敷料压在伤口上</a:t>
            </a: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10C8A62A-32B7-4C99-8BE6-D1454181F8C5}"/>
              </a:ext>
            </a:extLst>
          </p:cNvPr>
          <p:cNvSpPr/>
          <p:nvPr/>
        </p:nvSpPr>
        <p:spPr>
          <a:xfrm>
            <a:off x="2934203" y="2593480"/>
            <a:ext cx="308609" cy="361014"/>
          </a:xfrm>
          <a:custGeom>
            <a:avLst/>
            <a:gdLst>
              <a:gd name="connsiteX0" fmla="*/ 0 w 308609"/>
              <a:gd name="connsiteY0" fmla="*/ 72203 h 361014"/>
              <a:gd name="connsiteX1" fmla="*/ 154305 w 308609"/>
              <a:gd name="connsiteY1" fmla="*/ 72203 h 361014"/>
              <a:gd name="connsiteX2" fmla="*/ 154305 w 308609"/>
              <a:gd name="connsiteY2" fmla="*/ 0 h 361014"/>
              <a:gd name="connsiteX3" fmla="*/ 308609 w 308609"/>
              <a:gd name="connsiteY3" fmla="*/ 180507 h 361014"/>
              <a:gd name="connsiteX4" fmla="*/ 154305 w 308609"/>
              <a:gd name="connsiteY4" fmla="*/ 361014 h 361014"/>
              <a:gd name="connsiteX5" fmla="*/ 154305 w 308609"/>
              <a:gd name="connsiteY5" fmla="*/ 288811 h 361014"/>
              <a:gd name="connsiteX6" fmla="*/ 0 w 308609"/>
              <a:gd name="connsiteY6" fmla="*/ 288811 h 361014"/>
              <a:gd name="connsiteX7" fmla="*/ 0 w 308609"/>
              <a:gd name="connsiteY7" fmla="*/ 72203 h 36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609" h="361014">
                <a:moveTo>
                  <a:pt x="0" y="72203"/>
                </a:moveTo>
                <a:lnTo>
                  <a:pt x="154305" y="72203"/>
                </a:lnTo>
                <a:lnTo>
                  <a:pt x="154305" y="0"/>
                </a:lnTo>
                <a:lnTo>
                  <a:pt x="308609" y="180507"/>
                </a:lnTo>
                <a:lnTo>
                  <a:pt x="154305" y="361014"/>
                </a:lnTo>
                <a:lnTo>
                  <a:pt x="154305" y="288811"/>
                </a:lnTo>
                <a:lnTo>
                  <a:pt x="0" y="288811"/>
                </a:lnTo>
                <a:lnTo>
                  <a:pt x="0" y="722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2203" rIns="92583" bIns="72203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3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9E4CC5CF-F56C-40BE-B39F-52F2CE549C27}"/>
              </a:ext>
            </a:extLst>
          </p:cNvPr>
          <p:cNvSpPr/>
          <p:nvPr/>
        </p:nvSpPr>
        <p:spPr>
          <a:xfrm>
            <a:off x="3370914" y="1948330"/>
            <a:ext cx="1455704" cy="1651314"/>
          </a:xfrm>
          <a:custGeom>
            <a:avLst/>
            <a:gdLst>
              <a:gd name="connsiteX0" fmla="*/ 0 w 1455704"/>
              <a:gd name="connsiteY0" fmla="*/ 145570 h 1651314"/>
              <a:gd name="connsiteX1" fmla="*/ 145570 w 1455704"/>
              <a:gd name="connsiteY1" fmla="*/ 0 h 1651314"/>
              <a:gd name="connsiteX2" fmla="*/ 1310134 w 1455704"/>
              <a:gd name="connsiteY2" fmla="*/ 0 h 1651314"/>
              <a:gd name="connsiteX3" fmla="*/ 1455704 w 1455704"/>
              <a:gd name="connsiteY3" fmla="*/ 145570 h 1651314"/>
              <a:gd name="connsiteX4" fmla="*/ 1455704 w 1455704"/>
              <a:gd name="connsiteY4" fmla="*/ 1505744 h 1651314"/>
              <a:gd name="connsiteX5" fmla="*/ 1310134 w 1455704"/>
              <a:gd name="connsiteY5" fmla="*/ 1651314 h 1651314"/>
              <a:gd name="connsiteX6" fmla="*/ 145570 w 1455704"/>
              <a:gd name="connsiteY6" fmla="*/ 1651314 h 1651314"/>
              <a:gd name="connsiteX7" fmla="*/ 0 w 1455704"/>
              <a:gd name="connsiteY7" fmla="*/ 1505744 h 1651314"/>
              <a:gd name="connsiteX8" fmla="*/ 0 w 1455704"/>
              <a:gd name="connsiteY8" fmla="*/ 145570 h 16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704" h="1651314">
                <a:moveTo>
                  <a:pt x="0" y="145570"/>
                </a:moveTo>
                <a:cubicBezTo>
                  <a:pt x="0" y="65174"/>
                  <a:pt x="65174" y="0"/>
                  <a:pt x="145570" y="0"/>
                </a:cubicBezTo>
                <a:lnTo>
                  <a:pt x="1310134" y="0"/>
                </a:lnTo>
                <a:cubicBezTo>
                  <a:pt x="1390530" y="0"/>
                  <a:pt x="1455704" y="65174"/>
                  <a:pt x="1455704" y="145570"/>
                </a:cubicBezTo>
                <a:lnTo>
                  <a:pt x="1455704" y="1505744"/>
                </a:lnTo>
                <a:cubicBezTo>
                  <a:pt x="1455704" y="1586140"/>
                  <a:pt x="1390530" y="1651314"/>
                  <a:pt x="1310134" y="1651314"/>
                </a:cubicBezTo>
                <a:lnTo>
                  <a:pt x="145570" y="1651314"/>
                </a:lnTo>
                <a:cubicBezTo>
                  <a:pt x="65174" y="1651314"/>
                  <a:pt x="0" y="1586140"/>
                  <a:pt x="0" y="1505744"/>
                </a:cubicBezTo>
                <a:lnTo>
                  <a:pt x="0" y="14557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216" tIns="111216" rIns="111216" bIns="111216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8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胶布将敷料固定</a:t>
            </a: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3FAD7E85-A29D-403A-B8A3-C73DBF80B209}"/>
              </a:ext>
            </a:extLst>
          </p:cNvPr>
          <p:cNvSpPr/>
          <p:nvPr/>
        </p:nvSpPr>
        <p:spPr>
          <a:xfrm>
            <a:off x="4972189" y="2593480"/>
            <a:ext cx="308609" cy="361014"/>
          </a:xfrm>
          <a:custGeom>
            <a:avLst/>
            <a:gdLst>
              <a:gd name="connsiteX0" fmla="*/ 0 w 308609"/>
              <a:gd name="connsiteY0" fmla="*/ 72203 h 361014"/>
              <a:gd name="connsiteX1" fmla="*/ 154305 w 308609"/>
              <a:gd name="connsiteY1" fmla="*/ 72203 h 361014"/>
              <a:gd name="connsiteX2" fmla="*/ 154305 w 308609"/>
              <a:gd name="connsiteY2" fmla="*/ 0 h 361014"/>
              <a:gd name="connsiteX3" fmla="*/ 308609 w 308609"/>
              <a:gd name="connsiteY3" fmla="*/ 180507 h 361014"/>
              <a:gd name="connsiteX4" fmla="*/ 154305 w 308609"/>
              <a:gd name="connsiteY4" fmla="*/ 361014 h 361014"/>
              <a:gd name="connsiteX5" fmla="*/ 154305 w 308609"/>
              <a:gd name="connsiteY5" fmla="*/ 288811 h 361014"/>
              <a:gd name="connsiteX6" fmla="*/ 0 w 308609"/>
              <a:gd name="connsiteY6" fmla="*/ 288811 h 361014"/>
              <a:gd name="connsiteX7" fmla="*/ 0 w 308609"/>
              <a:gd name="connsiteY7" fmla="*/ 72203 h 36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609" h="361014">
                <a:moveTo>
                  <a:pt x="0" y="72203"/>
                </a:moveTo>
                <a:lnTo>
                  <a:pt x="154305" y="72203"/>
                </a:lnTo>
                <a:lnTo>
                  <a:pt x="154305" y="0"/>
                </a:lnTo>
                <a:lnTo>
                  <a:pt x="308609" y="180507"/>
                </a:lnTo>
                <a:lnTo>
                  <a:pt x="154305" y="361014"/>
                </a:lnTo>
                <a:lnTo>
                  <a:pt x="154305" y="288811"/>
                </a:lnTo>
                <a:lnTo>
                  <a:pt x="0" y="288811"/>
                </a:lnTo>
                <a:lnTo>
                  <a:pt x="0" y="722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2203" rIns="92583" bIns="72203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3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B7940879-46D1-4299-817C-46A14A2DBE6F}"/>
              </a:ext>
            </a:extLst>
          </p:cNvPr>
          <p:cNvSpPr/>
          <p:nvPr/>
        </p:nvSpPr>
        <p:spPr>
          <a:xfrm>
            <a:off x="5408900" y="1948330"/>
            <a:ext cx="1455704" cy="1651314"/>
          </a:xfrm>
          <a:custGeom>
            <a:avLst/>
            <a:gdLst>
              <a:gd name="connsiteX0" fmla="*/ 0 w 1455704"/>
              <a:gd name="connsiteY0" fmla="*/ 145570 h 1651314"/>
              <a:gd name="connsiteX1" fmla="*/ 145570 w 1455704"/>
              <a:gd name="connsiteY1" fmla="*/ 0 h 1651314"/>
              <a:gd name="connsiteX2" fmla="*/ 1310134 w 1455704"/>
              <a:gd name="connsiteY2" fmla="*/ 0 h 1651314"/>
              <a:gd name="connsiteX3" fmla="*/ 1455704 w 1455704"/>
              <a:gd name="connsiteY3" fmla="*/ 145570 h 1651314"/>
              <a:gd name="connsiteX4" fmla="*/ 1455704 w 1455704"/>
              <a:gd name="connsiteY4" fmla="*/ 1505744 h 1651314"/>
              <a:gd name="connsiteX5" fmla="*/ 1310134 w 1455704"/>
              <a:gd name="connsiteY5" fmla="*/ 1651314 h 1651314"/>
              <a:gd name="connsiteX6" fmla="*/ 145570 w 1455704"/>
              <a:gd name="connsiteY6" fmla="*/ 1651314 h 1651314"/>
              <a:gd name="connsiteX7" fmla="*/ 0 w 1455704"/>
              <a:gd name="connsiteY7" fmla="*/ 1505744 h 1651314"/>
              <a:gd name="connsiteX8" fmla="*/ 0 w 1455704"/>
              <a:gd name="connsiteY8" fmla="*/ 145570 h 16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704" h="1651314">
                <a:moveTo>
                  <a:pt x="0" y="145570"/>
                </a:moveTo>
                <a:cubicBezTo>
                  <a:pt x="0" y="65174"/>
                  <a:pt x="65174" y="0"/>
                  <a:pt x="145570" y="0"/>
                </a:cubicBezTo>
                <a:lnTo>
                  <a:pt x="1310134" y="0"/>
                </a:lnTo>
                <a:cubicBezTo>
                  <a:pt x="1390530" y="0"/>
                  <a:pt x="1455704" y="65174"/>
                  <a:pt x="1455704" y="145570"/>
                </a:cubicBezTo>
                <a:lnTo>
                  <a:pt x="1455704" y="1505744"/>
                </a:lnTo>
                <a:cubicBezTo>
                  <a:pt x="1455704" y="1586140"/>
                  <a:pt x="1390530" y="1651314"/>
                  <a:pt x="1310134" y="1651314"/>
                </a:cubicBezTo>
                <a:lnTo>
                  <a:pt x="145570" y="1651314"/>
                </a:lnTo>
                <a:cubicBezTo>
                  <a:pt x="65174" y="1651314"/>
                  <a:pt x="0" y="1586140"/>
                  <a:pt x="0" y="1505744"/>
                </a:cubicBezTo>
                <a:lnTo>
                  <a:pt x="0" y="14557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216" tIns="111216" rIns="111216" bIns="111216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8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三角巾折成宽带绕胸固定于健侧打结</a:t>
            </a:r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DDD954B3-E47B-42B2-A565-1D2B5EB8EE31}"/>
              </a:ext>
            </a:extLst>
          </p:cNvPr>
          <p:cNvSpPr/>
          <p:nvPr/>
        </p:nvSpPr>
        <p:spPr>
          <a:xfrm>
            <a:off x="7010174" y="2593480"/>
            <a:ext cx="308609" cy="361014"/>
          </a:xfrm>
          <a:custGeom>
            <a:avLst/>
            <a:gdLst>
              <a:gd name="connsiteX0" fmla="*/ 0 w 308609"/>
              <a:gd name="connsiteY0" fmla="*/ 72203 h 361014"/>
              <a:gd name="connsiteX1" fmla="*/ 154305 w 308609"/>
              <a:gd name="connsiteY1" fmla="*/ 72203 h 361014"/>
              <a:gd name="connsiteX2" fmla="*/ 154305 w 308609"/>
              <a:gd name="connsiteY2" fmla="*/ 0 h 361014"/>
              <a:gd name="connsiteX3" fmla="*/ 308609 w 308609"/>
              <a:gd name="connsiteY3" fmla="*/ 180507 h 361014"/>
              <a:gd name="connsiteX4" fmla="*/ 154305 w 308609"/>
              <a:gd name="connsiteY4" fmla="*/ 361014 h 361014"/>
              <a:gd name="connsiteX5" fmla="*/ 154305 w 308609"/>
              <a:gd name="connsiteY5" fmla="*/ 288811 h 361014"/>
              <a:gd name="connsiteX6" fmla="*/ 0 w 308609"/>
              <a:gd name="connsiteY6" fmla="*/ 288811 h 361014"/>
              <a:gd name="connsiteX7" fmla="*/ 0 w 308609"/>
              <a:gd name="connsiteY7" fmla="*/ 72203 h 36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609" h="361014">
                <a:moveTo>
                  <a:pt x="0" y="72203"/>
                </a:moveTo>
                <a:lnTo>
                  <a:pt x="154305" y="72203"/>
                </a:lnTo>
                <a:lnTo>
                  <a:pt x="154305" y="0"/>
                </a:lnTo>
                <a:lnTo>
                  <a:pt x="308609" y="180507"/>
                </a:lnTo>
                <a:lnTo>
                  <a:pt x="154305" y="361014"/>
                </a:lnTo>
                <a:lnTo>
                  <a:pt x="154305" y="288811"/>
                </a:lnTo>
                <a:lnTo>
                  <a:pt x="0" y="288811"/>
                </a:lnTo>
                <a:lnTo>
                  <a:pt x="0" y="722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2203" rIns="92583" bIns="72203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3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B3048414-5C3E-48F3-858D-5D9A737C8495}"/>
              </a:ext>
            </a:extLst>
          </p:cNvPr>
          <p:cNvSpPr/>
          <p:nvPr/>
        </p:nvSpPr>
        <p:spPr>
          <a:xfrm>
            <a:off x="7446886" y="1948330"/>
            <a:ext cx="1455704" cy="1651314"/>
          </a:xfrm>
          <a:custGeom>
            <a:avLst/>
            <a:gdLst>
              <a:gd name="connsiteX0" fmla="*/ 0 w 1455704"/>
              <a:gd name="connsiteY0" fmla="*/ 145570 h 1651314"/>
              <a:gd name="connsiteX1" fmla="*/ 145570 w 1455704"/>
              <a:gd name="connsiteY1" fmla="*/ 0 h 1651314"/>
              <a:gd name="connsiteX2" fmla="*/ 1310134 w 1455704"/>
              <a:gd name="connsiteY2" fmla="*/ 0 h 1651314"/>
              <a:gd name="connsiteX3" fmla="*/ 1455704 w 1455704"/>
              <a:gd name="connsiteY3" fmla="*/ 145570 h 1651314"/>
              <a:gd name="connsiteX4" fmla="*/ 1455704 w 1455704"/>
              <a:gd name="connsiteY4" fmla="*/ 1505744 h 1651314"/>
              <a:gd name="connsiteX5" fmla="*/ 1310134 w 1455704"/>
              <a:gd name="connsiteY5" fmla="*/ 1651314 h 1651314"/>
              <a:gd name="connsiteX6" fmla="*/ 145570 w 1455704"/>
              <a:gd name="connsiteY6" fmla="*/ 1651314 h 1651314"/>
              <a:gd name="connsiteX7" fmla="*/ 0 w 1455704"/>
              <a:gd name="connsiteY7" fmla="*/ 1505744 h 1651314"/>
              <a:gd name="connsiteX8" fmla="*/ 0 w 1455704"/>
              <a:gd name="connsiteY8" fmla="*/ 145570 h 16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704" h="1651314">
                <a:moveTo>
                  <a:pt x="0" y="145570"/>
                </a:moveTo>
                <a:cubicBezTo>
                  <a:pt x="0" y="65174"/>
                  <a:pt x="65174" y="0"/>
                  <a:pt x="145570" y="0"/>
                </a:cubicBezTo>
                <a:lnTo>
                  <a:pt x="1310134" y="0"/>
                </a:lnTo>
                <a:cubicBezTo>
                  <a:pt x="1390530" y="0"/>
                  <a:pt x="1455704" y="65174"/>
                  <a:pt x="1455704" y="145570"/>
                </a:cubicBezTo>
                <a:lnTo>
                  <a:pt x="1455704" y="1505744"/>
                </a:lnTo>
                <a:cubicBezTo>
                  <a:pt x="1455704" y="1586140"/>
                  <a:pt x="1390530" y="1651314"/>
                  <a:pt x="1310134" y="1651314"/>
                </a:cubicBezTo>
                <a:lnTo>
                  <a:pt x="145570" y="1651314"/>
                </a:lnTo>
                <a:cubicBezTo>
                  <a:pt x="65174" y="1651314"/>
                  <a:pt x="0" y="1586140"/>
                  <a:pt x="0" y="1505744"/>
                </a:cubicBezTo>
                <a:lnTo>
                  <a:pt x="0" y="14557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216" tIns="111216" rIns="111216" bIns="111216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8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三角巾侧胸部或全胸部包扎</a:t>
            </a: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BDB7B3FF-20F1-44CB-9FA2-0EC0AD407148}"/>
              </a:ext>
            </a:extLst>
          </p:cNvPr>
          <p:cNvSpPr/>
          <p:nvPr/>
        </p:nvSpPr>
        <p:spPr>
          <a:xfrm>
            <a:off x="9048160" y="2593480"/>
            <a:ext cx="308609" cy="361014"/>
          </a:xfrm>
          <a:custGeom>
            <a:avLst/>
            <a:gdLst>
              <a:gd name="connsiteX0" fmla="*/ 0 w 308609"/>
              <a:gd name="connsiteY0" fmla="*/ 72203 h 361014"/>
              <a:gd name="connsiteX1" fmla="*/ 154305 w 308609"/>
              <a:gd name="connsiteY1" fmla="*/ 72203 h 361014"/>
              <a:gd name="connsiteX2" fmla="*/ 154305 w 308609"/>
              <a:gd name="connsiteY2" fmla="*/ 0 h 361014"/>
              <a:gd name="connsiteX3" fmla="*/ 308609 w 308609"/>
              <a:gd name="connsiteY3" fmla="*/ 180507 h 361014"/>
              <a:gd name="connsiteX4" fmla="*/ 154305 w 308609"/>
              <a:gd name="connsiteY4" fmla="*/ 361014 h 361014"/>
              <a:gd name="connsiteX5" fmla="*/ 154305 w 308609"/>
              <a:gd name="connsiteY5" fmla="*/ 288811 h 361014"/>
              <a:gd name="connsiteX6" fmla="*/ 0 w 308609"/>
              <a:gd name="connsiteY6" fmla="*/ 288811 h 361014"/>
              <a:gd name="connsiteX7" fmla="*/ 0 w 308609"/>
              <a:gd name="connsiteY7" fmla="*/ 72203 h 36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609" h="361014">
                <a:moveTo>
                  <a:pt x="0" y="72203"/>
                </a:moveTo>
                <a:lnTo>
                  <a:pt x="154305" y="72203"/>
                </a:lnTo>
                <a:lnTo>
                  <a:pt x="154305" y="0"/>
                </a:lnTo>
                <a:lnTo>
                  <a:pt x="308609" y="180507"/>
                </a:lnTo>
                <a:lnTo>
                  <a:pt x="154305" y="361014"/>
                </a:lnTo>
                <a:lnTo>
                  <a:pt x="154305" y="288811"/>
                </a:lnTo>
                <a:lnTo>
                  <a:pt x="0" y="288811"/>
                </a:lnTo>
                <a:lnTo>
                  <a:pt x="0" y="7220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2203" rIns="92583" bIns="72203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300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1B146702-6554-4326-B728-918E1A98F708}"/>
              </a:ext>
            </a:extLst>
          </p:cNvPr>
          <p:cNvSpPr/>
          <p:nvPr/>
        </p:nvSpPr>
        <p:spPr>
          <a:xfrm>
            <a:off x="9484872" y="1948330"/>
            <a:ext cx="1455704" cy="1651314"/>
          </a:xfrm>
          <a:custGeom>
            <a:avLst/>
            <a:gdLst>
              <a:gd name="connsiteX0" fmla="*/ 0 w 1455704"/>
              <a:gd name="connsiteY0" fmla="*/ 145570 h 1651314"/>
              <a:gd name="connsiteX1" fmla="*/ 145570 w 1455704"/>
              <a:gd name="connsiteY1" fmla="*/ 0 h 1651314"/>
              <a:gd name="connsiteX2" fmla="*/ 1310134 w 1455704"/>
              <a:gd name="connsiteY2" fmla="*/ 0 h 1651314"/>
              <a:gd name="connsiteX3" fmla="*/ 1455704 w 1455704"/>
              <a:gd name="connsiteY3" fmla="*/ 145570 h 1651314"/>
              <a:gd name="connsiteX4" fmla="*/ 1455704 w 1455704"/>
              <a:gd name="connsiteY4" fmla="*/ 1505744 h 1651314"/>
              <a:gd name="connsiteX5" fmla="*/ 1310134 w 1455704"/>
              <a:gd name="connsiteY5" fmla="*/ 1651314 h 1651314"/>
              <a:gd name="connsiteX6" fmla="*/ 145570 w 1455704"/>
              <a:gd name="connsiteY6" fmla="*/ 1651314 h 1651314"/>
              <a:gd name="connsiteX7" fmla="*/ 0 w 1455704"/>
              <a:gd name="connsiteY7" fmla="*/ 1505744 h 1651314"/>
              <a:gd name="connsiteX8" fmla="*/ 0 w 1455704"/>
              <a:gd name="connsiteY8" fmla="*/ 145570 h 16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5704" h="1651314">
                <a:moveTo>
                  <a:pt x="0" y="145570"/>
                </a:moveTo>
                <a:cubicBezTo>
                  <a:pt x="0" y="65174"/>
                  <a:pt x="65174" y="0"/>
                  <a:pt x="145570" y="0"/>
                </a:cubicBezTo>
                <a:lnTo>
                  <a:pt x="1310134" y="0"/>
                </a:lnTo>
                <a:cubicBezTo>
                  <a:pt x="1390530" y="0"/>
                  <a:pt x="1455704" y="65174"/>
                  <a:pt x="1455704" y="145570"/>
                </a:cubicBezTo>
                <a:lnTo>
                  <a:pt x="1455704" y="1505744"/>
                </a:lnTo>
                <a:cubicBezTo>
                  <a:pt x="1455704" y="1586140"/>
                  <a:pt x="1390530" y="1651314"/>
                  <a:pt x="1310134" y="1651314"/>
                </a:cubicBezTo>
                <a:lnTo>
                  <a:pt x="145570" y="1651314"/>
                </a:lnTo>
                <a:cubicBezTo>
                  <a:pt x="65174" y="1651314"/>
                  <a:pt x="0" y="1586140"/>
                  <a:pt x="0" y="1505744"/>
                </a:cubicBezTo>
                <a:lnTo>
                  <a:pt x="0" y="14557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1216" tIns="111216" rIns="111216" bIns="111216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8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伤员取半卧位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88644220-BF0A-4438-B7D8-9FEFB434DE66}"/>
              </a:ext>
            </a:extLst>
          </p:cNvPr>
          <p:cNvSpPr txBox="1"/>
          <p:nvPr/>
        </p:nvSpPr>
        <p:spPr>
          <a:xfrm>
            <a:off x="1328233" y="1435693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开放性气胸的处理</a:t>
            </a:r>
          </a:p>
        </p:txBody>
      </p:sp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55265FF4-4D83-4D25-B88F-C85035A83520}"/>
              </a:ext>
            </a:extLst>
          </p:cNvPr>
          <p:cNvSpPr/>
          <p:nvPr/>
        </p:nvSpPr>
        <p:spPr>
          <a:xfrm>
            <a:off x="1333349" y="4479341"/>
            <a:ext cx="1529331" cy="1046636"/>
          </a:xfrm>
          <a:custGeom>
            <a:avLst/>
            <a:gdLst>
              <a:gd name="connsiteX0" fmla="*/ 0 w 1529331"/>
              <a:gd name="connsiteY0" fmla="*/ 104664 h 1046636"/>
              <a:gd name="connsiteX1" fmla="*/ 104664 w 1529331"/>
              <a:gd name="connsiteY1" fmla="*/ 0 h 1046636"/>
              <a:gd name="connsiteX2" fmla="*/ 1424667 w 1529331"/>
              <a:gd name="connsiteY2" fmla="*/ 0 h 1046636"/>
              <a:gd name="connsiteX3" fmla="*/ 1529331 w 1529331"/>
              <a:gd name="connsiteY3" fmla="*/ 104664 h 1046636"/>
              <a:gd name="connsiteX4" fmla="*/ 1529331 w 1529331"/>
              <a:gd name="connsiteY4" fmla="*/ 941972 h 1046636"/>
              <a:gd name="connsiteX5" fmla="*/ 1424667 w 1529331"/>
              <a:gd name="connsiteY5" fmla="*/ 1046636 h 1046636"/>
              <a:gd name="connsiteX6" fmla="*/ 104664 w 1529331"/>
              <a:gd name="connsiteY6" fmla="*/ 1046636 h 1046636"/>
              <a:gd name="connsiteX7" fmla="*/ 0 w 1529331"/>
              <a:gd name="connsiteY7" fmla="*/ 941972 h 1046636"/>
              <a:gd name="connsiteX8" fmla="*/ 0 w 1529331"/>
              <a:gd name="connsiteY8" fmla="*/ 104664 h 104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9331" h="1046636">
                <a:moveTo>
                  <a:pt x="0" y="104664"/>
                </a:moveTo>
                <a:cubicBezTo>
                  <a:pt x="0" y="46860"/>
                  <a:pt x="46860" y="0"/>
                  <a:pt x="104664" y="0"/>
                </a:cubicBezTo>
                <a:lnTo>
                  <a:pt x="1424667" y="0"/>
                </a:lnTo>
                <a:cubicBezTo>
                  <a:pt x="1482471" y="0"/>
                  <a:pt x="1529331" y="46860"/>
                  <a:pt x="1529331" y="104664"/>
                </a:cubicBezTo>
                <a:lnTo>
                  <a:pt x="1529331" y="941972"/>
                </a:lnTo>
                <a:cubicBezTo>
                  <a:pt x="1529331" y="999776"/>
                  <a:pt x="1482471" y="1046636"/>
                  <a:pt x="1424667" y="1046636"/>
                </a:cubicBezTo>
                <a:lnTo>
                  <a:pt x="104664" y="1046636"/>
                </a:lnTo>
                <a:cubicBezTo>
                  <a:pt x="46860" y="1046636"/>
                  <a:pt x="0" y="999776"/>
                  <a:pt x="0" y="941972"/>
                </a:cubicBezTo>
                <a:lnTo>
                  <a:pt x="0" y="104664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235" tIns="99235" rIns="99235" bIns="99235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8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敷料上剪洞，套过异物，置于伤口上</a:t>
            </a:r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xmlns="" id="{600555E7-3DE8-449C-BEC3-02F10F5D5BAB}"/>
              </a:ext>
            </a:extLst>
          </p:cNvPr>
          <p:cNvSpPr/>
          <p:nvPr/>
        </p:nvSpPr>
        <p:spPr>
          <a:xfrm>
            <a:off x="3015614" y="4813022"/>
            <a:ext cx="324218" cy="379274"/>
          </a:xfrm>
          <a:custGeom>
            <a:avLst/>
            <a:gdLst>
              <a:gd name="connsiteX0" fmla="*/ 0 w 324218"/>
              <a:gd name="connsiteY0" fmla="*/ 75855 h 379274"/>
              <a:gd name="connsiteX1" fmla="*/ 162109 w 324218"/>
              <a:gd name="connsiteY1" fmla="*/ 75855 h 379274"/>
              <a:gd name="connsiteX2" fmla="*/ 162109 w 324218"/>
              <a:gd name="connsiteY2" fmla="*/ 0 h 379274"/>
              <a:gd name="connsiteX3" fmla="*/ 324218 w 324218"/>
              <a:gd name="connsiteY3" fmla="*/ 189637 h 379274"/>
              <a:gd name="connsiteX4" fmla="*/ 162109 w 324218"/>
              <a:gd name="connsiteY4" fmla="*/ 379274 h 379274"/>
              <a:gd name="connsiteX5" fmla="*/ 162109 w 324218"/>
              <a:gd name="connsiteY5" fmla="*/ 303419 h 379274"/>
              <a:gd name="connsiteX6" fmla="*/ 0 w 324218"/>
              <a:gd name="connsiteY6" fmla="*/ 303419 h 379274"/>
              <a:gd name="connsiteX7" fmla="*/ 0 w 324218"/>
              <a:gd name="connsiteY7" fmla="*/ 75855 h 379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4218" h="379274">
                <a:moveTo>
                  <a:pt x="0" y="75855"/>
                </a:moveTo>
                <a:lnTo>
                  <a:pt x="162109" y="75855"/>
                </a:lnTo>
                <a:lnTo>
                  <a:pt x="162109" y="0"/>
                </a:lnTo>
                <a:lnTo>
                  <a:pt x="324218" y="189637"/>
                </a:lnTo>
                <a:lnTo>
                  <a:pt x="162109" y="379274"/>
                </a:lnTo>
                <a:lnTo>
                  <a:pt x="162109" y="303419"/>
                </a:lnTo>
                <a:lnTo>
                  <a:pt x="0" y="303419"/>
                </a:lnTo>
                <a:lnTo>
                  <a:pt x="0" y="7585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5855" rIns="97265" bIns="75855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400" kern="1200"/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82544DFE-38F7-4129-A694-99B9D088665E}"/>
              </a:ext>
            </a:extLst>
          </p:cNvPr>
          <p:cNvSpPr/>
          <p:nvPr/>
        </p:nvSpPr>
        <p:spPr>
          <a:xfrm>
            <a:off x="3474413" y="4479341"/>
            <a:ext cx="1529331" cy="1046636"/>
          </a:xfrm>
          <a:custGeom>
            <a:avLst/>
            <a:gdLst>
              <a:gd name="connsiteX0" fmla="*/ 0 w 1529331"/>
              <a:gd name="connsiteY0" fmla="*/ 104664 h 1046636"/>
              <a:gd name="connsiteX1" fmla="*/ 104664 w 1529331"/>
              <a:gd name="connsiteY1" fmla="*/ 0 h 1046636"/>
              <a:gd name="connsiteX2" fmla="*/ 1424667 w 1529331"/>
              <a:gd name="connsiteY2" fmla="*/ 0 h 1046636"/>
              <a:gd name="connsiteX3" fmla="*/ 1529331 w 1529331"/>
              <a:gd name="connsiteY3" fmla="*/ 104664 h 1046636"/>
              <a:gd name="connsiteX4" fmla="*/ 1529331 w 1529331"/>
              <a:gd name="connsiteY4" fmla="*/ 941972 h 1046636"/>
              <a:gd name="connsiteX5" fmla="*/ 1424667 w 1529331"/>
              <a:gd name="connsiteY5" fmla="*/ 1046636 h 1046636"/>
              <a:gd name="connsiteX6" fmla="*/ 104664 w 1529331"/>
              <a:gd name="connsiteY6" fmla="*/ 1046636 h 1046636"/>
              <a:gd name="connsiteX7" fmla="*/ 0 w 1529331"/>
              <a:gd name="connsiteY7" fmla="*/ 941972 h 1046636"/>
              <a:gd name="connsiteX8" fmla="*/ 0 w 1529331"/>
              <a:gd name="connsiteY8" fmla="*/ 104664 h 104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9331" h="1046636">
                <a:moveTo>
                  <a:pt x="0" y="104664"/>
                </a:moveTo>
                <a:cubicBezTo>
                  <a:pt x="0" y="46860"/>
                  <a:pt x="46860" y="0"/>
                  <a:pt x="104664" y="0"/>
                </a:cubicBezTo>
                <a:lnTo>
                  <a:pt x="1424667" y="0"/>
                </a:lnTo>
                <a:cubicBezTo>
                  <a:pt x="1482471" y="0"/>
                  <a:pt x="1529331" y="46860"/>
                  <a:pt x="1529331" y="104664"/>
                </a:cubicBezTo>
                <a:lnTo>
                  <a:pt x="1529331" y="941972"/>
                </a:lnTo>
                <a:cubicBezTo>
                  <a:pt x="1529331" y="999776"/>
                  <a:pt x="1482471" y="1046636"/>
                  <a:pt x="1424667" y="1046636"/>
                </a:cubicBezTo>
                <a:lnTo>
                  <a:pt x="104664" y="1046636"/>
                </a:lnTo>
                <a:cubicBezTo>
                  <a:pt x="46860" y="1046636"/>
                  <a:pt x="0" y="999776"/>
                  <a:pt x="0" y="941972"/>
                </a:cubicBezTo>
                <a:lnTo>
                  <a:pt x="0" y="104664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235" tIns="99235" rIns="99235" bIns="99235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8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用敷料卷放在异物两侧，将异物固定</a:t>
            </a:r>
          </a:p>
        </p:txBody>
      </p:sp>
      <p:sp>
        <p:nvSpPr>
          <p:cNvPr id="28" name="任意多边形: 形状 27">
            <a:extLst>
              <a:ext uri="{FF2B5EF4-FFF2-40B4-BE49-F238E27FC236}">
                <a16:creationId xmlns:a16="http://schemas.microsoft.com/office/drawing/2014/main" xmlns="" id="{69DEB682-DF46-4C8D-825C-00C0C3C9A932}"/>
              </a:ext>
            </a:extLst>
          </p:cNvPr>
          <p:cNvSpPr/>
          <p:nvPr/>
        </p:nvSpPr>
        <p:spPr>
          <a:xfrm>
            <a:off x="5156678" y="4813022"/>
            <a:ext cx="324218" cy="379274"/>
          </a:xfrm>
          <a:custGeom>
            <a:avLst/>
            <a:gdLst>
              <a:gd name="connsiteX0" fmla="*/ 0 w 324218"/>
              <a:gd name="connsiteY0" fmla="*/ 75855 h 379274"/>
              <a:gd name="connsiteX1" fmla="*/ 162109 w 324218"/>
              <a:gd name="connsiteY1" fmla="*/ 75855 h 379274"/>
              <a:gd name="connsiteX2" fmla="*/ 162109 w 324218"/>
              <a:gd name="connsiteY2" fmla="*/ 0 h 379274"/>
              <a:gd name="connsiteX3" fmla="*/ 324218 w 324218"/>
              <a:gd name="connsiteY3" fmla="*/ 189637 h 379274"/>
              <a:gd name="connsiteX4" fmla="*/ 162109 w 324218"/>
              <a:gd name="connsiteY4" fmla="*/ 379274 h 379274"/>
              <a:gd name="connsiteX5" fmla="*/ 162109 w 324218"/>
              <a:gd name="connsiteY5" fmla="*/ 303419 h 379274"/>
              <a:gd name="connsiteX6" fmla="*/ 0 w 324218"/>
              <a:gd name="connsiteY6" fmla="*/ 303419 h 379274"/>
              <a:gd name="connsiteX7" fmla="*/ 0 w 324218"/>
              <a:gd name="connsiteY7" fmla="*/ 75855 h 379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4218" h="379274">
                <a:moveTo>
                  <a:pt x="0" y="75855"/>
                </a:moveTo>
                <a:lnTo>
                  <a:pt x="162109" y="75855"/>
                </a:lnTo>
                <a:lnTo>
                  <a:pt x="162109" y="0"/>
                </a:lnTo>
                <a:lnTo>
                  <a:pt x="324218" y="189637"/>
                </a:lnTo>
                <a:lnTo>
                  <a:pt x="162109" y="379274"/>
                </a:lnTo>
                <a:lnTo>
                  <a:pt x="162109" y="303419"/>
                </a:lnTo>
                <a:lnTo>
                  <a:pt x="0" y="303419"/>
                </a:lnTo>
                <a:lnTo>
                  <a:pt x="0" y="7585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5855" rIns="97265" bIns="75855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400" kern="1200"/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DEA14B49-A488-44BF-8661-60E138841C7C}"/>
              </a:ext>
            </a:extLst>
          </p:cNvPr>
          <p:cNvSpPr/>
          <p:nvPr/>
        </p:nvSpPr>
        <p:spPr>
          <a:xfrm>
            <a:off x="5615477" y="4479341"/>
            <a:ext cx="1529331" cy="1046636"/>
          </a:xfrm>
          <a:custGeom>
            <a:avLst/>
            <a:gdLst>
              <a:gd name="connsiteX0" fmla="*/ 0 w 1529331"/>
              <a:gd name="connsiteY0" fmla="*/ 104664 h 1046636"/>
              <a:gd name="connsiteX1" fmla="*/ 104664 w 1529331"/>
              <a:gd name="connsiteY1" fmla="*/ 0 h 1046636"/>
              <a:gd name="connsiteX2" fmla="*/ 1424667 w 1529331"/>
              <a:gd name="connsiteY2" fmla="*/ 0 h 1046636"/>
              <a:gd name="connsiteX3" fmla="*/ 1529331 w 1529331"/>
              <a:gd name="connsiteY3" fmla="*/ 104664 h 1046636"/>
              <a:gd name="connsiteX4" fmla="*/ 1529331 w 1529331"/>
              <a:gd name="connsiteY4" fmla="*/ 941972 h 1046636"/>
              <a:gd name="connsiteX5" fmla="*/ 1424667 w 1529331"/>
              <a:gd name="connsiteY5" fmla="*/ 1046636 h 1046636"/>
              <a:gd name="connsiteX6" fmla="*/ 104664 w 1529331"/>
              <a:gd name="connsiteY6" fmla="*/ 1046636 h 1046636"/>
              <a:gd name="connsiteX7" fmla="*/ 0 w 1529331"/>
              <a:gd name="connsiteY7" fmla="*/ 941972 h 1046636"/>
              <a:gd name="connsiteX8" fmla="*/ 0 w 1529331"/>
              <a:gd name="connsiteY8" fmla="*/ 104664 h 1046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9331" h="1046636">
                <a:moveTo>
                  <a:pt x="0" y="104664"/>
                </a:moveTo>
                <a:cubicBezTo>
                  <a:pt x="0" y="46860"/>
                  <a:pt x="46860" y="0"/>
                  <a:pt x="104664" y="0"/>
                </a:cubicBezTo>
                <a:lnTo>
                  <a:pt x="1424667" y="0"/>
                </a:lnTo>
                <a:cubicBezTo>
                  <a:pt x="1482471" y="0"/>
                  <a:pt x="1529331" y="46860"/>
                  <a:pt x="1529331" y="104664"/>
                </a:cubicBezTo>
                <a:lnTo>
                  <a:pt x="1529331" y="941972"/>
                </a:lnTo>
                <a:cubicBezTo>
                  <a:pt x="1529331" y="999776"/>
                  <a:pt x="1482471" y="1046636"/>
                  <a:pt x="1424667" y="1046636"/>
                </a:cubicBezTo>
                <a:lnTo>
                  <a:pt x="104664" y="1046636"/>
                </a:lnTo>
                <a:cubicBezTo>
                  <a:pt x="46860" y="1046636"/>
                  <a:pt x="0" y="999776"/>
                  <a:pt x="0" y="941972"/>
                </a:cubicBezTo>
                <a:lnTo>
                  <a:pt x="0" y="104664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235" tIns="99235" rIns="99235" bIns="99235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8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用绷带或者三角巾包扎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5EA4CA0-BBD1-485B-94E3-97E9A25E2700}"/>
              </a:ext>
            </a:extLst>
          </p:cNvPr>
          <p:cNvSpPr txBox="1"/>
          <p:nvPr/>
        </p:nvSpPr>
        <p:spPr>
          <a:xfrm>
            <a:off x="1226424" y="3943031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伤口异物处理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DE0D540D-39FE-4EA6-AF70-8BAF30353095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8CCE33B9-1F85-462F-9E2E-425A90548958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07B3B66-8733-4E56-B50A-AEDE452C94AB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xmlns="" id="{74308C86-5E0A-464D-B103-61022E5C56CE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iṡľïḍê">
                <a:extLst>
                  <a:ext uri="{FF2B5EF4-FFF2-40B4-BE49-F238E27FC236}">
                    <a16:creationId xmlns:a16="http://schemas.microsoft.com/office/drawing/2014/main" xmlns="" id="{407CEFA0-1012-4FC5-8F20-9C2D8344AE35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239FE837-C629-48B1-A3BC-34CC9EF1CC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4" t="13240" r="20779" b="16277"/>
          <a:stretch/>
        </p:blipFill>
        <p:spPr>
          <a:xfrm>
            <a:off x="8341895" y="3740968"/>
            <a:ext cx="2037347" cy="24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25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2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4" grpId="0" animBg="1"/>
          <p:bldP spid="15" grpId="0" animBg="1"/>
          <p:bldP spid="16" grpId="0" animBg="1"/>
          <p:bldP spid="22" grpId="0" animBg="1"/>
          <p:bldP spid="23" grpId="0" animBg="1"/>
          <p:bldP spid="18" grpId="0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4" grpId="0" animBg="1"/>
          <p:bldP spid="15" grpId="0" animBg="1"/>
          <p:bldP spid="16" grpId="0" animBg="1"/>
          <p:bldP spid="22" grpId="0" animBg="1"/>
          <p:bldP spid="23" grpId="0" animBg="1"/>
          <p:bldP spid="18" grpId="0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20" grpId="0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4A58DD1-EF28-49C3-A9BC-89397F495CCE}"/>
              </a:ext>
            </a:extLst>
          </p:cNvPr>
          <p:cNvSpPr/>
          <p:nvPr/>
        </p:nvSpPr>
        <p:spPr>
          <a:xfrm>
            <a:off x="1328233" y="2388514"/>
            <a:ext cx="6950976" cy="2917926"/>
          </a:xfrm>
          <a:prstGeom prst="rect">
            <a:avLst/>
          </a:prstGeom>
          <a:noFill/>
        </p:spPr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978E9B99-C003-4A57-9B0A-F34DFE7719BD}"/>
              </a:ext>
            </a:extLst>
          </p:cNvPr>
          <p:cNvSpPr/>
          <p:nvPr/>
        </p:nvSpPr>
        <p:spPr>
          <a:xfrm>
            <a:off x="1328233" y="2416026"/>
            <a:ext cx="6950976" cy="526500"/>
          </a:xfrm>
          <a:custGeom>
            <a:avLst/>
            <a:gdLst>
              <a:gd name="connsiteX0" fmla="*/ 0 w 6950976"/>
              <a:gd name="connsiteY0" fmla="*/ 87752 h 526500"/>
              <a:gd name="connsiteX1" fmla="*/ 87752 w 6950976"/>
              <a:gd name="connsiteY1" fmla="*/ 0 h 526500"/>
              <a:gd name="connsiteX2" fmla="*/ 6863224 w 6950976"/>
              <a:gd name="connsiteY2" fmla="*/ 0 h 526500"/>
              <a:gd name="connsiteX3" fmla="*/ 6950976 w 6950976"/>
              <a:gd name="connsiteY3" fmla="*/ 87752 h 526500"/>
              <a:gd name="connsiteX4" fmla="*/ 6950976 w 6950976"/>
              <a:gd name="connsiteY4" fmla="*/ 438748 h 526500"/>
              <a:gd name="connsiteX5" fmla="*/ 6863224 w 6950976"/>
              <a:gd name="connsiteY5" fmla="*/ 526500 h 526500"/>
              <a:gd name="connsiteX6" fmla="*/ 87752 w 6950976"/>
              <a:gd name="connsiteY6" fmla="*/ 526500 h 526500"/>
              <a:gd name="connsiteX7" fmla="*/ 0 w 6950976"/>
              <a:gd name="connsiteY7" fmla="*/ 438748 h 526500"/>
              <a:gd name="connsiteX8" fmla="*/ 0 w 6950976"/>
              <a:gd name="connsiteY8" fmla="*/ 87752 h 52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50976" h="526500">
                <a:moveTo>
                  <a:pt x="0" y="87752"/>
                </a:moveTo>
                <a:cubicBezTo>
                  <a:pt x="0" y="39288"/>
                  <a:pt x="39288" y="0"/>
                  <a:pt x="87752" y="0"/>
                </a:cubicBezTo>
                <a:lnTo>
                  <a:pt x="6863224" y="0"/>
                </a:lnTo>
                <a:cubicBezTo>
                  <a:pt x="6911688" y="0"/>
                  <a:pt x="6950976" y="39288"/>
                  <a:pt x="6950976" y="87752"/>
                </a:cubicBezTo>
                <a:lnTo>
                  <a:pt x="6950976" y="438748"/>
                </a:lnTo>
                <a:cubicBezTo>
                  <a:pt x="6950976" y="487212"/>
                  <a:pt x="6911688" y="526500"/>
                  <a:pt x="6863224" y="526500"/>
                </a:cubicBezTo>
                <a:lnTo>
                  <a:pt x="87752" y="526500"/>
                </a:lnTo>
                <a:cubicBezTo>
                  <a:pt x="39288" y="526500"/>
                  <a:pt x="0" y="487212"/>
                  <a:pt x="0" y="438748"/>
                </a:cubicBezTo>
                <a:lnTo>
                  <a:pt x="0" y="87752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02" tIns="101902" rIns="101902" bIns="101902" numCol="1" spcCol="1270" anchor="ctr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/>
              <a:t>立即止血</a:t>
            </a: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CCB0E46D-13E5-4498-BB0F-78746177891F}"/>
              </a:ext>
            </a:extLst>
          </p:cNvPr>
          <p:cNvSpPr/>
          <p:nvPr/>
        </p:nvSpPr>
        <p:spPr>
          <a:xfrm>
            <a:off x="1328233" y="3000126"/>
            <a:ext cx="6950976" cy="526500"/>
          </a:xfrm>
          <a:custGeom>
            <a:avLst/>
            <a:gdLst>
              <a:gd name="connsiteX0" fmla="*/ 0 w 6950976"/>
              <a:gd name="connsiteY0" fmla="*/ 87752 h 526500"/>
              <a:gd name="connsiteX1" fmla="*/ 87752 w 6950976"/>
              <a:gd name="connsiteY1" fmla="*/ 0 h 526500"/>
              <a:gd name="connsiteX2" fmla="*/ 6863224 w 6950976"/>
              <a:gd name="connsiteY2" fmla="*/ 0 h 526500"/>
              <a:gd name="connsiteX3" fmla="*/ 6950976 w 6950976"/>
              <a:gd name="connsiteY3" fmla="*/ 87752 h 526500"/>
              <a:gd name="connsiteX4" fmla="*/ 6950976 w 6950976"/>
              <a:gd name="connsiteY4" fmla="*/ 438748 h 526500"/>
              <a:gd name="connsiteX5" fmla="*/ 6863224 w 6950976"/>
              <a:gd name="connsiteY5" fmla="*/ 526500 h 526500"/>
              <a:gd name="connsiteX6" fmla="*/ 87752 w 6950976"/>
              <a:gd name="connsiteY6" fmla="*/ 526500 h 526500"/>
              <a:gd name="connsiteX7" fmla="*/ 0 w 6950976"/>
              <a:gd name="connsiteY7" fmla="*/ 438748 h 526500"/>
              <a:gd name="connsiteX8" fmla="*/ 0 w 6950976"/>
              <a:gd name="connsiteY8" fmla="*/ 87752 h 52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50976" h="526500">
                <a:moveTo>
                  <a:pt x="0" y="87752"/>
                </a:moveTo>
                <a:cubicBezTo>
                  <a:pt x="0" y="39288"/>
                  <a:pt x="39288" y="0"/>
                  <a:pt x="87752" y="0"/>
                </a:cubicBezTo>
                <a:lnTo>
                  <a:pt x="6863224" y="0"/>
                </a:lnTo>
                <a:cubicBezTo>
                  <a:pt x="6911688" y="0"/>
                  <a:pt x="6950976" y="39288"/>
                  <a:pt x="6950976" y="87752"/>
                </a:cubicBezTo>
                <a:lnTo>
                  <a:pt x="6950976" y="438748"/>
                </a:lnTo>
                <a:cubicBezTo>
                  <a:pt x="6950976" y="487212"/>
                  <a:pt x="6911688" y="526500"/>
                  <a:pt x="6863224" y="526500"/>
                </a:cubicBezTo>
                <a:lnTo>
                  <a:pt x="87752" y="526500"/>
                </a:lnTo>
                <a:cubicBezTo>
                  <a:pt x="39288" y="526500"/>
                  <a:pt x="0" y="487212"/>
                  <a:pt x="0" y="438748"/>
                </a:cubicBezTo>
                <a:lnTo>
                  <a:pt x="0" y="877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02" tIns="101902" rIns="101902" bIns="101902" numCol="1" spcCol="1270" anchor="ctr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/>
              <a:t>包扎伤肢残端</a:t>
            </a:r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4370761C-EA82-4B17-B53C-5B021CB1DC62}"/>
              </a:ext>
            </a:extLst>
          </p:cNvPr>
          <p:cNvSpPr/>
          <p:nvPr/>
        </p:nvSpPr>
        <p:spPr>
          <a:xfrm>
            <a:off x="1328233" y="3584227"/>
            <a:ext cx="6950976" cy="526500"/>
          </a:xfrm>
          <a:custGeom>
            <a:avLst/>
            <a:gdLst>
              <a:gd name="connsiteX0" fmla="*/ 0 w 6950976"/>
              <a:gd name="connsiteY0" fmla="*/ 87752 h 526500"/>
              <a:gd name="connsiteX1" fmla="*/ 87752 w 6950976"/>
              <a:gd name="connsiteY1" fmla="*/ 0 h 526500"/>
              <a:gd name="connsiteX2" fmla="*/ 6863224 w 6950976"/>
              <a:gd name="connsiteY2" fmla="*/ 0 h 526500"/>
              <a:gd name="connsiteX3" fmla="*/ 6950976 w 6950976"/>
              <a:gd name="connsiteY3" fmla="*/ 87752 h 526500"/>
              <a:gd name="connsiteX4" fmla="*/ 6950976 w 6950976"/>
              <a:gd name="connsiteY4" fmla="*/ 438748 h 526500"/>
              <a:gd name="connsiteX5" fmla="*/ 6863224 w 6950976"/>
              <a:gd name="connsiteY5" fmla="*/ 526500 h 526500"/>
              <a:gd name="connsiteX6" fmla="*/ 87752 w 6950976"/>
              <a:gd name="connsiteY6" fmla="*/ 526500 h 526500"/>
              <a:gd name="connsiteX7" fmla="*/ 0 w 6950976"/>
              <a:gd name="connsiteY7" fmla="*/ 438748 h 526500"/>
              <a:gd name="connsiteX8" fmla="*/ 0 w 6950976"/>
              <a:gd name="connsiteY8" fmla="*/ 87752 h 52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50976" h="526500">
                <a:moveTo>
                  <a:pt x="0" y="87752"/>
                </a:moveTo>
                <a:cubicBezTo>
                  <a:pt x="0" y="39288"/>
                  <a:pt x="39288" y="0"/>
                  <a:pt x="87752" y="0"/>
                </a:cubicBezTo>
                <a:lnTo>
                  <a:pt x="6863224" y="0"/>
                </a:lnTo>
                <a:cubicBezTo>
                  <a:pt x="6911688" y="0"/>
                  <a:pt x="6950976" y="39288"/>
                  <a:pt x="6950976" y="87752"/>
                </a:cubicBezTo>
                <a:lnTo>
                  <a:pt x="6950976" y="438748"/>
                </a:lnTo>
                <a:cubicBezTo>
                  <a:pt x="6950976" y="487212"/>
                  <a:pt x="6911688" y="526500"/>
                  <a:pt x="6863224" y="526500"/>
                </a:cubicBezTo>
                <a:lnTo>
                  <a:pt x="87752" y="526500"/>
                </a:lnTo>
                <a:cubicBezTo>
                  <a:pt x="39288" y="526500"/>
                  <a:pt x="0" y="487212"/>
                  <a:pt x="0" y="438748"/>
                </a:cubicBezTo>
                <a:lnTo>
                  <a:pt x="0" y="87752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02" tIns="101902" rIns="101902" bIns="101902" numCol="1" spcCol="1270" anchor="ctr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/>
              <a:t>如离断肢体尚有部分组织相连，严禁人为离断</a:t>
            </a: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83AD0FF6-297D-4753-ABB6-4634C2A1E330}"/>
              </a:ext>
            </a:extLst>
          </p:cNvPr>
          <p:cNvSpPr/>
          <p:nvPr/>
        </p:nvSpPr>
        <p:spPr>
          <a:xfrm>
            <a:off x="1328233" y="4168327"/>
            <a:ext cx="6950976" cy="526500"/>
          </a:xfrm>
          <a:custGeom>
            <a:avLst/>
            <a:gdLst>
              <a:gd name="connsiteX0" fmla="*/ 0 w 6950976"/>
              <a:gd name="connsiteY0" fmla="*/ 87752 h 526500"/>
              <a:gd name="connsiteX1" fmla="*/ 87752 w 6950976"/>
              <a:gd name="connsiteY1" fmla="*/ 0 h 526500"/>
              <a:gd name="connsiteX2" fmla="*/ 6863224 w 6950976"/>
              <a:gd name="connsiteY2" fmla="*/ 0 h 526500"/>
              <a:gd name="connsiteX3" fmla="*/ 6950976 w 6950976"/>
              <a:gd name="connsiteY3" fmla="*/ 87752 h 526500"/>
              <a:gd name="connsiteX4" fmla="*/ 6950976 w 6950976"/>
              <a:gd name="connsiteY4" fmla="*/ 438748 h 526500"/>
              <a:gd name="connsiteX5" fmla="*/ 6863224 w 6950976"/>
              <a:gd name="connsiteY5" fmla="*/ 526500 h 526500"/>
              <a:gd name="connsiteX6" fmla="*/ 87752 w 6950976"/>
              <a:gd name="connsiteY6" fmla="*/ 526500 h 526500"/>
              <a:gd name="connsiteX7" fmla="*/ 0 w 6950976"/>
              <a:gd name="connsiteY7" fmla="*/ 438748 h 526500"/>
              <a:gd name="connsiteX8" fmla="*/ 0 w 6950976"/>
              <a:gd name="connsiteY8" fmla="*/ 87752 h 52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50976" h="526500">
                <a:moveTo>
                  <a:pt x="0" y="87752"/>
                </a:moveTo>
                <a:cubicBezTo>
                  <a:pt x="0" y="39288"/>
                  <a:pt x="39288" y="0"/>
                  <a:pt x="87752" y="0"/>
                </a:cubicBezTo>
                <a:lnTo>
                  <a:pt x="6863224" y="0"/>
                </a:lnTo>
                <a:cubicBezTo>
                  <a:pt x="6911688" y="0"/>
                  <a:pt x="6950976" y="39288"/>
                  <a:pt x="6950976" y="87752"/>
                </a:cubicBezTo>
                <a:lnTo>
                  <a:pt x="6950976" y="438748"/>
                </a:lnTo>
                <a:cubicBezTo>
                  <a:pt x="6950976" y="487212"/>
                  <a:pt x="6911688" y="526500"/>
                  <a:pt x="6863224" y="526500"/>
                </a:cubicBezTo>
                <a:lnTo>
                  <a:pt x="87752" y="526500"/>
                </a:lnTo>
                <a:cubicBezTo>
                  <a:pt x="39288" y="526500"/>
                  <a:pt x="0" y="487212"/>
                  <a:pt x="0" y="438748"/>
                </a:cubicBezTo>
                <a:lnTo>
                  <a:pt x="0" y="877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02" tIns="101902" rIns="101902" bIns="101902" numCol="1" spcCol="1270" anchor="ctr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/>
              <a:t>断肢在现场不清洗，不涂药，</a:t>
            </a:r>
            <a:r>
              <a:rPr lang="en-US" sz="2000" kern="1200"/>
              <a:t>2~4</a:t>
            </a:r>
            <a:r>
              <a:rPr lang="zh-CN" sz="2000" kern="1200"/>
              <a:t>摄氏度保存最好</a:t>
            </a: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2CDBC698-F1A6-4F9C-BF4D-3B906C69C1CA}"/>
              </a:ext>
            </a:extLst>
          </p:cNvPr>
          <p:cNvSpPr/>
          <p:nvPr/>
        </p:nvSpPr>
        <p:spPr>
          <a:xfrm>
            <a:off x="1328233" y="4752427"/>
            <a:ext cx="6950976" cy="526500"/>
          </a:xfrm>
          <a:custGeom>
            <a:avLst/>
            <a:gdLst>
              <a:gd name="connsiteX0" fmla="*/ 0 w 6950976"/>
              <a:gd name="connsiteY0" fmla="*/ 87752 h 526500"/>
              <a:gd name="connsiteX1" fmla="*/ 87752 w 6950976"/>
              <a:gd name="connsiteY1" fmla="*/ 0 h 526500"/>
              <a:gd name="connsiteX2" fmla="*/ 6863224 w 6950976"/>
              <a:gd name="connsiteY2" fmla="*/ 0 h 526500"/>
              <a:gd name="connsiteX3" fmla="*/ 6950976 w 6950976"/>
              <a:gd name="connsiteY3" fmla="*/ 87752 h 526500"/>
              <a:gd name="connsiteX4" fmla="*/ 6950976 w 6950976"/>
              <a:gd name="connsiteY4" fmla="*/ 438748 h 526500"/>
              <a:gd name="connsiteX5" fmla="*/ 6863224 w 6950976"/>
              <a:gd name="connsiteY5" fmla="*/ 526500 h 526500"/>
              <a:gd name="connsiteX6" fmla="*/ 87752 w 6950976"/>
              <a:gd name="connsiteY6" fmla="*/ 526500 h 526500"/>
              <a:gd name="connsiteX7" fmla="*/ 0 w 6950976"/>
              <a:gd name="connsiteY7" fmla="*/ 438748 h 526500"/>
              <a:gd name="connsiteX8" fmla="*/ 0 w 6950976"/>
              <a:gd name="connsiteY8" fmla="*/ 87752 h 52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50976" h="526500">
                <a:moveTo>
                  <a:pt x="0" y="87752"/>
                </a:moveTo>
                <a:cubicBezTo>
                  <a:pt x="0" y="39288"/>
                  <a:pt x="39288" y="0"/>
                  <a:pt x="87752" y="0"/>
                </a:cubicBezTo>
                <a:lnTo>
                  <a:pt x="6863224" y="0"/>
                </a:lnTo>
                <a:cubicBezTo>
                  <a:pt x="6911688" y="0"/>
                  <a:pt x="6950976" y="39288"/>
                  <a:pt x="6950976" y="87752"/>
                </a:cubicBezTo>
                <a:lnTo>
                  <a:pt x="6950976" y="438748"/>
                </a:lnTo>
                <a:cubicBezTo>
                  <a:pt x="6950976" y="487212"/>
                  <a:pt x="6911688" y="526500"/>
                  <a:pt x="6863224" y="526500"/>
                </a:cubicBezTo>
                <a:lnTo>
                  <a:pt x="87752" y="526500"/>
                </a:lnTo>
                <a:cubicBezTo>
                  <a:pt x="39288" y="526500"/>
                  <a:pt x="0" y="487212"/>
                  <a:pt x="0" y="438748"/>
                </a:cubicBezTo>
                <a:lnTo>
                  <a:pt x="0" y="87752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02" tIns="101902" rIns="101902" bIns="101902" numCol="1" spcCol="1270" anchor="ctr" anchorCtr="0">
            <a:noAutofit/>
          </a:bodyPr>
          <a:lstStyle/>
          <a:p>
            <a:pPr marL="0" lvl="0" indent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000" kern="1200"/>
              <a:t>将处理好的离断肢体连同伤病人一同送医院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0583AFB-6C77-429E-895C-A8BDA10ECB45}"/>
              </a:ext>
            </a:extLst>
          </p:cNvPr>
          <p:cNvSpPr txBox="1"/>
          <p:nvPr/>
        </p:nvSpPr>
        <p:spPr>
          <a:xfrm>
            <a:off x="1355762" y="1586020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离断肢体的处理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A926BE7-B5EF-4DE4-A847-6A3704686F34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D76AADF-FAAE-4C35-8D7B-B810C2391FFF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C5424FFD-CE64-4664-9832-8345562C586D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0" name="矩形: 圆角 9">
                <a:extLst>
                  <a:ext uri="{FF2B5EF4-FFF2-40B4-BE49-F238E27FC236}">
                    <a16:creationId xmlns:a16="http://schemas.microsoft.com/office/drawing/2014/main" xmlns="" id="{94EFABEB-203A-4844-B48A-B64DE53BDC9E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iṡľïḍê">
                <a:extLst>
                  <a:ext uri="{FF2B5EF4-FFF2-40B4-BE49-F238E27FC236}">
                    <a16:creationId xmlns:a16="http://schemas.microsoft.com/office/drawing/2014/main" xmlns="" id="{D2F97D9C-6E3A-4EFA-A4A3-50E6FC54088B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D0E617A6-1C3C-41E7-8A30-B56C642E1A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1" r="25891"/>
          <a:stretch/>
        </p:blipFill>
        <p:spPr>
          <a:xfrm>
            <a:off x="8951494" y="1292771"/>
            <a:ext cx="1912273" cy="5109411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7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0887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  <p:bldP spid="13" grpId="0" animBg="1"/>
      <p:bldP spid="14" grpId="0" animBg="1"/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59">
            <a:extLst>
              <a:ext uri="{FF2B5EF4-FFF2-40B4-BE49-F238E27FC236}">
                <a16:creationId xmlns:a16="http://schemas.microsoft.com/office/drawing/2014/main" xmlns="" id="{17763F92-54CC-4898-BC77-FEEE812F8199}"/>
              </a:ext>
            </a:extLst>
          </p:cNvPr>
          <p:cNvGrpSpPr/>
          <p:nvPr/>
        </p:nvGrpSpPr>
        <p:grpSpPr bwMode="auto">
          <a:xfrm>
            <a:off x="7805487" y="1727758"/>
            <a:ext cx="2954339" cy="678280"/>
            <a:chOff x="1603804" y="2220559"/>
            <a:chExt cx="2955174" cy="678295"/>
          </a:xfrm>
        </p:grpSpPr>
        <p:sp>
          <p:nvSpPr>
            <p:cNvPr id="69" name="Text Placeholder 2">
              <a:extLst>
                <a:ext uri="{FF2B5EF4-FFF2-40B4-BE49-F238E27FC236}">
                  <a16:creationId xmlns:a16="http://schemas.microsoft.com/office/drawing/2014/main" xmlns="" id="{F428DE8F-14BA-407B-B463-45E08D8B1438}"/>
                </a:ext>
              </a:extLst>
            </p:cNvPr>
            <p:cNvSpPr txBox="1"/>
            <p:nvPr/>
          </p:nvSpPr>
          <p:spPr>
            <a:xfrm>
              <a:off x="1603804" y="2220559"/>
              <a:ext cx="2013520" cy="261944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lang="zh-CN" altLang="en-US" sz="18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骨折的主要表现</a:t>
              </a:r>
            </a:p>
          </p:txBody>
        </p:sp>
        <p:sp>
          <p:nvSpPr>
            <p:cNvPr id="70" name="TextBox 61">
              <a:extLst>
                <a:ext uri="{FF2B5EF4-FFF2-40B4-BE49-F238E27FC236}">
                  <a16:creationId xmlns:a16="http://schemas.microsoft.com/office/drawing/2014/main" xmlns="" id="{FDAD536A-9720-48B0-B506-6F9F8A98B46F}"/>
                </a:ext>
              </a:extLst>
            </p:cNvPr>
            <p:cNvSpPr txBox="1"/>
            <p:nvPr/>
          </p:nvSpPr>
          <p:spPr>
            <a:xfrm>
              <a:off x="1680026" y="2560292"/>
              <a:ext cx="2878952" cy="33856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218323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疼痛、肿胀、畸形、功能障碍</a:t>
              </a:r>
            </a:p>
          </p:txBody>
        </p:sp>
      </p:grpSp>
      <p:grpSp>
        <p:nvGrpSpPr>
          <p:cNvPr id="71" name="Group 62">
            <a:extLst>
              <a:ext uri="{FF2B5EF4-FFF2-40B4-BE49-F238E27FC236}">
                <a16:creationId xmlns:a16="http://schemas.microsoft.com/office/drawing/2014/main" xmlns="" id="{881F4DC7-3766-429E-AC9B-372CFE7EEF52}"/>
              </a:ext>
            </a:extLst>
          </p:cNvPr>
          <p:cNvGrpSpPr/>
          <p:nvPr/>
        </p:nvGrpSpPr>
        <p:grpSpPr bwMode="auto">
          <a:xfrm>
            <a:off x="7805487" y="3429000"/>
            <a:ext cx="3357231" cy="1773579"/>
            <a:chOff x="1603804" y="2220559"/>
            <a:chExt cx="3358180" cy="1773618"/>
          </a:xfrm>
        </p:grpSpPr>
        <p:sp>
          <p:nvSpPr>
            <p:cNvPr id="72" name="Text Placeholder 2">
              <a:extLst>
                <a:ext uri="{FF2B5EF4-FFF2-40B4-BE49-F238E27FC236}">
                  <a16:creationId xmlns:a16="http://schemas.microsoft.com/office/drawing/2014/main" xmlns="" id="{B46593B1-C99A-479A-BC03-A7A623D6E689}"/>
                </a:ext>
              </a:extLst>
            </p:cNvPr>
            <p:cNvSpPr txBox="1"/>
            <p:nvPr/>
          </p:nvSpPr>
          <p:spPr>
            <a:xfrm>
              <a:off x="1603804" y="2220559"/>
              <a:ext cx="2013520" cy="261943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lang="zh-CN" altLang="en-US" sz="18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注意事项</a:t>
              </a:r>
            </a:p>
          </p:txBody>
        </p:sp>
        <p:sp>
          <p:nvSpPr>
            <p:cNvPr id="73" name="TextBox 64">
              <a:extLst>
                <a:ext uri="{FF2B5EF4-FFF2-40B4-BE49-F238E27FC236}">
                  <a16:creationId xmlns:a16="http://schemas.microsoft.com/office/drawing/2014/main" xmlns="" id="{EA3E1584-74BE-44D1-90E7-28C9122543B0}"/>
                </a:ext>
              </a:extLst>
            </p:cNvPr>
            <p:cNvSpPr txBox="1"/>
            <p:nvPr/>
          </p:nvSpPr>
          <p:spPr>
            <a:xfrm>
              <a:off x="1680026" y="2560292"/>
              <a:ext cx="3281958" cy="143388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defTabSz="1218323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开放性骨折现场不冲洗，不涂药。</a:t>
              </a:r>
            </a:p>
            <a:p>
              <a:pPr defTabSz="1218323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肢体如有畸形，按畸形位固定。</a:t>
              </a:r>
            </a:p>
            <a:p>
              <a:pPr defTabSz="1218323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临时固定的作用只是制动，严禁当场整复。</a:t>
              </a:r>
            </a:p>
          </p:txBody>
        </p:sp>
      </p:grpSp>
      <p:grpSp>
        <p:nvGrpSpPr>
          <p:cNvPr id="74" name="Group 65">
            <a:extLst>
              <a:ext uri="{FF2B5EF4-FFF2-40B4-BE49-F238E27FC236}">
                <a16:creationId xmlns:a16="http://schemas.microsoft.com/office/drawing/2014/main" xmlns="" id="{A66EA34E-21D4-4C8F-B141-1C08B969155E}"/>
              </a:ext>
            </a:extLst>
          </p:cNvPr>
          <p:cNvGrpSpPr/>
          <p:nvPr/>
        </p:nvGrpSpPr>
        <p:grpSpPr bwMode="auto">
          <a:xfrm>
            <a:off x="825124" y="3429000"/>
            <a:ext cx="3361993" cy="2001717"/>
            <a:chOff x="1276260" y="2220559"/>
            <a:chExt cx="3362976" cy="2001763"/>
          </a:xfrm>
        </p:grpSpPr>
        <p:sp>
          <p:nvSpPr>
            <p:cNvPr id="75" name="Text Placeholder 2">
              <a:extLst>
                <a:ext uri="{FF2B5EF4-FFF2-40B4-BE49-F238E27FC236}">
                  <a16:creationId xmlns:a16="http://schemas.microsoft.com/office/drawing/2014/main" xmlns="" id="{D5653B91-6045-40CF-9D2C-1270D85D9547}"/>
                </a:ext>
              </a:extLst>
            </p:cNvPr>
            <p:cNvSpPr txBox="1"/>
            <p:nvPr/>
          </p:nvSpPr>
          <p:spPr>
            <a:xfrm>
              <a:off x="2625698" y="2220559"/>
              <a:ext cx="2013538" cy="261943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zh-CN" altLang="en-US" sz="18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固定原则</a:t>
              </a:r>
            </a:p>
          </p:txBody>
        </p:sp>
        <p:sp>
          <p:nvSpPr>
            <p:cNvPr id="76" name="TextBox 67">
              <a:extLst>
                <a:ext uri="{FF2B5EF4-FFF2-40B4-BE49-F238E27FC236}">
                  <a16:creationId xmlns:a16="http://schemas.microsoft.com/office/drawing/2014/main" xmlns="" id="{37831B74-F12D-4121-885D-C48F6730BA08}"/>
                </a:ext>
              </a:extLst>
            </p:cNvPr>
            <p:cNvSpPr txBox="1"/>
            <p:nvPr/>
          </p:nvSpPr>
          <p:spPr>
            <a:xfrm>
              <a:off x="1276260" y="2560291"/>
              <a:ext cx="3281990" cy="166203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r" defTabSz="1218323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先处理创面，做好包扎止血处理</a:t>
              </a:r>
            </a:p>
            <a:p>
              <a:pPr algn="r" defTabSz="1218323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夹板的长度应能将骨折处的上下关节一同加以固定</a:t>
              </a:r>
            </a:p>
            <a:p>
              <a:pPr algn="r" defTabSz="1218323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骨折断端暴露，一般不要拉动，不要送回伤口内、</a:t>
              </a:r>
            </a:p>
            <a:p>
              <a:pPr algn="r" defTabSz="1218323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暴露肢体末端便于观察血运</a:t>
              </a:r>
            </a:p>
            <a:p>
              <a:pPr algn="r" defTabSz="1218323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现场骨折固定的关键是制动，避免现场整复</a:t>
              </a:r>
            </a:p>
            <a:p>
              <a:pPr algn="r" defTabSz="1218323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夹板的固定只能行断端的上下两侧分段捆扎，不能进行绷带环形包扎固定</a:t>
              </a:r>
            </a:p>
            <a:p>
              <a:pPr algn="r" defTabSz="1218323"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夹板固定在骨突部位要加垫，避免损伤皮肤</a:t>
              </a:r>
            </a:p>
          </p:txBody>
        </p:sp>
      </p:grpSp>
      <p:grpSp>
        <p:nvGrpSpPr>
          <p:cNvPr id="77" name="Group 68">
            <a:extLst>
              <a:ext uri="{FF2B5EF4-FFF2-40B4-BE49-F238E27FC236}">
                <a16:creationId xmlns:a16="http://schemas.microsoft.com/office/drawing/2014/main" xmlns="" id="{7FC05BAB-41AD-43B7-A50C-26E48566A3E7}"/>
              </a:ext>
            </a:extLst>
          </p:cNvPr>
          <p:cNvGrpSpPr/>
          <p:nvPr/>
        </p:nvGrpSpPr>
        <p:grpSpPr bwMode="auto">
          <a:xfrm>
            <a:off x="1179890" y="1727758"/>
            <a:ext cx="2959100" cy="1416944"/>
            <a:chOff x="1679271" y="2220559"/>
            <a:chExt cx="2959965" cy="1416975"/>
          </a:xfrm>
        </p:grpSpPr>
        <p:sp>
          <p:nvSpPr>
            <p:cNvPr id="78" name="Text Placeholder 2">
              <a:extLst>
                <a:ext uri="{FF2B5EF4-FFF2-40B4-BE49-F238E27FC236}">
                  <a16:creationId xmlns:a16="http://schemas.microsoft.com/office/drawing/2014/main" xmlns="" id="{0ABCB5DD-BBA0-4DAA-BDB4-3EF8D50AB507}"/>
                </a:ext>
              </a:extLst>
            </p:cNvPr>
            <p:cNvSpPr txBox="1"/>
            <p:nvPr/>
          </p:nvSpPr>
          <p:spPr>
            <a:xfrm>
              <a:off x="2625698" y="2220559"/>
              <a:ext cx="2013538" cy="261944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zh-CN" altLang="en-US" sz="18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骨折的分类</a:t>
              </a:r>
            </a:p>
          </p:txBody>
        </p:sp>
        <p:sp>
          <p:nvSpPr>
            <p:cNvPr id="79" name="TextBox 70">
              <a:extLst>
                <a:ext uri="{FF2B5EF4-FFF2-40B4-BE49-F238E27FC236}">
                  <a16:creationId xmlns:a16="http://schemas.microsoft.com/office/drawing/2014/main" xmlns="" id="{B0CA5E9B-2B1D-4B23-BF8A-504545863FF9}"/>
                </a:ext>
              </a:extLst>
            </p:cNvPr>
            <p:cNvSpPr txBox="1"/>
            <p:nvPr/>
          </p:nvSpPr>
          <p:spPr>
            <a:xfrm>
              <a:off x="1679271" y="2560292"/>
              <a:ext cx="2878979" cy="107724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218323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完全性、不完全性、嵌顿性、闭合性、开放性</a:t>
              </a:r>
            </a:p>
            <a:p>
              <a:pPr algn="r" defTabSz="1218323">
                <a:lnSpc>
                  <a:spcPct val="150000"/>
                </a:lnSpc>
                <a:defRPr/>
              </a:pP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77EFE1B9-C5C4-4DDC-8EA3-FDA86EF1314A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C210BD5D-D341-47F8-A839-D8424BBA2C39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0A75C2A9-A77C-44CB-A31B-0BA5A13CD561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20" name="矩形: 圆角 19">
                <a:extLst>
                  <a:ext uri="{FF2B5EF4-FFF2-40B4-BE49-F238E27FC236}">
                    <a16:creationId xmlns:a16="http://schemas.microsoft.com/office/drawing/2014/main" xmlns="" id="{1B301209-F1FC-44FB-857B-18B9E9529143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iṡľïḍê">
                <a:extLst>
                  <a:ext uri="{FF2B5EF4-FFF2-40B4-BE49-F238E27FC236}">
                    <a16:creationId xmlns:a16="http://schemas.microsoft.com/office/drawing/2014/main" xmlns="" id="{647C9088-28A4-4E96-8A92-5046952B774F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503B789-DCE1-439B-A828-5BAF1DDE12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16261" r="10937" b="15881"/>
          <a:stretch/>
        </p:blipFill>
        <p:spPr>
          <a:xfrm>
            <a:off x="4187117" y="2067483"/>
            <a:ext cx="3534902" cy="300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6072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nodeType="withEffect" p14:presetBounceEnd="3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nodeType="withEffect" p14:presetBounceEnd="3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3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34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箭头: 燕尾形 3">
            <a:extLst>
              <a:ext uri="{FF2B5EF4-FFF2-40B4-BE49-F238E27FC236}">
                <a16:creationId xmlns:a16="http://schemas.microsoft.com/office/drawing/2014/main" xmlns="" id="{256FCFC4-0F0B-43A5-9B52-B83207876AF2}"/>
              </a:ext>
            </a:extLst>
          </p:cNvPr>
          <p:cNvSpPr/>
          <p:nvPr/>
        </p:nvSpPr>
        <p:spPr>
          <a:xfrm>
            <a:off x="1179890" y="2828625"/>
            <a:ext cx="10513289" cy="1501540"/>
          </a:xfrm>
          <a:prstGeom prst="notchedRightArrow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47FE1303-D9AF-4ED3-8FA5-69F3C1A44870}"/>
              </a:ext>
            </a:extLst>
          </p:cNvPr>
          <p:cNvSpPr/>
          <p:nvPr/>
        </p:nvSpPr>
        <p:spPr>
          <a:xfrm>
            <a:off x="1182488" y="1702470"/>
            <a:ext cx="1513081" cy="1501540"/>
          </a:xfrm>
          <a:custGeom>
            <a:avLst/>
            <a:gdLst>
              <a:gd name="connsiteX0" fmla="*/ 0 w 1513081"/>
              <a:gd name="connsiteY0" fmla="*/ 0 h 1501540"/>
              <a:gd name="connsiteX1" fmla="*/ 1513081 w 1513081"/>
              <a:gd name="connsiteY1" fmla="*/ 0 h 1501540"/>
              <a:gd name="connsiteX2" fmla="*/ 1513081 w 1513081"/>
              <a:gd name="connsiteY2" fmla="*/ 1501540 h 1501540"/>
              <a:gd name="connsiteX3" fmla="*/ 0 w 1513081"/>
              <a:gd name="connsiteY3" fmla="*/ 1501540 h 1501540"/>
              <a:gd name="connsiteX4" fmla="*/ 0 w 1513081"/>
              <a:gd name="connsiteY4" fmla="*/ 0 h 150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81" h="1501540">
                <a:moveTo>
                  <a:pt x="0" y="0"/>
                </a:moveTo>
                <a:lnTo>
                  <a:pt x="1513081" y="0"/>
                </a:lnTo>
                <a:lnTo>
                  <a:pt x="1513081" y="1501540"/>
                </a:lnTo>
                <a:lnTo>
                  <a:pt x="0" y="15015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456" tIns="92456" rIns="92456" bIns="92456" numCol="1" spcCol="1270" anchor="ctr" anchorCtr="0">
            <a:noAutofit/>
          </a:bodyPr>
          <a:lstStyle/>
          <a:p>
            <a:pPr marL="0" lvl="0" indent="0" algn="ctr" defTabSz="577850">
              <a:lnSpc>
                <a:spcPts val="21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1500" kern="12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置伤病人于适当位置，就地施救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C72E5F94-B3F6-4BBB-9792-1969A2536921}"/>
              </a:ext>
            </a:extLst>
          </p:cNvPr>
          <p:cNvSpPr/>
          <p:nvPr/>
        </p:nvSpPr>
        <p:spPr>
          <a:xfrm>
            <a:off x="1751337" y="3391703"/>
            <a:ext cx="375385" cy="375385"/>
          </a:xfrm>
          <a:prstGeom prst="ellipse">
            <a:avLst/>
          </a:pr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D5AD2DDB-C4A9-4664-B960-C07D9671E6B4}"/>
              </a:ext>
            </a:extLst>
          </p:cNvPr>
          <p:cNvSpPr/>
          <p:nvPr/>
        </p:nvSpPr>
        <p:spPr>
          <a:xfrm>
            <a:off x="2771224" y="3954781"/>
            <a:ext cx="1513081" cy="1501540"/>
          </a:xfrm>
          <a:custGeom>
            <a:avLst/>
            <a:gdLst>
              <a:gd name="connsiteX0" fmla="*/ 0 w 1513081"/>
              <a:gd name="connsiteY0" fmla="*/ 0 h 1501540"/>
              <a:gd name="connsiteX1" fmla="*/ 1513081 w 1513081"/>
              <a:gd name="connsiteY1" fmla="*/ 0 h 1501540"/>
              <a:gd name="connsiteX2" fmla="*/ 1513081 w 1513081"/>
              <a:gd name="connsiteY2" fmla="*/ 1501540 h 1501540"/>
              <a:gd name="connsiteX3" fmla="*/ 0 w 1513081"/>
              <a:gd name="connsiteY3" fmla="*/ 1501540 h 1501540"/>
              <a:gd name="connsiteX4" fmla="*/ 0 w 1513081"/>
              <a:gd name="connsiteY4" fmla="*/ 0 h 150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81" h="1501540">
                <a:moveTo>
                  <a:pt x="0" y="0"/>
                </a:moveTo>
                <a:lnTo>
                  <a:pt x="1513081" y="0"/>
                </a:lnTo>
                <a:lnTo>
                  <a:pt x="1513081" y="1501540"/>
                </a:lnTo>
                <a:lnTo>
                  <a:pt x="0" y="15015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456" tIns="92456" rIns="92456" bIns="92456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500" kern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夹板与皮肤、关节、骨突出部位加衬垫，固定时操作要轻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48B16FFC-B074-4F56-BF46-0B686FDBE4D1}"/>
              </a:ext>
            </a:extLst>
          </p:cNvPr>
          <p:cNvSpPr/>
          <p:nvPr/>
        </p:nvSpPr>
        <p:spPr>
          <a:xfrm>
            <a:off x="3340073" y="3391703"/>
            <a:ext cx="375385" cy="375385"/>
          </a:xfrm>
          <a:prstGeom prst="ellipse">
            <a:avLst/>
          </a:pr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679F4F45-0ABD-418F-ADBB-C1D49B2E3543}"/>
              </a:ext>
            </a:extLst>
          </p:cNvPr>
          <p:cNvSpPr/>
          <p:nvPr/>
        </p:nvSpPr>
        <p:spPr>
          <a:xfrm>
            <a:off x="4359961" y="1702470"/>
            <a:ext cx="1513081" cy="1501540"/>
          </a:xfrm>
          <a:custGeom>
            <a:avLst/>
            <a:gdLst>
              <a:gd name="connsiteX0" fmla="*/ 0 w 1513081"/>
              <a:gd name="connsiteY0" fmla="*/ 0 h 1501540"/>
              <a:gd name="connsiteX1" fmla="*/ 1513081 w 1513081"/>
              <a:gd name="connsiteY1" fmla="*/ 0 h 1501540"/>
              <a:gd name="connsiteX2" fmla="*/ 1513081 w 1513081"/>
              <a:gd name="connsiteY2" fmla="*/ 1501540 h 1501540"/>
              <a:gd name="connsiteX3" fmla="*/ 0 w 1513081"/>
              <a:gd name="connsiteY3" fmla="*/ 1501540 h 1501540"/>
              <a:gd name="connsiteX4" fmla="*/ 0 w 1513081"/>
              <a:gd name="connsiteY4" fmla="*/ 0 h 150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81" h="1501540">
                <a:moveTo>
                  <a:pt x="0" y="0"/>
                </a:moveTo>
                <a:lnTo>
                  <a:pt x="1513081" y="0"/>
                </a:lnTo>
                <a:lnTo>
                  <a:pt x="1513081" y="1501540"/>
                </a:lnTo>
                <a:lnTo>
                  <a:pt x="0" y="15015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456" tIns="92456" rIns="92456" bIns="92456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先固定骨折的上端，再固定下端，绑带不要系在骨折处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DE3FD4CC-72F4-4EBC-AF9B-AEFE2B57593E}"/>
              </a:ext>
            </a:extLst>
          </p:cNvPr>
          <p:cNvSpPr/>
          <p:nvPr/>
        </p:nvSpPr>
        <p:spPr>
          <a:xfrm>
            <a:off x="4928809" y="3391703"/>
            <a:ext cx="375385" cy="375385"/>
          </a:xfrm>
          <a:prstGeom prst="ellipse">
            <a:avLst/>
          </a:pr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34FC5AC2-8ABD-4E18-BF08-5451186A6A90}"/>
              </a:ext>
            </a:extLst>
          </p:cNvPr>
          <p:cNvSpPr/>
          <p:nvPr/>
        </p:nvSpPr>
        <p:spPr>
          <a:xfrm>
            <a:off x="5873042" y="4177451"/>
            <a:ext cx="1799640" cy="1501540"/>
          </a:xfrm>
          <a:custGeom>
            <a:avLst/>
            <a:gdLst>
              <a:gd name="connsiteX0" fmla="*/ 0 w 1513081"/>
              <a:gd name="connsiteY0" fmla="*/ 0 h 1501540"/>
              <a:gd name="connsiteX1" fmla="*/ 1513081 w 1513081"/>
              <a:gd name="connsiteY1" fmla="*/ 0 h 1501540"/>
              <a:gd name="connsiteX2" fmla="*/ 1513081 w 1513081"/>
              <a:gd name="connsiteY2" fmla="*/ 1501540 h 1501540"/>
              <a:gd name="connsiteX3" fmla="*/ 0 w 1513081"/>
              <a:gd name="connsiteY3" fmla="*/ 1501540 h 1501540"/>
              <a:gd name="connsiteX4" fmla="*/ 0 w 1513081"/>
              <a:gd name="connsiteY4" fmla="*/ 0 h 150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81" h="1501540">
                <a:moveTo>
                  <a:pt x="0" y="0"/>
                </a:moveTo>
                <a:lnTo>
                  <a:pt x="1513081" y="0"/>
                </a:lnTo>
                <a:lnTo>
                  <a:pt x="1513081" y="1501540"/>
                </a:lnTo>
                <a:lnTo>
                  <a:pt x="0" y="15015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456" tIns="92456" rIns="92456" bIns="92456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前臂、小腿部位的骨折，尽可能在损伤部位的两侧放置夹板固定，以防止肢体旋转及避免骨折断端相互接触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2685D670-8AA9-43B0-8683-D4A3C425783F}"/>
              </a:ext>
            </a:extLst>
          </p:cNvPr>
          <p:cNvSpPr/>
          <p:nvPr/>
        </p:nvSpPr>
        <p:spPr>
          <a:xfrm>
            <a:off x="6517545" y="3391703"/>
            <a:ext cx="375385" cy="375385"/>
          </a:xfrm>
          <a:prstGeom prst="ellipse">
            <a:avLst/>
          </a:pr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="" id="{22CB36CE-F8A8-4CDD-9C72-562DFBF52A98}"/>
              </a:ext>
            </a:extLst>
          </p:cNvPr>
          <p:cNvSpPr/>
          <p:nvPr/>
        </p:nvSpPr>
        <p:spPr>
          <a:xfrm>
            <a:off x="7537433" y="1702470"/>
            <a:ext cx="1513081" cy="1501540"/>
          </a:xfrm>
          <a:custGeom>
            <a:avLst/>
            <a:gdLst>
              <a:gd name="connsiteX0" fmla="*/ 0 w 1513081"/>
              <a:gd name="connsiteY0" fmla="*/ 0 h 1501540"/>
              <a:gd name="connsiteX1" fmla="*/ 1513081 w 1513081"/>
              <a:gd name="connsiteY1" fmla="*/ 0 h 1501540"/>
              <a:gd name="connsiteX2" fmla="*/ 1513081 w 1513081"/>
              <a:gd name="connsiteY2" fmla="*/ 1501540 h 1501540"/>
              <a:gd name="connsiteX3" fmla="*/ 0 w 1513081"/>
              <a:gd name="connsiteY3" fmla="*/ 1501540 h 1501540"/>
              <a:gd name="connsiteX4" fmla="*/ 0 w 1513081"/>
              <a:gd name="connsiteY4" fmla="*/ 0 h 150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81" h="1501540">
                <a:moveTo>
                  <a:pt x="0" y="0"/>
                </a:moveTo>
                <a:lnTo>
                  <a:pt x="1513081" y="0"/>
                </a:lnTo>
                <a:lnTo>
                  <a:pt x="1513081" y="1501540"/>
                </a:lnTo>
                <a:lnTo>
                  <a:pt x="0" y="15015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456" tIns="92456" rIns="92456" bIns="92456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固定后，上肢为屈肘位，下肢呈伸直位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552BA1F1-231C-441C-9748-B32D6C134C95}"/>
              </a:ext>
            </a:extLst>
          </p:cNvPr>
          <p:cNvSpPr/>
          <p:nvPr/>
        </p:nvSpPr>
        <p:spPr>
          <a:xfrm>
            <a:off x="8106281" y="3391703"/>
            <a:ext cx="375385" cy="375385"/>
          </a:xfrm>
          <a:prstGeom prst="ellipse">
            <a:avLst/>
          </a:pr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A4A35F7F-3913-4DAA-8A41-773B6AA63F94}"/>
              </a:ext>
            </a:extLst>
          </p:cNvPr>
          <p:cNvSpPr/>
          <p:nvPr/>
        </p:nvSpPr>
        <p:spPr>
          <a:xfrm>
            <a:off x="9126168" y="3805189"/>
            <a:ext cx="1513081" cy="1501540"/>
          </a:xfrm>
          <a:custGeom>
            <a:avLst/>
            <a:gdLst>
              <a:gd name="connsiteX0" fmla="*/ 0 w 1513081"/>
              <a:gd name="connsiteY0" fmla="*/ 0 h 1501540"/>
              <a:gd name="connsiteX1" fmla="*/ 1513081 w 1513081"/>
              <a:gd name="connsiteY1" fmla="*/ 0 h 1501540"/>
              <a:gd name="connsiteX2" fmla="*/ 1513081 w 1513081"/>
              <a:gd name="connsiteY2" fmla="*/ 1501540 h 1501540"/>
              <a:gd name="connsiteX3" fmla="*/ 0 w 1513081"/>
              <a:gd name="connsiteY3" fmla="*/ 1501540 h 1501540"/>
              <a:gd name="connsiteX4" fmla="*/ 0 w 1513081"/>
              <a:gd name="connsiteY4" fmla="*/ 0 h 150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81" h="1501540">
                <a:moveTo>
                  <a:pt x="0" y="0"/>
                </a:moveTo>
                <a:lnTo>
                  <a:pt x="1513081" y="0"/>
                </a:lnTo>
                <a:lnTo>
                  <a:pt x="1513081" y="1501540"/>
                </a:lnTo>
                <a:lnTo>
                  <a:pt x="0" y="15015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456" tIns="92456" rIns="92456" bIns="92456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5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应露出指（趾）端，便于检查末稍血运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4D8E8E8C-6004-45C6-8529-64ABE005B219}"/>
              </a:ext>
            </a:extLst>
          </p:cNvPr>
          <p:cNvSpPr/>
          <p:nvPr/>
        </p:nvSpPr>
        <p:spPr>
          <a:xfrm>
            <a:off x="9695017" y="3391703"/>
            <a:ext cx="375385" cy="375385"/>
          </a:xfrm>
          <a:prstGeom prst="ellipse">
            <a:avLst/>
          </a:pr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7080562-1972-4CC5-811F-F03A6D5D9D85}"/>
              </a:ext>
            </a:extLst>
          </p:cNvPr>
          <p:cNvSpPr txBox="1"/>
          <p:nvPr/>
        </p:nvSpPr>
        <p:spPr>
          <a:xfrm>
            <a:off x="1328233" y="1497601"/>
            <a:ext cx="3272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固定方法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0DEF22C-0D9C-46DD-B063-0ED6C71AC361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7AA02635-3E71-496B-9F57-25DD3EE8FDE5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FA14CF04-B4FB-4A76-A51E-067761D8618D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0" name="矩形: 圆角 9">
                <a:extLst>
                  <a:ext uri="{FF2B5EF4-FFF2-40B4-BE49-F238E27FC236}">
                    <a16:creationId xmlns:a16="http://schemas.microsoft.com/office/drawing/2014/main" xmlns="" id="{5E0C64C4-F3E6-4A48-AF49-B65AED45A3D7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iṡľïḍê">
                <a:extLst>
                  <a:ext uri="{FF2B5EF4-FFF2-40B4-BE49-F238E27FC236}">
                    <a16:creationId xmlns:a16="http://schemas.microsoft.com/office/drawing/2014/main" xmlns="" id="{9C67D000-EF46-4F8E-97C4-0E473BD1A047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8053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4" grpId="0"/>
      <p:bldP spid="16" grpId="0"/>
      <p:bldP spid="21" grpId="0"/>
      <p:bldP spid="23" grpId="0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E49E923-1006-44B9-9F44-377BF507D856}"/>
              </a:ext>
            </a:extLst>
          </p:cNvPr>
          <p:cNvSpPr/>
          <p:nvPr/>
        </p:nvSpPr>
        <p:spPr>
          <a:xfrm>
            <a:off x="5739968" y="1801732"/>
            <a:ext cx="4886390" cy="383568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38100">
            <a:solidFill>
              <a:srgbClr val="FF7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7E8295F-EDDE-4580-871A-B8E264C638FE}"/>
              </a:ext>
            </a:extLst>
          </p:cNvPr>
          <p:cNvSpPr txBox="1"/>
          <p:nvPr/>
        </p:nvSpPr>
        <p:spPr>
          <a:xfrm>
            <a:off x="1328233" y="1586288"/>
            <a:ext cx="24806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脊柱骨折固定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xmlns="" id="{0B2AB5FA-37E2-4AB8-B894-B96D7D328F1C}"/>
              </a:ext>
            </a:extLst>
          </p:cNvPr>
          <p:cNvSpPr/>
          <p:nvPr/>
        </p:nvSpPr>
        <p:spPr>
          <a:xfrm>
            <a:off x="1353397" y="2214473"/>
            <a:ext cx="2256078" cy="432727"/>
          </a:xfrm>
          <a:prstGeom prst="roundRect">
            <a:avLst/>
          </a:prstGeom>
          <a:solidFill>
            <a:srgbClr val="FF7E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脊柱板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·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头部固定器</a:t>
            </a:r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xmlns="" id="{FFD4FBE5-F599-450D-B244-DE1027DA20DE}"/>
              </a:ext>
            </a:extLst>
          </p:cNvPr>
          <p:cNvSpPr/>
          <p:nvPr/>
        </p:nvSpPr>
        <p:spPr>
          <a:xfrm>
            <a:off x="1353397" y="2785409"/>
            <a:ext cx="2239443" cy="432727"/>
          </a:xfrm>
          <a:prstGeom prst="roundRect">
            <a:avLst/>
          </a:prstGeom>
          <a:solidFill>
            <a:srgbClr val="FF7E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自制颈托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B3F4A1F-0645-4609-9CE5-9B853D4A156E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801C5677-18E8-4ACC-9663-DCD09FFA2531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A933DE37-66B8-4F95-9BF9-1CC55815861B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xmlns="" id="{874BBABB-27CB-4D19-BE9A-DBD0EBE2E786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iṡľïḍê">
                <a:extLst>
                  <a:ext uri="{FF2B5EF4-FFF2-40B4-BE49-F238E27FC236}">
                    <a16:creationId xmlns:a16="http://schemas.microsoft.com/office/drawing/2014/main" xmlns="" id="{8D75B15A-BCED-4D92-8609-39F932406C08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F55ADB3-FE29-4EE5-BAC6-644198ABC11A}"/>
              </a:ext>
            </a:extLst>
          </p:cNvPr>
          <p:cNvSpPr txBox="1"/>
          <p:nvPr/>
        </p:nvSpPr>
        <p:spPr>
          <a:xfrm>
            <a:off x="1328233" y="3655573"/>
            <a:ext cx="19588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四肢骨折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xmlns="" id="{1B8EFF0C-816E-4B0A-AC7F-C9EFE365C98C}"/>
              </a:ext>
            </a:extLst>
          </p:cNvPr>
          <p:cNvSpPr/>
          <p:nvPr/>
        </p:nvSpPr>
        <p:spPr>
          <a:xfrm>
            <a:off x="1353397" y="4165999"/>
            <a:ext cx="2213805" cy="432727"/>
          </a:xfrm>
          <a:prstGeom prst="roundRect">
            <a:avLst/>
          </a:prstGeom>
          <a:solidFill>
            <a:srgbClr val="FF7E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上臂骨折</a:t>
            </a: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xmlns="" id="{B3BE6B16-CC52-4477-846D-818A952F8B76}"/>
              </a:ext>
            </a:extLst>
          </p:cNvPr>
          <p:cNvSpPr/>
          <p:nvPr/>
        </p:nvSpPr>
        <p:spPr>
          <a:xfrm>
            <a:off x="1353397" y="4845255"/>
            <a:ext cx="2213805" cy="432727"/>
          </a:xfrm>
          <a:prstGeom prst="roundRect">
            <a:avLst/>
          </a:prstGeom>
          <a:solidFill>
            <a:srgbClr val="FF7E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前臂骨折</a:t>
            </a:r>
          </a:p>
        </p:txBody>
      </p:sp>
    </p:spTree>
    <p:extLst>
      <p:ext uri="{BB962C8B-B14F-4D97-AF65-F5344CB8AC3E}">
        <p14:creationId xmlns:p14="http://schemas.microsoft.com/office/powerpoint/2010/main" val="420492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20" grpId="0" animBg="1"/>
      <p:bldP spid="21" grpId="0" animBg="1"/>
      <p:bldP spid="15" grpId="0"/>
      <p:bldP spid="16" grpId="0" animBg="1"/>
      <p:bldP spid="2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826050C9-3EBD-4E5D-867F-0420295957C3}"/>
              </a:ext>
            </a:extLst>
          </p:cNvPr>
          <p:cNvGrpSpPr/>
          <p:nvPr/>
        </p:nvGrpSpPr>
        <p:grpSpPr>
          <a:xfrm>
            <a:off x="2319964" y="1883465"/>
            <a:ext cx="8049206" cy="544244"/>
            <a:chOff x="2319964" y="1883465"/>
            <a:chExt cx="8049206" cy="544244"/>
          </a:xfrm>
        </p:grpSpPr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xmlns="" id="{D97D6FF2-D33D-4FA1-A051-CE5904ADD18E}"/>
                </a:ext>
              </a:extLst>
            </p:cNvPr>
            <p:cNvSpPr/>
            <p:nvPr/>
          </p:nvSpPr>
          <p:spPr>
            <a:xfrm>
              <a:off x="2592085" y="1883465"/>
              <a:ext cx="7777085" cy="544244"/>
            </a:xfrm>
            <a:custGeom>
              <a:avLst/>
              <a:gdLst>
                <a:gd name="connsiteX0" fmla="*/ 0 w 7777085"/>
                <a:gd name="connsiteY0" fmla="*/ 0 h 544242"/>
                <a:gd name="connsiteX1" fmla="*/ 7504964 w 7777085"/>
                <a:gd name="connsiteY1" fmla="*/ 0 h 544242"/>
                <a:gd name="connsiteX2" fmla="*/ 7777085 w 7777085"/>
                <a:gd name="connsiteY2" fmla="*/ 272121 h 544242"/>
                <a:gd name="connsiteX3" fmla="*/ 7504964 w 7777085"/>
                <a:gd name="connsiteY3" fmla="*/ 544242 h 544242"/>
                <a:gd name="connsiteX4" fmla="*/ 0 w 7777085"/>
                <a:gd name="connsiteY4" fmla="*/ 544242 h 544242"/>
                <a:gd name="connsiteX5" fmla="*/ 0 w 7777085"/>
                <a:gd name="connsiteY5" fmla="*/ 0 h 54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77085" h="544242">
                  <a:moveTo>
                    <a:pt x="7777085" y="544241"/>
                  </a:moveTo>
                  <a:lnTo>
                    <a:pt x="272121" y="544241"/>
                  </a:lnTo>
                  <a:lnTo>
                    <a:pt x="0" y="272121"/>
                  </a:lnTo>
                  <a:lnTo>
                    <a:pt x="272121" y="1"/>
                  </a:lnTo>
                  <a:lnTo>
                    <a:pt x="7777085" y="1"/>
                  </a:lnTo>
                  <a:lnTo>
                    <a:pt x="7777085" y="5442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056" tIns="49531" rIns="92456" bIns="49531" numCol="1" spcCol="1270" anchor="ctr" anchorCtr="0">
              <a:noAutofit/>
            </a:bodyPr>
            <a:lstStyle/>
            <a:p>
              <a:pPr marL="0" lvl="0" indent="0" defTabSz="5778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sz="1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移动患者前，先检查头、颈、胸、腹和四肢是否有损伤，如果有损伤，应先作急救处理，再搬运。</a:t>
              </a:r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80E27FB1-B8BF-41BD-9B8E-6BECDDEEB421}"/>
                </a:ext>
              </a:extLst>
            </p:cNvPr>
            <p:cNvSpPr/>
            <p:nvPr/>
          </p:nvSpPr>
          <p:spPr>
            <a:xfrm>
              <a:off x="2319964" y="1883466"/>
              <a:ext cx="544242" cy="544242"/>
            </a:xfrm>
            <a:prstGeom prst="ellipse">
              <a:avLst/>
            </a:prstGeom>
            <a:solidFill>
              <a:srgbClr val="FF7E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B3FB1361-7006-465B-B0C2-A45412EC7729}"/>
              </a:ext>
            </a:extLst>
          </p:cNvPr>
          <p:cNvGrpSpPr/>
          <p:nvPr/>
        </p:nvGrpSpPr>
        <p:grpSpPr>
          <a:xfrm>
            <a:off x="2319964" y="2564966"/>
            <a:ext cx="8049206" cy="544244"/>
            <a:chOff x="2319964" y="2564966"/>
            <a:chExt cx="8049206" cy="544244"/>
          </a:xfrm>
        </p:grpSpPr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xmlns="" id="{95F80897-B5CD-4403-9836-EAF6993B12FE}"/>
                </a:ext>
              </a:extLst>
            </p:cNvPr>
            <p:cNvSpPr/>
            <p:nvPr/>
          </p:nvSpPr>
          <p:spPr>
            <a:xfrm>
              <a:off x="2592085" y="2564966"/>
              <a:ext cx="7777085" cy="544244"/>
            </a:xfrm>
            <a:custGeom>
              <a:avLst/>
              <a:gdLst>
                <a:gd name="connsiteX0" fmla="*/ 0 w 7777085"/>
                <a:gd name="connsiteY0" fmla="*/ 0 h 544242"/>
                <a:gd name="connsiteX1" fmla="*/ 7504964 w 7777085"/>
                <a:gd name="connsiteY1" fmla="*/ 0 h 544242"/>
                <a:gd name="connsiteX2" fmla="*/ 7777085 w 7777085"/>
                <a:gd name="connsiteY2" fmla="*/ 272121 h 544242"/>
                <a:gd name="connsiteX3" fmla="*/ 7504964 w 7777085"/>
                <a:gd name="connsiteY3" fmla="*/ 544242 h 544242"/>
                <a:gd name="connsiteX4" fmla="*/ 0 w 7777085"/>
                <a:gd name="connsiteY4" fmla="*/ 544242 h 544242"/>
                <a:gd name="connsiteX5" fmla="*/ 0 w 7777085"/>
                <a:gd name="connsiteY5" fmla="*/ 0 h 54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77085" h="544242">
                  <a:moveTo>
                    <a:pt x="7777085" y="544241"/>
                  </a:moveTo>
                  <a:lnTo>
                    <a:pt x="272121" y="544241"/>
                  </a:lnTo>
                  <a:lnTo>
                    <a:pt x="0" y="272121"/>
                  </a:lnTo>
                  <a:lnTo>
                    <a:pt x="272121" y="1"/>
                  </a:lnTo>
                  <a:lnTo>
                    <a:pt x="7777085" y="1"/>
                  </a:lnTo>
                  <a:lnTo>
                    <a:pt x="7777085" y="5442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056" tIns="49531" rIns="92456" bIns="49531" numCol="1" spcCol="1270" anchor="ctr" anchorCtr="0">
              <a:noAutofit/>
            </a:bodyPr>
            <a:lstStyle/>
            <a:p>
              <a:pPr defTabSz="577850"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伤情重，或路途遥远的，要做好途中护理，密切注意患者的神志、呼吸、脉搏及伤势的变化，随时准备心肺复苏。</a:t>
              </a:r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5C43CDA9-E7FF-409A-A323-CB2E0F9A6F98}"/>
                </a:ext>
              </a:extLst>
            </p:cNvPr>
            <p:cNvSpPr/>
            <p:nvPr/>
          </p:nvSpPr>
          <p:spPr>
            <a:xfrm>
              <a:off x="2319964" y="2564967"/>
              <a:ext cx="544242" cy="544242"/>
            </a:xfrm>
            <a:prstGeom prst="ellipse">
              <a:avLst/>
            </a:prstGeom>
            <a:solidFill>
              <a:srgbClr val="FF7E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CE58A3FF-2CCF-43D0-8315-19453ACE1C7F}"/>
              </a:ext>
            </a:extLst>
          </p:cNvPr>
          <p:cNvGrpSpPr/>
          <p:nvPr/>
        </p:nvGrpSpPr>
        <p:grpSpPr>
          <a:xfrm>
            <a:off x="2319964" y="3246467"/>
            <a:ext cx="8049206" cy="544244"/>
            <a:chOff x="2319964" y="3246467"/>
            <a:chExt cx="8049206" cy="544244"/>
          </a:xfrm>
        </p:grpSpPr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7D94F97D-4293-4445-B2B8-82950588A713}"/>
                </a:ext>
              </a:extLst>
            </p:cNvPr>
            <p:cNvSpPr/>
            <p:nvPr/>
          </p:nvSpPr>
          <p:spPr>
            <a:xfrm>
              <a:off x="2592085" y="3246467"/>
              <a:ext cx="7777085" cy="544244"/>
            </a:xfrm>
            <a:custGeom>
              <a:avLst/>
              <a:gdLst>
                <a:gd name="connsiteX0" fmla="*/ 0 w 7777085"/>
                <a:gd name="connsiteY0" fmla="*/ 0 h 544242"/>
                <a:gd name="connsiteX1" fmla="*/ 7504964 w 7777085"/>
                <a:gd name="connsiteY1" fmla="*/ 0 h 544242"/>
                <a:gd name="connsiteX2" fmla="*/ 7777085 w 7777085"/>
                <a:gd name="connsiteY2" fmla="*/ 272121 h 544242"/>
                <a:gd name="connsiteX3" fmla="*/ 7504964 w 7777085"/>
                <a:gd name="connsiteY3" fmla="*/ 544242 h 544242"/>
                <a:gd name="connsiteX4" fmla="*/ 0 w 7777085"/>
                <a:gd name="connsiteY4" fmla="*/ 544242 h 544242"/>
                <a:gd name="connsiteX5" fmla="*/ 0 w 7777085"/>
                <a:gd name="connsiteY5" fmla="*/ 0 h 54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77085" h="544242">
                  <a:moveTo>
                    <a:pt x="7777085" y="544241"/>
                  </a:moveTo>
                  <a:lnTo>
                    <a:pt x="272121" y="544241"/>
                  </a:lnTo>
                  <a:lnTo>
                    <a:pt x="0" y="272121"/>
                  </a:lnTo>
                  <a:lnTo>
                    <a:pt x="272121" y="1"/>
                  </a:lnTo>
                  <a:lnTo>
                    <a:pt x="7777085" y="1"/>
                  </a:lnTo>
                  <a:lnTo>
                    <a:pt x="7777085" y="5442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056" tIns="49531" rIns="92456" bIns="49531" numCol="1" spcCol="1270" anchor="ctr" anchorCtr="0">
              <a:noAutofit/>
            </a:bodyPr>
            <a:lstStyle/>
            <a:p>
              <a:pPr marL="0" lvl="0" indent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sz="1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上止血带的患者，要记录上止血带和放松止血带的时间。</a:t>
              </a:r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1B42A382-7991-43C8-8065-57907420C5B1}"/>
                </a:ext>
              </a:extLst>
            </p:cNvPr>
            <p:cNvSpPr/>
            <p:nvPr/>
          </p:nvSpPr>
          <p:spPr>
            <a:xfrm>
              <a:off x="2319964" y="3246468"/>
              <a:ext cx="544242" cy="544242"/>
            </a:xfrm>
            <a:prstGeom prst="ellipse">
              <a:avLst/>
            </a:prstGeom>
            <a:solidFill>
              <a:srgbClr val="FF7E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5F53A18-08AB-4B79-A208-81432C8B1257}"/>
              </a:ext>
            </a:extLst>
          </p:cNvPr>
          <p:cNvGrpSpPr/>
          <p:nvPr/>
        </p:nvGrpSpPr>
        <p:grpSpPr>
          <a:xfrm>
            <a:off x="2319964" y="3927968"/>
            <a:ext cx="8049206" cy="544244"/>
            <a:chOff x="2319964" y="3927968"/>
            <a:chExt cx="8049206" cy="544244"/>
          </a:xfrm>
        </p:grpSpPr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6EF565C2-1B83-47E6-8EF5-0F082F23647E}"/>
                </a:ext>
              </a:extLst>
            </p:cNvPr>
            <p:cNvSpPr/>
            <p:nvPr/>
          </p:nvSpPr>
          <p:spPr>
            <a:xfrm>
              <a:off x="2592085" y="3927968"/>
              <a:ext cx="7777085" cy="544244"/>
            </a:xfrm>
            <a:custGeom>
              <a:avLst/>
              <a:gdLst>
                <a:gd name="connsiteX0" fmla="*/ 0 w 7777085"/>
                <a:gd name="connsiteY0" fmla="*/ 0 h 544242"/>
                <a:gd name="connsiteX1" fmla="*/ 7504964 w 7777085"/>
                <a:gd name="connsiteY1" fmla="*/ 0 h 544242"/>
                <a:gd name="connsiteX2" fmla="*/ 7777085 w 7777085"/>
                <a:gd name="connsiteY2" fmla="*/ 272121 h 544242"/>
                <a:gd name="connsiteX3" fmla="*/ 7504964 w 7777085"/>
                <a:gd name="connsiteY3" fmla="*/ 544242 h 544242"/>
                <a:gd name="connsiteX4" fmla="*/ 0 w 7777085"/>
                <a:gd name="connsiteY4" fmla="*/ 544242 h 544242"/>
                <a:gd name="connsiteX5" fmla="*/ 0 w 7777085"/>
                <a:gd name="connsiteY5" fmla="*/ 0 h 54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77085" h="544242">
                  <a:moveTo>
                    <a:pt x="7777085" y="544241"/>
                  </a:moveTo>
                  <a:lnTo>
                    <a:pt x="272121" y="544241"/>
                  </a:lnTo>
                  <a:lnTo>
                    <a:pt x="0" y="272121"/>
                  </a:lnTo>
                  <a:lnTo>
                    <a:pt x="272121" y="1"/>
                  </a:lnTo>
                  <a:lnTo>
                    <a:pt x="7777085" y="1"/>
                  </a:lnTo>
                  <a:lnTo>
                    <a:pt x="7777085" y="5442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056" tIns="49531" rIns="92456" bIns="49531" numCol="1" spcCol="1270" anchor="ctr" anchorCtr="0">
              <a:noAutofit/>
            </a:bodyPr>
            <a:lstStyle/>
            <a:p>
              <a:pPr defTabSz="577850"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搬运脊柱骨折的患者，要保持患者身体的固定。颈椎骨折的患者除了身体固定外，还要有专人牵引固定头部，避免移动。</a:t>
              </a: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80BB8573-B08F-4610-85A6-AA02E8D93B3C}"/>
                </a:ext>
              </a:extLst>
            </p:cNvPr>
            <p:cNvSpPr/>
            <p:nvPr/>
          </p:nvSpPr>
          <p:spPr>
            <a:xfrm>
              <a:off x="2319964" y="3927969"/>
              <a:ext cx="544242" cy="544242"/>
            </a:xfrm>
            <a:prstGeom prst="ellipse">
              <a:avLst/>
            </a:prstGeom>
            <a:solidFill>
              <a:srgbClr val="FF7E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3D3D4906-48E8-4E49-8054-3A1899AE140C}"/>
              </a:ext>
            </a:extLst>
          </p:cNvPr>
          <p:cNvGrpSpPr/>
          <p:nvPr/>
        </p:nvGrpSpPr>
        <p:grpSpPr>
          <a:xfrm>
            <a:off x="2319964" y="4609470"/>
            <a:ext cx="8049206" cy="544244"/>
            <a:chOff x="2319964" y="4609470"/>
            <a:chExt cx="8049206" cy="544244"/>
          </a:xfrm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F7B8DA20-CF4D-480D-8736-A33452B475E8}"/>
                </a:ext>
              </a:extLst>
            </p:cNvPr>
            <p:cNvSpPr/>
            <p:nvPr/>
          </p:nvSpPr>
          <p:spPr>
            <a:xfrm>
              <a:off x="2592085" y="4609470"/>
              <a:ext cx="7777085" cy="544244"/>
            </a:xfrm>
            <a:custGeom>
              <a:avLst/>
              <a:gdLst>
                <a:gd name="connsiteX0" fmla="*/ 0 w 7777085"/>
                <a:gd name="connsiteY0" fmla="*/ 0 h 544242"/>
                <a:gd name="connsiteX1" fmla="*/ 7504964 w 7777085"/>
                <a:gd name="connsiteY1" fmla="*/ 0 h 544242"/>
                <a:gd name="connsiteX2" fmla="*/ 7777085 w 7777085"/>
                <a:gd name="connsiteY2" fmla="*/ 272121 h 544242"/>
                <a:gd name="connsiteX3" fmla="*/ 7504964 w 7777085"/>
                <a:gd name="connsiteY3" fmla="*/ 544242 h 544242"/>
                <a:gd name="connsiteX4" fmla="*/ 0 w 7777085"/>
                <a:gd name="connsiteY4" fmla="*/ 544242 h 544242"/>
                <a:gd name="connsiteX5" fmla="*/ 0 w 7777085"/>
                <a:gd name="connsiteY5" fmla="*/ 0 h 54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77085" h="544242">
                  <a:moveTo>
                    <a:pt x="7777085" y="544241"/>
                  </a:moveTo>
                  <a:lnTo>
                    <a:pt x="272121" y="544241"/>
                  </a:lnTo>
                  <a:lnTo>
                    <a:pt x="0" y="272121"/>
                  </a:lnTo>
                  <a:lnTo>
                    <a:pt x="272121" y="1"/>
                  </a:lnTo>
                  <a:lnTo>
                    <a:pt x="7777085" y="1"/>
                  </a:lnTo>
                  <a:lnTo>
                    <a:pt x="7777085" y="5442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056" tIns="49531" rIns="92456" bIns="49531" numCol="1" spcCol="1270" anchor="ctr" anchorCtr="0">
              <a:noAutofit/>
            </a:bodyPr>
            <a:lstStyle/>
            <a:p>
              <a:pPr defTabSz="577850"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用担架搬运患者，一般头略高于脚，但休克患者则脚略高于头，行进时，患者的脚在前，头在后，以便于观察患者的情况。有脑脊液耳漏、鼻漏，头部抬高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度。昏迷患者头偏于一侧。</a:t>
              </a: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C6D08E56-91DD-4102-812F-ACB28A7B17D5}"/>
                </a:ext>
              </a:extLst>
            </p:cNvPr>
            <p:cNvSpPr/>
            <p:nvPr/>
          </p:nvSpPr>
          <p:spPr>
            <a:xfrm>
              <a:off x="2319964" y="4609471"/>
              <a:ext cx="544242" cy="544242"/>
            </a:xfrm>
            <a:prstGeom prst="ellipse">
              <a:avLst/>
            </a:prstGeom>
            <a:solidFill>
              <a:srgbClr val="FF7E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0BCAB392-22F6-4165-B15B-DAF6E43820C0}"/>
              </a:ext>
            </a:extLst>
          </p:cNvPr>
          <p:cNvGrpSpPr/>
          <p:nvPr/>
        </p:nvGrpSpPr>
        <p:grpSpPr>
          <a:xfrm>
            <a:off x="2319964" y="5290971"/>
            <a:ext cx="8049206" cy="544244"/>
            <a:chOff x="2319964" y="5290971"/>
            <a:chExt cx="8049206" cy="544244"/>
          </a:xfrm>
        </p:grpSpPr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58FA4239-E5CC-4F61-859D-92A6F6E0A906}"/>
                </a:ext>
              </a:extLst>
            </p:cNvPr>
            <p:cNvSpPr/>
            <p:nvPr/>
          </p:nvSpPr>
          <p:spPr>
            <a:xfrm>
              <a:off x="2592085" y="5290971"/>
              <a:ext cx="7777085" cy="544244"/>
            </a:xfrm>
            <a:custGeom>
              <a:avLst/>
              <a:gdLst>
                <a:gd name="connsiteX0" fmla="*/ 0 w 7777085"/>
                <a:gd name="connsiteY0" fmla="*/ 0 h 544242"/>
                <a:gd name="connsiteX1" fmla="*/ 7504964 w 7777085"/>
                <a:gd name="connsiteY1" fmla="*/ 0 h 544242"/>
                <a:gd name="connsiteX2" fmla="*/ 7777085 w 7777085"/>
                <a:gd name="connsiteY2" fmla="*/ 272121 h 544242"/>
                <a:gd name="connsiteX3" fmla="*/ 7504964 w 7777085"/>
                <a:gd name="connsiteY3" fmla="*/ 544242 h 544242"/>
                <a:gd name="connsiteX4" fmla="*/ 0 w 7777085"/>
                <a:gd name="connsiteY4" fmla="*/ 544242 h 544242"/>
                <a:gd name="connsiteX5" fmla="*/ 0 w 7777085"/>
                <a:gd name="connsiteY5" fmla="*/ 0 h 544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77085" h="544242">
                  <a:moveTo>
                    <a:pt x="7777085" y="544241"/>
                  </a:moveTo>
                  <a:lnTo>
                    <a:pt x="272121" y="544241"/>
                  </a:lnTo>
                  <a:lnTo>
                    <a:pt x="0" y="272121"/>
                  </a:lnTo>
                  <a:lnTo>
                    <a:pt x="272121" y="1"/>
                  </a:lnTo>
                  <a:lnTo>
                    <a:pt x="7777085" y="1"/>
                  </a:lnTo>
                  <a:lnTo>
                    <a:pt x="7777085" y="5442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056" tIns="49531" rIns="92456" bIns="49531" numCol="1" spcCol="1270" anchor="ctr" anchorCtr="0">
              <a:noAutofit/>
            </a:bodyPr>
            <a:lstStyle/>
            <a:p>
              <a:pPr marL="0" lvl="0" indent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用汽车运送时，床位要固定，防止颠簸、刹车时使患者再度受伤、疼痛。</a:t>
              </a:r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02517A17-2C41-4586-8473-B505F4BF1068}"/>
                </a:ext>
              </a:extLst>
            </p:cNvPr>
            <p:cNvSpPr/>
            <p:nvPr/>
          </p:nvSpPr>
          <p:spPr>
            <a:xfrm>
              <a:off x="2319964" y="5290972"/>
              <a:ext cx="544242" cy="544242"/>
            </a:xfrm>
            <a:prstGeom prst="ellipse">
              <a:avLst/>
            </a:prstGeom>
            <a:solidFill>
              <a:srgbClr val="FF7E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2F36795-1AF9-4E51-8086-30D71CD0059C}"/>
              </a:ext>
            </a:extLst>
          </p:cNvPr>
          <p:cNvSpPr txBox="1"/>
          <p:nvPr/>
        </p:nvSpPr>
        <p:spPr>
          <a:xfrm>
            <a:off x="1328233" y="1353170"/>
            <a:ext cx="22812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搬运注意事项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159B2E8B-9ED2-438C-AA22-B217B37D14FA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1FFC0018-4823-405F-B04C-A16CEF8CD987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5E73D6B6-0A26-4F09-9999-33D8FF41CF0B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9" name="矩形: 圆角 8">
                <a:extLst>
                  <a:ext uri="{FF2B5EF4-FFF2-40B4-BE49-F238E27FC236}">
                    <a16:creationId xmlns:a16="http://schemas.microsoft.com/office/drawing/2014/main" xmlns="" id="{E2E49E71-7A89-4A69-90DC-CC403018E5F7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iṡľïḍê">
                <a:extLst>
                  <a:ext uri="{FF2B5EF4-FFF2-40B4-BE49-F238E27FC236}">
                    <a16:creationId xmlns:a16="http://schemas.microsoft.com/office/drawing/2014/main" xmlns="" id="{6FB91989-CA2E-4AEF-8A78-D78A60FE006D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306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9964EB6-E71E-4B3F-8260-99E0830E91BA}"/>
              </a:ext>
            </a:extLst>
          </p:cNvPr>
          <p:cNvSpPr txBox="1"/>
          <p:nvPr/>
        </p:nvSpPr>
        <p:spPr>
          <a:xfrm>
            <a:off x="1328233" y="1460304"/>
            <a:ext cx="22812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徒手搬运法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B7CF76BD-BB4F-4A56-BED8-60833417CD61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8CAE83DE-4D82-48CF-9574-5919CEE82796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254CBDD6-179F-496B-A929-A56664052885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24" name="矩形: 圆角 23">
                <a:extLst>
                  <a:ext uri="{FF2B5EF4-FFF2-40B4-BE49-F238E27FC236}">
                    <a16:creationId xmlns:a16="http://schemas.microsoft.com/office/drawing/2014/main" xmlns="" id="{F5119B12-3F27-4E35-B53C-DE4805373210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iṡľïḍê">
                <a:extLst>
                  <a:ext uri="{FF2B5EF4-FFF2-40B4-BE49-F238E27FC236}">
                    <a16:creationId xmlns:a16="http://schemas.microsoft.com/office/drawing/2014/main" xmlns="" id="{172E0152-8A2C-424C-9661-8584D2893762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E001EFB-0886-48DE-9FC5-D3555C9086AB}"/>
              </a:ext>
            </a:extLst>
          </p:cNvPr>
          <p:cNvSpPr/>
          <p:nvPr/>
        </p:nvSpPr>
        <p:spPr>
          <a:xfrm>
            <a:off x="1443201" y="2213468"/>
            <a:ext cx="1091566" cy="307307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800" tIns="614615" rIns="180579" bIns="61461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2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杠桥式搬运法</a:t>
            </a: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E4C1CACC-D917-435C-9593-A699ED9B07AD}"/>
              </a:ext>
            </a:extLst>
          </p:cNvPr>
          <p:cNvSpPr/>
          <p:nvPr/>
        </p:nvSpPr>
        <p:spPr>
          <a:xfrm>
            <a:off x="2616633" y="2213468"/>
            <a:ext cx="1091566" cy="307307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800" tIns="614615" rIns="180579" bIns="61461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2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扶行法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A365DF3D-8F0E-415A-B9FF-9AA28DB5BA4B}"/>
              </a:ext>
            </a:extLst>
          </p:cNvPr>
          <p:cNvSpPr/>
          <p:nvPr/>
        </p:nvSpPr>
        <p:spPr>
          <a:xfrm>
            <a:off x="3790066" y="2213468"/>
            <a:ext cx="1091566" cy="307307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800" tIns="614615" rIns="180579" bIns="61461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2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托拉法</a:t>
            </a: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26140A89-85A9-4025-83DD-AE12D02AF3A8}"/>
              </a:ext>
            </a:extLst>
          </p:cNvPr>
          <p:cNvSpPr/>
          <p:nvPr/>
        </p:nvSpPr>
        <p:spPr>
          <a:xfrm>
            <a:off x="4963499" y="2213468"/>
            <a:ext cx="1091566" cy="307307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800" tIns="614615" rIns="180579" bIns="61461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2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背负法</a:t>
            </a: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D685C693-4115-4491-91E7-B25287709962}"/>
              </a:ext>
            </a:extLst>
          </p:cNvPr>
          <p:cNvSpPr/>
          <p:nvPr/>
        </p:nvSpPr>
        <p:spPr>
          <a:xfrm>
            <a:off x="6136932" y="2213468"/>
            <a:ext cx="1091566" cy="307307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800" tIns="614615" rIns="180579" bIns="61461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2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爬行法</a:t>
            </a: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B3248263-91AE-4BFA-8222-63C56DC2522D}"/>
              </a:ext>
            </a:extLst>
          </p:cNvPr>
          <p:cNvSpPr/>
          <p:nvPr/>
        </p:nvSpPr>
        <p:spPr>
          <a:xfrm>
            <a:off x="7310365" y="2213468"/>
            <a:ext cx="1091566" cy="307307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800" tIns="614615" rIns="180579" bIns="61461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2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抱持法</a:t>
            </a: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xmlns="" id="{B3A1EC2F-9CC0-4676-94E8-5C6A663DF3CA}"/>
              </a:ext>
            </a:extLst>
          </p:cNvPr>
          <p:cNvSpPr/>
          <p:nvPr/>
        </p:nvSpPr>
        <p:spPr>
          <a:xfrm>
            <a:off x="8483798" y="2213468"/>
            <a:ext cx="1091566" cy="307307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FF7E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800" tIns="614615" rIns="180579" bIns="61461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2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多人徒手搬运</a:t>
            </a:r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328AD08D-6566-490A-AD58-EC8C1FA057E1}"/>
              </a:ext>
            </a:extLst>
          </p:cNvPr>
          <p:cNvSpPr/>
          <p:nvPr/>
        </p:nvSpPr>
        <p:spPr>
          <a:xfrm>
            <a:off x="9657231" y="2213468"/>
            <a:ext cx="1091566" cy="307307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800" tIns="614615" rIns="180579" bIns="61461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200" kern="1200">
                <a:latin typeface="微软雅黑" panose="020B0503020204020204" pitchFamily="34" charset="-122"/>
                <a:ea typeface="微软雅黑" panose="020B0503020204020204" pitchFamily="34" charset="-122"/>
              </a:rPr>
              <a:t>双人徒手搬运</a:t>
            </a:r>
          </a:p>
        </p:txBody>
      </p:sp>
    </p:spTree>
    <p:extLst>
      <p:ext uri="{BB962C8B-B14F-4D97-AF65-F5344CB8AC3E}">
        <p14:creationId xmlns:p14="http://schemas.microsoft.com/office/powerpoint/2010/main" val="797136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2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29" grpId="0" animBg="1"/>
        </p:bldLst>
      </p:timing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C3D27D71-9268-4F34-800C-AF7A126E52D7}"/>
              </a:ext>
            </a:extLst>
          </p:cNvPr>
          <p:cNvSpPr txBox="1"/>
          <p:nvPr/>
        </p:nvSpPr>
        <p:spPr>
          <a:xfrm>
            <a:off x="1397525" y="1453277"/>
            <a:ext cx="21426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器械搬运法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1DAFFDE1-6A9F-4152-87CC-5B6F25AD630E}"/>
              </a:ext>
            </a:extLst>
          </p:cNvPr>
          <p:cNvGrpSpPr/>
          <p:nvPr/>
        </p:nvGrpSpPr>
        <p:grpSpPr>
          <a:xfrm>
            <a:off x="1351772" y="2983975"/>
            <a:ext cx="2916266" cy="1694793"/>
            <a:chOff x="1351772" y="2983975"/>
            <a:chExt cx="2916266" cy="1694793"/>
          </a:xfrm>
          <a:solidFill>
            <a:srgbClr val="FF7E00"/>
          </a:solidFill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45BA4CE7-94C0-49A0-AB97-D6AA2216A9C0}"/>
                </a:ext>
              </a:extLst>
            </p:cNvPr>
            <p:cNvSpPr/>
            <p:nvPr/>
          </p:nvSpPr>
          <p:spPr>
            <a:xfrm>
              <a:off x="1351772" y="2983975"/>
              <a:ext cx="1694793" cy="1694793"/>
            </a:xfrm>
            <a:custGeom>
              <a:avLst/>
              <a:gdLst>
                <a:gd name="connsiteX0" fmla="*/ 0 w 1694793"/>
                <a:gd name="connsiteY0" fmla="*/ 847397 h 1694793"/>
                <a:gd name="connsiteX1" fmla="*/ 847397 w 1694793"/>
                <a:gd name="connsiteY1" fmla="*/ 0 h 1694793"/>
                <a:gd name="connsiteX2" fmla="*/ 1694794 w 1694793"/>
                <a:gd name="connsiteY2" fmla="*/ 847397 h 1694793"/>
                <a:gd name="connsiteX3" fmla="*/ 847397 w 1694793"/>
                <a:gd name="connsiteY3" fmla="*/ 1694794 h 1694793"/>
                <a:gd name="connsiteX4" fmla="*/ 0 w 1694793"/>
                <a:gd name="connsiteY4" fmla="*/ 847397 h 169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4793" h="1694793">
                  <a:moveTo>
                    <a:pt x="0" y="847397"/>
                  </a:moveTo>
                  <a:cubicBezTo>
                    <a:pt x="0" y="379393"/>
                    <a:pt x="379393" y="0"/>
                    <a:pt x="847397" y="0"/>
                  </a:cubicBezTo>
                  <a:cubicBezTo>
                    <a:pt x="1315401" y="0"/>
                    <a:pt x="1694794" y="379393"/>
                    <a:pt x="1694794" y="847397"/>
                  </a:cubicBezTo>
                  <a:cubicBezTo>
                    <a:pt x="1694794" y="1315401"/>
                    <a:pt x="1315401" y="1694794"/>
                    <a:pt x="847397" y="1694794"/>
                  </a:cubicBezTo>
                  <a:cubicBezTo>
                    <a:pt x="379393" y="1694794"/>
                    <a:pt x="0" y="1315401"/>
                    <a:pt x="0" y="847397"/>
                  </a:cubicBez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6660" tIns="199852" rIns="480955" bIns="199853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sz="2200" kern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担架搬运</a:t>
              </a:r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DDF26CE0-615F-4BBE-9222-A0D9242CA2DB}"/>
                </a:ext>
              </a:extLst>
            </p:cNvPr>
            <p:cNvSpPr/>
            <p:nvPr/>
          </p:nvSpPr>
          <p:spPr>
            <a:xfrm>
              <a:off x="2573245" y="2983975"/>
              <a:ext cx="1694793" cy="1694793"/>
            </a:xfrm>
            <a:custGeom>
              <a:avLst/>
              <a:gdLst>
                <a:gd name="connsiteX0" fmla="*/ 0 w 1694793"/>
                <a:gd name="connsiteY0" fmla="*/ 847397 h 1694793"/>
                <a:gd name="connsiteX1" fmla="*/ 847397 w 1694793"/>
                <a:gd name="connsiteY1" fmla="*/ 0 h 1694793"/>
                <a:gd name="connsiteX2" fmla="*/ 1694794 w 1694793"/>
                <a:gd name="connsiteY2" fmla="*/ 847397 h 1694793"/>
                <a:gd name="connsiteX3" fmla="*/ 847397 w 1694793"/>
                <a:gd name="connsiteY3" fmla="*/ 1694794 h 1694793"/>
                <a:gd name="connsiteX4" fmla="*/ 0 w 1694793"/>
                <a:gd name="connsiteY4" fmla="*/ 847397 h 169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4793" h="1694793">
                  <a:moveTo>
                    <a:pt x="0" y="847397"/>
                  </a:moveTo>
                  <a:cubicBezTo>
                    <a:pt x="0" y="379393"/>
                    <a:pt x="379393" y="0"/>
                    <a:pt x="847397" y="0"/>
                  </a:cubicBezTo>
                  <a:cubicBezTo>
                    <a:pt x="1315401" y="0"/>
                    <a:pt x="1694794" y="379393"/>
                    <a:pt x="1694794" y="847397"/>
                  </a:cubicBezTo>
                  <a:cubicBezTo>
                    <a:pt x="1694794" y="1315401"/>
                    <a:pt x="1315401" y="1694794"/>
                    <a:pt x="847397" y="1694794"/>
                  </a:cubicBezTo>
                  <a:cubicBezTo>
                    <a:pt x="379393" y="1694794"/>
                    <a:pt x="0" y="1315401"/>
                    <a:pt x="0" y="847397"/>
                  </a:cubicBez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80955" tIns="199852" rIns="236660" bIns="199853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sz="2200" kern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自制担架搬运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D112ABE-1089-4DA9-87B0-CC9F4161056E}"/>
              </a:ext>
            </a:extLst>
          </p:cNvPr>
          <p:cNvGrpSpPr/>
          <p:nvPr/>
        </p:nvGrpSpPr>
        <p:grpSpPr>
          <a:xfrm>
            <a:off x="542094" y="551451"/>
            <a:ext cx="3067380" cy="586575"/>
            <a:chOff x="542094" y="551451"/>
            <a:chExt cx="3067380" cy="586575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937FFDAE-BEBE-4E04-847C-2F207B432711}"/>
                </a:ext>
              </a:extLst>
            </p:cNvPr>
            <p:cNvSpPr txBox="1"/>
            <p:nvPr/>
          </p:nvSpPr>
          <p:spPr>
            <a:xfrm>
              <a:off x="1328233" y="612369"/>
              <a:ext cx="2281241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创伤救护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82783AC5-A6D9-4B4F-A871-87860799E062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xmlns="" id="{BA195EE9-2407-4833-99EF-AF9B57D0591D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iṡľïḍê">
                <a:extLst>
                  <a:ext uri="{FF2B5EF4-FFF2-40B4-BE49-F238E27FC236}">
                    <a16:creationId xmlns:a16="http://schemas.microsoft.com/office/drawing/2014/main" xmlns="" id="{11C3A6CC-3A94-4A91-A633-CFCDE1D9EE02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04</a:t>
                </a: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CC3A5B3-9D67-4B54-A3EB-BDE8C7BC64B7}"/>
              </a:ext>
            </a:extLst>
          </p:cNvPr>
          <p:cNvGrpSpPr/>
          <p:nvPr/>
        </p:nvGrpSpPr>
        <p:grpSpPr>
          <a:xfrm>
            <a:off x="5502442" y="1267326"/>
            <a:ext cx="6047873" cy="4476088"/>
            <a:chOff x="5502442" y="1267326"/>
            <a:chExt cx="6047873" cy="4476088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7EEB9B72-C0FC-4669-9E4A-222C1769A53D}"/>
                </a:ext>
              </a:extLst>
            </p:cNvPr>
            <p:cNvSpPr/>
            <p:nvPr/>
          </p:nvSpPr>
          <p:spPr>
            <a:xfrm rot="1511517">
              <a:off x="7475621" y="1668720"/>
              <a:ext cx="4074694" cy="4074694"/>
            </a:xfrm>
            <a:prstGeom prst="ellipse">
              <a:avLst/>
            </a:prstGeom>
            <a:gradFill flip="none" rotWithShape="1">
              <a:gsLst>
                <a:gs pos="22000">
                  <a:srgbClr val="FFB42D">
                    <a:alpha val="0"/>
                  </a:srgbClr>
                </a:gs>
                <a:gs pos="100000">
                  <a:srgbClr val="FFB42D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186A873C-ED98-43CC-BE43-1E913359AC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70" t="7156" r="5900" b="16967"/>
            <a:stretch/>
          </p:blipFill>
          <p:spPr>
            <a:xfrm>
              <a:off x="5502442" y="1267326"/>
              <a:ext cx="4668253" cy="40746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3134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ageCurlDoubl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5B9A545-627C-4073-B739-96B8D6F19EA2}"/>
              </a:ext>
            </a:extLst>
          </p:cNvPr>
          <p:cNvGrpSpPr/>
          <p:nvPr/>
        </p:nvGrpSpPr>
        <p:grpSpPr>
          <a:xfrm>
            <a:off x="1491960" y="2597895"/>
            <a:ext cx="3087886" cy="2972737"/>
            <a:chOff x="1491960" y="2597895"/>
            <a:chExt cx="3087886" cy="2972737"/>
          </a:xfrm>
        </p:grpSpPr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xmlns="" id="{E0FB0414-7DF0-4966-8194-06BBC50E8591}"/>
                </a:ext>
              </a:extLst>
            </p:cNvPr>
            <p:cNvSpPr/>
            <p:nvPr/>
          </p:nvSpPr>
          <p:spPr>
            <a:xfrm>
              <a:off x="1491960" y="2597895"/>
              <a:ext cx="3087885" cy="2972737"/>
            </a:xfrm>
            <a:prstGeom prst="roundRect">
              <a:avLst>
                <a:gd name="adj" fmla="val 3176"/>
              </a:avLst>
            </a:prstGeom>
            <a:solidFill>
              <a:schemeClr val="bg1"/>
            </a:solidFill>
            <a:ln>
              <a:solidFill>
                <a:srgbClr val="FF7E00"/>
              </a:solidFill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B80A06FA-2070-4EA0-A9F1-651F09802D62}"/>
                </a:ext>
              </a:extLst>
            </p:cNvPr>
            <p:cNvSpPr/>
            <p:nvPr/>
          </p:nvSpPr>
          <p:spPr>
            <a:xfrm>
              <a:off x="1491961" y="2844117"/>
              <a:ext cx="3087885" cy="24802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确保自身和病人安全</a:t>
              </a:r>
            </a:p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先救命后治伤</a:t>
              </a:r>
            </a:p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先重伤后轻伤</a:t>
              </a:r>
            </a:p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操作迅速、平稳、轻柔</a:t>
              </a:r>
            </a:p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做好自我保护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0DDD746-0EC0-42E6-A98B-2725AA7ECBC7}"/>
              </a:ext>
            </a:extLst>
          </p:cNvPr>
          <p:cNvSpPr txBox="1"/>
          <p:nvPr/>
        </p:nvSpPr>
        <p:spPr>
          <a:xfrm>
            <a:off x="1491961" y="1977048"/>
            <a:ext cx="2289734" cy="400110"/>
          </a:xfrm>
          <a:prstGeom prst="rect">
            <a:avLst/>
          </a:prstGeom>
          <a:solidFill>
            <a:srgbClr val="FFB42D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35C6F3"/>
              </a:buClr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现场救护原则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ACDDA1E-E332-4698-B452-31256D2387E0}"/>
              </a:ext>
            </a:extLst>
          </p:cNvPr>
          <p:cNvGrpSpPr/>
          <p:nvPr/>
        </p:nvGrpSpPr>
        <p:grpSpPr>
          <a:xfrm>
            <a:off x="6044185" y="2597894"/>
            <a:ext cx="4699825" cy="2972738"/>
            <a:chOff x="6044185" y="2597894"/>
            <a:chExt cx="4699825" cy="2972738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D463950F-95AE-4757-B2B7-F44261B8A18E}"/>
                </a:ext>
              </a:extLst>
            </p:cNvPr>
            <p:cNvSpPr/>
            <p:nvPr/>
          </p:nvSpPr>
          <p:spPr>
            <a:xfrm>
              <a:off x="6044185" y="2597895"/>
              <a:ext cx="4655854" cy="2972737"/>
            </a:xfrm>
            <a:prstGeom prst="roundRect">
              <a:avLst>
                <a:gd name="adj" fmla="val 3176"/>
              </a:avLst>
            </a:prstGeom>
            <a:solidFill>
              <a:schemeClr val="bg1"/>
            </a:solidFill>
            <a:ln>
              <a:solidFill>
                <a:srgbClr val="FF7E00"/>
              </a:solidFill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A93BBE0F-EBBF-4863-BE6D-E21A2B12DE6F}"/>
                </a:ext>
              </a:extLst>
            </p:cNvPr>
            <p:cNvSpPr/>
            <p:nvPr/>
          </p:nvSpPr>
          <p:spPr>
            <a:xfrm>
              <a:off x="6088156" y="2597894"/>
              <a:ext cx="4655854" cy="29727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报告人姓名与电话号码，伤病员人数、性别、年龄；</a:t>
              </a:r>
            </a:p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伤病员所在地点，找特殊标志性建筑；</a:t>
              </a:r>
            </a:p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伤病员目前最危重的情况；</a:t>
              </a:r>
            </a:p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现场所采取的救护措施；</a:t>
              </a:r>
            </a:p>
            <a:p>
              <a:pPr marL="285750" indent="-285750">
                <a:lnSpc>
                  <a:spcPct val="200000"/>
                </a:lnSpc>
                <a:buClr>
                  <a:srgbClr val="FDCB03"/>
                </a:buClr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在征得急救中心同意后再挂断电话。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70303481-3576-4464-BB7F-8F5E2D47EBB2}"/>
              </a:ext>
            </a:extLst>
          </p:cNvPr>
          <p:cNvSpPr txBox="1"/>
          <p:nvPr/>
        </p:nvSpPr>
        <p:spPr>
          <a:xfrm>
            <a:off x="6096000" y="1977048"/>
            <a:ext cx="1869866" cy="400110"/>
          </a:xfrm>
          <a:prstGeom prst="rect">
            <a:avLst/>
          </a:prstGeom>
          <a:solidFill>
            <a:srgbClr val="FFB42D"/>
          </a:solidFill>
        </p:spPr>
        <p:txBody>
          <a:bodyPr wrap="square" rtlCol="0">
            <a:spAutoFit/>
          </a:bodyPr>
          <a:lstStyle/>
          <a:p>
            <a:pPr algn="ctr">
              <a:buClr>
                <a:srgbClr val="35C6F3"/>
              </a:buClr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120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B3EEB03-6BE1-4E66-BE8D-C5C8654D574B}"/>
              </a:ext>
            </a:extLst>
          </p:cNvPr>
          <p:cNvGrpSpPr/>
          <p:nvPr/>
        </p:nvGrpSpPr>
        <p:grpSpPr>
          <a:xfrm>
            <a:off x="542094" y="551451"/>
            <a:ext cx="2912306" cy="586829"/>
            <a:chOff x="542094" y="551451"/>
            <a:chExt cx="2912306" cy="586829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7EB1FD9E-C81A-4E1A-9D7F-99F4D4FBDB8D}"/>
                </a:ext>
              </a:extLst>
            </p:cNvPr>
            <p:cNvSpPr txBox="1"/>
            <p:nvPr/>
          </p:nvSpPr>
          <p:spPr>
            <a:xfrm>
              <a:off x="1504200" y="612623"/>
              <a:ext cx="1950200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急救原则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A23B670D-7FCA-4F98-AAA9-2F8DEF96C7C5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9" name="矩形: 圆角 8">
                <a:extLst>
                  <a:ext uri="{FF2B5EF4-FFF2-40B4-BE49-F238E27FC236}">
                    <a16:creationId xmlns:a16="http://schemas.microsoft.com/office/drawing/2014/main" xmlns="" id="{3D90A642-FD7E-4DCD-8741-93F7AD39CACB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iṡľïḍê">
                <a:extLst>
                  <a:ext uri="{FF2B5EF4-FFF2-40B4-BE49-F238E27FC236}">
                    <a16:creationId xmlns:a16="http://schemas.microsoft.com/office/drawing/2014/main" xmlns="" id="{EE92753A-AA93-47B1-8557-694C91636718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0659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262B141-01E1-47EE-9724-580E3C9F153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8000">
                <a:srgbClr val="FFA400"/>
              </a:gs>
              <a:gs pos="61000">
                <a:srgbClr val="FF7E0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59540780-924D-4687-A0F1-83B66B2D2938}"/>
              </a:ext>
            </a:extLst>
          </p:cNvPr>
          <p:cNvGrpSpPr/>
          <p:nvPr/>
        </p:nvGrpSpPr>
        <p:grpSpPr>
          <a:xfrm>
            <a:off x="68394" y="2300471"/>
            <a:ext cx="2585890" cy="786233"/>
            <a:chOff x="-85198" y="5174820"/>
            <a:chExt cx="2585890" cy="786233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1133D0D8-F225-4E48-A657-601F5C244784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xmlns="" id="{77944929-2413-497B-B08A-BD28EC88A49A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xmlns="" id="{1F9933D0-E659-4380-8D11-8FD19D4390D8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xmlns="" id="{CFA6F358-7E8B-44F5-87D8-350D94232F5C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7EFA32C4-2BC5-4A11-9D53-65B682A66DC3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="" id="{21C9A619-F94B-45F8-91A1-B5EC1F122394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581DC5F4-BC67-4D4C-BAFE-C2C922C19144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FA0E2E40-3820-41E6-92EF-49EAF5AD0FA4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687546D8-D91F-47C1-8A29-68486D0681C9}"/>
              </a:ext>
            </a:extLst>
          </p:cNvPr>
          <p:cNvSpPr/>
          <p:nvPr/>
        </p:nvSpPr>
        <p:spPr>
          <a:xfrm>
            <a:off x="-64169" y="5328986"/>
            <a:ext cx="12212841" cy="1606818"/>
          </a:xfrm>
          <a:custGeom>
            <a:avLst/>
            <a:gdLst>
              <a:gd name="connsiteX0" fmla="*/ 1281253 w 12212841"/>
              <a:gd name="connsiteY0" fmla="*/ 0 h 1113731"/>
              <a:gd name="connsiteX1" fmla="*/ 2542257 w 12212841"/>
              <a:gd name="connsiteY1" fmla="*/ 563018 h 1113731"/>
              <a:gd name="connsiteX2" fmla="*/ 2662070 w 12212841"/>
              <a:gd name="connsiteY2" fmla="*/ 748382 h 1113731"/>
              <a:gd name="connsiteX3" fmla="*/ 2801970 w 12212841"/>
              <a:gd name="connsiteY3" fmla="*/ 736538 h 1113731"/>
              <a:gd name="connsiteX4" fmla="*/ 3352581 w 12212841"/>
              <a:gd name="connsiteY4" fmla="*/ 877773 h 1113731"/>
              <a:gd name="connsiteX5" fmla="*/ 3410802 w 12212841"/>
              <a:gd name="connsiteY5" fmla="*/ 918111 h 1113731"/>
              <a:gd name="connsiteX6" fmla="*/ 3429521 w 12212841"/>
              <a:gd name="connsiteY6" fmla="*/ 905143 h 1113731"/>
              <a:gd name="connsiteX7" fmla="*/ 3980132 w 12212841"/>
              <a:gd name="connsiteY7" fmla="*/ 763908 h 1113731"/>
              <a:gd name="connsiteX8" fmla="*/ 4363462 w 12212841"/>
              <a:gd name="connsiteY8" fmla="*/ 828897 h 1113731"/>
              <a:gd name="connsiteX9" fmla="*/ 4407470 w 12212841"/>
              <a:gd name="connsiteY9" fmla="*/ 848956 h 1113731"/>
              <a:gd name="connsiteX10" fmla="*/ 4421371 w 12212841"/>
              <a:gd name="connsiteY10" fmla="*/ 827449 h 1113731"/>
              <a:gd name="connsiteX11" fmla="*/ 5237983 w 12212841"/>
              <a:gd name="connsiteY11" fmla="*/ 462845 h 1113731"/>
              <a:gd name="connsiteX12" fmla="*/ 6054596 w 12212841"/>
              <a:gd name="connsiteY12" fmla="*/ 827449 h 1113731"/>
              <a:gd name="connsiteX13" fmla="*/ 6143982 w 12212841"/>
              <a:gd name="connsiteY13" fmla="*/ 965737 h 1113731"/>
              <a:gd name="connsiteX14" fmla="*/ 6223365 w 12212841"/>
              <a:gd name="connsiteY14" fmla="*/ 929555 h 1113731"/>
              <a:gd name="connsiteX15" fmla="*/ 6494745 w 12212841"/>
              <a:gd name="connsiteY15" fmla="*/ 883546 h 1113731"/>
              <a:gd name="connsiteX16" fmla="*/ 6987738 w 12212841"/>
              <a:gd name="connsiteY16" fmla="*/ 1055024 h 1113731"/>
              <a:gd name="connsiteX17" fmla="*/ 7001418 w 12212841"/>
              <a:gd name="connsiteY17" fmla="*/ 1068949 h 1113731"/>
              <a:gd name="connsiteX18" fmla="*/ 7117946 w 12212841"/>
              <a:gd name="connsiteY18" fmla="*/ 930136 h 1113731"/>
              <a:gd name="connsiteX19" fmla="*/ 8178498 w 12212841"/>
              <a:gd name="connsiteY19" fmla="*/ 565530 h 1113731"/>
              <a:gd name="connsiteX20" fmla="*/ 9082874 w 12212841"/>
              <a:gd name="connsiteY20" fmla="*/ 807746 h 1113731"/>
              <a:gd name="connsiteX21" fmla="*/ 9181562 w 12212841"/>
              <a:gd name="connsiteY21" fmla="*/ 885084 h 1113731"/>
              <a:gd name="connsiteX22" fmla="*/ 9296503 w 12212841"/>
              <a:gd name="connsiteY22" fmla="*/ 847692 h 1113731"/>
              <a:gd name="connsiteX23" fmla="*/ 9437013 w 12212841"/>
              <a:gd name="connsiteY23" fmla="*/ 832847 h 1113731"/>
              <a:gd name="connsiteX24" fmla="*/ 9826823 w 12212841"/>
              <a:gd name="connsiteY24" fmla="*/ 957634 h 1113731"/>
              <a:gd name="connsiteX25" fmla="*/ 9835236 w 12212841"/>
              <a:gd name="connsiteY25" fmla="*/ 964908 h 1113731"/>
              <a:gd name="connsiteX26" fmla="*/ 9844584 w 12212841"/>
              <a:gd name="connsiteY26" fmla="*/ 950446 h 1113731"/>
              <a:gd name="connsiteX27" fmla="*/ 11105587 w 12212841"/>
              <a:gd name="connsiteY27" fmla="*/ 387428 h 1113731"/>
              <a:gd name="connsiteX28" fmla="*/ 12206386 w 12212841"/>
              <a:gd name="connsiteY28" fmla="*/ 783375 h 1113731"/>
              <a:gd name="connsiteX29" fmla="*/ 12212841 w 12212841"/>
              <a:gd name="connsiteY29" fmla="*/ 789864 h 1113731"/>
              <a:gd name="connsiteX30" fmla="*/ 12212841 w 12212841"/>
              <a:gd name="connsiteY30" fmla="*/ 1113731 h 1113731"/>
              <a:gd name="connsiteX31" fmla="*/ 0 w 12212841"/>
              <a:gd name="connsiteY31" fmla="*/ 1113731 h 1113731"/>
              <a:gd name="connsiteX32" fmla="*/ 0 w 12212841"/>
              <a:gd name="connsiteY32" fmla="*/ 592596 h 1113731"/>
              <a:gd name="connsiteX33" fmla="*/ 131367 w 12212841"/>
              <a:gd name="connsiteY33" fmla="*/ 441299 h 1113731"/>
              <a:gd name="connsiteX34" fmla="*/ 1281253 w 12212841"/>
              <a:gd name="connsiteY34" fmla="*/ 0 h 1113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12841" h="1113731">
                <a:moveTo>
                  <a:pt x="1281253" y="0"/>
                </a:moveTo>
                <a:cubicBezTo>
                  <a:pt x="1806170" y="0"/>
                  <a:pt x="2268973" y="223333"/>
                  <a:pt x="2542257" y="563018"/>
                </a:cubicBezTo>
                <a:lnTo>
                  <a:pt x="2662070" y="748382"/>
                </a:lnTo>
                <a:lnTo>
                  <a:pt x="2801970" y="736538"/>
                </a:lnTo>
                <a:cubicBezTo>
                  <a:pt x="3005929" y="736538"/>
                  <a:pt x="3195406" y="788605"/>
                  <a:pt x="3352581" y="877773"/>
                </a:cubicBezTo>
                <a:lnTo>
                  <a:pt x="3410802" y="918111"/>
                </a:lnTo>
                <a:lnTo>
                  <a:pt x="3429521" y="905143"/>
                </a:lnTo>
                <a:cubicBezTo>
                  <a:pt x="3586696" y="815975"/>
                  <a:pt x="3776174" y="763908"/>
                  <a:pt x="3980132" y="763908"/>
                </a:cubicBezTo>
                <a:cubicBezTo>
                  <a:pt x="4116106" y="763908"/>
                  <a:pt x="4245642" y="787050"/>
                  <a:pt x="4363462" y="828897"/>
                </a:cubicBezTo>
                <a:lnTo>
                  <a:pt x="4407470" y="848956"/>
                </a:lnTo>
                <a:lnTo>
                  <a:pt x="4421371" y="827449"/>
                </a:lnTo>
                <a:cubicBezTo>
                  <a:pt x="4598348" y="607473"/>
                  <a:pt x="4898053" y="462845"/>
                  <a:pt x="5237983" y="462845"/>
                </a:cubicBezTo>
                <a:cubicBezTo>
                  <a:pt x="5577915" y="462845"/>
                  <a:pt x="5877620" y="607473"/>
                  <a:pt x="6054596" y="827449"/>
                </a:cubicBezTo>
                <a:lnTo>
                  <a:pt x="6143982" y="965737"/>
                </a:lnTo>
                <a:lnTo>
                  <a:pt x="6223365" y="929555"/>
                </a:lnTo>
                <a:cubicBezTo>
                  <a:pt x="6306776" y="899929"/>
                  <a:pt x="6398482" y="883546"/>
                  <a:pt x="6494745" y="883546"/>
                </a:cubicBezTo>
                <a:cubicBezTo>
                  <a:pt x="6687270" y="883546"/>
                  <a:pt x="6861569" y="949077"/>
                  <a:pt x="6987738" y="1055024"/>
                </a:cubicBezTo>
                <a:lnTo>
                  <a:pt x="7001418" y="1068949"/>
                </a:lnTo>
                <a:lnTo>
                  <a:pt x="7117946" y="930136"/>
                </a:lnTo>
                <a:cubicBezTo>
                  <a:pt x="7347788" y="710159"/>
                  <a:pt x="7737021" y="565530"/>
                  <a:pt x="8178498" y="565530"/>
                </a:cubicBezTo>
                <a:cubicBezTo>
                  <a:pt x="8531678" y="565530"/>
                  <a:pt x="8851424" y="658093"/>
                  <a:pt x="9082874" y="807746"/>
                </a:cubicBezTo>
                <a:lnTo>
                  <a:pt x="9181562" y="885084"/>
                </a:lnTo>
                <a:lnTo>
                  <a:pt x="9296503" y="847692"/>
                </a:lnTo>
                <a:cubicBezTo>
                  <a:pt x="9341888" y="837959"/>
                  <a:pt x="9388881" y="832847"/>
                  <a:pt x="9437013" y="832847"/>
                </a:cubicBezTo>
                <a:cubicBezTo>
                  <a:pt x="9581407" y="832847"/>
                  <a:pt x="9715549" y="878850"/>
                  <a:pt x="9826823" y="957634"/>
                </a:cubicBezTo>
                <a:lnTo>
                  <a:pt x="9835236" y="964908"/>
                </a:lnTo>
                <a:lnTo>
                  <a:pt x="9844584" y="950446"/>
                </a:lnTo>
                <a:cubicBezTo>
                  <a:pt x="10117868" y="610762"/>
                  <a:pt x="10580669" y="387428"/>
                  <a:pt x="11105587" y="387428"/>
                </a:cubicBezTo>
                <a:cubicBezTo>
                  <a:pt x="11538644" y="387428"/>
                  <a:pt x="11929422" y="539435"/>
                  <a:pt x="12206386" y="783375"/>
                </a:cubicBezTo>
                <a:lnTo>
                  <a:pt x="12212841" y="789864"/>
                </a:lnTo>
                <a:lnTo>
                  <a:pt x="12212841" y="1113731"/>
                </a:lnTo>
                <a:lnTo>
                  <a:pt x="0" y="1113731"/>
                </a:lnTo>
                <a:lnTo>
                  <a:pt x="0" y="592596"/>
                </a:lnTo>
                <a:lnTo>
                  <a:pt x="131367" y="441299"/>
                </a:lnTo>
                <a:cubicBezTo>
                  <a:pt x="410205" y="170990"/>
                  <a:pt x="821950" y="0"/>
                  <a:pt x="1281253" y="0"/>
                </a:cubicBezTo>
                <a:close/>
              </a:path>
            </a:pathLst>
          </a:custGeom>
          <a:solidFill>
            <a:srgbClr val="DE6F00">
              <a:alpha val="67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649D9DB6-6396-4022-B8EF-0BC857D4E6D3}"/>
              </a:ext>
            </a:extLst>
          </p:cNvPr>
          <p:cNvSpPr/>
          <p:nvPr/>
        </p:nvSpPr>
        <p:spPr>
          <a:xfrm>
            <a:off x="1238250" y="844423"/>
            <a:ext cx="9550066" cy="4857136"/>
          </a:xfrm>
          <a:prstGeom prst="roundRect">
            <a:avLst>
              <a:gd name="adj" fmla="val 997"/>
            </a:avLst>
          </a:prstGeom>
          <a:solidFill>
            <a:srgbClr val="FFB42D"/>
          </a:solidFill>
          <a:ln w="31750">
            <a:solidFill>
              <a:srgbClr val="DE6F00"/>
            </a:solidFill>
          </a:ln>
          <a:effectLst>
            <a:outerShdw blurRad="50800" dist="38100" dir="8100000" algn="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8A2AE29F-E925-45F8-920E-BF8EBFC756A4}"/>
              </a:ext>
            </a:extLst>
          </p:cNvPr>
          <p:cNvSpPr/>
          <p:nvPr/>
        </p:nvSpPr>
        <p:spPr>
          <a:xfrm>
            <a:off x="1485900" y="631866"/>
            <a:ext cx="9550066" cy="4857136"/>
          </a:xfrm>
          <a:prstGeom prst="roundRect">
            <a:avLst>
              <a:gd name="adj" fmla="val 997"/>
            </a:avLst>
          </a:prstGeom>
          <a:solidFill>
            <a:schemeClr val="bg1"/>
          </a:solidFill>
          <a:ln w="47625">
            <a:solidFill>
              <a:srgbClr val="FF7E00"/>
            </a:solidFill>
          </a:ln>
          <a:effectLst>
            <a:outerShdw blurRad="50800" dist="38100" dir="8100000" algn="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</a:t>
            </a:r>
            <a:endParaRPr lang="zh-CN" altLang="en-US" dirty="0"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E4338510-6D73-414B-B0A7-464630CDDB2A}"/>
              </a:ext>
            </a:extLst>
          </p:cNvPr>
          <p:cNvSpPr/>
          <p:nvPr/>
        </p:nvSpPr>
        <p:spPr>
          <a:xfrm flipH="1">
            <a:off x="-42505" y="5786979"/>
            <a:ext cx="12212841" cy="1113731"/>
          </a:xfrm>
          <a:custGeom>
            <a:avLst/>
            <a:gdLst>
              <a:gd name="connsiteX0" fmla="*/ 1281253 w 12212841"/>
              <a:gd name="connsiteY0" fmla="*/ 0 h 1113731"/>
              <a:gd name="connsiteX1" fmla="*/ 2542257 w 12212841"/>
              <a:gd name="connsiteY1" fmla="*/ 563018 h 1113731"/>
              <a:gd name="connsiteX2" fmla="*/ 2662070 w 12212841"/>
              <a:gd name="connsiteY2" fmla="*/ 748382 h 1113731"/>
              <a:gd name="connsiteX3" fmla="*/ 2801970 w 12212841"/>
              <a:gd name="connsiteY3" fmla="*/ 736538 h 1113731"/>
              <a:gd name="connsiteX4" fmla="*/ 3352581 w 12212841"/>
              <a:gd name="connsiteY4" fmla="*/ 877773 h 1113731"/>
              <a:gd name="connsiteX5" fmla="*/ 3410802 w 12212841"/>
              <a:gd name="connsiteY5" fmla="*/ 918111 h 1113731"/>
              <a:gd name="connsiteX6" fmla="*/ 3429521 w 12212841"/>
              <a:gd name="connsiteY6" fmla="*/ 905143 h 1113731"/>
              <a:gd name="connsiteX7" fmla="*/ 3980132 w 12212841"/>
              <a:gd name="connsiteY7" fmla="*/ 763908 h 1113731"/>
              <a:gd name="connsiteX8" fmla="*/ 4363462 w 12212841"/>
              <a:gd name="connsiteY8" fmla="*/ 828897 h 1113731"/>
              <a:gd name="connsiteX9" fmla="*/ 4407470 w 12212841"/>
              <a:gd name="connsiteY9" fmla="*/ 848956 h 1113731"/>
              <a:gd name="connsiteX10" fmla="*/ 4421371 w 12212841"/>
              <a:gd name="connsiteY10" fmla="*/ 827449 h 1113731"/>
              <a:gd name="connsiteX11" fmla="*/ 5237983 w 12212841"/>
              <a:gd name="connsiteY11" fmla="*/ 462845 h 1113731"/>
              <a:gd name="connsiteX12" fmla="*/ 6054596 w 12212841"/>
              <a:gd name="connsiteY12" fmla="*/ 827449 h 1113731"/>
              <a:gd name="connsiteX13" fmla="*/ 6143982 w 12212841"/>
              <a:gd name="connsiteY13" fmla="*/ 965737 h 1113731"/>
              <a:gd name="connsiteX14" fmla="*/ 6223365 w 12212841"/>
              <a:gd name="connsiteY14" fmla="*/ 929555 h 1113731"/>
              <a:gd name="connsiteX15" fmla="*/ 6494745 w 12212841"/>
              <a:gd name="connsiteY15" fmla="*/ 883546 h 1113731"/>
              <a:gd name="connsiteX16" fmla="*/ 6987738 w 12212841"/>
              <a:gd name="connsiteY16" fmla="*/ 1055024 h 1113731"/>
              <a:gd name="connsiteX17" fmla="*/ 7001418 w 12212841"/>
              <a:gd name="connsiteY17" fmla="*/ 1068949 h 1113731"/>
              <a:gd name="connsiteX18" fmla="*/ 7117946 w 12212841"/>
              <a:gd name="connsiteY18" fmla="*/ 930136 h 1113731"/>
              <a:gd name="connsiteX19" fmla="*/ 8178498 w 12212841"/>
              <a:gd name="connsiteY19" fmla="*/ 565530 h 1113731"/>
              <a:gd name="connsiteX20" fmla="*/ 9082874 w 12212841"/>
              <a:gd name="connsiteY20" fmla="*/ 807746 h 1113731"/>
              <a:gd name="connsiteX21" fmla="*/ 9181562 w 12212841"/>
              <a:gd name="connsiteY21" fmla="*/ 885084 h 1113731"/>
              <a:gd name="connsiteX22" fmla="*/ 9296503 w 12212841"/>
              <a:gd name="connsiteY22" fmla="*/ 847692 h 1113731"/>
              <a:gd name="connsiteX23" fmla="*/ 9437013 w 12212841"/>
              <a:gd name="connsiteY23" fmla="*/ 832847 h 1113731"/>
              <a:gd name="connsiteX24" fmla="*/ 9826823 w 12212841"/>
              <a:gd name="connsiteY24" fmla="*/ 957634 h 1113731"/>
              <a:gd name="connsiteX25" fmla="*/ 9835236 w 12212841"/>
              <a:gd name="connsiteY25" fmla="*/ 964908 h 1113731"/>
              <a:gd name="connsiteX26" fmla="*/ 9844584 w 12212841"/>
              <a:gd name="connsiteY26" fmla="*/ 950446 h 1113731"/>
              <a:gd name="connsiteX27" fmla="*/ 11105587 w 12212841"/>
              <a:gd name="connsiteY27" fmla="*/ 387428 h 1113731"/>
              <a:gd name="connsiteX28" fmla="*/ 12206386 w 12212841"/>
              <a:gd name="connsiteY28" fmla="*/ 783375 h 1113731"/>
              <a:gd name="connsiteX29" fmla="*/ 12212841 w 12212841"/>
              <a:gd name="connsiteY29" fmla="*/ 789864 h 1113731"/>
              <a:gd name="connsiteX30" fmla="*/ 12212841 w 12212841"/>
              <a:gd name="connsiteY30" fmla="*/ 1113731 h 1113731"/>
              <a:gd name="connsiteX31" fmla="*/ 0 w 12212841"/>
              <a:gd name="connsiteY31" fmla="*/ 1113731 h 1113731"/>
              <a:gd name="connsiteX32" fmla="*/ 0 w 12212841"/>
              <a:gd name="connsiteY32" fmla="*/ 592596 h 1113731"/>
              <a:gd name="connsiteX33" fmla="*/ 131367 w 12212841"/>
              <a:gd name="connsiteY33" fmla="*/ 441299 h 1113731"/>
              <a:gd name="connsiteX34" fmla="*/ 1281253 w 12212841"/>
              <a:gd name="connsiteY34" fmla="*/ 0 h 1113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12841" h="1113731">
                <a:moveTo>
                  <a:pt x="1281253" y="0"/>
                </a:moveTo>
                <a:cubicBezTo>
                  <a:pt x="1806170" y="0"/>
                  <a:pt x="2268973" y="223333"/>
                  <a:pt x="2542257" y="563018"/>
                </a:cubicBezTo>
                <a:lnTo>
                  <a:pt x="2662070" y="748382"/>
                </a:lnTo>
                <a:lnTo>
                  <a:pt x="2801970" y="736538"/>
                </a:lnTo>
                <a:cubicBezTo>
                  <a:pt x="3005929" y="736538"/>
                  <a:pt x="3195406" y="788605"/>
                  <a:pt x="3352581" y="877773"/>
                </a:cubicBezTo>
                <a:lnTo>
                  <a:pt x="3410802" y="918111"/>
                </a:lnTo>
                <a:lnTo>
                  <a:pt x="3429521" y="905143"/>
                </a:lnTo>
                <a:cubicBezTo>
                  <a:pt x="3586696" y="815975"/>
                  <a:pt x="3776174" y="763908"/>
                  <a:pt x="3980132" y="763908"/>
                </a:cubicBezTo>
                <a:cubicBezTo>
                  <a:pt x="4116106" y="763908"/>
                  <a:pt x="4245642" y="787050"/>
                  <a:pt x="4363462" y="828897"/>
                </a:cubicBezTo>
                <a:lnTo>
                  <a:pt x="4407470" y="848956"/>
                </a:lnTo>
                <a:lnTo>
                  <a:pt x="4421371" y="827449"/>
                </a:lnTo>
                <a:cubicBezTo>
                  <a:pt x="4598348" y="607473"/>
                  <a:pt x="4898053" y="462845"/>
                  <a:pt x="5237983" y="462845"/>
                </a:cubicBezTo>
                <a:cubicBezTo>
                  <a:pt x="5577915" y="462845"/>
                  <a:pt x="5877620" y="607473"/>
                  <a:pt x="6054596" y="827449"/>
                </a:cubicBezTo>
                <a:lnTo>
                  <a:pt x="6143982" y="965737"/>
                </a:lnTo>
                <a:lnTo>
                  <a:pt x="6223365" y="929555"/>
                </a:lnTo>
                <a:cubicBezTo>
                  <a:pt x="6306776" y="899929"/>
                  <a:pt x="6398482" y="883546"/>
                  <a:pt x="6494745" y="883546"/>
                </a:cubicBezTo>
                <a:cubicBezTo>
                  <a:pt x="6687270" y="883546"/>
                  <a:pt x="6861569" y="949077"/>
                  <a:pt x="6987738" y="1055024"/>
                </a:cubicBezTo>
                <a:lnTo>
                  <a:pt x="7001418" y="1068949"/>
                </a:lnTo>
                <a:lnTo>
                  <a:pt x="7117946" y="930136"/>
                </a:lnTo>
                <a:cubicBezTo>
                  <a:pt x="7347788" y="710159"/>
                  <a:pt x="7737021" y="565530"/>
                  <a:pt x="8178498" y="565530"/>
                </a:cubicBezTo>
                <a:cubicBezTo>
                  <a:pt x="8531678" y="565530"/>
                  <a:pt x="8851424" y="658093"/>
                  <a:pt x="9082874" y="807746"/>
                </a:cubicBezTo>
                <a:lnTo>
                  <a:pt x="9181562" y="885084"/>
                </a:lnTo>
                <a:lnTo>
                  <a:pt x="9296503" y="847692"/>
                </a:lnTo>
                <a:cubicBezTo>
                  <a:pt x="9341888" y="837959"/>
                  <a:pt x="9388881" y="832847"/>
                  <a:pt x="9437013" y="832847"/>
                </a:cubicBezTo>
                <a:cubicBezTo>
                  <a:pt x="9581407" y="832847"/>
                  <a:pt x="9715549" y="878850"/>
                  <a:pt x="9826823" y="957634"/>
                </a:cubicBezTo>
                <a:lnTo>
                  <a:pt x="9835236" y="964908"/>
                </a:lnTo>
                <a:lnTo>
                  <a:pt x="9844584" y="950446"/>
                </a:lnTo>
                <a:cubicBezTo>
                  <a:pt x="10117868" y="610762"/>
                  <a:pt x="10580669" y="387428"/>
                  <a:pt x="11105587" y="387428"/>
                </a:cubicBezTo>
                <a:cubicBezTo>
                  <a:pt x="11538644" y="387428"/>
                  <a:pt x="11929422" y="539435"/>
                  <a:pt x="12206386" y="783375"/>
                </a:cubicBezTo>
                <a:lnTo>
                  <a:pt x="12212841" y="789864"/>
                </a:lnTo>
                <a:lnTo>
                  <a:pt x="12212841" y="1113731"/>
                </a:lnTo>
                <a:lnTo>
                  <a:pt x="0" y="1113731"/>
                </a:lnTo>
                <a:lnTo>
                  <a:pt x="0" y="592596"/>
                </a:lnTo>
                <a:lnTo>
                  <a:pt x="131367" y="441299"/>
                </a:lnTo>
                <a:cubicBezTo>
                  <a:pt x="410205" y="170990"/>
                  <a:pt x="821950" y="0"/>
                  <a:pt x="12812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sx="101000" sy="101000" rotWithShape="0">
              <a:schemeClr val="accent2">
                <a:lumMod val="60000"/>
                <a:lumOff val="40000"/>
                <a:alpha val="7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矩形: 圆角 74">
            <a:extLst>
              <a:ext uri="{FF2B5EF4-FFF2-40B4-BE49-F238E27FC236}">
                <a16:creationId xmlns:a16="http://schemas.microsoft.com/office/drawing/2014/main" xmlns="" id="{BB2A00B9-4C78-470F-953A-0C96BF6C5743}"/>
              </a:ext>
            </a:extLst>
          </p:cNvPr>
          <p:cNvSpPr/>
          <p:nvPr/>
        </p:nvSpPr>
        <p:spPr>
          <a:xfrm>
            <a:off x="1780634" y="844423"/>
            <a:ext cx="9007682" cy="4586432"/>
          </a:xfrm>
          <a:prstGeom prst="roundRect">
            <a:avLst>
              <a:gd name="adj" fmla="val 997"/>
            </a:avLst>
          </a:prstGeom>
          <a:solidFill>
            <a:schemeClr val="bg1"/>
          </a:solidFill>
          <a:ln w="47625">
            <a:solidFill>
              <a:srgbClr val="FF7E00"/>
            </a:solidFill>
          </a:ln>
          <a:effectLst>
            <a:outerShdw blurRad="50800" dist="38100" dir="8100000" algn="tr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FB1E253D-DADF-44E9-BCBF-BCC6C198AED9}"/>
              </a:ext>
            </a:extLst>
          </p:cNvPr>
          <p:cNvSpPr/>
          <p:nvPr/>
        </p:nvSpPr>
        <p:spPr>
          <a:xfrm>
            <a:off x="-20841" y="5829689"/>
            <a:ext cx="12212841" cy="1113731"/>
          </a:xfrm>
          <a:custGeom>
            <a:avLst/>
            <a:gdLst>
              <a:gd name="connsiteX0" fmla="*/ 1281253 w 12212841"/>
              <a:gd name="connsiteY0" fmla="*/ 0 h 1113731"/>
              <a:gd name="connsiteX1" fmla="*/ 2542257 w 12212841"/>
              <a:gd name="connsiteY1" fmla="*/ 563018 h 1113731"/>
              <a:gd name="connsiteX2" fmla="*/ 2662070 w 12212841"/>
              <a:gd name="connsiteY2" fmla="*/ 748382 h 1113731"/>
              <a:gd name="connsiteX3" fmla="*/ 2801970 w 12212841"/>
              <a:gd name="connsiteY3" fmla="*/ 736538 h 1113731"/>
              <a:gd name="connsiteX4" fmla="*/ 3352581 w 12212841"/>
              <a:gd name="connsiteY4" fmla="*/ 877773 h 1113731"/>
              <a:gd name="connsiteX5" fmla="*/ 3410802 w 12212841"/>
              <a:gd name="connsiteY5" fmla="*/ 918111 h 1113731"/>
              <a:gd name="connsiteX6" fmla="*/ 3429521 w 12212841"/>
              <a:gd name="connsiteY6" fmla="*/ 905143 h 1113731"/>
              <a:gd name="connsiteX7" fmla="*/ 3980132 w 12212841"/>
              <a:gd name="connsiteY7" fmla="*/ 763908 h 1113731"/>
              <a:gd name="connsiteX8" fmla="*/ 4363462 w 12212841"/>
              <a:gd name="connsiteY8" fmla="*/ 828897 h 1113731"/>
              <a:gd name="connsiteX9" fmla="*/ 4407470 w 12212841"/>
              <a:gd name="connsiteY9" fmla="*/ 848956 h 1113731"/>
              <a:gd name="connsiteX10" fmla="*/ 4421371 w 12212841"/>
              <a:gd name="connsiteY10" fmla="*/ 827449 h 1113731"/>
              <a:gd name="connsiteX11" fmla="*/ 5237983 w 12212841"/>
              <a:gd name="connsiteY11" fmla="*/ 462845 h 1113731"/>
              <a:gd name="connsiteX12" fmla="*/ 6054596 w 12212841"/>
              <a:gd name="connsiteY12" fmla="*/ 827449 h 1113731"/>
              <a:gd name="connsiteX13" fmla="*/ 6143982 w 12212841"/>
              <a:gd name="connsiteY13" fmla="*/ 965737 h 1113731"/>
              <a:gd name="connsiteX14" fmla="*/ 6223365 w 12212841"/>
              <a:gd name="connsiteY14" fmla="*/ 929555 h 1113731"/>
              <a:gd name="connsiteX15" fmla="*/ 6494745 w 12212841"/>
              <a:gd name="connsiteY15" fmla="*/ 883546 h 1113731"/>
              <a:gd name="connsiteX16" fmla="*/ 6987738 w 12212841"/>
              <a:gd name="connsiteY16" fmla="*/ 1055024 h 1113731"/>
              <a:gd name="connsiteX17" fmla="*/ 7001418 w 12212841"/>
              <a:gd name="connsiteY17" fmla="*/ 1068949 h 1113731"/>
              <a:gd name="connsiteX18" fmla="*/ 7117946 w 12212841"/>
              <a:gd name="connsiteY18" fmla="*/ 930136 h 1113731"/>
              <a:gd name="connsiteX19" fmla="*/ 8178498 w 12212841"/>
              <a:gd name="connsiteY19" fmla="*/ 565530 h 1113731"/>
              <a:gd name="connsiteX20" fmla="*/ 9082874 w 12212841"/>
              <a:gd name="connsiteY20" fmla="*/ 807746 h 1113731"/>
              <a:gd name="connsiteX21" fmla="*/ 9181562 w 12212841"/>
              <a:gd name="connsiteY21" fmla="*/ 885084 h 1113731"/>
              <a:gd name="connsiteX22" fmla="*/ 9296503 w 12212841"/>
              <a:gd name="connsiteY22" fmla="*/ 847692 h 1113731"/>
              <a:gd name="connsiteX23" fmla="*/ 9437013 w 12212841"/>
              <a:gd name="connsiteY23" fmla="*/ 832847 h 1113731"/>
              <a:gd name="connsiteX24" fmla="*/ 9826823 w 12212841"/>
              <a:gd name="connsiteY24" fmla="*/ 957634 h 1113731"/>
              <a:gd name="connsiteX25" fmla="*/ 9835236 w 12212841"/>
              <a:gd name="connsiteY25" fmla="*/ 964908 h 1113731"/>
              <a:gd name="connsiteX26" fmla="*/ 9844584 w 12212841"/>
              <a:gd name="connsiteY26" fmla="*/ 950446 h 1113731"/>
              <a:gd name="connsiteX27" fmla="*/ 11105587 w 12212841"/>
              <a:gd name="connsiteY27" fmla="*/ 387428 h 1113731"/>
              <a:gd name="connsiteX28" fmla="*/ 12206386 w 12212841"/>
              <a:gd name="connsiteY28" fmla="*/ 783375 h 1113731"/>
              <a:gd name="connsiteX29" fmla="*/ 12212841 w 12212841"/>
              <a:gd name="connsiteY29" fmla="*/ 789864 h 1113731"/>
              <a:gd name="connsiteX30" fmla="*/ 12212841 w 12212841"/>
              <a:gd name="connsiteY30" fmla="*/ 1113731 h 1113731"/>
              <a:gd name="connsiteX31" fmla="*/ 0 w 12212841"/>
              <a:gd name="connsiteY31" fmla="*/ 1113731 h 1113731"/>
              <a:gd name="connsiteX32" fmla="*/ 0 w 12212841"/>
              <a:gd name="connsiteY32" fmla="*/ 592596 h 1113731"/>
              <a:gd name="connsiteX33" fmla="*/ 131367 w 12212841"/>
              <a:gd name="connsiteY33" fmla="*/ 441299 h 1113731"/>
              <a:gd name="connsiteX34" fmla="*/ 1281253 w 12212841"/>
              <a:gd name="connsiteY34" fmla="*/ 0 h 1113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12841" h="1113731">
                <a:moveTo>
                  <a:pt x="1281253" y="0"/>
                </a:moveTo>
                <a:cubicBezTo>
                  <a:pt x="1806170" y="0"/>
                  <a:pt x="2268973" y="223333"/>
                  <a:pt x="2542257" y="563018"/>
                </a:cubicBezTo>
                <a:lnTo>
                  <a:pt x="2662070" y="748382"/>
                </a:lnTo>
                <a:lnTo>
                  <a:pt x="2801970" y="736538"/>
                </a:lnTo>
                <a:cubicBezTo>
                  <a:pt x="3005929" y="736538"/>
                  <a:pt x="3195406" y="788605"/>
                  <a:pt x="3352581" y="877773"/>
                </a:cubicBezTo>
                <a:lnTo>
                  <a:pt x="3410802" y="918111"/>
                </a:lnTo>
                <a:lnTo>
                  <a:pt x="3429521" y="905143"/>
                </a:lnTo>
                <a:cubicBezTo>
                  <a:pt x="3586696" y="815975"/>
                  <a:pt x="3776174" y="763908"/>
                  <a:pt x="3980132" y="763908"/>
                </a:cubicBezTo>
                <a:cubicBezTo>
                  <a:pt x="4116106" y="763908"/>
                  <a:pt x="4245642" y="787050"/>
                  <a:pt x="4363462" y="828897"/>
                </a:cubicBezTo>
                <a:lnTo>
                  <a:pt x="4407470" y="848956"/>
                </a:lnTo>
                <a:lnTo>
                  <a:pt x="4421371" y="827449"/>
                </a:lnTo>
                <a:cubicBezTo>
                  <a:pt x="4598348" y="607473"/>
                  <a:pt x="4898053" y="462845"/>
                  <a:pt x="5237983" y="462845"/>
                </a:cubicBezTo>
                <a:cubicBezTo>
                  <a:pt x="5577915" y="462845"/>
                  <a:pt x="5877620" y="607473"/>
                  <a:pt x="6054596" y="827449"/>
                </a:cubicBezTo>
                <a:lnTo>
                  <a:pt x="6143982" y="965737"/>
                </a:lnTo>
                <a:lnTo>
                  <a:pt x="6223365" y="929555"/>
                </a:lnTo>
                <a:cubicBezTo>
                  <a:pt x="6306776" y="899929"/>
                  <a:pt x="6398482" y="883546"/>
                  <a:pt x="6494745" y="883546"/>
                </a:cubicBezTo>
                <a:cubicBezTo>
                  <a:pt x="6687270" y="883546"/>
                  <a:pt x="6861569" y="949077"/>
                  <a:pt x="6987738" y="1055024"/>
                </a:cubicBezTo>
                <a:lnTo>
                  <a:pt x="7001418" y="1068949"/>
                </a:lnTo>
                <a:lnTo>
                  <a:pt x="7117946" y="930136"/>
                </a:lnTo>
                <a:cubicBezTo>
                  <a:pt x="7347788" y="710159"/>
                  <a:pt x="7737021" y="565530"/>
                  <a:pt x="8178498" y="565530"/>
                </a:cubicBezTo>
                <a:cubicBezTo>
                  <a:pt x="8531678" y="565530"/>
                  <a:pt x="8851424" y="658093"/>
                  <a:pt x="9082874" y="807746"/>
                </a:cubicBezTo>
                <a:lnTo>
                  <a:pt x="9181562" y="885084"/>
                </a:lnTo>
                <a:lnTo>
                  <a:pt x="9296503" y="847692"/>
                </a:lnTo>
                <a:cubicBezTo>
                  <a:pt x="9341888" y="837959"/>
                  <a:pt x="9388881" y="832847"/>
                  <a:pt x="9437013" y="832847"/>
                </a:cubicBezTo>
                <a:cubicBezTo>
                  <a:pt x="9581407" y="832847"/>
                  <a:pt x="9715549" y="878850"/>
                  <a:pt x="9826823" y="957634"/>
                </a:cubicBezTo>
                <a:lnTo>
                  <a:pt x="9835236" y="964908"/>
                </a:lnTo>
                <a:lnTo>
                  <a:pt x="9844584" y="950446"/>
                </a:lnTo>
                <a:cubicBezTo>
                  <a:pt x="10117868" y="610762"/>
                  <a:pt x="10580669" y="387428"/>
                  <a:pt x="11105587" y="387428"/>
                </a:cubicBezTo>
                <a:cubicBezTo>
                  <a:pt x="11538644" y="387428"/>
                  <a:pt x="11929422" y="539435"/>
                  <a:pt x="12206386" y="783375"/>
                </a:cubicBezTo>
                <a:lnTo>
                  <a:pt x="12212841" y="789864"/>
                </a:lnTo>
                <a:lnTo>
                  <a:pt x="12212841" y="1113731"/>
                </a:lnTo>
                <a:lnTo>
                  <a:pt x="0" y="1113731"/>
                </a:lnTo>
                <a:lnTo>
                  <a:pt x="0" y="592596"/>
                </a:lnTo>
                <a:lnTo>
                  <a:pt x="131367" y="441299"/>
                </a:lnTo>
                <a:cubicBezTo>
                  <a:pt x="410205" y="170990"/>
                  <a:pt x="821950" y="0"/>
                  <a:pt x="12812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6200000" sx="101000" sy="101000" rotWithShape="0">
              <a:schemeClr val="accent2">
                <a:lumMod val="60000"/>
                <a:lumOff val="40000"/>
                <a:alpha val="7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317BBEE-CD8D-4108-A4ED-97A8FF274A9A}"/>
              </a:ext>
            </a:extLst>
          </p:cNvPr>
          <p:cNvGrpSpPr/>
          <p:nvPr/>
        </p:nvGrpSpPr>
        <p:grpSpPr>
          <a:xfrm rot="5400000">
            <a:off x="10500850" y="978431"/>
            <a:ext cx="2585890" cy="786233"/>
            <a:chOff x="-85198" y="5174820"/>
            <a:chExt cx="2585890" cy="786233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66AC98A1-1314-4DAB-8B22-FD634B53F86E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xmlns="" id="{984F8BEF-809E-4C4C-801C-E5AF9FD1C702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xmlns="" id="{05C3EC04-CAED-499B-8930-85359DB52E05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xmlns="" id="{B558654B-2208-4D8B-9226-30D4DB856F11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E6F66282-3000-4963-81B4-1CF7CA13C76E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xmlns="" id="{FC2BAB74-3552-49F7-B998-9A8E5977D248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xmlns="" id="{1FF4C77E-81A2-4769-94E1-BA5185DD738B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xmlns="" id="{96E35BAD-1F83-4B08-B4AB-FD0F7FB7835D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B986CDAB-A66A-4FC3-81ED-CB78FFFC0034}"/>
              </a:ext>
            </a:extLst>
          </p:cNvPr>
          <p:cNvGrpSpPr/>
          <p:nvPr/>
        </p:nvGrpSpPr>
        <p:grpSpPr>
          <a:xfrm>
            <a:off x="2368127" y="1601344"/>
            <a:ext cx="7995674" cy="1104121"/>
            <a:chOff x="2778052" y="1492157"/>
            <a:chExt cx="7010601" cy="4227763"/>
          </a:xfrm>
        </p:grpSpPr>
        <p:sp>
          <p:nvSpPr>
            <p:cNvPr id="69" name="PA-矩形 2">
              <a:extLst>
                <a:ext uri="{FF2B5EF4-FFF2-40B4-BE49-F238E27FC236}">
                  <a16:creationId xmlns:a16="http://schemas.microsoft.com/office/drawing/2014/main" xmlns="" id="{9C9770E5-4962-4449-8865-164EDB24556B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2782987" y="1534158"/>
              <a:ext cx="7005666" cy="41857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6500" b="1" dirty="0">
                  <a:ln w="104775">
                    <a:solidFill>
                      <a:srgbClr val="FF7E00"/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感谢您的观看与分享</a:t>
              </a:r>
            </a:p>
          </p:txBody>
        </p:sp>
        <p:sp>
          <p:nvSpPr>
            <p:cNvPr id="58" name="PA-矩形 2">
              <a:extLst>
                <a:ext uri="{FF2B5EF4-FFF2-40B4-BE49-F238E27FC236}">
                  <a16:creationId xmlns:a16="http://schemas.microsoft.com/office/drawing/2014/main" xmlns="" id="{00A71DA5-82D0-4DB3-BEE3-80E7E3F7E24A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2778052" y="1492157"/>
              <a:ext cx="7005666" cy="41857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6500" b="1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感谢您的观看与分享</a:t>
              </a: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4FAFAAEF-109A-4526-A4E8-B4C6BDC223E0}"/>
              </a:ext>
            </a:extLst>
          </p:cNvPr>
          <p:cNvSpPr/>
          <p:nvPr/>
        </p:nvSpPr>
        <p:spPr>
          <a:xfrm>
            <a:off x="2709151" y="2672387"/>
            <a:ext cx="7308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000" dirty="0">
                <a:solidFill>
                  <a:srgbClr val="FF7E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</a:t>
            </a:r>
            <a:r>
              <a:rPr lang="en-US" altLang="zh-CN" sz="3000" b="0" i="0" dirty="0">
                <a:solidFill>
                  <a:srgbClr val="FF7E00"/>
                </a:solidFill>
                <a:effectLst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dult Ambulance Training</a:t>
            </a:r>
            <a:endParaRPr lang="zh-CN" altLang="en-US" sz="3000" dirty="0">
              <a:solidFill>
                <a:srgbClr val="FF7E0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68FED465-7381-4EDB-871A-7DB3A405674E}"/>
              </a:ext>
            </a:extLst>
          </p:cNvPr>
          <p:cNvGrpSpPr/>
          <p:nvPr/>
        </p:nvGrpSpPr>
        <p:grpSpPr>
          <a:xfrm>
            <a:off x="4108650" y="4003511"/>
            <a:ext cx="1972578" cy="396000"/>
            <a:chOff x="1127716" y="3714787"/>
            <a:chExt cx="1972578" cy="484566"/>
          </a:xfrm>
        </p:grpSpPr>
        <p:sp>
          <p:nvSpPr>
            <p:cNvPr id="61" name="矩形: 圆角 60">
              <a:extLst>
                <a:ext uri="{FF2B5EF4-FFF2-40B4-BE49-F238E27FC236}">
                  <a16:creationId xmlns:a16="http://schemas.microsoft.com/office/drawing/2014/main" xmlns="" id="{2479ECAD-A9E1-41B0-A003-97CDA9E63F03}"/>
                </a:ext>
              </a:extLst>
            </p:cNvPr>
            <p:cNvSpPr/>
            <p:nvPr/>
          </p:nvSpPr>
          <p:spPr>
            <a:xfrm>
              <a:off x="1127717" y="3714787"/>
              <a:ext cx="1972577" cy="484566"/>
            </a:xfrm>
            <a:prstGeom prst="roundRect">
              <a:avLst>
                <a:gd name="adj" fmla="val 50000"/>
              </a:avLst>
            </a:prstGeom>
            <a:solidFill>
              <a:srgbClr val="FF7E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B42123CF-93FD-49C6-AC84-54AD6490750E}"/>
                </a:ext>
              </a:extLst>
            </p:cNvPr>
            <p:cNvSpPr txBox="1"/>
            <p:nvPr/>
          </p:nvSpPr>
          <p:spPr>
            <a:xfrm>
              <a:off x="1127716" y="3782802"/>
              <a:ext cx="1969406" cy="35394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培训人</a:t>
              </a:r>
              <a:r>
                <a:rPr lang="zh-CN" altLang="en-US" dirty="0" smtClean="0"/>
                <a:t>：</a:t>
              </a:r>
              <a:r>
                <a:rPr lang="zh-CN" altLang="en-US" dirty="0"/>
                <a:t>优</a:t>
              </a:r>
              <a:r>
                <a:rPr lang="zh-CN" altLang="en-US" dirty="0" smtClean="0"/>
                <a:t>品</a:t>
              </a:r>
              <a:r>
                <a:rPr lang="en-US" altLang="zh-CN" dirty="0" smtClean="0"/>
                <a:t>PPT</a:t>
              </a:r>
              <a:endParaRPr lang="zh-CN" altLang="en-US" dirty="0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058C9D73-E587-4CD1-ABE9-41FBF1458B29}"/>
              </a:ext>
            </a:extLst>
          </p:cNvPr>
          <p:cNvGrpSpPr/>
          <p:nvPr/>
        </p:nvGrpSpPr>
        <p:grpSpPr>
          <a:xfrm>
            <a:off x="6373228" y="3984461"/>
            <a:ext cx="2016000" cy="396000"/>
            <a:chOff x="3184448" y="3714787"/>
            <a:chExt cx="2016000" cy="484566"/>
          </a:xfrm>
        </p:grpSpPr>
        <p:sp>
          <p:nvSpPr>
            <p:cNvPr id="64" name="矩形: 圆角 63">
              <a:extLst>
                <a:ext uri="{FF2B5EF4-FFF2-40B4-BE49-F238E27FC236}">
                  <a16:creationId xmlns:a16="http://schemas.microsoft.com/office/drawing/2014/main" xmlns="" id="{1387EC34-8B2E-4F12-8A5C-0213473BB283}"/>
                </a:ext>
              </a:extLst>
            </p:cNvPr>
            <p:cNvSpPr/>
            <p:nvPr/>
          </p:nvSpPr>
          <p:spPr>
            <a:xfrm>
              <a:off x="3184448" y="3714787"/>
              <a:ext cx="2016000" cy="484566"/>
            </a:xfrm>
            <a:prstGeom prst="roundRect">
              <a:avLst>
                <a:gd name="adj" fmla="val 50000"/>
              </a:avLst>
            </a:prstGeom>
            <a:solidFill>
              <a:srgbClr val="FF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22B79B14-9525-4920-9F07-A077F5551B7F}"/>
                </a:ext>
              </a:extLst>
            </p:cNvPr>
            <p:cNvSpPr txBox="1"/>
            <p:nvPr/>
          </p:nvSpPr>
          <p:spPr>
            <a:xfrm>
              <a:off x="3253988" y="3780098"/>
              <a:ext cx="1872000" cy="35394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/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dirty="0"/>
                <a:t>培训日期：</a:t>
              </a:r>
              <a:r>
                <a:rPr lang="en-US" altLang="zh-CN" dirty="0"/>
                <a:t>20XX</a:t>
              </a:r>
              <a:endParaRPr lang="zh-CN" altLang="en-US" dirty="0"/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xmlns="" id="{3C6968BD-B2B1-48DC-83CD-C9D53F1150E2}"/>
              </a:ext>
            </a:extLst>
          </p:cNvPr>
          <p:cNvGrpSpPr/>
          <p:nvPr/>
        </p:nvGrpSpPr>
        <p:grpSpPr>
          <a:xfrm>
            <a:off x="2846122" y="3258391"/>
            <a:ext cx="7054213" cy="318940"/>
            <a:chOff x="2863094" y="3645198"/>
            <a:chExt cx="7054213" cy="318940"/>
          </a:xfrm>
        </p:grpSpPr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35FB6691-9306-4F5A-AC5F-D46C7E9CDCBC}"/>
                </a:ext>
              </a:extLst>
            </p:cNvPr>
            <p:cNvSpPr txBox="1"/>
            <p:nvPr/>
          </p:nvSpPr>
          <p:spPr>
            <a:xfrm>
              <a:off x="2863094" y="3645198"/>
              <a:ext cx="7054213" cy="299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ts val="1600"/>
                </a:lnSpc>
              </a:pPr>
              <a:r>
                <a:rPr lang="en-US" altLang="zh-CN" sz="1600" b="1" spc="1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+mn-ea"/>
                  <a:sym typeface="+mn-lt"/>
                </a:rPr>
                <a:t>Lorem ipsum dolor sit amet, consectetuer adipiscing elit. </a:t>
              </a:r>
            </a:p>
          </p:txBody>
        </p:sp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xmlns="" id="{9CC05138-76A2-4F56-A9F7-54C2D15D4973}"/>
                </a:ext>
              </a:extLst>
            </p:cNvPr>
            <p:cNvCxnSpPr/>
            <p:nvPr/>
          </p:nvCxnSpPr>
          <p:spPr>
            <a:xfrm>
              <a:off x="2863094" y="3964138"/>
              <a:ext cx="6987354" cy="0"/>
            </a:xfrm>
            <a:prstGeom prst="line">
              <a:avLst/>
            </a:prstGeom>
            <a:ln w="9525">
              <a:solidFill>
                <a:srgbClr val="FF7E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9575CC0F-BC4B-4646-96FD-902652CA69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76" t="20323" r="8682" b="14371"/>
          <a:stretch/>
        </p:blipFill>
        <p:spPr>
          <a:xfrm>
            <a:off x="673454" y="3376071"/>
            <a:ext cx="3961660" cy="3108145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xmlns="" id="{3572FE89-E9EB-4DF5-BEAC-B905D98000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7" r="7861" b="17006"/>
          <a:stretch/>
        </p:blipFill>
        <p:spPr>
          <a:xfrm>
            <a:off x="8431733" y="3408336"/>
            <a:ext cx="2604234" cy="208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1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9000">
        <p14:warp dir="in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5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75" grpId="0" animBg="1"/>
      <p:bldP spid="5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364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8612881-31B8-4589-9F23-8E7B325A92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76" t="20323" r="8682" b="14371"/>
          <a:stretch/>
        </p:blipFill>
        <p:spPr>
          <a:xfrm>
            <a:off x="6865706" y="2078399"/>
            <a:ext cx="4243761" cy="3329469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10000"/>
              </a:prstClr>
            </a:outerShdw>
          </a:effectLst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A8E19F6-8DDE-481B-9137-DA4EC3BECE43}"/>
              </a:ext>
            </a:extLst>
          </p:cNvPr>
          <p:cNvGrpSpPr/>
          <p:nvPr/>
        </p:nvGrpSpPr>
        <p:grpSpPr>
          <a:xfrm>
            <a:off x="3144385" y="1670069"/>
            <a:ext cx="1561629" cy="1227222"/>
            <a:chOff x="3144385" y="1670069"/>
            <a:chExt cx="1561629" cy="1227222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xmlns="" id="{D210E2D6-A61D-4E02-8119-656ED8F9AA47}"/>
                </a:ext>
              </a:extLst>
            </p:cNvPr>
            <p:cNvSpPr/>
            <p:nvPr/>
          </p:nvSpPr>
          <p:spPr>
            <a:xfrm>
              <a:off x="3232550" y="1670069"/>
              <a:ext cx="1321130" cy="1227222"/>
            </a:xfrm>
            <a:prstGeom prst="roundRect">
              <a:avLst>
                <a:gd name="adj" fmla="val 6061"/>
              </a:avLst>
            </a:prstGeom>
            <a:solidFill>
              <a:schemeClr val="bg1"/>
            </a:solidFill>
            <a:ln w="19050">
              <a:solidFill>
                <a:srgbClr val="FF7E00"/>
              </a:solidFill>
            </a:ln>
            <a:effectLst>
              <a:outerShdw blurRad="127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iṡľïḍê">
              <a:extLst>
                <a:ext uri="{FF2B5EF4-FFF2-40B4-BE49-F238E27FC236}">
                  <a16:creationId xmlns:a16="http://schemas.microsoft.com/office/drawing/2014/main" xmlns="" id="{A621FB39-4954-45FA-8BED-FBD462006195}"/>
                </a:ext>
              </a:extLst>
            </p:cNvPr>
            <p:cNvSpPr/>
            <p:nvPr/>
          </p:nvSpPr>
          <p:spPr>
            <a:xfrm>
              <a:off x="3144385" y="2078399"/>
              <a:ext cx="1561629" cy="442647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Autofit/>
            </a:bodyPr>
            <a:lstStyle/>
            <a:p>
              <a:pPr algn="ctr"/>
              <a:r>
                <a:rPr lang="en-US" altLang="zh-CN" sz="6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02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B156AC8-996F-435F-8C14-3956354FE7A4}"/>
              </a:ext>
            </a:extLst>
          </p:cNvPr>
          <p:cNvSpPr txBox="1"/>
          <p:nvPr/>
        </p:nvSpPr>
        <p:spPr>
          <a:xfrm>
            <a:off x="1944370" y="3076919"/>
            <a:ext cx="3961660" cy="108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55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心肺复苏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8F2FFA2-C005-4F56-9906-3B3D5FC01897}"/>
              </a:ext>
            </a:extLst>
          </p:cNvPr>
          <p:cNvSpPr txBox="1"/>
          <p:nvPr/>
        </p:nvSpPr>
        <p:spPr>
          <a:xfrm>
            <a:off x="1280049" y="4341972"/>
            <a:ext cx="5226131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500" b="1" spc="13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+mn-ea"/>
                <a:sym typeface="+mn-lt"/>
              </a:rPr>
              <a:t>Lorem ipsum dolor sit amet, consectetuer adipiscing elit. 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23066E3-102F-4CCA-A825-BA41B8ED2859}"/>
              </a:ext>
            </a:extLst>
          </p:cNvPr>
          <p:cNvGrpSpPr/>
          <p:nvPr/>
        </p:nvGrpSpPr>
        <p:grpSpPr>
          <a:xfrm>
            <a:off x="360434" y="476999"/>
            <a:ext cx="2585890" cy="786233"/>
            <a:chOff x="-85198" y="5174820"/>
            <a:chExt cx="2585890" cy="786233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9B2A26B8-6436-4631-9EC0-613F8224DDE0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F1F28874-981B-44AB-8C90-8CE1B042DC56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4C9A3876-6931-406E-9569-1BA6CD6A49F3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F4B20FE0-E935-4383-991D-10D102761E37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6DB121B3-0F8D-457D-BFA3-476C740DB38D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8C376226-42FE-45E4-8035-FC953F8E3E6F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126A3CA8-1301-4754-8974-BA1F95C0CDEE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6AAEF952-3676-4000-9A9F-2D10B7ACE099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2EA1B4DB-8E7C-4C1F-A92D-2948424B9869}"/>
              </a:ext>
            </a:extLst>
          </p:cNvPr>
          <p:cNvGrpSpPr/>
          <p:nvPr/>
        </p:nvGrpSpPr>
        <p:grpSpPr>
          <a:xfrm rot="5400000">
            <a:off x="10176047" y="3035884"/>
            <a:ext cx="2585890" cy="786233"/>
            <a:chOff x="-85198" y="5174820"/>
            <a:chExt cx="2585890" cy="786233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92D6B5B-0583-47A1-BEF5-AC75F1515A4E}"/>
                </a:ext>
              </a:extLst>
            </p:cNvPr>
            <p:cNvGrpSpPr/>
            <p:nvPr/>
          </p:nvGrpSpPr>
          <p:grpSpPr>
            <a:xfrm>
              <a:off x="-85198" y="5174820"/>
              <a:ext cx="1290630" cy="786233"/>
              <a:chOff x="1377430" y="4963771"/>
              <a:chExt cx="1290630" cy="786233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42D48994-3ED2-4B86-BDF7-DB75CA490B9D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228E51EE-DF7B-4493-BEA6-71FCCBF071CF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0F1C6902-EFAA-45EA-9990-F51228887612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5C5721E6-1B78-44A8-AB36-B47A973F0DBA}"/>
                </a:ext>
              </a:extLst>
            </p:cNvPr>
            <p:cNvGrpSpPr/>
            <p:nvPr/>
          </p:nvGrpSpPr>
          <p:grpSpPr>
            <a:xfrm>
              <a:off x="1210062" y="5174820"/>
              <a:ext cx="1290630" cy="786233"/>
              <a:chOff x="1377430" y="4963771"/>
              <a:chExt cx="1290630" cy="786233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20357AC3-701A-49B0-BEA9-D4C4D081F216}"/>
                  </a:ext>
                </a:extLst>
              </p:cNvPr>
              <p:cNvSpPr txBox="1"/>
              <p:nvPr/>
            </p:nvSpPr>
            <p:spPr>
              <a:xfrm>
                <a:off x="1377430" y="4963771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0C8FADDF-663C-4685-A02F-EFAA3F125A82}"/>
                  </a:ext>
                </a:extLst>
              </p:cNvPr>
              <p:cNvSpPr txBox="1"/>
              <p:nvPr/>
            </p:nvSpPr>
            <p:spPr>
              <a:xfrm>
                <a:off x="1377430" y="5141445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2ED614FD-972F-48AB-AF08-A761782257D3}"/>
                  </a:ext>
                </a:extLst>
              </p:cNvPr>
              <p:cNvSpPr txBox="1"/>
              <p:nvPr/>
            </p:nvSpPr>
            <p:spPr>
              <a:xfrm>
                <a:off x="1377430" y="5319117"/>
                <a:ext cx="129063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200" b="1" dirty="0">
                    <a:solidFill>
                      <a:srgbClr val="FF7E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.....</a:t>
                </a:r>
                <a:endParaRPr lang="zh-CN" altLang="en-US" sz="2200" b="1" dirty="0">
                  <a:solidFill>
                    <a:srgbClr val="FF7E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065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8D380D5-7349-4FEC-B32E-52523BDF48E5}"/>
              </a:ext>
            </a:extLst>
          </p:cNvPr>
          <p:cNvSpPr/>
          <p:nvPr/>
        </p:nvSpPr>
        <p:spPr>
          <a:xfrm>
            <a:off x="1350541" y="1864071"/>
            <a:ext cx="9850859" cy="1263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5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心跳、呼吸骤停的现场急救，称为现场心肺复苏，通常采用人工胸外按压和口对口人工呼吸法。</a:t>
            </a:r>
            <a:r>
              <a:rPr lang="en-US" altLang="zh-CN" sz="15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CPR</a:t>
            </a:r>
            <a:r>
              <a:rPr lang="zh-CN" altLang="en-US" sz="15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（</a:t>
            </a:r>
            <a:r>
              <a:rPr lang="en-US" altLang="zh-CN" sz="15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cardiopulmonary resuscitation</a:t>
            </a:r>
            <a:r>
              <a:rPr lang="zh-CN" altLang="en-US" sz="15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</a:t>
            </a:r>
          </a:p>
          <a:p>
            <a:pPr marL="285750" indent="-285750" algn="just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5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适用于心脏病、电击、淹溺、中毒及创伤、过度疲劳等各种原因导致的心脏功能及全身血液循环或⁄和呼吸突然停止，医学上也称之为猝死，是最紧急的危险情况。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1A7F43D-5472-4A4C-A7BD-E9C8D1AF5C70}"/>
              </a:ext>
            </a:extLst>
          </p:cNvPr>
          <p:cNvSpPr txBox="1"/>
          <p:nvPr/>
        </p:nvSpPr>
        <p:spPr>
          <a:xfrm>
            <a:off x="1504200" y="1357256"/>
            <a:ext cx="3272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0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什么是现场心肺复苏？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15D5D4A1-4BD4-4147-AE65-026355776474}"/>
              </a:ext>
            </a:extLst>
          </p:cNvPr>
          <p:cNvSpPr/>
          <p:nvPr/>
        </p:nvSpPr>
        <p:spPr>
          <a:xfrm>
            <a:off x="1348066" y="3621516"/>
            <a:ext cx="3428646" cy="2025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通常心脏停止搏动：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3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秒钟      头晕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～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秒    晕厥或抽搐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30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～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秒    昏迷、瞳孔散大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60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秒钟后    呼吸停止、大小便失禁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～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分钟后  脑组织不可逆的损害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分钟后    脑组织死亡、植物状态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9B52949-64A4-4235-A91B-26B22F73F474}"/>
              </a:ext>
            </a:extLst>
          </p:cNvPr>
          <p:cNvSpPr txBox="1"/>
          <p:nvPr/>
        </p:nvSpPr>
        <p:spPr>
          <a:xfrm>
            <a:off x="1504200" y="3221406"/>
            <a:ext cx="3272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0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为什么要学心肺复苏？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98E494B9-7DAC-4A73-98CE-3EDBED0A5C79}"/>
              </a:ext>
            </a:extLst>
          </p:cNvPr>
          <p:cNvSpPr/>
          <p:nvPr/>
        </p:nvSpPr>
        <p:spPr>
          <a:xfrm>
            <a:off x="5023009" y="3678542"/>
            <a:ext cx="3428646" cy="118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80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％以上心脏骤停发生在医院外；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％以上死于发病后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分钟；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急救部门到达现场的时间难保障；</a:t>
            </a:r>
          </a:p>
          <a:p>
            <a:pPr marL="285750" indent="-285750">
              <a:lnSpc>
                <a:spcPct val="13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4-6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分钟急救黄金段。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D112FC8-A8D7-4DC2-A732-06D780429AB4}"/>
              </a:ext>
            </a:extLst>
          </p:cNvPr>
          <p:cNvGrpSpPr/>
          <p:nvPr/>
        </p:nvGrpSpPr>
        <p:grpSpPr>
          <a:xfrm>
            <a:off x="542094" y="551451"/>
            <a:ext cx="2912306" cy="586829"/>
            <a:chOff x="542094" y="551451"/>
            <a:chExt cx="2912306" cy="586829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B3103C8E-E0A2-42F9-9CA1-946FD2EBE08A}"/>
                </a:ext>
              </a:extLst>
            </p:cNvPr>
            <p:cNvSpPr txBox="1"/>
            <p:nvPr/>
          </p:nvSpPr>
          <p:spPr>
            <a:xfrm>
              <a:off x="1504200" y="612623"/>
              <a:ext cx="1950200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F0D402CB-F489-42DA-AAEA-D98D0E7BA283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xmlns="" id="{6B60BEFB-B7D7-4742-89C5-CB6590546064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iṡľïḍê">
                <a:extLst>
                  <a:ext uri="{FF2B5EF4-FFF2-40B4-BE49-F238E27FC236}">
                    <a16:creationId xmlns:a16="http://schemas.microsoft.com/office/drawing/2014/main" xmlns="" id="{9038CFE6-BCE4-4698-A6F7-977B0C27A146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B95BC09-7E8B-4068-919C-93D95969BEE5}"/>
              </a:ext>
            </a:extLst>
          </p:cNvPr>
          <p:cNvGrpSpPr/>
          <p:nvPr/>
        </p:nvGrpSpPr>
        <p:grpSpPr>
          <a:xfrm>
            <a:off x="8004883" y="3070546"/>
            <a:ext cx="3142778" cy="3127493"/>
            <a:chOff x="8004883" y="3070546"/>
            <a:chExt cx="3142778" cy="3127493"/>
          </a:xfrm>
        </p:grpSpPr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40274AE0-D65A-4EB0-AF0B-B51BF68ACEFD}"/>
                </a:ext>
              </a:extLst>
            </p:cNvPr>
            <p:cNvSpPr/>
            <p:nvPr/>
          </p:nvSpPr>
          <p:spPr>
            <a:xfrm>
              <a:off x="8697953" y="3503352"/>
              <a:ext cx="2449708" cy="244970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2C9328C8-A73C-40FF-A36B-D24B03BEF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4883" y="3070546"/>
              <a:ext cx="3127493" cy="31274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105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2CC74F2B-9008-42BF-B6FE-AC95C216DB65}"/>
              </a:ext>
            </a:extLst>
          </p:cNvPr>
          <p:cNvGrpSpPr/>
          <p:nvPr/>
        </p:nvGrpSpPr>
        <p:grpSpPr>
          <a:xfrm>
            <a:off x="542094" y="551451"/>
            <a:ext cx="3222058" cy="586829"/>
            <a:chOff x="542094" y="551451"/>
            <a:chExt cx="3222058" cy="586829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97C822FD-BE42-4FAE-82C3-0C80F54DAC01}"/>
                </a:ext>
              </a:extLst>
            </p:cNvPr>
            <p:cNvSpPr txBox="1"/>
            <p:nvPr/>
          </p:nvSpPr>
          <p:spPr>
            <a:xfrm>
              <a:off x="1504200" y="612623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猝死典型案例</a:t>
              </a: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A9AD8F19-5935-404C-A49A-4AA6EE990B3B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40" name="矩形: 圆角 39">
                <a:extLst>
                  <a:ext uri="{FF2B5EF4-FFF2-40B4-BE49-F238E27FC236}">
                    <a16:creationId xmlns:a16="http://schemas.microsoft.com/office/drawing/2014/main" xmlns="" id="{6C1E11CB-C079-4364-A0FC-22793583D712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iṡľïḍê">
                <a:extLst>
                  <a:ext uri="{FF2B5EF4-FFF2-40B4-BE49-F238E27FC236}">
                    <a16:creationId xmlns:a16="http://schemas.microsoft.com/office/drawing/2014/main" xmlns="" id="{9CDF371F-597E-4371-91E9-983F97CD2328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B37913C9-036B-4F0E-804D-C3A6E7A6ECEF}"/>
              </a:ext>
            </a:extLst>
          </p:cNvPr>
          <p:cNvGrpSpPr/>
          <p:nvPr/>
        </p:nvGrpSpPr>
        <p:grpSpPr>
          <a:xfrm>
            <a:off x="475127" y="1725067"/>
            <a:ext cx="2699255" cy="2658321"/>
            <a:chOff x="475127" y="1725067"/>
            <a:chExt cx="2699255" cy="2658321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62510C95-0511-4298-A531-4993D37BF4FC}"/>
                </a:ext>
              </a:extLst>
            </p:cNvPr>
            <p:cNvGrpSpPr/>
            <p:nvPr/>
          </p:nvGrpSpPr>
          <p:grpSpPr>
            <a:xfrm>
              <a:off x="475127" y="1725067"/>
              <a:ext cx="2699255" cy="2658321"/>
              <a:chOff x="1106083" y="1659546"/>
              <a:chExt cx="2699255" cy="2658321"/>
            </a:xfrm>
          </p:grpSpPr>
          <p:sp>
            <p:nvSpPr>
              <p:cNvPr id="42" name="矩形: 圆角 41">
                <a:extLst>
                  <a:ext uri="{FF2B5EF4-FFF2-40B4-BE49-F238E27FC236}">
                    <a16:creationId xmlns:a16="http://schemas.microsoft.com/office/drawing/2014/main" xmlns="" id="{FE527936-196F-45DA-9225-8C1D1278F832}"/>
                  </a:ext>
                </a:extLst>
              </p:cNvPr>
              <p:cNvSpPr/>
              <p:nvPr/>
            </p:nvSpPr>
            <p:spPr>
              <a:xfrm>
                <a:off x="1106083" y="1659546"/>
                <a:ext cx="2699255" cy="2658321"/>
              </a:xfrm>
              <a:prstGeom prst="roundRect">
                <a:avLst>
                  <a:gd name="adj" fmla="val 3176"/>
                </a:avLst>
              </a:prstGeom>
              <a:solidFill>
                <a:schemeClr val="bg1"/>
              </a:solidFill>
              <a:ln>
                <a:solidFill>
                  <a:srgbClr val="FF7E00"/>
                </a:solidFill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029B87E9-1860-47A1-95C3-A1B465C6D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8578" y="2730033"/>
                <a:ext cx="995000" cy="371626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dist">
                  <a:spcBef>
                    <a:spcPct val="0"/>
                  </a:spcBef>
                </a:pPr>
                <a:r>
                  <a:rPr lang="zh-CN" altLang="en-US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邓丽君 </a:t>
                </a:r>
                <a:endParaRPr lang="en-US" altLang="zh-CN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32E7B6D7-FA8A-4085-812F-BBFFE7558A20}"/>
                  </a:ext>
                </a:extLst>
              </p:cNvPr>
              <p:cNvSpPr txBox="1"/>
              <p:nvPr/>
            </p:nvSpPr>
            <p:spPr>
              <a:xfrm>
                <a:off x="1320294" y="3064920"/>
                <a:ext cx="2406847" cy="1023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1995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年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5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月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8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日因哮喘病发猝逝泰国清迈，时年四十二岁。</a:t>
                </a: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9A474419-ACD1-4FB5-9793-268395E2FBAB}"/>
                  </a:ext>
                </a:extLst>
              </p:cNvPr>
              <p:cNvSpPr/>
              <p:nvPr/>
            </p:nvSpPr>
            <p:spPr>
              <a:xfrm>
                <a:off x="2080692" y="1837132"/>
                <a:ext cx="721217" cy="721217"/>
              </a:xfrm>
              <a:prstGeom prst="ellipse">
                <a:avLst/>
              </a:prstGeom>
              <a:solidFill>
                <a:srgbClr val="FF7E00"/>
              </a:solidFill>
              <a:ln>
                <a:noFill/>
              </a:ln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cxnSp>
            <p:nvCxnSpPr>
              <p:cNvPr id="33" name="直线连接符 20">
                <a:extLst>
                  <a:ext uri="{FF2B5EF4-FFF2-40B4-BE49-F238E27FC236}">
                    <a16:creationId xmlns:a16="http://schemas.microsoft.com/office/drawing/2014/main" xmlns="" id="{1825378D-CC66-4E4C-91E5-3B1299CC1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35699" y="3063022"/>
                <a:ext cx="1007879" cy="0"/>
              </a:xfrm>
              <a:prstGeom prst="line">
                <a:avLst/>
              </a:prstGeom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iconfont-1191-866894">
              <a:extLst>
                <a:ext uri="{FF2B5EF4-FFF2-40B4-BE49-F238E27FC236}">
                  <a16:creationId xmlns:a16="http://schemas.microsoft.com/office/drawing/2014/main" xmlns="" id="{2D106412-A7F8-4CE3-A225-36EFBF176DD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13585" y="2062311"/>
              <a:ext cx="422338" cy="396000"/>
            </a:xfrm>
            <a:custGeom>
              <a:avLst/>
              <a:gdLst>
                <a:gd name="T0" fmla="*/ 2278 w 8285"/>
                <a:gd name="T1" fmla="*/ 5620 h 7767"/>
                <a:gd name="T2" fmla="*/ 2589 w 8285"/>
                <a:gd name="T3" fmla="*/ 5927 h 7767"/>
                <a:gd name="T4" fmla="*/ 5696 w 8285"/>
                <a:gd name="T5" fmla="*/ 5927 h 7767"/>
                <a:gd name="T6" fmla="*/ 6006 w 8285"/>
                <a:gd name="T7" fmla="*/ 5620 h 7767"/>
                <a:gd name="T8" fmla="*/ 5696 w 8285"/>
                <a:gd name="T9" fmla="*/ 5314 h 7767"/>
                <a:gd name="T10" fmla="*/ 2589 w 8285"/>
                <a:gd name="T11" fmla="*/ 5314 h 7767"/>
                <a:gd name="T12" fmla="*/ 2278 w 8285"/>
                <a:gd name="T13" fmla="*/ 5620 h 7767"/>
                <a:gd name="T14" fmla="*/ 2278 w 8285"/>
                <a:gd name="T15" fmla="*/ 5620 h 7767"/>
                <a:gd name="T16" fmla="*/ 2278 w 8285"/>
                <a:gd name="T17" fmla="*/ 4394 h 7767"/>
                <a:gd name="T18" fmla="*/ 2589 w 8285"/>
                <a:gd name="T19" fmla="*/ 4701 h 7767"/>
                <a:gd name="T20" fmla="*/ 5696 w 8285"/>
                <a:gd name="T21" fmla="*/ 4701 h 7767"/>
                <a:gd name="T22" fmla="*/ 6006 w 8285"/>
                <a:gd name="T23" fmla="*/ 4394 h 7767"/>
                <a:gd name="T24" fmla="*/ 5696 w 8285"/>
                <a:gd name="T25" fmla="*/ 4088 h 7767"/>
                <a:gd name="T26" fmla="*/ 2589 w 8285"/>
                <a:gd name="T27" fmla="*/ 4088 h 7767"/>
                <a:gd name="T28" fmla="*/ 2278 w 8285"/>
                <a:gd name="T29" fmla="*/ 4394 h 7767"/>
                <a:gd name="T30" fmla="*/ 2278 w 8285"/>
                <a:gd name="T31" fmla="*/ 4394 h 7767"/>
                <a:gd name="T32" fmla="*/ 3728 w 8285"/>
                <a:gd name="T33" fmla="*/ 1207 h 7767"/>
                <a:gd name="T34" fmla="*/ 4142 w 8285"/>
                <a:gd name="T35" fmla="*/ 817 h 7767"/>
                <a:gd name="T36" fmla="*/ 4556 w 8285"/>
                <a:gd name="T37" fmla="*/ 1207 h 7767"/>
                <a:gd name="T38" fmla="*/ 4556 w 8285"/>
                <a:gd name="T39" fmla="*/ 2267 h 7767"/>
                <a:gd name="T40" fmla="*/ 4142 w 8285"/>
                <a:gd name="T41" fmla="*/ 2657 h 7767"/>
                <a:gd name="T42" fmla="*/ 3728 w 8285"/>
                <a:gd name="T43" fmla="*/ 2267 h 7767"/>
                <a:gd name="T44" fmla="*/ 3728 w 8285"/>
                <a:gd name="T45" fmla="*/ 1207 h 7767"/>
                <a:gd name="T46" fmla="*/ 3106 w 8285"/>
                <a:gd name="T47" fmla="*/ 1040 h 7767"/>
                <a:gd name="T48" fmla="*/ 3106 w 8285"/>
                <a:gd name="T49" fmla="*/ 2248 h 7767"/>
                <a:gd name="T50" fmla="*/ 4142 w 8285"/>
                <a:gd name="T51" fmla="*/ 3270 h 7767"/>
                <a:gd name="T52" fmla="*/ 5178 w 8285"/>
                <a:gd name="T53" fmla="*/ 2248 h 7767"/>
                <a:gd name="T54" fmla="*/ 5178 w 8285"/>
                <a:gd name="T55" fmla="*/ 1040 h 7767"/>
                <a:gd name="T56" fmla="*/ 4142 w 8285"/>
                <a:gd name="T57" fmla="*/ 0 h 7767"/>
                <a:gd name="T58" fmla="*/ 3106 w 8285"/>
                <a:gd name="T59" fmla="*/ 1040 h 7767"/>
                <a:gd name="T60" fmla="*/ 1325 w 8285"/>
                <a:gd name="T61" fmla="*/ 2248 h 7767"/>
                <a:gd name="T62" fmla="*/ 3106 w 8285"/>
                <a:gd name="T63" fmla="*/ 2248 h 7767"/>
                <a:gd name="T64" fmla="*/ 3106 w 8285"/>
                <a:gd name="T65" fmla="*/ 1635 h 7767"/>
                <a:gd name="T66" fmla="*/ 828 w 8285"/>
                <a:gd name="T67" fmla="*/ 1635 h 7767"/>
                <a:gd name="T68" fmla="*/ 0 w 8285"/>
                <a:gd name="T69" fmla="*/ 2452 h 7767"/>
                <a:gd name="T70" fmla="*/ 0 w 8285"/>
                <a:gd name="T71" fmla="*/ 6949 h 7767"/>
                <a:gd name="T72" fmla="*/ 828 w 8285"/>
                <a:gd name="T73" fmla="*/ 7767 h 7767"/>
                <a:gd name="T74" fmla="*/ 7456 w 8285"/>
                <a:gd name="T75" fmla="*/ 7767 h 7767"/>
                <a:gd name="T76" fmla="*/ 8285 w 8285"/>
                <a:gd name="T77" fmla="*/ 6949 h 7767"/>
                <a:gd name="T78" fmla="*/ 8285 w 8285"/>
                <a:gd name="T79" fmla="*/ 2452 h 7767"/>
                <a:gd name="T80" fmla="*/ 7456 w 8285"/>
                <a:gd name="T81" fmla="*/ 1635 h 7767"/>
                <a:gd name="T82" fmla="*/ 5178 w 8285"/>
                <a:gd name="T83" fmla="*/ 1635 h 7767"/>
                <a:gd name="T84" fmla="*/ 5178 w 8285"/>
                <a:gd name="T85" fmla="*/ 2248 h 7767"/>
                <a:gd name="T86" fmla="*/ 6959 w 8285"/>
                <a:gd name="T87" fmla="*/ 2248 h 7767"/>
                <a:gd name="T88" fmla="*/ 7663 w 8285"/>
                <a:gd name="T89" fmla="*/ 2943 h 7767"/>
                <a:gd name="T90" fmla="*/ 7663 w 8285"/>
                <a:gd name="T91" fmla="*/ 6458 h 7767"/>
                <a:gd name="T92" fmla="*/ 6959 w 8285"/>
                <a:gd name="T93" fmla="*/ 7153 h 7767"/>
                <a:gd name="T94" fmla="*/ 1325 w 8285"/>
                <a:gd name="T95" fmla="*/ 7153 h 7767"/>
                <a:gd name="T96" fmla="*/ 621 w 8285"/>
                <a:gd name="T97" fmla="*/ 6458 h 7767"/>
                <a:gd name="T98" fmla="*/ 621 w 8285"/>
                <a:gd name="T99" fmla="*/ 2943 h 7767"/>
                <a:gd name="T100" fmla="*/ 1325 w 8285"/>
                <a:gd name="T101" fmla="*/ 2248 h 7767"/>
                <a:gd name="T102" fmla="*/ 1325 w 8285"/>
                <a:gd name="T103" fmla="*/ 2248 h 7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85" h="7767">
                  <a:moveTo>
                    <a:pt x="2278" y="5620"/>
                  </a:moveTo>
                  <a:cubicBezTo>
                    <a:pt x="2278" y="5790"/>
                    <a:pt x="2417" y="5927"/>
                    <a:pt x="2589" y="5927"/>
                  </a:cubicBezTo>
                  <a:lnTo>
                    <a:pt x="5696" y="5927"/>
                  </a:lnTo>
                  <a:cubicBezTo>
                    <a:pt x="5867" y="5927"/>
                    <a:pt x="6006" y="5790"/>
                    <a:pt x="6006" y="5620"/>
                  </a:cubicBezTo>
                  <a:cubicBezTo>
                    <a:pt x="6006" y="5451"/>
                    <a:pt x="5867" y="5314"/>
                    <a:pt x="5696" y="5314"/>
                  </a:cubicBezTo>
                  <a:lnTo>
                    <a:pt x="2589" y="5314"/>
                  </a:lnTo>
                  <a:cubicBezTo>
                    <a:pt x="2417" y="5314"/>
                    <a:pt x="2278" y="5451"/>
                    <a:pt x="2278" y="5620"/>
                  </a:cubicBezTo>
                  <a:lnTo>
                    <a:pt x="2278" y="5620"/>
                  </a:lnTo>
                  <a:close/>
                  <a:moveTo>
                    <a:pt x="2278" y="4394"/>
                  </a:moveTo>
                  <a:cubicBezTo>
                    <a:pt x="2278" y="4563"/>
                    <a:pt x="2417" y="4701"/>
                    <a:pt x="2589" y="4701"/>
                  </a:cubicBezTo>
                  <a:lnTo>
                    <a:pt x="5696" y="4701"/>
                  </a:lnTo>
                  <a:cubicBezTo>
                    <a:pt x="5867" y="4701"/>
                    <a:pt x="6006" y="4563"/>
                    <a:pt x="6006" y="4394"/>
                  </a:cubicBezTo>
                  <a:cubicBezTo>
                    <a:pt x="6006" y="4225"/>
                    <a:pt x="5867" y="4088"/>
                    <a:pt x="5696" y="4088"/>
                  </a:cubicBezTo>
                  <a:lnTo>
                    <a:pt x="2589" y="4088"/>
                  </a:lnTo>
                  <a:cubicBezTo>
                    <a:pt x="2417" y="4088"/>
                    <a:pt x="2278" y="4225"/>
                    <a:pt x="2278" y="4394"/>
                  </a:cubicBezTo>
                  <a:lnTo>
                    <a:pt x="2278" y="4394"/>
                  </a:lnTo>
                  <a:close/>
                  <a:moveTo>
                    <a:pt x="3728" y="1207"/>
                  </a:moveTo>
                  <a:cubicBezTo>
                    <a:pt x="3728" y="992"/>
                    <a:pt x="3913" y="817"/>
                    <a:pt x="4142" y="817"/>
                  </a:cubicBezTo>
                  <a:cubicBezTo>
                    <a:pt x="4371" y="817"/>
                    <a:pt x="4556" y="992"/>
                    <a:pt x="4556" y="1207"/>
                  </a:cubicBezTo>
                  <a:lnTo>
                    <a:pt x="4556" y="2267"/>
                  </a:lnTo>
                  <a:cubicBezTo>
                    <a:pt x="4556" y="2482"/>
                    <a:pt x="4371" y="2657"/>
                    <a:pt x="4142" y="2657"/>
                  </a:cubicBezTo>
                  <a:cubicBezTo>
                    <a:pt x="3913" y="2657"/>
                    <a:pt x="3728" y="2482"/>
                    <a:pt x="3728" y="2267"/>
                  </a:cubicBezTo>
                  <a:lnTo>
                    <a:pt x="3728" y="1207"/>
                  </a:lnTo>
                  <a:close/>
                  <a:moveTo>
                    <a:pt x="3106" y="1040"/>
                  </a:moveTo>
                  <a:lnTo>
                    <a:pt x="3106" y="2248"/>
                  </a:lnTo>
                  <a:cubicBezTo>
                    <a:pt x="3116" y="2814"/>
                    <a:pt x="3576" y="3270"/>
                    <a:pt x="4142" y="3270"/>
                  </a:cubicBezTo>
                  <a:cubicBezTo>
                    <a:pt x="4708" y="3270"/>
                    <a:pt x="5168" y="2814"/>
                    <a:pt x="5178" y="2248"/>
                  </a:cubicBezTo>
                  <a:lnTo>
                    <a:pt x="5178" y="1040"/>
                  </a:lnTo>
                  <a:cubicBezTo>
                    <a:pt x="5178" y="465"/>
                    <a:pt x="4714" y="0"/>
                    <a:pt x="4142" y="0"/>
                  </a:cubicBezTo>
                  <a:cubicBezTo>
                    <a:pt x="3570" y="0"/>
                    <a:pt x="3106" y="465"/>
                    <a:pt x="3106" y="1040"/>
                  </a:cubicBezTo>
                  <a:close/>
                  <a:moveTo>
                    <a:pt x="1325" y="2248"/>
                  </a:moveTo>
                  <a:lnTo>
                    <a:pt x="3106" y="2248"/>
                  </a:lnTo>
                  <a:lnTo>
                    <a:pt x="3106" y="1635"/>
                  </a:lnTo>
                  <a:lnTo>
                    <a:pt x="828" y="1635"/>
                  </a:lnTo>
                  <a:cubicBezTo>
                    <a:pt x="371" y="1635"/>
                    <a:pt x="0" y="2001"/>
                    <a:pt x="0" y="2452"/>
                  </a:cubicBezTo>
                  <a:lnTo>
                    <a:pt x="0" y="6949"/>
                  </a:lnTo>
                  <a:cubicBezTo>
                    <a:pt x="0" y="7401"/>
                    <a:pt x="371" y="7767"/>
                    <a:pt x="828" y="7767"/>
                  </a:cubicBezTo>
                  <a:lnTo>
                    <a:pt x="7456" y="7767"/>
                  </a:lnTo>
                  <a:cubicBezTo>
                    <a:pt x="7913" y="7767"/>
                    <a:pt x="8285" y="7401"/>
                    <a:pt x="8285" y="6949"/>
                  </a:cubicBezTo>
                  <a:lnTo>
                    <a:pt x="8285" y="2452"/>
                  </a:lnTo>
                  <a:cubicBezTo>
                    <a:pt x="8285" y="2001"/>
                    <a:pt x="7913" y="1635"/>
                    <a:pt x="7456" y="1635"/>
                  </a:cubicBezTo>
                  <a:lnTo>
                    <a:pt x="5178" y="1635"/>
                  </a:lnTo>
                  <a:lnTo>
                    <a:pt x="5178" y="2248"/>
                  </a:lnTo>
                  <a:lnTo>
                    <a:pt x="6959" y="2248"/>
                  </a:lnTo>
                  <a:cubicBezTo>
                    <a:pt x="7348" y="2248"/>
                    <a:pt x="7663" y="2559"/>
                    <a:pt x="7663" y="2943"/>
                  </a:cubicBezTo>
                  <a:lnTo>
                    <a:pt x="7663" y="6458"/>
                  </a:lnTo>
                  <a:cubicBezTo>
                    <a:pt x="7663" y="6842"/>
                    <a:pt x="7348" y="7153"/>
                    <a:pt x="6959" y="7153"/>
                  </a:cubicBezTo>
                  <a:lnTo>
                    <a:pt x="1325" y="7153"/>
                  </a:lnTo>
                  <a:cubicBezTo>
                    <a:pt x="936" y="7153"/>
                    <a:pt x="621" y="6842"/>
                    <a:pt x="621" y="6458"/>
                  </a:cubicBezTo>
                  <a:lnTo>
                    <a:pt x="621" y="2943"/>
                  </a:lnTo>
                  <a:cubicBezTo>
                    <a:pt x="621" y="2559"/>
                    <a:pt x="936" y="2248"/>
                    <a:pt x="1325" y="2248"/>
                  </a:cubicBezTo>
                  <a:close/>
                  <a:moveTo>
                    <a:pt x="1325" y="2248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259B8A41-759A-4AD2-BDA2-A2C76956CC6A}"/>
              </a:ext>
            </a:extLst>
          </p:cNvPr>
          <p:cNvGrpSpPr/>
          <p:nvPr/>
        </p:nvGrpSpPr>
        <p:grpSpPr>
          <a:xfrm>
            <a:off x="3303684" y="2818069"/>
            <a:ext cx="2699255" cy="2658321"/>
            <a:chOff x="3303684" y="2818069"/>
            <a:chExt cx="2699255" cy="2658321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23CEF92D-1378-499D-9D25-6BF7677EC922}"/>
                </a:ext>
              </a:extLst>
            </p:cNvPr>
            <p:cNvGrpSpPr/>
            <p:nvPr/>
          </p:nvGrpSpPr>
          <p:grpSpPr>
            <a:xfrm>
              <a:off x="3303684" y="2818069"/>
              <a:ext cx="2699255" cy="2658321"/>
              <a:chOff x="4956341" y="3576842"/>
              <a:chExt cx="2699255" cy="2658321"/>
            </a:xfrm>
          </p:grpSpPr>
          <p:sp>
            <p:nvSpPr>
              <p:cNvPr id="43" name="矩形: 圆角 42">
                <a:extLst>
                  <a:ext uri="{FF2B5EF4-FFF2-40B4-BE49-F238E27FC236}">
                    <a16:creationId xmlns:a16="http://schemas.microsoft.com/office/drawing/2014/main" xmlns="" id="{8DB77526-2D70-41D6-956D-E86E639A13A3}"/>
                  </a:ext>
                </a:extLst>
              </p:cNvPr>
              <p:cNvSpPr/>
              <p:nvPr/>
            </p:nvSpPr>
            <p:spPr>
              <a:xfrm>
                <a:off x="4956341" y="3576842"/>
                <a:ext cx="2699255" cy="2658321"/>
              </a:xfrm>
              <a:prstGeom prst="roundRect">
                <a:avLst>
                  <a:gd name="adj" fmla="val 3176"/>
                </a:avLst>
              </a:prstGeom>
              <a:solidFill>
                <a:schemeClr val="bg1"/>
              </a:solidFill>
              <a:ln>
                <a:solidFill>
                  <a:srgbClr val="FF7E00"/>
                </a:solidFill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65581149-78B8-4101-B372-1290021FF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2552" y="4598522"/>
                <a:ext cx="995000" cy="371626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dist">
                  <a:spcBef>
                    <a:spcPct val="0"/>
                  </a:spcBef>
                </a:pPr>
                <a:r>
                  <a:rPr lang="zh-CN" altLang="en-US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古月 </a:t>
                </a:r>
                <a:endParaRPr lang="en-US" altLang="zh-CN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DCD47B0D-0AB6-4210-B075-06BFC69AE974}"/>
                  </a:ext>
                </a:extLst>
              </p:cNvPr>
              <p:cNvSpPr txBox="1"/>
              <p:nvPr/>
            </p:nvSpPr>
            <p:spPr>
              <a:xfrm>
                <a:off x="5154268" y="4933409"/>
                <a:ext cx="2406847" cy="1034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2005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年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7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月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2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日晚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11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时，因突发大面积心肌梗塞，而猝死于广东佛山，享年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66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岁。</a:t>
                </a: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8D778DAD-797A-4D79-BF9A-4B3C36C1D37D}"/>
                  </a:ext>
                </a:extLst>
              </p:cNvPr>
              <p:cNvSpPr/>
              <p:nvPr/>
            </p:nvSpPr>
            <p:spPr>
              <a:xfrm>
                <a:off x="5914666" y="3705621"/>
                <a:ext cx="721217" cy="721217"/>
              </a:xfrm>
              <a:prstGeom prst="ellipse">
                <a:avLst/>
              </a:prstGeom>
              <a:solidFill>
                <a:srgbClr val="FF7E00"/>
              </a:solidFill>
              <a:ln>
                <a:noFill/>
              </a:ln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cxnSp>
            <p:nvCxnSpPr>
              <p:cNvPr id="35" name="直线连接符 22">
                <a:extLst>
                  <a:ext uri="{FF2B5EF4-FFF2-40B4-BE49-F238E27FC236}">
                    <a16:creationId xmlns:a16="http://schemas.microsoft.com/office/drawing/2014/main" xmlns="" id="{18324DBA-6F49-4E0E-BC02-2437EEB8CF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50837" y="4906003"/>
                <a:ext cx="1007879" cy="0"/>
              </a:xfrm>
              <a:prstGeom prst="line">
                <a:avLst/>
              </a:prstGeom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iconfont-1191-866894">
              <a:extLst>
                <a:ext uri="{FF2B5EF4-FFF2-40B4-BE49-F238E27FC236}">
                  <a16:creationId xmlns:a16="http://schemas.microsoft.com/office/drawing/2014/main" xmlns="" id="{269830EC-141E-4A32-9A00-C2B82DE2C8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14370" y="3109456"/>
              <a:ext cx="422338" cy="396000"/>
            </a:xfrm>
            <a:custGeom>
              <a:avLst/>
              <a:gdLst>
                <a:gd name="T0" fmla="*/ 2278 w 8285"/>
                <a:gd name="T1" fmla="*/ 5620 h 7767"/>
                <a:gd name="T2" fmla="*/ 2589 w 8285"/>
                <a:gd name="T3" fmla="*/ 5927 h 7767"/>
                <a:gd name="T4" fmla="*/ 5696 w 8285"/>
                <a:gd name="T5" fmla="*/ 5927 h 7767"/>
                <a:gd name="T6" fmla="*/ 6006 w 8285"/>
                <a:gd name="T7" fmla="*/ 5620 h 7767"/>
                <a:gd name="T8" fmla="*/ 5696 w 8285"/>
                <a:gd name="T9" fmla="*/ 5314 h 7767"/>
                <a:gd name="T10" fmla="*/ 2589 w 8285"/>
                <a:gd name="T11" fmla="*/ 5314 h 7767"/>
                <a:gd name="T12" fmla="*/ 2278 w 8285"/>
                <a:gd name="T13" fmla="*/ 5620 h 7767"/>
                <a:gd name="T14" fmla="*/ 2278 w 8285"/>
                <a:gd name="T15" fmla="*/ 5620 h 7767"/>
                <a:gd name="T16" fmla="*/ 2278 w 8285"/>
                <a:gd name="T17" fmla="*/ 4394 h 7767"/>
                <a:gd name="T18" fmla="*/ 2589 w 8285"/>
                <a:gd name="T19" fmla="*/ 4701 h 7767"/>
                <a:gd name="T20" fmla="*/ 5696 w 8285"/>
                <a:gd name="T21" fmla="*/ 4701 h 7767"/>
                <a:gd name="T22" fmla="*/ 6006 w 8285"/>
                <a:gd name="T23" fmla="*/ 4394 h 7767"/>
                <a:gd name="T24" fmla="*/ 5696 w 8285"/>
                <a:gd name="T25" fmla="*/ 4088 h 7767"/>
                <a:gd name="T26" fmla="*/ 2589 w 8285"/>
                <a:gd name="T27" fmla="*/ 4088 h 7767"/>
                <a:gd name="T28" fmla="*/ 2278 w 8285"/>
                <a:gd name="T29" fmla="*/ 4394 h 7767"/>
                <a:gd name="T30" fmla="*/ 2278 w 8285"/>
                <a:gd name="T31" fmla="*/ 4394 h 7767"/>
                <a:gd name="T32" fmla="*/ 3728 w 8285"/>
                <a:gd name="T33" fmla="*/ 1207 h 7767"/>
                <a:gd name="T34" fmla="*/ 4142 w 8285"/>
                <a:gd name="T35" fmla="*/ 817 h 7767"/>
                <a:gd name="T36" fmla="*/ 4556 w 8285"/>
                <a:gd name="T37" fmla="*/ 1207 h 7767"/>
                <a:gd name="T38" fmla="*/ 4556 w 8285"/>
                <a:gd name="T39" fmla="*/ 2267 h 7767"/>
                <a:gd name="T40" fmla="*/ 4142 w 8285"/>
                <a:gd name="T41" fmla="*/ 2657 h 7767"/>
                <a:gd name="T42" fmla="*/ 3728 w 8285"/>
                <a:gd name="T43" fmla="*/ 2267 h 7767"/>
                <a:gd name="T44" fmla="*/ 3728 w 8285"/>
                <a:gd name="T45" fmla="*/ 1207 h 7767"/>
                <a:gd name="T46" fmla="*/ 3106 w 8285"/>
                <a:gd name="T47" fmla="*/ 1040 h 7767"/>
                <a:gd name="T48" fmla="*/ 3106 w 8285"/>
                <a:gd name="T49" fmla="*/ 2248 h 7767"/>
                <a:gd name="T50" fmla="*/ 4142 w 8285"/>
                <a:gd name="T51" fmla="*/ 3270 h 7767"/>
                <a:gd name="T52" fmla="*/ 5178 w 8285"/>
                <a:gd name="T53" fmla="*/ 2248 h 7767"/>
                <a:gd name="T54" fmla="*/ 5178 w 8285"/>
                <a:gd name="T55" fmla="*/ 1040 h 7767"/>
                <a:gd name="T56" fmla="*/ 4142 w 8285"/>
                <a:gd name="T57" fmla="*/ 0 h 7767"/>
                <a:gd name="T58" fmla="*/ 3106 w 8285"/>
                <a:gd name="T59" fmla="*/ 1040 h 7767"/>
                <a:gd name="T60" fmla="*/ 1325 w 8285"/>
                <a:gd name="T61" fmla="*/ 2248 h 7767"/>
                <a:gd name="T62" fmla="*/ 3106 w 8285"/>
                <a:gd name="T63" fmla="*/ 2248 h 7767"/>
                <a:gd name="T64" fmla="*/ 3106 w 8285"/>
                <a:gd name="T65" fmla="*/ 1635 h 7767"/>
                <a:gd name="T66" fmla="*/ 828 w 8285"/>
                <a:gd name="T67" fmla="*/ 1635 h 7767"/>
                <a:gd name="T68" fmla="*/ 0 w 8285"/>
                <a:gd name="T69" fmla="*/ 2452 h 7767"/>
                <a:gd name="T70" fmla="*/ 0 w 8285"/>
                <a:gd name="T71" fmla="*/ 6949 h 7767"/>
                <a:gd name="T72" fmla="*/ 828 w 8285"/>
                <a:gd name="T73" fmla="*/ 7767 h 7767"/>
                <a:gd name="T74" fmla="*/ 7456 w 8285"/>
                <a:gd name="T75" fmla="*/ 7767 h 7767"/>
                <a:gd name="T76" fmla="*/ 8285 w 8285"/>
                <a:gd name="T77" fmla="*/ 6949 h 7767"/>
                <a:gd name="T78" fmla="*/ 8285 w 8285"/>
                <a:gd name="T79" fmla="*/ 2452 h 7767"/>
                <a:gd name="T80" fmla="*/ 7456 w 8285"/>
                <a:gd name="T81" fmla="*/ 1635 h 7767"/>
                <a:gd name="T82" fmla="*/ 5178 w 8285"/>
                <a:gd name="T83" fmla="*/ 1635 h 7767"/>
                <a:gd name="T84" fmla="*/ 5178 w 8285"/>
                <a:gd name="T85" fmla="*/ 2248 h 7767"/>
                <a:gd name="T86" fmla="*/ 6959 w 8285"/>
                <a:gd name="T87" fmla="*/ 2248 h 7767"/>
                <a:gd name="T88" fmla="*/ 7663 w 8285"/>
                <a:gd name="T89" fmla="*/ 2943 h 7767"/>
                <a:gd name="T90" fmla="*/ 7663 w 8285"/>
                <a:gd name="T91" fmla="*/ 6458 h 7767"/>
                <a:gd name="T92" fmla="*/ 6959 w 8285"/>
                <a:gd name="T93" fmla="*/ 7153 h 7767"/>
                <a:gd name="T94" fmla="*/ 1325 w 8285"/>
                <a:gd name="T95" fmla="*/ 7153 h 7767"/>
                <a:gd name="T96" fmla="*/ 621 w 8285"/>
                <a:gd name="T97" fmla="*/ 6458 h 7767"/>
                <a:gd name="T98" fmla="*/ 621 w 8285"/>
                <a:gd name="T99" fmla="*/ 2943 h 7767"/>
                <a:gd name="T100" fmla="*/ 1325 w 8285"/>
                <a:gd name="T101" fmla="*/ 2248 h 7767"/>
                <a:gd name="T102" fmla="*/ 1325 w 8285"/>
                <a:gd name="T103" fmla="*/ 2248 h 7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85" h="7767">
                  <a:moveTo>
                    <a:pt x="2278" y="5620"/>
                  </a:moveTo>
                  <a:cubicBezTo>
                    <a:pt x="2278" y="5790"/>
                    <a:pt x="2417" y="5927"/>
                    <a:pt x="2589" y="5927"/>
                  </a:cubicBezTo>
                  <a:lnTo>
                    <a:pt x="5696" y="5927"/>
                  </a:lnTo>
                  <a:cubicBezTo>
                    <a:pt x="5867" y="5927"/>
                    <a:pt x="6006" y="5790"/>
                    <a:pt x="6006" y="5620"/>
                  </a:cubicBezTo>
                  <a:cubicBezTo>
                    <a:pt x="6006" y="5451"/>
                    <a:pt x="5867" y="5314"/>
                    <a:pt x="5696" y="5314"/>
                  </a:cubicBezTo>
                  <a:lnTo>
                    <a:pt x="2589" y="5314"/>
                  </a:lnTo>
                  <a:cubicBezTo>
                    <a:pt x="2417" y="5314"/>
                    <a:pt x="2278" y="5451"/>
                    <a:pt x="2278" y="5620"/>
                  </a:cubicBezTo>
                  <a:lnTo>
                    <a:pt x="2278" y="5620"/>
                  </a:lnTo>
                  <a:close/>
                  <a:moveTo>
                    <a:pt x="2278" y="4394"/>
                  </a:moveTo>
                  <a:cubicBezTo>
                    <a:pt x="2278" y="4563"/>
                    <a:pt x="2417" y="4701"/>
                    <a:pt x="2589" y="4701"/>
                  </a:cubicBezTo>
                  <a:lnTo>
                    <a:pt x="5696" y="4701"/>
                  </a:lnTo>
                  <a:cubicBezTo>
                    <a:pt x="5867" y="4701"/>
                    <a:pt x="6006" y="4563"/>
                    <a:pt x="6006" y="4394"/>
                  </a:cubicBezTo>
                  <a:cubicBezTo>
                    <a:pt x="6006" y="4225"/>
                    <a:pt x="5867" y="4088"/>
                    <a:pt x="5696" y="4088"/>
                  </a:cubicBezTo>
                  <a:lnTo>
                    <a:pt x="2589" y="4088"/>
                  </a:lnTo>
                  <a:cubicBezTo>
                    <a:pt x="2417" y="4088"/>
                    <a:pt x="2278" y="4225"/>
                    <a:pt x="2278" y="4394"/>
                  </a:cubicBezTo>
                  <a:lnTo>
                    <a:pt x="2278" y="4394"/>
                  </a:lnTo>
                  <a:close/>
                  <a:moveTo>
                    <a:pt x="3728" y="1207"/>
                  </a:moveTo>
                  <a:cubicBezTo>
                    <a:pt x="3728" y="992"/>
                    <a:pt x="3913" y="817"/>
                    <a:pt x="4142" y="817"/>
                  </a:cubicBezTo>
                  <a:cubicBezTo>
                    <a:pt x="4371" y="817"/>
                    <a:pt x="4556" y="992"/>
                    <a:pt x="4556" y="1207"/>
                  </a:cubicBezTo>
                  <a:lnTo>
                    <a:pt x="4556" y="2267"/>
                  </a:lnTo>
                  <a:cubicBezTo>
                    <a:pt x="4556" y="2482"/>
                    <a:pt x="4371" y="2657"/>
                    <a:pt x="4142" y="2657"/>
                  </a:cubicBezTo>
                  <a:cubicBezTo>
                    <a:pt x="3913" y="2657"/>
                    <a:pt x="3728" y="2482"/>
                    <a:pt x="3728" y="2267"/>
                  </a:cubicBezTo>
                  <a:lnTo>
                    <a:pt x="3728" y="1207"/>
                  </a:lnTo>
                  <a:close/>
                  <a:moveTo>
                    <a:pt x="3106" y="1040"/>
                  </a:moveTo>
                  <a:lnTo>
                    <a:pt x="3106" y="2248"/>
                  </a:lnTo>
                  <a:cubicBezTo>
                    <a:pt x="3116" y="2814"/>
                    <a:pt x="3576" y="3270"/>
                    <a:pt x="4142" y="3270"/>
                  </a:cubicBezTo>
                  <a:cubicBezTo>
                    <a:pt x="4708" y="3270"/>
                    <a:pt x="5168" y="2814"/>
                    <a:pt x="5178" y="2248"/>
                  </a:cubicBezTo>
                  <a:lnTo>
                    <a:pt x="5178" y="1040"/>
                  </a:lnTo>
                  <a:cubicBezTo>
                    <a:pt x="5178" y="465"/>
                    <a:pt x="4714" y="0"/>
                    <a:pt x="4142" y="0"/>
                  </a:cubicBezTo>
                  <a:cubicBezTo>
                    <a:pt x="3570" y="0"/>
                    <a:pt x="3106" y="465"/>
                    <a:pt x="3106" y="1040"/>
                  </a:cubicBezTo>
                  <a:close/>
                  <a:moveTo>
                    <a:pt x="1325" y="2248"/>
                  </a:moveTo>
                  <a:lnTo>
                    <a:pt x="3106" y="2248"/>
                  </a:lnTo>
                  <a:lnTo>
                    <a:pt x="3106" y="1635"/>
                  </a:lnTo>
                  <a:lnTo>
                    <a:pt x="828" y="1635"/>
                  </a:lnTo>
                  <a:cubicBezTo>
                    <a:pt x="371" y="1635"/>
                    <a:pt x="0" y="2001"/>
                    <a:pt x="0" y="2452"/>
                  </a:cubicBezTo>
                  <a:lnTo>
                    <a:pt x="0" y="6949"/>
                  </a:lnTo>
                  <a:cubicBezTo>
                    <a:pt x="0" y="7401"/>
                    <a:pt x="371" y="7767"/>
                    <a:pt x="828" y="7767"/>
                  </a:cubicBezTo>
                  <a:lnTo>
                    <a:pt x="7456" y="7767"/>
                  </a:lnTo>
                  <a:cubicBezTo>
                    <a:pt x="7913" y="7767"/>
                    <a:pt x="8285" y="7401"/>
                    <a:pt x="8285" y="6949"/>
                  </a:cubicBezTo>
                  <a:lnTo>
                    <a:pt x="8285" y="2452"/>
                  </a:lnTo>
                  <a:cubicBezTo>
                    <a:pt x="8285" y="2001"/>
                    <a:pt x="7913" y="1635"/>
                    <a:pt x="7456" y="1635"/>
                  </a:cubicBezTo>
                  <a:lnTo>
                    <a:pt x="5178" y="1635"/>
                  </a:lnTo>
                  <a:lnTo>
                    <a:pt x="5178" y="2248"/>
                  </a:lnTo>
                  <a:lnTo>
                    <a:pt x="6959" y="2248"/>
                  </a:lnTo>
                  <a:cubicBezTo>
                    <a:pt x="7348" y="2248"/>
                    <a:pt x="7663" y="2559"/>
                    <a:pt x="7663" y="2943"/>
                  </a:cubicBezTo>
                  <a:lnTo>
                    <a:pt x="7663" y="6458"/>
                  </a:lnTo>
                  <a:cubicBezTo>
                    <a:pt x="7663" y="6842"/>
                    <a:pt x="7348" y="7153"/>
                    <a:pt x="6959" y="7153"/>
                  </a:cubicBezTo>
                  <a:lnTo>
                    <a:pt x="1325" y="7153"/>
                  </a:lnTo>
                  <a:cubicBezTo>
                    <a:pt x="936" y="7153"/>
                    <a:pt x="621" y="6842"/>
                    <a:pt x="621" y="6458"/>
                  </a:cubicBezTo>
                  <a:lnTo>
                    <a:pt x="621" y="2943"/>
                  </a:lnTo>
                  <a:cubicBezTo>
                    <a:pt x="621" y="2559"/>
                    <a:pt x="936" y="2248"/>
                    <a:pt x="1325" y="2248"/>
                  </a:cubicBezTo>
                  <a:close/>
                  <a:moveTo>
                    <a:pt x="1325" y="2248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410B889-B40D-4C27-ADEE-120054A4D656}"/>
              </a:ext>
            </a:extLst>
          </p:cNvPr>
          <p:cNvGrpSpPr/>
          <p:nvPr/>
        </p:nvGrpSpPr>
        <p:grpSpPr>
          <a:xfrm>
            <a:off x="6132241" y="1642185"/>
            <a:ext cx="2699255" cy="2658321"/>
            <a:chOff x="6132241" y="1642185"/>
            <a:chExt cx="2699255" cy="2658321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1DF73764-9F5B-4BDF-B2C2-4CC78BCB925A}"/>
                </a:ext>
              </a:extLst>
            </p:cNvPr>
            <p:cNvGrpSpPr/>
            <p:nvPr/>
          </p:nvGrpSpPr>
          <p:grpSpPr>
            <a:xfrm>
              <a:off x="6132241" y="1642185"/>
              <a:ext cx="2699255" cy="2658321"/>
              <a:chOff x="7782836" y="1104414"/>
              <a:chExt cx="2699255" cy="2658321"/>
            </a:xfrm>
          </p:grpSpPr>
          <p:sp>
            <p:nvSpPr>
              <p:cNvPr id="44" name="矩形: 圆角 43">
                <a:extLst>
                  <a:ext uri="{FF2B5EF4-FFF2-40B4-BE49-F238E27FC236}">
                    <a16:creationId xmlns:a16="http://schemas.microsoft.com/office/drawing/2014/main" xmlns="" id="{D8F7912F-8F1E-4F26-869F-E9F78AA6E4EE}"/>
                  </a:ext>
                </a:extLst>
              </p:cNvPr>
              <p:cNvSpPr/>
              <p:nvPr/>
            </p:nvSpPr>
            <p:spPr>
              <a:xfrm>
                <a:off x="7782836" y="1104414"/>
                <a:ext cx="2699255" cy="2658321"/>
              </a:xfrm>
              <a:prstGeom prst="roundRect">
                <a:avLst>
                  <a:gd name="adj" fmla="val 3176"/>
                </a:avLst>
              </a:prstGeom>
              <a:solidFill>
                <a:schemeClr val="bg1"/>
              </a:solidFill>
              <a:ln>
                <a:solidFill>
                  <a:srgbClr val="FF7E00"/>
                </a:solidFill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5B937D81-B059-4A77-92E2-BA93C1542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4283" y="2197741"/>
                <a:ext cx="995000" cy="371626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dist">
                  <a:spcBef>
                    <a:spcPct val="0"/>
                  </a:spcBef>
                </a:pPr>
                <a:r>
                  <a:rPr lang="zh-CN" altLang="en-US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华罗庚 </a:t>
                </a:r>
                <a:endParaRPr lang="en-US" altLang="zh-CN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78449801-16A9-4D85-859D-DB780BB295C0}"/>
                  </a:ext>
                </a:extLst>
              </p:cNvPr>
              <p:cNvSpPr txBox="1"/>
              <p:nvPr/>
            </p:nvSpPr>
            <p:spPr>
              <a:xfrm>
                <a:off x="8025999" y="2532628"/>
                <a:ext cx="2406847" cy="1034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1985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年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6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月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12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日因心脏病突发猝死于日本 东京国际学术会议讲台上，享年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74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岁。</a:t>
                </a:r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xmlns="" id="{DC5A19EC-D305-4552-A484-7E2F25BA69AB}"/>
                  </a:ext>
                </a:extLst>
              </p:cNvPr>
              <p:cNvSpPr/>
              <p:nvPr/>
            </p:nvSpPr>
            <p:spPr>
              <a:xfrm>
                <a:off x="8786397" y="1304840"/>
                <a:ext cx="721217" cy="721217"/>
              </a:xfrm>
              <a:prstGeom prst="ellipse">
                <a:avLst/>
              </a:prstGeom>
              <a:solidFill>
                <a:srgbClr val="FF7E00"/>
              </a:solidFill>
              <a:ln>
                <a:noFill/>
              </a:ln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cxnSp>
            <p:nvCxnSpPr>
              <p:cNvPr id="34" name="直线连接符 21">
                <a:extLst>
                  <a:ext uri="{FF2B5EF4-FFF2-40B4-BE49-F238E27FC236}">
                    <a16:creationId xmlns:a16="http://schemas.microsoft.com/office/drawing/2014/main" xmlns="" id="{DFB3CE61-AA21-4C99-8A31-5A28DBA000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28525" y="2530980"/>
                <a:ext cx="1007879" cy="0"/>
              </a:xfrm>
              <a:prstGeom prst="line">
                <a:avLst/>
              </a:prstGeom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iconfont-1191-866894">
              <a:extLst>
                <a:ext uri="{FF2B5EF4-FFF2-40B4-BE49-F238E27FC236}">
                  <a16:creationId xmlns:a16="http://schemas.microsoft.com/office/drawing/2014/main" xmlns="" id="{FA91FFA2-173C-4CF0-8A5C-8F50E3C4B1A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288164" y="1990849"/>
              <a:ext cx="422338" cy="396000"/>
            </a:xfrm>
            <a:custGeom>
              <a:avLst/>
              <a:gdLst>
                <a:gd name="T0" fmla="*/ 2278 w 8285"/>
                <a:gd name="T1" fmla="*/ 5620 h 7767"/>
                <a:gd name="T2" fmla="*/ 2589 w 8285"/>
                <a:gd name="T3" fmla="*/ 5927 h 7767"/>
                <a:gd name="T4" fmla="*/ 5696 w 8285"/>
                <a:gd name="T5" fmla="*/ 5927 h 7767"/>
                <a:gd name="T6" fmla="*/ 6006 w 8285"/>
                <a:gd name="T7" fmla="*/ 5620 h 7767"/>
                <a:gd name="T8" fmla="*/ 5696 w 8285"/>
                <a:gd name="T9" fmla="*/ 5314 h 7767"/>
                <a:gd name="T10" fmla="*/ 2589 w 8285"/>
                <a:gd name="T11" fmla="*/ 5314 h 7767"/>
                <a:gd name="T12" fmla="*/ 2278 w 8285"/>
                <a:gd name="T13" fmla="*/ 5620 h 7767"/>
                <a:gd name="T14" fmla="*/ 2278 w 8285"/>
                <a:gd name="T15" fmla="*/ 5620 h 7767"/>
                <a:gd name="T16" fmla="*/ 2278 w 8285"/>
                <a:gd name="T17" fmla="*/ 4394 h 7767"/>
                <a:gd name="T18" fmla="*/ 2589 w 8285"/>
                <a:gd name="T19" fmla="*/ 4701 h 7767"/>
                <a:gd name="T20" fmla="*/ 5696 w 8285"/>
                <a:gd name="T21" fmla="*/ 4701 h 7767"/>
                <a:gd name="T22" fmla="*/ 6006 w 8285"/>
                <a:gd name="T23" fmla="*/ 4394 h 7767"/>
                <a:gd name="T24" fmla="*/ 5696 w 8285"/>
                <a:gd name="T25" fmla="*/ 4088 h 7767"/>
                <a:gd name="T26" fmla="*/ 2589 w 8285"/>
                <a:gd name="T27" fmla="*/ 4088 h 7767"/>
                <a:gd name="T28" fmla="*/ 2278 w 8285"/>
                <a:gd name="T29" fmla="*/ 4394 h 7767"/>
                <a:gd name="T30" fmla="*/ 2278 w 8285"/>
                <a:gd name="T31" fmla="*/ 4394 h 7767"/>
                <a:gd name="T32" fmla="*/ 3728 w 8285"/>
                <a:gd name="T33" fmla="*/ 1207 h 7767"/>
                <a:gd name="T34" fmla="*/ 4142 w 8285"/>
                <a:gd name="T35" fmla="*/ 817 h 7767"/>
                <a:gd name="T36" fmla="*/ 4556 w 8285"/>
                <a:gd name="T37" fmla="*/ 1207 h 7767"/>
                <a:gd name="T38" fmla="*/ 4556 w 8285"/>
                <a:gd name="T39" fmla="*/ 2267 h 7767"/>
                <a:gd name="T40" fmla="*/ 4142 w 8285"/>
                <a:gd name="T41" fmla="*/ 2657 h 7767"/>
                <a:gd name="T42" fmla="*/ 3728 w 8285"/>
                <a:gd name="T43" fmla="*/ 2267 h 7767"/>
                <a:gd name="T44" fmla="*/ 3728 w 8285"/>
                <a:gd name="T45" fmla="*/ 1207 h 7767"/>
                <a:gd name="T46" fmla="*/ 3106 w 8285"/>
                <a:gd name="T47" fmla="*/ 1040 h 7767"/>
                <a:gd name="T48" fmla="*/ 3106 w 8285"/>
                <a:gd name="T49" fmla="*/ 2248 h 7767"/>
                <a:gd name="T50" fmla="*/ 4142 w 8285"/>
                <a:gd name="T51" fmla="*/ 3270 h 7767"/>
                <a:gd name="T52" fmla="*/ 5178 w 8285"/>
                <a:gd name="T53" fmla="*/ 2248 h 7767"/>
                <a:gd name="T54" fmla="*/ 5178 w 8285"/>
                <a:gd name="T55" fmla="*/ 1040 h 7767"/>
                <a:gd name="T56" fmla="*/ 4142 w 8285"/>
                <a:gd name="T57" fmla="*/ 0 h 7767"/>
                <a:gd name="T58" fmla="*/ 3106 w 8285"/>
                <a:gd name="T59" fmla="*/ 1040 h 7767"/>
                <a:gd name="T60" fmla="*/ 1325 w 8285"/>
                <a:gd name="T61" fmla="*/ 2248 h 7767"/>
                <a:gd name="T62" fmla="*/ 3106 w 8285"/>
                <a:gd name="T63" fmla="*/ 2248 h 7767"/>
                <a:gd name="T64" fmla="*/ 3106 w 8285"/>
                <a:gd name="T65" fmla="*/ 1635 h 7767"/>
                <a:gd name="T66" fmla="*/ 828 w 8285"/>
                <a:gd name="T67" fmla="*/ 1635 h 7767"/>
                <a:gd name="T68" fmla="*/ 0 w 8285"/>
                <a:gd name="T69" fmla="*/ 2452 h 7767"/>
                <a:gd name="T70" fmla="*/ 0 w 8285"/>
                <a:gd name="T71" fmla="*/ 6949 h 7767"/>
                <a:gd name="T72" fmla="*/ 828 w 8285"/>
                <a:gd name="T73" fmla="*/ 7767 h 7767"/>
                <a:gd name="T74" fmla="*/ 7456 w 8285"/>
                <a:gd name="T75" fmla="*/ 7767 h 7767"/>
                <a:gd name="T76" fmla="*/ 8285 w 8285"/>
                <a:gd name="T77" fmla="*/ 6949 h 7767"/>
                <a:gd name="T78" fmla="*/ 8285 w 8285"/>
                <a:gd name="T79" fmla="*/ 2452 h 7767"/>
                <a:gd name="T80" fmla="*/ 7456 w 8285"/>
                <a:gd name="T81" fmla="*/ 1635 h 7767"/>
                <a:gd name="T82" fmla="*/ 5178 w 8285"/>
                <a:gd name="T83" fmla="*/ 1635 h 7767"/>
                <a:gd name="T84" fmla="*/ 5178 w 8285"/>
                <a:gd name="T85" fmla="*/ 2248 h 7767"/>
                <a:gd name="T86" fmla="*/ 6959 w 8285"/>
                <a:gd name="T87" fmla="*/ 2248 h 7767"/>
                <a:gd name="T88" fmla="*/ 7663 w 8285"/>
                <a:gd name="T89" fmla="*/ 2943 h 7767"/>
                <a:gd name="T90" fmla="*/ 7663 w 8285"/>
                <a:gd name="T91" fmla="*/ 6458 h 7767"/>
                <a:gd name="T92" fmla="*/ 6959 w 8285"/>
                <a:gd name="T93" fmla="*/ 7153 h 7767"/>
                <a:gd name="T94" fmla="*/ 1325 w 8285"/>
                <a:gd name="T95" fmla="*/ 7153 h 7767"/>
                <a:gd name="T96" fmla="*/ 621 w 8285"/>
                <a:gd name="T97" fmla="*/ 6458 h 7767"/>
                <a:gd name="T98" fmla="*/ 621 w 8285"/>
                <a:gd name="T99" fmla="*/ 2943 h 7767"/>
                <a:gd name="T100" fmla="*/ 1325 w 8285"/>
                <a:gd name="T101" fmla="*/ 2248 h 7767"/>
                <a:gd name="T102" fmla="*/ 1325 w 8285"/>
                <a:gd name="T103" fmla="*/ 2248 h 7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85" h="7767">
                  <a:moveTo>
                    <a:pt x="2278" y="5620"/>
                  </a:moveTo>
                  <a:cubicBezTo>
                    <a:pt x="2278" y="5790"/>
                    <a:pt x="2417" y="5927"/>
                    <a:pt x="2589" y="5927"/>
                  </a:cubicBezTo>
                  <a:lnTo>
                    <a:pt x="5696" y="5927"/>
                  </a:lnTo>
                  <a:cubicBezTo>
                    <a:pt x="5867" y="5927"/>
                    <a:pt x="6006" y="5790"/>
                    <a:pt x="6006" y="5620"/>
                  </a:cubicBezTo>
                  <a:cubicBezTo>
                    <a:pt x="6006" y="5451"/>
                    <a:pt x="5867" y="5314"/>
                    <a:pt x="5696" y="5314"/>
                  </a:cubicBezTo>
                  <a:lnTo>
                    <a:pt x="2589" y="5314"/>
                  </a:lnTo>
                  <a:cubicBezTo>
                    <a:pt x="2417" y="5314"/>
                    <a:pt x="2278" y="5451"/>
                    <a:pt x="2278" y="5620"/>
                  </a:cubicBezTo>
                  <a:lnTo>
                    <a:pt x="2278" y="5620"/>
                  </a:lnTo>
                  <a:close/>
                  <a:moveTo>
                    <a:pt x="2278" y="4394"/>
                  </a:moveTo>
                  <a:cubicBezTo>
                    <a:pt x="2278" y="4563"/>
                    <a:pt x="2417" y="4701"/>
                    <a:pt x="2589" y="4701"/>
                  </a:cubicBezTo>
                  <a:lnTo>
                    <a:pt x="5696" y="4701"/>
                  </a:lnTo>
                  <a:cubicBezTo>
                    <a:pt x="5867" y="4701"/>
                    <a:pt x="6006" y="4563"/>
                    <a:pt x="6006" y="4394"/>
                  </a:cubicBezTo>
                  <a:cubicBezTo>
                    <a:pt x="6006" y="4225"/>
                    <a:pt x="5867" y="4088"/>
                    <a:pt x="5696" y="4088"/>
                  </a:cubicBezTo>
                  <a:lnTo>
                    <a:pt x="2589" y="4088"/>
                  </a:lnTo>
                  <a:cubicBezTo>
                    <a:pt x="2417" y="4088"/>
                    <a:pt x="2278" y="4225"/>
                    <a:pt x="2278" y="4394"/>
                  </a:cubicBezTo>
                  <a:lnTo>
                    <a:pt x="2278" y="4394"/>
                  </a:lnTo>
                  <a:close/>
                  <a:moveTo>
                    <a:pt x="3728" y="1207"/>
                  </a:moveTo>
                  <a:cubicBezTo>
                    <a:pt x="3728" y="992"/>
                    <a:pt x="3913" y="817"/>
                    <a:pt x="4142" y="817"/>
                  </a:cubicBezTo>
                  <a:cubicBezTo>
                    <a:pt x="4371" y="817"/>
                    <a:pt x="4556" y="992"/>
                    <a:pt x="4556" y="1207"/>
                  </a:cubicBezTo>
                  <a:lnTo>
                    <a:pt x="4556" y="2267"/>
                  </a:lnTo>
                  <a:cubicBezTo>
                    <a:pt x="4556" y="2482"/>
                    <a:pt x="4371" y="2657"/>
                    <a:pt x="4142" y="2657"/>
                  </a:cubicBezTo>
                  <a:cubicBezTo>
                    <a:pt x="3913" y="2657"/>
                    <a:pt x="3728" y="2482"/>
                    <a:pt x="3728" y="2267"/>
                  </a:cubicBezTo>
                  <a:lnTo>
                    <a:pt x="3728" y="1207"/>
                  </a:lnTo>
                  <a:close/>
                  <a:moveTo>
                    <a:pt x="3106" y="1040"/>
                  </a:moveTo>
                  <a:lnTo>
                    <a:pt x="3106" y="2248"/>
                  </a:lnTo>
                  <a:cubicBezTo>
                    <a:pt x="3116" y="2814"/>
                    <a:pt x="3576" y="3270"/>
                    <a:pt x="4142" y="3270"/>
                  </a:cubicBezTo>
                  <a:cubicBezTo>
                    <a:pt x="4708" y="3270"/>
                    <a:pt x="5168" y="2814"/>
                    <a:pt x="5178" y="2248"/>
                  </a:cubicBezTo>
                  <a:lnTo>
                    <a:pt x="5178" y="1040"/>
                  </a:lnTo>
                  <a:cubicBezTo>
                    <a:pt x="5178" y="465"/>
                    <a:pt x="4714" y="0"/>
                    <a:pt x="4142" y="0"/>
                  </a:cubicBezTo>
                  <a:cubicBezTo>
                    <a:pt x="3570" y="0"/>
                    <a:pt x="3106" y="465"/>
                    <a:pt x="3106" y="1040"/>
                  </a:cubicBezTo>
                  <a:close/>
                  <a:moveTo>
                    <a:pt x="1325" y="2248"/>
                  </a:moveTo>
                  <a:lnTo>
                    <a:pt x="3106" y="2248"/>
                  </a:lnTo>
                  <a:lnTo>
                    <a:pt x="3106" y="1635"/>
                  </a:lnTo>
                  <a:lnTo>
                    <a:pt x="828" y="1635"/>
                  </a:lnTo>
                  <a:cubicBezTo>
                    <a:pt x="371" y="1635"/>
                    <a:pt x="0" y="2001"/>
                    <a:pt x="0" y="2452"/>
                  </a:cubicBezTo>
                  <a:lnTo>
                    <a:pt x="0" y="6949"/>
                  </a:lnTo>
                  <a:cubicBezTo>
                    <a:pt x="0" y="7401"/>
                    <a:pt x="371" y="7767"/>
                    <a:pt x="828" y="7767"/>
                  </a:cubicBezTo>
                  <a:lnTo>
                    <a:pt x="7456" y="7767"/>
                  </a:lnTo>
                  <a:cubicBezTo>
                    <a:pt x="7913" y="7767"/>
                    <a:pt x="8285" y="7401"/>
                    <a:pt x="8285" y="6949"/>
                  </a:cubicBezTo>
                  <a:lnTo>
                    <a:pt x="8285" y="2452"/>
                  </a:lnTo>
                  <a:cubicBezTo>
                    <a:pt x="8285" y="2001"/>
                    <a:pt x="7913" y="1635"/>
                    <a:pt x="7456" y="1635"/>
                  </a:cubicBezTo>
                  <a:lnTo>
                    <a:pt x="5178" y="1635"/>
                  </a:lnTo>
                  <a:lnTo>
                    <a:pt x="5178" y="2248"/>
                  </a:lnTo>
                  <a:lnTo>
                    <a:pt x="6959" y="2248"/>
                  </a:lnTo>
                  <a:cubicBezTo>
                    <a:pt x="7348" y="2248"/>
                    <a:pt x="7663" y="2559"/>
                    <a:pt x="7663" y="2943"/>
                  </a:cubicBezTo>
                  <a:lnTo>
                    <a:pt x="7663" y="6458"/>
                  </a:lnTo>
                  <a:cubicBezTo>
                    <a:pt x="7663" y="6842"/>
                    <a:pt x="7348" y="7153"/>
                    <a:pt x="6959" y="7153"/>
                  </a:cubicBezTo>
                  <a:lnTo>
                    <a:pt x="1325" y="7153"/>
                  </a:lnTo>
                  <a:cubicBezTo>
                    <a:pt x="936" y="7153"/>
                    <a:pt x="621" y="6842"/>
                    <a:pt x="621" y="6458"/>
                  </a:cubicBezTo>
                  <a:lnTo>
                    <a:pt x="621" y="2943"/>
                  </a:lnTo>
                  <a:cubicBezTo>
                    <a:pt x="621" y="2559"/>
                    <a:pt x="936" y="2248"/>
                    <a:pt x="1325" y="2248"/>
                  </a:cubicBezTo>
                  <a:close/>
                  <a:moveTo>
                    <a:pt x="1325" y="2248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E7D8718-0ACE-4C42-A919-09BB3E077924}"/>
              </a:ext>
            </a:extLst>
          </p:cNvPr>
          <p:cNvGrpSpPr/>
          <p:nvPr/>
        </p:nvGrpSpPr>
        <p:grpSpPr>
          <a:xfrm>
            <a:off x="8960799" y="2799019"/>
            <a:ext cx="2699255" cy="2658321"/>
            <a:chOff x="8960799" y="2799019"/>
            <a:chExt cx="2699255" cy="2658321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6B788CBC-5768-488D-A9DA-5854DF91FBF8}"/>
                </a:ext>
              </a:extLst>
            </p:cNvPr>
            <p:cNvGrpSpPr/>
            <p:nvPr/>
          </p:nvGrpSpPr>
          <p:grpSpPr>
            <a:xfrm>
              <a:off x="8960799" y="2799019"/>
              <a:ext cx="2699255" cy="2658321"/>
              <a:chOff x="7830549" y="3382655"/>
              <a:chExt cx="2699255" cy="2658321"/>
            </a:xfrm>
          </p:grpSpPr>
          <p:sp>
            <p:nvSpPr>
              <p:cNvPr id="45" name="矩形: 圆角 44">
                <a:extLst>
                  <a:ext uri="{FF2B5EF4-FFF2-40B4-BE49-F238E27FC236}">
                    <a16:creationId xmlns:a16="http://schemas.microsoft.com/office/drawing/2014/main" xmlns="" id="{6B8989CE-6280-47DB-BE04-4A2E55B2F31B}"/>
                  </a:ext>
                </a:extLst>
              </p:cNvPr>
              <p:cNvSpPr/>
              <p:nvPr/>
            </p:nvSpPr>
            <p:spPr>
              <a:xfrm>
                <a:off x="7830549" y="3382655"/>
                <a:ext cx="2699255" cy="2658321"/>
              </a:xfrm>
              <a:prstGeom prst="roundRect">
                <a:avLst>
                  <a:gd name="adj" fmla="val 3176"/>
                </a:avLst>
              </a:prstGeom>
              <a:solidFill>
                <a:schemeClr val="bg1"/>
              </a:solidFill>
              <a:ln>
                <a:solidFill>
                  <a:srgbClr val="FF7E00"/>
                </a:solidFill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3131CF23-3F49-48AA-9EFE-5132CF12D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4283" y="4598522"/>
                <a:ext cx="995000" cy="371626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dist">
                  <a:spcBef>
                    <a:spcPct val="0"/>
                  </a:spcBef>
                </a:pPr>
                <a:r>
                  <a:rPr lang="zh-CN" altLang="en-US" cap="all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高秀敏 </a:t>
                </a:r>
                <a:endParaRPr lang="en-US" altLang="zh-CN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DA37A479-1599-4B68-B949-4BE63CC5EEC3}"/>
                  </a:ext>
                </a:extLst>
              </p:cNvPr>
              <p:cNvSpPr txBox="1"/>
              <p:nvPr/>
            </p:nvSpPr>
            <p:spPr>
              <a:xfrm>
                <a:off x="8025999" y="4933409"/>
                <a:ext cx="2406847" cy="1029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2005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年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8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月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18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日凌晨因心脏病突发，猝死在家中，年仅</a:t>
                </a:r>
                <a:r>
                  <a:rPr kumimoji="1"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46</a:t>
                </a:r>
                <a:r>
                  <a:rPr kumimoji="1"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岁。</a:t>
                </a:r>
              </a:p>
            </p:txBody>
          </p:sp>
          <p:cxnSp>
            <p:nvCxnSpPr>
              <p:cNvPr id="36" name="直线连接符 23">
                <a:extLst>
                  <a:ext uri="{FF2B5EF4-FFF2-40B4-BE49-F238E27FC236}">
                    <a16:creationId xmlns:a16="http://schemas.microsoft.com/office/drawing/2014/main" xmlns="" id="{61CCDC98-743E-4A21-975F-2569722E25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09689" y="4906253"/>
                <a:ext cx="1007879" cy="0"/>
              </a:xfrm>
              <a:prstGeom prst="line">
                <a:avLst/>
              </a:prstGeom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xmlns="" id="{08AD8CE9-0E7A-4C03-8BC2-C77B257ECB8E}"/>
                  </a:ext>
                </a:extLst>
              </p:cNvPr>
              <p:cNvSpPr/>
              <p:nvPr/>
            </p:nvSpPr>
            <p:spPr>
              <a:xfrm>
                <a:off x="8791174" y="3798145"/>
                <a:ext cx="721217" cy="721217"/>
              </a:xfrm>
              <a:prstGeom prst="ellipse">
                <a:avLst/>
              </a:prstGeom>
              <a:solidFill>
                <a:srgbClr val="FF7E00"/>
              </a:solidFill>
              <a:ln>
                <a:noFill/>
              </a:ln>
              <a:effectLst>
                <a:outerShdw blurRad="101600" dist="762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0" name="iconfont-1191-866894">
              <a:extLst>
                <a:ext uri="{FF2B5EF4-FFF2-40B4-BE49-F238E27FC236}">
                  <a16:creationId xmlns:a16="http://schemas.microsoft.com/office/drawing/2014/main" xmlns="" id="{69CB56CB-62B6-41A1-8890-428775C88D7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070863" y="3377117"/>
              <a:ext cx="422338" cy="396000"/>
            </a:xfrm>
            <a:custGeom>
              <a:avLst/>
              <a:gdLst>
                <a:gd name="T0" fmla="*/ 2278 w 8285"/>
                <a:gd name="T1" fmla="*/ 5620 h 7767"/>
                <a:gd name="T2" fmla="*/ 2589 w 8285"/>
                <a:gd name="T3" fmla="*/ 5927 h 7767"/>
                <a:gd name="T4" fmla="*/ 5696 w 8285"/>
                <a:gd name="T5" fmla="*/ 5927 h 7767"/>
                <a:gd name="T6" fmla="*/ 6006 w 8285"/>
                <a:gd name="T7" fmla="*/ 5620 h 7767"/>
                <a:gd name="T8" fmla="*/ 5696 w 8285"/>
                <a:gd name="T9" fmla="*/ 5314 h 7767"/>
                <a:gd name="T10" fmla="*/ 2589 w 8285"/>
                <a:gd name="T11" fmla="*/ 5314 h 7767"/>
                <a:gd name="T12" fmla="*/ 2278 w 8285"/>
                <a:gd name="T13" fmla="*/ 5620 h 7767"/>
                <a:gd name="T14" fmla="*/ 2278 w 8285"/>
                <a:gd name="T15" fmla="*/ 5620 h 7767"/>
                <a:gd name="T16" fmla="*/ 2278 w 8285"/>
                <a:gd name="T17" fmla="*/ 4394 h 7767"/>
                <a:gd name="T18" fmla="*/ 2589 w 8285"/>
                <a:gd name="T19" fmla="*/ 4701 h 7767"/>
                <a:gd name="T20" fmla="*/ 5696 w 8285"/>
                <a:gd name="T21" fmla="*/ 4701 h 7767"/>
                <a:gd name="T22" fmla="*/ 6006 w 8285"/>
                <a:gd name="T23" fmla="*/ 4394 h 7767"/>
                <a:gd name="T24" fmla="*/ 5696 w 8285"/>
                <a:gd name="T25" fmla="*/ 4088 h 7767"/>
                <a:gd name="T26" fmla="*/ 2589 w 8285"/>
                <a:gd name="T27" fmla="*/ 4088 h 7767"/>
                <a:gd name="T28" fmla="*/ 2278 w 8285"/>
                <a:gd name="T29" fmla="*/ 4394 h 7767"/>
                <a:gd name="T30" fmla="*/ 2278 w 8285"/>
                <a:gd name="T31" fmla="*/ 4394 h 7767"/>
                <a:gd name="T32" fmla="*/ 3728 w 8285"/>
                <a:gd name="T33" fmla="*/ 1207 h 7767"/>
                <a:gd name="T34" fmla="*/ 4142 w 8285"/>
                <a:gd name="T35" fmla="*/ 817 h 7767"/>
                <a:gd name="T36" fmla="*/ 4556 w 8285"/>
                <a:gd name="T37" fmla="*/ 1207 h 7767"/>
                <a:gd name="T38" fmla="*/ 4556 w 8285"/>
                <a:gd name="T39" fmla="*/ 2267 h 7767"/>
                <a:gd name="T40" fmla="*/ 4142 w 8285"/>
                <a:gd name="T41" fmla="*/ 2657 h 7767"/>
                <a:gd name="T42" fmla="*/ 3728 w 8285"/>
                <a:gd name="T43" fmla="*/ 2267 h 7767"/>
                <a:gd name="T44" fmla="*/ 3728 w 8285"/>
                <a:gd name="T45" fmla="*/ 1207 h 7767"/>
                <a:gd name="T46" fmla="*/ 3106 w 8285"/>
                <a:gd name="T47" fmla="*/ 1040 h 7767"/>
                <a:gd name="T48" fmla="*/ 3106 w 8285"/>
                <a:gd name="T49" fmla="*/ 2248 h 7767"/>
                <a:gd name="T50" fmla="*/ 4142 w 8285"/>
                <a:gd name="T51" fmla="*/ 3270 h 7767"/>
                <a:gd name="T52" fmla="*/ 5178 w 8285"/>
                <a:gd name="T53" fmla="*/ 2248 h 7767"/>
                <a:gd name="T54" fmla="*/ 5178 w 8285"/>
                <a:gd name="T55" fmla="*/ 1040 h 7767"/>
                <a:gd name="T56" fmla="*/ 4142 w 8285"/>
                <a:gd name="T57" fmla="*/ 0 h 7767"/>
                <a:gd name="T58" fmla="*/ 3106 w 8285"/>
                <a:gd name="T59" fmla="*/ 1040 h 7767"/>
                <a:gd name="T60" fmla="*/ 1325 w 8285"/>
                <a:gd name="T61" fmla="*/ 2248 h 7767"/>
                <a:gd name="T62" fmla="*/ 3106 w 8285"/>
                <a:gd name="T63" fmla="*/ 2248 h 7767"/>
                <a:gd name="T64" fmla="*/ 3106 w 8285"/>
                <a:gd name="T65" fmla="*/ 1635 h 7767"/>
                <a:gd name="T66" fmla="*/ 828 w 8285"/>
                <a:gd name="T67" fmla="*/ 1635 h 7767"/>
                <a:gd name="T68" fmla="*/ 0 w 8285"/>
                <a:gd name="T69" fmla="*/ 2452 h 7767"/>
                <a:gd name="T70" fmla="*/ 0 w 8285"/>
                <a:gd name="T71" fmla="*/ 6949 h 7767"/>
                <a:gd name="T72" fmla="*/ 828 w 8285"/>
                <a:gd name="T73" fmla="*/ 7767 h 7767"/>
                <a:gd name="T74" fmla="*/ 7456 w 8285"/>
                <a:gd name="T75" fmla="*/ 7767 h 7767"/>
                <a:gd name="T76" fmla="*/ 8285 w 8285"/>
                <a:gd name="T77" fmla="*/ 6949 h 7767"/>
                <a:gd name="T78" fmla="*/ 8285 w 8285"/>
                <a:gd name="T79" fmla="*/ 2452 h 7767"/>
                <a:gd name="T80" fmla="*/ 7456 w 8285"/>
                <a:gd name="T81" fmla="*/ 1635 h 7767"/>
                <a:gd name="T82" fmla="*/ 5178 w 8285"/>
                <a:gd name="T83" fmla="*/ 1635 h 7767"/>
                <a:gd name="T84" fmla="*/ 5178 w 8285"/>
                <a:gd name="T85" fmla="*/ 2248 h 7767"/>
                <a:gd name="T86" fmla="*/ 6959 w 8285"/>
                <a:gd name="T87" fmla="*/ 2248 h 7767"/>
                <a:gd name="T88" fmla="*/ 7663 w 8285"/>
                <a:gd name="T89" fmla="*/ 2943 h 7767"/>
                <a:gd name="T90" fmla="*/ 7663 w 8285"/>
                <a:gd name="T91" fmla="*/ 6458 h 7767"/>
                <a:gd name="T92" fmla="*/ 6959 w 8285"/>
                <a:gd name="T93" fmla="*/ 7153 h 7767"/>
                <a:gd name="T94" fmla="*/ 1325 w 8285"/>
                <a:gd name="T95" fmla="*/ 7153 h 7767"/>
                <a:gd name="T96" fmla="*/ 621 w 8285"/>
                <a:gd name="T97" fmla="*/ 6458 h 7767"/>
                <a:gd name="T98" fmla="*/ 621 w 8285"/>
                <a:gd name="T99" fmla="*/ 2943 h 7767"/>
                <a:gd name="T100" fmla="*/ 1325 w 8285"/>
                <a:gd name="T101" fmla="*/ 2248 h 7767"/>
                <a:gd name="T102" fmla="*/ 1325 w 8285"/>
                <a:gd name="T103" fmla="*/ 2248 h 7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85" h="7767">
                  <a:moveTo>
                    <a:pt x="2278" y="5620"/>
                  </a:moveTo>
                  <a:cubicBezTo>
                    <a:pt x="2278" y="5790"/>
                    <a:pt x="2417" y="5927"/>
                    <a:pt x="2589" y="5927"/>
                  </a:cubicBezTo>
                  <a:lnTo>
                    <a:pt x="5696" y="5927"/>
                  </a:lnTo>
                  <a:cubicBezTo>
                    <a:pt x="5867" y="5927"/>
                    <a:pt x="6006" y="5790"/>
                    <a:pt x="6006" y="5620"/>
                  </a:cubicBezTo>
                  <a:cubicBezTo>
                    <a:pt x="6006" y="5451"/>
                    <a:pt x="5867" y="5314"/>
                    <a:pt x="5696" y="5314"/>
                  </a:cubicBezTo>
                  <a:lnTo>
                    <a:pt x="2589" y="5314"/>
                  </a:lnTo>
                  <a:cubicBezTo>
                    <a:pt x="2417" y="5314"/>
                    <a:pt x="2278" y="5451"/>
                    <a:pt x="2278" y="5620"/>
                  </a:cubicBezTo>
                  <a:lnTo>
                    <a:pt x="2278" y="5620"/>
                  </a:lnTo>
                  <a:close/>
                  <a:moveTo>
                    <a:pt x="2278" y="4394"/>
                  </a:moveTo>
                  <a:cubicBezTo>
                    <a:pt x="2278" y="4563"/>
                    <a:pt x="2417" y="4701"/>
                    <a:pt x="2589" y="4701"/>
                  </a:cubicBezTo>
                  <a:lnTo>
                    <a:pt x="5696" y="4701"/>
                  </a:lnTo>
                  <a:cubicBezTo>
                    <a:pt x="5867" y="4701"/>
                    <a:pt x="6006" y="4563"/>
                    <a:pt x="6006" y="4394"/>
                  </a:cubicBezTo>
                  <a:cubicBezTo>
                    <a:pt x="6006" y="4225"/>
                    <a:pt x="5867" y="4088"/>
                    <a:pt x="5696" y="4088"/>
                  </a:cubicBezTo>
                  <a:lnTo>
                    <a:pt x="2589" y="4088"/>
                  </a:lnTo>
                  <a:cubicBezTo>
                    <a:pt x="2417" y="4088"/>
                    <a:pt x="2278" y="4225"/>
                    <a:pt x="2278" y="4394"/>
                  </a:cubicBezTo>
                  <a:lnTo>
                    <a:pt x="2278" y="4394"/>
                  </a:lnTo>
                  <a:close/>
                  <a:moveTo>
                    <a:pt x="3728" y="1207"/>
                  </a:moveTo>
                  <a:cubicBezTo>
                    <a:pt x="3728" y="992"/>
                    <a:pt x="3913" y="817"/>
                    <a:pt x="4142" y="817"/>
                  </a:cubicBezTo>
                  <a:cubicBezTo>
                    <a:pt x="4371" y="817"/>
                    <a:pt x="4556" y="992"/>
                    <a:pt x="4556" y="1207"/>
                  </a:cubicBezTo>
                  <a:lnTo>
                    <a:pt x="4556" y="2267"/>
                  </a:lnTo>
                  <a:cubicBezTo>
                    <a:pt x="4556" y="2482"/>
                    <a:pt x="4371" y="2657"/>
                    <a:pt x="4142" y="2657"/>
                  </a:cubicBezTo>
                  <a:cubicBezTo>
                    <a:pt x="3913" y="2657"/>
                    <a:pt x="3728" y="2482"/>
                    <a:pt x="3728" y="2267"/>
                  </a:cubicBezTo>
                  <a:lnTo>
                    <a:pt x="3728" y="1207"/>
                  </a:lnTo>
                  <a:close/>
                  <a:moveTo>
                    <a:pt x="3106" y="1040"/>
                  </a:moveTo>
                  <a:lnTo>
                    <a:pt x="3106" y="2248"/>
                  </a:lnTo>
                  <a:cubicBezTo>
                    <a:pt x="3116" y="2814"/>
                    <a:pt x="3576" y="3270"/>
                    <a:pt x="4142" y="3270"/>
                  </a:cubicBezTo>
                  <a:cubicBezTo>
                    <a:pt x="4708" y="3270"/>
                    <a:pt x="5168" y="2814"/>
                    <a:pt x="5178" y="2248"/>
                  </a:cubicBezTo>
                  <a:lnTo>
                    <a:pt x="5178" y="1040"/>
                  </a:lnTo>
                  <a:cubicBezTo>
                    <a:pt x="5178" y="465"/>
                    <a:pt x="4714" y="0"/>
                    <a:pt x="4142" y="0"/>
                  </a:cubicBezTo>
                  <a:cubicBezTo>
                    <a:pt x="3570" y="0"/>
                    <a:pt x="3106" y="465"/>
                    <a:pt x="3106" y="1040"/>
                  </a:cubicBezTo>
                  <a:close/>
                  <a:moveTo>
                    <a:pt x="1325" y="2248"/>
                  </a:moveTo>
                  <a:lnTo>
                    <a:pt x="3106" y="2248"/>
                  </a:lnTo>
                  <a:lnTo>
                    <a:pt x="3106" y="1635"/>
                  </a:lnTo>
                  <a:lnTo>
                    <a:pt x="828" y="1635"/>
                  </a:lnTo>
                  <a:cubicBezTo>
                    <a:pt x="371" y="1635"/>
                    <a:pt x="0" y="2001"/>
                    <a:pt x="0" y="2452"/>
                  </a:cubicBezTo>
                  <a:lnTo>
                    <a:pt x="0" y="6949"/>
                  </a:lnTo>
                  <a:cubicBezTo>
                    <a:pt x="0" y="7401"/>
                    <a:pt x="371" y="7767"/>
                    <a:pt x="828" y="7767"/>
                  </a:cubicBezTo>
                  <a:lnTo>
                    <a:pt x="7456" y="7767"/>
                  </a:lnTo>
                  <a:cubicBezTo>
                    <a:pt x="7913" y="7767"/>
                    <a:pt x="8285" y="7401"/>
                    <a:pt x="8285" y="6949"/>
                  </a:cubicBezTo>
                  <a:lnTo>
                    <a:pt x="8285" y="2452"/>
                  </a:lnTo>
                  <a:cubicBezTo>
                    <a:pt x="8285" y="2001"/>
                    <a:pt x="7913" y="1635"/>
                    <a:pt x="7456" y="1635"/>
                  </a:cubicBezTo>
                  <a:lnTo>
                    <a:pt x="5178" y="1635"/>
                  </a:lnTo>
                  <a:lnTo>
                    <a:pt x="5178" y="2248"/>
                  </a:lnTo>
                  <a:lnTo>
                    <a:pt x="6959" y="2248"/>
                  </a:lnTo>
                  <a:cubicBezTo>
                    <a:pt x="7348" y="2248"/>
                    <a:pt x="7663" y="2559"/>
                    <a:pt x="7663" y="2943"/>
                  </a:cubicBezTo>
                  <a:lnTo>
                    <a:pt x="7663" y="6458"/>
                  </a:lnTo>
                  <a:cubicBezTo>
                    <a:pt x="7663" y="6842"/>
                    <a:pt x="7348" y="7153"/>
                    <a:pt x="6959" y="7153"/>
                  </a:cubicBezTo>
                  <a:lnTo>
                    <a:pt x="1325" y="7153"/>
                  </a:lnTo>
                  <a:cubicBezTo>
                    <a:pt x="936" y="7153"/>
                    <a:pt x="621" y="6842"/>
                    <a:pt x="621" y="6458"/>
                  </a:cubicBezTo>
                  <a:lnTo>
                    <a:pt x="621" y="2943"/>
                  </a:lnTo>
                  <a:cubicBezTo>
                    <a:pt x="621" y="2559"/>
                    <a:pt x="936" y="2248"/>
                    <a:pt x="1325" y="2248"/>
                  </a:cubicBezTo>
                  <a:close/>
                  <a:moveTo>
                    <a:pt x="1325" y="2248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5737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75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7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5F73225-85A3-444B-BD91-560B75658C34}"/>
              </a:ext>
            </a:extLst>
          </p:cNvPr>
          <p:cNvSpPr txBox="1"/>
          <p:nvPr/>
        </p:nvSpPr>
        <p:spPr>
          <a:xfrm>
            <a:off x="1237921" y="1944387"/>
            <a:ext cx="5482755" cy="3531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心肺复苏的黄金时间为“</a:t>
            </a:r>
            <a:r>
              <a:rPr lang="en-US" altLang="zh-CN" sz="2000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</a:t>
            </a:r>
            <a:r>
              <a:rPr lang="zh-CN" altLang="en-US" sz="2000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～</a:t>
            </a:r>
            <a:r>
              <a:rPr lang="en-US" altLang="zh-CN" sz="2000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6</a:t>
            </a:r>
            <a:r>
              <a:rPr lang="zh-CN" altLang="en-US" sz="2000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分钟”</a:t>
            </a:r>
            <a:endParaRPr lang="en-US" altLang="zh-CN" sz="2000" dirty="0">
              <a:solidFill>
                <a:srgbClr val="FF7E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4min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内实施</a:t>
            </a: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CPR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，救愈率</a:t>
            </a: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32%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；</a:t>
            </a:r>
          </a:p>
          <a:p>
            <a:pPr marL="285750" indent="-285750">
              <a:lnSpc>
                <a:spcPct val="20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4~6min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实施</a:t>
            </a: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CPR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，救愈率</a:t>
            </a: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10%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；</a:t>
            </a:r>
          </a:p>
          <a:p>
            <a:pPr marL="285750" indent="-285750">
              <a:lnSpc>
                <a:spcPct val="20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超过</a:t>
            </a: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6min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实施</a:t>
            </a: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CPR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，救愈率</a:t>
            </a: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4%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；</a:t>
            </a:r>
          </a:p>
          <a:p>
            <a:pPr marL="285750" indent="-285750">
              <a:lnSpc>
                <a:spcPct val="2000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超过</a:t>
            </a: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10min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实施</a:t>
            </a:r>
            <a:r>
              <a:rPr lang="en-US" altLang="zh-CN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CPR</a:t>
            </a:r>
            <a:r>
              <a:rPr lang="zh-CN" altLang="en-US" sz="2000" spc="13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，可能变为植物人。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EF4535C-19BA-4A5F-96A6-48CE7674FDF9}"/>
              </a:ext>
            </a:extLst>
          </p:cNvPr>
          <p:cNvSpPr txBox="1"/>
          <p:nvPr/>
        </p:nvSpPr>
        <p:spPr>
          <a:xfrm>
            <a:off x="1275551" y="1488579"/>
            <a:ext cx="3810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0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原   则</a:t>
            </a:r>
            <a:r>
              <a:rPr lang="en-US" altLang="zh-CN" sz="20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-</a:t>
            </a:r>
            <a:r>
              <a:rPr lang="zh-CN" altLang="en-US" sz="20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快！越早实施越好！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5EE22C9-915A-4BD9-89E2-A1D51290F760}"/>
              </a:ext>
            </a:extLst>
          </p:cNvPr>
          <p:cNvGrpSpPr/>
          <p:nvPr/>
        </p:nvGrpSpPr>
        <p:grpSpPr>
          <a:xfrm>
            <a:off x="7086189" y="2745206"/>
            <a:ext cx="1852411" cy="1852411"/>
            <a:chOff x="7086189" y="2745206"/>
            <a:chExt cx="1852411" cy="1852411"/>
          </a:xfrm>
        </p:grpSpPr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40B0D52C-A460-4E65-BBFF-E8032167CCCF}"/>
                </a:ext>
              </a:extLst>
            </p:cNvPr>
            <p:cNvSpPr/>
            <p:nvPr/>
          </p:nvSpPr>
          <p:spPr>
            <a:xfrm>
              <a:off x="7086189" y="2745206"/>
              <a:ext cx="1852411" cy="185241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E00"/>
              </a:solidFill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3C919B70-C923-4EB2-84E0-DCCD703DB699}"/>
                </a:ext>
              </a:extLst>
            </p:cNvPr>
            <p:cNvSpPr txBox="1"/>
            <p:nvPr/>
          </p:nvSpPr>
          <p:spPr>
            <a:xfrm>
              <a:off x="7305422" y="3282682"/>
              <a:ext cx="1552230" cy="77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准确的评估；正确的干预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61816FA8-2CF7-4828-ABFF-A4CEE77ED084}"/>
              </a:ext>
            </a:extLst>
          </p:cNvPr>
          <p:cNvSpPr txBox="1"/>
          <p:nvPr/>
        </p:nvSpPr>
        <p:spPr>
          <a:xfrm>
            <a:off x="7404717" y="2182639"/>
            <a:ext cx="1215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   键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0E686BD-853E-4EEB-A494-66F87F1B5F0E}"/>
              </a:ext>
            </a:extLst>
          </p:cNvPr>
          <p:cNvGrpSpPr/>
          <p:nvPr/>
        </p:nvGrpSpPr>
        <p:grpSpPr>
          <a:xfrm>
            <a:off x="9624886" y="2712244"/>
            <a:ext cx="1852411" cy="1852411"/>
            <a:chOff x="9176544" y="2284944"/>
            <a:chExt cx="1852411" cy="1852411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97C3B5CE-C1A7-4A62-BCC3-78BA0539E55F}"/>
                </a:ext>
              </a:extLst>
            </p:cNvPr>
            <p:cNvSpPr/>
            <p:nvPr/>
          </p:nvSpPr>
          <p:spPr>
            <a:xfrm>
              <a:off x="9176544" y="2284944"/>
              <a:ext cx="1852411" cy="185241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E00"/>
              </a:solidFill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0B881489-5DBE-4EE3-8150-7F42134EE9B2}"/>
                </a:ext>
              </a:extLst>
            </p:cNvPr>
            <p:cNvSpPr txBox="1"/>
            <p:nvPr/>
          </p:nvSpPr>
          <p:spPr>
            <a:xfrm>
              <a:off x="9432768" y="2855381"/>
              <a:ext cx="1484905" cy="77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buClr>
                  <a:srgbClr val="FDCB03"/>
                </a:buClr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胸外心脏按压人工呼吸</a:t>
              </a: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FA710852-84B2-42BF-A2FE-27C000C6F1FE}"/>
              </a:ext>
            </a:extLst>
          </p:cNvPr>
          <p:cNvSpPr txBox="1"/>
          <p:nvPr/>
        </p:nvSpPr>
        <p:spPr>
          <a:xfrm>
            <a:off x="9988151" y="2193598"/>
            <a:ext cx="1215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方  式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D2562D82-E80F-4C1C-A516-D32284BA065B}"/>
              </a:ext>
            </a:extLst>
          </p:cNvPr>
          <p:cNvSpPr txBox="1"/>
          <p:nvPr/>
        </p:nvSpPr>
        <p:spPr>
          <a:xfrm>
            <a:off x="3597299" y="5211293"/>
            <a:ext cx="5906299" cy="489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每</a:t>
            </a:r>
            <a:r>
              <a:rPr lang="en-US" altLang="zh-CN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30</a:t>
            </a: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次胸外按压后</a:t>
            </a:r>
            <a:r>
              <a:rPr lang="en-US" altLang="zh-CN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</a:t>
            </a:r>
            <a:r>
              <a:rPr lang="zh-CN" altLang="en-US" sz="22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次人工呼吸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1523D204-C3E6-465F-B1CE-91C603191D91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B36146C1-F7E1-4645-95FA-48FDE8ED2DDE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67A2D04C-B689-44AA-8484-592315BA19F4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29" name="矩形: 圆角 28">
                <a:extLst>
                  <a:ext uri="{FF2B5EF4-FFF2-40B4-BE49-F238E27FC236}">
                    <a16:creationId xmlns:a16="http://schemas.microsoft.com/office/drawing/2014/main" xmlns="" id="{E12FA30D-D7D4-4AD4-B1F3-28531F4DDF54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iṡľïḍê">
                <a:extLst>
                  <a:ext uri="{FF2B5EF4-FFF2-40B4-BE49-F238E27FC236}">
                    <a16:creationId xmlns:a16="http://schemas.microsoft.com/office/drawing/2014/main" xmlns="" id="{7857EAA2-AC52-47EC-AD6A-27C92C16500C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364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  <p:bldP spid="23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846C20B-2FB2-4E61-8F9E-DCD513A65EE0}"/>
              </a:ext>
            </a:extLst>
          </p:cNvPr>
          <p:cNvSpPr/>
          <p:nvPr/>
        </p:nvSpPr>
        <p:spPr>
          <a:xfrm>
            <a:off x="1275550" y="2364704"/>
            <a:ext cx="5391949" cy="2455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38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病人意识突然丧失，昏倒于任何场合；</a:t>
            </a:r>
          </a:p>
          <a:p>
            <a:pPr marL="285750" indent="-285750">
              <a:lnSpc>
                <a:spcPts val="38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心音无、大动脉无；</a:t>
            </a:r>
          </a:p>
          <a:p>
            <a:pPr marL="285750" indent="-285750">
              <a:lnSpc>
                <a:spcPts val="38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心跳呼吸停止；</a:t>
            </a:r>
          </a:p>
          <a:p>
            <a:pPr marL="285750" indent="-285750">
              <a:lnSpc>
                <a:spcPts val="38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面色苍白或紫绀，瞳孔散大；</a:t>
            </a:r>
          </a:p>
          <a:p>
            <a:pPr marL="285750" indent="-285750">
              <a:lnSpc>
                <a:spcPts val="3800"/>
              </a:lnSpc>
              <a:buClr>
                <a:srgbClr val="FDCB03"/>
              </a:buClr>
              <a:buFont typeface="Arial" panose="020B0604020202020204" pitchFamily="34" charset="0"/>
              <a:buChar char="•"/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心电图：一直线、心室颤动和心电机械分离。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21F261A6-E332-4E4A-84AC-C3B055CD50A6}"/>
              </a:ext>
            </a:extLst>
          </p:cNvPr>
          <p:cNvSpPr txBox="1"/>
          <p:nvPr/>
        </p:nvSpPr>
        <p:spPr>
          <a:xfrm>
            <a:off x="1275551" y="1653105"/>
            <a:ext cx="1905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buClr>
                <a:srgbClr val="35C6F3"/>
              </a:buClr>
            </a:pPr>
            <a:r>
              <a:rPr lang="zh-CN" altLang="en-US" sz="2400" b="1" dirty="0">
                <a:solidFill>
                  <a:srgbClr val="FF7E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猝 死 诊 断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7E2AD94-E703-4586-97B8-7E05F3965F73}"/>
              </a:ext>
            </a:extLst>
          </p:cNvPr>
          <p:cNvGrpSpPr/>
          <p:nvPr/>
        </p:nvGrpSpPr>
        <p:grpSpPr>
          <a:xfrm>
            <a:off x="542094" y="551451"/>
            <a:ext cx="3055205" cy="576000"/>
            <a:chOff x="542094" y="551451"/>
            <a:chExt cx="3055205" cy="576000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3E6DB0C-67B1-40A1-A537-A6246484CA3D}"/>
                </a:ext>
              </a:extLst>
            </p:cNvPr>
            <p:cNvSpPr txBox="1"/>
            <p:nvPr/>
          </p:nvSpPr>
          <p:spPr>
            <a:xfrm>
              <a:off x="1337347" y="578757"/>
              <a:ext cx="2259952" cy="525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心肺复苏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3A4FE4F5-936D-4AB5-8A1D-FBFE967679FE}"/>
                </a:ext>
              </a:extLst>
            </p:cNvPr>
            <p:cNvGrpSpPr/>
            <p:nvPr/>
          </p:nvGrpSpPr>
          <p:grpSpPr>
            <a:xfrm>
              <a:off x="542094" y="551451"/>
              <a:ext cx="733457" cy="576000"/>
              <a:chOff x="3539403" y="1956280"/>
              <a:chExt cx="733457" cy="576000"/>
            </a:xfrm>
          </p:grpSpPr>
          <p:sp>
            <p:nvSpPr>
              <p:cNvPr id="9" name="矩形: 圆角 8">
                <a:extLst>
                  <a:ext uri="{FF2B5EF4-FFF2-40B4-BE49-F238E27FC236}">
                    <a16:creationId xmlns:a16="http://schemas.microsoft.com/office/drawing/2014/main" xmlns="" id="{9DC42D0A-0914-4322-B47F-26EC652DC544}"/>
                  </a:ext>
                </a:extLst>
              </p:cNvPr>
              <p:cNvSpPr/>
              <p:nvPr/>
            </p:nvSpPr>
            <p:spPr>
              <a:xfrm>
                <a:off x="3601199" y="1956280"/>
                <a:ext cx="576000" cy="576000"/>
              </a:xfrm>
              <a:prstGeom prst="roundRect">
                <a:avLst>
                  <a:gd name="adj" fmla="val 6061"/>
                </a:avLst>
              </a:prstGeom>
              <a:solidFill>
                <a:schemeClr val="bg1"/>
              </a:solidFill>
              <a:ln w="19050">
                <a:solidFill>
                  <a:srgbClr val="FF7E00"/>
                </a:solidFill>
              </a:ln>
              <a:effectLst>
                <a:outerShdw blurRad="127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iṡľïḍê">
                <a:extLst>
                  <a:ext uri="{FF2B5EF4-FFF2-40B4-BE49-F238E27FC236}">
                    <a16:creationId xmlns:a16="http://schemas.microsoft.com/office/drawing/2014/main" xmlns="" id="{FC2258AE-EAA1-4C56-9F84-A53708C62B55}"/>
                  </a:ext>
                </a:extLst>
              </p:cNvPr>
              <p:cNvSpPr/>
              <p:nvPr/>
            </p:nvSpPr>
            <p:spPr>
              <a:xfrm>
                <a:off x="3539403" y="2066596"/>
                <a:ext cx="733457" cy="442647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Autofit/>
              </a:bodyPr>
              <a:lstStyle/>
              <a:p>
                <a:pPr algn="ctr"/>
                <a:r>
                  <a:rPr lang="en-US" altLang="zh-CN" sz="2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02</a:t>
                </a:r>
              </a:p>
            </p:txBody>
          </p:sp>
        </p:grp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E4E3B19-7D1B-46E4-A456-9E3D765BD4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6" t="13822" r="10278" b="23955"/>
          <a:stretch/>
        </p:blipFill>
        <p:spPr>
          <a:xfrm>
            <a:off x="6096000" y="1295399"/>
            <a:ext cx="5257800" cy="426720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596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4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89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4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4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2976</Words>
  <Application>Microsoft Office PowerPoint</Application>
  <PresentationFormat>宽屏</PresentationFormat>
  <Paragraphs>520</Paragraphs>
  <Slides>41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53" baseType="lpstr">
      <vt:lpstr>Meiryo</vt:lpstr>
      <vt:lpstr>等线</vt:lpstr>
      <vt:lpstr>等线 Light</vt:lpstr>
      <vt:lpstr>思源黑体 CN Bold</vt:lpstr>
      <vt:lpstr>思源黑体 CN ExtraLight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47</cp:revision>
  <dcterms:created xsi:type="dcterms:W3CDTF">2020-07-22T05:55:37Z</dcterms:created>
  <dcterms:modified xsi:type="dcterms:W3CDTF">2020-08-15T23:56:49Z</dcterms:modified>
</cp:coreProperties>
</file>