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7"/>
  </p:notesMasterIdLst>
  <p:sldIdLst>
    <p:sldId id="256" r:id="rId3"/>
    <p:sldId id="257" r:id="rId4"/>
    <p:sldId id="285" r:id="rId5"/>
    <p:sldId id="264" r:id="rId6"/>
    <p:sldId id="266" r:id="rId7"/>
    <p:sldId id="268" r:id="rId8"/>
    <p:sldId id="271" r:id="rId9"/>
    <p:sldId id="272" r:id="rId10"/>
    <p:sldId id="273" r:id="rId11"/>
    <p:sldId id="274" r:id="rId12"/>
    <p:sldId id="286" r:id="rId13"/>
    <p:sldId id="275" r:id="rId14"/>
    <p:sldId id="277" r:id="rId15"/>
    <p:sldId id="278" r:id="rId16"/>
    <p:sldId id="279" r:id="rId17"/>
    <p:sldId id="280" r:id="rId18"/>
    <p:sldId id="281" r:id="rId19"/>
    <p:sldId id="289" r:id="rId20"/>
    <p:sldId id="290" r:id="rId21"/>
    <p:sldId id="291" r:id="rId22"/>
    <p:sldId id="287" r:id="rId23"/>
    <p:sldId id="292" r:id="rId24"/>
    <p:sldId id="293" r:id="rId25"/>
    <p:sldId id="294" r:id="rId26"/>
    <p:sldId id="295" r:id="rId27"/>
    <p:sldId id="288" r:id="rId28"/>
    <p:sldId id="296" r:id="rId29"/>
    <p:sldId id="297" r:id="rId30"/>
    <p:sldId id="298" r:id="rId31"/>
    <p:sldId id="299" r:id="rId32"/>
    <p:sldId id="300" r:id="rId33"/>
    <p:sldId id="301" r:id="rId34"/>
    <p:sldId id="263" r:id="rId35"/>
    <p:sldId id="302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8B7"/>
    <a:srgbClr val="547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C659E-9292-4EE0-AAA0-621C19D54772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03986-24D6-4E88-9016-A02A2BB61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010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235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78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433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631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580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399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952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483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520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439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062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802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3817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8641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1729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1853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5403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1896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7574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9210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1651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283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60338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3698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1663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9631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94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450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602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243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381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35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B117D6F-D73E-439B-A332-5F92567C6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D645CCD-75B0-490C-BC3B-421A8A86AC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BFBBB36-9BD6-4AB8-8E40-C45CA7D48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D5AB3A3-F609-49FD-965A-A107053BF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A40440E-A6F6-4162-9B76-A022FA7A7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701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4E82571-BA17-4E0A-9515-08E8B9C9E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6FFAC3B-1C19-4646-9641-577672B820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310BCD6-5679-469F-8F58-0806BA3E7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BFB27C3-16EE-4990-B928-1C5F60FBB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CDFD888-9065-4A00-838F-EF0EF00E0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679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FF55B55-7050-4F8E-B266-6599BBB7C8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79EBC54-0392-423F-BC88-EDFE7301A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0312507-AD94-4073-9621-3B7CA2FAE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9705647-444E-4185-9593-6536A70E0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2551694-D366-4C21-9D37-ABFAA483C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290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21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78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46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96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52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05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289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82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08337F-1A3B-412F-9D72-CA46EA384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899498D-B4BF-4234-BAFA-916BB9D9F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BD1B8E4-14A2-4BDB-B1F8-AD930AF5B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B5D2599-B3F8-4DD5-92FA-EEC7C4D6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6A11CFD-9CFB-4362-AD38-2F0C0A52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615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683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10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13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075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36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94FB77-52DD-4954-9060-3A5316547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85AA034-8D06-44DB-AAF4-F981AAFDD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89A3285-702C-49F2-9F12-7DB463888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FB16C9F-1E3A-4CEF-8C50-0EBE5B4AB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824B240-3B26-4F3B-918E-5747F4FB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30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E68745-6C60-45EC-B3C2-3AE1CA693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9EB2701-90A9-47BA-864E-0B313A0FA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559B78A-4C3C-4F12-B849-A8731FB16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2E3ADAA-CE61-4F5D-9EAE-30738BE35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80577C4-8ACF-4509-89A3-27B3F6F0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AF7FF9B-98A2-4A97-93E8-4BF2C4790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65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8975FC-3071-4643-BA62-725B12BD0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0067E5C-E8DA-4F29-B98C-65E0DA0D7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F7B4DBF-D66D-4E86-9729-0B619D19D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DE8AF3-60AC-472B-A124-AB8A321E5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5CA725B-F11E-491E-850C-EF30C0EFA9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C854A3A-5982-4FB9-8676-28D52257B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AECED31-12E2-48D3-82F4-9AC6152DB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4212B26B-42CA-49F2-91DB-2028C99B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06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D7832A1-A9BA-4EB8-BE8E-7624E1081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69C979A-0AAD-421C-88B1-C5F61FF39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CEE909B-C143-4A14-989B-4187C8AD9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7C6EED7-577F-4E15-9475-BDF9C44F3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38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7A2F106-6DA4-425C-A791-99D56D513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F7E7680-4CCD-414F-8AE8-F4B692ABD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C60600EC-C43F-454E-B9F9-5E2D511F5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42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EA3E5D1-D4C2-4D31-BC7A-D4367B1FA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91461BD-9D90-4F62-B5AC-3B6DDC127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10D0336-373F-4717-B03F-C87E3F9A11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8D4C77F-E9EB-4601-944C-9853D54A4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2C4345D-D288-44F8-804C-D0499D0F0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B8E3E14-136F-4F61-A9E2-CA75E129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76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D66CE0F-D026-43E2-923E-E91F03607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9FFA0CD-44B2-4916-A10E-0CE6CC65A0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877941D-3736-472E-AB86-50A96C1B00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80FBD0A-30C6-42B6-8118-5EBFFF2B4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61779C6-4354-4D92-B6FC-91F2C4D5F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D88B5D5-19F3-4A83-8B2B-0B7EEE59E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1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DC207D4-9EB7-4C89-BEBF-CA442D8F7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0940498-932C-4793-9EC0-7F130B09E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8B96C5F-0DAC-44C0-BA78-74BD60947A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A7AB6-C14A-42E5-8538-CB14320587AD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5777A99-E005-44E1-9F40-E9398B1DB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1164F3C-3343-4E20-819F-1C6783A631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1E749-0436-4B54-A121-2AF8A0354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72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9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1BBD52-AE79-4195-8ECB-193652010F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t="7274" r="12293" b="21349"/>
          <a:stretch/>
        </p:blipFill>
        <p:spPr>
          <a:xfrm>
            <a:off x="-127819" y="-717967"/>
            <a:ext cx="12339483" cy="765443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7D86F03-B511-412C-B3CB-1EA411661F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8421" b="56005"/>
          <a:stretch/>
        </p:blipFill>
        <p:spPr>
          <a:xfrm>
            <a:off x="-127819" y="-138594"/>
            <a:ext cx="2713172" cy="2812026"/>
          </a:xfrm>
          <a:prstGeom prst="rect">
            <a:avLst/>
          </a:prstGeom>
        </p:spPr>
      </p:pic>
      <p:grpSp>
        <p:nvGrpSpPr>
          <p:cNvPr id="6" name="组合 4">
            <a:extLst>
              <a:ext uri="{FF2B5EF4-FFF2-40B4-BE49-F238E27FC236}">
                <a16:creationId xmlns="" xmlns:a16="http://schemas.microsoft.com/office/drawing/2014/main" id="{8FB39800-2E2A-42B4-87D6-132FD599B0DC}"/>
              </a:ext>
            </a:extLst>
          </p:cNvPr>
          <p:cNvGrpSpPr/>
          <p:nvPr/>
        </p:nvGrpSpPr>
        <p:grpSpPr>
          <a:xfrm>
            <a:off x="827272" y="1666981"/>
            <a:ext cx="7226302" cy="1317625"/>
            <a:chOff x="0" y="0"/>
            <a:chExt cx="7227568" cy="1318789"/>
          </a:xfrm>
        </p:grpSpPr>
        <p:sp>
          <p:nvSpPr>
            <p:cNvPr id="7" name="文本框 3">
              <a:extLst>
                <a:ext uri="{FF2B5EF4-FFF2-40B4-BE49-F238E27FC236}">
                  <a16:creationId xmlns="" xmlns:a16="http://schemas.microsoft.com/office/drawing/2014/main" id="{08D19AED-4FDC-4693-BB5E-D948D4EB1A35}"/>
                </a:ext>
              </a:extLst>
            </p:cNvPr>
            <p:cNvSpPr txBox="1"/>
            <p:nvPr/>
          </p:nvSpPr>
          <p:spPr>
            <a:xfrm>
              <a:off x="191031" y="0"/>
              <a:ext cx="6833519" cy="10073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defTabSz="914377">
                <a:buNone/>
              </a:pPr>
              <a:r>
                <a:rPr lang="zh-CN" altLang="en-US" sz="6600" b="1" dirty="0">
                  <a:cs typeface="+mn-ea"/>
                  <a:sym typeface="+mn-lt"/>
                </a:rPr>
                <a:t>流程管理培训</a:t>
              </a:r>
              <a:r>
                <a:rPr lang="en-US" altLang="zh-CN" sz="6600" b="1" dirty="0">
                  <a:cs typeface="+mn-ea"/>
                  <a:sym typeface="+mn-lt"/>
                </a:rPr>
                <a:t>PPT</a:t>
              </a:r>
              <a:endParaRPr lang="zh-CN" altLang="en-US" sz="6600" b="1" dirty="0">
                <a:cs typeface="+mn-ea"/>
                <a:sym typeface="+mn-lt"/>
              </a:endParaRPr>
            </a:p>
          </p:txBody>
        </p:sp>
        <p:grpSp>
          <p:nvGrpSpPr>
            <p:cNvPr id="8" name="组合 2">
              <a:extLst>
                <a:ext uri="{FF2B5EF4-FFF2-40B4-BE49-F238E27FC236}">
                  <a16:creationId xmlns="" xmlns:a16="http://schemas.microsoft.com/office/drawing/2014/main" id="{EBFB03FE-3557-49A1-8DE1-AB3E53EECA06}"/>
                </a:ext>
              </a:extLst>
            </p:cNvPr>
            <p:cNvGrpSpPr/>
            <p:nvPr/>
          </p:nvGrpSpPr>
          <p:grpSpPr>
            <a:xfrm>
              <a:off x="0" y="1107996"/>
              <a:ext cx="7227568" cy="210793"/>
              <a:chOff x="0" y="0"/>
              <a:chExt cx="7227568" cy="210793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ACCF4138-9917-46F7-8332-536D01C71337}"/>
                  </a:ext>
                </a:extLst>
              </p:cNvPr>
              <p:cNvGrpSpPr/>
              <p:nvPr/>
            </p:nvGrpSpPr>
            <p:grpSpPr>
              <a:xfrm>
                <a:off x="0" y="52698"/>
                <a:ext cx="7227568" cy="105397"/>
                <a:chOff x="0" y="0"/>
                <a:chExt cx="4656093" cy="0"/>
              </a:xfrm>
            </p:grpSpPr>
            <p:cxnSp>
              <p:nvCxnSpPr>
                <p:cNvPr id="11" name="直接连接符 5">
                  <a:extLst>
                    <a:ext uri="{FF2B5EF4-FFF2-40B4-BE49-F238E27FC236}">
                      <a16:creationId xmlns="" xmlns:a16="http://schemas.microsoft.com/office/drawing/2014/main" id="{981441A3-B47A-48D3-A933-7E8770B0C4AE}"/>
                    </a:ext>
                  </a:extLst>
                </p:cNvPr>
                <p:cNvCxnSpPr/>
                <p:nvPr/>
              </p:nvCxnSpPr>
              <p:spPr>
                <a:xfrm>
                  <a:off x="0" y="0"/>
                  <a:ext cx="2141493" cy="0"/>
                </a:xfrm>
                <a:prstGeom prst="line">
                  <a:avLst/>
                </a:prstGeom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12" name="直接连接符 9">
                  <a:extLst>
                    <a:ext uri="{FF2B5EF4-FFF2-40B4-BE49-F238E27FC236}">
                      <a16:creationId xmlns="" xmlns:a16="http://schemas.microsoft.com/office/drawing/2014/main" id="{B6D32E2D-F06E-4C48-AFF3-9402F20EF058}"/>
                    </a:ext>
                  </a:extLst>
                </p:cNvPr>
                <p:cNvCxnSpPr/>
                <p:nvPr/>
              </p:nvCxnSpPr>
              <p:spPr>
                <a:xfrm>
                  <a:off x="2514600" y="0"/>
                  <a:ext cx="2141493" cy="0"/>
                </a:xfrm>
                <a:prstGeom prst="line">
                  <a:avLst/>
                </a:prstGeom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0" name="等腰三角形 10">
                <a:extLst>
                  <a:ext uri="{FF2B5EF4-FFF2-40B4-BE49-F238E27FC236}">
                    <a16:creationId xmlns="" xmlns:a16="http://schemas.microsoft.com/office/drawing/2014/main" id="{95C26123-9C58-49B0-B41C-86B51DFA50BA}"/>
                  </a:ext>
                </a:extLst>
              </p:cNvPr>
              <p:cNvSpPr/>
              <p:nvPr/>
            </p:nvSpPr>
            <p:spPr>
              <a:xfrm>
                <a:off x="3491524" y="0"/>
                <a:ext cx="244520" cy="210793"/>
              </a:xfrm>
              <a:prstGeom prst="triangle">
                <a:avLst>
                  <a:gd name="adj" fmla="val 50000"/>
                </a:avLst>
              </a:prstGeom>
              <a:solidFill>
                <a:srgbClr val="7598B7"/>
              </a:solidFill>
              <a:ln w="9525">
                <a:noFill/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44">
            <a:extLst>
              <a:ext uri="{FF2B5EF4-FFF2-40B4-BE49-F238E27FC236}">
                <a16:creationId xmlns="" xmlns:a16="http://schemas.microsoft.com/office/drawing/2014/main" id="{43AF84AA-9F03-406B-97AC-2A269A27AA72}"/>
              </a:ext>
            </a:extLst>
          </p:cNvPr>
          <p:cNvGrpSpPr/>
          <p:nvPr/>
        </p:nvGrpSpPr>
        <p:grpSpPr>
          <a:xfrm>
            <a:off x="4774789" y="3455168"/>
            <a:ext cx="3291253" cy="461665"/>
            <a:chOff x="0" y="0"/>
            <a:chExt cx="3291902" cy="461367"/>
          </a:xfrm>
        </p:grpSpPr>
        <p:sp>
          <p:nvSpPr>
            <p:cNvPr id="14" name="椭圆 15">
              <a:extLst>
                <a:ext uri="{FF2B5EF4-FFF2-40B4-BE49-F238E27FC236}">
                  <a16:creationId xmlns="" xmlns:a16="http://schemas.microsoft.com/office/drawing/2014/main" id="{581A1C49-4463-4855-BC6A-2F6E19B9341D}"/>
                </a:ext>
              </a:extLst>
            </p:cNvPr>
            <p:cNvSpPr/>
            <p:nvPr/>
          </p:nvSpPr>
          <p:spPr>
            <a:xfrm>
              <a:off x="0" y="143494"/>
              <a:ext cx="174171" cy="174171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5" name="文本框 11">
              <a:extLst>
                <a:ext uri="{FF2B5EF4-FFF2-40B4-BE49-F238E27FC236}">
                  <a16:creationId xmlns="" xmlns:a16="http://schemas.microsoft.com/office/drawing/2014/main" id="{47D3910D-CB8C-4E09-B2C5-4877768369CC}"/>
                </a:ext>
              </a:extLst>
            </p:cNvPr>
            <p:cNvSpPr txBox="1"/>
            <p:nvPr/>
          </p:nvSpPr>
          <p:spPr>
            <a:xfrm>
              <a:off x="301392" y="0"/>
              <a:ext cx="2990510" cy="4613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cs typeface="+mn-ea"/>
                  <a:sym typeface="+mn-lt"/>
                </a:rPr>
                <a:t>YOUR NAME HERE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43">
            <a:extLst>
              <a:ext uri="{FF2B5EF4-FFF2-40B4-BE49-F238E27FC236}">
                <a16:creationId xmlns="" xmlns:a16="http://schemas.microsoft.com/office/drawing/2014/main" id="{0F023A42-7F51-4EC6-88EA-2AB35704ED98}"/>
              </a:ext>
            </a:extLst>
          </p:cNvPr>
          <p:cNvGrpSpPr/>
          <p:nvPr/>
        </p:nvGrpSpPr>
        <p:grpSpPr>
          <a:xfrm>
            <a:off x="1123539" y="3455168"/>
            <a:ext cx="3802585" cy="461665"/>
            <a:chOff x="0" y="0"/>
            <a:chExt cx="3801557" cy="461367"/>
          </a:xfrm>
        </p:grpSpPr>
        <p:sp>
          <p:nvSpPr>
            <p:cNvPr id="17" name="椭圆 6">
              <a:extLst>
                <a:ext uri="{FF2B5EF4-FFF2-40B4-BE49-F238E27FC236}">
                  <a16:creationId xmlns="" xmlns:a16="http://schemas.microsoft.com/office/drawing/2014/main" id="{EF0BE7AD-3D06-47F1-B654-0D92464072C5}"/>
                </a:ext>
              </a:extLst>
            </p:cNvPr>
            <p:cNvSpPr/>
            <p:nvPr/>
          </p:nvSpPr>
          <p:spPr>
            <a:xfrm>
              <a:off x="0" y="143494"/>
              <a:ext cx="174171" cy="174171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4CB33ED0-B029-41EA-8CCE-9A0890179313}"/>
                </a:ext>
              </a:extLst>
            </p:cNvPr>
            <p:cNvSpPr txBox="1"/>
            <p:nvPr/>
          </p:nvSpPr>
          <p:spPr>
            <a:xfrm>
              <a:off x="174171" y="0"/>
              <a:ext cx="3627386" cy="4613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cs typeface="+mn-ea"/>
                  <a:sym typeface="+mn-lt"/>
                </a:rPr>
                <a:t>COMPANY NAME HERE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19" name="TextBox 3">
            <a:extLst>
              <a:ext uri="{FF2B5EF4-FFF2-40B4-BE49-F238E27FC236}">
                <a16:creationId xmlns="" xmlns:a16="http://schemas.microsoft.com/office/drawing/2014/main" id="{8AAF7207-4586-4039-AD55-534385816D2F}"/>
              </a:ext>
            </a:extLst>
          </p:cNvPr>
          <p:cNvSpPr txBox="1"/>
          <p:nvPr/>
        </p:nvSpPr>
        <p:spPr>
          <a:xfrm>
            <a:off x="2416861" y="4358988"/>
            <a:ext cx="4064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</a:t>
            </a:r>
            <a:r>
              <a:rPr lang="zh-CN" altLang="en-US" dirty="0" smtClean="0">
                <a:cs typeface="+mn-ea"/>
                <a:sym typeface="+mn-lt"/>
              </a:rPr>
              <a:t>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r>
              <a:rPr lang="zh-CN" altLang="en-US" dirty="0" smtClean="0">
                <a:cs typeface="+mn-ea"/>
                <a:sym typeface="+mn-lt"/>
              </a:rPr>
              <a:t>   </a:t>
            </a:r>
            <a:r>
              <a:rPr lang="zh-CN" altLang="en-US" dirty="0">
                <a:cs typeface="+mn-ea"/>
                <a:sym typeface="+mn-lt"/>
              </a:rPr>
              <a:t>汇报时间：</a:t>
            </a:r>
            <a:r>
              <a:rPr lang="en-US" altLang="zh-CN" dirty="0">
                <a:cs typeface="+mn-ea"/>
                <a:sym typeface="+mn-lt"/>
              </a:rPr>
              <a:t>2020.5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460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62A9314E-C731-4AE7-9EBC-E52CD355710F}"/>
              </a:ext>
            </a:extLst>
          </p:cNvPr>
          <p:cNvGrpSpPr/>
          <p:nvPr/>
        </p:nvGrpSpPr>
        <p:grpSpPr>
          <a:xfrm>
            <a:off x="726392" y="2343777"/>
            <a:ext cx="5709564" cy="3088083"/>
            <a:chOff x="726392" y="2343777"/>
            <a:chExt cx="5709564" cy="3088083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AF7BC515-5809-4101-A738-6EFA7F22081A}"/>
                </a:ext>
              </a:extLst>
            </p:cNvPr>
            <p:cNvSpPr txBox="1"/>
            <p:nvPr/>
          </p:nvSpPr>
          <p:spPr>
            <a:xfrm rot="420000">
              <a:off x="922366" y="2774764"/>
              <a:ext cx="430983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600">
                  <a:solidFill>
                    <a:srgbClr val="724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申购</a:t>
              </a:r>
              <a:r>
                <a:rPr lang="en-US" altLang="zh-CN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—</a:t>
              </a: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审批</a:t>
              </a:r>
              <a:r>
                <a:rPr lang="en-US" altLang="zh-CN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—</a:t>
              </a: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下单</a:t>
              </a:r>
              <a:r>
                <a:rPr lang="en-US" altLang="zh-CN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—</a:t>
              </a: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到货</a:t>
              </a:r>
              <a:r>
                <a:rPr lang="en-US" altLang="zh-CN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—</a:t>
              </a: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验收</a:t>
              </a:r>
              <a:r>
                <a:rPr lang="en-US" altLang="zh-CN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—</a:t>
              </a: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入库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024DDC77-53B1-4C39-866C-FBD808130C72}"/>
                </a:ext>
              </a:extLst>
            </p:cNvPr>
            <p:cNvSpPr txBox="1"/>
            <p:nvPr/>
          </p:nvSpPr>
          <p:spPr>
            <a:xfrm rot="420000">
              <a:off x="726392" y="3862200"/>
              <a:ext cx="333097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600">
                  <a:solidFill>
                    <a:srgbClr val="724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申购是否在电脑上误操作了</a:t>
              </a: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次？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审批是否排队等待了</a:t>
              </a: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天？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是否反复找领导</a:t>
              </a: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次？</a:t>
              </a:r>
              <a:endPara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下单是否和供应商纠缠</a:t>
              </a:r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回？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1E41B27B-7EFE-4AB6-8941-7369BB86CCCB}"/>
                </a:ext>
              </a:extLst>
            </p:cNvPr>
            <p:cNvSpPr txBox="1"/>
            <p:nvPr/>
          </p:nvSpPr>
          <p:spPr>
            <a:xfrm>
              <a:off x="1010335" y="2343777"/>
              <a:ext cx="5425621" cy="473206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 rtlCol="0" anchor="ctr" anchorCtr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600">
                  <a:solidFill>
                    <a:srgbClr val="724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颗粒度太粗，没有完全呈现现状，不能发现问题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5160ADA0-972C-4C83-BE80-28EE6998706E}"/>
                </a:ext>
              </a:extLst>
            </p:cNvPr>
            <p:cNvSpPr txBox="1"/>
            <p:nvPr/>
          </p:nvSpPr>
          <p:spPr>
            <a:xfrm rot="5681">
              <a:off x="1010724" y="3185932"/>
              <a:ext cx="2059668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600">
                  <a:solidFill>
                    <a:srgbClr val="724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普遍描述的流程：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3D336D5F-93FF-4408-B375-8F34974A3CB5}"/>
                </a:ext>
              </a:extLst>
            </p:cNvPr>
            <p:cNvSpPr txBox="1"/>
            <p:nvPr/>
          </p:nvSpPr>
          <p:spPr>
            <a:xfrm rot="5681">
              <a:off x="1023017" y="4226240"/>
              <a:ext cx="3177473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600">
                  <a:solidFill>
                    <a:srgbClr val="724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我们需要掌握和了解的问题：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FF054047-C477-4D69-BA64-79543B3FD935}"/>
                </a:ext>
              </a:extLst>
            </p:cNvPr>
            <p:cNvGrpSpPr/>
            <p:nvPr/>
          </p:nvGrpSpPr>
          <p:grpSpPr>
            <a:xfrm rot="420000">
              <a:off x="4999198" y="4102115"/>
              <a:ext cx="650105" cy="820674"/>
              <a:chOff x="3963776" y="1627118"/>
              <a:chExt cx="844838" cy="1066499"/>
            </a:xfrm>
          </p:grpSpPr>
          <p:sp>
            <p:nvSpPr>
              <p:cNvPr id="9" name="椭圆 8">
                <a:extLst>
                  <a:ext uri="{FF2B5EF4-FFF2-40B4-BE49-F238E27FC236}">
                    <a16:creationId xmlns="" xmlns:a16="http://schemas.microsoft.com/office/drawing/2014/main" id="{5A43888F-E282-42E5-85F6-FF2B3D9AE5AC}"/>
                  </a:ext>
                </a:extLst>
              </p:cNvPr>
              <p:cNvSpPr/>
              <p:nvPr/>
            </p:nvSpPr>
            <p:spPr>
              <a:xfrm>
                <a:off x="3975177" y="1726021"/>
                <a:ext cx="833437" cy="833436"/>
              </a:xfrm>
              <a:prstGeom prst="ellipse">
                <a:avLst/>
              </a:prstGeom>
              <a:solidFill>
                <a:srgbClr val="547D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911769E3-9335-452C-9BD3-564CA94352D1}"/>
                  </a:ext>
                </a:extLst>
              </p:cNvPr>
              <p:cNvSpPr/>
              <p:nvPr/>
            </p:nvSpPr>
            <p:spPr>
              <a:xfrm>
                <a:off x="3963776" y="1627118"/>
                <a:ext cx="569121" cy="10664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√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70F1BC37-C913-4610-8F29-5A417F1630B5}"/>
                </a:ext>
              </a:extLst>
            </p:cNvPr>
            <p:cNvGrpSpPr>
              <a:grpSpLocks noChangeAspect="1"/>
            </p:cNvGrpSpPr>
            <p:nvPr/>
          </p:nvGrpSpPr>
          <p:grpSpPr>
            <a:xfrm rot="420000">
              <a:off x="5003688" y="3062448"/>
              <a:ext cx="664842" cy="826573"/>
              <a:chOff x="3831619" y="1583774"/>
              <a:chExt cx="833437" cy="1036183"/>
            </a:xfrm>
          </p:grpSpPr>
          <p:sp>
            <p:nvSpPr>
              <p:cNvPr id="12" name="椭圆 11">
                <a:extLst>
                  <a:ext uri="{FF2B5EF4-FFF2-40B4-BE49-F238E27FC236}">
                    <a16:creationId xmlns="" xmlns:a16="http://schemas.microsoft.com/office/drawing/2014/main" id="{7BA4F4FE-9814-4631-9BA2-6D260D14E1E5}"/>
                  </a:ext>
                </a:extLst>
              </p:cNvPr>
              <p:cNvSpPr/>
              <p:nvPr/>
            </p:nvSpPr>
            <p:spPr>
              <a:xfrm>
                <a:off x="3831619" y="1760926"/>
                <a:ext cx="833437" cy="833437"/>
              </a:xfrm>
              <a:prstGeom prst="ellipse">
                <a:avLst/>
              </a:prstGeom>
              <a:solidFill>
                <a:srgbClr val="7598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0101E3AF-A500-419C-810D-FF507C4CFF13}"/>
                  </a:ext>
                </a:extLst>
              </p:cNvPr>
              <p:cNvSpPr/>
              <p:nvPr/>
            </p:nvSpPr>
            <p:spPr>
              <a:xfrm>
                <a:off x="4025452" y="1583774"/>
                <a:ext cx="490721" cy="1036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×</a:t>
                </a:r>
                <a:endParaRPr lang="zh-CN" altLang="en-US" sz="3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1F6BF304-1496-4BBF-B3DF-CA1296035CBE}"/>
              </a:ext>
            </a:extLst>
          </p:cNvPr>
          <p:cNvGrpSpPr/>
          <p:nvPr/>
        </p:nvGrpSpPr>
        <p:grpSpPr>
          <a:xfrm>
            <a:off x="6595658" y="2367290"/>
            <a:ext cx="4805944" cy="1850111"/>
            <a:chOff x="6595658" y="2367290"/>
            <a:chExt cx="4805944" cy="1850111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133774CC-2BB1-4384-974E-F2EF14524BC7}"/>
                </a:ext>
              </a:extLst>
            </p:cNvPr>
            <p:cNvSpPr txBox="1"/>
            <p:nvPr/>
          </p:nvSpPr>
          <p:spPr>
            <a:xfrm>
              <a:off x="6595658" y="2367290"/>
              <a:ext cx="4616070" cy="473206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600">
                  <a:solidFill>
                    <a:srgbClr val="724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流水账描述，不能体现管理要求和经验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3AD37496-2BB7-484B-B76A-5BECE40F589F}"/>
                </a:ext>
              </a:extLst>
            </p:cNvPr>
            <p:cNvSpPr txBox="1"/>
            <p:nvPr/>
          </p:nvSpPr>
          <p:spPr>
            <a:xfrm>
              <a:off x="6785532" y="3328696"/>
              <a:ext cx="4616070" cy="888705"/>
            </a:xfrm>
            <a:prstGeom prst="rect">
              <a:avLst/>
            </a:prstGeom>
            <a:solidFill>
              <a:srgbClr val="7598B7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600">
                  <a:solidFill>
                    <a:srgbClr val="724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仅关注流程内部，不考虑接口，流程之间切分不清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4991894A-B296-4A45-8476-57675BD2E291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3064697A-1764-425D-A4BD-C092A9FF801A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4" name="图片 33">
                <a:extLst>
                  <a:ext uri="{FF2B5EF4-FFF2-40B4-BE49-F238E27FC236}">
                    <a16:creationId xmlns="" xmlns:a16="http://schemas.microsoft.com/office/drawing/2014/main" id="{05CFCAA4-2238-4DB2-B54D-5155651C83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="" xmlns:a16="http://schemas.microsoft.com/office/drawing/2014/main" id="{B392E3A8-CD11-4FF9-B61A-ED6F5FE5E9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6" name="文本框 14">
                <a:extLst>
                  <a:ext uri="{FF2B5EF4-FFF2-40B4-BE49-F238E27FC236}">
                    <a16:creationId xmlns="" xmlns:a16="http://schemas.microsoft.com/office/drawing/2014/main" id="{033C41A8-2B47-461C-A3C3-5C5C48AA350F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管理流程的常见问题</a:t>
                </a:r>
              </a:p>
            </p:txBody>
          </p:sp>
        </p:grp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EBEE583E-EBE3-42AF-A7BD-1B489486AC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825505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37" name="任意多边形 13">
            <a:extLst>
              <a:ext uri="{FF2B5EF4-FFF2-40B4-BE49-F238E27FC236}">
                <a16:creationId xmlns="" xmlns:a16="http://schemas.microsoft.com/office/drawing/2014/main" id="{8C7ADE0F-3886-4471-A336-4DD4298EA6CB}"/>
              </a:ext>
            </a:extLst>
          </p:cNvPr>
          <p:cNvSpPr/>
          <p:nvPr/>
        </p:nvSpPr>
        <p:spPr>
          <a:xfrm rot="16200000" flipH="1">
            <a:off x="2704716" y="3106377"/>
            <a:ext cx="1010556" cy="6419989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9E09149-2C7F-48BD-BA8C-E51543B17C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899" y="4499523"/>
            <a:ext cx="3047335" cy="203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6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3028F22-125C-4E63-84D4-1EBC5956C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t="7274" r="12293" b="21349"/>
          <a:stretch/>
        </p:blipFill>
        <p:spPr>
          <a:xfrm flipH="1">
            <a:off x="-1" y="-717967"/>
            <a:ext cx="12339145" cy="7654439"/>
          </a:xfrm>
          <a:prstGeom prst="rect">
            <a:avLst/>
          </a:prstGeom>
        </p:spPr>
      </p:pic>
      <p:grpSp>
        <p:nvGrpSpPr>
          <p:cNvPr id="5125" name="组合 4"/>
          <p:cNvGrpSpPr/>
          <p:nvPr/>
        </p:nvGrpSpPr>
        <p:grpSpPr>
          <a:xfrm>
            <a:off x="4363550" y="605923"/>
            <a:ext cx="7226300" cy="2114005"/>
            <a:chOff x="0" y="-797082"/>
            <a:chExt cx="7227568" cy="2115871"/>
          </a:xfrm>
        </p:grpSpPr>
        <p:sp>
          <p:nvSpPr>
            <p:cNvPr id="5132" name="文本框 3"/>
            <p:cNvSpPr txBox="1"/>
            <p:nvPr/>
          </p:nvSpPr>
          <p:spPr>
            <a:xfrm>
              <a:off x="2981476" y="-797082"/>
              <a:ext cx="1823255" cy="1863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500" b="1" dirty="0">
                  <a:cs typeface="+mn-ea"/>
                  <a:sym typeface="+mn-lt"/>
                </a:rPr>
                <a:t>02</a:t>
              </a:r>
              <a:endParaRPr lang="zh-CN" altLang="en-US" sz="11500" dirty="0">
                <a:cs typeface="+mn-ea"/>
                <a:sym typeface="+mn-lt"/>
              </a:endParaRPr>
            </a:p>
          </p:txBody>
        </p:sp>
        <p:grpSp>
          <p:nvGrpSpPr>
            <p:cNvPr id="5133" name="组合 2"/>
            <p:cNvGrpSpPr/>
            <p:nvPr/>
          </p:nvGrpSpPr>
          <p:grpSpPr>
            <a:xfrm>
              <a:off x="0" y="1107996"/>
              <a:ext cx="7227568" cy="210793"/>
              <a:chOff x="0" y="0"/>
              <a:chExt cx="7227568" cy="210793"/>
            </a:xfrm>
          </p:grpSpPr>
          <p:grpSp>
            <p:nvGrpSpPr>
              <p:cNvPr id="5134" name="组合 8"/>
              <p:cNvGrpSpPr/>
              <p:nvPr/>
            </p:nvGrpSpPr>
            <p:grpSpPr>
              <a:xfrm>
                <a:off x="0" y="52698"/>
                <a:ext cx="7227568" cy="105397"/>
                <a:chOff x="0" y="0"/>
                <a:chExt cx="4656093" cy="0"/>
              </a:xfrm>
            </p:grpSpPr>
            <p:cxnSp>
              <p:nvCxnSpPr>
                <p:cNvPr id="5136" name="直接连接符 5"/>
                <p:cNvCxnSpPr/>
                <p:nvPr/>
              </p:nvCxnSpPr>
              <p:spPr>
                <a:xfrm>
                  <a:off x="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37" name="直接连接符 9"/>
                <p:cNvCxnSpPr/>
                <p:nvPr/>
              </p:nvCxnSpPr>
              <p:spPr>
                <a:xfrm>
                  <a:off x="251460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5135" name="等腰三角形 10"/>
              <p:cNvSpPr/>
              <p:nvPr/>
            </p:nvSpPr>
            <p:spPr>
              <a:xfrm>
                <a:off x="3491524" y="0"/>
                <a:ext cx="244520" cy="210793"/>
              </a:xfrm>
              <a:prstGeom prst="triangle">
                <a:avLst>
                  <a:gd name="adj" fmla="val 50000"/>
                </a:avLst>
              </a:prstGeom>
              <a:solidFill>
                <a:srgbClr val="7598B7"/>
              </a:solidFill>
              <a:ln w="9525">
                <a:solidFill>
                  <a:srgbClr val="7598B7"/>
                </a:solidFill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文本框 14"/>
          <p:cNvSpPr txBox="1"/>
          <p:nvPr/>
        </p:nvSpPr>
        <p:spPr>
          <a:xfrm>
            <a:off x="3611021" y="3051817"/>
            <a:ext cx="8975834" cy="10895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buNone/>
            </a:pPr>
            <a:r>
              <a:rPr lang="zh-CN" altLang="en-US" sz="7200" dirty="0">
                <a:cs typeface="+mn-ea"/>
                <a:sym typeface="+mn-lt"/>
              </a:rPr>
              <a:t>资料收集和流程分析</a:t>
            </a:r>
          </a:p>
        </p:txBody>
      </p:sp>
      <p:sp>
        <p:nvSpPr>
          <p:cNvPr id="29" name="文本框 15"/>
          <p:cNvSpPr txBox="1"/>
          <p:nvPr/>
        </p:nvSpPr>
        <p:spPr>
          <a:xfrm>
            <a:off x="5815752" y="4315281"/>
            <a:ext cx="4687075" cy="52320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cs typeface="+mn-ea"/>
                <a:sym typeface="+mn-lt"/>
              </a:rPr>
              <a:t>Once when I was six years old I saw a magnificent picture in a book, called True Stories from Nature</a:t>
            </a:r>
          </a:p>
        </p:txBody>
      </p:sp>
    </p:spTree>
    <p:extLst>
      <p:ext uri="{BB962C8B-B14F-4D97-AF65-F5344CB8AC3E}">
        <p14:creationId xmlns:p14="http://schemas.microsoft.com/office/powerpoint/2010/main" val="329175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F6A1EF45-1837-4A7F-B167-BCAD69D925E7}"/>
              </a:ext>
            </a:extLst>
          </p:cNvPr>
          <p:cNvGrpSpPr/>
          <p:nvPr/>
        </p:nvGrpSpPr>
        <p:grpSpPr>
          <a:xfrm>
            <a:off x="1350659" y="2088892"/>
            <a:ext cx="4752000" cy="4775934"/>
            <a:chOff x="1350659" y="2088892"/>
            <a:chExt cx="4752000" cy="4775934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7A2F676F-919A-4EF2-9FEF-433BCE9399E4}"/>
                </a:ext>
              </a:extLst>
            </p:cNvPr>
            <p:cNvSpPr/>
            <p:nvPr/>
          </p:nvSpPr>
          <p:spPr>
            <a:xfrm>
              <a:off x="1350659" y="2088892"/>
              <a:ext cx="4745341" cy="4775934"/>
            </a:xfrm>
            <a:prstGeom prst="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E8435B2C-B9B1-4FA4-B9A9-1A6F212867DB}"/>
                </a:ext>
              </a:extLst>
            </p:cNvPr>
            <p:cNvSpPr/>
            <p:nvPr/>
          </p:nvSpPr>
          <p:spPr>
            <a:xfrm>
              <a:off x="1350659" y="2360071"/>
              <a:ext cx="4752000" cy="400110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000" b="1" dirty="0">
                  <a:solidFill>
                    <a:prstClr val="white"/>
                  </a:solidFill>
                  <a:cs typeface="+mn-ea"/>
                  <a:sym typeface="+mn-lt"/>
                </a:rPr>
                <a:t>三 个 问 题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97C7985-B355-4855-A74F-B0059181E41A}"/>
                </a:ext>
              </a:extLst>
            </p:cNvPr>
            <p:cNvSpPr/>
            <p:nvPr/>
          </p:nvSpPr>
          <p:spPr>
            <a:xfrm>
              <a:off x="1841367" y="5265125"/>
              <a:ext cx="3789820" cy="4594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其中关键绩效指标（</a:t>
              </a:r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KPI</a:t>
              </a: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）是什么？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5A3F55C4-B778-4AD4-BC1E-C30D42654A26}"/>
                </a:ext>
              </a:extLst>
            </p:cNvPr>
            <p:cNvSpPr/>
            <p:nvPr/>
          </p:nvSpPr>
          <p:spPr>
            <a:xfrm>
              <a:off x="2133915" y="3569961"/>
              <a:ext cx="3185487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流程希望达到的目的是什么？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489E869C-68FE-41E8-B307-5250736C74D0}"/>
                </a:ext>
              </a:extLst>
            </p:cNvPr>
            <p:cNvSpPr/>
            <p:nvPr/>
          </p:nvSpPr>
          <p:spPr>
            <a:xfrm>
              <a:off x="1903083" y="4407766"/>
              <a:ext cx="3647152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是否有目标来衡量？如有是什么？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48361FD-357C-4CF2-B173-55D2737D20E6}"/>
              </a:ext>
            </a:extLst>
          </p:cNvPr>
          <p:cNvGrpSpPr/>
          <p:nvPr/>
        </p:nvGrpSpPr>
        <p:grpSpPr>
          <a:xfrm>
            <a:off x="6761268" y="2088890"/>
            <a:ext cx="4752000" cy="5480921"/>
            <a:chOff x="6879256" y="298059"/>
            <a:chExt cx="4752000" cy="5480921"/>
          </a:xfrm>
        </p:grpSpPr>
        <p:sp>
          <p:nvSpPr>
            <p:cNvPr id="20" name="圆角矩形 11">
              <a:extLst>
                <a:ext uri="{FF2B5EF4-FFF2-40B4-BE49-F238E27FC236}">
                  <a16:creationId xmlns="" xmlns:a16="http://schemas.microsoft.com/office/drawing/2014/main" id="{42343DD8-D362-439A-8947-45AB8358CAA6}"/>
                </a:ext>
              </a:extLst>
            </p:cNvPr>
            <p:cNvSpPr/>
            <p:nvPr/>
          </p:nvSpPr>
          <p:spPr>
            <a:xfrm>
              <a:off x="7746663" y="4116165"/>
              <a:ext cx="1532287" cy="519351"/>
            </a:xfrm>
            <a:prstGeom prst="roundRect">
              <a:avLst>
                <a:gd name="adj" fmla="val 50000"/>
              </a:avLst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风  险</a:t>
              </a:r>
            </a:p>
          </p:txBody>
        </p:sp>
        <p:sp>
          <p:nvSpPr>
            <p:cNvPr id="21" name="圆角矩形 21">
              <a:extLst>
                <a:ext uri="{FF2B5EF4-FFF2-40B4-BE49-F238E27FC236}">
                  <a16:creationId xmlns="" xmlns:a16="http://schemas.microsoft.com/office/drawing/2014/main" id="{168E91A9-3F14-4F1F-929A-E614559BBCFD}"/>
                </a:ext>
              </a:extLst>
            </p:cNvPr>
            <p:cNvSpPr/>
            <p:nvPr/>
          </p:nvSpPr>
          <p:spPr>
            <a:xfrm>
              <a:off x="7546221" y="974855"/>
              <a:ext cx="1732729" cy="519351"/>
            </a:xfrm>
            <a:prstGeom prst="roundRect">
              <a:avLst>
                <a:gd name="adj" fmla="val 50000"/>
              </a:avLst>
            </a:prstGeom>
            <a:solidFill>
              <a:srgbClr val="7598B7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时  间</a:t>
              </a:r>
            </a:p>
          </p:txBody>
        </p:sp>
        <p:sp>
          <p:nvSpPr>
            <p:cNvPr id="22" name="圆角矩形 22">
              <a:extLst>
                <a:ext uri="{FF2B5EF4-FFF2-40B4-BE49-F238E27FC236}">
                  <a16:creationId xmlns="" xmlns:a16="http://schemas.microsoft.com/office/drawing/2014/main" id="{824B70C7-94F1-4FB4-BA11-C48C5EB30D7A}"/>
                </a:ext>
              </a:extLst>
            </p:cNvPr>
            <p:cNvSpPr/>
            <p:nvPr/>
          </p:nvSpPr>
          <p:spPr>
            <a:xfrm>
              <a:off x="8996302" y="1760413"/>
              <a:ext cx="1906762" cy="519351"/>
            </a:xfrm>
            <a:prstGeom prst="roundRect">
              <a:avLst>
                <a:gd name="adj" fmla="val 50000"/>
              </a:avLst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成  本</a:t>
              </a:r>
            </a:p>
          </p:txBody>
        </p:sp>
        <p:sp>
          <p:nvSpPr>
            <p:cNvPr id="23" name="圆角矩形 24">
              <a:extLst>
                <a:ext uri="{FF2B5EF4-FFF2-40B4-BE49-F238E27FC236}">
                  <a16:creationId xmlns="" xmlns:a16="http://schemas.microsoft.com/office/drawing/2014/main" id="{F32A093E-3E9F-4677-96B7-013D45288039}"/>
                </a:ext>
              </a:extLst>
            </p:cNvPr>
            <p:cNvSpPr/>
            <p:nvPr/>
          </p:nvSpPr>
          <p:spPr>
            <a:xfrm>
              <a:off x="7418514" y="2608271"/>
              <a:ext cx="1860436" cy="519351"/>
            </a:xfrm>
            <a:prstGeom prst="roundRect">
              <a:avLst>
                <a:gd name="adj" fmla="val 50000"/>
              </a:avLst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质  量</a:t>
              </a:r>
            </a:p>
          </p:txBody>
        </p:sp>
        <p:sp>
          <p:nvSpPr>
            <p:cNvPr id="24" name="圆角矩形 25">
              <a:extLst>
                <a:ext uri="{FF2B5EF4-FFF2-40B4-BE49-F238E27FC236}">
                  <a16:creationId xmlns="" xmlns:a16="http://schemas.microsoft.com/office/drawing/2014/main" id="{5ECBBCF7-0B5F-4C53-86E3-FCE6FF58FE81}"/>
                </a:ext>
              </a:extLst>
            </p:cNvPr>
            <p:cNvSpPr/>
            <p:nvPr/>
          </p:nvSpPr>
          <p:spPr>
            <a:xfrm>
              <a:off x="9087555" y="3316348"/>
              <a:ext cx="1616254" cy="519351"/>
            </a:xfrm>
            <a:prstGeom prst="roundRect">
              <a:avLst>
                <a:gd name="adj" fmla="val 50000"/>
              </a:avLst>
            </a:prstGeom>
            <a:solidFill>
              <a:srgbClr val="7598B7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服  务</a:t>
              </a:r>
            </a:p>
          </p:txBody>
        </p:sp>
        <p:sp>
          <p:nvSpPr>
            <p:cNvPr id="25" name="任意多边形 31">
              <a:extLst>
                <a:ext uri="{FF2B5EF4-FFF2-40B4-BE49-F238E27FC236}">
                  <a16:creationId xmlns="" xmlns:a16="http://schemas.microsoft.com/office/drawing/2014/main" id="{D8C61DB0-FEB1-4D2A-B250-2D100076FB4D}"/>
                </a:ext>
              </a:extLst>
            </p:cNvPr>
            <p:cNvSpPr/>
            <p:nvPr/>
          </p:nvSpPr>
          <p:spPr>
            <a:xfrm>
              <a:off x="8824142" y="300131"/>
              <a:ext cx="643640" cy="5478849"/>
            </a:xfrm>
            <a:custGeom>
              <a:avLst/>
              <a:gdLst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  <a:gd name="connsiteX0" fmla="*/ 0 w 1019331"/>
                <a:gd name="connsiteY0" fmla="*/ 0 h 4706909"/>
                <a:gd name="connsiteX1" fmla="*/ 809468 w 1019331"/>
                <a:gd name="connsiteY1" fmla="*/ 809468 h 4706909"/>
                <a:gd name="connsiteX2" fmla="*/ 119921 w 1019331"/>
                <a:gd name="connsiteY2" fmla="*/ 1499015 h 4706909"/>
                <a:gd name="connsiteX3" fmla="*/ 854439 w 1019331"/>
                <a:gd name="connsiteY3" fmla="*/ 2233533 h 4706909"/>
                <a:gd name="connsiteX4" fmla="*/ 254833 w 1019331"/>
                <a:gd name="connsiteY4" fmla="*/ 2833139 h 4706909"/>
                <a:gd name="connsiteX5" fmla="*/ 914400 w 1019331"/>
                <a:gd name="connsiteY5" fmla="*/ 3492706 h 4706909"/>
                <a:gd name="connsiteX6" fmla="*/ 359764 w 1019331"/>
                <a:gd name="connsiteY6" fmla="*/ 4047342 h 4706909"/>
                <a:gd name="connsiteX7" fmla="*/ 1019331 w 1019331"/>
                <a:gd name="connsiteY7" fmla="*/ 4706909 h 470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9331" h="4706909">
                  <a:moveTo>
                    <a:pt x="0" y="0"/>
                  </a:moveTo>
                  <a:cubicBezTo>
                    <a:pt x="269823" y="269823"/>
                    <a:pt x="789481" y="559632"/>
                    <a:pt x="809468" y="809468"/>
                  </a:cubicBezTo>
                  <a:cubicBezTo>
                    <a:pt x="829455" y="1059304"/>
                    <a:pt x="114924" y="1269167"/>
                    <a:pt x="119921" y="1499015"/>
                  </a:cubicBezTo>
                  <a:cubicBezTo>
                    <a:pt x="124918" y="1728863"/>
                    <a:pt x="849443" y="1988694"/>
                    <a:pt x="854439" y="2233533"/>
                  </a:cubicBezTo>
                  <a:cubicBezTo>
                    <a:pt x="859435" y="2478372"/>
                    <a:pt x="259829" y="2598293"/>
                    <a:pt x="254833" y="2833139"/>
                  </a:cubicBezTo>
                  <a:cubicBezTo>
                    <a:pt x="249837" y="3067985"/>
                    <a:pt x="904406" y="3302830"/>
                    <a:pt x="914400" y="3492706"/>
                  </a:cubicBezTo>
                  <a:cubicBezTo>
                    <a:pt x="924394" y="3682582"/>
                    <a:pt x="364761" y="3842476"/>
                    <a:pt x="359764" y="4047342"/>
                  </a:cubicBezTo>
                  <a:cubicBezTo>
                    <a:pt x="354767" y="4252208"/>
                    <a:pt x="799475" y="4487053"/>
                    <a:pt x="1019331" y="4706909"/>
                  </a:cubicBezTo>
                </a:path>
              </a:pathLst>
            </a:custGeom>
            <a:noFill/>
            <a:ln w="3175" cap="flat" cmpd="sng" algn="ctr">
              <a:solidFill>
                <a:srgbClr val="547DA2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A57C37AA-9E79-4C2D-83DD-893FB8EA6EF4}"/>
                </a:ext>
              </a:extLst>
            </p:cNvPr>
            <p:cNvSpPr/>
            <p:nvPr/>
          </p:nvSpPr>
          <p:spPr>
            <a:xfrm>
              <a:off x="6879256" y="298059"/>
              <a:ext cx="4752000" cy="369332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什么是端到端的流程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D9389DD-D88A-4750-9ED0-302F0460AD5C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338DF9A-8C95-488D-A06A-EA4162D8404D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1" name="图片 30">
                <a:extLst>
                  <a:ext uri="{FF2B5EF4-FFF2-40B4-BE49-F238E27FC236}">
                    <a16:creationId xmlns="" xmlns:a16="http://schemas.microsoft.com/office/drawing/2014/main" id="{19AFADF8-0279-469A-BBE2-D6CF8E4150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2" name="图片 31">
                <a:extLst>
                  <a:ext uri="{FF2B5EF4-FFF2-40B4-BE49-F238E27FC236}">
                    <a16:creationId xmlns="" xmlns:a16="http://schemas.microsoft.com/office/drawing/2014/main" id="{C8C92702-7B00-4D77-9F7F-E118240D7EA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3" name="文本框 14">
                <a:extLst>
                  <a:ext uri="{FF2B5EF4-FFF2-40B4-BE49-F238E27FC236}">
                    <a16:creationId xmlns="" xmlns:a16="http://schemas.microsoft.com/office/drawing/2014/main" id="{CF832DBC-F985-4738-8D61-715CFC981142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流程分析－目的分析</a:t>
                </a:r>
              </a:p>
            </p:txBody>
          </p:sp>
        </p:grp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5C8AD949-4785-4FFD-842A-92EEFF3B1A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825505" y="400255"/>
              <a:ext cx="725215" cy="100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552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">
            <a:extLst>
              <a:ext uri="{FF2B5EF4-FFF2-40B4-BE49-F238E27FC236}">
                <a16:creationId xmlns="" xmlns:a16="http://schemas.microsoft.com/office/drawing/2014/main" id="{BB996189-CDF6-40A6-BF6D-362FF94C479D}"/>
              </a:ext>
            </a:extLst>
          </p:cNvPr>
          <p:cNvGrpSpPr/>
          <p:nvPr/>
        </p:nvGrpSpPr>
        <p:grpSpPr>
          <a:xfrm>
            <a:off x="6879435" y="2296966"/>
            <a:ext cx="4657867" cy="2884405"/>
            <a:chOff x="12855174" y="4697624"/>
            <a:chExt cx="9315733" cy="5768809"/>
          </a:xfrm>
        </p:grpSpPr>
        <p:sp>
          <p:nvSpPr>
            <p:cNvPr id="19" name="Shape 765">
              <a:extLst>
                <a:ext uri="{FF2B5EF4-FFF2-40B4-BE49-F238E27FC236}">
                  <a16:creationId xmlns="" xmlns:a16="http://schemas.microsoft.com/office/drawing/2014/main" id="{D07B72B5-BB15-4FEE-9E0B-9AFFF82A35AE}"/>
                </a:ext>
              </a:extLst>
            </p:cNvPr>
            <p:cNvSpPr/>
            <p:nvPr/>
          </p:nvSpPr>
          <p:spPr>
            <a:xfrm>
              <a:off x="12994502" y="6304840"/>
              <a:ext cx="9176405" cy="4161593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>
              <a:noAutofit/>
            </a:bodyPr>
            <a:lstStyle/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外部输入有哪些？谁输入？如何接受？</a:t>
              </a:r>
            </a:p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内部输入有哪些？谁输入？如何接受？</a:t>
              </a:r>
            </a:p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相关流程有哪些？</a:t>
              </a:r>
              <a:endParaRPr lang="en-US" altLang="zh-CN" sz="1600" dirty="0">
                <a:cs typeface="+mn-ea"/>
                <a:sym typeface="+mn-lt"/>
              </a:endParaRPr>
            </a:p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注：输入与流程开始不是一个概念</a:t>
              </a:r>
            </a:p>
          </p:txBody>
        </p:sp>
        <p:sp>
          <p:nvSpPr>
            <p:cNvPr id="20" name="Shape 766">
              <a:extLst>
                <a:ext uri="{FF2B5EF4-FFF2-40B4-BE49-F238E27FC236}">
                  <a16:creationId xmlns="" xmlns:a16="http://schemas.microsoft.com/office/drawing/2014/main" id="{8507FEE8-CA99-469F-8D9F-E1C47D50E557}"/>
                </a:ext>
              </a:extLst>
            </p:cNvPr>
            <p:cNvSpPr txBox="1">
              <a:spLocks/>
            </p:cNvSpPr>
            <p:nvPr/>
          </p:nvSpPr>
          <p:spPr>
            <a:xfrm>
              <a:off x="12855174" y="4697624"/>
              <a:ext cx="9176405" cy="1465584"/>
            </a:xfrm>
            <a:prstGeom prst="rect">
              <a:avLst/>
            </a:prstGeom>
          </p:spPr>
          <p:txBody>
            <a:bodyPr/>
            <a:lstStyle>
              <a:lvl1pPr marL="0" marR="0" indent="0" algn="l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chemeClr val="bg1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1pPr>
              <a:lvl2pPr marL="0" marR="0" indent="228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2pPr>
              <a:lvl3pPr marL="0" marR="0" indent="457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3pPr>
              <a:lvl4pPr marL="0" marR="0" indent="685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4pPr>
              <a:lvl5pPr marL="0" marR="0" indent="9144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5pPr>
              <a:lvl6pPr marL="0" marR="0" indent="11430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6pPr>
              <a:lvl7pPr marL="0" marR="0" indent="1371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7pPr>
              <a:lvl8pPr marL="0" marR="0" indent="1600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8pPr>
              <a:lvl9pPr marL="0" marR="0" indent="1828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9pPr>
            </a:lstStyle>
            <a:p>
              <a:pPr defTabSz="1100639"/>
              <a:r>
                <a:rPr lang="en-US" sz="3000" i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Title tex</a:t>
              </a:r>
              <a:r>
                <a:rPr lang="en-US" altLang="zh-CN" sz="3000" i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t</a:t>
              </a:r>
              <a:endParaRPr lang="en-US" sz="3000" i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AEB7D82-8E2B-4575-943F-D069B37773FC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9EC166F6-37ED-4374-8F54-E836B5DB8FEA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E9386246-CA1E-4095-9948-D9151902DE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="" xmlns:a16="http://schemas.microsoft.com/office/drawing/2014/main" id="{1F77048C-EB11-4133-970A-85FD9ABDCC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0" name="文本框 14">
                <a:extLst>
                  <a:ext uri="{FF2B5EF4-FFF2-40B4-BE49-F238E27FC236}">
                    <a16:creationId xmlns="" xmlns:a16="http://schemas.microsoft.com/office/drawing/2014/main" id="{5182D3DB-01E3-4729-84AE-78FD39DBF3BC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流程分析－输入分析</a:t>
                </a:r>
              </a:p>
            </p:txBody>
          </p:sp>
        </p:grpSp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9667D245-C983-4D7A-8C47-6E3E161744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825505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31" name="任意多边形 13">
            <a:extLst>
              <a:ext uri="{FF2B5EF4-FFF2-40B4-BE49-F238E27FC236}">
                <a16:creationId xmlns="" xmlns:a16="http://schemas.microsoft.com/office/drawing/2014/main" id="{1DBBF5F1-B104-40C9-B625-BDEBDEE588BD}"/>
              </a:ext>
            </a:extLst>
          </p:cNvPr>
          <p:cNvSpPr/>
          <p:nvPr/>
        </p:nvSpPr>
        <p:spPr>
          <a:xfrm rot="5400000">
            <a:off x="8056238" y="2695161"/>
            <a:ext cx="1335023" cy="6990653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E75A240-40BD-4ED9-A4C7-E184B214A1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36" y="2147839"/>
            <a:ext cx="5375626" cy="358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79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>
            <a:extLst>
              <a:ext uri="{FF2B5EF4-FFF2-40B4-BE49-F238E27FC236}">
                <a16:creationId xmlns="" xmlns:a16="http://schemas.microsoft.com/office/drawing/2014/main" id="{08AD2483-96FE-4A11-87B5-CCE0BFC43529}"/>
              </a:ext>
            </a:extLst>
          </p:cNvPr>
          <p:cNvGrpSpPr/>
          <p:nvPr/>
        </p:nvGrpSpPr>
        <p:grpSpPr>
          <a:xfrm>
            <a:off x="5837052" y="3304286"/>
            <a:ext cx="5875835" cy="2459732"/>
            <a:chOff x="11355584" y="6857997"/>
            <a:chExt cx="11751668" cy="4919463"/>
          </a:xfrm>
        </p:grpSpPr>
        <p:sp>
          <p:nvSpPr>
            <p:cNvPr id="5" name="Shape 791">
              <a:extLst>
                <a:ext uri="{FF2B5EF4-FFF2-40B4-BE49-F238E27FC236}">
                  <a16:creationId xmlns="" xmlns:a16="http://schemas.microsoft.com/office/drawing/2014/main" id="{35D58A43-71DA-4289-AA5E-296B077FB1CD}"/>
                </a:ext>
              </a:extLst>
            </p:cNvPr>
            <p:cNvSpPr/>
            <p:nvPr/>
          </p:nvSpPr>
          <p:spPr>
            <a:xfrm>
              <a:off x="12501972" y="7992301"/>
              <a:ext cx="9458888" cy="378515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>
              <a:noAutofit/>
            </a:bodyPr>
            <a:lstStyle/>
            <a:p>
              <a:pPr algn="ctr" defTabSz="914377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外部输出有哪些？谁接收？如何接受？（内部顾客）</a:t>
              </a:r>
            </a:p>
            <a:p>
              <a:pPr algn="ctr" defTabSz="914377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内部输出有哪些？谁接收？如何接受？（外部顾客）</a:t>
              </a:r>
            </a:p>
            <a:p>
              <a:pPr algn="ctr" defTabSz="914377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相关流程有哪些？</a:t>
              </a:r>
            </a:p>
          </p:txBody>
        </p:sp>
        <p:sp>
          <p:nvSpPr>
            <p:cNvPr id="6" name="Shape 792">
              <a:extLst>
                <a:ext uri="{FF2B5EF4-FFF2-40B4-BE49-F238E27FC236}">
                  <a16:creationId xmlns="" xmlns:a16="http://schemas.microsoft.com/office/drawing/2014/main" id="{17211880-9590-4F06-BC79-E3AF69B382D6}"/>
                </a:ext>
              </a:extLst>
            </p:cNvPr>
            <p:cNvSpPr txBox="1">
              <a:spLocks/>
            </p:cNvSpPr>
            <p:nvPr/>
          </p:nvSpPr>
          <p:spPr>
            <a:xfrm>
              <a:off x="11355584" y="6857997"/>
              <a:ext cx="11751668" cy="2161641"/>
            </a:xfrm>
            <a:prstGeom prst="rect">
              <a:avLst/>
            </a:prstGeom>
          </p:spPr>
          <p:txBody>
            <a:bodyPr/>
            <a:lstStyle>
              <a:lvl1pPr marL="0" marR="0" indent="0" algn="l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chemeClr val="bg1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1pPr>
              <a:lvl2pPr marL="0" marR="0" indent="228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2pPr>
              <a:lvl3pPr marL="0" marR="0" indent="457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3pPr>
              <a:lvl4pPr marL="0" marR="0" indent="685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4pPr>
              <a:lvl5pPr marL="0" marR="0" indent="9144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5pPr>
              <a:lvl6pPr marL="0" marR="0" indent="11430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6pPr>
              <a:lvl7pPr marL="0" marR="0" indent="1371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7pPr>
              <a:lvl8pPr marL="0" marR="0" indent="1600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8pPr>
              <a:lvl9pPr marL="0" marR="0" indent="1828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9pPr>
            </a:lstStyle>
            <a:p>
              <a:pPr algn="ctr" defTabSz="1100639"/>
              <a:endParaRPr lang="en-US" sz="5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Group 1">
            <a:extLst>
              <a:ext uri="{FF2B5EF4-FFF2-40B4-BE49-F238E27FC236}">
                <a16:creationId xmlns="" xmlns:a16="http://schemas.microsoft.com/office/drawing/2014/main" id="{0BF6683C-7B01-4B33-AD51-8367B5DEA053}"/>
              </a:ext>
            </a:extLst>
          </p:cNvPr>
          <p:cNvGrpSpPr/>
          <p:nvPr/>
        </p:nvGrpSpPr>
        <p:grpSpPr>
          <a:xfrm>
            <a:off x="7357176" y="1860320"/>
            <a:ext cx="3983563" cy="1312911"/>
            <a:chOff x="11355584" y="6857997"/>
            <a:chExt cx="11751668" cy="2625822"/>
          </a:xfrm>
        </p:grpSpPr>
        <p:sp>
          <p:nvSpPr>
            <p:cNvPr id="19" name="Shape 791">
              <a:extLst>
                <a:ext uri="{FF2B5EF4-FFF2-40B4-BE49-F238E27FC236}">
                  <a16:creationId xmlns="" xmlns:a16="http://schemas.microsoft.com/office/drawing/2014/main" id="{461FE72A-E5C5-4D72-AF1D-810723F736E1}"/>
                </a:ext>
              </a:extLst>
            </p:cNvPr>
            <p:cNvSpPr/>
            <p:nvPr/>
          </p:nvSpPr>
          <p:spPr>
            <a:xfrm>
              <a:off x="12501972" y="7992301"/>
              <a:ext cx="9659454" cy="149151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>
              <a:noAutofit/>
            </a:bodyPr>
            <a:lstStyle/>
            <a:p>
              <a:pPr algn="ctr" defTabSz="914377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注：输出与流程结束不是一个概念</a:t>
              </a:r>
            </a:p>
          </p:txBody>
        </p:sp>
        <p:sp>
          <p:nvSpPr>
            <p:cNvPr id="20" name="Shape 792">
              <a:extLst>
                <a:ext uri="{FF2B5EF4-FFF2-40B4-BE49-F238E27FC236}">
                  <a16:creationId xmlns="" xmlns:a16="http://schemas.microsoft.com/office/drawing/2014/main" id="{D37AB884-105C-4AB7-A018-EBFEE3A2842C}"/>
                </a:ext>
              </a:extLst>
            </p:cNvPr>
            <p:cNvSpPr txBox="1">
              <a:spLocks/>
            </p:cNvSpPr>
            <p:nvPr/>
          </p:nvSpPr>
          <p:spPr>
            <a:xfrm>
              <a:off x="11355584" y="6857997"/>
              <a:ext cx="11751668" cy="2161641"/>
            </a:xfrm>
            <a:prstGeom prst="rect">
              <a:avLst/>
            </a:prstGeom>
          </p:spPr>
          <p:txBody>
            <a:bodyPr/>
            <a:lstStyle>
              <a:lvl1pPr marL="0" marR="0" indent="0" algn="l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chemeClr val="bg1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1pPr>
              <a:lvl2pPr marL="0" marR="0" indent="228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2pPr>
              <a:lvl3pPr marL="0" marR="0" indent="457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3pPr>
              <a:lvl4pPr marL="0" marR="0" indent="685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4pPr>
              <a:lvl5pPr marL="0" marR="0" indent="9144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5pPr>
              <a:lvl6pPr marL="0" marR="0" indent="11430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6pPr>
              <a:lvl7pPr marL="0" marR="0" indent="1371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7pPr>
              <a:lvl8pPr marL="0" marR="0" indent="1600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8pPr>
              <a:lvl9pPr marL="0" marR="0" indent="1828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9pPr>
            </a:lstStyle>
            <a:p>
              <a:pPr algn="ctr" defTabSz="1100639"/>
              <a:endParaRPr lang="en-US" sz="5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6197CE7-27F6-4403-87F8-86E1A2C167D0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B096855A-8130-4E70-A06E-EF786DCD3209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24" name="图片 23">
                <a:extLst>
                  <a:ext uri="{FF2B5EF4-FFF2-40B4-BE49-F238E27FC236}">
                    <a16:creationId xmlns="" xmlns:a16="http://schemas.microsoft.com/office/drawing/2014/main" id="{F7CA023A-2D4F-40DC-9893-321639703D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25" name="图片 24">
                <a:extLst>
                  <a:ext uri="{FF2B5EF4-FFF2-40B4-BE49-F238E27FC236}">
                    <a16:creationId xmlns="" xmlns:a16="http://schemas.microsoft.com/office/drawing/2014/main" id="{14284072-7EE3-4100-851B-EECD015DBE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26" name="文本框 14">
                <a:extLst>
                  <a:ext uri="{FF2B5EF4-FFF2-40B4-BE49-F238E27FC236}">
                    <a16:creationId xmlns="" xmlns:a16="http://schemas.microsoft.com/office/drawing/2014/main" id="{845E208B-3BA7-4F27-BE45-5677B5F92B0F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流程分析－输出分析</a:t>
                </a:r>
              </a:p>
            </p:txBody>
          </p:sp>
        </p:grp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6CD4DA27-6D75-4C75-BD30-FA1E05708D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825505" y="400255"/>
              <a:ext cx="725215" cy="1001932"/>
            </a:xfrm>
            <a:prstGeom prst="rect">
              <a:avLst/>
            </a:prstGeom>
          </p:spPr>
        </p:pic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B44E554-2D17-4995-94A9-4202D5CE80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64" y="2243732"/>
            <a:ext cx="4324509" cy="2887067"/>
          </a:xfrm>
          <a:prstGeom prst="rect">
            <a:avLst/>
          </a:prstGeom>
        </p:spPr>
      </p:pic>
      <p:sp>
        <p:nvSpPr>
          <p:cNvPr id="29" name="任意多边形 13">
            <a:extLst>
              <a:ext uri="{FF2B5EF4-FFF2-40B4-BE49-F238E27FC236}">
                <a16:creationId xmlns="" xmlns:a16="http://schemas.microsoft.com/office/drawing/2014/main" id="{8EC865C7-7DC7-4E08-AC9A-5D99FF0D9D2F}"/>
              </a:ext>
            </a:extLst>
          </p:cNvPr>
          <p:cNvSpPr/>
          <p:nvPr/>
        </p:nvSpPr>
        <p:spPr>
          <a:xfrm rot="5400000">
            <a:off x="8056238" y="2695161"/>
            <a:ext cx="1335023" cy="6990653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任意多边形 13">
            <a:extLst>
              <a:ext uri="{FF2B5EF4-FFF2-40B4-BE49-F238E27FC236}">
                <a16:creationId xmlns="" xmlns:a16="http://schemas.microsoft.com/office/drawing/2014/main" id="{49AEAA3A-4732-4297-BC31-5356B2A9CC42}"/>
              </a:ext>
            </a:extLst>
          </p:cNvPr>
          <p:cNvSpPr/>
          <p:nvPr/>
        </p:nvSpPr>
        <p:spPr>
          <a:xfrm rot="16200000" flipH="1">
            <a:off x="2694974" y="3142727"/>
            <a:ext cx="1010556" cy="6419989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607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3173BD4-3457-4A7C-9FDF-9C7D56CAC5BB}"/>
              </a:ext>
            </a:extLst>
          </p:cNvPr>
          <p:cNvSpPr/>
          <p:nvPr/>
        </p:nvSpPr>
        <p:spPr>
          <a:xfrm>
            <a:off x="1197814" y="2152192"/>
            <a:ext cx="61015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377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cs typeface="+mn-ea"/>
                <a:sym typeface="+mn-lt"/>
              </a:rPr>
              <a:t>流程开始是什么？</a:t>
            </a:r>
          </a:p>
          <a:p>
            <a:pPr marL="285750" indent="-285750" defTabSz="914377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cs typeface="+mn-ea"/>
                <a:sym typeface="+mn-lt"/>
              </a:rPr>
              <a:t>中间经历哪些环节？</a:t>
            </a:r>
          </a:p>
          <a:p>
            <a:pPr marL="285750" indent="-285750" defTabSz="914377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cs typeface="+mn-ea"/>
                <a:sym typeface="+mn-lt"/>
              </a:rPr>
              <a:t>流程的活动顺序如何？</a:t>
            </a:r>
          </a:p>
          <a:p>
            <a:pPr marL="285750" indent="-285750" defTabSz="914377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cs typeface="+mn-ea"/>
                <a:sym typeface="+mn-lt"/>
              </a:rPr>
              <a:t>相互之间如何接口？</a:t>
            </a:r>
          </a:p>
          <a:p>
            <a:pPr marL="285750" indent="-285750" defTabSz="914377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cs typeface="+mn-ea"/>
                <a:sym typeface="+mn-lt"/>
              </a:rPr>
              <a:t>流程如何结束？</a:t>
            </a:r>
          </a:p>
        </p:txBody>
      </p:sp>
      <p:sp>
        <p:nvSpPr>
          <p:cNvPr id="5" name="Shape 766">
            <a:extLst>
              <a:ext uri="{FF2B5EF4-FFF2-40B4-BE49-F238E27FC236}">
                <a16:creationId xmlns="" xmlns:a16="http://schemas.microsoft.com/office/drawing/2014/main" id="{C69A1086-40EA-4F70-B0F3-3918CB96F601}"/>
              </a:ext>
            </a:extLst>
          </p:cNvPr>
          <p:cNvSpPr txBox="1">
            <a:spLocks/>
          </p:cNvSpPr>
          <p:nvPr/>
        </p:nvSpPr>
        <p:spPr>
          <a:xfrm>
            <a:off x="4248597" y="2152192"/>
            <a:ext cx="3802953" cy="2169040"/>
          </a:xfrm>
          <a:prstGeom prst="rect">
            <a:avLst/>
          </a:prstGeom>
        </p:spPr>
        <p:txBody>
          <a:bodyPr/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1pPr>
            <a:lvl2pPr marL="0" marR="0" indent="2286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2pPr>
            <a:lvl3pPr marL="0" marR="0" indent="4572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3pPr>
            <a:lvl4pPr marL="0" marR="0" indent="6858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4pPr>
            <a:lvl5pPr marL="0" marR="0" indent="9144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5pPr>
            <a:lvl6pPr marL="0" marR="0" indent="11430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6pPr>
            <a:lvl7pPr marL="0" marR="0" indent="13716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7pPr>
            <a:lvl8pPr marL="0" marR="0" indent="16002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8pPr>
            <a:lvl9pPr marL="0" marR="0" indent="18288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1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9pPr>
          </a:lstStyle>
          <a:p>
            <a:pPr algn="r" defTabSz="1100639"/>
            <a:r>
              <a:rPr lang="en-US" sz="5600" i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1BAFD07-2094-44B5-A320-ABE30252FC68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952E67DA-CD47-4AFE-9CF0-5F39B241A1B7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17" name="图片 16">
                <a:extLst>
                  <a:ext uri="{FF2B5EF4-FFF2-40B4-BE49-F238E27FC236}">
                    <a16:creationId xmlns="" xmlns:a16="http://schemas.microsoft.com/office/drawing/2014/main" id="{36EDC2B4-6D0C-4571-AD9C-C44BACBB02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="" xmlns:a16="http://schemas.microsoft.com/office/drawing/2014/main" id="{FE2AD60F-D26B-40B9-873B-7727E6DB0F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19" name="文本框 14">
                <a:extLst>
                  <a:ext uri="{FF2B5EF4-FFF2-40B4-BE49-F238E27FC236}">
                    <a16:creationId xmlns="" xmlns:a16="http://schemas.microsoft.com/office/drawing/2014/main" id="{517830A7-7B3F-4E8D-B0AD-635D00E4AA31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流程分析－活动顺序分析</a:t>
                </a: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8F83C976-D0F8-44FA-9D0D-CC3BB9C77C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5690721" y="400255"/>
              <a:ext cx="725215" cy="1001932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9AD97C62-CAC4-45E3-86CD-C329D87E1F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246" y="3390566"/>
            <a:ext cx="4472389" cy="2985655"/>
          </a:xfrm>
          <a:prstGeom prst="rect">
            <a:avLst/>
          </a:prstGeom>
        </p:spPr>
      </p:pic>
      <p:sp>
        <p:nvSpPr>
          <p:cNvPr id="22" name="任意多边形 13">
            <a:extLst>
              <a:ext uri="{FF2B5EF4-FFF2-40B4-BE49-F238E27FC236}">
                <a16:creationId xmlns="" xmlns:a16="http://schemas.microsoft.com/office/drawing/2014/main" id="{08771501-E9C6-4C71-8360-448C1A3F140C}"/>
              </a:ext>
            </a:extLst>
          </p:cNvPr>
          <p:cNvSpPr/>
          <p:nvPr/>
        </p:nvSpPr>
        <p:spPr>
          <a:xfrm rot="5400000" flipH="1">
            <a:off x="9328183" y="-624781"/>
            <a:ext cx="2371295" cy="3620856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460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70F41FB0-AF70-4418-BD84-E64AE82B0D00}"/>
              </a:ext>
            </a:extLst>
          </p:cNvPr>
          <p:cNvSpPr/>
          <p:nvPr/>
        </p:nvSpPr>
        <p:spPr>
          <a:xfrm rot="19031956">
            <a:off x="5826619" y="466072"/>
            <a:ext cx="2418088" cy="2493891"/>
          </a:xfrm>
          <a:prstGeom prst="ellipse">
            <a:avLst/>
          </a:prstGeom>
          <a:gradFill flip="none" rotWithShape="1">
            <a:gsLst>
              <a:gs pos="19000">
                <a:sysClr val="window" lastClr="FFFFFF">
                  <a:alpha val="21000"/>
                </a:sysClr>
              </a:gs>
              <a:gs pos="73000">
                <a:sysClr val="window" lastClr="FFFFFF">
                  <a:alpha val="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Shape 924">
            <a:extLst>
              <a:ext uri="{FF2B5EF4-FFF2-40B4-BE49-F238E27FC236}">
                <a16:creationId xmlns="" xmlns:a16="http://schemas.microsoft.com/office/drawing/2014/main" id="{2520E2BD-A431-4083-8665-298E2FC4068B}"/>
              </a:ext>
            </a:extLst>
          </p:cNvPr>
          <p:cNvSpPr/>
          <p:nvPr/>
        </p:nvSpPr>
        <p:spPr>
          <a:xfrm>
            <a:off x="1927723" y="2796565"/>
            <a:ext cx="4261015" cy="272385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1" tIns="19051" rIns="19051" bIns="19051">
            <a:noAutofit/>
          </a:bodyPr>
          <a:lstStyle/>
          <a:p>
            <a:pPr defTabSz="914377"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需要哪些资源支持？</a:t>
            </a:r>
          </a:p>
          <a:p>
            <a:pPr marL="285750" indent="-285750" defTabSz="914377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人力资源</a:t>
            </a:r>
          </a:p>
          <a:p>
            <a:pPr marL="285750" indent="-285750" defTabSz="914377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设施设备</a:t>
            </a:r>
          </a:p>
          <a:p>
            <a:pPr marL="285750" indent="-285750" defTabSz="914377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系统</a:t>
            </a:r>
          </a:p>
          <a:p>
            <a:pPr marL="285750" indent="-285750" defTabSz="914377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财务等</a:t>
            </a:r>
          </a:p>
        </p:txBody>
      </p:sp>
      <p:sp>
        <p:nvSpPr>
          <p:cNvPr id="28" name="Shape 925">
            <a:extLst>
              <a:ext uri="{FF2B5EF4-FFF2-40B4-BE49-F238E27FC236}">
                <a16:creationId xmlns="" xmlns:a16="http://schemas.microsoft.com/office/drawing/2014/main" id="{8C60F391-9080-4C82-B9F4-EDFF2237A4B0}"/>
              </a:ext>
            </a:extLst>
          </p:cNvPr>
          <p:cNvSpPr txBox="1">
            <a:spLocks/>
          </p:cNvSpPr>
          <p:nvPr/>
        </p:nvSpPr>
        <p:spPr>
          <a:xfrm>
            <a:off x="1505163" y="1888154"/>
            <a:ext cx="3099537" cy="908411"/>
          </a:xfrm>
          <a:prstGeom prst="rect">
            <a:avLst/>
          </a:prstGeom>
        </p:spPr>
        <p:txBody>
          <a:bodyPr lIns="91440" tIns="45720" rIns="91440" bIns="45720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/>
            <a:r>
              <a:rPr lang="en-US" sz="5867" dirty="0"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D62D4552-6895-487D-86F6-55EB1EA2EDAD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491E2856-6603-4E87-927A-D53409D9F45B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41" name="图片 40">
                <a:extLst>
                  <a:ext uri="{FF2B5EF4-FFF2-40B4-BE49-F238E27FC236}">
                    <a16:creationId xmlns="" xmlns:a16="http://schemas.microsoft.com/office/drawing/2014/main" id="{935CDB20-35D6-4DD0-8D6E-92E4BE376D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42" name="图片 41">
                <a:extLst>
                  <a:ext uri="{FF2B5EF4-FFF2-40B4-BE49-F238E27FC236}">
                    <a16:creationId xmlns="" xmlns:a16="http://schemas.microsoft.com/office/drawing/2014/main" id="{6096D62D-004C-48E5-8CC8-9504CBAF47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43" name="文本框 14">
                <a:extLst>
                  <a:ext uri="{FF2B5EF4-FFF2-40B4-BE49-F238E27FC236}">
                    <a16:creationId xmlns="" xmlns:a16="http://schemas.microsoft.com/office/drawing/2014/main" id="{DE64881E-E60C-40B6-A6F5-ABEEEDD04429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流程分析－资源分析</a:t>
                </a:r>
              </a:p>
            </p:txBody>
          </p:sp>
        </p:grpSp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CB4767EA-EF91-4EB5-B8D2-DBC9F3FA30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973447" y="318731"/>
              <a:ext cx="725215" cy="1001932"/>
            </a:xfrm>
            <a:prstGeom prst="rect">
              <a:avLst/>
            </a:prstGeom>
          </p:spPr>
        </p:pic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4B02ADA-00DF-462E-A8FF-D8F59B318D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78" y="1772742"/>
            <a:ext cx="5225748" cy="3920836"/>
          </a:xfrm>
          <a:prstGeom prst="rect">
            <a:avLst/>
          </a:prstGeom>
        </p:spPr>
      </p:pic>
      <p:sp>
        <p:nvSpPr>
          <p:cNvPr id="44" name="任意多边形 13">
            <a:extLst>
              <a:ext uri="{FF2B5EF4-FFF2-40B4-BE49-F238E27FC236}">
                <a16:creationId xmlns="" xmlns:a16="http://schemas.microsoft.com/office/drawing/2014/main" id="{C6E88A08-1601-44AE-AB42-9030254B1E5D}"/>
              </a:ext>
            </a:extLst>
          </p:cNvPr>
          <p:cNvSpPr/>
          <p:nvPr/>
        </p:nvSpPr>
        <p:spPr>
          <a:xfrm rot="16200000" flipH="1">
            <a:off x="2694974" y="3142727"/>
            <a:ext cx="1010556" cy="6419989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68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2CEE5C5-B133-4B22-A7C4-AEE7E533408F}"/>
              </a:ext>
            </a:extLst>
          </p:cNvPr>
          <p:cNvGrpSpPr/>
          <p:nvPr/>
        </p:nvGrpSpPr>
        <p:grpSpPr>
          <a:xfrm>
            <a:off x="6865019" y="1646676"/>
            <a:ext cx="4927211" cy="3564647"/>
            <a:chOff x="5128583" y="1369939"/>
            <a:chExt cx="4927211" cy="3564647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303A4F1C-5AAF-47D3-82D1-477169B43682}"/>
                </a:ext>
              </a:extLst>
            </p:cNvPr>
            <p:cNvSpPr txBox="1"/>
            <p:nvPr/>
          </p:nvSpPr>
          <p:spPr>
            <a:xfrm>
              <a:off x="5445345" y="2374266"/>
              <a:ext cx="33782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defTabSz="914377"/>
              <a:r>
                <a:rPr lang="en-US" altLang="zh-CN" sz="2000" b="1" dirty="0">
                  <a:cs typeface="+mn-ea"/>
                  <a:sym typeface="+mn-lt"/>
                </a:rPr>
                <a:t>ADD YOUR TITLE</a:t>
              </a:r>
            </a:p>
          </p:txBody>
        </p:sp>
        <p:sp>
          <p:nvSpPr>
            <p:cNvPr id="14" name="Rectangle 3">
              <a:extLst>
                <a:ext uri="{FF2B5EF4-FFF2-40B4-BE49-F238E27FC236}">
                  <a16:creationId xmlns="" xmlns:a16="http://schemas.microsoft.com/office/drawing/2014/main" id="{3CA4EECF-8557-485F-96C7-3514A91C1EDD}"/>
                </a:ext>
              </a:extLst>
            </p:cNvPr>
            <p:cNvSpPr/>
            <p:nvPr/>
          </p:nvSpPr>
          <p:spPr>
            <a:xfrm>
              <a:off x="5445345" y="2917191"/>
              <a:ext cx="4610449" cy="2017395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流程的需要哪些文件支持？</a:t>
              </a:r>
            </a:p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产生哪些记录和表单？</a:t>
              </a:r>
            </a:p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信息如何沟通和传递？</a:t>
              </a:r>
            </a:p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记录的保管要求是什么？</a:t>
              </a:r>
            </a:p>
          </p:txBody>
        </p:sp>
        <p:sp>
          <p:nvSpPr>
            <p:cNvPr id="15" name="文本框 9">
              <a:extLst>
                <a:ext uri="{FF2B5EF4-FFF2-40B4-BE49-F238E27FC236}">
                  <a16:creationId xmlns="" xmlns:a16="http://schemas.microsoft.com/office/drawing/2014/main" id="{9EFCE009-127F-4CBD-AF87-75CEE7A2B089}"/>
                </a:ext>
              </a:extLst>
            </p:cNvPr>
            <p:cNvSpPr txBox="1"/>
            <p:nvPr/>
          </p:nvSpPr>
          <p:spPr>
            <a:xfrm>
              <a:off x="5128583" y="1369939"/>
              <a:ext cx="2621986" cy="748988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defTabSz="914377"/>
              <a:r>
                <a:rPr lang="en-US" altLang="zh-CN" sz="4267" b="1" dirty="0"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5BA9F6F2-FBEF-45A9-99C1-A9B9280C76EE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7DF0F4CF-ABF5-4247-B196-A5807B8AB4C0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27" name="图片 26">
                <a:extLst>
                  <a:ext uri="{FF2B5EF4-FFF2-40B4-BE49-F238E27FC236}">
                    <a16:creationId xmlns="" xmlns:a16="http://schemas.microsoft.com/office/drawing/2014/main" id="{57274C5F-1948-492D-86D8-082777CE913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4E294F26-D18C-4589-AE55-C00C79CBA4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29" name="文本框 14">
                <a:extLst>
                  <a:ext uri="{FF2B5EF4-FFF2-40B4-BE49-F238E27FC236}">
                    <a16:creationId xmlns="" xmlns:a16="http://schemas.microsoft.com/office/drawing/2014/main" id="{C11571C5-2828-4C7C-AD82-B2FEFF3AC7CF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流程分析－信息分析</a:t>
                </a:r>
              </a:p>
            </p:txBody>
          </p:sp>
        </p:grpSp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6D88D67-8BA9-4147-B196-681478C55A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973447" y="318731"/>
              <a:ext cx="725215" cy="1001932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4706778-3484-4D12-B41B-D98762D325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845" y="1889698"/>
            <a:ext cx="5171532" cy="3539057"/>
          </a:xfrm>
          <a:prstGeom prst="rect">
            <a:avLst/>
          </a:prstGeom>
        </p:spPr>
      </p:pic>
      <p:sp>
        <p:nvSpPr>
          <p:cNvPr id="30" name="任意多边形 13">
            <a:extLst>
              <a:ext uri="{FF2B5EF4-FFF2-40B4-BE49-F238E27FC236}">
                <a16:creationId xmlns="" xmlns:a16="http://schemas.microsoft.com/office/drawing/2014/main" id="{9F2DC566-0C08-4903-961F-4F09A923568A}"/>
              </a:ext>
            </a:extLst>
          </p:cNvPr>
          <p:cNvSpPr/>
          <p:nvPr/>
        </p:nvSpPr>
        <p:spPr>
          <a:xfrm rot="5400000">
            <a:off x="8056238" y="2695161"/>
            <a:ext cx="1335023" cy="6990653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49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DF43612-B4DD-4B6B-B7EF-B8304E69A754}"/>
              </a:ext>
            </a:extLst>
          </p:cNvPr>
          <p:cNvGrpSpPr/>
          <p:nvPr/>
        </p:nvGrpSpPr>
        <p:grpSpPr>
          <a:xfrm>
            <a:off x="1287426" y="2183442"/>
            <a:ext cx="3827077" cy="3096510"/>
            <a:chOff x="1194026" y="1908159"/>
            <a:chExt cx="3827077" cy="3096510"/>
          </a:xfrm>
        </p:grpSpPr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2BEF1150-DD92-4412-B85A-CB239F627495}"/>
                </a:ext>
              </a:extLst>
            </p:cNvPr>
            <p:cNvSpPr/>
            <p:nvPr/>
          </p:nvSpPr>
          <p:spPr>
            <a:xfrm>
              <a:off x="1194026" y="1908159"/>
              <a:ext cx="1602884" cy="1602884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9109F69E-A5D5-446F-89E7-F1E561997F59}"/>
                </a:ext>
              </a:extLst>
            </p:cNvPr>
            <p:cNvSpPr/>
            <p:nvPr/>
          </p:nvSpPr>
          <p:spPr>
            <a:xfrm>
              <a:off x="1325688" y="3119913"/>
              <a:ext cx="1884756" cy="1884756"/>
            </a:xfrm>
            <a:prstGeom prst="ellipse">
              <a:avLst/>
            </a:prstGeom>
            <a:solidFill>
              <a:srgbClr val="7598B7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60339DD8-094B-40D8-93AA-3FB3FDFAA62F}"/>
                </a:ext>
              </a:extLst>
            </p:cNvPr>
            <p:cNvSpPr/>
            <p:nvPr/>
          </p:nvSpPr>
          <p:spPr>
            <a:xfrm>
              <a:off x="1202378" y="2312079"/>
              <a:ext cx="1413779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一次诊断</a:t>
              </a: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2C6AC282-7C2A-4DC7-B268-33B8D8A74ACD}"/>
                </a:ext>
              </a:extLst>
            </p:cNvPr>
            <p:cNvGrpSpPr/>
            <p:nvPr/>
          </p:nvGrpSpPr>
          <p:grpSpPr>
            <a:xfrm>
              <a:off x="2347299" y="1980730"/>
              <a:ext cx="2673804" cy="2673804"/>
              <a:chOff x="2347299" y="1980730"/>
              <a:chExt cx="2673804" cy="2673804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A11F3A87-59F4-400C-AA4C-45586F51CC84}"/>
                  </a:ext>
                </a:extLst>
              </p:cNvPr>
              <p:cNvSpPr/>
              <p:nvPr/>
            </p:nvSpPr>
            <p:spPr>
              <a:xfrm>
                <a:off x="2347299" y="1980730"/>
                <a:ext cx="2673804" cy="2673804"/>
              </a:xfrm>
              <a:prstGeom prst="ellipse">
                <a:avLst/>
              </a:prstGeom>
              <a:solidFill>
                <a:srgbClr val="7598B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="" xmlns:a16="http://schemas.microsoft.com/office/drawing/2014/main" id="{7B903625-BFD3-43CD-B79A-604B5F154F17}"/>
                  </a:ext>
                </a:extLst>
              </p:cNvPr>
              <p:cNvSpPr/>
              <p:nvPr/>
            </p:nvSpPr>
            <p:spPr>
              <a:xfrm>
                <a:off x="3038119" y="3048899"/>
                <a:ext cx="1387955" cy="5155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三次优化</a:t>
                </a:r>
              </a:p>
            </p:txBody>
          </p:sp>
        </p:grp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573B4876-3602-431C-BDF8-C88B88A3F91B}"/>
                </a:ext>
              </a:extLst>
            </p:cNvPr>
            <p:cNvSpPr/>
            <p:nvPr/>
          </p:nvSpPr>
          <p:spPr>
            <a:xfrm>
              <a:off x="1685748" y="3621086"/>
              <a:ext cx="1282977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两个落实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0A826EEF-4A56-4086-A9FC-AC4C31011B9C}"/>
              </a:ext>
            </a:extLst>
          </p:cNvPr>
          <p:cNvGrpSpPr/>
          <p:nvPr/>
        </p:nvGrpSpPr>
        <p:grpSpPr>
          <a:xfrm>
            <a:off x="5622815" y="1980730"/>
            <a:ext cx="6717486" cy="3978826"/>
            <a:chOff x="5262312" y="1736639"/>
            <a:chExt cx="6717486" cy="3978826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1B48156D-DB7B-4083-89AF-46416BFD8025}"/>
                </a:ext>
              </a:extLst>
            </p:cNvPr>
            <p:cNvSpPr/>
            <p:nvPr/>
          </p:nvSpPr>
          <p:spPr>
            <a:xfrm>
              <a:off x="5454016" y="1736639"/>
              <a:ext cx="3149209" cy="838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zh-CN" altLang="en-US" sz="3600" b="1" dirty="0">
                  <a:cs typeface="+mn-ea"/>
                  <a:sym typeface="+mn-lt"/>
                </a:rPr>
                <a:t>一个推动</a:t>
              </a: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615BE66F-06E9-43A6-977D-6916D27C268B}"/>
                </a:ext>
              </a:extLst>
            </p:cNvPr>
            <p:cNvGrpSpPr/>
            <p:nvPr/>
          </p:nvGrpSpPr>
          <p:grpSpPr>
            <a:xfrm>
              <a:off x="5262312" y="2756304"/>
              <a:ext cx="6717486" cy="2959161"/>
              <a:chOff x="5105323" y="3447175"/>
              <a:chExt cx="6717486" cy="2959161"/>
            </a:xfrm>
          </p:grpSpPr>
          <p:sp>
            <p:nvSpPr>
              <p:cNvPr id="41" name="矩形 40">
                <a:extLst>
                  <a:ext uri="{FF2B5EF4-FFF2-40B4-BE49-F238E27FC236}">
                    <a16:creationId xmlns="" xmlns:a16="http://schemas.microsoft.com/office/drawing/2014/main" id="{9C8D3832-4466-4E01-9664-8274B061FEDB}"/>
                  </a:ext>
                </a:extLst>
              </p:cNvPr>
              <p:cNvSpPr/>
              <p:nvPr/>
            </p:nvSpPr>
            <p:spPr>
              <a:xfrm>
                <a:off x="5846129" y="3747257"/>
                <a:ext cx="1441420" cy="388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目标清晰可量化</a:t>
                </a: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E2525B8F-2614-43C7-8501-D33F4C0EC8F2}"/>
                  </a:ext>
                </a:extLst>
              </p:cNvPr>
              <p:cNvSpPr/>
              <p:nvPr/>
            </p:nvSpPr>
            <p:spPr>
              <a:xfrm>
                <a:off x="5628672" y="5873534"/>
                <a:ext cx="3640810" cy="388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流程框架优化；流程优化；流程标准化</a:t>
                </a: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848CA000-DF21-4923-8BB4-E79056D03AFF}"/>
                  </a:ext>
                </a:extLst>
              </p:cNvPr>
              <p:cNvSpPr/>
              <p:nvPr/>
            </p:nvSpPr>
            <p:spPr>
              <a:xfrm>
                <a:off x="5726809" y="4536604"/>
                <a:ext cx="6096000" cy="7117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落实到组织中：架构、岗位、职责、编制</a:t>
                </a:r>
              </a:p>
              <a:p>
                <a:pPr defTabSz="914400">
                  <a:lnSpc>
                    <a:spcPct val="15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落实到流程作业手册中（流程</a:t>
                </a:r>
                <a:r>
                  <a:rPr lang="en-US" altLang="zh-CN" sz="1400" dirty="0">
                    <a:cs typeface="+mn-ea"/>
                    <a:sym typeface="+mn-lt"/>
                  </a:rPr>
                  <a:t>+</a:t>
                </a:r>
                <a:r>
                  <a:rPr lang="zh-CN" altLang="en-US" sz="1400" dirty="0">
                    <a:cs typeface="+mn-ea"/>
                    <a:sym typeface="+mn-lt"/>
                  </a:rPr>
                  <a:t>作业规范</a:t>
                </a:r>
                <a:r>
                  <a:rPr lang="en-US" altLang="zh-CN" sz="1400" dirty="0">
                    <a:cs typeface="+mn-ea"/>
                    <a:sym typeface="+mn-lt"/>
                  </a:rPr>
                  <a:t>+</a:t>
                </a:r>
                <a:r>
                  <a:rPr lang="zh-CN" altLang="en-US" sz="1400" dirty="0">
                    <a:cs typeface="+mn-ea"/>
                    <a:sym typeface="+mn-lt"/>
                  </a:rPr>
                  <a:t>操作标准）</a:t>
                </a: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="" xmlns:a16="http://schemas.microsoft.com/office/drawing/2014/main" id="{8F597A6F-8E86-4398-8387-054DD33DE9DE}"/>
                  </a:ext>
                </a:extLst>
              </p:cNvPr>
              <p:cNvSpPr/>
              <p:nvPr/>
            </p:nvSpPr>
            <p:spPr>
              <a:xfrm>
                <a:off x="5310039" y="3447175"/>
                <a:ext cx="621486" cy="9015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>
                  <a:lnSpc>
                    <a:spcPct val="150000"/>
                  </a:lnSpc>
                </a:pPr>
                <a:r>
                  <a:rPr lang="en-US" altLang="zh-CN" sz="4000" b="1" i="1" dirty="0">
                    <a:cs typeface="+mn-ea"/>
                    <a:sym typeface="+mn-lt"/>
                  </a:rPr>
                  <a:t>1</a:t>
                </a:r>
                <a:endParaRPr lang="zh-CN" altLang="en-US" sz="4000" b="1" i="1" dirty="0">
                  <a:cs typeface="+mn-ea"/>
                  <a:sym typeface="+mn-lt"/>
                </a:endParaRP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6E46A957-C3C7-4554-9298-CC067ED7C21B}"/>
                  </a:ext>
                </a:extLst>
              </p:cNvPr>
              <p:cNvSpPr/>
              <p:nvPr/>
            </p:nvSpPr>
            <p:spPr>
              <a:xfrm>
                <a:off x="5105323" y="5504743"/>
                <a:ext cx="621486" cy="9015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>
                  <a:lnSpc>
                    <a:spcPct val="150000"/>
                  </a:lnSpc>
                </a:pPr>
                <a:r>
                  <a:rPr lang="en-US" altLang="zh-CN" sz="4000" b="1" i="1" dirty="0">
                    <a:cs typeface="+mn-ea"/>
                    <a:sym typeface="+mn-lt"/>
                  </a:rPr>
                  <a:t>3</a:t>
                </a:r>
                <a:endParaRPr lang="zh-CN" altLang="en-US" sz="4000" b="1" i="1" dirty="0">
                  <a:cs typeface="+mn-ea"/>
                  <a:sym typeface="+mn-lt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7A5FBA51-09A3-47A0-914B-3D46490B508D}"/>
                  </a:ext>
                </a:extLst>
              </p:cNvPr>
              <p:cNvSpPr/>
              <p:nvPr/>
            </p:nvSpPr>
            <p:spPr>
              <a:xfrm>
                <a:off x="5190719" y="4373136"/>
                <a:ext cx="621486" cy="9015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>
                  <a:lnSpc>
                    <a:spcPct val="150000"/>
                  </a:lnSpc>
                </a:pPr>
                <a:r>
                  <a:rPr lang="en-US" altLang="zh-CN" sz="4000" b="1" i="1" dirty="0">
                    <a:cs typeface="+mn-ea"/>
                    <a:sym typeface="+mn-lt"/>
                  </a:rPr>
                  <a:t>2</a:t>
                </a:r>
                <a:endParaRPr lang="zh-CN" altLang="en-US" sz="4000" b="1" i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C5A66218-205C-472A-9D5D-56AFC86406DE}"/>
              </a:ext>
            </a:extLst>
          </p:cNvPr>
          <p:cNvGrpSpPr/>
          <p:nvPr/>
        </p:nvGrpSpPr>
        <p:grpSpPr>
          <a:xfrm>
            <a:off x="170989" y="68826"/>
            <a:ext cx="6742870" cy="1819328"/>
            <a:chOff x="170989" y="68826"/>
            <a:chExt cx="6742870" cy="1819328"/>
          </a:xfrm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254A9E9-BF9B-4FD6-954C-D1880B1DB3A0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5" name="图片 34">
                <a:extLst>
                  <a:ext uri="{FF2B5EF4-FFF2-40B4-BE49-F238E27FC236}">
                    <a16:creationId xmlns="" xmlns:a16="http://schemas.microsoft.com/office/drawing/2014/main" id="{55D30432-B0AD-4359-8015-B24CD537F2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44" name="图片 43">
                <a:extLst>
                  <a:ext uri="{FF2B5EF4-FFF2-40B4-BE49-F238E27FC236}">
                    <a16:creationId xmlns="" xmlns:a16="http://schemas.microsoft.com/office/drawing/2014/main" id="{DF81DA9F-4167-4A7F-A31D-24AEFDF92C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49" name="文本框 14">
                <a:extLst>
                  <a:ext uri="{FF2B5EF4-FFF2-40B4-BE49-F238E27FC236}">
                    <a16:creationId xmlns="" xmlns:a16="http://schemas.microsoft.com/office/drawing/2014/main" id="{7865B8A0-7088-47F2-9E0A-198F9A63CCE9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流程分析－职责和权限分析</a:t>
                </a:r>
              </a:p>
            </p:txBody>
          </p:sp>
        </p:grpSp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23D92AD7-0FF2-4DC3-A1B4-466E619552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188644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50" name="任意多边形 13">
            <a:extLst>
              <a:ext uri="{FF2B5EF4-FFF2-40B4-BE49-F238E27FC236}">
                <a16:creationId xmlns="" xmlns:a16="http://schemas.microsoft.com/office/drawing/2014/main" id="{3CC2058A-BE4B-44EE-B77E-3EADE1A2CCED}"/>
              </a:ext>
            </a:extLst>
          </p:cNvPr>
          <p:cNvSpPr/>
          <p:nvPr/>
        </p:nvSpPr>
        <p:spPr>
          <a:xfrm rot="16200000" flipH="1">
            <a:off x="2694974" y="3142727"/>
            <a:ext cx="1010556" cy="6419989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153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3944C878-C2B6-4FA2-82C7-5A963B6989AE}"/>
              </a:ext>
            </a:extLst>
          </p:cNvPr>
          <p:cNvGrpSpPr/>
          <p:nvPr/>
        </p:nvGrpSpPr>
        <p:grpSpPr>
          <a:xfrm>
            <a:off x="4885985" y="2430188"/>
            <a:ext cx="3351091" cy="2920344"/>
            <a:chOff x="4325806" y="1628901"/>
            <a:chExt cx="3351091" cy="2920344"/>
          </a:xfrm>
        </p:grpSpPr>
        <p:sp>
          <p:nvSpPr>
            <p:cNvPr id="2" name="任意多边形 50">
              <a:extLst>
                <a:ext uri="{FF2B5EF4-FFF2-40B4-BE49-F238E27FC236}">
                  <a16:creationId xmlns="" xmlns:a16="http://schemas.microsoft.com/office/drawing/2014/main" id="{E34F668F-01DC-4077-848D-99B3F36B03A0}"/>
                </a:ext>
              </a:extLst>
            </p:cNvPr>
            <p:cNvSpPr/>
            <p:nvPr/>
          </p:nvSpPr>
          <p:spPr>
            <a:xfrm>
              <a:off x="4860427" y="2001666"/>
              <a:ext cx="2259345" cy="2240706"/>
            </a:xfrm>
            <a:custGeom>
              <a:avLst/>
              <a:gdLst>
                <a:gd name="connsiteX0" fmla="*/ 870435 w 2076174"/>
                <a:gd name="connsiteY0" fmla="*/ 0 h 2059046"/>
                <a:gd name="connsiteX1" fmla="*/ 2076174 w 2076174"/>
                <a:gd name="connsiteY1" fmla="*/ 1205739 h 2059046"/>
                <a:gd name="connsiteX2" fmla="*/ 1723021 w 2076174"/>
                <a:gd name="connsiteY2" fmla="*/ 2058325 h 2059046"/>
                <a:gd name="connsiteX3" fmla="*/ 1722228 w 2076174"/>
                <a:gd name="connsiteY3" fmla="*/ 2059046 h 2059046"/>
                <a:gd name="connsiteX4" fmla="*/ 0 w 2076174"/>
                <a:gd name="connsiteY4" fmla="*/ 372792 h 2059046"/>
                <a:gd name="connsiteX5" fmla="*/ 17849 w 2076174"/>
                <a:gd name="connsiteY5" fmla="*/ 353153 h 2059046"/>
                <a:gd name="connsiteX6" fmla="*/ 870435 w 2076174"/>
                <a:gd name="connsiteY6" fmla="*/ 0 h 2059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6174" h="2059046">
                  <a:moveTo>
                    <a:pt x="870435" y="0"/>
                  </a:moveTo>
                  <a:cubicBezTo>
                    <a:pt x="1536346" y="0"/>
                    <a:pt x="2076174" y="539828"/>
                    <a:pt x="2076174" y="1205739"/>
                  </a:cubicBezTo>
                  <a:cubicBezTo>
                    <a:pt x="2076174" y="1538695"/>
                    <a:pt x="1941217" y="1840129"/>
                    <a:pt x="1723021" y="2058325"/>
                  </a:cubicBezTo>
                  <a:lnTo>
                    <a:pt x="1722228" y="2059046"/>
                  </a:lnTo>
                  <a:lnTo>
                    <a:pt x="0" y="372792"/>
                  </a:lnTo>
                  <a:lnTo>
                    <a:pt x="17849" y="353153"/>
                  </a:lnTo>
                  <a:cubicBezTo>
                    <a:pt x="236045" y="134957"/>
                    <a:pt x="537480" y="0"/>
                    <a:pt x="870435" y="0"/>
                  </a:cubicBezTo>
                  <a:close/>
                </a:path>
              </a:pathLst>
            </a:custGeom>
            <a:noFill/>
            <a:ln>
              <a:solidFill>
                <a:srgbClr val="7598B7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任意多边形 49">
              <a:extLst>
                <a:ext uri="{FF2B5EF4-FFF2-40B4-BE49-F238E27FC236}">
                  <a16:creationId xmlns="" xmlns:a16="http://schemas.microsoft.com/office/drawing/2014/main" id="{F127B732-337D-4285-BF2B-B2012D508BD5}"/>
                </a:ext>
              </a:extLst>
            </p:cNvPr>
            <p:cNvSpPr/>
            <p:nvPr/>
          </p:nvSpPr>
          <p:spPr>
            <a:xfrm>
              <a:off x="4901553" y="2144785"/>
              <a:ext cx="2076174" cy="2059046"/>
            </a:xfrm>
            <a:custGeom>
              <a:avLst/>
              <a:gdLst>
                <a:gd name="connsiteX0" fmla="*/ 870435 w 2076174"/>
                <a:gd name="connsiteY0" fmla="*/ 0 h 2059046"/>
                <a:gd name="connsiteX1" fmla="*/ 2076174 w 2076174"/>
                <a:gd name="connsiteY1" fmla="*/ 1205739 h 2059046"/>
                <a:gd name="connsiteX2" fmla="*/ 1723021 w 2076174"/>
                <a:gd name="connsiteY2" fmla="*/ 2058325 h 2059046"/>
                <a:gd name="connsiteX3" fmla="*/ 1722228 w 2076174"/>
                <a:gd name="connsiteY3" fmla="*/ 2059046 h 2059046"/>
                <a:gd name="connsiteX4" fmla="*/ 0 w 2076174"/>
                <a:gd name="connsiteY4" fmla="*/ 372792 h 2059046"/>
                <a:gd name="connsiteX5" fmla="*/ 17849 w 2076174"/>
                <a:gd name="connsiteY5" fmla="*/ 353153 h 2059046"/>
                <a:gd name="connsiteX6" fmla="*/ 870435 w 2076174"/>
                <a:gd name="connsiteY6" fmla="*/ 0 h 2059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6174" h="2059046">
                  <a:moveTo>
                    <a:pt x="870435" y="0"/>
                  </a:moveTo>
                  <a:cubicBezTo>
                    <a:pt x="1536346" y="0"/>
                    <a:pt x="2076174" y="539828"/>
                    <a:pt x="2076174" y="1205739"/>
                  </a:cubicBezTo>
                  <a:cubicBezTo>
                    <a:pt x="2076174" y="1538695"/>
                    <a:pt x="1941217" y="1840129"/>
                    <a:pt x="1723021" y="2058325"/>
                  </a:cubicBezTo>
                  <a:lnTo>
                    <a:pt x="1722228" y="2059046"/>
                  </a:lnTo>
                  <a:lnTo>
                    <a:pt x="0" y="372792"/>
                  </a:lnTo>
                  <a:lnTo>
                    <a:pt x="17849" y="353153"/>
                  </a:lnTo>
                  <a:cubicBezTo>
                    <a:pt x="236045" y="134957"/>
                    <a:pt x="537480" y="0"/>
                    <a:pt x="870435" y="0"/>
                  </a:cubicBezTo>
                  <a:close/>
                </a:path>
              </a:pathLst>
            </a:custGeom>
            <a:solidFill>
              <a:srgbClr val="7598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任意多边形 47">
              <a:extLst>
                <a:ext uri="{FF2B5EF4-FFF2-40B4-BE49-F238E27FC236}">
                  <a16:creationId xmlns="" xmlns:a16="http://schemas.microsoft.com/office/drawing/2014/main" id="{E913A97F-6A2B-46F5-BE30-ABC46474DA6E}"/>
                </a:ext>
              </a:extLst>
            </p:cNvPr>
            <p:cNvSpPr/>
            <p:nvPr/>
          </p:nvSpPr>
          <p:spPr>
            <a:xfrm>
              <a:off x="4325806" y="2266060"/>
              <a:ext cx="2057532" cy="2038686"/>
            </a:xfrm>
            <a:custGeom>
              <a:avLst/>
              <a:gdLst>
                <a:gd name="connsiteX0" fmla="*/ 335304 w 2057532"/>
                <a:gd name="connsiteY0" fmla="*/ 0 h 2038686"/>
                <a:gd name="connsiteX1" fmla="*/ 2057532 w 2057532"/>
                <a:gd name="connsiteY1" fmla="*/ 1686254 h 2038686"/>
                <a:gd name="connsiteX2" fmla="*/ 1972701 w 2057532"/>
                <a:gd name="connsiteY2" fmla="*/ 1763354 h 2038686"/>
                <a:gd name="connsiteX3" fmla="*/ 1205739 w 2057532"/>
                <a:gd name="connsiteY3" fmla="*/ 2038686 h 2038686"/>
                <a:gd name="connsiteX4" fmla="*/ 0 w 2057532"/>
                <a:gd name="connsiteY4" fmla="*/ 832947 h 2038686"/>
                <a:gd name="connsiteX5" fmla="*/ 275332 w 2057532"/>
                <a:gd name="connsiteY5" fmla="*/ 65985 h 2038686"/>
                <a:gd name="connsiteX6" fmla="*/ 335304 w 2057532"/>
                <a:gd name="connsiteY6" fmla="*/ 0 h 203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532" h="2038686">
                  <a:moveTo>
                    <a:pt x="335304" y="0"/>
                  </a:moveTo>
                  <a:lnTo>
                    <a:pt x="2057532" y="1686254"/>
                  </a:lnTo>
                  <a:lnTo>
                    <a:pt x="1972701" y="1763354"/>
                  </a:lnTo>
                  <a:cubicBezTo>
                    <a:pt x="1764278" y="1935360"/>
                    <a:pt x="1497075" y="2038686"/>
                    <a:pt x="1205739" y="2038686"/>
                  </a:cubicBezTo>
                  <a:cubicBezTo>
                    <a:pt x="539828" y="2038686"/>
                    <a:pt x="0" y="1498858"/>
                    <a:pt x="0" y="832947"/>
                  </a:cubicBezTo>
                  <a:cubicBezTo>
                    <a:pt x="0" y="541611"/>
                    <a:pt x="103327" y="274408"/>
                    <a:pt x="275332" y="65985"/>
                  </a:cubicBezTo>
                  <a:lnTo>
                    <a:pt x="335304" y="0"/>
                  </a:lnTo>
                  <a:close/>
                </a:path>
              </a:pathLst>
            </a:custGeom>
            <a:solidFill>
              <a:srgbClr val="547D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A8459CBA-4ED3-46AF-B8D2-470F3A1F7D87}"/>
                </a:ext>
              </a:extLst>
            </p:cNvPr>
            <p:cNvSpPr/>
            <p:nvPr/>
          </p:nvSpPr>
          <p:spPr>
            <a:xfrm>
              <a:off x="5799726" y="2724128"/>
              <a:ext cx="877163" cy="473206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优先级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9F738C77-1682-43DE-AF13-C60BBAB51BB6}"/>
                </a:ext>
              </a:extLst>
            </p:cNvPr>
            <p:cNvSpPr/>
            <p:nvPr/>
          </p:nvSpPr>
          <p:spPr>
            <a:xfrm>
              <a:off x="4690805" y="3106305"/>
              <a:ext cx="1107996" cy="473206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重要性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63AB462A-6BCF-4138-A147-FFF8F4B74BD2}"/>
                </a:ext>
              </a:extLst>
            </p:cNvPr>
            <p:cNvSpPr/>
            <p:nvPr/>
          </p:nvSpPr>
          <p:spPr>
            <a:xfrm rot="2679823">
              <a:off x="6333816" y="4415005"/>
              <a:ext cx="1343081" cy="134240"/>
            </a:xfrm>
            <a:prstGeom prst="rect">
              <a:avLst/>
            </a:prstGeom>
            <a:solidFill>
              <a:srgbClr val="7E9A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47EE9505-DE72-49FF-958D-13EB8177A3E9}"/>
                </a:ext>
              </a:extLst>
            </p:cNvPr>
            <p:cNvSpPr/>
            <p:nvPr/>
          </p:nvSpPr>
          <p:spPr>
            <a:xfrm rot="2833647">
              <a:off x="3971009" y="2233322"/>
              <a:ext cx="1343081" cy="134240"/>
            </a:xfrm>
            <a:prstGeom prst="rect">
              <a:avLst/>
            </a:prstGeom>
            <a:solidFill>
              <a:srgbClr val="547D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529E02FA-84D5-43D0-82FD-ED5DAEE538B4}"/>
              </a:ext>
            </a:extLst>
          </p:cNvPr>
          <p:cNvGrpSpPr/>
          <p:nvPr/>
        </p:nvGrpSpPr>
        <p:grpSpPr>
          <a:xfrm>
            <a:off x="827201" y="2671504"/>
            <a:ext cx="4204943" cy="2581651"/>
            <a:chOff x="1909246" y="3792097"/>
            <a:chExt cx="4204943" cy="2581651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EB491495-C938-4EB1-9398-CF09C89165C0}"/>
                </a:ext>
              </a:extLst>
            </p:cNvPr>
            <p:cNvSpPr/>
            <p:nvPr/>
          </p:nvSpPr>
          <p:spPr>
            <a:xfrm>
              <a:off x="2908599" y="5311919"/>
              <a:ext cx="2865547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重要（战略型独特、战术型独特）</a:t>
              </a:r>
              <a:endParaRPr lang="en-US" altLang="zh-CN" sz="14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一般（支持型独特、战略型一般）</a:t>
              </a:r>
              <a:endParaRPr lang="en-US" altLang="zh-CN" sz="14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不重要（支持型一般）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9C68BE3C-E780-48DF-BA71-E312646D4624}"/>
                </a:ext>
              </a:extLst>
            </p:cNvPr>
            <p:cNvSpPr/>
            <p:nvPr/>
          </p:nvSpPr>
          <p:spPr>
            <a:xfrm>
              <a:off x="1909246" y="3822411"/>
              <a:ext cx="800219" cy="338554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增殖性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86474B9B-170C-47F6-B491-F78A7C0B8301}"/>
                </a:ext>
              </a:extLst>
            </p:cNvPr>
            <p:cNvSpPr/>
            <p:nvPr/>
          </p:nvSpPr>
          <p:spPr>
            <a:xfrm>
              <a:off x="1909246" y="4381432"/>
              <a:ext cx="800219" cy="338554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独特性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A30EF95-E47F-438A-8B7D-19F1F839C94F}"/>
                </a:ext>
              </a:extLst>
            </p:cNvPr>
            <p:cNvSpPr/>
            <p:nvPr/>
          </p:nvSpPr>
          <p:spPr>
            <a:xfrm>
              <a:off x="2845985" y="3792097"/>
              <a:ext cx="1620957" cy="3885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增值性越高越关键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4D773AA-EDE7-42C2-B529-84D28D89EAE7}"/>
                </a:ext>
              </a:extLst>
            </p:cNvPr>
            <p:cNvSpPr/>
            <p:nvPr/>
          </p:nvSpPr>
          <p:spPr>
            <a:xfrm>
              <a:off x="2877405" y="4346950"/>
              <a:ext cx="3236784" cy="3885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独特性越强越关键（企业核心竞争力）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22DE18B6-D6F1-4B76-8C16-C29124A2E5E7}"/>
                </a:ext>
              </a:extLst>
            </p:cNvPr>
            <p:cNvSpPr/>
            <p:nvPr/>
          </p:nvSpPr>
          <p:spPr>
            <a:xfrm>
              <a:off x="2877405" y="4816669"/>
              <a:ext cx="2159566" cy="3885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战略型＞战术型＞支持型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AE6058D-BDBA-46B1-85A2-25E8BC18A871}"/>
                </a:ext>
              </a:extLst>
            </p:cNvPr>
            <p:cNvSpPr/>
            <p:nvPr/>
          </p:nvSpPr>
          <p:spPr>
            <a:xfrm>
              <a:off x="1909246" y="4873097"/>
              <a:ext cx="595035" cy="338554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类型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CA0E895-233C-41CE-BC35-505A50F59E52}"/>
                </a:ext>
              </a:extLst>
            </p:cNvPr>
            <p:cNvSpPr/>
            <p:nvPr/>
          </p:nvSpPr>
          <p:spPr>
            <a:xfrm>
              <a:off x="1909246" y="5399435"/>
              <a:ext cx="900000" cy="338554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经验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83FF45C0-50B8-49C6-8ACC-7A77D01FDC9A}"/>
              </a:ext>
            </a:extLst>
          </p:cNvPr>
          <p:cNvGrpSpPr/>
          <p:nvPr/>
        </p:nvGrpSpPr>
        <p:grpSpPr>
          <a:xfrm>
            <a:off x="7934206" y="2776422"/>
            <a:ext cx="3345293" cy="919654"/>
            <a:chOff x="6771421" y="1586168"/>
            <a:chExt cx="3345293" cy="919654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7F8C6834-46E5-435E-B297-6EED51FDB2CF}"/>
                </a:ext>
              </a:extLst>
            </p:cNvPr>
            <p:cNvSpPr/>
            <p:nvPr/>
          </p:nvSpPr>
          <p:spPr>
            <a:xfrm>
              <a:off x="8568173" y="2117254"/>
              <a:ext cx="1548541" cy="3885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cs typeface="+mn-ea"/>
                  <a:sym typeface="+mn-lt"/>
                </a:rPr>
                <a:t>效益越高越优先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8023C954-840A-49CE-846F-EE3917D4243D}"/>
                </a:ext>
              </a:extLst>
            </p:cNvPr>
            <p:cNvSpPr/>
            <p:nvPr/>
          </p:nvSpPr>
          <p:spPr>
            <a:xfrm>
              <a:off x="6771421" y="1606034"/>
              <a:ext cx="1709122" cy="338554"/>
            </a:xfrm>
            <a:prstGeom prst="rect">
              <a:avLst/>
            </a:prstGeom>
            <a:solidFill>
              <a:srgbClr val="7598B7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实施复杂性</a:t>
              </a: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风险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BAD4D4D3-C49E-4023-8273-A66DD74D4BF7}"/>
                </a:ext>
              </a:extLst>
            </p:cNvPr>
            <p:cNvSpPr/>
            <p:nvPr/>
          </p:nvSpPr>
          <p:spPr>
            <a:xfrm>
              <a:off x="8568173" y="1586168"/>
              <a:ext cx="1441420" cy="3885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cs typeface="+mn-ea"/>
                  <a:sym typeface="+mn-lt"/>
                </a:rPr>
                <a:t>风险越低越优先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5BD1D636-8CEB-48CB-BA6A-75182FF953FD}"/>
                </a:ext>
              </a:extLst>
            </p:cNvPr>
            <p:cNvSpPr/>
            <p:nvPr/>
          </p:nvSpPr>
          <p:spPr>
            <a:xfrm>
              <a:off x="7885508" y="2140337"/>
              <a:ext cx="595035" cy="338554"/>
            </a:xfrm>
            <a:prstGeom prst="rect">
              <a:avLst/>
            </a:prstGeom>
            <a:solidFill>
              <a:srgbClr val="7598B7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效益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46AFA5BF-A614-4A36-9B17-3547AC846FB8}"/>
              </a:ext>
            </a:extLst>
          </p:cNvPr>
          <p:cNvGrpSpPr/>
          <p:nvPr/>
        </p:nvGrpSpPr>
        <p:grpSpPr>
          <a:xfrm>
            <a:off x="170989" y="68826"/>
            <a:ext cx="6742870" cy="1819328"/>
            <a:chOff x="170989" y="68826"/>
            <a:chExt cx="6742870" cy="1819328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87CE927E-A031-479D-98B7-9D31876A0288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5" name="图片 34">
                <a:extLst>
                  <a:ext uri="{FF2B5EF4-FFF2-40B4-BE49-F238E27FC236}">
                    <a16:creationId xmlns="" xmlns:a16="http://schemas.microsoft.com/office/drawing/2014/main" id="{3FCD50D3-8CC5-4E0B-810F-E8114B7600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="" xmlns:a16="http://schemas.microsoft.com/office/drawing/2014/main" id="{5B823C64-20D7-484A-B6C0-3B7B5A5167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7" name="文本框 14">
                <a:extLst>
                  <a:ext uri="{FF2B5EF4-FFF2-40B4-BE49-F238E27FC236}">
                    <a16:creationId xmlns="" xmlns:a16="http://schemas.microsoft.com/office/drawing/2014/main" id="{BCFF0D19-AE6A-410D-B0D3-680D0E783C38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流程分析－风险和控制分析</a:t>
                </a:r>
              </a:p>
            </p:txBody>
          </p:sp>
        </p:grp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B4CB0871-2304-435D-859D-E9CB9610D7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188644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40" name="任意多边形 13">
            <a:extLst>
              <a:ext uri="{FF2B5EF4-FFF2-40B4-BE49-F238E27FC236}">
                <a16:creationId xmlns="" xmlns:a16="http://schemas.microsoft.com/office/drawing/2014/main" id="{80BAE11E-971A-4D1A-A726-D2288F385B7C}"/>
              </a:ext>
            </a:extLst>
          </p:cNvPr>
          <p:cNvSpPr/>
          <p:nvPr/>
        </p:nvSpPr>
        <p:spPr>
          <a:xfrm rot="5400000">
            <a:off x="9497250" y="4205621"/>
            <a:ext cx="1820031" cy="3620856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713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A4682F0D-784F-482A-A0CD-A71D997F39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1" t="38932" r="20534" b="21349"/>
          <a:stretch/>
        </p:blipFill>
        <p:spPr>
          <a:xfrm flipH="1">
            <a:off x="0" y="3410990"/>
            <a:ext cx="7941619" cy="4259469"/>
          </a:xfrm>
          <a:custGeom>
            <a:avLst/>
            <a:gdLst>
              <a:gd name="connsiteX0" fmla="*/ 6486731 w 8068310"/>
              <a:gd name="connsiteY0" fmla="*/ 21 h 4259469"/>
              <a:gd name="connsiteX1" fmla="*/ 8042545 w 8068310"/>
              <a:gd name="connsiteY1" fmla="*/ 941376 h 4259469"/>
              <a:gd name="connsiteX2" fmla="*/ 8068310 w 8068310"/>
              <a:gd name="connsiteY2" fmla="*/ 4259469 h 4259469"/>
              <a:gd name="connsiteX3" fmla="*/ 398248 w 8068310"/>
              <a:gd name="connsiteY3" fmla="*/ 4259469 h 4259469"/>
              <a:gd name="connsiteX4" fmla="*/ 329569 w 8068310"/>
              <a:gd name="connsiteY4" fmla="*/ 4155994 h 4259469"/>
              <a:gd name="connsiteX5" fmla="*/ 497849 w 8068310"/>
              <a:gd name="connsiteY5" fmla="*/ 521910 h 4259469"/>
              <a:gd name="connsiteX6" fmla="*/ 3567365 w 8068310"/>
              <a:gd name="connsiteY6" fmla="*/ 1328577 h 4259469"/>
              <a:gd name="connsiteX7" fmla="*/ 6350009 w 8068310"/>
              <a:gd name="connsiteY7" fmla="*/ 5642 h 4259469"/>
              <a:gd name="connsiteX8" fmla="*/ 6486731 w 8068310"/>
              <a:gd name="connsiteY8" fmla="*/ 21 h 4259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68310" h="4259469">
                <a:moveTo>
                  <a:pt x="6486731" y="21"/>
                </a:moveTo>
                <a:cubicBezTo>
                  <a:pt x="7155039" y="3625"/>
                  <a:pt x="7598792" y="472500"/>
                  <a:pt x="8042545" y="941376"/>
                </a:cubicBezTo>
                <a:lnTo>
                  <a:pt x="8068310" y="4259469"/>
                </a:lnTo>
                <a:lnTo>
                  <a:pt x="398248" y="4259469"/>
                </a:lnTo>
                <a:lnTo>
                  <a:pt x="329569" y="4155994"/>
                </a:lnTo>
                <a:cubicBezTo>
                  <a:pt x="-307966" y="3095739"/>
                  <a:pt x="108556" y="984736"/>
                  <a:pt x="497849" y="521910"/>
                </a:cubicBezTo>
                <a:cubicBezTo>
                  <a:pt x="959233" y="-26624"/>
                  <a:pt x="2592005" y="1414622"/>
                  <a:pt x="3567365" y="1328577"/>
                </a:cubicBezTo>
                <a:cubicBezTo>
                  <a:pt x="4542725" y="1242533"/>
                  <a:pt x="5604147" y="70176"/>
                  <a:pt x="6350009" y="5642"/>
                </a:cubicBezTo>
                <a:cubicBezTo>
                  <a:pt x="6396625" y="1609"/>
                  <a:pt x="6442177" y="-219"/>
                  <a:pt x="6486731" y="21"/>
                </a:cubicBezTo>
                <a:close/>
              </a:path>
            </a:pathLst>
          </a:custGeom>
        </p:spPr>
      </p:pic>
      <p:sp>
        <p:nvSpPr>
          <p:cNvPr id="6147" name="文本框 3"/>
          <p:cNvSpPr txBox="1"/>
          <p:nvPr/>
        </p:nvSpPr>
        <p:spPr>
          <a:xfrm>
            <a:off x="1562146" y="1681498"/>
            <a:ext cx="3987257" cy="221599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3800" dirty="0">
                <a:cs typeface="+mn-ea"/>
                <a:sym typeface="+mn-lt"/>
              </a:rPr>
              <a:t>目录</a:t>
            </a:r>
          </a:p>
        </p:txBody>
      </p:sp>
      <p:grpSp>
        <p:nvGrpSpPr>
          <p:cNvPr id="7209" name="组合 12"/>
          <p:cNvGrpSpPr/>
          <p:nvPr/>
        </p:nvGrpSpPr>
        <p:grpSpPr>
          <a:xfrm>
            <a:off x="6545942" y="922338"/>
            <a:ext cx="4757058" cy="1020762"/>
            <a:chOff x="0" y="0"/>
            <a:chExt cx="4757058" cy="1020794"/>
          </a:xfrm>
        </p:grpSpPr>
        <p:cxnSp>
          <p:nvCxnSpPr>
            <p:cNvPr id="7210" name="直接连接符 13"/>
            <p:cNvCxnSpPr/>
            <p:nvPr/>
          </p:nvCxnSpPr>
          <p:spPr>
            <a:xfrm>
              <a:off x="96656" y="470009"/>
              <a:ext cx="3698530" cy="0"/>
            </a:xfrm>
            <a:prstGeom prst="line">
              <a:avLst/>
            </a:prstGeom>
            <a:ln w="6350" cap="flat" cmpd="sng">
              <a:solidFill>
                <a:srgbClr val="7F7F7F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7211" name="文本框 14"/>
            <p:cNvSpPr txBox="1"/>
            <p:nvPr/>
          </p:nvSpPr>
          <p:spPr>
            <a:xfrm>
              <a:off x="0" y="0"/>
              <a:ext cx="3452780" cy="4247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defTabSz="914377"/>
              <a:r>
                <a:rPr lang="zh-CN" altLang="en-US" sz="2400" dirty="0">
                  <a:cs typeface="+mn-ea"/>
                  <a:sym typeface="+mn-lt"/>
                </a:rPr>
                <a:t>流程基本知识</a:t>
              </a:r>
            </a:p>
          </p:txBody>
        </p:sp>
        <p:sp>
          <p:nvSpPr>
            <p:cNvPr id="7212" name="文本框 15"/>
            <p:cNvSpPr txBox="1"/>
            <p:nvPr/>
          </p:nvSpPr>
          <p:spPr>
            <a:xfrm>
              <a:off x="69983" y="497574"/>
              <a:ext cx="4687075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cs typeface="+mn-ea"/>
                  <a:sym typeface="+mn-lt"/>
                </a:rPr>
                <a:t>Once when I was six years old I saw a magnificent picture in a book, called True Stories from Nature</a:t>
              </a:r>
            </a:p>
          </p:txBody>
        </p:sp>
      </p:grpSp>
      <p:grpSp>
        <p:nvGrpSpPr>
          <p:cNvPr id="7199" name="组合 20"/>
          <p:cNvGrpSpPr/>
          <p:nvPr/>
        </p:nvGrpSpPr>
        <p:grpSpPr>
          <a:xfrm>
            <a:off x="6545942" y="2274888"/>
            <a:ext cx="4757058" cy="1020762"/>
            <a:chOff x="0" y="0"/>
            <a:chExt cx="4757058" cy="1020794"/>
          </a:xfrm>
        </p:grpSpPr>
        <p:cxnSp>
          <p:nvCxnSpPr>
            <p:cNvPr id="7200" name="直接连接符 21"/>
            <p:cNvCxnSpPr/>
            <p:nvPr/>
          </p:nvCxnSpPr>
          <p:spPr>
            <a:xfrm>
              <a:off x="96656" y="470009"/>
              <a:ext cx="3698530" cy="0"/>
            </a:xfrm>
            <a:prstGeom prst="line">
              <a:avLst/>
            </a:prstGeom>
            <a:ln w="6350" cap="flat" cmpd="sng">
              <a:solidFill>
                <a:srgbClr val="7F7F7F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7201" name="文本框 22"/>
            <p:cNvSpPr txBox="1"/>
            <p:nvPr/>
          </p:nvSpPr>
          <p:spPr>
            <a:xfrm>
              <a:off x="0" y="0"/>
              <a:ext cx="3452780" cy="4247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r>
                <a:rPr lang="zh-CN" altLang="en-US" sz="2400" dirty="0">
                  <a:cs typeface="+mn-ea"/>
                  <a:sym typeface="+mn-lt"/>
                </a:rPr>
                <a:t>资料收集和流程分析</a:t>
              </a:r>
            </a:p>
          </p:txBody>
        </p:sp>
        <p:sp>
          <p:nvSpPr>
            <p:cNvPr id="7202" name="文本框 23"/>
            <p:cNvSpPr txBox="1"/>
            <p:nvPr/>
          </p:nvSpPr>
          <p:spPr>
            <a:xfrm>
              <a:off x="69983" y="497574"/>
              <a:ext cx="4687075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cs typeface="+mn-ea"/>
                  <a:sym typeface="+mn-lt"/>
                </a:rPr>
                <a:t>Once when I was six years old I saw a magnificent picture in a book, called True Stories from Nature</a:t>
              </a:r>
            </a:p>
          </p:txBody>
        </p:sp>
      </p:grpSp>
      <p:grpSp>
        <p:nvGrpSpPr>
          <p:cNvPr id="7189" name="组合 31"/>
          <p:cNvGrpSpPr/>
          <p:nvPr/>
        </p:nvGrpSpPr>
        <p:grpSpPr>
          <a:xfrm>
            <a:off x="6545942" y="3675063"/>
            <a:ext cx="4757058" cy="1020762"/>
            <a:chOff x="0" y="0"/>
            <a:chExt cx="4757058" cy="1020794"/>
          </a:xfrm>
        </p:grpSpPr>
        <p:cxnSp>
          <p:nvCxnSpPr>
            <p:cNvPr id="7190" name="直接连接符 32"/>
            <p:cNvCxnSpPr/>
            <p:nvPr/>
          </p:nvCxnSpPr>
          <p:spPr>
            <a:xfrm>
              <a:off x="96656" y="470009"/>
              <a:ext cx="3698530" cy="0"/>
            </a:xfrm>
            <a:prstGeom prst="line">
              <a:avLst/>
            </a:prstGeom>
            <a:ln w="6350" cap="flat" cmpd="sng">
              <a:solidFill>
                <a:srgbClr val="7F7F7F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7191" name="文本框 33"/>
            <p:cNvSpPr txBox="1"/>
            <p:nvPr/>
          </p:nvSpPr>
          <p:spPr>
            <a:xfrm>
              <a:off x="0" y="0"/>
              <a:ext cx="3452780" cy="4247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defTabSz="914377"/>
              <a:r>
                <a:rPr lang="zh-CN" altLang="en-US" sz="2400" dirty="0">
                  <a:cs typeface="+mn-ea"/>
                  <a:sym typeface="+mn-lt"/>
                </a:rPr>
                <a:t>流程图绘制</a:t>
              </a:r>
            </a:p>
          </p:txBody>
        </p:sp>
        <p:sp>
          <p:nvSpPr>
            <p:cNvPr id="7192" name="文本框 34"/>
            <p:cNvSpPr txBox="1"/>
            <p:nvPr/>
          </p:nvSpPr>
          <p:spPr>
            <a:xfrm>
              <a:off x="69983" y="497574"/>
              <a:ext cx="4687075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cs typeface="+mn-ea"/>
                  <a:sym typeface="+mn-lt"/>
                </a:rPr>
                <a:t>Once when I was six years old I saw a magnificent picture in a book, called True Stories from Nature</a:t>
              </a:r>
            </a:p>
          </p:txBody>
        </p:sp>
      </p:grpSp>
      <p:grpSp>
        <p:nvGrpSpPr>
          <p:cNvPr id="7179" name="组合 64"/>
          <p:cNvGrpSpPr/>
          <p:nvPr/>
        </p:nvGrpSpPr>
        <p:grpSpPr>
          <a:xfrm>
            <a:off x="6545942" y="5029200"/>
            <a:ext cx="4757058" cy="1020763"/>
            <a:chOff x="0" y="0"/>
            <a:chExt cx="4757058" cy="1020794"/>
          </a:xfrm>
        </p:grpSpPr>
        <p:cxnSp>
          <p:nvCxnSpPr>
            <p:cNvPr id="7180" name="直接连接符 65"/>
            <p:cNvCxnSpPr/>
            <p:nvPr/>
          </p:nvCxnSpPr>
          <p:spPr>
            <a:xfrm>
              <a:off x="96656" y="470009"/>
              <a:ext cx="3698530" cy="0"/>
            </a:xfrm>
            <a:prstGeom prst="line">
              <a:avLst/>
            </a:prstGeom>
            <a:ln w="6350" cap="flat" cmpd="sng">
              <a:solidFill>
                <a:srgbClr val="7F7F7F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7181" name="文本框 66"/>
            <p:cNvSpPr txBox="1"/>
            <p:nvPr/>
          </p:nvSpPr>
          <p:spPr>
            <a:xfrm>
              <a:off x="0" y="0"/>
              <a:ext cx="3452780" cy="4247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r>
                <a:rPr lang="zh-CN" altLang="en-US" sz="2400" dirty="0">
                  <a:cs typeface="+mn-ea"/>
                  <a:sym typeface="+mn-lt"/>
                </a:rPr>
                <a:t>流程改善和再造</a:t>
              </a:r>
            </a:p>
          </p:txBody>
        </p:sp>
        <p:sp>
          <p:nvSpPr>
            <p:cNvPr id="7182" name="文本框 67"/>
            <p:cNvSpPr txBox="1"/>
            <p:nvPr/>
          </p:nvSpPr>
          <p:spPr>
            <a:xfrm>
              <a:off x="69983" y="497574"/>
              <a:ext cx="4687075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cs typeface="+mn-ea"/>
                  <a:sym typeface="+mn-lt"/>
                </a:rPr>
                <a:t>Once when I was six years old I saw a magnificent picture in a book, called True Stories from Nature</a:t>
              </a: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CC66E092-1A9C-4B84-80C2-A160D0171B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8421" b="56005"/>
          <a:stretch/>
        </p:blipFill>
        <p:spPr>
          <a:xfrm>
            <a:off x="0" y="-135022"/>
            <a:ext cx="2713172" cy="2812026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椭圆 136">
            <a:extLst>
              <a:ext uri="{FF2B5EF4-FFF2-40B4-BE49-F238E27FC236}">
                <a16:creationId xmlns="" xmlns:a16="http://schemas.microsoft.com/office/drawing/2014/main" id="{F3435609-B17F-4A83-8206-17D22C6844A8}"/>
              </a:ext>
            </a:extLst>
          </p:cNvPr>
          <p:cNvSpPr/>
          <p:nvPr/>
        </p:nvSpPr>
        <p:spPr>
          <a:xfrm rot="3865237">
            <a:off x="9665044" y="1207188"/>
            <a:ext cx="2418088" cy="2493891"/>
          </a:xfrm>
          <a:prstGeom prst="ellipse">
            <a:avLst/>
          </a:prstGeom>
          <a:gradFill flip="none" rotWithShape="1">
            <a:gsLst>
              <a:gs pos="19000">
                <a:schemeClr val="bg1">
                  <a:alpha val="21000"/>
                </a:schemeClr>
              </a:gs>
              <a:gs pos="73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77"/>
            <a:endParaRPr lang="zh-CN" altLang="en-US" sz="1867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9C15B79-9474-4F66-8A09-D884091CDB63}"/>
              </a:ext>
            </a:extLst>
          </p:cNvPr>
          <p:cNvGrpSpPr/>
          <p:nvPr/>
        </p:nvGrpSpPr>
        <p:grpSpPr>
          <a:xfrm>
            <a:off x="2115999" y="2347460"/>
            <a:ext cx="8222061" cy="3106738"/>
            <a:chOff x="2115999" y="2347460"/>
            <a:chExt cx="8222061" cy="3106738"/>
          </a:xfrm>
        </p:grpSpPr>
        <p:sp>
          <p:nvSpPr>
            <p:cNvPr id="138" name="Freeform 14">
              <a:extLst>
                <a:ext uri="{FF2B5EF4-FFF2-40B4-BE49-F238E27FC236}">
                  <a16:creationId xmlns="" xmlns:a16="http://schemas.microsoft.com/office/drawing/2014/main" id="{20B5D3C9-E825-42D7-ABBE-5F84CAD4A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2765" y="2480809"/>
              <a:ext cx="892175" cy="2878138"/>
            </a:xfrm>
            <a:custGeom>
              <a:avLst/>
              <a:gdLst>
                <a:gd name="T0" fmla="*/ 25 w 405"/>
                <a:gd name="T1" fmla="*/ 1290 h 1305"/>
                <a:gd name="T2" fmla="*/ 53 w 405"/>
                <a:gd name="T3" fmla="*/ 1272 h 1305"/>
                <a:gd name="T4" fmla="*/ 137 w 405"/>
                <a:gd name="T5" fmla="*/ 1200 h 1305"/>
                <a:gd name="T6" fmla="*/ 154 w 405"/>
                <a:gd name="T7" fmla="*/ 1182 h 1305"/>
                <a:gd name="T8" fmla="*/ 171 w 405"/>
                <a:gd name="T9" fmla="*/ 1163 h 1305"/>
                <a:gd name="T10" fmla="*/ 221 w 405"/>
                <a:gd name="T11" fmla="*/ 1095 h 1305"/>
                <a:gd name="T12" fmla="*/ 263 w 405"/>
                <a:gd name="T13" fmla="*/ 1022 h 1305"/>
                <a:gd name="T14" fmla="*/ 279 w 405"/>
                <a:gd name="T15" fmla="*/ 986 h 1305"/>
                <a:gd name="T16" fmla="*/ 292 w 405"/>
                <a:gd name="T17" fmla="*/ 956 h 1305"/>
                <a:gd name="T18" fmla="*/ 303 w 405"/>
                <a:gd name="T19" fmla="*/ 925 h 1305"/>
                <a:gd name="T20" fmla="*/ 316 w 405"/>
                <a:gd name="T21" fmla="*/ 885 h 1305"/>
                <a:gd name="T22" fmla="*/ 326 w 405"/>
                <a:gd name="T23" fmla="*/ 843 h 1305"/>
                <a:gd name="T24" fmla="*/ 333 w 405"/>
                <a:gd name="T25" fmla="*/ 809 h 1305"/>
                <a:gd name="T26" fmla="*/ 339 w 405"/>
                <a:gd name="T27" fmla="*/ 775 h 1305"/>
                <a:gd name="T28" fmla="*/ 344 w 405"/>
                <a:gd name="T29" fmla="*/ 731 h 1305"/>
                <a:gd name="T30" fmla="*/ 346 w 405"/>
                <a:gd name="T31" fmla="*/ 687 h 1305"/>
                <a:gd name="T32" fmla="*/ 347 w 405"/>
                <a:gd name="T33" fmla="*/ 653 h 1305"/>
                <a:gd name="T34" fmla="*/ 346 w 405"/>
                <a:gd name="T35" fmla="*/ 617 h 1305"/>
                <a:gd name="T36" fmla="*/ 344 w 405"/>
                <a:gd name="T37" fmla="*/ 573 h 1305"/>
                <a:gd name="T38" fmla="*/ 339 w 405"/>
                <a:gd name="T39" fmla="*/ 529 h 1305"/>
                <a:gd name="T40" fmla="*/ 333 w 405"/>
                <a:gd name="T41" fmla="*/ 495 h 1305"/>
                <a:gd name="T42" fmla="*/ 326 w 405"/>
                <a:gd name="T43" fmla="*/ 461 h 1305"/>
                <a:gd name="T44" fmla="*/ 316 w 405"/>
                <a:gd name="T45" fmla="*/ 420 h 1305"/>
                <a:gd name="T46" fmla="*/ 303 w 405"/>
                <a:gd name="T47" fmla="*/ 380 h 1305"/>
                <a:gd name="T48" fmla="*/ 292 w 405"/>
                <a:gd name="T49" fmla="*/ 348 h 1305"/>
                <a:gd name="T50" fmla="*/ 279 w 405"/>
                <a:gd name="T51" fmla="*/ 318 h 1305"/>
                <a:gd name="T52" fmla="*/ 263 w 405"/>
                <a:gd name="T53" fmla="*/ 282 h 1305"/>
                <a:gd name="T54" fmla="*/ 221 w 405"/>
                <a:gd name="T55" fmla="*/ 209 h 1305"/>
                <a:gd name="T56" fmla="*/ 171 w 405"/>
                <a:gd name="T57" fmla="*/ 142 h 1305"/>
                <a:gd name="T58" fmla="*/ 146 w 405"/>
                <a:gd name="T59" fmla="*/ 113 h 1305"/>
                <a:gd name="T60" fmla="*/ 120 w 405"/>
                <a:gd name="T61" fmla="*/ 88 h 1305"/>
                <a:gd name="T62" fmla="*/ 46 w 405"/>
                <a:gd name="T63" fmla="*/ 28 h 1305"/>
                <a:gd name="T64" fmla="*/ 16 w 405"/>
                <a:gd name="T65" fmla="*/ 9 h 1305"/>
                <a:gd name="T66" fmla="*/ 17 w 405"/>
                <a:gd name="T67" fmla="*/ 6 h 1305"/>
                <a:gd name="T68" fmla="*/ 51 w 405"/>
                <a:gd name="T69" fmla="*/ 21 h 1305"/>
                <a:gd name="T70" fmla="*/ 82 w 405"/>
                <a:gd name="T71" fmla="*/ 37 h 1305"/>
                <a:gd name="T72" fmla="*/ 107 w 405"/>
                <a:gd name="T73" fmla="*/ 53 h 1305"/>
                <a:gd name="T74" fmla="*/ 214 w 405"/>
                <a:gd name="T75" fmla="*/ 144 h 1305"/>
                <a:gd name="T76" fmla="*/ 234 w 405"/>
                <a:gd name="T77" fmla="*/ 166 h 1305"/>
                <a:gd name="T78" fmla="*/ 290 w 405"/>
                <a:gd name="T79" fmla="*/ 242 h 1305"/>
                <a:gd name="T80" fmla="*/ 307 w 405"/>
                <a:gd name="T81" fmla="*/ 271 h 1305"/>
                <a:gd name="T82" fmla="*/ 327 w 405"/>
                <a:gd name="T83" fmla="*/ 309 h 1305"/>
                <a:gd name="T84" fmla="*/ 345 w 405"/>
                <a:gd name="T85" fmla="*/ 348 h 1305"/>
                <a:gd name="T86" fmla="*/ 358 w 405"/>
                <a:gd name="T87" fmla="*/ 381 h 1305"/>
                <a:gd name="T88" fmla="*/ 369 w 405"/>
                <a:gd name="T89" fmla="*/ 415 h 1305"/>
                <a:gd name="T90" fmla="*/ 393 w 405"/>
                <a:gd name="T91" fmla="*/ 513 h 1305"/>
                <a:gd name="T92" fmla="*/ 401 w 405"/>
                <a:gd name="T93" fmla="*/ 578 h 1305"/>
                <a:gd name="T94" fmla="*/ 404 w 405"/>
                <a:gd name="T95" fmla="*/ 625 h 1305"/>
                <a:gd name="T96" fmla="*/ 404 w 405"/>
                <a:gd name="T97" fmla="*/ 671 h 1305"/>
                <a:gd name="T98" fmla="*/ 403 w 405"/>
                <a:gd name="T99" fmla="*/ 708 h 1305"/>
                <a:gd name="T100" fmla="*/ 394 w 405"/>
                <a:gd name="T101" fmla="*/ 782 h 1305"/>
                <a:gd name="T102" fmla="*/ 374 w 405"/>
                <a:gd name="T103" fmla="*/ 872 h 1305"/>
                <a:gd name="T104" fmla="*/ 363 w 405"/>
                <a:gd name="T105" fmla="*/ 906 h 1305"/>
                <a:gd name="T106" fmla="*/ 348 w 405"/>
                <a:gd name="T107" fmla="*/ 948 h 1305"/>
                <a:gd name="T108" fmla="*/ 330 w 405"/>
                <a:gd name="T109" fmla="*/ 988 h 1305"/>
                <a:gd name="T110" fmla="*/ 315 w 405"/>
                <a:gd name="T111" fmla="*/ 1019 h 1305"/>
                <a:gd name="T112" fmla="*/ 298 w 405"/>
                <a:gd name="T113" fmla="*/ 1048 h 1305"/>
                <a:gd name="T114" fmla="*/ 135 w 405"/>
                <a:gd name="T115" fmla="*/ 1231 h 1305"/>
                <a:gd name="T116" fmla="*/ 103 w 405"/>
                <a:gd name="T117" fmla="*/ 1254 h 1305"/>
                <a:gd name="T118" fmla="*/ 66 w 405"/>
                <a:gd name="T119" fmla="*/ 1276 h 1305"/>
                <a:gd name="T120" fmla="*/ 38 w 405"/>
                <a:gd name="T121" fmla="*/ 1289 h 1305"/>
                <a:gd name="T122" fmla="*/ 0 w 405"/>
                <a:gd name="T123" fmla="*/ 1305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305">
                  <a:moveTo>
                    <a:pt x="0" y="1305"/>
                  </a:moveTo>
                  <a:cubicBezTo>
                    <a:pt x="0" y="1305"/>
                    <a:pt x="5" y="1302"/>
                    <a:pt x="16" y="1295"/>
                  </a:cubicBezTo>
                  <a:cubicBezTo>
                    <a:pt x="19" y="1294"/>
                    <a:pt x="21" y="1292"/>
                    <a:pt x="25" y="1290"/>
                  </a:cubicBezTo>
                  <a:cubicBezTo>
                    <a:pt x="28" y="1288"/>
                    <a:pt x="31" y="1286"/>
                    <a:pt x="35" y="1284"/>
                  </a:cubicBezTo>
                  <a:cubicBezTo>
                    <a:pt x="38" y="1282"/>
                    <a:pt x="42" y="1279"/>
                    <a:pt x="46" y="1276"/>
                  </a:cubicBezTo>
                  <a:cubicBezTo>
                    <a:pt x="48" y="1275"/>
                    <a:pt x="50" y="1273"/>
                    <a:pt x="53" y="1272"/>
                  </a:cubicBezTo>
                  <a:cubicBezTo>
                    <a:pt x="55" y="1270"/>
                    <a:pt x="57" y="1269"/>
                    <a:pt x="59" y="1267"/>
                  </a:cubicBezTo>
                  <a:cubicBezTo>
                    <a:pt x="77" y="1254"/>
                    <a:pt x="98" y="1237"/>
                    <a:pt x="120" y="1216"/>
                  </a:cubicBezTo>
                  <a:cubicBezTo>
                    <a:pt x="126" y="1211"/>
                    <a:pt x="131" y="1206"/>
                    <a:pt x="137" y="1200"/>
                  </a:cubicBezTo>
                  <a:cubicBezTo>
                    <a:pt x="139" y="1199"/>
                    <a:pt x="140" y="1197"/>
                    <a:pt x="141" y="1196"/>
                  </a:cubicBezTo>
                  <a:cubicBezTo>
                    <a:pt x="143" y="1194"/>
                    <a:pt x="144" y="1193"/>
                    <a:pt x="146" y="1191"/>
                  </a:cubicBezTo>
                  <a:cubicBezTo>
                    <a:pt x="148" y="1188"/>
                    <a:pt x="151" y="1185"/>
                    <a:pt x="154" y="1182"/>
                  </a:cubicBezTo>
                  <a:cubicBezTo>
                    <a:pt x="156" y="1180"/>
                    <a:pt x="157" y="1179"/>
                    <a:pt x="158" y="1177"/>
                  </a:cubicBezTo>
                  <a:cubicBezTo>
                    <a:pt x="160" y="1176"/>
                    <a:pt x="161" y="1174"/>
                    <a:pt x="163" y="1172"/>
                  </a:cubicBezTo>
                  <a:cubicBezTo>
                    <a:pt x="165" y="1169"/>
                    <a:pt x="168" y="1166"/>
                    <a:pt x="171" y="1163"/>
                  </a:cubicBezTo>
                  <a:cubicBezTo>
                    <a:pt x="174" y="1159"/>
                    <a:pt x="177" y="1156"/>
                    <a:pt x="180" y="1152"/>
                  </a:cubicBezTo>
                  <a:cubicBezTo>
                    <a:pt x="182" y="1149"/>
                    <a:pt x="185" y="1145"/>
                    <a:pt x="188" y="1142"/>
                  </a:cubicBezTo>
                  <a:cubicBezTo>
                    <a:pt x="199" y="1127"/>
                    <a:pt x="210" y="1112"/>
                    <a:pt x="221" y="1095"/>
                  </a:cubicBezTo>
                  <a:cubicBezTo>
                    <a:pt x="232" y="1079"/>
                    <a:pt x="242" y="1061"/>
                    <a:pt x="252" y="1043"/>
                  </a:cubicBezTo>
                  <a:cubicBezTo>
                    <a:pt x="254" y="1039"/>
                    <a:pt x="257" y="1034"/>
                    <a:pt x="259" y="1029"/>
                  </a:cubicBezTo>
                  <a:cubicBezTo>
                    <a:pt x="260" y="1027"/>
                    <a:pt x="261" y="1025"/>
                    <a:pt x="263" y="1022"/>
                  </a:cubicBezTo>
                  <a:cubicBezTo>
                    <a:pt x="264" y="1020"/>
                    <a:pt x="265" y="1018"/>
                    <a:pt x="266" y="1015"/>
                  </a:cubicBezTo>
                  <a:cubicBezTo>
                    <a:pt x="268" y="1011"/>
                    <a:pt x="271" y="1006"/>
                    <a:pt x="273" y="1001"/>
                  </a:cubicBezTo>
                  <a:cubicBezTo>
                    <a:pt x="275" y="996"/>
                    <a:pt x="277" y="991"/>
                    <a:pt x="279" y="986"/>
                  </a:cubicBezTo>
                  <a:cubicBezTo>
                    <a:pt x="280" y="984"/>
                    <a:pt x="282" y="981"/>
                    <a:pt x="283" y="979"/>
                  </a:cubicBezTo>
                  <a:cubicBezTo>
                    <a:pt x="284" y="976"/>
                    <a:pt x="285" y="974"/>
                    <a:pt x="286" y="971"/>
                  </a:cubicBezTo>
                  <a:cubicBezTo>
                    <a:pt x="288" y="966"/>
                    <a:pt x="290" y="961"/>
                    <a:pt x="292" y="956"/>
                  </a:cubicBezTo>
                  <a:cubicBezTo>
                    <a:pt x="294" y="951"/>
                    <a:pt x="296" y="946"/>
                    <a:pt x="298" y="941"/>
                  </a:cubicBezTo>
                  <a:cubicBezTo>
                    <a:pt x="298" y="938"/>
                    <a:pt x="299" y="935"/>
                    <a:pt x="300" y="933"/>
                  </a:cubicBezTo>
                  <a:cubicBezTo>
                    <a:pt x="301" y="930"/>
                    <a:pt x="302" y="927"/>
                    <a:pt x="303" y="925"/>
                  </a:cubicBezTo>
                  <a:cubicBezTo>
                    <a:pt x="305" y="920"/>
                    <a:pt x="307" y="914"/>
                    <a:pt x="308" y="909"/>
                  </a:cubicBezTo>
                  <a:cubicBezTo>
                    <a:pt x="310" y="904"/>
                    <a:pt x="312" y="898"/>
                    <a:pt x="313" y="893"/>
                  </a:cubicBezTo>
                  <a:cubicBezTo>
                    <a:pt x="314" y="890"/>
                    <a:pt x="315" y="887"/>
                    <a:pt x="316" y="885"/>
                  </a:cubicBezTo>
                  <a:cubicBezTo>
                    <a:pt x="316" y="882"/>
                    <a:pt x="317" y="879"/>
                    <a:pt x="318" y="876"/>
                  </a:cubicBezTo>
                  <a:cubicBezTo>
                    <a:pt x="319" y="871"/>
                    <a:pt x="321" y="865"/>
                    <a:pt x="322" y="860"/>
                  </a:cubicBezTo>
                  <a:cubicBezTo>
                    <a:pt x="323" y="854"/>
                    <a:pt x="325" y="849"/>
                    <a:pt x="326" y="843"/>
                  </a:cubicBezTo>
                  <a:cubicBezTo>
                    <a:pt x="327" y="840"/>
                    <a:pt x="327" y="838"/>
                    <a:pt x="328" y="835"/>
                  </a:cubicBezTo>
                  <a:cubicBezTo>
                    <a:pt x="328" y="832"/>
                    <a:pt x="329" y="829"/>
                    <a:pt x="330" y="826"/>
                  </a:cubicBezTo>
                  <a:cubicBezTo>
                    <a:pt x="331" y="821"/>
                    <a:pt x="332" y="815"/>
                    <a:pt x="333" y="809"/>
                  </a:cubicBezTo>
                  <a:cubicBezTo>
                    <a:pt x="334" y="804"/>
                    <a:pt x="335" y="798"/>
                    <a:pt x="336" y="792"/>
                  </a:cubicBezTo>
                  <a:cubicBezTo>
                    <a:pt x="336" y="789"/>
                    <a:pt x="337" y="787"/>
                    <a:pt x="337" y="784"/>
                  </a:cubicBezTo>
                  <a:cubicBezTo>
                    <a:pt x="339" y="775"/>
                    <a:pt x="339" y="775"/>
                    <a:pt x="339" y="775"/>
                  </a:cubicBezTo>
                  <a:cubicBezTo>
                    <a:pt x="339" y="769"/>
                    <a:pt x="340" y="763"/>
                    <a:pt x="341" y="758"/>
                  </a:cubicBezTo>
                  <a:cubicBezTo>
                    <a:pt x="341" y="752"/>
                    <a:pt x="342" y="746"/>
                    <a:pt x="343" y="740"/>
                  </a:cubicBezTo>
                  <a:cubicBezTo>
                    <a:pt x="343" y="737"/>
                    <a:pt x="343" y="734"/>
                    <a:pt x="344" y="731"/>
                  </a:cubicBezTo>
                  <a:cubicBezTo>
                    <a:pt x="344" y="723"/>
                    <a:pt x="344" y="723"/>
                    <a:pt x="344" y="723"/>
                  </a:cubicBezTo>
                  <a:cubicBezTo>
                    <a:pt x="345" y="717"/>
                    <a:pt x="345" y="711"/>
                    <a:pt x="346" y="705"/>
                  </a:cubicBezTo>
                  <a:cubicBezTo>
                    <a:pt x="346" y="699"/>
                    <a:pt x="346" y="693"/>
                    <a:pt x="346" y="687"/>
                  </a:cubicBezTo>
                  <a:cubicBezTo>
                    <a:pt x="347" y="679"/>
                    <a:pt x="347" y="679"/>
                    <a:pt x="347" y="679"/>
                  </a:cubicBezTo>
                  <a:cubicBezTo>
                    <a:pt x="347" y="670"/>
                    <a:pt x="347" y="670"/>
                    <a:pt x="347" y="670"/>
                  </a:cubicBezTo>
                  <a:cubicBezTo>
                    <a:pt x="347" y="653"/>
                    <a:pt x="347" y="653"/>
                    <a:pt x="347" y="653"/>
                  </a:cubicBezTo>
                  <a:cubicBezTo>
                    <a:pt x="347" y="634"/>
                    <a:pt x="347" y="634"/>
                    <a:pt x="347" y="634"/>
                  </a:cubicBezTo>
                  <a:cubicBezTo>
                    <a:pt x="347" y="625"/>
                    <a:pt x="347" y="625"/>
                    <a:pt x="347" y="625"/>
                  </a:cubicBezTo>
                  <a:cubicBezTo>
                    <a:pt x="346" y="617"/>
                    <a:pt x="346" y="617"/>
                    <a:pt x="346" y="617"/>
                  </a:cubicBezTo>
                  <a:cubicBezTo>
                    <a:pt x="346" y="611"/>
                    <a:pt x="346" y="605"/>
                    <a:pt x="346" y="599"/>
                  </a:cubicBezTo>
                  <a:cubicBezTo>
                    <a:pt x="345" y="593"/>
                    <a:pt x="345" y="588"/>
                    <a:pt x="344" y="582"/>
                  </a:cubicBezTo>
                  <a:cubicBezTo>
                    <a:pt x="344" y="573"/>
                    <a:pt x="344" y="573"/>
                    <a:pt x="344" y="573"/>
                  </a:cubicBezTo>
                  <a:cubicBezTo>
                    <a:pt x="343" y="570"/>
                    <a:pt x="343" y="567"/>
                    <a:pt x="343" y="564"/>
                  </a:cubicBezTo>
                  <a:cubicBezTo>
                    <a:pt x="342" y="558"/>
                    <a:pt x="341" y="553"/>
                    <a:pt x="341" y="547"/>
                  </a:cubicBezTo>
                  <a:cubicBezTo>
                    <a:pt x="340" y="541"/>
                    <a:pt x="339" y="535"/>
                    <a:pt x="339" y="529"/>
                  </a:cubicBezTo>
                  <a:cubicBezTo>
                    <a:pt x="337" y="521"/>
                    <a:pt x="337" y="521"/>
                    <a:pt x="337" y="521"/>
                  </a:cubicBezTo>
                  <a:cubicBezTo>
                    <a:pt x="337" y="518"/>
                    <a:pt x="336" y="515"/>
                    <a:pt x="336" y="512"/>
                  </a:cubicBezTo>
                  <a:cubicBezTo>
                    <a:pt x="335" y="506"/>
                    <a:pt x="334" y="501"/>
                    <a:pt x="333" y="495"/>
                  </a:cubicBezTo>
                  <a:cubicBezTo>
                    <a:pt x="332" y="489"/>
                    <a:pt x="331" y="484"/>
                    <a:pt x="330" y="478"/>
                  </a:cubicBezTo>
                  <a:cubicBezTo>
                    <a:pt x="329" y="475"/>
                    <a:pt x="328" y="472"/>
                    <a:pt x="328" y="470"/>
                  </a:cubicBezTo>
                  <a:cubicBezTo>
                    <a:pt x="327" y="467"/>
                    <a:pt x="327" y="464"/>
                    <a:pt x="326" y="461"/>
                  </a:cubicBezTo>
                  <a:cubicBezTo>
                    <a:pt x="325" y="456"/>
                    <a:pt x="323" y="450"/>
                    <a:pt x="322" y="444"/>
                  </a:cubicBezTo>
                  <a:cubicBezTo>
                    <a:pt x="321" y="439"/>
                    <a:pt x="319" y="433"/>
                    <a:pt x="318" y="428"/>
                  </a:cubicBezTo>
                  <a:cubicBezTo>
                    <a:pt x="317" y="425"/>
                    <a:pt x="316" y="422"/>
                    <a:pt x="316" y="420"/>
                  </a:cubicBezTo>
                  <a:cubicBezTo>
                    <a:pt x="315" y="417"/>
                    <a:pt x="314" y="414"/>
                    <a:pt x="313" y="412"/>
                  </a:cubicBezTo>
                  <a:cubicBezTo>
                    <a:pt x="311" y="406"/>
                    <a:pt x="310" y="401"/>
                    <a:pt x="308" y="395"/>
                  </a:cubicBezTo>
                  <a:cubicBezTo>
                    <a:pt x="306" y="390"/>
                    <a:pt x="305" y="385"/>
                    <a:pt x="303" y="380"/>
                  </a:cubicBezTo>
                  <a:cubicBezTo>
                    <a:pt x="302" y="377"/>
                    <a:pt x="301" y="374"/>
                    <a:pt x="300" y="372"/>
                  </a:cubicBezTo>
                  <a:cubicBezTo>
                    <a:pt x="299" y="369"/>
                    <a:pt x="298" y="366"/>
                    <a:pt x="297" y="364"/>
                  </a:cubicBezTo>
                  <a:cubicBezTo>
                    <a:pt x="296" y="359"/>
                    <a:pt x="294" y="353"/>
                    <a:pt x="292" y="348"/>
                  </a:cubicBezTo>
                  <a:cubicBezTo>
                    <a:pt x="290" y="343"/>
                    <a:pt x="288" y="338"/>
                    <a:pt x="286" y="333"/>
                  </a:cubicBezTo>
                  <a:cubicBezTo>
                    <a:pt x="285" y="331"/>
                    <a:pt x="284" y="328"/>
                    <a:pt x="283" y="326"/>
                  </a:cubicBezTo>
                  <a:cubicBezTo>
                    <a:pt x="281" y="323"/>
                    <a:pt x="280" y="321"/>
                    <a:pt x="279" y="318"/>
                  </a:cubicBezTo>
                  <a:cubicBezTo>
                    <a:pt x="277" y="313"/>
                    <a:pt x="275" y="308"/>
                    <a:pt x="273" y="303"/>
                  </a:cubicBezTo>
                  <a:cubicBezTo>
                    <a:pt x="271" y="299"/>
                    <a:pt x="268" y="294"/>
                    <a:pt x="266" y="289"/>
                  </a:cubicBezTo>
                  <a:cubicBezTo>
                    <a:pt x="265" y="287"/>
                    <a:pt x="264" y="284"/>
                    <a:pt x="263" y="282"/>
                  </a:cubicBezTo>
                  <a:cubicBezTo>
                    <a:pt x="261" y="280"/>
                    <a:pt x="260" y="277"/>
                    <a:pt x="259" y="275"/>
                  </a:cubicBezTo>
                  <a:cubicBezTo>
                    <a:pt x="256" y="270"/>
                    <a:pt x="254" y="266"/>
                    <a:pt x="252" y="261"/>
                  </a:cubicBezTo>
                  <a:cubicBezTo>
                    <a:pt x="242" y="243"/>
                    <a:pt x="232" y="226"/>
                    <a:pt x="221" y="209"/>
                  </a:cubicBezTo>
                  <a:cubicBezTo>
                    <a:pt x="210" y="193"/>
                    <a:pt x="199" y="177"/>
                    <a:pt x="188" y="163"/>
                  </a:cubicBezTo>
                  <a:cubicBezTo>
                    <a:pt x="185" y="159"/>
                    <a:pt x="182" y="156"/>
                    <a:pt x="180" y="152"/>
                  </a:cubicBezTo>
                  <a:cubicBezTo>
                    <a:pt x="177" y="149"/>
                    <a:pt x="174" y="145"/>
                    <a:pt x="171" y="142"/>
                  </a:cubicBezTo>
                  <a:cubicBezTo>
                    <a:pt x="168" y="138"/>
                    <a:pt x="165" y="135"/>
                    <a:pt x="163" y="132"/>
                  </a:cubicBezTo>
                  <a:cubicBezTo>
                    <a:pt x="160" y="129"/>
                    <a:pt x="157" y="125"/>
                    <a:pt x="154" y="122"/>
                  </a:cubicBezTo>
                  <a:cubicBezTo>
                    <a:pt x="151" y="119"/>
                    <a:pt x="148" y="116"/>
                    <a:pt x="146" y="113"/>
                  </a:cubicBezTo>
                  <a:cubicBezTo>
                    <a:pt x="144" y="112"/>
                    <a:pt x="143" y="110"/>
                    <a:pt x="141" y="109"/>
                  </a:cubicBezTo>
                  <a:cubicBezTo>
                    <a:pt x="140" y="107"/>
                    <a:pt x="139" y="106"/>
                    <a:pt x="137" y="104"/>
                  </a:cubicBezTo>
                  <a:cubicBezTo>
                    <a:pt x="131" y="99"/>
                    <a:pt x="126" y="93"/>
                    <a:pt x="120" y="88"/>
                  </a:cubicBezTo>
                  <a:cubicBezTo>
                    <a:pt x="98" y="67"/>
                    <a:pt x="77" y="50"/>
                    <a:pt x="59" y="37"/>
                  </a:cubicBezTo>
                  <a:cubicBezTo>
                    <a:pt x="57" y="36"/>
                    <a:pt x="55" y="34"/>
                    <a:pt x="53" y="33"/>
                  </a:cubicBezTo>
                  <a:cubicBezTo>
                    <a:pt x="50" y="31"/>
                    <a:pt x="48" y="30"/>
                    <a:pt x="46" y="28"/>
                  </a:cubicBezTo>
                  <a:cubicBezTo>
                    <a:pt x="42" y="26"/>
                    <a:pt x="38" y="23"/>
                    <a:pt x="35" y="21"/>
                  </a:cubicBezTo>
                  <a:cubicBezTo>
                    <a:pt x="31" y="18"/>
                    <a:pt x="28" y="16"/>
                    <a:pt x="24" y="14"/>
                  </a:cubicBezTo>
                  <a:cubicBezTo>
                    <a:pt x="21" y="12"/>
                    <a:pt x="18" y="10"/>
                    <a:pt x="16" y="9"/>
                  </a:cubicBezTo>
                  <a:cubicBezTo>
                    <a:pt x="5" y="3"/>
                    <a:pt x="0" y="0"/>
                    <a:pt x="0" y="0"/>
                  </a:cubicBezTo>
                  <a:cubicBezTo>
                    <a:pt x="0" y="0"/>
                    <a:pt x="1" y="0"/>
                    <a:pt x="4" y="1"/>
                  </a:cubicBezTo>
                  <a:cubicBezTo>
                    <a:pt x="7" y="2"/>
                    <a:pt x="12" y="4"/>
                    <a:pt x="17" y="6"/>
                  </a:cubicBezTo>
                  <a:cubicBezTo>
                    <a:pt x="20" y="7"/>
                    <a:pt x="23" y="9"/>
                    <a:pt x="27" y="10"/>
                  </a:cubicBezTo>
                  <a:cubicBezTo>
                    <a:pt x="30" y="12"/>
                    <a:pt x="34" y="13"/>
                    <a:pt x="38" y="15"/>
                  </a:cubicBezTo>
                  <a:cubicBezTo>
                    <a:pt x="42" y="17"/>
                    <a:pt x="47" y="19"/>
                    <a:pt x="51" y="21"/>
                  </a:cubicBezTo>
                  <a:cubicBezTo>
                    <a:pt x="54" y="22"/>
                    <a:pt x="56" y="24"/>
                    <a:pt x="58" y="25"/>
                  </a:cubicBezTo>
                  <a:cubicBezTo>
                    <a:pt x="61" y="26"/>
                    <a:pt x="63" y="27"/>
                    <a:pt x="66" y="29"/>
                  </a:cubicBezTo>
                  <a:cubicBezTo>
                    <a:pt x="71" y="31"/>
                    <a:pt x="76" y="34"/>
                    <a:pt x="82" y="37"/>
                  </a:cubicBezTo>
                  <a:cubicBezTo>
                    <a:pt x="87" y="41"/>
                    <a:pt x="93" y="44"/>
                    <a:pt x="99" y="48"/>
                  </a:cubicBezTo>
                  <a:cubicBezTo>
                    <a:pt x="100" y="49"/>
                    <a:pt x="102" y="50"/>
                    <a:pt x="103" y="51"/>
                  </a:cubicBezTo>
                  <a:cubicBezTo>
                    <a:pt x="105" y="51"/>
                    <a:pt x="106" y="52"/>
                    <a:pt x="107" y="53"/>
                  </a:cubicBezTo>
                  <a:cubicBezTo>
                    <a:pt x="110" y="55"/>
                    <a:pt x="113" y="58"/>
                    <a:pt x="117" y="60"/>
                  </a:cubicBezTo>
                  <a:cubicBezTo>
                    <a:pt x="123" y="64"/>
                    <a:pt x="129" y="68"/>
                    <a:pt x="135" y="73"/>
                  </a:cubicBezTo>
                  <a:cubicBezTo>
                    <a:pt x="161" y="92"/>
                    <a:pt x="188" y="116"/>
                    <a:pt x="214" y="144"/>
                  </a:cubicBezTo>
                  <a:cubicBezTo>
                    <a:pt x="217" y="148"/>
                    <a:pt x="221" y="151"/>
                    <a:pt x="224" y="155"/>
                  </a:cubicBezTo>
                  <a:cubicBezTo>
                    <a:pt x="226" y="157"/>
                    <a:pt x="227" y="159"/>
                    <a:pt x="229" y="160"/>
                  </a:cubicBezTo>
                  <a:cubicBezTo>
                    <a:pt x="231" y="162"/>
                    <a:pt x="232" y="164"/>
                    <a:pt x="234" y="166"/>
                  </a:cubicBezTo>
                  <a:cubicBezTo>
                    <a:pt x="237" y="170"/>
                    <a:pt x="240" y="174"/>
                    <a:pt x="244" y="178"/>
                  </a:cubicBezTo>
                  <a:cubicBezTo>
                    <a:pt x="247" y="182"/>
                    <a:pt x="250" y="186"/>
                    <a:pt x="253" y="190"/>
                  </a:cubicBezTo>
                  <a:cubicBezTo>
                    <a:pt x="266" y="206"/>
                    <a:pt x="278" y="224"/>
                    <a:pt x="290" y="242"/>
                  </a:cubicBezTo>
                  <a:cubicBezTo>
                    <a:pt x="293" y="247"/>
                    <a:pt x="296" y="252"/>
                    <a:pt x="298" y="257"/>
                  </a:cubicBezTo>
                  <a:cubicBezTo>
                    <a:pt x="300" y="259"/>
                    <a:pt x="301" y="261"/>
                    <a:pt x="303" y="264"/>
                  </a:cubicBezTo>
                  <a:cubicBezTo>
                    <a:pt x="304" y="266"/>
                    <a:pt x="305" y="269"/>
                    <a:pt x="307" y="271"/>
                  </a:cubicBezTo>
                  <a:cubicBezTo>
                    <a:pt x="310" y="276"/>
                    <a:pt x="312" y="281"/>
                    <a:pt x="315" y="286"/>
                  </a:cubicBezTo>
                  <a:cubicBezTo>
                    <a:pt x="318" y="291"/>
                    <a:pt x="320" y="296"/>
                    <a:pt x="323" y="301"/>
                  </a:cubicBezTo>
                  <a:cubicBezTo>
                    <a:pt x="324" y="304"/>
                    <a:pt x="325" y="306"/>
                    <a:pt x="327" y="309"/>
                  </a:cubicBezTo>
                  <a:cubicBezTo>
                    <a:pt x="328" y="311"/>
                    <a:pt x="329" y="314"/>
                    <a:pt x="330" y="316"/>
                  </a:cubicBezTo>
                  <a:cubicBezTo>
                    <a:pt x="333" y="322"/>
                    <a:pt x="335" y="327"/>
                    <a:pt x="338" y="332"/>
                  </a:cubicBezTo>
                  <a:cubicBezTo>
                    <a:pt x="340" y="338"/>
                    <a:pt x="342" y="343"/>
                    <a:pt x="345" y="348"/>
                  </a:cubicBezTo>
                  <a:cubicBezTo>
                    <a:pt x="346" y="351"/>
                    <a:pt x="347" y="354"/>
                    <a:pt x="348" y="356"/>
                  </a:cubicBezTo>
                  <a:cubicBezTo>
                    <a:pt x="349" y="359"/>
                    <a:pt x="350" y="362"/>
                    <a:pt x="351" y="365"/>
                  </a:cubicBezTo>
                  <a:cubicBezTo>
                    <a:pt x="353" y="370"/>
                    <a:pt x="355" y="376"/>
                    <a:pt x="358" y="381"/>
                  </a:cubicBezTo>
                  <a:cubicBezTo>
                    <a:pt x="360" y="387"/>
                    <a:pt x="361" y="393"/>
                    <a:pt x="363" y="398"/>
                  </a:cubicBezTo>
                  <a:cubicBezTo>
                    <a:pt x="364" y="401"/>
                    <a:pt x="365" y="404"/>
                    <a:pt x="366" y="407"/>
                  </a:cubicBezTo>
                  <a:cubicBezTo>
                    <a:pt x="367" y="410"/>
                    <a:pt x="368" y="412"/>
                    <a:pt x="369" y="415"/>
                  </a:cubicBezTo>
                  <a:cubicBezTo>
                    <a:pt x="371" y="421"/>
                    <a:pt x="372" y="427"/>
                    <a:pt x="374" y="433"/>
                  </a:cubicBezTo>
                  <a:cubicBezTo>
                    <a:pt x="381" y="456"/>
                    <a:pt x="387" y="480"/>
                    <a:pt x="391" y="504"/>
                  </a:cubicBezTo>
                  <a:cubicBezTo>
                    <a:pt x="391" y="507"/>
                    <a:pt x="392" y="510"/>
                    <a:pt x="393" y="513"/>
                  </a:cubicBezTo>
                  <a:cubicBezTo>
                    <a:pt x="394" y="522"/>
                    <a:pt x="394" y="522"/>
                    <a:pt x="394" y="522"/>
                  </a:cubicBezTo>
                  <a:cubicBezTo>
                    <a:pt x="395" y="528"/>
                    <a:pt x="396" y="534"/>
                    <a:pt x="397" y="541"/>
                  </a:cubicBezTo>
                  <a:cubicBezTo>
                    <a:pt x="398" y="553"/>
                    <a:pt x="400" y="565"/>
                    <a:pt x="401" y="578"/>
                  </a:cubicBezTo>
                  <a:cubicBezTo>
                    <a:pt x="402" y="584"/>
                    <a:pt x="402" y="590"/>
                    <a:pt x="403" y="596"/>
                  </a:cubicBezTo>
                  <a:cubicBezTo>
                    <a:pt x="403" y="602"/>
                    <a:pt x="403" y="609"/>
                    <a:pt x="404" y="615"/>
                  </a:cubicBezTo>
                  <a:cubicBezTo>
                    <a:pt x="404" y="625"/>
                    <a:pt x="404" y="625"/>
                    <a:pt x="404" y="625"/>
                  </a:cubicBezTo>
                  <a:cubicBezTo>
                    <a:pt x="404" y="634"/>
                    <a:pt x="404" y="634"/>
                    <a:pt x="404" y="634"/>
                  </a:cubicBezTo>
                  <a:cubicBezTo>
                    <a:pt x="405" y="652"/>
                    <a:pt x="405" y="652"/>
                    <a:pt x="405" y="652"/>
                  </a:cubicBezTo>
                  <a:cubicBezTo>
                    <a:pt x="404" y="671"/>
                    <a:pt x="404" y="671"/>
                    <a:pt x="404" y="671"/>
                  </a:cubicBezTo>
                  <a:cubicBezTo>
                    <a:pt x="404" y="680"/>
                    <a:pt x="404" y="680"/>
                    <a:pt x="404" y="680"/>
                  </a:cubicBezTo>
                  <a:cubicBezTo>
                    <a:pt x="404" y="690"/>
                    <a:pt x="404" y="690"/>
                    <a:pt x="404" y="690"/>
                  </a:cubicBezTo>
                  <a:cubicBezTo>
                    <a:pt x="403" y="696"/>
                    <a:pt x="403" y="702"/>
                    <a:pt x="403" y="708"/>
                  </a:cubicBezTo>
                  <a:cubicBezTo>
                    <a:pt x="402" y="714"/>
                    <a:pt x="402" y="721"/>
                    <a:pt x="401" y="727"/>
                  </a:cubicBezTo>
                  <a:cubicBezTo>
                    <a:pt x="400" y="739"/>
                    <a:pt x="398" y="751"/>
                    <a:pt x="397" y="764"/>
                  </a:cubicBezTo>
                  <a:cubicBezTo>
                    <a:pt x="396" y="770"/>
                    <a:pt x="395" y="776"/>
                    <a:pt x="394" y="782"/>
                  </a:cubicBezTo>
                  <a:cubicBezTo>
                    <a:pt x="393" y="791"/>
                    <a:pt x="393" y="791"/>
                    <a:pt x="393" y="791"/>
                  </a:cubicBezTo>
                  <a:cubicBezTo>
                    <a:pt x="392" y="794"/>
                    <a:pt x="391" y="797"/>
                    <a:pt x="391" y="800"/>
                  </a:cubicBezTo>
                  <a:cubicBezTo>
                    <a:pt x="387" y="825"/>
                    <a:pt x="381" y="848"/>
                    <a:pt x="374" y="872"/>
                  </a:cubicBezTo>
                  <a:cubicBezTo>
                    <a:pt x="372" y="877"/>
                    <a:pt x="371" y="883"/>
                    <a:pt x="369" y="889"/>
                  </a:cubicBezTo>
                  <a:cubicBezTo>
                    <a:pt x="368" y="892"/>
                    <a:pt x="367" y="895"/>
                    <a:pt x="366" y="898"/>
                  </a:cubicBezTo>
                  <a:cubicBezTo>
                    <a:pt x="365" y="900"/>
                    <a:pt x="364" y="903"/>
                    <a:pt x="363" y="906"/>
                  </a:cubicBezTo>
                  <a:cubicBezTo>
                    <a:pt x="361" y="912"/>
                    <a:pt x="359" y="917"/>
                    <a:pt x="358" y="923"/>
                  </a:cubicBezTo>
                  <a:cubicBezTo>
                    <a:pt x="355" y="929"/>
                    <a:pt x="353" y="934"/>
                    <a:pt x="351" y="940"/>
                  </a:cubicBezTo>
                  <a:cubicBezTo>
                    <a:pt x="350" y="942"/>
                    <a:pt x="349" y="945"/>
                    <a:pt x="348" y="948"/>
                  </a:cubicBezTo>
                  <a:cubicBezTo>
                    <a:pt x="347" y="951"/>
                    <a:pt x="346" y="953"/>
                    <a:pt x="345" y="956"/>
                  </a:cubicBezTo>
                  <a:cubicBezTo>
                    <a:pt x="342" y="961"/>
                    <a:pt x="340" y="967"/>
                    <a:pt x="338" y="972"/>
                  </a:cubicBezTo>
                  <a:cubicBezTo>
                    <a:pt x="335" y="977"/>
                    <a:pt x="333" y="983"/>
                    <a:pt x="330" y="988"/>
                  </a:cubicBezTo>
                  <a:cubicBezTo>
                    <a:pt x="329" y="990"/>
                    <a:pt x="328" y="993"/>
                    <a:pt x="327" y="996"/>
                  </a:cubicBezTo>
                  <a:cubicBezTo>
                    <a:pt x="325" y="998"/>
                    <a:pt x="324" y="1001"/>
                    <a:pt x="323" y="1003"/>
                  </a:cubicBezTo>
                  <a:cubicBezTo>
                    <a:pt x="320" y="1008"/>
                    <a:pt x="318" y="1013"/>
                    <a:pt x="315" y="1019"/>
                  </a:cubicBezTo>
                  <a:cubicBezTo>
                    <a:pt x="312" y="1023"/>
                    <a:pt x="309" y="1028"/>
                    <a:pt x="307" y="1033"/>
                  </a:cubicBezTo>
                  <a:cubicBezTo>
                    <a:pt x="305" y="1036"/>
                    <a:pt x="304" y="1038"/>
                    <a:pt x="303" y="1041"/>
                  </a:cubicBezTo>
                  <a:cubicBezTo>
                    <a:pt x="301" y="1043"/>
                    <a:pt x="300" y="1045"/>
                    <a:pt x="298" y="1048"/>
                  </a:cubicBezTo>
                  <a:cubicBezTo>
                    <a:pt x="295" y="1052"/>
                    <a:pt x="293" y="1057"/>
                    <a:pt x="290" y="1062"/>
                  </a:cubicBezTo>
                  <a:cubicBezTo>
                    <a:pt x="266" y="1099"/>
                    <a:pt x="240" y="1132"/>
                    <a:pt x="214" y="1160"/>
                  </a:cubicBezTo>
                  <a:cubicBezTo>
                    <a:pt x="188" y="1189"/>
                    <a:pt x="161" y="1212"/>
                    <a:pt x="135" y="1231"/>
                  </a:cubicBezTo>
                  <a:cubicBezTo>
                    <a:pt x="129" y="1236"/>
                    <a:pt x="123" y="1241"/>
                    <a:pt x="117" y="1245"/>
                  </a:cubicBezTo>
                  <a:cubicBezTo>
                    <a:pt x="113" y="1247"/>
                    <a:pt x="110" y="1249"/>
                    <a:pt x="107" y="1251"/>
                  </a:cubicBezTo>
                  <a:cubicBezTo>
                    <a:pt x="106" y="1252"/>
                    <a:pt x="104" y="1253"/>
                    <a:pt x="103" y="1254"/>
                  </a:cubicBezTo>
                  <a:cubicBezTo>
                    <a:pt x="102" y="1255"/>
                    <a:pt x="100" y="1256"/>
                    <a:pt x="99" y="1257"/>
                  </a:cubicBezTo>
                  <a:cubicBezTo>
                    <a:pt x="93" y="1260"/>
                    <a:pt x="87" y="1264"/>
                    <a:pt x="82" y="1267"/>
                  </a:cubicBezTo>
                  <a:cubicBezTo>
                    <a:pt x="76" y="1270"/>
                    <a:pt x="71" y="1273"/>
                    <a:pt x="66" y="1276"/>
                  </a:cubicBezTo>
                  <a:cubicBezTo>
                    <a:pt x="63" y="1277"/>
                    <a:pt x="61" y="1278"/>
                    <a:pt x="58" y="1280"/>
                  </a:cubicBezTo>
                  <a:cubicBezTo>
                    <a:pt x="56" y="1281"/>
                    <a:pt x="54" y="1282"/>
                    <a:pt x="51" y="1283"/>
                  </a:cubicBezTo>
                  <a:cubicBezTo>
                    <a:pt x="47" y="1285"/>
                    <a:pt x="42" y="1287"/>
                    <a:pt x="38" y="1289"/>
                  </a:cubicBezTo>
                  <a:cubicBezTo>
                    <a:pt x="34" y="1291"/>
                    <a:pt x="30" y="1293"/>
                    <a:pt x="27" y="1294"/>
                  </a:cubicBezTo>
                  <a:cubicBezTo>
                    <a:pt x="23" y="1296"/>
                    <a:pt x="20" y="1297"/>
                    <a:pt x="17" y="1298"/>
                  </a:cubicBezTo>
                  <a:cubicBezTo>
                    <a:pt x="6" y="1303"/>
                    <a:pt x="0" y="1305"/>
                    <a:pt x="0" y="1305"/>
                  </a:cubicBezTo>
                  <a:close/>
                </a:path>
              </a:pathLst>
            </a:custGeom>
            <a:solidFill>
              <a:srgbClr val="7598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9" name="Freeform 15">
              <a:extLst>
                <a:ext uri="{FF2B5EF4-FFF2-40B4-BE49-F238E27FC236}">
                  <a16:creationId xmlns="" xmlns:a16="http://schemas.microsoft.com/office/drawing/2014/main" id="{AE5CB503-650D-4A70-BF18-31B2D9E3E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3161" y="2598284"/>
              <a:ext cx="819150" cy="2643188"/>
            </a:xfrm>
            <a:custGeom>
              <a:avLst/>
              <a:gdLst>
                <a:gd name="T0" fmla="*/ 23 w 372"/>
                <a:gd name="T1" fmla="*/ 1185 h 1199"/>
                <a:gd name="T2" fmla="*/ 49 w 372"/>
                <a:gd name="T3" fmla="*/ 1168 h 1199"/>
                <a:gd name="T4" fmla="*/ 142 w 372"/>
                <a:gd name="T5" fmla="*/ 1086 h 1199"/>
                <a:gd name="T6" fmla="*/ 165 w 372"/>
                <a:gd name="T7" fmla="*/ 1058 h 1199"/>
                <a:gd name="T8" fmla="*/ 231 w 372"/>
                <a:gd name="T9" fmla="*/ 958 h 1199"/>
                <a:gd name="T10" fmla="*/ 244 w 372"/>
                <a:gd name="T11" fmla="*/ 933 h 1199"/>
                <a:gd name="T12" fmla="*/ 260 w 372"/>
                <a:gd name="T13" fmla="*/ 899 h 1199"/>
                <a:gd name="T14" fmla="*/ 273 w 372"/>
                <a:gd name="T15" fmla="*/ 864 h 1199"/>
                <a:gd name="T16" fmla="*/ 283 w 372"/>
                <a:gd name="T17" fmla="*/ 835 h 1199"/>
                <a:gd name="T18" fmla="*/ 292 w 372"/>
                <a:gd name="T19" fmla="*/ 805 h 1199"/>
                <a:gd name="T20" fmla="*/ 301 w 372"/>
                <a:gd name="T21" fmla="*/ 767 h 1199"/>
                <a:gd name="T22" fmla="*/ 309 w 372"/>
                <a:gd name="T23" fmla="*/ 728 h 1199"/>
                <a:gd name="T24" fmla="*/ 313 w 372"/>
                <a:gd name="T25" fmla="*/ 696 h 1199"/>
                <a:gd name="T26" fmla="*/ 316 w 372"/>
                <a:gd name="T27" fmla="*/ 664 h 1199"/>
                <a:gd name="T28" fmla="*/ 319 w 372"/>
                <a:gd name="T29" fmla="*/ 624 h 1199"/>
                <a:gd name="T30" fmla="*/ 319 w 372"/>
                <a:gd name="T31" fmla="*/ 583 h 1199"/>
                <a:gd name="T32" fmla="*/ 317 w 372"/>
                <a:gd name="T33" fmla="*/ 551 h 1199"/>
                <a:gd name="T34" fmla="*/ 315 w 372"/>
                <a:gd name="T35" fmla="*/ 518 h 1199"/>
                <a:gd name="T36" fmla="*/ 310 w 372"/>
                <a:gd name="T37" fmla="*/ 478 h 1199"/>
                <a:gd name="T38" fmla="*/ 303 w 372"/>
                <a:gd name="T39" fmla="*/ 439 h 1199"/>
                <a:gd name="T40" fmla="*/ 296 w 372"/>
                <a:gd name="T41" fmla="*/ 408 h 1199"/>
                <a:gd name="T42" fmla="*/ 288 w 372"/>
                <a:gd name="T43" fmla="*/ 378 h 1199"/>
                <a:gd name="T44" fmla="*/ 276 w 372"/>
                <a:gd name="T45" fmla="*/ 342 h 1199"/>
                <a:gd name="T46" fmla="*/ 262 w 372"/>
                <a:gd name="T47" fmla="*/ 306 h 1199"/>
                <a:gd name="T48" fmla="*/ 251 w 372"/>
                <a:gd name="T49" fmla="*/ 279 h 1199"/>
                <a:gd name="T50" fmla="*/ 238 w 372"/>
                <a:gd name="T51" fmla="*/ 253 h 1199"/>
                <a:gd name="T52" fmla="*/ 173 w 372"/>
                <a:gd name="T53" fmla="*/ 150 h 1199"/>
                <a:gd name="T54" fmla="*/ 149 w 372"/>
                <a:gd name="T55" fmla="*/ 121 h 1199"/>
                <a:gd name="T56" fmla="*/ 55 w 372"/>
                <a:gd name="T57" fmla="*/ 35 h 1199"/>
                <a:gd name="T58" fmla="*/ 32 w 372"/>
                <a:gd name="T59" fmla="*/ 19 h 1199"/>
                <a:gd name="T60" fmla="*/ 0 w 372"/>
                <a:gd name="T61" fmla="*/ 0 h 1199"/>
                <a:gd name="T62" fmla="*/ 25 w 372"/>
                <a:gd name="T63" fmla="*/ 9 h 1199"/>
                <a:gd name="T64" fmla="*/ 54 w 372"/>
                <a:gd name="T65" fmla="*/ 23 h 1199"/>
                <a:gd name="T66" fmla="*/ 91 w 372"/>
                <a:gd name="T67" fmla="*/ 44 h 1199"/>
                <a:gd name="T68" fmla="*/ 107 w 372"/>
                <a:gd name="T69" fmla="*/ 55 h 1199"/>
                <a:gd name="T70" fmla="*/ 206 w 372"/>
                <a:gd name="T71" fmla="*/ 142 h 1199"/>
                <a:gd name="T72" fmla="*/ 224 w 372"/>
                <a:gd name="T73" fmla="*/ 163 h 1199"/>
                <a:gd name="T74" fmla="*/ 275 w 372"/>
                <a:gd name="T75" fmla="*/ 236 h 1199"/>
                <a:gd name="T76" fmla="*/ 290 w 372"/>
                <a:gd name="T77" fmla="*/ 263 h 1199"/>
                <a:gd name="T78" fmla="*/ 304 w 372"/>
                <a:gd name="T79" fmla="*/ 291 h 1199"/>
                <a:gd name="T80" fmla="*/ 320 w 372"/>
                <a:gd name="T81" fmla="*/ 327 h 1199"/>
                <a:gd name="T82" fmla="*/ 361 w 372"/>
                <a:gd name="T83" fmla="*/ 471 h 1199"/>
                <a:gd name="T84" fmla="*/ 369 w 372"/>
                <a:gd name="T85" fmla="*/ 531 h 1199"/>
                <a:gd name="T86" fmla="*/ 372 w 372"/>
                <a:gd name="T87" fmla="*/ 574 h 1199"/>
                <a:gd name="T88" fmla="*/ 372 w 372"/>
                <a:gd name="T89" fmla="*/ 616 h 1199"/>
                <a:gd name="T90" fmla="*/ 371 w 372"/>
                <a:gd name="T91" fmla="*/ 651 h 1199"/>
                <a:gd name="T92" fmla="*/ 363 w 372"/>
                <a:gd name="T93" fmla="*/ 719 h 1199"/>
                <a:gd name="T94" fmla="*/ 344 w 372"/>
                <a:gd name="T95" fmla="*/ 801 h 1199"/>
                <a:gd name="T96" fmla="*/ 335 w 372"/>
                <a:gd name="T97" fmla="*/ 833 h 1199"/>
                <a:gd name="T98" fmla="*/ 320 w 372"/>
                <a:gd name="T99" fmla="*/ 871 h 1199"/>
                <a:gd name="T100" fmla="*/ 304 w 372"/>
                <a:gd name="T101" fmla="*/ 908 h 1199"/>
                <a:gd name="T102" fmla="*/ 290 w 372"/>
                <a:gd name="T103" fmla="*/ 936 h 1199"/>
                <a:gd name="T104" fmla="*/ 275 w 372"/>
                <a:gd name="T105" fmla="*/ 963 h 1199"/>
                <a:gd name="T106" fmla="*/ 125 w 372"/>
                <a:gd name="T107" fmla="*/ 1131 h 1199"/>
                <a:gd name="T108" fmla="*/ 95 w 372"/>
                <a:gd name="T109" fmla="*/ 1152 h 1199"/>
                <a:gd name="T110" fmla="*/ 61 w 372"/>
                <a:gd name="T111" fmla="*/ 1172 h 1199"/>
                <a:gd name="T112" fmla="*/ 35 w 372"/>
                <a:gd name="T113" fmla="*/ 1184 h 1199"/>
                <a:gd name="T114" fmla="*/ 0 w 372"/>
                <a:gd name="T115" fmla="*/ 1199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2" h="1199">
                  <a:moveTo>
                    <a:pt x="0" y="1199"/>
                  </a:moveTo>
                  <a:cubicBezTo>
                    <a:pt x="0" y="1199"/>
                    <a:pt x="5" y="1196"/>
                    <a:pt x="15" y="1190"/>
                  </a:cubicBezTo>
                  <a:cubicBezTo>
                    <a:pt x="17" y="1189"/>
                    <a:pt x="20" y="1187"/>
                    <a:pt x="23" y="1185"/>
                  </a:cubicBezTo>
                  <a:cubicBezTo>
                    <a:pt x="26" y="1183"/>
                    <a:pt x="29" y="1181"/>
                    <a:pt x="32" y="1179"/>
                  </a:cubicBezTo>
                  <a:cubicBezTo>
                    <a:pt x="36" y="1177"/>
                    <a:pt x="39" y="1175"/>
                    <a:pt x="43" y="1172"/>
                  </a:cubicBezTo>
                  <a:cubicBezTo>
                    <a:pt x="45" y="1171"/>
                    <a:pt x="47" y="1170"/>
                    <a:pt x="49" y="1168"/>
                  </a:cubicBezTo>
                  <a:cubicBezTo>
                    <a:pt x="51" y="1167"/>
                    <a:pt x="53" y="1165"/>
                    <a:pt x="55" y="1164"/>
                  </a:cubicBezTo>
                  <a:cubicBezTo>
                    <a:pt x="71" y="1152"/>
                    <a:pt x="91" y="1136"/>
                    <a:pt x="111" y="1117"/>
                  </a:cubicBezTo>
                  <a:cubicBezTo>
                    <a:pt x="121" y="1108"/>
                    <a:pt x="131" y="1097"/>
                    <a:pt x="142" y="1086"/>
                  </a:cubicBezTo>
                  <a:cubicBezTo>
                    <a:pt x="144" y="1083"/>
                    <a:pt x="147" y="1080"/>
                    <a:pt x="150" y="1077"/>
                  </a:cubicBezTo>
                  <a:cubicBezTo>
                    <a:pt x="152" y="1074"/>
                    <a:pt x="155" y="1071"/>
                    <a:pt x="157" y="1068"/>
                  </a:cubicBezTo>
                  <a:cubicBezTo>
                    <a:pt x="160" y="1065"/>
                    <a:pt x="163" y="1062"/>
                    <a:pt x="165" y="1058"/>
                  </a:cubicBezTo>
                  <a:cubicBezTo>
                    <a:pt x="168" y="1055"/>
                    <a:pt x="170" y="1052"/>
                    <a:pt x="173" y="1049"/>
                  </a:cubicBezTo>
                  <a:cubicBezTo>
                    <a:pt x="183" y="1035"/>
                    <a:pt x="193" y="1021"/>
                    <a:pt x="203" y="1006"/>
                  </a:cubicBezTo>
                  <a:cubicBezTo>
                    <a:pt x="213" y="991"/>
                    <a:pt x="222" y="975"/>
                    <a:pt x="231" y="958"/>
                  </a:cubicBezTo>
                  <a:cubicBezTo>
                    <a:pt x="234" y="954"/>
                    <a:pt x="236" y="950"/>
                    <a:pt x="238" y="946"/>
                  </a:cubicBezTo>
                  <a:cubicBezTo>
                    <a:pt x="239" y="943"/>
                    <a:pt x="240" y="941"/>
                    <a:pt x="241" y="939"/>
                  </a:cubicBezTo>
                  <a:cubicBezTo>
                    <a:pt x="242" y="937"/>
                    <a:pt x="243" y="935"/>
                    <a:pt x="244" y="933"/>
                  </a:cubicBezTo>
                  <a:cubicBezTo>
                    <a:pt x="246" y="928"/>
                    <a:pt x="249" y="924"/>
                    <a:pt x="251" y="919"/>
                  </a:cubicBezTo>
                  <a:cubicBezTo>
                    <a:pt x="253" y="915"/>
                    <a:pt x="255" y="910"/>
                    <a:pt x="257" y="906"/>
                  </a:cubicBezTo>
                  <a:cubicBezTo>
                    <a:pt x="258" y="904"/>
                    <a:pt x="259" y="901"/>
                    <a:pt x="260" y="899"/>
                  </a:cubicBezTo>
                  <a:cubicBezTo>
                    <a:pt x="261" y="897"/>
                    <a:pt x="261" y="894"/>
                    <a:pt x="262" y="892"/>
                  </a:cubicBezTo>
                  <a:cubicBezTo>
                    <a:pt x="264" y="888"/>
                    <a:pt x="266" y="883"/>
                    <a:pt x="268" y="878"/>
                  </a:cubicBezTo>
                  <a:cubicBezTo>
                    <a:pt x="270" y="873"/>
                    <a:pt x="272" y="869"/>
                    <a:pt x="273" y="864"/>
                  </a:cubicBezTo>
                  <a:cubicBezTo>
                    <a:pt x="274" y="862"/>
                    <a:pt x="275" y="859"/>
                    <a:pt x="276" y="857"/>
                  </a:cubicBezTo>
                  <a:cubicBezTo>
                    <a:pt x="277" y="854"/>
                    <a:pt x="278" y="852"/>
                    <a:pt x="278" y="850"/>
                  </a:cubicBezTo>
                  <a:cubicBezTo>
                    <a:pt x="280" y="845"/>
                    <a:pt x="282" y="840"/>
                    <a:pt x="283" y="835"/>
                  </a:cubicBezTo>
                  <a:cubicBezTo>
                    <a:pt x="285" y="830"/>
                    <a:pt x="286" y="825"/>
                    <a:pt x="288" y="820"/>
                  </a:cubicBezTo>
                  <a:cubicBezTo>
                    <a:pt x="288" y="818"/>
                    <a:pt x="289" y="815"/>
                    <a:pt x="290" y="813"/>
                  </a:cubicBezTo>
                  <a:cubicBezTo>
                    <a:pt x="290" y="810"/>
                    <a:pt x="291" y="808"/>
                    <a:pt x="292" y="805"/>
                  </a:cubicBezTo>
                  <a:cubicBezTo>
                    <a:pt x="293" y="800"/>
                    <a:pt x="295" y="795"/>
                    <a:pt x="296" y="790"/>
                  </a:cubicBezTo>
                  <a:cubicBezTo>
                    <a:pt x="297" y="785"/>
                    <a:pt x="298" y="780"/>
                    <a:pt x="299" y="775"/>
                  </a:cubicBezTo>
                  <a:cubicBezTo>
                    <a:pt x="300" y="772"/>
                    <a:pt x="301" y="769"/>
                    <a:pt x="301" y="767"/>
                  </a:cubicBezTo>
                  <a:cubicBezTo>
                    <a:pt x="302" y="764"/>
                    <a:pt x="302" y="762"/>
                    <a:pt x="303" y="759"/>
                  </a:cubicBezTo>
                  <a:cubicBezTo>
                    <a:pt x="304" y="754"/>
                    <a:pt x="305" y="749"/>
                    <a:pt x="306" y="744"/>
                  </a:cubicBezTo>
                  <a:cubicBezTo>
                    <a:pt x="307" y="738"/>
                    <a:pt x="308" y="733"/>
                    <a:pt x="309" y="728"/>
                  </a:cubicBezTo>
                  <a:cubicBezTo>
                    <a:pt x="309" y="725"/>
                    <a:pt x="309" y="723"/>
                    <a:pt x="310" y="720"/>
                  </a:cubicBezTo>
                  <a:cubicBezTo>
                    <a:pt x="311" y="712"/>
                    <a:pt x="311" y="712"/>
                    <a:pt x="311" y="712"/>
                  </a:cubicBezTo>
                  <a:cubicBezTo>
                    <a:pt x="312" y="707"/>
                    <a:pt x="312" y="701"/>
                    <a:pt x="313" y="696"/>
                  </a:cubicBezTo>
                  <a:cubicBezTo>
                    <a:pt x="314" y="691"/>
                    <a:pt x="314" y="685"/>
                    <a:pt x="315" y="680"/>
                  </a:cubicBezTo>
                  <a:cubicBezTo>
                    <a:pt x="315" y="677"/>
                    <a:pt x="315" y="675"/>
                    <a:pt x="316" y="672"/>
                  </a:cubicBezTo>
                  <a:cubicBezTo>
                    <a:pt x="316" y="664"/>
                    <a:pt x="316" y="664"/>
                    <a:pt x="316" y="664"/>
                  </a:cubicBezTo>
                  <a:cubicBezTo>
                    <a:pt x="317" y="659"/>
                    <a:pt x="317" y="653"/>
                    <a:pt x="317" y="648"/>
                  </a:cubicBezTo>
                  <a:cubicBezTo>
                    <a:pt x="318" y="642"/>
                    <a:pt x="318" y="637"/>
                    <a:pt x="318" y="632"/>
                  </a:cubicBezTo>
                  <a:cubicBezTo>
                    <a:pt x="319" y="624"/>
                    <a:pt x="319" y="624"/>
                    <a:pt x="319" y="624"/>
                  </a:cubicBezTo>
                  <a:cubicBezTo>
                    <a:pt x="319" y="615"/>
                    <a:pt x="319" y="615"/>
                    <a:pt x="319" y="615"/>
                  </a:cubicBezTo>
                  <a:cubicBezTo>
                    <a:pt x="319" y="600"/>
                    <a:pt x="319" y="600"/>
                    <a:pt x="319" y="600"/>
                  </a:cubicBezTo>
                  <a:cubicBezTo>
                    <a:pt x="319" y="583"/>
                    <a:pt x="319" y="583"/>
                    <a:pt x="319" y="583"/>
                  </a:cubicBezTo>
                  <a:cubicBezTo>
                    <a:pt x="318" y="574"/>
                    <a:pt x="318" y="574"/>
                    <a:pt x="318" y="574"/>
                  </a:cubicBezTo>
                  <a:cubicBezTo>
                    <a:pt x="318" y="566"/>
                    <a:pt x="318" y="566"/>
                    <a:pt x="318" y="566"/>
                  </a:cubicBezTo>
                  <a:cubicBezTo>
                    <a:pt x="318" y="561"/>
                    <a:pt x="318" y="556"/>
                    <a:pt x="317" y="551"/>
                  </a:cubicBezTo>
                  <a:cubicBezTo>
                    <a:pt x="317" y="545"/>
                    <a:pt x="317" y="540"/>
                    <a:pt x="316" y="534"/>
                  </a:cubicBezTo>
                  <a:cubicBezTo>
                    <a:pt x="316" y="526"/>
                    <a:pt x="316" y="526"/>
                    <a:pt x="316" y="526"/>
                  </a:cubicBezTo>
                  <a:cubicBezTo>
                    <a:pt x="315" y="524"/>
                    <a:pt x="315" y="521"/>
                    <a:pt x="315" y="518"/>
                  </a:cubicBezTo>
                  <a:cubicBezTo>
                    <a:pt x="314" y="513"/>
                    <a:pt x="314" y="508"/>
                    <a:pt x="313" y="502"/>
                  </a:cubicBezTo>
                  <a:cubicBezTo>
                    <a:pt x="312" y="497"/>
                    <a:pt x="312" y="492"/>
                    <a:pt x="311" y="486"/>
                  </a:cubicBezTo>
                  <a:cubicBezTo>
                    <a:pt x="310" y="478"/>
                    <a:pt x="310" y="478"/>
                    <a:pt x="310" y="478"/>
                  </a:cubicBezTo>
                  <a:cubicBezTo>
                    <a:pt x="309" y="476"/>
                    <a:pt x="309" y="473"/>
                    <a:pt x="308" y="471"/>
                  </a:cubicBezTo>
                  <a:cubicBezTo>
                    <a:pt x="308" y="465"/>
                    <a:pt x="307" y="460"/>
                    <a:pt x="306" y="455"/>
                  </a:cubicBezTo>
                  <a:cubicBezTo>
                    <a:pt x="305" y="450"/>
                    <a:pt x="304" y="444"/>
                    <a:pt x="303" y="439"/>
                  </a:cubicBezTo>
                  <a:cubicBezTo>
                    <a:pt x="302" y="437"/>
                    <a:pt x="302" y="434"/>
                    <a:pt x="301" y="431"/>
                  </a:cubicBezTo>
                  <a:cubicBezTo>
                    <a:pt x="301" y="429"/>
                    <a:pt x="300" y="426"/>
                    <a:pt x="299" y="424"/>
                  </a:cubicBezTo>
                  <a:cubicBezTo>
                    <a:pt x="298" y="419"/>
                    <a:pt x="297" y="414"/>
                    <a:pt x="296" y="408"/>
                  </a:cubicBezTo>
                  <a:cubicBezTo>
                    <a:pt x="294" y="403"/>
                    <a:pt x="293" y="398"/>
                    <a:pt x="292" y="393"/>
                  </a:cubicBezTo>
                  <a:cubicBezTo>
                    <a:pt x="291" y="391"/>
                    <a:pt x="290" y="388"/>
                    <a:pt x="290" y="386"/>
                  </a:cubicBezTo>
                  <a:cubicBezTo>
                    <a:pt x="289" y="383"/>
                    <a:pt x="288" y="381"/>
                    <a:pt x="288" y="378"/>
                  </a:cubicBezTo>
                  <a:cubicBezTo>
                    <a:pt x="286" y="373"/>
                    <a:pt x="285" y="368"/>
                    <a:pt x="283" y="363"/>
                  </a:cubicBezTo>
                  <a:cubicBezTo>
                    <a:pt x="281" y="359"/>
                    <a:pt x="280" y="354"/>
                    <a:pt x="278" y="349"/>
                  </a:cubicBezTo>
                  <a:cubicBezTo>
                    <a:pt x="277" y="346"/>
                    <a:pt x="277" y="344"/>
                    <a:pt x="276" y="342"/>
                  </a:cubicBezTo>
                  <a:cubicBezTo>
                    <a:pt x="275" y="339"/>
                    <a:pt x="274" y="337"/>
                    <a:pt x="273" y="334"/>
                  </a:cubicBezTo>
                  <a:cubicBezTo>
                    <a:pt x="271" y="330"/>
                    <a:pt x="270" y="325"/>
                    <a:pt x="268" y="320"/>
                  </a:cubicBezTo>
                  <a:cubicBezTo>
                    <a:pt x="266" y="316"/>
                    <a:pt x="264" y="311"/>
                    <a:pt x="262" y="306"/>
                  </a:cubicBezTo>
                  <a:cubicBezTo>
                    <a:pt x="261" y="304"/>
                    <a:pt x="260" y="302"/>
                    <a:pt x="260" y="299"/>
                  </a:cubicBezTo>
                  <a:cubicBezTo>
                    <a:pt x="259" y="297"/>
                    <a:pt x="258" y="295"/>
                    <a:pt x="257" y="292"/>
                  </a:cubicBezTo>
                  <a:cubicBezTo>
                    <a:pt x="255" y="288"/>
                    <a:pt x="253" y="283"/>
                    <a:pt x="251" y="279"/>
                  </a:cubicBezTo>
                  <a:cubicBezTo>
                    <a:pt x="249" y="275"/>
                    <a:pt x="246" y="270"/>
                    <a:pt x="244" y="266"/>
                  </a:cubicBezTo>
                  <a:cubicBezTo>
                    <a:pt x="243" y="264"/>
                    <a:pt x="242" y="261"/>
                    <a:pt x="241" y="259"/>
                  </a:cubicBezTo>
                  <a:cubicBezTo>
                    <a:pt x="240" y="257"/>
                    <a:pt x="239" y="255"/>
                    <a:pt x="238" y="253"/>
                  </a:cubicBezTo>
                  <a:cubicBezTo>
                    <a:pt x="236" y="249"/>
                    <a:pt x="233" y="244"/>
                    <a:pt x="231" y="240"/>
                  </a:cubicBezTo>
                  <a:cubicBezTo>
                    <a:pt x="222" y="223"/>
                    <a:pt x="213" y="207"/>
                    <a:pt x="203" y="192"/>
                  </a:cubicBezTo>
                  <a:cubicBezTo>
                    <a:pt x="193" y="177"/>
                    <a:pt x="183" y="163"/>
                    <a:pt x="173" y="150"/>
                  </a:cubicBezTo>
                  <a:cubicBezTo>
                    <a:pt x="170" y="146"/>
                    <a:pt x="168" y="143"/>
                    <a:pt x="165" y="140"/>
                  </a:cubicBezTo>
                  <a:cubicBezTo>
                    <a:pt x="162" y="137"/>
                    <a:pt x="160" y="134"/>
                    <a:pt x="157" y="130"/>
                  </a:cubicBezTo>
                  <a:cubicBezTo>
                    <a:pt x="155" y="127"/>
                    <a:pt x="152" y="124"/>
                    <a:pt x="149" y="121"/>
                  </a:cubicBezTo>
                  <a:cubicBezTo>
                    <a:pt x="147" y="118"/>
                    <a:pt x="144" y="115"/>
                    <a:pt x="142" y="113"/>
                  </a:cubicBezTo>
                  <a:cubicBezTo>
                    <a:pt x="131" y="101"/>
                    <a:pt x="121" y="91"/>
                    <a:pt x="111" y="81"/>
                  </a:cubicBezTo>
                  <a:cubicBezTo>
                    <a:pt x="90" y="62"/>
                    <a:pt x="71" y="46"/>
                    <a:pt x="55" y="35"/>
                  </a:cubicBezTo>
                  <a:cubicBezTo>
                    <a:pt x="53" y="33"/>
                    <a:pt x="51" y="32"/>
                    <a:pt x="49" y="30"/>
                  </a:cubicBezTo>
                  <a:cubicBezTo>
                    <a:pt x="47" y="29"/>
                    <a:pt x="45" y="28"/>
                    <a:pt x="43" y="26"/>
                  </a:cubicBezTo>
                  <a:cubicBezTo>
                    <a:pt x="39" y="24"/>
                    <a:pt x="36" y="21"/>
                    <a:pt x="32" y="19"/>
                  </a:cubicBezTo>
                  <a:cubicBezTo>
                    <a:pt x="29" y="17"/>
                    <a:pt x="26" y="15"/>
                    <a:pt x="23" y="13"/>
                  </a:cubicBezTo>
                  <a:cubicBezTo>
                    <a:pt x="20" y="11"/>
                    <a:pt x="17" y="10"/>
                    <a:pt x="15" y="8"/>
                  </a:cubicBezTo>
                  <a:cubicBezTo>
                    <a:pt x="5" y="3"/>
                    <a:pt x="0" y="0"/>
                    <a:pt x="0" y="0"/>
                  </a:cubicBezTo>
                  <a:cubicBezTo>
                    <a:pt x="0" y="0"/>
                    <a:pt x="2" y="0"/>
                    <a:pt x="4" y="1"/>
                  </a:cubicBezTo>
                  <a:cubicBezTo>
                    <a:pt x="7" y="2"/>
                    <a:pt x="11" y="4"/>
                    <a:pt x="16" y="6"/>
                  </a:cubicBezTo>
                  <a:cubicBezTo>
                    <a:pt x="19" y="7"/>
                    <a:pt x="22" y="8"/>
                    <a:pt x="25" y="9"/>
                  </a:cubicBezTo>
                  <a:cubicBezTo>
                    <a:pt x="28" y="11"/>
                    <a:pt x="32" y="12"/>
                    <a:pt x="35" y="14"/>
                  </a:cubicBezTo>
                  <a:cubicBezTo>
                    <a:pt x="39" y="16"/>
                    <a:pt x="43" y="18"/>
                    <a:pt x="47" y="20"/>
                  </a:cubicBezTo>
                  <a:cubicBezTo>
                    <a:pt x="50" y="21"/>
                    <a:pt x="52" y="22"/>
                    <a:pt x="54" y="23"/>
                  </a:cubicBezTo>
                  <a:cubicBezTo>
                    <a:pt x="56" y="24"/>
                    <a:pt x="58" y="25"/>
                    <a:pt x="61" y="26"/>
                  </a:cubicBezTo>
                  <a:cubicBezTo>
                    <a:pt x="65" y="29"/>
                    <a:pt x="70" y="32"/>
                    <a:pt x="75" y="34"/>
                  </a:cubicBezTo>
                  <a:cubicBezTo>
                    <a:pt x="80" y="37"/>
                    <a:pt x="86" y="41"/>
                    <a:pt x="91" y="44"/>
                  </a:cubicBezTo>
                  <a:cubicBezTo>
                    <a:pt x="92" y="45"/>
                    <a:pt x="94" y="46"/>
                    <a:pt x="95" y="46"/>
                  </a:cubicBezTo>
                  <a:cubicBezTo>
                    <a:pt x="96" y="47"/>
                    <a:pt x="98" y="48"/>
                    <a:pt x="99" y="49"/>
                  </a:cubicBezTo>
                  <a:cubicBezTo>
                    <a:pt x="102" y="51"/>
                    <a:pt x="105" y="53"/>
                    <a:pt x="107" y="55"/>
                  </a:cubicBezTo>
                  <a:cubicBezTo>
                    <a:pt x="113" y="58"/>
                    <a:pt x="119" y="63"/>
                    <a:pt x="125" y="67"/>
                  </a:cubicBezTo>
                  <a:cubicBezTo>
                    <a:pt x="148" y="85"/>
                    <a:pt x="173" y="106"/>
                    <a:pt x="197" y="132"/>
                  </a:cubicBezTo>
                  <a:cubicBezTo>
                    <a:pt x="200" y="136"/>
                    <a:pt x="203" y="139"/>
                    <a:pt x="206" y="142"/>
                  </a:cubicBezTo>
                  <a:cubicBezTo>
                    <a:pt x="208" y="144"/>
                    <a:pt x="209" y="146"/>
                    <a:pt x="211" y="147"/>
                  </a:cubicBezTo>
                  <a:cubicBezTo>
                    <a:pt x="212" y="149"/>
                    <a:pt x="214" y="151"/>
                    <a:pt x="215" y="153"/>
                  </a:cubicBezTo>
                  <a:cubicBezTo>
                    <a:pt x="218" y="156"/>
                    <a:pt x="221" y="160"/>
                    <a:pt x="224" y="163"/>
                  </a:cubicBezTo>
                  <a:cubicBezTo>
                    <a:pt x="227" y="167"/>
                    <a:pt x="230" y="171"/>
                    <a:pt x="233" y="174"/>
                  </a:cubicBezTo>
                  <a:cubicBezTo>
                    <a:pt x="245" y="189"/>
                    <a:pt x="256" y="206"/>
                    <a:pt x="267" y="223"/>
                  </a:cubicBezTo>
                  <a:cubicBezTo>
                    <a:pt x="269" y="227"/>
                    <a:pt x="272" y="231"/>
                    <a:pt x="275" y="236"/>
                  </a:cubicBezTo>
                  <a:cubicBezTo>
                    <a:pt x="276" y="238"/>
                    <a:pt x="277" y="240"/>
                    <a:pt x="279" y="242"/>
                  </a:cubicBezTo>
                  <a:cubicBezTo>
                    <a:pt x="280" y="244"/>
                    <a:pt x="281" y="247"/>
                    <a:pt x="282" y="249"/>
                  </a:cubicBezTo>
                  <a:cubicBezTo>
                    <a:pt x="285" y="253"/>
                    <a:pt x="287" y="258"/>
                    <a:pt x="290" y="263"/>
                  </a:cubicBezTo>
                  <a:cubicBezTo>
                    <a:pt x="292" y="267"/>
                    <a:pt x="295" y="272"/>
                    <a:pt x="297" y="276"/>
                  </a:cubicBezTo>
                  <a:cubicBezTo>
                    <a:pt x="298" y="279"/>
                    <a:pt x="300" y="281"/>
                    <a:pt x="301" y="283"/>
                  </a:cubicBezTo>
                  <a:cubicBezTo>
                    <a:pt x="302" y="286"/>
                    <a:pt x="303" y="288"/>
                    <a:pt x="304" y="291"/>
                  </a:cubicBezTo>
                  <a:cubicBezTo>
                    <a:pt x="306" y="295"/>
                    <a:pt x="309" y="300"/>
                    <a:pt x="311" y="305"/>
                  </a:cubicBezTo>
                  <a:cubicBezTo>
                    <a:pt x="313" y="310"/>
                    <a:pt x="315" y="315"/>
                    <a:pt x="317" y="320"/>
                  </a:cubicBezTo>
                  <a:cubicBezTo>
                    <a:pt x="318" y="322"/>
                    <a:pt x="319" y="325"/>
                    <a:pt x="320" y="327"/>
                  </a:cubicBezTo>
                  <a:cubicBezTo>
                    <a:pt x="321" y="330"/>
                    <a:pt x="322" y="332"/>
                    <a:pt x="323" y="335"/>
                  </a:cubicBezTo>
                  <a:cubicBezTo>
                    <a:pt x="339" y="375"/>
                    <a:pt x="352" y="419"/>
                    <a:pt x="360" y="463"/>
                  </a:cubicBezTo>
                  <a:cubicBezTo>
                    <a:pt x="360" y="466"/>
                    <a:pt x="361" y="469"/>
                    <a:pt x="361" y="471"/>
                  </a:cubicBezTo>
                  <a:cubicBezTo>
                    <a:pt x="363" y="480"/>
                    <a:pt x="363" y="480"/>
                    <a:pt x="363" y="480"/>
                  </a:cubicBezTo>
                  <a:cubicBezTo>
                    <a:pt x="364" y="485"/>
                    <a:pt x="365" y="491"/>
                    <a:pt x="365" y="497"/>
                  </a:cubicBezTo>
                  <a:cubicBezTo>
                    <a:pt x="367" y="508"/>
                    <a:pt x="368" y="519"/>
                    <a:pt x="369" y="531"/>
                  </a:cubicBezTo>
                  <a:cubicBezTo>
                    <a:pt x="370" y="536"/>
                    <a:pt x="370" y="542"/>
                    <a:pt x="371" y="548"/>
                  </a:cubicBezTo>
                  <a:cubicBezTo>
                    <a:pt x="371" y="554"/>
                    <a:pt x="371" y="559"/>
                    <a:pt x="371" y="565"/>
                  </a:cubicBezTo>
                  <a:cubicBezTo>
                    <a:pt x="372" y="574"/>
                    <a:pt x="372" y="574"/>
                    <a:pt x="372" y="574"/>
                  </a:cubicBezTo>
                  <a:cubicBezTo>
                    <a:pt x="372" y="582"/>
                    <a:pt x="372" y="582"/>
                    <a:pt x="372" y="582"/>
                  </a:cubicBezTo>
                  <a:cubicBezTo>
                    <a:pt x="372" y="599"/>
                    <a:pt x="372" y="599"/>
                    <a:pt x="372" y="599"/>
                  </a:cubicBezTo>
                  <a:cubicBezTo>
                    <a:pt x="372" y="616"/>
                    <a:pt x="372" y="616"/>
                    <a:pt x="372" y="616"/>
                  </a:cubicBezTo>
                  <a:cubicBezTo>
                    <a:pt x="372" y="625"/>
                    <a:pt x="372" y="625"/>
                    <a:pt x="372" y="625"/>
                  </a:cubicBezTo>
                  <a:cubicBezTo>
                    <a:pt x="371" y="634"/>
                    <a:pt x="371" y="634"/>
                    <a:pt x="371" y="634"/>
                  </a:cubicBezTo>
                  <a:cubicBezTo>
                    <a:pt x="371" y="639"/>
                    <a:pt x="371" y="645"/>
                    <a:pt x="371" y="651"/>
                  </a:cubicBezTo>
                  <a:cubicBezTo>
                    <a:pt x="370" y="656"/>
                    <a:pt x="370" y="662"/>
                    <a:pt x="369" y="668"/>
                  </a:cubicBezTo>
                  <a:cubicBezTo>
                    <a:pt x="368" y="679"/>
                    <a:pt x="367" y="690"/>
                    <a:pt x="365" y="702"/>
                  </a:cubicBezTo>
                  <a:cubicBezTo>
                    <a:pt x="364" y="707"/>
                    <a:pt x="364" y="713"/>
                    <a:pt x="363" y="719"/>
                  </a:cubicBezTo>
                  <a:cubicBezTo>
                    <a:pt x="361" y="727"/>
                    <a:pt x="361" y="727"/>
                    <a:pt x="361" y="727"/>
                  </a:cubicBezTo>
                  <a:cubicBezTo>
                    <a:pt x="361" y="730"/>
                    <a:pt x="360" y="733"/>
                    <a:pt x="360" y="735"/>
                  </a:cubicBezTo>
                  <a:cubicBezTo>
                    <a:pt x="356" y="758"/>
                    <a:pt x="350" y="779"/>
                    <a:pt x="344" y="801"/>
                  </a:cubicBezTo>
                  <a:cubicBezTo>
                    <a:pt x="343" y="806"/>
                    <a:pt x="341" y="811"/>
                    <a:pt x="340" y="817"/>
                  </a:cubicBezTo>
                  <a:cubicBezTo>
                    <a:pt x="339" y="819"/>
                    <a:pt x="338" y="822"/>
                    <a:pt x="337" y="825"/>
                  </a:cubicBezTo>
                  <a:cubicBezTo>
                    <a:pt x="336" y="827"/>
                    <a:pt x="335" y="830"/>
                    <a:pt x="335" y="833"/>
                  </a:cubicBezTo>
                  <a:cubicBezTo>
                    <a:pt x="333" y="838"/>
                    <a:pt x="331" y="843"/>
                    <a:pt x="329" y="848"/>
                  </a:cubicBezTo>
                  <a:cubicBezTo>
                    <a:pt x="327" y="853"/>
                    <a:pt x="325" y="858"/>
                    <a:pt x="323" y="863"/>
                  </a:cubicBezTo>
                  <a:cubicBezTo>
                    <a:pt x="322" y="866"/>
                    <a:pt x="321" y="868"/>
                    <a:pt x="320" y="871"/>
                  </a:cubicBezTo>
                  <a:cubicBezTo>
                    <a:pt x="319" y="873"/>
                    <a:pt x="318" y="876"/>
                    <a:pt x="317" y="878"/>
                  </a:cubicBezTo>
                  <a:cubicBezTo>
                    <a:pt x="315" y="883"/>
                    <a:pt x="313" y="888"/>
                    <a:pt x="311" y="893"/>
                  </a:cubicBezTo>
                  <a:cubicBezTo>
                    <a:pt x="309" y="898"/>
                    <a:pt x="306" y="903"/>
                    <a:pt x="304" y="908"/>
                  </a:cubicBezTo>
                  <a:cubicBezTo>
                    <a:pt x="303" y="910"/>
                    <a:pt x="302" y="912"/>
                    <a:pt x="301" y="915"/>
                  </a:cubicBezTo>
                  <a:cubicBezTo>
                    <a:pt x="300" y="917"/>
                    <a:pt x="298" y="920"/>
                    <a:pt x="297" y="922"/>
                  </a:cubicBezTo>
                  <a:cubicBezTo>
                    <a:pt x="295" y="927"/>
                    <a:pt x="292" y="931"/>
                    <a:pt x="290" y="936"/>
                  </a:cubicBezTo>
                  <a:cubicBezTo>
                    <a:pt x="287" y="940"/>
                    <a:pt x="285" y="945"/>
                    <a:pt x="282" y="949"/>
                  </a:cubicBezTo>
                  <a:cubicBezTo>
                    <a:pt x="281" y="952"/>
                    <a:pt x="280" y="954"/>
                    <a:pt x="279" y="956"/>
                  </a:cubicBezTo>
                  <a:cubicBezTo>
                    <a:pt x="277" y="958"/>
                    <a:pt x="276" y="961"/>
                    <a:pt x="275" y="963"/>
                  </a:cubicBezTo>
                  <a:cubicBezTo>
                    <a:pt x="272" y="967"/>
                    <a:pt x="269" y="971"/>
                    <a:pt x="267" y="976"/>
                  </a:cubicBezTo>
                  <a:cubicBezTo>
                    <a:pt x="245" y="1010"/>
                    <a:pt x="221" y="1040"/>
                    <a:pt x="197" y="1066"/>
                  </a:cubicBezTo>
                  <a:cubicBezTo>
                    <a:pt x="173" y="1092"/>
                    <a:pt x="148" y="1114"/>
                    <a:pt x="125" y="1131"/>
                  </a:cubicBezTo>
                  <a:cubicBezTo>
                    <a:pt x="119" y="1136"/>
                    <a:pt x="113" y="1140"/>
                    <a:pt x="107" y="1144"/>
                  </a:cubicBezTo>
                  <a:cubicBezTo>
                    <a:pt x="105" y="1145"/>
                    <a:pt x="102" y="1147"/>
                    <a:pt x="99" y="1149"/>
                  </a:cubicBezTo>
                  <a:cubicBezTo>
                    <a:pt x="98" y="1150"/>
                    <a:pt x="96" y="1151"/>
                    <a:pt x="95" y="1152"/>
                  </a:cubicBezTo>
                  <a:cubicBezTo>
                    <a:pt x="94" y="1153"/>
                    <a:pt x="92" y="1154"/>
                    <a:pt x="91" y="1154"/>
                  </a:cubicBezTo>
                  <a:cubicBezTo>
                    <a:pt x="86" y="1158"/>
                    <a:pt x="80" y="1161"/>
                    <a:pt x="75" y="1164"/>
                  </a:cubicBezTo>
                  <a:cubicBezTo>
                    <a:pt x="70" y="1167"/>
                    <a:pt x="65" y="1169"/>
                    <a:pt x="61" y="1172"/>
                  </a:cubicBezTo>
                  <a:cubicBezTo>
                    <a:pt x="58" y="1173"/>
                    <a:pt x="56" y="1174"/>
                    <a:pt x="54" y="1176"/>
                  </a:cubicBezTo>
                  <a:cubicBezTo>
                    <a:pt x="52" y="1177"/>
                    <a:pt x="50" y="1178"/>
                    <a:pt x="47" y="1179"/>
                  </a:cubicBezTo>
                  <a:cubicBezTo>
                    <a:pt x="43" y="1181"/>
                    <a:pt x="39" y="1183"/>
                    <a:pt x="35" y="1184"/>
                  </a:cubicBezTo>
                  <a:cubicBezTo>
                    <a:pt x="32" y="1186"/>
                    <a:pt x="28" y="1188"/>
                    <a:pt x="25" y="1189"/>
                  </a:cubicBezTo>
                  <a:cubicBezTo>
                    <a:pt x="22" y="1190"/>
                    <a:pt x="19" y="1192"/>
                    <a:pt x="16" y="1193"/>
                  </a:cubicBezTo>
                  <a:cubicBezTo>
                    <a:pt x="6" y="1197"/>
                    <a:pt x="0" y="1199"/>
                    <a:pt x="0" y="1199"/>
                  </a:cubicBezTo>
                  <a:close/>
                </a:path>
              </a:pathLst>
            </a:custGeom>
            <a:solidFill>
              <a:srgbClr val="7598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0" name="Freeform 16">
              <a:extLst>
                <a:ext uri="{FF2B5EF4-FFF2-40B4-BE49-F238E27FC236}">
                  <a16:creationId xmlns="" xmlns:a16="http://schemas.microsoft.com/office/drawing/2014/main" id="{A7651265-B579-48AB-91B0-45F671F29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904" y="2699843"/>
              <a:ext cx="749300" cy="2411413"/>
            </a:xfrm>
            <a:custGeom>
              <a:avLst/>
              <a:gdLst>
                <a:gd name="T0" fmla="*/ 21 w 340"/>
                <a:gd name="T1" fmla="*/ 1080 h 1093"/>
                <a:gd name="T2" fmla="*/ 44 w 340"/>
                <a:gd name="T3" fmla="*/ 1065 h 1093"/>
                <a:gd name="T4" fmla="*/ 157 w 340"/>
                <a:gd name="T5" fmla="*/ 956 h 1093"/>
                <a:gd name="T6" fmla="*/ 217 w 340"/>
                <a:gd name="T7" fmla="*/ 862 h 1093"/>
                <a:gd name="T8" fmla="*/ 228 w 340"/>
                <a:gd name="T9" fmla="*/ 838 h 1093"/>
                <a:gd name="T10" fmla="*/ 239 w 340"/>
                <a:gd name="T11" fmla="*/ 813 h 1093"/>
                <a:gd name="T12" fmla="*/ 251 w 340"/>
                <a:gd name="T13" fmla="*/ 781 h 1093"/>
                <a:gd name="T14" fmla="*/ 262 w 340"/>
                <a:gd name="T15" fmla="*/ 747 h 1093"/>
                <a:gd name="T16" fmla="*/ 269 w 340"/>
                <a:gd name="T17" fmla="*/ 720 h 1093"/>
                <a:gd name="T18" fmla="*/ 276 w 340"/>
                <a:gd name="T19" fmla="*/ 692 h 1093"/>
                <a:gd name="T20" fmla="*/ 282 w 340"/>
                <a:gd name="T21" fmla="*/ 656 h 1093"/>
                <a:gd name="T22" fmla="*/ 286 w 340"/>
                <a:gd name="T23" fmla="*/ 620 h 1093"/>
                <a:gd name="T24" fmla="*/ 289 w 340"/>
                <a:gd name="T25" fmla="*/ 590 h 1093"/>
                <a:gd name="T26" fmla="*/ 290 w 340"/>
                <a:gd name="T27" fmla="*/ 561 h 1093"/>
                <a:gd name="T28" fmla="*/ 290 w 340"/>
                <a:gd name="T29" fmla="*/ 524 h 1093"/>
                <a:gd name="T30" fmla="*/ 288 w 340"/>
                <a:gd name="T31" fmla="*/ 487 h 1093"/>
                <a:gd name="T32" fmla="*/ 285 w 340"/>
                <a:gd name="T33" fmla="*/ 458 h 1093"/>
                <a:gd name="T34" fmla="*/ 281 w 340"/>
                <a:gd name="T35" fmla="*/ 429 h 1093"/>
                <a:gd name="T36" fmla="*/ 274 w 340"/>
                <a:gd name="T37" fmla="*/ 393 h 1093"/>
                <a:gd name="T38" fmla="*/ 266 w 340"/>
                <a:gd name="T39" fmla="*/ 359 h 1093"/>
                <a:gd name="T40" fmla="*/ 258 w 340"/>
                <a:gd name="T41" fmla="*/ 331 h 1093"/>
                <a:gd name="T42" fmla="*/ 249 w 340"/>
                <a:gd name="T43" fmla="*/ 305 h 1093"/>
                <a:gd name="T44" fmla="*/ 236 w 340"/>
                <a:gd name="T45" fmla="*/ 273 h 1093"/>
                <a:gd name="T46" fmla="*/ 222 w 340"/>
                <a:gd name="T47" fmla="*/ 242 h 1093"/>
                <a:gd name="T48" fmla="*/ 211 w 340"/>
                <a:gd name="T49" fmla="*/ 219 h 1093"/>
                <a:gd name="T50" fmla="*/ 150 w 340"/>
                <a:gd name="T51" fmla="*/ 128 h 1093"/>
                <a:gd name="T52" fmla="*/ 129 w 340"/>
                <a:gd name="T53" fmla="*/ 103 h 1093"/>
                <a:gd name="T54" fmla="*/ 44 w 340"/>
                <a:gd name="T55" fmla="*/ 28 h 1093"/>
                <a:gd name="T56" fmla="*/ 21 w 340"/>
                <a:gd name="T57" fmla="*/ 12 h 1093"/>
                <a:gd name="T58" fmla="*/ 4 w 340"/>
                <a:gd name="T59" fmla="*/ 1 h 1093"/>
                <a:gd name="T60" fmla="*/ 32 w 340"/>
                <a:gd name="T61" fmla="*/ 13 h 1093"/>
                <a:gd name="T62" fmla="*/ 56 w 340"/>
                <a:gd name="T63" fmla="*/ 24 h 1093"/>
                <a:gd name="T64" fmla="*/ 87 w 340"/>
                <a:gd name="T65" fmla="*/ 42 h 1093"/>
                <a:gd name="T66" fmla="*/ 114 w 340"/>
                <a:gd name="T67" fmla="*/ 61 h 1093"/>
                <a:gd name="T68" fmla="*/ 193 w 340"/>
                <a:gd name="T69" fmla="*/ 134 h 1093"/>
                <a:gd name="T70" fmla="*/ 213 w 340"/>
                <a:gd name="T71" fmla="*/ 159 h 1093"/>
                <a:gd name="T72" fmla="*/ 254 w 340"/>
                <a:gd name="T73" fmla="*/ 221 h 1093"/>
                <a:gd name="T74" fmla="*/ 271 w 340"/>
                <a:gd name="T75" fmla="*/ 252 h 1093"/>
                <a:gd name="T76" fmla="*/ 284 w 340"/>
                <a:gd name="T77" fmla="*/ 278 h 1093"/>
                <a:gd name="T78" fmla="*/ 295 w 340"/>
                <a:gd name="T79" fmla="*/ 305 h 1093"/>
                <a:gd name="T80" fmla="*/ 331 w 340"/>
                <a:gd name="T81" fmla="*/ 437 h 1093"/>
                <a:gd name="T82" fmla="*/ 338 w 340"/>
                <a:gd name="T83" fmla="*/ 499 h 1093"/>
                <a:gd name="T84" fmla="*/ 340 w 340"/>
                <a:gd name="T85" fmla="*/ 531 h 1093"/>
                <a:gd name="T86" fmla="*/ 339 w 340"/>
                <a:gd name="T87" fmla="*/ 570 h 1093"/>
                <a:gd name="T88" fmla="*/ 337 w 340"/>
                <a:gd name="T89" fmla="*/ 609 h 1093"/>
                <a:gd name="T90" fmla="*/ 330 w 340"/>
                <a:gd name="T91" fmla="*/ 663 h 1093"/>
                <a:gd name="T92" fmla="*/ 292 w 340"/>
                <a:gd name="T93" fmla="*/ 794 h 1093"/>
                <a:gd name="T94" fmla="*/ 278 w 340"/>
                <a:gd name="T95" fmla="*/ 827 h 1093"/>
                <a:gd name="T96" fmla="*/ 265 w 340"/>
                <a:gd name="T97" fmla="*/ 853 h 1093"/>
                <a:gd name="T98" fmla="*/ 251 w 340"/>
                <a:gd name="T99" fmla="*/ 878 h 1093"/>
                <a:gd name="T100" fmla="*/ 114 w 340"/>
                <a:gd name="T101" fmla="*/ 1031 h 1093"/>
                <a:gd name="T102" fmla="*/ 87 w 340"/>
                <a:gd name="T103" fmla="*/ 1050 h 1093"/>
                <a:gd name="T104" fmla="*/ 56 w 340"/>
                <a:gd name="T105" fmla="*/ 1068 h 1093"/>
                <a:gd name="T106" fmla="*/ 32 w 340"/>
                <a:gd name="T107" fmla="*/ 1080 h 1093"/>
                <a:gd name="T108" fmla="*/ 0 w 340"/>
                <a:gd name="T109" fmla="*/ 1093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0" h="1093">
                  <a:moveTo>
                    <a:pt x="0" y="1093"/>
                  </a:moveTo>
                  <a:cubicBezTo>
                    <a:pt x="0" y="1093"/>
                    <a:pt x="5" y="1090"/>
                    <a:pt x="14" y="1085"/>
                  </a:cubicBezTo>
                  <a:cubicBezTo>
                    <a:pt x="16" y="1084"/>
                    <a:pt x="18" y="1082"/>
                    <a:pt x="21" y="1080"/>
                  </a:cubicBezTo>
                  <a:cubicBezTo>
                    <a:pt x="23" y="1079"/>
                    <a:pt x="26" y="1077"/>
                    <a:pt x="29" y="1075"/>
                  </a:cubicBezTo>
                  <a:cubicBezTo>
                    <a:pt x="33" y="1073"/>
                    <a:pt x="36" y="1071"/>
                    <a:pt x="39" y="1068"/>
                  </a:cubicBezTo>
                  <a:cubicBezTo>
                    <a:pt x="41" y="1067"/>
                    <a:pt x="43" y="1066"/>
                    <a:pt x="44" y="1065"/>
                  </a:cubicBezTo>
                  <a:cubicBezTo>
                    <a:pt x="46" y="1063"/>
                    <a:pt x="48" y="1062"/>
                    <a:pt x="50" y="1061"/>
                  </a:cubicBezTo>
                  <a:cubicBezTo>
                    <a:pt x="65" y="1050"/>
                    <a:pt x="83" y="1036"/>
                    <a:pt x="101" y="1018"/>
                  </a:cubicBezTo>
                  <a:cubicBezTo>
                    <a:pt x="119" y="1001"/>
                    <a:pt x="139" y="980"/>
                    <a:pt x="157" y="956"/>
                  </a:cubicBezTo>
                  <a:cubicBezTo>
                    <a:pt x="167" y="943"/>
                    <a:pt x="176" y="931"/>
                    <a:pt x="185" y="917"/>
                  </a:cubicBezTo>
                  <a:cubicBezTo>
                    <a:pt x="194" y="903"/>
                    <a:pt x="202" y="888"/>
                    <a:pt x="211" y="873"/>
                  </a:cubicBezTo>
                  <a:cubicBezTo>
                    <a:pt x="213" y="869"/>
                    <a:pt x="215" y="866"/>
                    <a:pt x="217" y="862"/>
                  </a:cubicBezTo>
                  <a:cubicBezTo>
                    <a:pt x="218" y="860"/>
                    <a:pt x="219" y="858"/>
                    <a:pt x="220" y="856"/>
                  </a:cubicBezTo>
                  <a:cubicBezTo>
                    <a:pt x="221" y="854"/>
                    <a:pt x="222" y="852"/>
                    <a:pt x="223" y="850"/>
                  </a:cubicBezTo>
                  <a:cubicBezTo>
                    <a:pt x="224" y="846"/>
                    <a:pt x="226" y="842"/>
                    <a:pt x="228" y="838"/>
                  </a:cubicBezTo>
                  <a:cubicBezTo>
                    <a:pt x="230" y="834"/>
                    <a:pt x="232" y="830"/>
                    <a:pt x="234" y="826"/>
                  </a:cubicBezTo>
                  <a:cubicBezTo>
                    <a:pt x="235" y="824"/>
                    <a:pt x="235" y="821"/>
                    <a:pt x="236" y="819"/>
                  </a:cubicBezTo>
                  <a:cubicBezTo>
                    <a:pt x="237" y="817"/>
                    <a:pt x="238" y="815"/>
                    <a:pt x="239" y="813"/>
                  </a:cubicBezTo>
                  <a:cubicBezTo>
                    <a:pt x="241" y="809"/>
                    <a:pt x="242" y="805"/>
                    <a:pt x="244" y="800"/>
                  </a:cubicBezTo>
                  <a:cubicBezTo>
                    <a:pt x="246" y="796"/>
                    <a:pt x="247" y="792"/>
                    <a:pt x="249" y="787"/>
                  </a:cubicBezTo>
                  <a:cubicBezTo>
                    <a:pt x="250" y="785"/>
                    <a:pt x="250" y="783"/>
                    <a:pt x="251" y="781"/>
                  </a:cubicBezTo>
                  <a:cubicBezTo>
                    <a:pt x="252" y="779"/>
                    <a:pt x="253" y="776"/>
                    <a:pt x="253" y="774"/>
                  </a:cubicBezTo>
                  <a:cubicBezTo>
                    <a:pt x="255" y="770"/>
                    <a:pt x="256" y="765"/>
                    <a:pt x="258" y="761"/>
                  </a:cubicBezTo>
                  <a:cubicBezTo>
                    <a:pt x="259" y="756"/>
                    <a:pt x="260" y="752"/>
                    <a:pt x="262" y="747"/>
                  </a:cubicBezTo>
                  <a:cubicBezTo>
                    <a:pt x="262" y="745"/>
                    <a:pt x="263" y="743"/>
                    <a:pt x="264" y="741"/>
                  </a:cubicBezTo>
                  <a:cubicBezTo>
                    <a:pt x="264" y="738"/>
                    <a:pt x="265" y="736"/>
                    <a:pt x="266" y="734"/>
                  </a:cubicBezTo>
                  <a:cubicBezTo>
                    <a:pt x="267" y="729"/>
                    <a:pt x="268" y="725"/>
                    <a:pt x="269" y="720"/>
                  </a:cubicBezTo>
                  <a:cubicBezTo>
                    <a:pt x="270" y="715"/>
                    <a:pt x="271" y="711"/>
                    <a:pt x="273" y="706"/>
                  </a:cubicBezTo>
                  <a:cubicBezTo>
                    <a:pt x="273" y="704"/>
                    <a:pt x="274" y="701"/>
                    <a:pt x="274" y="699"/>
                  </a:cubicBezTo>
                  <a:cubicBezTo>
                    <a:pt x="275" y="697"/>
                    <a:pt x="275" y="694"/>
                    <a:pt x="276" y="692"/>
                  </a:cubicBezTo>
                  <a:cubicBezTo>
                    <a:pt x="276" y="687"/>
                    <a:pt x="277" y="682"/>
                    <a:pt x="278" y="678"/>
                  </a:cubicBezTo>
                  <a:cubicBezTo>
                    <a:pt x="279" y="673"/>
                    <a:pt x="280" y="668"/>
                    <a:pt x="281" y="663"/>
                  </a:cubicBezTo>
                  <a:cubicBezTo>
                    <a:pt x="281" y="661"/>
                    <a:pt x="282" y="659"/>
                    <a:pt x="282" y="656"/>
                  </a:cubicBezTo>
                  <a:cubicBezTo>
                    <a:pt x="283" y="649"/>
                    <a:pt x="283" y="649"/>
                    <a:pt x="283" y="649"/>
                  </a:cubicBezTo>
                  <a:cubicBezTo>
                    <a:pt x="284" y="644"/>
                    <a:pt x="284" y="639"/>
                    <a:pt x="285" y="634"/>
                  </a:cubicBezTo>
                  <a:cubicBezTo>
                    <a:pt x="285" y="630"/>
                    <a:pt x="286" y="625"/>
                    <a:pt x="286" y="620"/>
                  </a:cubicBezTo>
                  <a:cubicBezTo>
                    <a:pt x="287" y="617"/>
                    <a:pt x="287" y="615"/>
                    <a:pt x="287" y="612"/>
                  </a:cubicBezTo>
                  <a:cubicBezTo>
                    <a:pt x="288" y="605"/>
                    <a:pt x="288" y="605"/>
                    <a:pt x="288" y="605"/>
                  </a:cubicBezTo>
                  <a:cubicBezTo>
                    <a:pt x="288" y="600"/>
                    <a:pt x="289" y="595"/>
                    <a:pt x="289" y="590"/>
                  </a:cubicBezTo>
                  <a:cubicBezTo>
                    <a:pt x="289" y="586"/>
                    <a:pt x="289" y="581"/>
                    <a:pt x="290" y="576"/>
                  </a:cubicBezTo>
                  <a:cubicBezTo>
                    <a:pt x="290" y="568"/>
                    <a:pt x="290" y="568"/>
                    <a:pt x="290" y="568"/>
                  </a:cubicBezTo>
                  <a:cubicBezTo>
                    <a:pt x="290" y="561"/>
                    <a:pt x="290" y="561"/>
                    <a:pt x="290" y="561"/>
                  </a:cubicBezTo>
                  <a:cubicBezTo>
                    <a:pt x="290" y="547"/>
                    <a:pt x="290" y="547"/>
                    <a:pt x="290" y="547"/>
                  </a:cubicBezTo>
                  <a:cubicBezTo>
                    <a:pt x="290" y="531"/>
                    <a:pt x="290" y="531"/>
                    <a:pt x="290" y="531"/>
                  </a:cubicBezTo>
                  <a:cubicBezTo>
                    <a:pt x="290" y="524"/>
                    <a:pt x="290" y="524"/>
                    <a:pt x="290" y="524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89" y="512"/>
                    <a:pt x="289" y="507"/>
                    <a:pt x="289" y="502"/>
                  </a:cubicBezTo>
                  <a:cubicBezTo>
                    <a:pt x="289" y="497"/>
                    <a:pt x="288" y="492"/>
                    <a:pt x="288" y="487"/>
                  </a:cubicBezTo>
                  <a:cubicBezTo>
                    <a:pt x="287" y="480"/>
                    <a:pt x="287" y="480"/>
                    <a:pt x="287" y="480"/>
                  </a:cubicBezTo>
                  <a:cubicBezTo>
                    <a:pt x="287" y="477"/>
                    <a:pt x="287" y="475"/>
                    <a:pt x="286" y="473"/>
                  </a:cubicBezTo>
                  <a:cubicBezTo>
                    <a:pt x="286" y="468"/>
                    <a:pt x="285" y="463"/>
                    <a:pt x="285" y="458"/>
                  </a:cubicBezTo>
                  <a:cubicBezTo>
                    <a:pt x="284" y="453"/>
                    <a:pt x="284" y="448"/>
                    <a:pt x="283" y="443"/>
                  </a:cubicBezTo>
                  <a:cubicBezTo>
                    <a:pt x="282" y="436"/>
                    <a:pt x="282" y="436"/>
                    <a:pt x="282" y="436"/>
                  </a:cubicBezTo>
                  <a:cubicBezTo>
                    <a:pt x="282" y="434"/>
                    <a:pt x="281" y="431"/>
                    <a:pt x="281" y="429"/>
                  </a:cubicBezTo>
                  <a:cubicBezTo>
                    <a:pt x="280" y="424"/>
                    <a:pt x="279" y="419"/>
                    <a:pt x="278" y="415"/>
                  </a:cubicBezTo>
                  <a:cubicBezTo>
                    <a:pt x="277" y="410"/>
                    <a:pt x="276" y="405"/>
                    <a:pt x="275" y="401"/>
                  </a:cubicBezTo>
                  <a:cubicBezTo>
                    <a:pt x="275" y="398"/>
                    <a:pt x="275" y="396"/>
                    <a:pt x="274" y="393"/>
                  </a:cubicBezTo>
                  <a:cubicBezTo>
                    <a:pt x="274" y="391"/>
                    <a:pt x="273" y="389"/>
                    <a:pt x="272" y="386"/>
                  </a:cubicBezTo>
                  <a:cubicBezTo>
                    <a:pt x="271" y="382"/>
                    <a:pt x="270" y="377"/>
                    <a:pt x="269" y="372"/>
                  </a:cubicBezTo>
                  <a:cubicBezTo>
                    <a:pt x="268" y="368"/>
                    <a:pt x="267" y="363"/>
                    <a:pt x="266" y="359"/>
                  </a:cubicBezTo>
                  <a:cubicBezTo>
                    <a:pt x="265" y="356"/>
                    <a:pt x="264" y="354"/>
                    <a:pt x="264" y="352"/>
                  </a:cubicBezTo>
                  <a:cubicBezTo>
                    <a:pt x="263" y="349"/>
                    <a:pt x="262" y="347"/>
                    <a:pt x="262" y="345"/>
                  </a:cubicBezTo>
                  <a:cubicBezTo>
                    <a:pt x="260" y="340"/>
                    <a:pt x="259" y="336"/>
                    <a:pt x="258" y="331"/>
                  </a:cubicBezTo>
                  <a:cubicBezTo>
                    <a:pt x="256" y="327"/>
                    <a:pt x="255" y="323"/>
                    <a:pt x="253" y="318"/>
                  </a:cubicBezTo>
                  <a:cubicBezTo>
                    <a:pt x="253" y="316"/>
                    <a:pt x="252" y="314"/>
                    <a:pt x="251" y="311"/>
                  </a:cubicBezTo>
                  <a:cubicBezTo>
                    <a:pt x="250" y="309"/>
                    <a:pt x="250" y="307"/>
                    <a:pt x="249" y="305"/>
                  </a:cubicBezTo>
                  <a:cubicBezTo>
                    <a:pt x="247" y="301"/>
                    <a:pt x="246" y="296"/>
                    <a:pt x="244" y="292"/>
                  </a:cubicBezTo>
                  <a:cubicBezTo>
                    <a:pt x="242" y="288"/>
                    <a:pt x="241" y="284"/>
                    <a:pt x="239" y="279"/>
                  </a:cubicBezTo>
                  <a:cubicBezTo>
                    <a:pt x="238" y="277"/>
                    <a:pt x="237" y="275"/>
                    <a:pt x="236" y="273"/>
                  </a:cubicBezTo>
                  <a:cubicBezTo>
                    <a:pt x="235" y="271"/>
                    <a:pt x="234" y="269"/>
                    <a:pt x="234" y="267"/>
                  </a:cubicBezTo>
                  <a:cubicBezTo>
                    <a:pt x="232" y="263"/>
                    <a:pt x="230" y="259"/>
                    <a:pt x="228" y="254"/>
                  </a:cubicBezTo>
                  <a:cubicBezTo>
                    <a:pt x="226" y="250"/>
                    <a:pt x="224" y="246"/>
                    <a:pt x="222" y="242"/>
                  </a:cubicBezTo>
                  <a:cubicBezTo>
                    <a:pt x="221" y="240"/>
                    <a:pt x="221" y="238"/>
                    <a:pt x="220" y="237"/>
                  </a:cubicBezTo>
                  <a:cubicBezTo>
                    <a:pt x="219" y="235"/>
                    <a:pt x="218" y="233"/>
                    <a:pt x="217" y="231"/>
                  </a:cubicBezTo>
                  <a:cubicBezTo>
                    <a:pt x="215" y="227"/>
                    <a:pt x="213" y="223"/>
                    <a:pt x="211" y="219"/>
                  </a:cubicBezTo>
                  <a:cubicBezTo>
                    <a:pt x="202" y="204"/>
                    <a:pt x="194" y="189"/>
                    <a:pt x="185" y="176"/>
                  </a:cubicBezTo>
                  <a:cubicBezTo>
                    <a:pt x="176" y="162"/>
                    <a:pt x="167" y="149"/>
                    <a:pt x="157" y="137"/>
                  </a:cubicBezTo>
                  <a:cubicBezTo>
                    <a:pt x="155" y="134"/>
                    <a:pt x="153" y="131"/>
                    <a:pt x="150" y="128"/>
                  </a:cubicBezTo>
                  <a:cubicBezTo>
                    <a:pt x="148" y="125"/>
                    <a:pt x="146" y="122"/>
                    <a:pt x="143" y="119"/>
                  </a:cubicBezTo>
                  <a:cubicBezTo>
                    <a:pt x="141" y="116"/>
                    <a:pt x="139" y="114"/>
                    <a:pt x="136" y="111"/>
                  </a:cubicBezTo>
                  <a:cubicBezTo>
                    <a:pt x="134" y="108"/>
                    <a:pt x="132" y="105"/>
                    <a:pt x="129" y="103"/>
                  </a:cubicBezTo>
                  <a:cubicBezTo>
                    <a:pt x="120" y="92"/>
                    <a:pt x="110" y="83"/>
                    <a:pt x="101" y="74"/>
                  </a:cubicBezTo>
                  <a:cubicBezTo>
                    <a:pt x="82" y="57"/>
                    <a:pt x="65" y="43"/>
                    <a:pt x="50" y="32"/>
                  </a:cubicBezTo>
                  <a:cubicBezTo>
                    <a:pt x="48" y="30"/>
                    <a:pt x="46" y="29"/>
                    <a:pt x="44" y="28"/>
                  </a:cubicBezTo>
                  <a:cubicBezTo>
                    <a:pt x="43" y="26"/>
                    <a:pt x="41" y="25"/>
                    <a:pt x="39" y="24"/>
                  </a:cubicBezTo>
                  <a:cubicBezTo>
                    <a:pt x="36" y="22"/>
                    <a:pt x="33" y="19"/>
                    <a:pt x="29" y="17"/>
                  </a:cubicBezTo>
                  <a:cubicBezTo>
                    <a:pt x="26" y="16"/>
                    <a:pt x="23" y="14"/>
                    <a:pt x="21" y="12"/>
                  </a:cubicBezTo>
                  <a:cubicBezTo>
                    <a:pt x="18" y="10"/>
                    <a:pt x="16" y="9"/>
                    <a:pt x="14" y="8"/>
                  </a:cubicBezTo>
                  <a:cubicBezTo>
                    <a:pt x="5" y="2"/>
                    <a:pt x="0" y="0"/>
                    <a:pt x="0" y="0"/>
                  </a:cubicBezTo>
                  <a:cubicBezTo>
                    <a:pt x="0" y="0"/>
                    <a:pt x="1" y="0"/>
                    <a:pt x="4" y="1"/>
                  </a:cubicBezTo>
                  <a:cubicBezTo>
                    <a:pt x="6" y="2"/>
                    <a:pt x="10" y="3"/>
                    <a:pt x="15" y="5"/>
                  </a:cubicBezTo>
                  <a:cubicBezTo>
                    <a:pt x="17" y="6"/>
                    <a:pt x="20" y="7"/>
                    <a:pt x="23" y="9"/>
                  </a:cubicBezTo>
                  <a:cubicBezTo>
                    <a:pt x="26" y="10"/>
                    <a:pt x="29" y="11"/>
                    <a:pt x="32" y="13"/>
                  </a:cubicBezTo>
                  <a:cubicBezTo>
                    <a:pt x="36" y="14"/>
                    <a:pt x="39" y="16"/>
                    <a:pt x="43" y="18"/>
                  </a:cubicBezTo>
                  <a:cubicBezTo>
                    <a:pt x="45" y="19"/>
                    <a:pt x="47" y="20"/>
                    <a:pt x="49" y="21"/>
                  </a:cubicBezTo>
                  <a:cubicBezTo>
                    <a:pt x="51" y="22"/>
                    <a:pt x="53" y="23"/>
                    <a:pt x="56" y="24"/>
                  </a:cubicBezTo>
                  <a:cubicBezTo>
                    <a:pt x="60" y="26"/>
                    <a:pt x="64" y="29"/>
                    <a:pt x="69" y="31"/>
                  </a:cubicBezTo>
                  <a:cubicBezTo>
                    <a:pt x="73" y="34"/>
                    <a:pt x="78" y="37"/>
                    <a:pt x="83" y="40"/>
                  </a:cubicBezTo>
                  <a:cubicBezTo>
                    <a:pt x="84" y="41"/>
                    <a:pt x="86" y="41"/>
                    <a:pt x="87" y="42"/>
                  </a:cubicBezTo>
                  <a:cubicBezTo>
                    <a:pt x="88" y="43"/>
                    <a:pt x="89" y="44"/>
                    <a:pt x="91" y="45"/>
                  </a:cubicBezTo>
                  <a:cubicBezTo>
                    <a:pt x="93" y="46"/>
                    <a:pt x="96" y="48"/>
                    <a:pt x="98" y="50"/>
                  </a:cubicBezTo>
                  <a:cubicBezTo>
                    <a:pt x="103" y="53"/>
                    <a:pt x="109" y="57"/>
                    <a:pt x="114" y="61"/>
                  </a:cubicBezTo>
                  <a:cubicBezTo>
                    <a:pt x="135" y="77"/>
                    <a:pt x="158" y="97"/>
                    <a:pt x="180" y="120"/>
                  </a:cubicBezTo>
                  <a:cubicBezTo>
                    <a:pt x="183" y="123"/>
                    <a:pt x="186" y="127"/>
                    <a:pt x="188" y="130"/>
                  </a:cubicBezTo>
                  <a:cubicBezTo>
                    <a:pt x="190" y="131"/>
                    <a:pt x="191" y="133"/>
                    <a:pt x="193" y="134"/>
                  </a:cubicBezTo>
                  <a:cubicBezTo>
                    <a:pt x="194" y="136"/>
                    <a:pt x="195" y="137"/>
                    <a:pt x="197" y="139"/>
                  </a:cubicBezTo>
                  <a:cubicBezTo>
                    <a:pt x="199" y="142"/>
                    <a:pt x="202" y="146"/>
                    <a:pt x="205" y="149"/>
                  </a:cubicBezTo>
                  <a:cubicBezTo>
                    <a:pt x="208" y="152"/>
                    <a:pt x="210" y="156"/>
                    <a:pt x="213" y="159"/>
                  </a:cubicBezTo>
                  <a:cubicBezTo>
                    <a:pt x="224" y="173"/>
                    <a:pt x="234" y="187"/>
                    <a:pt x="244" y="203"/>
                  </a:cubicBezTo>
                  <a:cubicBezTo>
                    <a:pt x="246" y="207"/>
                    <a:pt x="248" y="211"/>
                    <a:pt x="251" y="215"/>
                  </a:cubicBezTo>
                  <a:cubicBezTo>
                    <a:pt x="252" y="217"/>
                    <a:pt x="253" y="219"/>
                    <a:pt x="254" y="221"/>
                  </a:cubicBezTo>
                  <a:cubicBezTo>
                    <a:pt x="256" y="223"/>
                    <a:pt x="257" y="225"/>
                    <a:pt x="258" y="227"/>
                  </a:cubicBezTo>
                  <a:cubicBezTo>
                    <a:pt x="260" y="231"/>
                    <a:pt x="262" y="235"/>
                    <a:pt x="265" y="239"/>
                  </a:cubicBezTo>
                  <a:cubicBezTo>
                    <a:pt x="267" y="243"/>
                    <a:pt x="269" y="248"/>
                    <a:pt x="271" y="252"/>
                  </a:cubicBezTo>
                  <a:cubicBezTo>
                    <a:pt x="272" y="254"/>
                    <a:pt x="274" y="256"/>
                    <a:pt x="275" y="258"/>
                  </a:cubicBezTo>
                  <a:cubicBezTo>
                    <a:pt x="276" y="260"/>
                    <a:pt x="277" y="263"/>
                    <a:pt x="278" y="265"/>
                  </a:cubicBezTo>
                  <a:cubicBezTo>
                    <a:pt x="280" y="269"/>
                    <a:pt x="282" y="274"/>
                    <a:pt x="284" y="278"/>
                  </a:cubicBezTo>
                  <a:cubicBezTo>
                    <a:pt x="286" y="283"/>
                    <a:pt x="288" y="287"/>
                    <a:pt x="290" y="292"/>
                  </a:cubicBezTo>
                  <a:cubicBezTo>
                    <a:pt x="291" y="294"/>
                    <a:pt x="292" y="296"/>
                    <a:pt x="292" y="298"/>
                  </a:cubicBezTo>
                  <a:cubicBezTo>
                    <a:pt x="293" y="301"/>
                    <a:pt x="294" y="303"/>
                    <a:pt x="295" y="305"/>
                  </a:cubicBezTo>
                  <a:cubicBezTo>
                    <a:pt x="310" y="342"/>
                    <a:pt x="321" y="381"/>
                    <a:pt x="328" y="422"/>
                  </a:cubicBezTo>
                  <a:cubicBezTo>
                    <a:pt x="329" y="425"/>
                    <a:pt x="329" y="427"/>
                    <a:pt x="330" y="430"/>
                  </a:cubicBezTo>
                  <a:cubicBezTo>
                    <a:pt x="331" y="437"/>
                    <a:pt x="331" y="437"/>
                    <a:pt x="331" y="437"/>
                  </a:cubicBezTo>
                  <a:cubicBezTo>
                    <a:pt x="332" y="442"/>
                    <a:pt x="333" y="448"/>
                    <a:pt x="333" y="453"/>
                  </a:cubicBezTo>
                  <a:cubicBezTo>
                    <a:pt x="335" y="463"/>
                    <a:pt x="336" y="473"/>
                    <a:pt x="337" y="484"/>
                  </a:cubicBezTo>
                  <a:cubicBezTo>
                    <a:pt x="337" y="489"/>
                    <a:pt x="338" y="494"/>
                    <a:pt x="338" y="499"/>
                  </a:cubicBezTo>
                  <a:cubicBezTo>
                    <a:pt x="339" y="505"/>
                    <a:pt x="339" y="510"/>
                    <a:pt x="339" y="515"/>
                  </a:cubicBezTo>
                  <a:cubicBezTo>
                    <a:pt x="339" y="523"/>
                    <a:pt x="339" y="523"/>
                    <a:pt x="339" y="523"/>
                  </a:cubicBezTo>
                  <a:cubicBezTo>
                    <a:pt x="340" y="531"/>
                    <a:pt x="340" y="531"/>
                    <a:pt x="340" y="531"/>
                  </a:cubicBezTo>
                  <a:cubicBezTo>
                    <a:pt x="340" y="546"/>
                    <a:pt x="340" y="546"/>
                    <a:pt x="340" y="546"/>
                  </a:cubicBezTo>
                  <a:cubicBezTo>
                    <a:pt x="340" y="562"/>
                    <a:pt x="340" y="562"/>
                    <a:pt x="340" y="562"/>
                  </a:cubicBezTo>
                  <a:cubicBezTo>
                    <a:pt x="339" y="570"/>
                    <a:pt x="339" y="570"/>
                    <a:pt x="339" y="570"/>
                  </a:cubicBezTo>
                  <a:cubicBezTo>
                    <a:pt x="339" y="577"/>
                    <a:pt x="339" y="577"/>
                    <a:pt x="339" y="577"/>
                  </a:cubicBezTo>
                  <a:cubicBezTo>
                    <a:pt x="339" y="583"/>
                    <a:pt x="339" y="588"/>
                    <a:pt x="338" y="593"/>
                  </a:cubicBezTo>
                  <a:cubicBezTo>
                    <a:pt x="338" y="598"/>
                    <a:pt x="337" y="604"/>
                    <a:pt x="337" y="609"/>
                  </a:cubicBezTo>
                  <a:cubicBezTo>
                    <a:pt x="336" y="619"/>
                    <a:pt x="335" y="629"/>
                    <a:pt x="333" y="640"/>
                  </a:cubicBezTo>
                  <a:cubicBezTo>
                    <a:pt x="333" y="645"/>
                    <a:pt x="332" y="650"/>
                    <a:pt x="331" y="655"/>
                  </a:cubicBezTo>
                  <a:cubicBezTo>
                    <a:pt x="330" y="663"/>
                    <a:pt x="330" y="663"/>
                    <a:pt x="330" y="663"/>
                  </a:cubicBezTo>
                  <a:cubicBezTo>
                    <a:pt x="329" y="665"/>
                    <a:pt x="329" y="668"/>
                    <a:pt x="328" y="670"/>
                  </a:cubicBezTo>
                  <a:cubicBezTo>
                    <a:pt x="321" y="711"/>
                    <a:pt x="310" y="750"/>
                    <a:pt x="295" y="787"/>
                  </a:cubicBezTo>
                  <a:cubicBezTo>
                    <a:pt x="294" y="789"/>
                    <a:pt x="293" y="792"/>
                    <a:pt x="292" y="794"/>
                  </a:cubicBezTo>
                  <a:cubicBezTo>
                    <a:pt x="291" y="796"/>
                    <a:pt x="290" y="799"/>
                    <a:pt x="290" y="801"/>
                  </a:cubicBezTo>
                  <a:cubicBezTo>
                    <a:pt x="288" y="805"/>
                    <a:pt x="286" y="810"/>
                    <a:pt x="284" y="814"/>
                  </a:cubicBezTo>
                  <a:cubicBezTo>
                    <a:pt x="282" y="819"/>
                    <a:pt x="280" y="823"/>
                    <a:pt x="278" y="827"/>
                  </a:cubicBezTo>
                  <a:cubicBezTo>
                    <a:pt x="277" y="830"/>
                    <a:pt x="276" y="832"/>
                    <a:pt x="275" y="834"/>
                  </a:cubicBezTo>
                  <a:cubicBezTo>
                    <a:pt x="273" y="836"/>
                    <a:pt x="272" y="838"/>
                    <a:pt x="271" y="840"/>
                  </a:cubicBezTo>
                  <a:cubicBezTo>
                    <a:pt x="269" y="845"/>
                    <a:pt x="267" y="849"/>
                    <a:pt x="265" y="853"/>
                  </a:cubicBezTo>
                  <a:cubicBezTo>
                    <a:pt x="262" y="857"/>
                    <a:pt x="260" y="861"/>
                    <a:pt x="258" y="866"/>
                  </a:cubicBezTo>
                  <a:cubicBezTo>
                    <a:pt x="257" y="868"/>
                    <a:pt x="256" y="870"/>
                    <a:pt x="254" y="872"/>
                  </a:cubicBezTo>
                  <a:cubicBezTo>
                    <a:pt x="253" y="874"/>
                    <a:pt x="252" y="876"/>
                    <a:pt x="251" y="878"/>
                  </a:cubicBezTo>
                  <a:cubicBezTo>
                    <a:pt x="248" y="882"/>
                    <a:pt x="246" y="886"/>
                    <a:pt x="244" y="889"/>
                  </a:cubicBezTo>
                  <a:cubicBezTo>
                    <a:pt x="224" y="920"/>
                    <a:pt x="202" y="948"/>
                    <a:pt x="180" y="972"/>
                  </a:cubicBezTo>
                  <a:cubicBezTo>
                    <a:pt x="158" y="996"/>
                    <a:pt x="135" y="1015"/>
                    <a:pt x="114" y="1031"/>
                  </a:cubicBezTo>
                  <a:cubicBezTo>
                    <a:pt x="108" y="1035"/>
                    <a:pt x="103" y="1039"/>
                    <a:pt x="98" y="1042"/>
                  </a:cubicBezTo>
                  <a:cubicBezTo>
                    <a:pt x="96" y="1044"/>
                    <a:pt x="93" y="1046"/>
                    <a:pt x="91" y="1048"/>
                  </a:cubicBezTo>
                  <a:cubicBezTo>
                    <a:pt x="89" y="1048"/>
                    <a:pt x="88" y="1049"/>
                    <a:pt x="87" y="1050"/>
                  </a:cubicBezTo>
                  <a:cubicBezTo>
                    <a:pt x="86" y="1051"/>
                    <a:pt x="84" y="1052"/>
                    <a:pt x="83" y="1052"/>
                  </a:cubicBezTo>
                  <a:cubicBezTo>
                    <a:pt x="78" y="1055"/>
                    <a:pt x="73" y="1058"/>
                    <a:pt x="69" y="1061"/>
                  </a:cubicBezTo>
                  <a:cubicBezTo>
                    <a:pt x="64" y="1064"/>
                    <a:pt x="60" y="1066"/>
                    <a:pt x="56" y="1068"/>
                  </a:cubicBezTo>
                  <a:cubicBezTo>
                    <a:pt x="53" y="1069"/>
                    <a:pt x="51" y="1071"/>
                    <a:pt x="49" y="1072"/>
                  </a:cubicBezTo>
                  <a:cubicBezTo>
                    <a:pt x="47" y="1073"/>
                    <a:pt x="45" y="1074"/>
                    <a:pt x="43" y="1074"/>
                  </a:cubicBezTo>
                  <a:cubicBezTo>
                    <a:pt x="39" y="1076"/>
                    <a:pt x="36" y="1078"/>
                    <a:pt x="32" y="1080"/>
                  </a:cubicBezTo>
                  <a:cubicBezTo>
                    <a:pt x="29" y="1081"/>
                    <a:pt x="26" y="1082"/>
                    <a:pt x="23" y="1084"/>
                  </a:cubicBezTo>
                  <a:cubicBezTo>
                    <a:pt x="20" y="1085"/>
                    <a:pt x="17" y="1086"/>
                    <a:pt x="15" y="1087"/>
                  </a:cubicBezTo>
                  <a:cubicBezTo>
                    <a:pt x="5" y="1091"/>
                    <a:pt x="0" y="1093"/>
                    <a:pt x="0" y="1093"/>
                  </a:cubicBezTo>
                  <a:close/>
                </a:path>
              </a:pathLst>
            </a:custGeom>
            <a:solidFill>
              <a:srgbClr val="7598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2" name="Group 7">
              <a:extLst>
                <a:ext uri="{FF2B5EF4-FFF2-40B4-BE49-F238E27FC236}">
                  <a16:creationId xmlns="" xmlns:a16="http://schemas.microsoft.com/office/drawing/2014/main" id="{E253F725-1DF8-427F-ABB0-949019B4C14C}"/>
                </a:ext>
              </a:extLst>
            </p:cNvPr>
            <p:cNvGrpSpPr/>
            <p:nvPr/>
          </p:nvGrpSpPr>
          <p:grpSpPr>
            <a:xfrm>
              <a:off x="2115999" y="3071360"/>
              <a:ext cx="8222061" cy="1693863"/>
              <a:chOff x="456802" y="2333625"/>
              <a:chExt cx="8222061" cy="1693863"/>
            </a:xfrm>
            <a:solidFill>
              <a:srgbClr val="4F5684"/>
            </a:solidFill>
          </p:grpSpPr>
          <p:sp>
            <p:nvSpPr>
              <p:cNvPr id="143" name="Freeform 12">
                <a:extLst>
                  <a:ext uri="{FF2B5EF4-FFF2-40B4-BE49-F238E27FC236}">
                    <a16:creationId xmlns="" xmlns:a16="http://schemas.microsoft.com/office/drawing/2014/main" id="{D30B4D01-96C9-47BD-A426-01FA038F83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02" y="2609850"/>
                <a:ext cx="1073150" cy="1143000"/>
              </a:xfrm>
              <a:custGeom>
                <a:avLst/>
                <a:gdLst>
                  <a:gd name="T0" fmla="*/ 143 w 487"/>
                  <a:gd name="T1" fmla="*/ 0 h 518"/>
                  <a:gd name="T2" fmla="*/ 483 w 487"/>
                  <a:gd name="T3" fmla="*/ 242 h 518"/>
                  <a:gd name="T4" fmla="*/ 487 w 487"/>
                  <a:gd name="T5" fmla="*/ 242 h 518"/>
                  <a:gd name="T6" fmla="*/ 487 w 487"/>
                  <a:gd name="T7" fmla="*/ 276 h 518"/>
                  <a:gd name="T8" fmla="*/ 483 w 487"/>
                  <a:gd name="T9" fmla="*/ 276 h 518"/>
                  <a:gd name="T10" fmla="*/ 143 w 487"/>
                  <a:gd name="T11" fmla="*/ 518 h 518"/>
                  <a:gd name="T12" fmla="*/ 144 w 487"/>
                  <a:gd name="T13" fmla="*/ 259 h 518"/>
                  <a:gd name="T14" fmla="*/ 143 w 487"/>
                  <a:gd name="T15" fmla="*/ 0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7" h="518">
                    <a:moveTo>
                      <a:pt x="143" y="0"/>
                    </a:moveTo>
                    <a:cubicBezTo>
                      <a:pt x="264" y="0"/>
                      <a:pt x="433" y="185"/>
                      <a:pt x="483" y="242"/>
                    </a:cubicBezTo>
                    <a:cubicBezTo>
                      <a:pt x="487" y="242"/>
                      <a:pt x="487" y="242"/>
                      <a:pt x="487" y="242"/>
                    </a:cubicBezTo>
                    <a:cubicBezTo>
                      <a:pt x="487" y="276"/>
                      <a:pt x="487" y="276"/>
                      <a:pt x="487" y="276"/>
                    </a:cubicBezTo>
                    <a:cubicBezTo>
                      <a:pt x="483" y="276"/>
                      <a:pt x="483" y="276"/>
                      <a:pt x="483" y="276"/>
                    </a:cubicBezTo>
                    <a:cubicBezTo>
                      <a:pt x="433" y="333"/>
                      <a:pt x="264" y="518"/>
                      <a:pt x="143" y="518"/>
                    </a:cubicBezTo>
                    <a:cubicBezTo>
                      <a:pt x="0" y="518"/>
                      <a:pt x="144" y="402"/>
                      <a:pt x="144" y="259"/>
                    </a:cubicBezTo>
                    <a:cubicBezTo>
                      <a:pt x="144" y="116"/>
                      <a:pt x="0" y="0"/>
                      <a:pt x="143" y="0"/>
                    </a:cubicBezTo>
                    <a:close/>
                  </a:path>
                </a:pathLst>
              </a:custGeom>
              <a:solidFill>
                <a:srgbClr val="547DA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4" name="Freeform 13">
                <a:extLst>
                  <a:ext uri="{FF2B5EF4-FFF2-40B4-BE49-F238E27FC236}">
                    <a16:creationId xmlns="" xmlns:a16="http://schemas.microsoft.com/office/drawing/2014/main" id="{EC6A8A04-C956-4B5A-8376-43C69E9E9E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84975" y="2333625"/>
                <a:ext cx="1893888" cy="1693863"/>
              </a:xfrm>
              <a:custGeom>
                <a:avLst/>
                <a:gdLst>
                  <a:gd name="T0" fmla="*/ 90 w 860"/>
                  <a:gd name="T1" fmla="*/ 435 h 768"/>
                  <a:gd name="T2" fmla="*/ 195 w 860"/>
                  <a:gd name="T3" fmla="*/ 768 h 768"/>
                  <a:gd name="T4" fmla="*/ 860 w 860"/>
                  <a:gd name="T5" fmla="*/ 454 h 768"/>
                  <a:gd name="T6" fmla="*/ 195 w 860"/>
                  <a:gd name="T7" fmla="*/ 0 h 768"/>
                  <a:gd name="T8" fmla="*/ 90 w 860"/>
                  <a:gd name="T9" fmla="*/ 333 h 768"/>
                  <a:gd name="T10" fmla="*/ 27 w 860"/>
                  <a:gd name="T11" fmla="*/ 335 h 768"/>
                  <a:gd name="T12" fmla="*/ 27 w 860"/>
                  <a:gd name="T13" fmla="*/ 433 h 768"/>
                  <a:gd name="T14" fmla="*/ 90 w 860"/>
                  <a:gd name="T15" fmla="*/ 435 h 768"/>
                  <a:gd name="T16" fmla="*/ 444 w 860"/>
                  <a:gd name="T17" fmla="*/ 265 h 768"/>
                  <a:gd name="T18" fmla="*/ 505 w 860"/>
                  <a:gd name="T19" fmla="*/ 203 h 768"/>
                  <a:gd name="T20" fmla="*/ 566 w 860"/>
                  <a:gd name="T21" fmla="*/ 265 h 768"/>
                  <a:gd name="T22" fmla="*/ 505 w 860"/>
                  <a:gd name="T23" fmla="*/ 326 h 768"/>
                  <a:gd name="T24" fmla="*/ 444 w 860"/>
                  <a:gd name="T25" fmla="*/ 265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0" h="768">
                    <a:moveTo>
                      <a:pt x="90" y="435"/>
                    </a:moveTo>
                    <a:cubicBezTo>
                      <a:pt x="76" y="623"/>
                      <a:pt x="0" y="768"/>
                      <a:pt x="195" y="768"/>
                    </a:cubicBezTo>
                    <a:cubicBezTo>
                      <a:pt x="407" y="768"/>
                      <a:pt x="860" y="454"/>
                      <a:pt x="860" y="454"/>
                    </a:cubicBezTo>
                    <a:cubicBezTo>
                      <a:pt x="860" y="243"/>
                      <a:pt x="407" y="0"/>
                      <a:pt x="195" y="0"/>
                    </a:cubicBezTo>
                    <a:cubicBezTo>
                      <a:pt x="0" y="0"/>
                      <a:pt x="76" y="146"/>
                      <a:pt x="90" y="333"/>
                    </a:cubicBezTo>
                    <a:cubicBezTo>
                      <a:pt x="27" y="335"/>
                      <a:pt x="27" y="335"/>
                      <a:pt x="27" y="335"/>
                    </a:cubicBezTo>
                    <a:cubicBezTo>
                      <a:pt x="27" y="433"/>
                      <a:pt x="27" y="433"/>
                      <a:pt x="27" y="433"/>
                    </a:cubicBezTo>
                    <a:lnTo>
                      <a:pt x="90" y="435"/>
                    </a:lnTo>
                    <a:close/>
                    <a:moveTo>
                      <a:pt x="444" y="265"/>
                    </a:moveTo>
                    <a:cubicBezTo>
                      <a:pt x="444" y="231"/>
                      <a:pt x="471" y="203"/>
                      <a:pt x="505" y="203"/>
                    </a:cubicBezTo>
                    <a:cubicBezTo>
                      <a:pt x="539" y="203"/>
                      <a:pt x="566" y="231"/>
                      <a:pt x="566" y="265"/>
                    </a:cubicBezTo>
                    <a:cubicBezTo>
                      <a:pt x="566" y="298"/>
                      <a:pt x="539" y="326"/>
                      <a:pt x="505" y="326"/>
                    </a:cubicBezTo>
                    <a:cubicBezTo>
                      <a:pt x="471" y="326"/>
                      <a:pt x="444" y="298"/>
                      <a:pt x="444" y="265"/>
                    </a:cubicBezTo>
                    <a:close/>
                  </a:path>
                </a:pathLst>
              </a:custGeom>
              <a:solidFill>
                <a:srgbClr val="547DA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5" name="Freeform 18">
                <a:extLst>
                  <a:ext uri="{FF2B5EF4-FFF2-40B4-BE49-F238E27FC236}">
                    <a16:creationId xmlns="" xmlns:a16="http://schemas.microsoft.com/office/drawing/2014/main" id="{57284769-72F9-4028-B225-4993B90AC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893" y="2892425"/>
                <a:ext cx="6161088" cy="577850"/>
              </a:xfrm>
              <a:custGeom>
                <a:avLst/>
                <a:gdLst>
                  <a:gd name="T0" fmla="*/ 2797 w 2797"/>
                  <a:gd name="T1" fmla="*/ 12 h 262"/>
                  <a:gd name="T2" fmla="*/ 2684 w 2797"/>
                  <a:gd name="T3" fmla="*/ 0 h 262"/>
                  <a:gd name="T4" fmla="*/ 0 w 2797"/>
                  <a:gd name="T5" fmla="*/ 104 h 262"/>
                  <a:gd name="T6" fmla="*/ 0 w 2797"/>
                  <a:gd name="T7" fmla="*/ 158 h 262"/>
                  <a:gd name="T8" fmla="*/ 2684 w 2797"/>
                  <a:gd name="T9" fmla="*/ 262 h 262"/>
                  <a:gd name="T10" fmla="*/ 2797 w 2797"/>
                  <a:gd name="T11" fmla="*/ 251 h 262"/>
                  <a:gd name="T12" fmla="*/ 2797 w 2797"/>
                  <a:gd name="T13" fmla="*/ 1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7" h="262">
                    <a:moveTo>
                      <a:pt x="2797" y="12"/>
                    </a:moveTo>
                    <a:cubicBezTo>
                      <a:pt x="2761" y="8"/>
                      <a:pt x="2724" y="4"/>
                      <a:pt x="2684" y="0"/>
                    </a:cubicBezTo>
                    <a:cubicBezTo>
                      <a:pt x="1789" y="35"/>
                      <a:pt x="895" y="69"/>
                      <a:pt x="0" y="104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895" y="193"/>
                      <a:pt x="1790" y="228"/>
                      <a:pt x="2684" y="262"/>
                    </a:cubicBezTo>
                    <a:cubicBezTo>
                      <a:pt x="2724" y="258"/>
                      <a:pt x="2761" y="255"/>
                      <a:pt x="2797" y="251"/>
                    </a:cubicBezTo>
                    <a:lnTo>
                      <a:pt x="2797" y="12"/>
                    </a:lnTo>
                    <a:close/>
                  </a:path>
                </a:pathLst>
              </a:custGeom>
              <a:solidFill>
                <a:srgbClr val="547DA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cxnSp>
          <p:nvCxnSpPr>
            <p:cNvPr id="150" name="Straight Arrow Connector 15">
              <a:extLst>
                <a:ext uri="{FF2B5EF4-FFF2-40B4-BE49-F238E27FC236}">
                  <a16:creationId xmlns="" xmlns:a16="http://schemas.microsoft.com/office/drawing/2014/main" id="{EA3EDF31-7767-44B4-9719-A0A326DB60D7}"/>
                </a:ext>
              </a:extLst>
            </p:cNvPr>
            <p:cNvCxnSpPr/>
            <p:nvPr/>
          </p:nvCxnSpPr>
          <p:spPr>
            <a:xfrm>
              <a:off x="3402882" y="3400933"/>
              <a:ext cx="9000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262626">
                  <a:lumMod val="60000"/>
                  <a:lumOff val="40000"/>
                </a:srgbClr>
              </a:solidFill>
              <a:prstDash val="sysDash"/>
              <a:headEnd type="none"/>
              <a:tailEnd type="oval"/>
            </a:ln>
            <a:effectLst/>
          </p:spPr>
        </p:cxnSp>
        <p:sp>
          <p:nvSpPr>
            <p:cNvPr id="151" name="TextBox 16">
              <a:extLst>
                <a:ext uri="{FF2B5EF4-FFF2-40B4-BE49-F238E27FC236}">
                  <a16:creationId xmlns="" xmlns:a16="http://schemas.microsoft.com/office/drawing/2014/main" id="{8737AA65-F13E-44D8-9D6C-58C84F3B84A0}"/>
                </a:ext>
              </a:extLst>
            </p:cNvPr>
            <p:cNvSpPr txBox="1"/>
            <p:nvPr/>
          </p:nvSpPr>
          <p:spPr>
            <a:xfrm>
              <a:off x="3360743" y="3162683"/>
              <a:ext cx="873637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 defTabSz="1031626"/>
              <a:r>
                <a:rPr lang="id-ID" sz="1400">
                  <a:solidFill>
                    <a:srgbClr val="262626"/>
                  </a:solidFill>
                  <a:cs typeface="+mn-ea"/>
                  <a:sym typeface="+mn-lt"/>
                </a:rPr>
                <a:t>Text here</a:t>
              </a:r>
              <a:endParaRPr lang="id-ID" sz="14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cxnSp>
          <p:nvCxnSpPr>
            <p:cNvPr id="152" name="Straight Arrow Connector 17">
              <a:extLst>
                <a:ext uri="{FF2B5EF4-FFF2-40B4-BE49-F238E27FC236}">
                  <a16:creationId xmlns="" xmlns:a16="http://schemas.microsoft.com/office/drawing/2014/main" id="{4EDD3E5E-7414-426E-BA37-84CF3364D790}"/>
                </a:ext>
              </a:extLst>
            </p:cNvPr>
            <p:cNvCxnSpPr/>
            <p:nvPr/>
          </p:nvCxnSpPr>
          <p:spPr>
            <a:xfrm>
              <a:off x="3397393" y="4613873"/>
              <a:ext cx="9000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262626">
                  <a:lumMod val="60000"/>
                  <a:lumOff val="40000"/>
                </a:srgbClr>
              </a:solidFill>
              <a:prstDash val="sysDash"/>
              <a:headEnd type="none"/>
              <a:tailEnd type="oval"/>
            </a:ln>
            <a:effectLst/>
          </p:spPr>
        </p:cxnSp>
        <p:sp>
          <p:nvSpPr>
            <p:cNvPr id="153" name="TextBox 18">
              <a:extLst>
                <a:ext uri="{FF2B5EF4-FFF2-40B4-BE49-F238E27FC236}">
                  <a16:creationId xmlns="" xmlns:a16="http://schemas.microsoft.com/office/drawing/2014/main" id="{BE082E22-7E49-40EB-90D4-73C1968579B3}"/>
                </a:ext>
              </a:extLst>
            </p:cNvPr>
            <p:cNvSpPr txBox="1"/>
            <p:nvPr/>
          </p:nvSpPr>
          <p:spPr>
            <a:xfrm>
              <a:off x="3355254" y="4375623"/>
              <a:ext cx="873637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 defTabSz="1031626"/>
              <a:r>
                <a:rPr lang="id-ID" sz="1400">
                  <a:solidFill>
                    <a:srgbClr val="262626"/>
                  </a:solidFill>
                  <a:cs typeface="+mn-ea"/>
                  <a:sym typeface="+mn-lt"/>
                </a:rPr>
                <a:t>Text here</a:t>
              </a:r>
              <a:endParaRPr lang="id-ID" sz="14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154" name="TextBox 19">
              <a:extLst>
                <a:ext uri="{FF2B5EF4-FFF2-40B4-BE49-F238E27FC236}">
                  <a16:creationId xmlns="" xmlns:a16="http://schemas.microsoft.com/office/drawing/2014/main" id="{5EC16629-EFC7-42D4-AB7A-4C78BE58FC04}"/>
                </a:ext>
              </a:extLst>
            </p:cNvPr>
            <p:cNvSpPr txBox="1"/>
            <p:nvPr/>
          </p:nvSpPr>
          <p:spPr>
            <a:xfrm>
              <a:off x="8562494" y="3763614"/>
              <a:ext cx="856645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1031626"/>
              <a:r>
                <a:rPr lang="zh-CN" altLang="en-US" sz="1400" dirty="0">
                  <a:solidFill>
                    <a:srgbClr val="FFFFFF"/>
                  </a:solidFill>
                  <a:cs typeface="+mn-ea"/>
                  <a:sym typeface="+mn-lt"/>
                </a:rPr>
                <a:t>鱼刺图法</a:t>
              </a:r>
              <a:endParaRPr lang="id-ID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156" name="Straight Arrow Connector 21">
              <a:extLst>
                <a:ext uri="{FF2B5EF4-FFF2-40B4-BE49-F238E27FC236}">
                  <a16:creationId xmlns="" xmlns:a16="http://schemas.microsoft.com/office/drawing/2014/main" id="{6A70E777-7C53-4214-8ECC-6D2FE7F2AAA3}"/>
                </a:ext>
              </a:extLst>
            </p:cNvPr>
            <p:cNvCxnSpPr/>
            <p:nvPr/>
          </p:nvCxnSpPr>
          <p:spPr>
            <a:xfrm>
              <a:off x="5191762" y="3251686"/>
              <a:ext cx="9000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262626">
                  <a:lumMod val="60000"/>
                  <a:lumOff val="40000"/>
                </a:srgbClr>
              </a:solidFill>
              <a:prstDash val="sysDash"/>
              <a:headEnd type="none"/>
              <a:tailEnd type="oval"/>
            </a:ln>
            <a:effectLst/>
          </p:spPr>
        </p:cxnSp>
        <p:sp>
          <p:nvSpPr>
            <p:cNvPr id="157" name="TextBox 22">
              <a:extLst>
                <a:ext uri="{FF2B5EF4-FFF2-40B4-BE49-F238E27FC236}">
                  <a16:creationId xmlns="" xmlns:a16="http://schemas.microsoft.com/office/drawing/2014/main" id="{E2C0D39F-1B3A-45EB-B2DF-E8307097574E}"/>
                </a:ext>
              </a:extLst>
            </p:cNvPr>
            <p:cNvSpPr txBox="1"/>
            <p:nvPr/>
          </p:nvSpPr>
          <p:spPr>
            <a:xfrm>
              <a:off x="5149623" y="3013436"/>
              <a:ext cx="873637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 defTabSz="1031626"/>
              <a:r>
                <a:rPr lang="id-ID" sz="1400">
                  <a:solidFill>
                    <a:srgbClr val="262626"/>
                  </a:solidFill>
                  <a:cs typeface="+mn-ea"/>
                  <a:sym typeface="+mn-lt"/>
                </a:rPr>
                <a:t>Text here</a:t>
              </a:r>
              <a:endParaRPr lang="id-ID" sz="14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cxnSp>
          <p:nvCxnSpPr>
            <p:cNvPr id="158" name="Straight Arrow Connector 23">
              <a:extLst>
                <a:ext uri="{FF2B5EF4-FFF2-40B4-BE49-F238E27FC236}">
                  <a16:creationId xmlns="" xmlns:a16="http://schemas.microsoft.com/office/drawing/2014/main" id="{6AE74E87-8FF0-4FF3-8F4A-9E8E1C4208CE}"/>
                </a:ext>
              </a:extLst>
            </p:cNvPr>
            <p:cNvCxnSpPr/>
            <p:nvPr/>
          </p:nvCxnSpPr>
          <p:spPr>
            <a:xfrm>
              <a:off x="5191762" y="4746340"/>
              <a:ext cx="9000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262626">
                  <a:lumMod val="60000"/>
                  <a:lumOff val="40000"/>
                </a:srgbClr>
              </a:solidFill>
              <a:prstDash val="sysDash"/>
              <a:headEnd type="none"/>
              <a:tailEnd type="oval"/>
            </a:ln>
            <a:effectLst/>
          </p:spPr>
        </p:cxnSp>
        <p:sp>
          <p:nvSpPr>
            <p:cNvPr id="159" name="TextBox 24">
              <a:extLst>
                <a:ext uri="{FF2B5EF4-FFF2-40B4-BE49-F238E27FC236}">
                  <a16:creationId xmlns="" xmlns:a16="http://schemas.microsoft.com/office/drawing/2014/main" id="{6135B6A0-BE37-492C-B751-CCD24AB96A6E}"/>
                </a:ext>
              </a:extLst>
            </p:cNvPr>
            <p:cNvSpPr txBox="1"/>
            <p:nvPr/>
          </p:nvSpPr>
          <p:spPr>
            <a:xfrm>
              <a:off x="5149623" y="4508090"/>
              <a:ext cx="873637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 defTabSz="1031626"/>
              <a:r>
                <a:rPr lang="id-ID" sz="1400">
                  <a:solidFill>
                    <a:srgbClr val="262626"/>
                  </a:solidFill>
                  <a:cs typeface="+mn-ea"/>
                  <a:sym typeface="+mn-lt"/>
                </a:rPr>
                <a:t>Text here</a:t>
              </a:r>
              <a:endParaRPr lang="id-ID" sz="14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cxnSp>
          <p:nvCxnSpPr>
            <p:cNvPr id="162" name="Straight Arrow Connector 27">
              <a:extLst>
                <a:ext uri="{FF2B5EF4-FFF2-40B4-BE49-F238E27FC236}">
                  <a16:creationId xmlns="" xmlns:a16="http://schemas.microsoft.com/office/drawing/2014/main" id="{7C5B19BF-5854-4365-89B8-98B9249890B8}"/>
                </a:ext>
              </a:extLst>
            </p:cNvPr>
            <p:cNvCxnSpPr/>
            <p:nvPr/>
          </p:nvCxnSpPr>
          <p:spPr>
            <a:xfrm>
              <a:off x="6768521" y="4963407"/>
              <a:ext cx="9000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262626">
                  <a:lumMod val="60000"/>
                  <a:lumOff val="40000"/>
                </a:srgbClr>
              </a:solidFill>
              <a:prstDash val="sysDash"/>
              <a:headEnd type="none"/>
              <a:tailEnd type="oval"/>
            </a:ln>
            <a:effectLst/>
          </p:spPr>
        </p:cxnSp>
        <p:sp>
          <p:nvSpPr>
            <p:cNvPr id="163" name="TextBox 28">
              <a:extLst>
                <a:ext uri="{FF2B5EF4-FFF2-40B4-BE49-F238E27FC236}">
                  <a16:creationId xmlns="" xmlns:a16="http://schemas.microsoft.com/office/drawing/2014/main" id="{C046156B-AE4C-408B-859B-22F343CBA3FE}"/>
                </a:ext>
              </a:extLst>
            </p:cNvPr>
            <p:cNvSpPr txBox="1"/>
            <p:nvPr/>
          </p:nvSpPr>
          <p:spPr>
            <a:xfrm>
              <a:off x="6726382" y="4725157"/>
              <a:ext cx="873637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 defTabSz="1031626"/>
              <a:r>
                <a:rPr lang="id-ID" sz="1400">
                  <a:solidFill>
                    <a:srgbClr val="262626"/>
                  </a:solidFill>
                  <a:cs typeface="+mn-ea"/>
                  <a:sym typeface="+mn-lt"/>
                </a:rPr>
                <a:t>Text here</a:t>
              </a:r>
              <a:endParaRPr lang="id-ID" sz="14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cxnSp>
          <p:nvCxnSpPr>
            <p:cNvPr id="164" name="Straight Arrow Connector 29">
              <a:extLst>
                <a:ext uri="{FF2B5EF4-FFF2-40B4-BE49-F238E27FC236}">
                  <a16:creationId xmlns="" xmlns:a16="http://schemas.microsoft.com/office/drawing/2014/main" id="{C942F360-76AA-4655-B91D-77CA350272E9}"/>
                </a:ext>
              </a:extLst>
            </p:cNvPr>
            <p:cNvCxnSpPr/>
            <p:nvPr/>
          </p:nvCxnSpPr>
          <p:spPr>
            <a:xfrm>
              <a:off x="6885313" y="3103855"/>
              <a:ext cx="9000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262626">
                  <a:lumMod val="60000"/>
                  <a:lumOff val="40000"/>
                </a:srgbClr>
              </a:solidFill>
              <a:prstDash val="sysDash"/>
              <a:headEnd type="none"/>
              <a:tailEnd type="oval"/>
            </a:ln>
            <a:effectLst/>
          </p:spPr>
        </p:cxnSp>
        <p:sp>
          <p:nvSpPr>
            <p:cNvPr id="165" name="TextBox 30">
              <a:extLst>
                <a:ext uri="{FF2B5EF4-FFF2-40B4-BE49-F238E27FC236}">
                  <a16:creationId xmlns="" xmlns:a16="http://schemas.microsoft.com/office/drawing/2014/main" id="{347CA3D1-8D52-49C2-85F5-0638E7023715}"/>
                </a:ext>
              </a:extLst>
            </p:cNvPr>
            <p:cNvSpPr txBox="1"/>
            <p:nvPr/>
          </p:nvSpPr>
          <p:spPr>
            <a:xfrm>
              <a:off x="6843175" y="2865605"/>
              <a:ext cx="873637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 defTabSz="1031626"/>
              <a:r>
                <a:rPr lang="id-ID" sz="1400" dirty="0">
                  <a:solidFill>
                    <a:srgbClr val="262626"/>
                  </a:solidFill>
                  <a:cs typeface="+mn-ea"/>
                  <a:sym typeface="+mn-lt"/>
                </a:rPr>
                <a:t>Text here</a:t>
              </a:r>
            </a:p>
          </p:txBody>
        </p:sp>
        <p:grpSp>
          <p:nvGrpSpPr>
            <p:cNvPr id="174" name="Group 39">
              <a:extLst>
                <a:ext uri="{FF2B5EF4-FFF2-40B4-BE49-F238E27FC236}">
                  <a16:creationId xmlns="" xmlns:a16="http://schemas.microsoft.com/office/drawing/2014/main" id="{5DB214DC-DB75-4639-A761-A7AC4EEB1F8C}"/>
                </a:ext>
              </a:extLst>
            </p:cNvPr>
            <p:cNvGrpSpPr/>
            <p:nvPr/>
          </p:nvGrpSpPr>
          <p:grpSpPr>
            <a:xfrm>
              <a:off x="3250857" y="4852488"/>
              <a:ext cx="991394" cy="366713"/>
              <a:chOff x="2505471" y="4129087"/>
              <a:chExt cx="991394" cy="366713"/>
            </a:xfrm>
            <a:solidFill>
              <a:srgbClr val="7598B7"/>
            </a:solidFill>
          </p:grpSpPr>
          <p:sp>
            <p:nvSpPr>
              <p:cNvPr id="175" name="Rounded Rectangle 40">
                <a:extLst>
                  <a:ext uri="{FF2B5EF4-FFF2-40B4-BE49-F238E27FC236}">
                    <a16:creationId xmlns="" xmlns:a16="http://schemas.microsoft.com/office/drawing/2014/main" id="{14E5054E-3842-4368-9968-6FE11914A313}"/>
                  </a:ext>
                </a:extLst>
              </p:cNvPr>
              <p:cNvSpPr/>
              <p:nvPr/>
            </p:nvSpPr>
            <p:spPr>
              <a:xfrm>
                <a:off x="2505471" y="4129087"/>
                <a:ext cx="991394" cy="366713"/>
              </a:xfrm>
              <a:prstGeom prst="round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6" name="TextBox 41">
                <a:extLst>
                  <a:ext uri="{FF2B5EF4-FFF2-40B4-BE49-F238E27FC236}">
                    <a16:creationId xmlns="" xmlns:a16="http://schemas.microsoft.com/office/drawing/2014/main" id="{A6B36810-46BF-4FCB-9E34-333916EE5E1F}"/>
                  </a:ext>
                </a:extLst>
              </p:cNvPr>
              <p:cNvSpPr txBox="1"/>
              <p:nvPr/>
            </p:nvSpPr>
            <p:spPr>
              <a:xfrm>
                <a:off x="2569143" y="4174064"/>
                <a:ext cx="871354" cy="30777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环境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77" name="Group 42">
              <a:extLst>
                <a:ext uri="{FF2B5EF4-FFF2-40B4-BE49-F238E27FC236}">
                  <a16:creationId xmlns="" xmlns:a16="http://schemas.microsoft.com/office/drawing/2014/main" id="{1B0C17AA-10E5-4BED-B2F3-834F82684923}"/>
                </a:ext>
              </a:extLst>
            </p:cNvPr>
            <p:cNvGrpSpPr/>
            <p:nvPr/>
          </p:nvGrpSpPr>
          <p:grpSpPr>
            <a:xfrm>
              <a:off x="3250857" y="2610543"/>
              <a:ext cx="991394" cy="366713"/>
              <a:chOff x="2505471" y="1887141"/>
              <a:chExt cx="991394" cy="366713"/>
            </a:xfrm>
            <a:solidFill>
              <a:srgbClr val="7598B7"/>
            </a:solidFill>
          </p:grpSpPr>
          <p:sp>
            <p:nvSpPr>
              <p:cNvPr id="178" name="Rounded Rectangle 43">
                <a:extLst>
                  <a:ext uri="{FF2B5EF4-FFF2-40B4-BE49-F238E27FC236}">
                    <a16:creationId xmlns="" xmlns:a16="http://schemas.microsoft.com/office/drawing/2014/main" id="{8060DF1C-BD24-4876-86A0-3C73B1C07879}"/>
                  </a:ext>
                </a:extLst>
              </p:cNvPr>
              <p:cNvSpPr/>
              <p:nvPr/>
            </p:nvSpPr>
            <p:spPr>
              <a:xfrm>
                <a:off x="2505471" y="1887141"/>
                <a:ext cx="991394" cy="366713"/>
              </a:xfrm>
              <a:prstGeom prst="round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9" name="TextBox 44">
                <a:extLst>
                  <a:ext uri="{FF2B5EF4-FFF2-40B4-BE49-F238E27FC236}">
                    <a16:creationId xmlns="" xmlns:a16="http://schemas.microsoft.com/office/drawing/2014/main" id="{027314AF-EC59-44B0-B15E-A88484FD4518}"/>
                  </a:ext>
                </a:extLst>
              </p:cNvPr>
              <p:cNvSpPr txBox="1"/>
              <p:nvPr/>
            </p:nvSpPr>
            <p:spPr>
              <a:xfrm>
                <a:off x="2569143" y="1935130"/>
                <a:ext cx="871354" cy="30777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测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0" name="Group 45">
              <a:extLst>
                <a:ext uri="{FF2B5EF4-FFF2-40B4-BE49-F238E27FC236}">
                  <a16:creationId xmlns="" xmlns:a16="http://schemas.microsoft.com/office/drawing/2014/main" id="{5BCAB64B-34C7-4BB0-8972-EDB0D6FF4122}"/>
                </a:ext>
              </a:extLst>
            </p:cNvPr>
            <p:cNvGrpSpPr/>
            <p:nvPr/>
          </p:nvGrpSpPr>
          <p:grpSpPr>
            <a:xfrm>
              <a:off x="5056338" y="4981125"/>
              <a:ext cx="991394" cy="366713"/>
              <a:chOff x="3792933" y="4243387"/>
              <a:chExt cx="991394" cy="366713"/>
            </a:xfrm>
            <a:solidFill>
              <a:srgbClr val="7598B7"/>
            </a:solidFill>
          </p:grpSpPr>
          <p:sp>
            <p:nvSpPr>
              <p:cNvPr id="181" name="Rounded Rectangle 46">
                <a:extLst>
                  <a:ext uri="{FF2B5EF4-FFF2-40B4-BE49-F238E27FC236}">
                    <a16:creationId xmlns="" xmlns:a16="http://schemas.microsoft.com/office/drawing/2014/main" id="{3CE9F61C-37B9-4CBE-9D3C-5F4DE9DEF685}"/>
                  </a:ext>
                </a:extLst>
              </p:cNvPr>
              <p:cNvSpPr/>
              <p:nvPr/>
            </p:nvSpPr>
            <p:spPr>
              <a:xfrm>
                <a:off x="3792933" y="4243387"/>
                <a:ext cx="991394" cy="366713"/>
              </a:xfrm>
              <a:prstGeom prst="round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2" name="TextBox 47">
                <a:extLst>
                  <a:ext uri="{FF2B5EF4-FFF2-40B4-BE49-F238E27FC236}">
                    <a16:creationId xmlns="" xmlns:a16="http://schemas.microsoft.com/office/drawing/2014/main" id="{83AAA1AB-A689-449C-899C-F64E0AFDCB43}"/>
                  </a:ext>
                </a:extLst>
              </p:cNvPr>
              <p:cNvSpPr txBox="1"/>
              <p:nvPr/>
            </p:nvSpPr>
            <p:spPr>
              <a:xfrm>
                <a:off x="3836364" y="4283790"/>
                <a:ext cx="896194" cy="30958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法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3" name="Group 48">
              <a:extLst>
                <a:ext uri="{FF2B5EF4-FFF2-40B4-BE49-F238E27FC236}">
                  <a16:creationId xmlns="" xmlns:a16="http://schemas.microsoft.com/office/drawing/2014/main" id="{EF3A9BF3-47DD-4C54-B6C3-9622DAE1F3D5}"/>
                </a:ext>
              </a:extLst>
            </p:cNvPr>
            <p:cNvGrpSpPr/>
            <p:nvPr/>
          </p:nvGrpSpPr>
          <p:grpSpPr>
            <a:xfrm>
              <a:off x="5056337" y="2501052"/>
              <a:ext cx="991394" cy="366713"/>
              <a:chOff x="3792933" y="1763316"/>
              <a:chExt cx="991394" cy="366713"/>
            </a:xfrm>
            <a:solidFill>
              <a:srgbClr val="7598B7"/>
            </a:solidFill>
          </p:grpSpPr>
          <p:sp>
            <p:nvSpPr>
              <p:cNvPr id="184" name="Rounded Rectangle 49">
                <a:extLst>
                  <a:ext uri="{FF2B5EF4-FFF2-40B4-BE49-F238E27FC236}">
                    <a16:creationId xmlns="" xmlns:a16="http://schemas.microsoft.com/office/drawing/2014/main" id="{85410D86-6B90-4982-9857-E6438B00942D}"/>
                  </a:ext>
                </a:extLst>
              </p:cNvPr>
              <p:cNvSpPr/>
              <p:nvPr/>
            </p:nvSpPr>
            <p:spPr>
              <a:xfrm>
                <a:off x="3792933" y="1763316"/>
                <a:ext cx="991394" cy="366713"/>
              </a:xfrm>
              <a:prstGeom prst="round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5" name="TextBox 50">
                <a:extLst>
                  <a:ext uri="{FF2B5EF4-FFF2-40B4-BE49-F238E27FC236}">
                    <a16:creationId xmlns="" xmlns:a16="http://schemas.microsoft.com/office/drawing/2014/main" id="{80B293FE-74CB-45A6-B506-551778C71B88}"/>
                  </a:ext>
                </a:extLst>
              </p:cNvPr>
              <p:cNvSpPr txBox="1"/>
              <p:nvPr/>
            </p:nvSpPr>
            <p:spPr>
              <a:xfrm>
                <a:off x="3854134" y="1816257"/>
                <a:ext cx="905721" cy="30777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料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6" name="Group 51">
              <a:extLst>
                <a:ext uri="{FF2B5EF4-FFF2-40B4-BE49-F238E27FC236}">
                  <a16:creationId xmlns="" xmlns:a16="http://schemas.microsoft.com/office/drawing/2014/main" id="{D5071C97-0F93-46CC-8156-6F7BE922D0F3}"/>
                </a:ext>
              </a:extLst>
            </p:cNvPr>
            <p:cNvGrpSpPr/>
            <p:nvPr/>
          </p:nvGrpSpPr>
          <p:grpSpPr>
            <a:xfrm>
              <a:off x="6747527" y="5087485"/>
              <a:ext cx="991394" cy="366713"/>
              <a:chOff x="5088333" y="4349750"/>
              <a:chExt cx="991394" cy="366713"/>
            </a:xfrm>
            <a:solidFill>
              <a:srgbClr val="7598B7"/>
            </a:solidFill>
          </p:grpSpPr>
          <p:sp>
            <p:nvSpPr>
              <p:cNvPr id="187" name="Rounded Rectangle 52">
                <a:extLst>
                  <a:ext uri="{FF2B5EF4-FFF2-40B4-BE49-F238E27FC236}">
                    <a16:creationId xmlns="" xmlns:a16="http://schemas.microsoft.com/office/drawing/2014/main" id="{17506468-044A-4750-A78B-65AEF989B77F}"/>
                  </a:ext>
                </a:extLst>
              </p:cNvPr>
              <p:cNvSpPr/>
              <p:nvPr/>
            </p:nvSpPr>
            <p:spPr>
              <a:xfrm>
                <a:off x="5088333" y="4349750"/>
                <a:ext cx="991394" cy="366713"/>
              </a:xfrm>
              <a:prstGeom prst="round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8" name="TextBox 53">
                <a:extLst>
                  <a:ext uri="{FF2B5EF4-FFF2-40B4-BE49-F238E27FC236}">
                    <a16:creationId xmlns="" xmlns:a16="http://schemas.microsoft.com/office/drawing/2014/main" id="{15AF194A-DDFC-4D10-BFF2-FA28253474FD}"/>
                  </a:ext>
                </a:extLst>
              </p:cNvPr>
              <p:cNvSpPr txBox="1"/>
              <p:nvPr/>
            </p:nvSpPr>
            <p:spPr>
              <a:xfrm>
                <a:off x="5135887" y="4388565"/>
                <a:ext cx="889162" cy="31028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机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9" name="Group 54">
              <a:extLst>
                <a:ext uri="{FF2B5EF4-FFF2-40B4-BE49-F238E27FC236}">
                  <a16:creationId xmlns="" xmlns:a16="http://schemas.microsoft.com/office/drawing/2014/main" id="{B76EF007-EDAD-4D21-B9FD-BD8195A9B079}"/>
                </a:ext>
              </a:extLst>
            </p:cNvPr>
            <p:cNvGrpSpPr/>
            <p:nvPr/>
          </p:nvGrpSpPr>
          <p:grpSpPr>
            <a:xfrm>
              <a:off x="6747528" y="2347460"/>
              <a:ext cx="991394" cy="366713"/>
              <a:chOff x="5088333" y="1609725"/>
              <a:chExt cx="991394" cy="366713"/>
            </a:xfrm>
            <a:solidFill>
              <a:srgbClr val="7598B7"/>
            </a:solidFill>
          </p:grpSpPr>
          <p:sp>
            <p:nvSpPr>
              <p:cNvPr id="190" name="Rounded Rectangle 55">
                <a:extLst>
                  <a:ext uri="{FF2B5EF4-FFF2-40B4-BE49-F238E27FC236}">
                    <a16:creationId xmlns="" xmlns:a16="http://schemas.microsoft.com/office/drawing/2014/main" id="{42397B68-2E95-4819-90BB-B51290EA5EEA}"/>
                  </a:ext>
                </a:extLst>
              </p:cNvPr>
              <p:cNvSpPr/>
              <p:nvPr/>
            </p:nvSpPr>
            <p:spPr>
              <a:xfrm>
                <a:off x="5088333" y="1609725"/>
                <a:ext cx="991394" cy="366713"/>
              </a:xfrm>
              <a:prstGeom prst="round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1" name="TextBox 56">
                <a:extLst>
                  <a:ext uri="{FF2B5EF4-FFF2-40B4-BE49-F238E27FC236}">
                    <a16:creationId xmlns="" xmlns:a16="http://schemas.microsoft.com/office/drawing/2014/main" id="{DC2C0421-9380-473A-AF53-88C5AFCB2B09}"/>
                  </a:ext>
                </a:extLst>
              </p:cNvPr>
              <p:cNvSpPr txBox="1"/>
              <p:nvPr/>
            </p:nvSpPr>
            <p:spPr>
              <a:xfrm>
                <a:off x="5126361" y="1640683"/>
                <a:ext cx="912335" cy="30777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人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956B528F-4A4E-4AFA-870E-CB133A693E24}"/>
              </a:ext>
            </a:extLst>
          </p:cNvPr>
          <p:cNvGrpSpPr/>
          <p:nvPr/>
        </p:nvGrpSpPr>
        <p:grpSpPr>
          <a:xfrm>
            <a:off x="170989" y="68826"/>
            <a:ext cx="6742870" cy="1819328"/>
            <a:chOff x="170989" y="68826"/>
            <a:chExt cx="6742870" cy="1819328"/>
          </a:xfrm>
        </p:grpSpPr>
        <p:grpSp>
          <p:nvGrpSpPr>
            <p:cNvPr id="53" name="组合 52">
              <a:extLst>
                <a:ext uri="{FF2B5EF4-FFF2-40B4-BE49-F238E27FC236}">
                  <a16:creationId xmlns="" xmlns:a16="http://schemas.microsoft.com/office/drawing/2014/main" id="{E7D254D0-D82A-41DE-BBD8-8A4D2B39B098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55" name="图片 54">
                <a:extLst>
                  <a:ext uri="{FF2B5EF4-FFF2-40B4-BE49-F238E27FC236}">
                    <a16:creationId xmlns="" xmlns:a16="http://schemas.microsoft.com/office/drawing/2014/main" id="{52BA706A-9147-4290-8FF7-D1C7133DDD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56" name="图片 55">
                <a:extLst>
                  <a:ext uri="{FF2B5EF4-FFF2-40B4-BE49-F238E27FC236}">
                    <a16:creationId xmlns="" xmlns:a16="http://schemas.microsoft.com/office/drawing/2014/main" id="{6FC02C3A-CE4D-4647-8F80-E3BE8A7FCB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57" name="文本框 14">
                <a:extLst>
                  <a:ext uri="{FF2B5EF4-FFF2-40B4-BE49-F238E27FC236}">
                    <a16:creationId xmlns="" xmlns:a16="http://schemas.microsoft.com/office/drawing/2014/main" id="{38626E20-2B6C-42EE-A148-9B12345F555C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鱼刺图法－控制分析方法</a:t>
                </a:r>
                <a:endParaRPr lang="en-US" altLang="zh-CN" sz="36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54" name="图片 53">
              <a:extLst>
                <a:ext uri="{FF2B5EF4-FFF2-40B4-BE49-F238E27FC236}">
                  <a16:creationId xmlns="" xmlns:a16="http://schemas.microsoft.com/office/drawing/2014/main" id="{00EA21D3-6D04-45CB-B6B3-B00D7B80F2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188644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59" name="任意多边形 13">
            <a:extLst>
              <a:ext uri="{FF2B5EF4-FFF2-40B4-BE49-F238E27FC236}">
                <a16:creationId xmlns="" xmlns:a16="http://schemas.microsoft.com/office/drawing/2014/main" id="{67B1D171-F198-48ED-AE52-CE5EADDCAF61}"/>
              </a:ext>
            </a:extLst>
          </p:cNvPr>
          <p:cNvSpPr/>
          <p:nvPr/>
        </p:nvSpPr>
        <p:spPr>
          <a:xfrm rot="16200000" flipH="1">
            <a:off x="2694974" y="3142727"/>
            <a:ext cx="1010556" cy="6419989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" name="任意多边形 13">
            <a:extLst>
              <a:ext uri="{FF2B5EF4-FFF2-40B4-BE49-F238E27FC236}">
                <a16:creationId xmlns="" xmlns:a16="http://schemas.microsoft.com/office/drawing/2014/main" id="{F62D4F4E-4FDF-4007-8718-64C3E6841268}"/>
              </a:ext>
            </a:extLst>
          </p:cNvPr>
          <p:cNvSpPr/>
          <p:nvPr/>
        </p:nvSpPr>
        <p:spPr>
          <a:xfrm rot="5400000" flipH="1">
            <a:off x="9809948" y="-1139219"/>
            <a:ext cx="1342418" cy="3620856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576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3028F22-125C-4E63-84D4-1EBC5956C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t="7274" r="12293" b="21349"/>
          <a:stretch/>
        </p:blipFill>
        <p:spPr>
          <a:xfrm flipH="1">
            <a:off x="-1" y="-717967"/>
            <a:ext cx="12339145" cy="7654439"/>
          </a:xfrm>
          <a:prstGeom prst="rect">
            <a:avLst/>
          </a:prstGeom>
        </p:spPr>
      </p:pic>
      <p:grpSp>
        <p:nvGrpSpPr>
          <p:cNvPr id="5125" name="组合 4"/>
          <p:cNvGrpSpPr/>
          <p:nvPr/>
        </p:nvGrpSpPr>
        <p:grpSpPr>
          <a:xfrm>
            <a:off x="4363550" y="605923"/>
            <a:ext cx="7226300" cy="2114005"/>
            <a:chOff x="0" y="-797082"/>
            <a:chExt cx="7227568" cy="2115871"/>
          </a:xfrm>
        </p:grpSpPr>
        <p:sp>
          <p:nvSpPr>
            <p:cNvPr id="5132" name="文本框 3"/>
            <p:cNvSpPr txBox="1"/>
            <p:nvPr/>
          </p:nvSpPr>
          <p:spPr>
            <a:xfrm>
              <a:off x="2981476" y="-797082"/>
              <a:ext cx="1823255" cy="1863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500" b="1" dirty="0">
                  <a:cs typeface="+mn-ea"/>
                  <a:sym typeface="+mn-lt"/>
                </a:rPr>
                <a:t>03</a:t>
              </a:r>
              <a:endParaRPr lang="zh-CN" altLang="en-US" sz="11500" dirty="0">
                <a:cs typeface="+mn-ea"/>
                <a:sym typeface="+mn-lt"/>
              </a:endParaRPr>
            </a:p>
          </p:txBody>
        </p:sp>
        <p:grpSp>
          <p:nvGrpSpPr>
            <p:cNvPr id="5133" name="组合 2"/>
            <p:cNvGrpSpPr/>
            <p:nvPr/>
          </p:nvGrpSpPr>
          <p:grpSpPr>
            <a:xfrm>
              <a:off x="0" y="1107996"/>
              <a:ext cx="7227568" cy="210793"/>
              <a:chOff x="0" y="0"/>
              <a:chExt cx="7227568" cy="210793"/>
            </a:xfrm>
          </p:grpSpPr>
          <p:grpSp>
            <p:nvGrpSpPr>
              <p:cNvPr id="5134" name="组合 8"/>
              <p:cNvGrpSpPr/>
              <p:nvPr/>
            </p:nvGrpSpPr>
            <p:grpSpPr>
              <a:xfrm>
                <a:off x="0" y="52698"/>
                <a:ext cx="7227568" cy="105397"/>
                <a:chOff x="0" y="0"/>
                <a:chExt cx="4656093" cy="0"/>
              </a:xfrm>
            </p:grpSpPr>
            <p:cxnSp>
              <p:nvCxnSpPr>
                <p:cNvPr id="5136" name="直接连接符 5"/>
                <p:cNvCxnSpPr/>
                <p:nvPr/>
              </p:nvCxnSpPr>
              <p:spPr>
                <a:xfrm>
                  <a:off x="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37" name="直接连接符 9"/>
                <p:cNvCxnSpPr/>
                <p:nvPr/>
              </p:nvCxnSpPr>
              <p:spPr>
                <a:xfrm>
                  <a:off x="251460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5135" name="等腰三角形 10"/>
              <p:cNvSpPr/>
              <p:nvPr/>
            </p:nvSpPr>
            <p:spPr>
              <a:xfrm>
                <a:off x="3491524" y="0"/>
                <a:ext cx="244520" cy="210793"/>
              </a:xfrm>
              <a:prstGeom prst="triangle">
                <a:avLst>
                  <a:gd name="adj" fmla="val 50000"/>
                </a:avLst>
              </a:prstGeom>
              <a:solidFill>
                <a:srgbClr val="7598B7"/>
              </a:solidFill>
              <a:ln w="9525">
                <a:solidFill>
                  <a:srgbClr val="7598B7"/>
                </a:solidFill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文本框 14"/>
          <p:cNvSpPr txBox="1"/>
          <p:nvPr/>
        </p:nvSpPr>
        <p:spPr>
          <a:xfrm>
            <a:off x="5090110" y="3022813"/>
            <a:ext cx="6017656" cy="10895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defTabSz="914377">
              <a:buNone/>
            </a:pPr>
            <a:r>
              <a:rPr lang="zh-CN" altLang="en-US" sz="7200" dirty="0">
                <a:cs typeface="+mn-ea"/>
                <a:sym typeface="+mn-lt"/>
              </a:rPr>
              <a:t>流程图绘制</a:t>
            </a:r>
          </a:p>
        </p:txBody>
      </p:sp>
      <p:sp>
        <p:nvSpPr>
          <p:cNvPr id="29" name="文本框 15"/>
          <p:cNvSpPr txBox="1"/>
          <p:nvPr/>
        </p:nvSpPr>
        <p:spPr>
          <a:xfrm>
            <a:off x="5815752" y="4315281"/>
            <a:ext cx="4687075" cy="52320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cs typeface="+mn-ea"/>
                <a:sym typeface="+mn-lt"/>
              </a:rPr>
              <a:t>Once when I was six years old I saw a magnificent picture in a book, called True Stories from Nature</a:t>
            </a:r>
          </a:p>
        </p:txBody>
      </p:sp>
    </p:spTree>
    <p:extLst>
      <p:ext uri="{BB962C8B-B14F-4D97-AF65-F5344CB8AC3E}">
        <p14:creationId xmlns:p14="http://schemas.microsoft.com/office/powerpoint/2010/main" val="14783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3FF605E-2390-4D15-A700-6EF3A632280B}"/>
              </a:ext>
            </a:extLst>
          </p:cNvPr>
          <p:cNvSpPr txBox="1"/>
          <p:nvPr/>
        </p:nvSpPr>
        <p:spPr>
          <a:xfrm>
            <a:off x="5500961" y="1888154"/>
            <a:ext cx="2456815" cy="5170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lnSpc>
                <a:spcPct val="120000"/>
              </a:lnSpc>
            </a:pPr>
            <a:r>
              <a:rPr lang="zh-CN" altLang="en-US" sz="2400" b="1" dirty="0">
                <a:cs typeface="+mn-ea"/>
                <a:sym typeface="+mn-lt"/>
              </a:rPr>
              <a:t>市场扩展目标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CB8C6538-2250-4C25-8EC4-1AFE4D9F864F}"/>
              </a:ext>
            </a:extLst>
          </p:cNvPr>
          <p:cNvSpPr txBox="1"/>
          <p:nvPr/>
        </p:nvSpPr>
        <p:spPr>
          <a:xfrm>
            <a:off x="1036462" y="2661228"/>
            <a:ext cx="3740320" cy="206210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 通过绘制流程图，描述流程的关联性，了解流程现状，梳理可能存在的问题，为业务流程优化与设计找切入点，并为进行风险点排查打下基础。</a:t>
            </a:r>
            <a:endParaRPr lang="en-US" altLang="zh-CN" sz="1600" dirty="0"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0CD1D6D5-1EA4-4AFE-846F-A42ED6DC0558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4E21AC9-0309-4B4B-9F41-B9BF73B44FE8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1" name="图片 30">
                <a:extLst>
                  <a:ext uri="{FF2B5EF4-FFF2-40B4-BE49-F238E27FC236}">
                    <a16:creationId xmlns="" xmlns:a16="http://schemas.microsoft.com/office/drawing/2014/main" id="{0D60FC4F-2045-4C92-A208-A88267CE2D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2" name="图片 31">
                <a:extLst>
                  <a:ext uri="{FF2B5EF4-FFF2-40B4-BE49-F238E27FC236}">
                    <a16:creationId xmlns="" xmlns:a16="http://schemas.microsoft.com/office/drawing/2014/main" id="{37C8CFCD-D196-4316-AA68-871B24DE88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3" name="文本框 14">
                <a:extLst>
                  <a:ext uri="{FF2B5EF4-FFF2-40B4-BE49-F238E27FC236}">
                    <a16:creationId xmlns="" xmlns:a16="http://schemas.microsoft.com/office/drawing/2014/main" id="{7B28A132-4A5D-499F-824C-A3CA07E90BDA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绘制流程的目的</a:t>
                </a: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348FEC07-6A0E-4FE2-9711-A63C0C1B52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163199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4FFA3555-7321-41F2-A6AF-E117DF407F2D}"/>
              </a:ext>
            </a:extLst>
          </p:cNvPr>
          <p:cNvSpPr/>
          <p:nvPr/>
        </p:nvSpPr>
        <p:spPr>
          <a:xfrm>
            <a:off x="1106129" y="1888154"/>
            <a:ext cx="1800493" cy="465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绘制流程的目的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3C36D60-5C52-4EB6-8CF2-DCC5E43DBF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63438"/>
            <a:ext cx="4301299" cy="2863471"/>
          </a:xfrm>
          <a:prstGeom prst="rect">
            <a:avLst/>
          </a:prstGeom>
        </p:spPr>
      </p:pic>
      <p:sp>
        <p:nvSpPr>
          <p:cNvPr id="34" name="任意多边形 13">
            <a:extLst>
              <a:ext uri="{FF2B5EF4-FFF2-40B4-BE49-F238E27FC236}">
                <a16:creationId xmlns="" xmlns:a16="http://schemas.microsoft.com/office/drawing/2014/main" id="{D1F6A576-8D7F-494D-9DA4-39F607E0DBCB}"/>
              </a:ext>
            </a:extLst>
          </p:cNvPr>
          <p:cNvSpPr/>
          <p:nvPr/>
        </p:nvSpPr>
        <p:spPr>
          <a:xfrm rot="16200000" flipH="1">
            <a:off x="2694974" y="3142727"/>
            <a:ext cx="1010556" cy="6419989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任意多边形 13">
            <a:extLst>
              <a:ext uri="{FF2B5EF4-FFF2-40B4-BE49-F238E27FC236}">
                <a16:creationId xmlns="" xmlns:a16="http://schemas.microsoft.com/office/drawing/2014/main" id="{5EA8A250-EC84-41AF-ABE5-14B382BD1C45}"/>
              </a:ext>
            </a:extLst>
          </p:cNvPr>
          <p:cNvSpPr/>
          <p:nvPr/>
        </p:nvSpPr>
        <p:spPr>
          <a:xfrm rot="5400000" flipH="1">
            <a:off x="9809948" y="-1139219"/>
            <a:ext cx="1342418" cy="3620856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4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3" grpId="1"/>
      <p:bldP spid="10" grpId="0"/>
      <p:bldP spid="34" grpId="0" animBg="1"/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1381043-C064-4DEA-97AE-2BDF4751B8D8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B5C7FB3-2F88-41BF-9D5C-363C6752493F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29" name="图片 28">
                <a:extLst>
                  <a:ext uri="{FF2B5EF4-FFF2-40B4-BE49-F238E27FC236}">
                    <a16:creationId xmlns="" xmlns:a16="http://schemas.microsoft.com/office/drawing/2014/main" id="{0203D12B-54E1-43CA-A55D-3FAE97EA1A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="" xmlns:a16="http://schemas.microsoft.com/office/drawing/2014/main" id="{48A62BEC-8E1B-46F2-AD10-FBF911CF6D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1" name="文本框 14">
                <a:extLst>
                  <a:ext uri="{FF2B5EF4-FFF2-40B4-BE49-F238E27FC236}">
                    <a16:creationId xmlns="" xmlns:a16="http://schemas.microsoft.com/office/drawing/2014/main" id="{767AA74A-6EE3-4CD4-8FFC-763EFBADE7E4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端到端的流程呈现</a:t>
                </a:r>
              </a:p>
            </p:txBody>
          </p:sp>
        </p:grpSp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EF007152-1B23-4B1C-B808-F3FFF6AF22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310679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415A88E9-D547-4AB7-8E70-81826FDC7AA2}"/>
              </a:ext>
            </a:extLst>
          </p:cNvPr>
          <p:cNvSpPr/>
          <p:nvPr/>
        </p:nvSpPr>
        <p:spPr>
          <a:xfrm>
            <a:off x="2239522" y="5123641"/>
            <a:ext cx="8001226" cy="1200329"/>
          </a:xfrm>
          <a:prstGeom prst="rect">
            <a:avLst/>
          </a:prstGeom>
          <a:solidFill>
            <a:srgbClr val="547DA2"/>
          </a:solidFill>
          <a:ln>
            <a:noFill/>
            <a:prstDash val="dash"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能在一张简单的图中展示出一组跨越只能部门界限的活动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不论一个组织的规模有多大，都可以用一个五列的描述框架来勾勒其端到端的流程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有助于保持全景视角，还可以向全景中鞥家需要的构成成分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1EF8DB8-22DD-4F66-97A3-5405CDF08ECE}"/>
              </a:ext>
            </a:extLst>
          </p:cNvPr>
          <p:cNvGrpSpPr/>
          <p:nvPr/>
        </p:nvGrpSpPr>
        <p:grpSpPr>
          <a:xfrm>
            <a:off x="896203" y="1815140"/>
            <a:ext cx="10657321" cy="3039731"/>
            <a:chOff x="752068" y="1136850"/>
            <a:chExt cx="10657321" cy="3039731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9B64808A-380A-401C-8C40-16A9D95255F3}"/>
                </a:ext>
              </a:extLst>
            </p:cNvPr>
            <p:cNvSpPr/>
            <p:nvPr/>
          </p:nvSpPr>
          <p:spPr>
            <a:xfrm>
              <a:off x="5457800" y="1136850"/>
              <a:ext cx="1098379" cy="646331"/>
            </a:xfrm>
            <a:prstGeom prst="rect">
              <a:avLst/>
            </a:prstGeom>
            <a:solidFill>
              <a:srgbClr val="547DA2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SIPOC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图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DF8B8FBC-3EA8-4E2F-830F-E6AF5439479D}"/>
                </a:ext>
              </a:extLst>
            </p:cNvPr>
            <p:cNvSpPr/>
            <p:nvPr/>
          </p:nvSpPr>
          <p:spPr>
            <a:xfrm>
              <a:off x="3123914" y="2242056"/>
              <a:ext cx="191039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5F658F"/>
                  </a:solidFill>
                  <a:cs typeface="+mn-ea"/>
                  <a:sym typeface="+mn-lt"/>
                </a:rPr>
                <a:t>向流程提供关键信息、材料或其他资源的人或群体</a:t>
              </a:r>
              <a:endParaRPr lang="en-US" altLang="zh-CN" sz="1600" dirty="0">
                <a:solidFill>
                  <a:srgbClr val="5F658F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C158130-8D95-4DBC-95B2-C7AAA7E8E311}"/>
                </a:ext>
              </a:extLst>
            </p:cNvPr>
            <p:cNvSpPr/>
            <p:nvPr/>
          </p:nvSpPr>
          <p:spPr>
            <a:xfrm>
              <a:off x="849049" y="2242056"/>
              <a:ext cx="203132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5F658F"/>
                  </a:solidFill>
                  <a:cs typeface="+mn-ea"/>
                  <a:sym typeface="+mn-lt"/>
                </a:rPr>
                <a:t>供应商提供的东西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16DE3DE3-2698-461F-9737-9FFAB165C4F3}"/>
                </a:ext>
              </a:extLst>
            </p:cNvPr>
            <p:cNvSpPr/>
            <p:nvPr/>
          </p:nvSpPr>
          <p:spPr>
            <a:xfrm>
              <a:off x="5127210" y="2242056"/>
              <a:ext cx="194325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5F658F"/>
                  </a:solidFill>
                  <a:cs typeface="+mn-ea"/>
                  <a:sym typeface="+mn-lt"/>
                </a:rPr>
                <a:t>使输入物发生改变的一组步骤，理论上，这个过程将增加输入物的价值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D5984A1E-BD25-4734-9C80-AD97D37C34FC}"/>
                </a:ext>
              </a:extLst>
            </p:cNvPr>
            <p:cNvSpPr/>
            <p:nvPr/>
          </p:nvSpPr>
          <p:spPr>
            <a:xfrm>
              <a:off x="7234437" y="2242056"/>
              <a:ext cx="182614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5F658F"/>
                  </a:solidFill>
                  <a:cs typeface="+mn-ea"/>
                  <a:sym typeface="+mn-lt"/>
                </a:rPr>
                <a:t>流程的最终产品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532FEA00-5B67-46EC-BB18-A1D396ECE2FE}"/>
                </a:ext>
              </a:extLst>
            </p:cNvPr>
            <p:cNvSpPr/>
            <p:nvPr/>
          </p:nvSpPr>
          <p:spPr>
            <a:xfrm>
              <a:off x="9466139" y="2242056"/>
              <a:ext cx="1825975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5F658F"/>
                  </a:solidFill>
                  <a:cs typeface="+mn-ea"/>
                  <a:sym typeface="+mn-lt"/>
                </a:rPr>
                <a:t>接受输出物的人、群体或流程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61D363B-3AF3-48CC-90C1-20E49020F486}"/>
                </a:ext>
              </a:extLst>
            </p:cNvPr>
            <p:cNvSpPr/>
            <p:nvPr/>
          </p:nvSpPr>
          <p:spPr>
            <a:xfrm>
              <a:off x="752068" y="1774952"/>
              <a:ext cx="2225289" cy="369332"/>
            </a:xfrm>
            <a:prstGeom prst="rect">
              <a:avLst/>
            </a:prstGeom>
            <a:solidFill>
              <a:srgbClr val="7598B7"/>
            </a:solidFill>
            <a:ln>
              <a:solidFill>
                <a:srgbClr val="7598B7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供应商（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supplier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1FF419D9-30E0-4766-9C76-745613B937F7}"/>
                </a:ext>
              </a:extLst>
            </p:cNvPr>
            <p:cNvSpPr/>
            <p:nvPr/>
          </p:nvSpPr>
          <p:spPr>
            <a:xfrm>
              <a:off x="3160190" y="1774952"/>
              <a:ext cx="1694695" cy="369332"/>
            </a:xfrm>
            <a:prstGeom prst="rect">
              <a:avLst/>
            </a:prstGeom>
            <a:solidFill>
              <a:srgbClr val="7598B7"/>
            </a:solidFill>
            <a:ln>
              <a:solidFill>
                <a:srgbClr val="7598B7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输入（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Input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A29F2C30-CD13-41A0-A981-40988D10B87F}"/>
                </a:ext>
              </a:extLst>
            </p:cNvPr>
            <p:cNvSpPr/>
            <p:nvPr/>
          </p:nvSpPr>
          <p:spPr>
            <a:xfrm>
              <a:off x="5037718" y="1774952"/>
              <a:ext cx="1938544" cy="369332"/>
            </a:xfrm>
            <a:prstGeom prst="rect">
              <a:avLst/>
            </a:prstGeom>
            <a:solidFill>
              <a:srgbClr val="7598B7"/>
            </a:solidFill>
            <a:ln>
              <a:solidFill>
                <a:srgbClr val="7598B7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流程（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Process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E18333C-FFA7-4430-B7D8-C4932361329E}"/>
                </a:ext>
              </a:extLst>
            </p:cNvPr>
            <p:cNvSpPr/>
            <p:nvPr/>
          </p:nvSpPr>
          <p:spPr>
            <a:xfrm>
              <a:off x="7159095" y="1774952"/>
              <a:ext cx="1901483" cy="369332"/>
            </a:xfrm>
            <a:prstGeom prst="rect">
              <a:avLst/>
            </a:prstGeom>
            <a:solidFill>
              <a:srgbClr val="7598B7"/>
            </a:solidFill>
            <a:ln>
              <a:solidFill>
                <a:srgbClr val="7598B7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输出（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Output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6CC3280B-0D6B-4A26-BADE-229E893B7EDA}"/>
                </a:ext>
              </a:extLst>
            </p:cNvPr>
            <p:cNvSpPr/>
            <p:nvPr/>
          </p:nvSpPr>
          <p:spPr>
            <a:xfrm>
              <a:off x="9243411" y="1774952"/>
              <a:ext cx="2165978" cy="369332"/>
            </a:xfrm>
            <a:prstGeom prst="rect">
              <a:avLst/>
            </a:prstGeom>
            <a:solidFill>
              <a:srgbClr val="7598B7"/>
            </a:solidFill>
            <a:ln>
              <a:solidFill>
                <a:srgbClr val="7598B7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客户（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Customer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14160ABC-5BE1-4A70-A456-0B5557C9CF84}"/>
                </a:ext>
              </a:extLst>
            </p:cNvPr>
            <p:cNvSpPr/>
            <p:nvPr/>
          </p:nvSpPr>
          <p:spPr>
            <a:xfrm>
              <a:off x="752068" y="1774952"/>
              <a:ext cx="10657321" cy="2401629"/>
            </a:xfrm>
            <a:prstGeom prst="rect">
              <a:avLst/>
            </a:prstGeom>
            <a:noFill/>
            <a:ln>
              <a:solidFill>
                <a:srgbClr val="7598B7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5D7B69FB-549C-4F6F-8999-A46501D5426E}"/>
                </a:ext>
              </a:extLst>
            </p:cNvPr>
            <p:cNvCxnSpPr/>
            <p:nvPr/>
          </p:nvCxnSpPr>
          <p:spPr>
            <a:xfrm flipH="1">
              <a:off x="4702629" y="1321516"/>
              <a:ext cx="667657" cy="0"/>
            </a:xfrm>
            <a:prstGeom prst="line">
              <a:avLst/>
            </a:prstGeom>
            <a:ln>
              <a:solidFill>
                <a:srgbClr val="547D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C81AA6F3-D2E4-42EB-A8FD-4C00C903E5C7}"/>
                </a:ext>
              </a:extLst>
            </p:cNvPr>
            <p:cNvCxnSpPr/>
            <p:nvPr/>
          </p:nvCxnSpPr>
          <p:spPr>
            <a:xfrm flipH="1">
              <a:off x="6664061" y="1321516"/>
              <a:ext cx="667657" cy="0"/>
            </a:xfrm>
            <a:prstGeom prst="line">
              <a:avLst/>
            </a:prstGeom>
            <a:ln>
              <a:solidFill>
                <a:srgbClr val="547D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任意多边形 13">
            <a:extLst>
              <a:ext uri="{FF2B5EF4-FFF2-40B4-BE49-F238E27FC236}">
                <a16:creationId xmlns="" xmlns:a16="http://schemas.microsoft.com/office/drawing/2014/main" id="{637CAAB0-211F-4721-923C-7D43ABC7FD19}"/>
              </a:ext>
            </a:extLst>
          </p:cNvPr>
          <p:cNvSpPr/>
          <p:nvPr/>
        </p:nvSpPr>
        <p:spPr>
          <a:xfrm rot="5400000" flipH="1">
            <a:off x="9809948" y="-1139219"/>
            <a:ext cx="1342418" cy="3620856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989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07FE1DF0-19E4-46C0-A3EF-1D65E7C5C5A1}"/>
              </a:ext>
            </a:extLst>
          </p:cNvPr>
          <p:cNvSpPr/>
          <p:nvPr/>
        </p:nvSpPr>
        <p:spPr>
          <a:xfrm>
            <a:off x="8752445" y="1792897"/>
            <a:ext cx="1697522" cy="1154162"/>
          </a:xfrm>
          <a:prstGeom prst="rect">
            <a:avLst/>
          </a:prstGeom>
          <a:ln>
            <a:solidFill>
              <a:srgbClr val="4B5382"/>
            </a:solidFill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APQC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流程框架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77811BF-7E17-46C7-A919-B3BD8BB9E58A}"/>
              </a:ext>
            </a:extLst>
          </p:cNvPr>
          <p:cNvGrpSpPr/>
          <p:nvPr/>
        </p:nvGrpSpPr>
        <p:grpSpPr>
          <a:xfrm>
            <a:off x="731288" y="1525836"/>
            <a:ext cx="7828190" cy="4690723"/>
            <a:chOff x="731288" y="1525836"/>
            <a:chExt cx="7828190" cy="4690723"/>
          </a:xfrm>
        </p:grpSpPr>
        <p:sp>
          <p:nvSpPr>
            <p:cNvPr id="2" name="任意多边形 31">
              <a:extLst>
                <a:ext uri="{FF2B5EF4-FFF2-40B4-BE49-F238E27FC236}">
                  <a16:creationId xmlns="" xmlns:a16="http://schemas.microsoft.com/office/drawing/2014/main" id="{31EC8385-9FFE-4DA5-BDDF-BD69D24E5731}"/>
                </a:ext>
              </a:extLst>
            </p:cNvPr>
            <p:cNvSpPr/>
            <p:nvPr/>
          </p:nvSpPr>
          <p:spPr>
            <a:xfrm>
              <a:off x="731288" y="1525836"/>
              <a:ext cx="7828190" cy="4690723"/>
            </a:xfrm>
            <a:custGeom>
              <a:avLst/>
              <a:gdLst>
                <a:gd name="connsiteX0" fmla="*/ 3914095 w 7828190"/>
                <a:gd name="connsiteY0" fmla="*/ 0 h 4612905"/>
                <a:gd name="connsiteX1" fmla="*/ 7503108 w 7828190"/>
                <a:gd name="connsiteY1" fmla="*/ 424927 h 4612905"/>
                <a:gd name="connsiteX2" fmla="*/ 7815463 w 7828190"/>
                <a:gd name="connsiteY2" fmla="*/ 508905 h 4612905"/>
                <a:gd name="connsiteX3" fmla="*/ 7828190 w 7828190"/>
                <a:gd name="connsiteY3" fmla="*/ 508905 h 4612905"/>
                <a:gd name="connsiteX4" fmla="*/ 7828190 w 7828190"/>
                <a:gd name="connsiteY4" fmla="*/ 4612905 h 4612905"/>
                <a:gd name="connsiteX5" fmla="*/ 0 w 7828190"/>
                <a:gd name="connsiteY5" fmla="*/ 4612905 h 4612905"/>
                <a:gd name="connsiteX6" fmla="*/ 0 w 7828190"/>
                <a:gd name="connsiteY6" fmla="*/ 508905 h 4612905"/>
                <a:gd name="connsiteX7" fmla="*/ 12727 w 7828190"/>
                <a:gd name="connsiteY7" fmla="*/ 508905 h 4612905"/>
                <a:gd name="connsiteX8" fmla="*/ 325082 w 7828190"/>
                <a:gd name="connsiteY8" fmla="*/ 424927 h 4612905"/>
                <a:gd name="connsiteX9" fmla="*/ 3914095 w 7828190"/>
                <a:gd name="connsiteY9" fmla="*/ 0 h 461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28190" h="4612905">
                  <a:moveTo>
                    <a:pt x="3914095" y="0"/>
                  </a:moveTo>
                  <a:cubicBezTo>
                    <a:pt x="5213606" y="0"/>
                    <a:pt x="6436227" y="153932"/>
                    <a:pt x="7503108" y="424927"/>
                  </a:cubicBezTo>
                  <a:lnTo>
                    <a:pt x="7815463" y="508905"/>
                  </a:lnTo>
                  <a:lnTo>
                    <a:pt x="7828190" y="508905"/>
                  </a:lnTo>
                  <a:lnTo>
                    <a:pt x="7828190" y="4612905"/>
                  </a:lnTo>
                  <a:lnTo>
                    <a:pt x="0" y="4612905"/>
                  </a:lnTo>
                  <a:lnTo>
                    <a:pt x="0" y="508905"/>
                  </a:lnTo>
                  <a:lnTo>
                    <a:pt x="12727" y="508905"/>
                  </a:lnTo>
                  <a:lnTo>
                    <a:pt x="325082" y="424927"/>
                  </a:lnTo>
                  <a:cubicBezTo>
                    <a:pt x="1391964" y="153932"/>
                    <a:pt x="2614584" y="0"/>
                    <a:pt x="3914095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圆角矩形 9">
              <a:extLst>
                <a:ext uri="{FF2B5EF4-FFF2-40B4-BE49-F238E27FC236}">
                  <a16:creationId xmlns="" xmlns:a16="http://schemas.microsoft.com/office/drawing/2014/main" id="{4A58359C-CC64-492D-938E-E141407308D6}"/>
                </a:ext>
              </a:extLst>
            </p:cNvPr>
            <p:cNvSpPr/>
            <p:nvPr/>
          </p:nvSpPr>
          <p:spPr>
            <a:xfrm>
              <a:off x="924255" y="2076519"/>
              <a:ext cx="7445830" cy="464458"/>
            </a:xfrm>
            <a:prstGeom prst="round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圆角矩形 10">
              <a:extLst>
                <a:ext uri="{FF2B5EF4-FFF2-40B4-BE49-F238E27FC236}">
                  <a16:creationId xmlns="" xmlns:a16="http://schemas.microsoft.com/office/drawing/2014/main" id="{55DB205C-46B9-4224-AB46-83A42D15F8CD}"/>
                </a:ext>
              </a:extLst>
            </p:cNvPr>
            <p:cNvSpPr/>
            <p:nvPr/>
          </p:nvSpPr>
          <p:spPr>
            <a:xfrm>
              <a:off x="924255" y="2663003"/>
              <a:ext cx="7445830" cy="464458"/>
            </a:xfrm>
            <a:prstGeom prst="round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圆角矩形 11">
              <a:extLst>
                <a:ext uri="{FF2B5EF4-FFF2-40B4-BE49-F238E27FC236}">
                  <a16:creationId xmlns="" xmlns:a16="http://schemas.microsoft.com/office/drawing/2014/main" id="{F18149CD-A75E-417B-B2A8-D455524933B2}"/>
                </a:ext>
              </a:extLst>
            </p:cNvPr>
            <p:cNvSpPr/>
            <p:nvPr/>
          </p:nvSpPr>
          <p:spPr>
            <a:xfrm>
              <a:off x="924255" y="3249487"/>
              <a:ext cx="7445830" cy="464458"/>
            </a:xfrm>
            <a:prstGeom prst="round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圆角矩形 12">
              <a:extLst>
                <a:ext uri="{FF2B5EF4-FFF2-40B4-BE49-F238E27FC236}">
                  <a16:creationId xmlns="" xmlns:a16="http://schemas.microsoft.com/office/drawing/2014/main" id="{E4DDAE3C-1175-411B-BDE6-C9CDEDD4422C}"/>
                </a:ext>
              </a:extLst>
            </p:cNvPr>
            <p:cNvSpPr/>
            <p:nvPr/>
          </p:nvSpPr>
          <p:spPr>
            <a:xfrm>
              <a:off x="924255" y="3835971"/>
              <a:ext cx="7445830" cy="464458"/>
            </a:xfrm>
            <a:prstGeom prst="round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圆角矩形 13">
              <a:extLst>
                <a:ext uri="{FF2B5EF4-FFF2-40B4-BE49-F238E27FC236}">
                  <a16:creationId xmlns="" xmlns:a16="http://schemas.microsoft.com/office/drawing/2014/main" id="{5A2466A5-E461-47AD-94BE-FA6270022FF0}"/>
                </a:ext>
              </a:extLst>
            </p:cNvPr>
            <p:cNvSpPr/>
            <p:nvPr/>
          </p:nvSpPr>
          <p:spPr>
            <a:xfrm>
              <a:off x="924255" y="4422455"/>
              <a:ext cx="7445830" cy="464458"/>
            </a:xfrm>
            <a:prstGeom prst="round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圆角矩形 14">
              <a:extLst>
                <a:ext uri="{FF2B5EF4-FFF2-40B4-BE49-F238E27FC236}">
                  <a16:creationId xmlns="" xmlns:a16="http://schemas.microsoft.com/office/drawing/2014/main" id="{C13614BE-5797-49DD-B7E3-9EA96E0CFFE4}"/>
                </a:ext>
              </a:extLst>
            </p:cNvPr>
            <p:cNvSpPr/>
            <p:nvPr/>
          </p:nvSpPr>
          <p:spPr>
            <a:xfrm>
              <a:off x="924255" y="5008939"/>
              <a:ext cx="7445830" cy="464458"/>
            </a:xfrm>
            <a:prstGeom prst="round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圆角矩形 15">
              <a:extLst>
                <a:ext uri="{FF2B5EF4-FFF2-40B4-BE49-F238E27FC236}">
                  <a16:creationId xmlns="" xmlns:a16="http://schemas.microsoft.com/office/drawing/2014/main" id="{219F1881-9907-4CEC-88BC-98C3CA2E0F24}"/>
                </a:ext>
              </a:extLst>
            </p:cNvPr>
            <p:cNvSpPr/>
            <p:nvPr/>
          </p:nvSpPr>
          <p:spPr>
            <a:xfrm>
              <a:off x="924255" y="5595423"/>
              <a:ext cx="7445830" cy="464458"/>
            </a:xfrm>
            <a:prstGeom prst="round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C89B55D-5C68-4721-8D97-866C1EB9CF43}"/>
                </a:ext>
              </a:extLst>
            </p:cNvPr>
            <p:cNvSpPr/>
            <p:nvPr/>
          </p:nvSpPr>
          <p:spPr>
            <a:xfrm>
              <a:off x="3616994" y="1525836"/>
              <a:ext cx="2031325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管理与支持类流程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CF51FCCE-FD92-481A-87CD-CCF6674C5E3E}"/>
                </a:ext>
              </a:extLst>
            </p:cNvPr>
            <p:cNvSpPr/>
            <p:nvPr/>
          </p:nvSpPr>
          <p:spPr>
            <a:xfrm>
              <a:off x="2754772" y="2047172"/>
              <a:ext cx="3802261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b="1" dirty="0">
                  <a:solidFill>
                    <a:prstClr val="white"/>
                  </a:solidFill>
                  <a:cs typeface="+mn-ea"/>
                  <a:sym typeface="+mn-lt"/>
                </a:rPr>
                <a:t>6.0</a:t>
              </a: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开发和管理人力资本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87023CDE-9494-47F8-9E25-0764EDB1D5CB}"/>
                </a:ext>
              </a:extLst>
            </p:cNvPr>
            <p:cNvSpPr/>
            <p:nvPr/>
          </p:nvSpPr>
          <p:spPr>
            <a:xfrm>
              <a:off x="2754772" y="2645418"/>
              <a:ext cx="3802261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b="1" dirty="0">
                  <a:solidFill>
                    <a:prstClr val="white"/>
                  </a:solidFill>
                  <a:cs typeface="+mn-ea"/>
                  <a:sym typeface="+mn-lt"/>
                </a:rPr>
                <a:t>7.0</a:t>
              </a: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信息技术管理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582543DC-A76B-45C8-A87A-1F3DE31A9DD4}"/>
                </a:ext>
              </a:extLst>
            </p:cNvPr>
            <p:cNvSpPr/>
            <p:nvPr/>
          </p:nvSpPr>
          <p:spPr>
            <a:xfrm>
              <a:off x="2754772" y="3237953"/>
              <a:ext cx="3802261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b="1" dirty="0">
                  <a:solidFill>
                    <a:prstClr val="white"/>
                  </a:solidFill>
                  <a:cs typeface="+mn-ea"/>
                  <a:sym typeface="+mn-lt"/>
                </a:rPr>
                <a:t>8.0</a:t>
              </a: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财务管理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42220EF8-D927-4938-85D9-8C3AFAC7D814}"/>
                </a:ext>
              </a:extLst>
            </p:cNvPr>
            <p:cNvSpPr/>
            <p:nvPr/>
          </p:nvSpPr>
          <p:spPr>
            <a:xfrm>
              <a:off x="2266694" y="3808558"/>
              <a:ext cx="4751255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b="1" dirty="0">
                  <a:solidFill>
                    <a:prstClr val="white"/>
                  </a:solidFill>
                  <a:cs typeface="+mn-ea"/>
                  <a:sym typeface="+mn-lt"/>
                </a:rPr>
                <a:t>9.0</a:t>
              </a: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资产获得、建设和安全管理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1C79E6EE-5E87-4B27-9BBB-A73FFE1E2DF7}"/>
                </a:ext>
              </a:extLst>
            </p:cNvPr>
            <p:cNvSpPr/>
            <p:nvPr/>
          </p:nvSpPr>
          <p:spPr>
            <a:xfrm>
              <a:off x="2266694" y="4393108"/>
              <a:ext cx="4751255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b="1" dirty="0">
                  <a:solidFill>
                    <a:prstClr val="white"/>
                  </a:solidFill>
                  <a:cs typeface="+mn-ea"/>
                  <a:sym typeface="+mn-lt"/>
                </a:rPr>
                <a:t>10.0</a:t>
              </a: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环境、健康和安全管理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DD9B040F-5231-4ED2-816C-7AEDBFA76C9D}"/>
                </a:ext>
              </a:extLst>
            </p:cNvPr>
            <p:cNvSpPr/>
            <p:nvPr/>
          </p:nvSpPr>
          <p:spPr>
            <a:xfrm>
              <a:off x="2266694" y="4949716"/>
              <a:ext cx="4751255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b="1" dirty="0">
                  <a:solidFill>
                    <a:prstClr val="white"/>
                  </a:solidFill>
                  <a:cs typeface="+mn-ea"/>
                  <a:sym typeface="+mn-lt"/>
                </a:rPr>
                <a:t>11.0</a:t>
              </a: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外部关系管理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429B418A-3C75-4973-A935-556317C2CF8F}"/>
                </a:ext>
              </a:extLst>
            </p:cNvPr>
            <p:cNvSpPr/>
            <p:nvPr/>
          </p:nvSpPr>
          <p:spPr>
            <a:xfrm>
              <a:off x="2266694" y="5573135"/>
              <a:ext cx="4751255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b="1" dirty="0">
                  <a:solidFill>
                    <a:prstClr val="white"/>
                  </a:solidFill>
                  <a:cs typeface="+mn-ea"/>
                  <a:sym typeface="+mn-lt"/>
                </a:rPr>
                <a:t>12.0</a:t>
              </a: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知识、改进和变革管理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3454BA4-2017-43E1-81E6-45E256DE83F4}"/>
              </a:ext>
            </a:extLst>
          </p:cNvPr>
          <p:cNvGrpSpPr/>
          <p:nvPr/>
        </p:nvGrpSpPr>
        <p:grpSpPr>
          <a:xfrm>
            <a:off x="8681043" y="3401728"/>
            <a:ext cx="2779669" cy="2015525"/>
            <a:chOff x="8681043" y="3401728"/>
            <a:chExt cx="2779669" cy="2015525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7948BEEA-6C00-400C-BD42-B4E2B49FB2A3}"/>
                </a:ext>
              </a:extLst>
            </p:cNvPr>
            <p:cNvSpPr/>
            <p:nvPr/>
          </p:nvSpPr>
          <p:spPr>
            <a:xfrm>
              <a:off x="8681043" y="3847593"/>
              <a:ext cx="2779669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反映业务运作特点</a:t>
              </a:r>
            </a:p>
            <a:p>
              <a:pPr defTabSz="914400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突出企业战略及核心竞争力</a:t>
              </a:r>
            </a:p>
            <a:p>
              <a:pPr defTabSz="914400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体现企业各业务领域的定位和相互间的逻辑关系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83828073-9BFB-4C96-976D-1D77DE733943}"/>
                </a:ext>
              </a:extLst>
            </p:cNvPr>
            <p:cNvSpPr/>
            <p:nvPr/>
          </p:nvSpPr>
          <p:spPr>
            <a:xfrm>
              <a:off x="8681043" y="3401728"/>
              <a:ext cx="1107996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流程框架</a:t>
              </a: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60F88766-C382-4879-9DB4-88BC584E9012}"/>
                </a:ext>
              </a:extLst>
            </p:cNvPr>
            <p:cNvCxnSpPr/>
            <p:nvPr/>
          </p:nvCxnSpPr>
          <p:spPr>
            <a:xfrm>
              <a:off x="8681043" y="3893615"/>
              <a:ext cx="2148114" cy="0"/>
            </a:xfrm>
            <a:prstGeom prst="line">
              <a:avLst/>
            </a:prstGeom>
            <a:ln>
              <a:solidFill>
                <a:srgbClr val="4B5382"/>
              </a:solidFill>
              <a:prstDash val="dash"/>
            </a:ln>
          </p:spPr>
        </p:cxn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EC1DD1C-F662-4BEF-8A57-06C34F1F516C}"/>
              </a:ext>
            </a:extLst>
          </p:cNvPr>
          <p:cNvGrpSpPr/>
          <p:nvPr/>
        </p:nvGrpSpPr>
        <p:grpSpPr>
          <a:xfrm>
            <a:off x="170989" y="15210"/>
            <a:ext cx="10104622" cy="1872944"/>
            <a:chOff x="170989" y="15210"/>
            <a:chExt cx="10104622" cy="1872944"/>
          </a:xfrm>
        </p:grpSpPr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16922EC7-F6A7-48AC-B635-3B40D0D2353A}"/>
                </a:ext>
              </a:extLst>
            </p:cNvPr>
            <p:cNvCxnSpPr/>
            <p:nvPr/>
          </p:nvCxnSpPr>
          <p:spPr>
            <a:xfrm>
              <a:off x="10275611" y="15210"/>
              <a:ext cx="0" cy="1063712"/>
            </a:xfrm>
            <a:prstGeom prst="line">
              <a:avLst/>
            </a:prstGeom>
            <a:ln>
              <a:solidFill>
                <a:srgbClr val="547DA2"/>
              </a:solidFill>
              <a:prstDash val="dash"/>
            </a:ln>
          </p:spPr>
        </p:cxn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E5B49431-4685-4469-B649-BE284B9FE681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grpSp>
            <p:nvGrpSpPr>
              <p:cNvPr id="44" name="组合 43">
                <a:extLst>
                  <a:ext uri="{FF2B5EF4-FFF2-40B4-BE49-F238E27FC236}">
                    <a16:creationId xmlns="" xmlns:a16="http://schemas.microsoft.com/office/drawing/2014/main" id="{E1C90CED-2D97-4910-BC11-3A08FF381710}"/>
                  </a:ext>
                </a:extLst>
              </p:cNvPr>
              <p:cNvGrpSpPr/>
              <p:nvPr/>
            </p:nvGrpSpPr>
            <p:grpSpPr>
              <a:xfrm>
                <a:off x="170989" y="68826"/>
                <a:ext cx="6380263" cy="1819328"/>
                <a:chOff x="170989" y="68826"/>
                <a:chExt cx="6380263" cy="1819328"/>
              </a:xfrm>
            </p:grpSpPr>
            <p:pic>
              <p:nvPicPr>
                <p:cNvPr id="46" name="图片 45">
                  <a:extLst>
                    <a:ext uri="{FF2B5EF4-FFF2-40B4-BE49-F238E27FC236}">
                      <a16:creationId xmlns="" xmlns:a16="http://schemas.microsoft.com/office/drawing/2014/main" id="{DC9A3C7E-9C93-4105-A593-9DFEC94DAE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997" t="10573" r="69674" b="81736"/>
                <a:stretch/>
              </p:blipFill>
              <p:spPr>
                <a:xfrm>
                  <a:off x="619432" y="206477"/>
                  <a:ext cx="973394" cy="491613"/>
                </a:xfrm>
                <a:prstGeom prst="rect">
                  <a:avLst/>
                </a:prstGeom>
              </p:spPr>
            </p:pic>
            <p:pic>
              <p:nvPicPr>
                <p:cNvPr id="47" name="图片 46">
                  <a:extLst>
                    <a:ext uri="{FF2B5EF4-FFF2-40B4-BE49-F238E27FC236}">
                      <a16:creationId xmlns="" xmlns:a16="http://schemas.microsoft.com/office/drawing/2014/main" id="{B015ECCD-E5F3-4522-AFFC-F2CF41A5B9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28" t="3190" r="85831" b="56027"/>
                <a:stretch/>
              </p:blipFill>
              <p:spPr>
                <a:xfrm>
                  <a:off x="170989" y="68826"/>
                  <a:ext cx="725214" cy="1819328"/>
                </a:xfrm>
                <a:prstGeom prst="rect">
                  <a:avLst/>
                </a:prstGeom>
              </p:spPr>
            </p:pic>
            <p:sp>
              <p:nvSpPr>
                <p:cNvPr id="48" name="文本框 14">
                  <a:extLst>
                    <a:ext uri="{FF2B5EF4-FFF2-40B4-BE49-F238E27FC236}">
                      <a16:creationId xmlns="" xmlns:a16="http://schemas.microsoft.com/office/drawing/2014/main" id="{4CC6E844-C8AF-42D6-AEF8-E43E1CD2E9E0}"/>
                    </a:ext>
                  </a:extLst>
                </p:cNvPr>
                <p:cNvSpPr txBox="1"/>
                <p:nvPr/>
              </p:nvSpPr>
              <p:spPr>
                <a:xfrm>
                  <a:off x="533596" y="481779"/>
                  <a:ext cx="6017656" cy="8388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lstStyle>
                  <a:lvl1pPr marL="228600" indent="-228600" algn="l" rtl="0" fontAlgn="base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rtl="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indent="0">
                    <a:lnSpc>
                      <a:spcPct val="150000"/>
                    </a:lnSpc>
                    <a:buNone/>
                  </a:pPr>
                  <a:r>
                    <a:rPr lang="zh-CN" altLang="en-US" sz="3600" dirty="0">
                      <a:cs typeface="+mn-ea"/>
                      <a:sym typeface="+mn-lt"/>
                    </a:rPr>
                    <a:t>线性流程图－信贷业务</a:t>
                  </a:r>
                </a:p>
              </p:txBody>
            </p:sp>
          </p:grpSp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0FD3070F-FE2E-413A-9AFB-1B7D4DF723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ackgroundRemoval t="54030" b="78970" l="83247" r="87201">
                            <a14:foregroundMark x1="85224" y1="57320" x2="85224" y2="57320"/>
                            <a14:foregroundMark x1="84183" y1="59227" x2="84183" y2="5922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787" t="52283" r="12293" b="38374"/>
              <a:stretch/>
            </p:blipFill>
            <p:spPr>
              <a:xfrm flipH="1">
                <a:off x="5285711" y="421318"/>
                <a:ext cx="725215" cy="100193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7362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1C1EDF98-8C85-4E1B-AF74-5AD5D08F9745}"/>
              </a:ext>
            </a:extLst>
          </p:cNvPr>
          <p:cNvGrpSpPr/>
          <p:nvPr/>
        </p:nvGrpSpPr>
        <p:grpSpPr>
          <a:xfrm>
            <a:off x="7269779" y="733917"/>
            <a:ext cx="4306841" cy="6003617"/>
            <a:chOff x="7140575" y="218048"/>
            <a:chExt cx="4306841" cy="6003617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2BC6ED25-149E-43B5-A2C5-C2DB24DA1E8C}"/>
                </a:ext>
              </a:extLst>
            </p:cNvPr>
            <p:cNvSpPr/>
            <p:nvPr/>
          </p:nvSpPr>
          <p:spPr>
            <a:xfrm>
              <a:off x="7140575" y="218048"/>
              <a:ext cx="4054611" cy="369332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流程制度融合，层级清楚，</a:t>
              </a:r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6</a:t>
              </a: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大口诀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D80D37CA-0E57-49A6-8C88-F592E6D71224}"/>
                </a:ext>
              </a:extLst>
            </p:cNvPr>
            <p:cNvSpPr/>
            <p:nvPr/>
          </p:nvSpPr>
          <p:spPr>
            <a:xfrm>
              <a:off x="7693597" y="1173363"/>
              <a:ext cx="92012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采购流程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C471371-11FE-493B-B6CC-954C3DCC0F39}"/>
                </a:ext>
              </a:extLst>
            </p:cNvPr>
            <p:cNvSpPr/>
            <p:nvPr/>
          </p:nvSpPr>
          <p:spPr>
            <a:xfrm>
              <a:off x="8832135" y="978070"/>
              <a:ext cx="151200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紧急采购流程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91F71298-C7CF-44FC-B61A-6A705CBAF570}"/>
                </a:ext>
              </a:extLst>
            </p:cNvPr>
            <p:cNvSpPr/>
            <p:nvPr/>
          </p:nvSpPr>
          <p:spPr>
            <a:xfrm>
              <a:off x="8832135" y="1403230"/>
              <a:ext cx="151200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一般采购流程</a:t>
              </a:r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="" xmlns:a16="http://schemas.microsoft.com/office/drawing/2014/main" id="{EE403B62-B39E-4CAD-9296-9FF440FD83D6}"/>
                </a:ext>
              </a:extLst>
            </p:cNvPr>
            <p:cNvCxnSpPr>
              <a:stCxn id="16" idx="3"/>
              <a:endCxn id="17" idx="1"/>
            </p:cNvCxnSpPr>
            <p:nvPr/>
          </p:nvCxnSpPr>
          <p:spPr>
            <a:xfrm flipV="1">
              <a:off x="8613717" y="1116570"/>
              <a:ext cx="218418" cy="195293"/>
            </a:xfrm>
            <a:prstGeom prst="straightConnector1">
              <a:avLst/>
            </a:prstGeom>
            <a:noFill/>
            <a:ln w="6350" cap="flat" cmpd="sng" algn="ctr">
              <a:solidFill>
                <a:srgbClr val="7598B7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0" name="直接箭头连接符 19">
              <a:extLst>
                <a:ext uri="{FF2B5EF4-FFF2-40B4-BE49-F238E27FC236}">
                  <a16:creationId xmlns="" xmlns:a16="http://schemas.microsoft.com/office/drawing/2014/main" id="{BEC6DCDC-5A52-43CF-AE39-980E7AEF7991}"/>
                </a:ext>
              </a:extLst>
            </p:cNvPr>
            <p:cNvCxnSpPr>
              <a:stCxn id="16" idx="3"/>
              <a:endCxn id="18" idx="1"/>
            </p:cNvCxnSpPr>
            <p:nvPr/>
          </p:nvCxnSpPr>
          <p:spPr>
            <a:xfrm>
              <a:off x="8613717" y="1311863"/>
              <a:ext cx="218418" cy="229867"/>
            </a:xfrm>
            <a:prstGeom prst="straightConnector1">
              <a:avLst/>
            </a:prstGeom>
            <a:noFill/>
            <a:ln w="6350" cap="flat" cmpd="sng" algn="ctr">
              <a:solidFill>
                <a:srgbClr val="7598B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F6D75132-082D-42C6-BE9D-B4647071138E}"/>
                </a:ext>
              </a:extLst>
            </p:cNvPr>
            <p:cNvSpPr/>
            <p:nvPr/>
          </p:nvSpPr>
          <p:spPr>
            <a:xfrm>
              <a:off x="7693597" y="2417261"/>
              <a:ext cx="92012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采购流程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81B10E80-E29D-4BD5-B66A-6AD93E6B56D5}"/>
                </a:ext>
              </a:extLst>
            </p:cNvPr>
            <p:cNvSpPr/>
            <p:nvPr/>
          </p:nvSpPr>
          <p:spPr>
            <a:xfrm>
              <a:off x="8832135" y="2134299"/>
              <a:ext cx="151200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供应商认定流程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3645ED8-D4C1-4269-A32F-B29175FA1892}"/>
                </a:ext>
              </a:extLst>
            </p:cNvPr>
            <p:cNvSpPr/>
            <p:nvPr/>
          </p:nvSpPr>
          <p:spPr>
            <a:xfrm>
              <a:off x="8832135" y="2601927"/>
              <a:ext cx="151200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下单采购流程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59AB3A46-DAFD-412D-B1DE-BB3C3E9B37BA}"/>
                </a:ext>
              </a:extLst>
            </p:cNvPr>
            <p:cNvSpPr/>
            <p:nvPr/>
          </p:nvSpPr>
          <p:spPr>
            <a:xfrm>
              <a:off x="7614748" y="642177"/>
              <a:ext cx="2202970" cy="34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从头到尾，尽量中间不间断</a:t>
              </a:r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="" xmlns:a16="http://schemas.microsoft.com/office/drawing/2014/main" id="{16679CCE-F043-4CBF-ABE8-6AA15BDCE50F}"/>
                </a:ext>
              </a:extLst>
            </p:cNvPr>
            <p:cNvCxnSpPr>
              <a:stCxn id="21" idx="3"/>
              <a:endCxn id="22" idx="1"/>
            </p:cNvCxnSpPr>
            <p:nvPr/>
          </p:nvCxnSpPr>
          <p:spPr>
            <a:xfrm flipV="1">
              <a:off x="8613717" y="2272799"/>
              <a:ext cx="218418" cy="282962"/>
            </a:xfrm>
            <a:prstGeom prst="straightConnector1">
              <a:avLst/>
            </a:prstGeom>
            <a:noFill/>
            <a:ln w="6350" cap="flat" cmpd="sng" algn="ctr">
              <a:solidFill>
                <a:srgbClr val="7598B7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6" name="直接箭头连接符 25">
              <a:extLst>
                <a:ext uri="{FF2B5EF4-FFF2-40B4-BE49-F238E27FC236}">
                  <a16:creationId xmlns="" xmlns:a16="http://schemas.microsoft.com/office/drawing/2014/main" id="{073507AF-5181-4C5D-977F-7858C3A6F0B4}"/>
                </a:ext>
              </a:extLst>
            </p:cNvPr>
            <p:cNvCxnSpPr>
              <a:stCxn id="21" idx="3"/>
              <a:endCxn id="23" idx="1"/>
            </p:cNvCxnSpPr>
            <p:nvPr/>
          </p:nvCxnSpPr>
          <p:spPr>
            <a:xfrm>
              <a:off x="8613717" y="2555761"/>
              <a:ext cx="218418" cy="184666"/>
            </a:xfrm>
            <a:prstGeom prst="straightConnector1">
              <a:avLst/>
            </a:prstGeom>
            <a:noFill/>
            <a:ln w="6350" cap="flat" cmpd="sng" algn="ctr">
              <a:solidFill>
                <a:srgbClr val="7598B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677C21FD-F6DB-4815-9187-FB26070285EE}"/>
                </a:ext>
              </a:extLst>
            </p:cNvPr>
            <p:cNvSpPr/>
            <p:nvPr/>
          </p:nvSpPr>
          <p:spPr>
            <a:xfrm>
              <a:off x="7614748" y="1789503"/>
              <a:ext cx="3149224" cy="34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频率不同的流程，可以形成自然的流程断点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22A30B64-FADB-4C4B-A5F9-8B0A1C821802}"/>
                </a:ext>
              </a:extLst>
            </p:cNvPr>
            <p:cNvSpPr/>
            <p:nvPr/>
          </p:nvSpPr>
          <p:spPr>
            <a:xfrm>
              <a:off x="8074767" y="3320481"/>
              <a:ext cx="180000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采购流程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06236471-6107-4EBC-BDA8-696B4351BB74}"/>
                </a:ext>
              </a:extLst>
            </p:cNvPr>
            <p:cNvSpPr/>
            <p:nvPr/>
          </p:nvSpPr>
          <p:spPr>
            <a:xfrm>
              <a:off x="8074767" y="3634884"/>
              <a:ext cx="180000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战略采购流程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82349AFE-6A06-43ED-9D22-61C34419BEE5}"/>
                </a:ext>
              </a:extLst>
            </p:cNvPr>
            <p:cNvSpPr/>
            <p:nvPr/>
          </p:nvSpPr>
          <p:spPr>
            <a:xfrm>
              <a:off x="8074767" y="3952972"/>
              <a:ext cx="1800000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战略供应商认定流程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F0B917D7-132B-43C5-B8F3-A3FEBBF902B9}"/>
                </a:ext>
              </a:extLst>
            </p:cNvPr>
            <p:cNvSpPr/>
            <p:nvPr/>
          </p:nvSpPr>
          <p:spPr>
            <a:xfrm>
              <a:off x="7699543" y="3320481"/>
              <a:ext cx="300172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5CFBF735-F682-46BC-9E40-F223D477BFA0}"/>
                </a:ext>
              </a:extLst>
            </p:cNvPr>
            <p:cNvSpPr/>
            <p:nvPr/>
          </p:nvSpPr>
          <p:spPr>
            <a:xfrm>
              <a:off x="7699543" y="3634884"/>
              <a:ext cx="300172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2404E23E-7429-4841-9F18-983117E89EE2}"/>
                </a:ext>
              </a:extLst>
            </p:cNvPr>
            <p:cNvSpPr/>
            <p:nvPr/>
          </p:nvSpPr>
          <p:spPr>
            <a:xfrm>
              <a:off x="7699543" y="3952972"/>
              <a:ext cx="300172" cy="276999"/>
            </a:xfrm>
            <a:prstGeom prst="rect">
              <a:avLst/>
            </a:prstGeom>
            <a:solidFill>
              <a:srgbClr val="7598B7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段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CEF6C966-29E0-4F84-B7F9-DB8FACDB4B89}"/>
                </a:ext>
              </a:extLst>
            </p:cNvPr>
            <p:cNvSpPr/>
            <p:nvPr/>
          </p:nvSpPr>
          <p:spPr>
            <a:xfrm>
              <a:off x="7614748" y="2958295"/>
              <a:ext cx="1959012" cy="34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将“节”做出亮点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B616818D-9682-40BB-BBF3-ABF8DC675BA6}"/>
                </a:ext>
              </a:extLst>
            </p:cNvPr>
            <p:cNvSpPr/>
            <p:nvPr/>
          </p:nvSpPr>
          <p:spPr>
            <a:xfrm>
              <a:off x="7614748" y="4404216"/>
              <a:ext cx="2691053" cy="34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做好企业级的流程，如</a:t>
              </a:r>
              <a:r>
                <a:rPr lang="en-US" altLang="zh-CN" sz="1200" dirty="0">
                  <a:cs typeface="+mn-ea"/>
                  <a:sym typeface="+mn-lt"/>
                </a:rPr>
                <a:t>IPD/ISC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1D070F15-330B-480B-B86D-8DF5DCF804A9}"/>
                </a:ext>
              </a:extLst>
            </p:cNvPr>
            <p:cNvSpPr/>
            <p:nvPr/>
          </p:nvSpPr>
          <p:spPr>
            <a:xfrm>
              <a:off x="7614748" y="5006380"/>
              <a:ext cx="3832668" cy="34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用流程的起点和重点命名，如“从接收订单到付款”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6957D9FF-E35D-49C2-A520-7F8486735FB8}"/>
                </a:ext>
              </a:extLst>
            </p:cNvPr>
            <p:cNvSpPr/>
            <p:nvPr/>
          </p:nvSpPr>
          <p:spPr>
            <a:xfrm>
              <a:off x="7614748" y="5598417"/>
              <a:ext cx="3580439" cy="623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流程清单不必要大而全，如后期有定期的会议围绕这个流程，就列入到流程清单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D113CBB7-C432-43E1-BC67-F6923245E7BF}"/>
                </a:ext>
              </a:extLst>
            </p:cNvPr>
            <p:cNvSpPr/>
            <p:nvPr/>
          </p:nvSpPr>
          <p:spPr>
            <a:xfrm>
              <a:off x="7140576" y="693505"/>
              <a:ext cx="432000" cy="307777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140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1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01D2D8EA-F386-4F6C-8A89-84AD4967242E}"/>
                </a:ext>
              </a:extLst>
            </p:cNvPr>
            <p:cNvSpPr/>
            <p:nvPr/>
          </p:nvSpPr>
          <p:spPr>
            <a:xfrm>
              <a:off x="7140576" y="1825275"/>
              <a:ext cx="432000" cy="307777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1400" b="1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1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65BE07A1-1D1F-407A-90A5-0A8C2FA5C21B}"/>
                </a:ext>
              </a:extLst>
            </p:cNvPr>
            <p:cNvSpPr/>
            <p:nvPr/>
          </p:nvSpPr>
          <p:spPr>
            <a:xfrm>
              <a:off x="7140576" y="2989301"/>
              <a:ext cx="432000" cy="307777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140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1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18081F01-76A2-4206-A096-F20474BB19A2}"/>
                </a:ext>
              </a:extLst>
            </p:cNvPr>
            <p:cNvSpPr/>
            <p:nvPr/>
          </p:nvSpPr>
          <p:spPr>
            <a:xfrm>
              <a:off x="7140576" y="4427196"/>
              <a:ext cx="432000" cy="307777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1400" b="1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1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3B93DF0B-424B-4E3F-9B87-9DF19020CDA7}"/>
                </a:ext>
              </a:extLst>
            </p:cNvPr>
            <p:cNvSpPr/>
            <p:nvPr/>
          </p:nvSpPr>
          <p:spPr>
            <a:xfrm>
              <a:off x="7140576" y="5034344"/>
              <a:ext cx="432000" cy="307777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1400" b="1" dirty="0">
                  <a:solidFill>
                    <a:prstClr val="white"/>
                  </a:solidFill>
                  <a:cs typeface="+mn-ea"/>
                  <a:sym typeface="+mn-lt"/>
                </a:rPr>
                <a:t>05</a:t>
              </a:r>
              <a:endParaRPr lang="zh-CN" altLang="en-US" sz="1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5F43AA33-1F36-413C-B8EF-925B26AFE875}"/>
                </a:ext>
              </a:extLst>
            </p:cNvPr>
            <p:cNvSpPr/>
            <p:nvPr/>
          </p:nvSpPr>
          <p:spPr>
            <a:xfrm>
              <a:off x="7140576" y="5691932"/>
              <a:ext cx="432000" cy="307777"/>
            </a:xfrm>
            <a:prstGeom prst="rect">
              <a:avLst/>
            </a:prstGeom>
            <a:solidFill>
              <a:srgbClr val="547DA2"/>
            </a:solidFill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1400" b="1" dirty="0">
                  <a:solidFill>
                    <a:prstClr val="white"/>
                  </a:solidFill>
                  <a:cs typeface="+mn-ea"/>
                  <a:sym typeface="+mn-lt"/>
                </a:rPr>
                <a:t>06</a:t>
              </a:r>
              <a:endParaRPr lang="zh-CN" altLang="en-US" sz="1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00C74477-D67C-4E63-A87A-E4B2116C4417}"/>
              </a:ext>
            </a:extLst>
          </p:cNvPr>
          <p:cNvGrpSpPr/>
          <p:nvPr/>
        </p:nvGrpSpPr>
        <p:grpSpPr>
          <a:xfrm>
            <a:off x="935803" y="1531992"/>
            <a:ext cx="5464587" cy="5006745"/>
            <a:chOff x="935803" y="1531992"/>
            <a:chExt cx="5464587" cy="5006745"/>
          </a:xfrm>
        </p:grpSpPr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45ECDE71-165A-467D-A8D6-1C09EDF1035A}"/>
                </a:ext>
              </a:extLst>
            </p:cNvPr>
            <p:cNvGrpSpPr/>
            <p:nvPr/>
          </p:nvGrpSpPr>
          <p:grpSpPr>
            <a:xfrm>
              <a:off x="1395492" y="1531992"/>
              <a:ext cx="1303306" cy="1511835"/>
              <a:chOff x="1395492" y="1531992"/>
              <a:chExt cx="1303306" cy="1511835"/>
            </a:xfrm>
          </p:grpSpPr>
          <p:sp>
            <p:nvSpPr>
              <p:cNvPr id="3" name="六边形 2">
                <a:extLst>
                  <a:ext uri="{FF2B5EF4-FFF2-40B4-BE49-F238E27FC236}">
                    <a16:creationId xmlns="" xmlns:a16="http://schemas.microsoft.com/office/drawing/2014/main" id="{3D03438D-C9C1-4999-8FF6-24DA86FDA43F}"/>
                  </a:ext>
                </a:extLst>
              </p:cNvPr>
              <p:cNvSpPr/>
              <p:nvPr/>
            </p:nvSpPr>
            <p:spPr>
              <a:xfrm rot="16200000">
                <a:off x="1291227" y="1636257"/>
                <a:ext cx="1511835" cy="1303306"/>
              </a:xfrm>
              <a:prstGeom prst="hexagon">
                <a:avLst/>
              </a:prstGeom>
              <a:solidFill>
                <a:srgbClr val="547DA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A5CE800B-2354-44BD-B3F9-9B16D004C3FF}"/>
                  </a:ext>
                </a:extLst>
              </p:cNvPr>
              <p:cNvSpPr/>
              <p:nvPr/>
            </p:nvSpPr>
            <p:spPr>
              <a:xfrm>
                <a:off x="1555410" y="1789503"/>
                <a:ext cx="1011815" cy="10028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01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哪些情况需要绘制流程图</a:t>
                </a:r>
              </a:p>
            </p:txBody>
          </p:sp>
        </p:grpSp>
        <p:grpSp>
          <p:nvGrpSpPr>
            <p:cNvPr id="53" name="组合 52">
              <a:extLst>
                <a:ext uri="{FF2B5EF4-FFF2-40B4-BE49-F238E27FC236}">
                  <a16:creationId xmlns="" xmlns:a16="http://schemas.microsoft.com/office/drawing/2014/main" id="{76842303-FD9C-499D-9592-DCDB13437B21}"/>
                </a:ext>
              </a:extLst>
            </p:cNvPr>
            <p:cNvGrpSpPr/>
            <p:nvPr/>
          </p:nvGrpSpPr>
          <p:grpSpPr>
            <a:xfrm>
              <a:off x="2144160" y="2808732"/>
              <a:ext cx="1303306" cy="1511835"/>
              <a:chOff x="2144160" y="2808732"/>
              <a:chExt cx="1303306" cy="1511835"/>
            </a:xfrm>
          </p:grpSpPr>
          <p:sp>
            <p:nvSpPr>
              <p:cNvPr id="4" name="六边形 3">
                <a:extLst>
                  <a:ext uri="{FF2B5EF4-FFF2-40B4-BE49-F238E27FC236}">
                    <a16:creationId xmlns="" xmlns:a16="http://schemas.microsoft.com/office/drawing/2014/main" id="{EA66B6FB-EF81-4C38-A15C-31F00E8C8921}"/>
                  </a:ext>
                </a:extLst>
              </p:cNvPr>
              <p:cNvSpPr/>
              <p:nvPr/>
            </p:nvSpPr>
            <p:spPr>
              <a:xfrm rot="16200000">
                <a:off x="2039895" y="2912997"/>
                <a:ext cx="1511835" cy="1303306"/>
              </a:xfrm>
              <a:prstGeom prst="hexagon">
                <a:avLst/>
              </a:prstGeom>
              <a:solidFill>
                <a:srgbClr val="7598B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6495C73F-3070-456D-91B8-49120491CD86}"/>
                  </a:ext>
                </a:extLst>
              </p:cNvPr>
              <p:cNvSpPr/>
              <p:nvPr/>
            </p:nvSpPr>
            <p:spPr>
              <a:xfrm>
                <a:off x="2225421" y="3062876"/>
                <a:ext cx="1107996" cy="85820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02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流程图需要绘制到何种程度</a:t>
                </a: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99C65CC0-9E08-4D80-9A44-7B05BC3C7DC1}"/>
                </a:ext>
              </a:extLst>
            </p:cNvPr>
            <p:cNvGrpSpPr/>
            <p:nvPr/>
          </p:nvGrpSpPr>
          <p:grpSpPr>
            <a:xfrm>
              <a:off x="2881539" y="4085472"/>
              <a:ext cx="1339378" cy="1511835"/>
              <a:chOff x="2881539" y="4085472"/>
              <a:chExt cx="1339378" cy="1511835"/>
            </a:xfrm>
          </p:grpSpPr>
          <p:sp>
            <p:nvSpPr>
              <p:cNvPr id="7" name="六边形 6">
                <a:extLst>
                  <a:ext uri="{FF2B5EF4-FFF2-40B4-BE49-F238E27FC236}">
                    <a16:creationId xmlns="" xmlns:a16="http://schemas.microsoft.com/office/drawing/2014/main" id="{B1F2C79A-EB8F-4DC7-BE16-C559FA5EAE7A}"/>
                  </a:ext>
                </a:extLst>
              </p:cNvPr>
              <p:cNvSpPr/>
              <p:nvPr/>
            </p:nvSpPr>
            <p:spPr>
              <a:xfrm rot="16200000">
                <a:off x="2777274" y="4189737"/>
                <a:ext cx="1511835" cy="1303306"/>
              </a:xfrm>
              <a:prstGeom prst="hexagon">
                <a:avLst/>
              </a:prstGeom>
              <a:solidFill>
                <a:srgbClr val="547DA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36392A9D-5ED5-4709-AEBD-961F5B33756E}"/>
                  </a:ext>
                </a:extLst>
              </p:cNvPr>
              <p:cNvSpPr/>
              <p:nvPr/>
            </p:nvSpPr>
            <p:spPr>
              <a:xfrm>
                <a:off x="2882089" y="4262895"/>
                <a:ext cx="1338828" cy="96565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03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如何处理总和分流程之间的关系</a:t>
                </a:r>
              </a:p>
            </p:txBody>
          </p:sp>
        </p:grp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EB934ED7-5B80-4D7C-AF4A-F53321CD2E0F}"/>
                </a:ext>
              </a:extLst>
            </p:cNvPr>
            <p:cNvGrpSpPr/>
            <p:nvPr/>
          </p:nvGrpSpPr>
          <p:grpSpPr>
            <a:xfrm>
              <a:off x="3618917" y="2808732"/>
              <a:ext cx="1303306" cy="1511835"/>
              <a:chOff x="3618917" y="2808732"/>
              <a:chExt cx="1303306" cy="1511835"/>
            </a:xfrm>
          </p:grpSpPr>
          <p:sp>
            <p:nvSpPr>
              <p:cNvPr id="5" name="六边形 4">
                <a:extLst>
                  <a:ext uri="{FF2B5EF4-FFF2-40B4-BE49-F238E27FC236}">
                    <a16:creationId xmlns="" xmlns:a16="http://schemas.microsoft.com/office/drawing/2014/main" id="{792B8AA5-F6C6-4AA8-AFBC-803BD98C38E1}"/>
                  </a:ext>
                </a:extLst>
              </p:cNvPr>
              <p:cNvSpPr/>
              <p:nvPr/>
            </p:nvSpPr>
            <p:spPr>
              <a:xfrm rot="16200000">
                <a:off x="3514652" y="2912997"/>
                <a:ext cx="1511835" cy="1303306"/>
              </a:xfrm>
              <a:prstGeom prst="hexagon">
                <a:avLst/>
              </a:prstGeom>
              <a:solidFill>
                <a:srgbClr val="7598B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D6266EAA-956D-4169-8B92-E713B47DB5EA}"/>
                  </a:ext>
                </a:extLst>
              </p:cNvPr>
              <p:cNvSpPr/>
              <p:nvPr/>
            </p:nvSpPr>
            <p:spPr>
              <a:xfrm>
                <a:off x="3704611" y="3366394"/>
                <a:ext cx="1107996" cy="36933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04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追求在章</a:t>
                </a:r>
              </a:p>
            </p:txBody>
          </p:sp>
        </p:grpSp>
        <p:grpSp>
          <p:nvGrpSpPr>
            <p:cNvPr id="57" name="组合 56">
              <a:extLst>
                <a:ext uri="{FF2B5EF4-FFF2-40B4-BE49-F238E27FC236}">
                  <a16:creationId xmlns="" xmlns:a16="http://schemas.microsoft.com/office/drawing/2014/main" id="{E2AEAE3D-800F-4E75-95DB-A253DD5AC0CD}"/>
                </a:ext>
              </a:extLst>
            </p:cNvPr>
            <p:cNvGrpSpPr/>
            <p:nvPr/>
          </p:nvGrpSpPr>
          <p:grpSpPr>
            <a:xfrm>
              <a:off x="5093674" y="2808732"/>
              <a:ext cx="1303306" cy="1511835"/>
              <a:chOff x="5093674" y="2808732"/>
              <a:chExt cx="1303306" cy="1511835"/>
            </a:xfrm>
          </p:grpSpPr>
          <p:sp>
            <p:nvSpPr>
              <p:cNvPr id="8" name="六边形 7">
                <a:extLst>
                  <a:ext uri="{FF2B5EF4-FFF2-40B4-BE49-F238E27FC236}">
                    <a16:creationId xmlns="" xmlns:a16="http://schemas.microsoft.com/office/drawing/2014/main" id="{F27E2080-0A51-4C8C-B071-041F3BE3F4F7}"/>
                  </a:ext>
                </a:extLst>
              </p:cNvPr>
              <p:cNvSpPr/>
              <p:nvPr/>
            </p:nvSpPr>
            <p:spPr>
              <a:xfrm rot="16200000">
                <a:off x="4989409" y="2912997"/>
                <a:ext cx="1511835" cy="1303306"/>
              </a:xfrm>
              <a:prstGeom prst="hexagon">
                <a:avLst/>
              </a:prstGeom>
              <a:solidFill>
                <a:srgbClr val="547DA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9DAD4DC6-516A-4ED2-9D0C-FDD1D4909F29}"/>
                  </a:ext>
                </a:extLst>
              </p:cNvPr>
              <p:cNvSpPr/>
              <p:nvPr/>
            </p:nvSpPr>
            <p:spPr>
              <a:xfrm>
                <a:off x="5211364" y="3293094"/>
                <a:ext cx="1107996" cy="36933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05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命名两端</a:t>
                </a: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xmlns="" xmlns:a16="http://schemas.microsoft.com/office/drawing/2014/main" id="{DAB45A11-3D72-476F-ACE7-AFE53FBDF0D0}"/>
                </a:ext>
              </a:extLst>
            </p:cNvPr>
            <p:cNvGrpSpPr/>
            <p:nvPr/>
          </p:nvGrpSpPr>
          <p:grpSpPr>
            <a:xfrm>
              <a:off x="4360349" y="4086581"/>
              <a:ext cx="1303306" cy="1511835"/>
              <a:chOff x="4360349" y="4086581"/>
              <a:chExt cx="1303306" cy="1511835"/>
            </a:xfrm>
          </p:grpSpPr>
          <p:sp>
            <p:nvSpPr>
              <p:cNvPr id="6" name="六边形 5">
                <a:extLst>
                  <a:ext uri="{FF2B5EF4-FFF2-40B4-BE49-F238E27FC236}">
                    <a16:creationId xmlns="" xmlns:a16="http://schemas.microsoft.com/office/drawing/2014/main" id="{E41BD5EB-AAF8-4C67-9B86-EA063EEF62EE}"/>
                  </a:ext>
                </a:extLst>
              </p:cNvPr>
              <p:cNvSpPr/>
              <p:nvPr/>
            </p:nvSpPr>
            <p:spPr>
              <a:xfrm rot="16200000">
                <a:off x="4256084" y="4190846"/>
                <a:ext cx="1511835" cy="1303306"/>
              </a:xfrm>
              <a:prstGeom prst="hexagon">
                <a:avLst/>
              </a:prstGeom>
              <a:solidFill>
                <a:srgbClr val="7598B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8AB09454-A2E9-4682-9C85-B9A43C96F72F}"/>
                  </a:ext>
                </a:extLst>
              </p:cNvPr>
              <p:cNvSpPr/>
              <p:nvPr/>
            </p:nvSpPr>
            <p:spPr>
              <a:xfrm>
                <a:off x="4458003" y="4640756"/>
                <a:ext cx="1107996" cy="36933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06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宁缺毋滥会议紧牵</a:t>
                </a:r>
              </a:p>
            </p:txBody>
          </p:sp>
        </p:grp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71166BA6-7B18-42F2-A3C2-422C977630E6}"/>
                </a:ext>
              </a:extLst>
            </p:cNvPr>
            <p:cNvSpPr/>
            <p:nvPr/>
          </p:nvSpPr>
          <p:spPr>
            <a:xfrm>
              <a:off x="935803" y="5938573"/>
              <a:ext cx="5464587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流程图绘制中遇到的常见问题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AED5156E-AC21-472E-8568-20E32B7B88E3}"/>
              </a:ext>
            </a:extLst>
          </p:cNvPr>
          <p:cNvGrpSpPr/>
          <p:nvPr/>
        </p:nvGrpSpPr>
        <p:grpSpPr>
          <a:xfrm>
            <a:off x="170989" y="68826"/>
            <a:ext cx="7105596" cy="1819328"/>
            <a:chOff x="170989" y="68826"/>
            <a:chExt cx="7105596" cy="1819328"/>
          </a:xfrm>
        </p:grpSpPr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7FAEF718-49F5-4FDE-BDE8-2C7AC5EEC7F1}"/>
                </a:ext>
              </a:extLst>
            </p:cNvPr>
            <p:cNvGrpSpPr/>
            <p:nvPr/>
          </p:nvGrpSpPr>
          <p:grpSpPr>
            <a:xfrm>
              <a:off x="170989" y="68826"/>
              <a:ext cx="6631423" cy="1819328"/>
              <a:chOff x="170989" y="68826"/>
              <a:chExt cx="6631423" cy="1819328"/>
            </a:xfrm>
          </p:grpSpPr>
          <p:pic>
            <p:nvPicPr>
              <p:cNvPr id="61" name="图片 60">
                <a:extLst>
                  <a:ext uri="{FF2B5EF4-FFF2-40B4-BE49-F238E27FC236}">
                    <a16:creationId xmlns="" xmlns:a16="http://schemas.microsoft.com/office/drawing/2014/main" id="{9C4D91B8-5ABB-4909-AE15-D350BBA15F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62" name="图片 61">
                <a:extLst>
                  <a:ext uri="{FF2B5EF4-FFF2-40B4-BE49-F238E27FC236}">
                    <a16:creationId xmlns="" xmlns:a16="http://schemas.microsoft.com/office/drawing/2014/main" id="{0390F500-55FA-4E66-BFCE-C6E19F67CE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63" name="文本框 14">
                <a:extLst>
                  <a:ext uri="{FF2B5EF4-FFF2-40B4-BE49-F238E27FC236}">
                    <a16:creationId xmlns="" xmlns:a16="http://schemas.microsoft.com/office/drawing/2014/main" id="{B3538723-85A9-43D9-9143-72FA0478BACA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26881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流程图绘制中遇到的常见问题</a:t>
                </a:r>
              </a:p>
            </p:txBody>
          </p:sp>
        </p:grpSp>
        <p:pic>
          <p:nvPicPr>
            <p:cNvPr id="60" name="图片 59">
              <a:extLst>
                <a:ext uri="{FF2B5EF4-FFF2-40B4-BE49-F238E27FC236}">
                  <a16:creationId xmlns="" xmlns:a16="http://schemas.microsoft.com/office/drawing/2014/main" id="{9324BAD9-0676-417A-A30B-2C5D393D01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551370" y="452283"/>
              <a:ext cx="725215" cy="100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977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3028F22-125C-4E63-84D4-1EBC5956C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t="7274" r="12293" b="21349"/>
          <a:stretch/>
        </p:blipFill>
        <p:spPr>
          <a:xfrm flipH="1">
            <a:off x="-1" y="-717967"/>
            <a:ext cx="12339145" cy="7654439"/>
          </a:xfrm>
          <a:prstGeom prst="rect">
            <a:avLst/>
          </a:prstGeom>
        </p:spPr>
      </p:pic>
      <p:grpSp>
        <p:nvGrpSpPr>
          <p:cNvPr id="5125" name="组合 4"/>
          <p:cNvGrpSpPr/>
          <p:nvPr/>
        </p:nvGrpSpPr>
        <p:grpSpPr>
          <a:xfrm>
            <a:off x="4363550" y="605923"/>
            <a:ext cx="7226300" cy="2114005"/>
            <a:chOff x="0" y="-797082"/>
            <a:chExt cx="7227568" cy="2115871"/>
          </a:xfrm>
        </p:grpSpPr>
        <p:sp>
          <p:nvSpPr>
            <p:cNvPr id="5132" name="文本框 3"/>
            <p:cNvSpPr txBox="1"/>
            <p:nvPr/>
          </p:nvSpPr>
          <p:spPr>
            <a:xfrm>
              <a:off x="2981476" y="-797082"/>
              <a:ext cx="1823255" cy="1863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500" b="1" dirty="0">
                  <a:cs typeface="+mn-ea"/>
                  <a:sym typeface="+mn-lt"/>
                </a:rPr>
                <a:t>04</a:t>
              </a:r>
              <a:endParaRPr lang="zh-CN" altLang="en-US" sz="11500" dirty="0">
                <a:cs typeface="+mn-ea"/>
                <a:sym typeface="+mn-lt"/>
              </a:endParaRPr>
            </a:p>
          </p:txBody>
        </p:sp>
        <p:grpSp>
          <p:nvGrpSpPr>
            <p:cNvPr id="5133" name="组合 2"/>
            <p:cNvGrpSpPr/>
            <p:nvPr/>
          </p:nvGrpSpPr>
          <p:grpSpPr>
            <a:xfrm>
              <a:off x="0" y="1107996"/>
              <a:ext cx="7227568" cy="210793"/>
              <a:chOff x="0" y="0"/>
              <a:chExt cx="7227568" cy="210793"/>
            </a:xfrm>
          </p:grpSpPr>
          <p:grpSp>
            <p:nvGrpSpPr>
              <p:cNvPr id="5134" name="组合 8"/>
              <p:cNvGrpSpPr/>
              <p:nvPr/>
            </p:nvGrpSpPr>
            <p:grpSpPr>
              <a:xfrm>
                <a:off x="0" y="52698"/>
                <a:ext cx="7227568" cy="105397"/>
                <a:chOff x="0" y="0"/>
                <a:chExt cx="4656093" cy="0"/>
              </a:xfrm>
            </p:grpSpPr>
            <p:cxnSp>
              <p:nvCxnSpPr>
                <p:cNvPr id="5136" name="直接连接符 5"/>
                <p:cNvCxnSpPr/>
                <p:nvPr/>
              </p:nvCxnSpPr>
              <p:spPr>
                <a:xfrm>
                  <a:off x="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37" name="直接连接符 9"/>
                <p:cNvCxnSpPr/>
                <p:nvPr/>
              </p:nvCxnSpPr>
              <p:spPr>
                <a:xfrm>
                  <a:off x="251460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5135" name="等腰三角形 10"/>
              <p:cNvSpPr/>
              <p:nvPr/>
            </p:nvSpPr>
            <p:spPr>
              <a:xfrm>
                <a:off x="3491524" y="0"/>
                <a:ext cx="244520" cy="210793"/>
              </a:xfrm>
              <a:prstGeom prst="triangle">
                <a:avLst>
                  <a:gd name="adj" fmla="val 50000"/>
                </a:avLst>
              </a:prstGeom>
              <a:solidFill>
                <a:srgbClr val="7598B7"/>
              </a:solidFill>
              <a:ln w="9525">
                <a:solidFill>
                  <a:srgbClr val="7598B7"/>
                </a:solidFill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文本框 14"/>
          <p:cNvSpPr txBox="1"/>
          <p:nvPr/>
        </p:nvSpPr>
        <p:spPr>
          <a:xfrm>
            <a:off x="4648676" y="3022813"/>
            <a:ext cx="6691987" cy="10895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buNone/>
            </a:pPr>
            <a:r>
              <a:rPr lang="zh-CN" altLang="en-US" sz="7200" dirty="0">
                <a:cs typeface="+mn-ea"/>
                <a:sym typeface="+mn-lt"/>
              </a:rPr>
              <a:t>流程改善和再造</a:t>
            </a:r>
          </a:p>
        </p:txBody>
      </p:sp>
      <p:sp>
        <p:nvSpPr>
          <p:cNvPr id="29" name="文本框 15"/>
          <p:cNvSpPr txBox="1"/>
          <p:nvPr/>
        </p:nvSpPr>
        <p:spPr>
          <a:xfrm>
            <a:off x="5815752" y="4315281"/>
            <a:ext cx="4687075" cy="52320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cs typeface="+mn-ea"/>
                <a:sym typeface="+mn-lt"/>
              </a:rPr>
              <a:t>Once when I was six years old I saw a magnificent picture in a book, called True Stories from Nature</a:t>
            </a:r>
          </a:p>
        </p:txBody>
      </p:sp>
    </p:spTree>
    <p:extLst>
      <p:ext uri="{BB962C8B-B14F-4D97-AF65-F5344CB8AC3E}">
        <p14:creationId xmlns:p14="http://schemas.microsoft.com/office/powerpoint/2010/main" val="279896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C99B9F5-0936-4E6B-B4D0-9AFC4EF4D28A}"/>
              </a:ext>
            </a:extLst>
          </p:cNvPr>
          <p:cNvGrpSpPr/>
          <p:nvPr/>
        </p:nvGrpSpPr>
        <p:grpSpPr>
          <a:xfrm>
            <a:off x="6596093" y="3514382"/>
            <a:ext cx="4735487" cy="2986360"/>
            <a:chOff x="6596093" y="3514382"/>
            <a:chExt cx="4735487" cy="2986360"/>
          </a:xfrm>
        </p:grpSpPr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43AD2C5C-D793-402F-A2E5-8B8B542538C5}"/>
                </a:ext>
              </a:extLst>
            </p:cNvPr>
            <p:cNvSpPr/>
            <p:nvPr/>
          </p:nvSpPr>
          <p:spPr>
            <a:xfrm>
              <a:off x="6787191" y="4893591"/>
              <a:ext cx="3599328" cy="303167"/>
            </a:xfrm>
            <a:prstGeom prst="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平行四边形 54">
              <a:extLst>
                <a:ext uri="{FF2B5EF4-FFF2-40B4-BE49-F238E27FC236}">
                  <a16:creationId xmlns="" xmlns:a16="http://schemas.microsoft.com/office/drawing/2014/main" id="{01992821-219F-4F85-89E1-6FC351FED6FF}"/>
                </a:ext>
              </a:extLst>
            </p:cNvPr>
            <p:cNvSpPr/>
            <p:nvPr/>
          </p:nvSpPr>
          <p:spPr>
            <a:xfrm rot="18340341">
              <a:off x="8256049" y="4325223"/>
              <a:ext cx="1669134" cy="180000"/>
            </a:xfrm>
            <a:prstGeom prst="parallelogram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平行四边形 55">
              <a:extLst>
                <a:ext uri="{FF2B5EF4-FFF2-40B4-BE49-F238E27FC236}">
                  <a16:creationId xmlns="" xmlns:a16="http://schemas.microsoft.com/office/drawing/2014/main" id="{5352099F-3C6B-4F87-8F1F-7E44B871AAB5}"/>
                </a:ext>
              </a:extLst>
            </p:cNvPr>
            <p:cNvSpPr/>
            <p:nvPr/>
          </p:nvSpPr>
          <p:spPr>
            <a:xfrm rot="18340341">
              <a:off x="9921370" y="4458924"/>
              <a:ext cx="1440000" cy="180000"/>
            </a:xfrm>
            <a:prstGeom prst="parallelogram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平行四边形 56">
              <a:extLst>
                <a:ext uri="{FF2B5EF4-FFF2-40B4-BE49-F238E27FC236}">
                  <a16:creationId xmlns="" xmlns:a16="http://schemas.microsoft.com/office/drawing/2014/main" id="{58DBD634-5562-461C-8C9F-B5EB86D31D95}"/>
                </a:ext>
              </a:extLst>
            </p:cNvPr>
            <p:cNvSpPr/>
            <p:nvPr/>
          </p:nvSpPr>
          <p:spPr>
            <a:xfrm rot="3259659" flipV="1">
              <a:off x="9915233" y="5443666"/>
              <a:ext cx="1440000" cy="180000"/>
            </a:xfrm>
            <a:prstGeom prst="parallelogram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平行四边形 57">
              <a:extLst>
                <a:ext uri="{FF2B5EF4-FFF2-40B4-BE49-F238E27FC236}">
                  <a16:creationId xmlns="" xmlns:a16="http://schemas.microsoft.com/office/drawing/2014/main" id="{C9F82F8F-ECDC-41F3-BCBE-CBD11F2B68F2}"/>
                </a:ext>
              </a:extLst>
            </p:cNvPr>
            <p:cNvSpPr/>
            <p:nvPr/>
          </p:nvSpPr>
          <p:spPr>
            <a:xfrm rot="3259659" flipV="1">
              <a:off x="8256048" y="5534047"/>
              <a:ext cx="1669134" cy="180000"/>
            </a:xfrm>
            <a:prstGeom prst="parallelogram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DF37D634-7DD9-4278-AA78-A7471A9041E0}"/>
                </a:ext>
              </a:extLst>
            </p:cNvPr>
            <p:cNvCxnSpPr/>
            <p:nvPr/>
          </p:nvCxnSpPr>
          <p:spPr>
            <a:xfrm>
              <a:off x="6805122" y="4808406"/>
              <a:ext cx="0" cy="504000"/>
            </a:xfrm>
            <a:prstGeom prst="line">
              <a:avLst/>
            </a:prstGeom>
            <a:noFill/>
            <a:ln w="76200" cap="flat" cmpd="sng" algn="ctr">
              <a:solidFill>
                <a:srgbClr val="547DA2"/>
              </a:solidFill>
              <a:prstDash val="solid"/>
              <a:miter lim="800000"/>
            </a:ln>
            <a:effectLst/>
          </p:spPr>
        </p:cxnSp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45384E5E-045F-4D9E-8C3E-1386C0AA8F16}"/>
                </a:ext>
              </a:extLst>
            </p:cNvPr>
            <p:cNvCxnSpPr/>
            <p:nvPr/>
          </p:nvCxnSpPr>
          <p:spPr>
            <a:xfrm>
              <a:off x="8609269" y="4776920"/>
              <a:ext cx="0" cy="504000"/>
            </a:xfrm>
            <a:prstGeom prst="line">
              <a:avLst/>
            </a:prstGeom>
            <a:noFill/>
            <a:ln w="76200" cap="flat" cmpd="sng" algn="ctr">
              <a:solidFill>
                <a:srgbClr val="547DA2"/>
              </a:solidFill>
              <a:prstDash val="solid"/>
              <a:miter lim="800000"/>
            </a:ln>
            <a:effectLst/>
          </p:spPr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FAB54798-9AB5-41A8-80E0-8841B3059991}"/>
                </a:ext>
              </a:extLst>
            </p:cNvPr>
            <p:cNvCxnSpPr/>
            <p:nvPr/>
          </p:nvCxnSpPr>
          <p:spPr>
            <a:xfrm>
              <a:off x="9510222" y="3573749"/>
              <a:ext cx="0" cy="396000"/>
            </a:xfrm>
            <a:prstGeom prst="line">
              <a:avLst/>
            </a:prstGeom>
            <a:noFill/>
            <a:ln w="76200" cap="flat" cmpd="sng" algn="ctr">
              <a:solidFill>
                <a:srgbClr val="547DA2"/>
              </a:solidFill>
              <a:prstDash val="solid"/>
              <a:miter lim="800000"/>
            </a:ln>
            <a:effectLst/>
          </p:spPr>
        </p:cxnSp>
        <p:cxnSp>
          <p:nvCxnSpPr>
            <p:cNvPr id="62" name="直接连接符 61">
              <a:extLst>
                <a:ext uri="{FF2B5EF4-FFF2-40B4-BE49-F238E27FC236}">
                  <a16:creationId xmlns="" xmlns:a16="http://schemas.microsoft.com/office/drawing/2014/main" id="{B51CA14F-78B8-4798-97C3-F142F8E8F729}"/>
                </a:ext>
              </a:extLst>
            </p:cNvPr>
            <p:cNvCxnSpPr/>
            <p:nvPr/>
          </p:nvCxnSpPr>
          <p:spPr>
            <a:xfrm>
              <a:off x="9510222" y="5912426"/>
              <a:ext cx="0" cy="396000"/>
            </a:xfrm>
            <a:prstGeom prst="line">
              <a:avLst/>
            </a:prstGeom>
            <a:noFill/>
            <a:ln w="76200" cap="flat" cmpd="sng" algn="ctr">
              <a:solidFill>
                <a:srgbClr val="547DA2"/>
              </a:solidFill>
              <a:prstDash val="solid"/>
              <a:miter lim="800000"/>
            </a:ln>
            <a:effectLst/>
          </p:spPr>
        </p:cxnSp>
        <p:cxnSp>
          <p:nvCxnSpPr>
            <p:cNvPr id="63" name="直接连接符 62">
              <a:extLst>
                <a:ext uri="{FF2B5EF4-FFF2-40B4-BE49-F238E27FC236}">
                  <a16:creationId xmlns="" xmlns:a16="http://schemas.microsoft.com/office/drawing/2014/main" id="{90B28997-570D-4F6F-81AE-1046722DCE2A}"/>
                </a:ext>
              </a:extLst>
            </p:cNvPr>
            <p:cNvCxnSpPr/>
            <p:nvPr/>
          </p:nvCxnSpPr>
          <p:spPr>
            <a:xfrm>
              <a:off x="10975951" y="3819757"/>
              <a:ext cx="0" cy="396000"/>
            </a:xfrm>
            <a:prstGeom prst="line">
              <a:avLst/>
            </a:prstGeom>
            <a:noFill/>
            <a:ln w="76200" cap="flat" cmpd="sng" algn="ctr">
              <a:solidFill>
                <a:srgbClr val="547DA2"/>
              </a:solidFill>
              <a:prstDash val="solid"/>
              <a:miter lim="800000"/>
            </a:ln>
            <a:effectLst/>
          </p:spPr>
        </p:cxnSp>
        <p:cxnSp>
          <p:nvCxnSpPr>
            <p:cNvPr id="64" name="直接连接符 63">
              <a:extLst>
                <a:ext uri="{FF2B5EF4-FFF2-40B4-BE49-F238E27FC236}">
                  <a16:creationId xmlns="" xmlns:a16="http://schemas.microsoft.com/office/drawing/2014/main" id="{2A777E02-ED75-4828-9160-7AA828D01D30}"/>
                </a:ext>
              </a:extLst>
            </p:cNvPr>
            <p:cNvCxnSpPr/>
            <p:nvPr/>
          </p:nvCxnSpPr>
          <p:spPr>
            <a:xfrm>
              <a:off x="10989398" y="5775053"/>
              <a:ext cx="0" cy="396000"/>
            </a:xfrm>
            <a:prstGeom prst="line">
              <a:avLst/>
            </a:prstGeom>
            <a:noFill/>
            <a:ln w="76200" cap="flat" cmpd="sng" algn="ctr">
              <a:solidFill>
                <a:srgbClr val="547DA2"/>
              </a:solidFill>
              <a:prstDash val="solid"/>
              <a:miter lim="800000"/>
            </a:ln>
            <a:effectLst/>
          </p:spPr>
        </p:cxnSp>
        <p:cxnSp>
          <p:nvCxnSpPr>
            <p:cNvPr id="65" name="直接连接符 64">
              <a:extLst>
                <a:ext uri="{FF2B5EF4-FFF2-40B4-BE49-F238E27FC236}">
                  <a16:creationId xmlns="" xmlns:a16="http://schemas.microsoft.com/office/drawing/2014/main" id="{C1FD5AB4-7742-4A97-A4F0-E9EA26AD6608}"/>
                </a:ext>
              </a:extLst>
            </p:cNvPr>
            <p:cNvCxnSpPr/>
            <p:nvPr/>
          </p:nvCxnSpPr>
          <p:spPr>
            <a:xfrm>
              <a:off x="10276704" y="4801008"/>
              <a:ext cx="0" cy="504000"/>
            </a:xfrm>
            <a:prstGeom prst="line">
              <a:avLst/>
            </a:prstGeom>
            <a:noFill/>
            <a:ln w="76200" cap="flat" cmpd="sng" algn="ctr">
              <a:solidFill>
                <a:srgbClr val="547DA2"/>
              </a:solidFill>
              <a:prstDash val="solid"/>
              <a:miter lim="800000"/>
            </a:ln>
            <a:effectLst/>
          </p:spPr>
        </p:cxnSp>
        <p:cxnSp>
          <p:nvCxnSpPr>
            <p:cNvPr id="66" name="直接连接符 65">
              <a:extLst>
                <a:ext uri="{FF2B5EF4-FFF2-40B4-BE49-F238E27FC236}">
                  <a16:creationId xmlns="" xmlns:a16="http://schemas.microsoft.com/office/drawing/2014/main" id="{CA9EA3D1-35C1-40AC-ADDF-BF226CDC6373}"/>
                </a:ext>
              </a:extLst>
            </p:cNvPr>
            <p:cNvCxnSpPr/>
            <p:nvPr/>
          </p:nvCxnSpPr>
          <p:spPr>
            <a:xfrm flipV="1">
              <a:off x="6805122" y="4045657"/>
              <a:ext cx="856261" cy="73126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9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7" name="直接连接符 66">
              <a:extLst>
                <a:ext uri="{FF2B5EF4-FFF2-40B4-BE49-F238E27FC236}">
                  <a16:creationId xmlns="" xmlns:a16="http://schemas.microsoft.com/office/drawing/2014/main" id="{3F6D72F6-4960-43DC-9222-DBBDEBEA528A}"/>
                </a:ext>
              </a:extLst>
            </p:cNvPr>
            <p:cNvCxnSpPr/>
            <p:nvPr/>
          </p:nvCxnSpPr>
          <p:spPr>
            <a:xfrm flipH="1" flipV="1">
              <a:off x="7661384" y="4037016"/>
              <a:ext cx="947885" cy="76067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9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8" name="矩形 67">
              <a:extLst>
                <a:ext uri="{FF2B5EF4-FFF2-40B4-BE49-F238E27FC236}">
                  <a16:creationId xmlns="" xmlns:a16="http://schemas.microsoft.com/office/drawing/2014/main" id="{3CFF7930-E8CA-4498-BB6D-8B588D7C1ECA}"/>
                </a:ext>
              </a:extLst>
            </p:cNvPr>
            <p:cNvSpPr/>
            <p:nvPr/>
          </p:nvSpPr>
          <p:spPr>
            <a:xfrm>
              <a:off x="6941880" y="3684584"/>
              <a:ext cx="18512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sz="1600" b="1" dirty="0">
                  <a:cs typeface="+mn-ea"/>
                  <a:sym typeface="+mn-lt"/>
                </a:rPr>
                <a:t>知识经验控制点</a:t>
              </a:r>
            </a:p>
          </p:txBody>
        </p:sp>
        <p:sp>
          <p:nvSpPr>
            <p:cNvPr id="69" name="矩形 68">
              <a:extLst>
                <a:ext uri="{FF2B5EF4-FFF2-40B4-BE49-F238E27FC236}">
                  <a16:creationId xmlns="" xmlns:a16="http://schemas.microsoft.com/office/drawing/2014/main" id="{3E4C7B27-B21F-4FBA-9C8A-ABD717D3BA6D}"/>
                </a:ext>
              </a:extLst>
            </p:cNvPr>
            <p:cNvSpPr/>
            <p:nvPr/>
          </p:nvSpPr>
          <p:spPr>
            <a:xfrm>
              <a:off x="6596093" y="4440068"/>
              <a:ext cx="406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en-US" altLang="zh-CN" sz="1600" b="1" dirty="0">
                  <a:cs typeface="+mn-ea"/>
                  <a:sym typeface="+mn-lt"/>
                </a:rPr>
                <a:t>A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70" name="矩形 69">
              <a:extLst>
                <a:ext uri="{FF2B5EF4-FFF2-40B4-BE49-F238E27FC236}">
                  <a16:creationId xmlns="" xmlns:a16="http://schemas.microsoft.com/office/drawing/2014/main" id="{B57D73DF-99BF-433F-A90E-59C006C76082}"/>
                </a:ext>
              </a:extLst>
            </p:cNvPr>
            <p:cNvSpPr/>
            <p:nvPr/>
          </p:nvSpPr>
          <p:spPr>
            <a:xfrm>
              <a:off x="8268152" y="5206457"/>
              <a:ext cx="406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en-US" altLang="zh-CN" sz="1600" b="1" dirty="0">
                  <a:cs typeface="+mn-ea"/>
                  <a:sym typeface="+mn-lt"/>
                </a:rPr>
                <a:t>B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71" name="矩形 70">
              <a:extLst>
                <a:ext uri="{FF2B5EF4-FFF2-40B4-BE49-F238E27FC236}">
                  <a16:creationId xmlns="" xmlns:a16="http://schemas.microsoft.com/office/drawing/2014/main" id="{F17DDC25-53A9-4E0A-88E6-20675BB6D967}"/>
                </a:ext>
              </a:extLst>
            </p:cNvPr>
            <p:cNvSpPr/>
            <p:nvPr/>
          </p:nvSpPr>
          <p:spPr>
            <a:xfrm>
              <a:off x="9079409" y="3514382"/>
              <a:ext cx="406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en-US" altLang="zh-CN" sz="1600" b="1" dirty="0">
                  <a:cs typeface="+mn-ea"/>
                  <a:sym typeface="+mn-lt"/>
                </a:rPr>
                <a:t>C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="" xmlns:a16="http://schemas.microsoft.com/office/drawing/2014/main" id="{54DF1146-A2A4-4FB2-BF1D-7D4C45872FB6}"/>
                </a:ext>
              </a:extLst>
            </p:cNvPr>
            <p:cNvSpPr/>
            <p:nvPr/>
          </p:nvSpPr>
          <p:spPr>
            <a:xfrm>
              <a:off x="9200040" y="6162188"/>
              <a:ext cx="406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en-US" altLang="zh-CN" sz="1600" b="1" dirty="0">
                  <a:cs typeface="+mn-ea"/>
                  <a:sym typeface="+mn-lt"/>
                </a:rPr>
                <a:t>D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73" name="矩形 72">
              <a:extLst>
                <a:ext uri="{FF2B5EF4-FFF2-40B4-BE49-F238E27FC236}">
                  <a16:creationId xmlns="" xmlns:a16="http://schemas.microsoft.com/office/drawing/2014/main" id="{EBA5AB8A-4147-4025-9B35-F39C86F75F02}"/>
                </a:ext>
              </a:extLst>
            </p:cNvPr>
            <p:cNvSpPr/>
            <p:nvPr/>
          </p:nvSpPr>
          <p:spPr>
            <a:xfrm>
              <a:off x="10635233" y="3604590"/>
              <a:ext cx="406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en-US" altLang="zh-CN" sz="1600" b="1" dirty="0">
                  <a:cs typeface="+mn-ea"/>
                  <a:sym typeface="+mn-lt"/>
                </a:rPr>
                <a:t>E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74" name="矩形 73">
              <a:extLst>
                <a:ext uri="{FF2B5EF4-FFF2-40B4-BE49-F238E27FC236}">
                  <a16:creationId xmlns="" xmlns:a16="http://schemas.microsoft.com/office/drawing/2014/main" id="{78C6C1B4-FA5C-4AE6-B560-20433F0359D8}"/>
                </a:ext>
              </a:extLst>
            </p:cNvPr>
            <p:cNvSpPr/>
            <p:nvPr/>
          </p:nvSpPr>
          <p:spPr>
            <a:xfrm>
              <a:off x="10924848" y="4198083"/>
              <a:ext cx="406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en-US" altLang="zh-CN" sz="1600" b="1" dirty="0">
                  <a:cs typeface="+mn-ea"/>
                  <a:sym typeface="+mn-lt"/>
                </a:rPr>
                <a:t>F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75" name="矩形 74">
              <a:extLst>
                <a:ext uri="{FF2B5EF4-FFF2-40B4-BE49-F238E27FC236}">
                  <a16:creationId xmlns="" xmlns:a16="http://schemas.microsoft.com/office/drawing/2014/main" id="{E18DBF40-F507-459B-86B6-04960294AF66}"/>
                </a:ext>
              </a:extLst>
            </p:cNvPr>
            <p:cNvSpPr/>
            <p:nvPr/>
          </p:nvSpPr>
          <p:spPr>
            <a:xfrm>
              <a:off x="10655180" y="6122355"/>
              <a:ext cx="406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en-US" altLang="zh-CN" sz="1600" b="1" dirty="0">
                  <a:cs typeface="+mn-ea"/>
                  <a:sym typeface="+mn-lt"/>
                </a:rPr>
                <a:t>G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BC1BC33F-A8FA-4ABB-BDB4-EA1703AE0E29}"/>
              </a:ext>
            </a:extLst>
          </p:cNvPr>
          <p:cNvGrpSpPr/>
          <p:nvPr/>
        </p:nvGrpSpPr>
        <p:grpSpPr>
          <a:xfrm>
            <a:off x="6875572" y="1256952"/>
            <a:ext cx="4801812" cy="1733411"/>
            <a:chOff x="6875572" y="1256952"/>
            <a:chExt cx="4801812" cy="1733411"/>
          </a:xfrm>
        </p:grpSpPr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E4067176-165E-4A2E-AD96-44C2538EFB8F}"/>
                </a:ext>
              </a:extLst>
            </p:cNvPr>
            <p:cNvSpPr/>
            <p:nvPr/>
          </p:nvSpPr>
          <p:spPr>
            <a:xfrm>
              <a:off x="6875572" y="1670386"/>
              <a:ext cx="4801812" cy="1319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defTabSz="914400">
                <a:lnSpc>
                  <a:spcPct val="20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400" dirty="0">
                  <a:cs typeface="+mn-ea"/>
                  <a:sym typeface="+mn-lt"/>
                </a:rPr>
                <a:t>流程强调跨部门和跨岗位的流转，知识历程图强调某人在某个时刻需要什么知识</a:t>
              </a:r>
            </a:p>
            <a:p>
              <a:pPr marL="285750" indent="-285750" defTabSz="914400">
                <a:lnSpc>
                  <a:spcPct val="20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400" dirty="0">
                  <a:cs typeface="+mn-ea"/>
                  <a:sym typeface="+mn-lt"/>
                </a:rPr>
                <a:t>知识需要推陈出新，不断优化</a:t>
              </a:r>
            </a:p>
          </p:txBody>
        </p:sp>
        <p:sp>
          <p:nvSpPr>
            <p:cNvPr id="76" name="矩形 75">
              <a:extLst>
                <a:ext uri="{FF2B5EF4-FFF2-40B4-BE49-F238E27FC236}">
                  <a16:creationId xmlns="" xmlns:a16="http://schemas.microsoft.com/office/drawing/2014/main" id="{CBDC3B72-DF73-4B6E-A3C0-D858CD06867E}"/>
                </a:ext>
              </a:extLst>
            </p:cNvPr>
            <p:cNvSpPr/>
            <p:nvPr/>
          </p:nvSpPr>
          <p:spPr>
            <a:xfrm>
              <a:off x="6903998" y="1256952"/>
              <a:ext cx="2315083" cy="369332"/>
            </a:xfrm>
            <a:prstGeom prst="rect">
              <a:avLst/>
            </a:prstGeom>
            <a:solidFill>
              <a:srgbClr val="7598B7"/>
            </a:solidFill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流程管道、知识活水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3A36BDE-860B-4E4A-9C97-BF6A2045C26C}"/>
              </a:ext>
            </a:extLst>
          </p:cNvPr>
          <p:cNvGrpSpPr/>
          <p:nvPr/>
        </p:nvGrpSpPr>
        <p:grpSpPr>
          <a:xfrm>
            <a:off x="1564120" y="2132297"/>
            <a:ext cx="4466773" cy="3667060"/>
            <a:chOff x="1564120" y="2132297"/>
            <a:chExt cx="4466773" cy="3667060"/>
          </a:xfrm>
        </p:grpSpPr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60EF6188-CF12-4D08-A720-053D480F50CC}"/>
                </a:ext>
              </a:extLst>
            </p:cNvPr>
            <p:cNvSpPr/>
            <p:nvPr/>
          </p:nvSpPr>
          <p:spPr>
            <a:xfrm>
              <a:off x="1564120" y="3271001"/>
              <a:ext cx="4466773" cy="7117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显性（信息和流程）</a:t>
              </a:r>
              <a:endParaRPr lang="en-US" altLang="zh-CN" sz="14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隐性（对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的意见看法、技巧</a:t>
              </a:r>
              <a:r>
                <a:rPr lang="en-US" altLang="zh-CN" sz="1400" dirty="0">
                  <a:cs typeface="+mn-ea"/>
                  <a:sym typeface="+mn-lt"/>
                </a:rPr>
                <a:t>/</a:t>
              </a:r>
              <a:r>
                <a:rPr lang="zh-CN" altLang="en-US" sz="1400" dirty="0">
                  <a:cs typeface="+mn-ea"/>
                  <a:sym typeface="+mn-lt"/>
                </a:rPr>
                <a:t>能力）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E4C87C8A-85DD-4CC8-A530-FAE3E026E15F}"/>
                </a:ext>
              </a:extLst>
            </p:cNvPr>
            <p:cNvSpPr/>
            <p:nvPr/>
          </p:nvSpPr>
          <p:spPr>
            <a:xfrm>
              <a:off x="1610104" y="2132297"/>
              <a:ext cx="2262158" cy="369332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岗位标准化要点提炼</a:t>
              </a:r>
            </a:p>
          </p:txBody>
        </p:sp>
        <p:sp>
          <p:nvSpPr>
            <p:cNvPr id="77" name="矩形 76">
              <a:extLst>
                <a:ext uri="{FF2B5EF4-FFF2-40B4-BE49-F238E27FC236}">
                  <a16:creationId xmlns="" xmlns:a16="http://schemas.microsoft.com/office/drawing/2014/main" id="{B8F0A640-226B-4865-8F3A-F3BDDB502086}"/>
                </a:ext>
              </a:extLst>
            </p:cNvPr>
            <p:cNvSpPr/>
            <p:nvPr/>
          </p:nvSpPr>
          <p:spPr>
            <a:xfrm>
              <a:off x="1594232" y="2802242"/>
              <a:ext cx="217724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1600" b="1" dirty="0">
                  <a:cs typeface="+mn-ea"/>
                  <a:sym typeface="+mn-lt"/>
                </a:rPr>
                <a:t>01 </a:t>
              </a:r>
              <a:r>
                <a:rPr lang="zh-CN" altLang="en-US" sz="1600" b="1" dirty="0">
                  <a:cs typeface="+mn-ea"/>
                  <a:sym typeface="+mn-lt"/>
                </a:rPr>
                <a:t>对知识分类</a:t>
              </a:r>
            </a:p>
          </p:txBody>
        </p:sp>
        <p:sp>
          <p:nvSpPr>
            <p:cNvPr id="78" name="矩形 77">
              <a:extLst>
                <a:ext uri="{FF2B5EF4-FFF2-40B4-BE49-F238E27FC236}">
                  <a16:creationId xmlns="" xmlns:a16="http://schemas.microsoft.com/office/drawing/2014/main" id="{347B81E7-5E75-4CA2-9162-9D9B534797C4}"/>
                </a:ext>
              </a:extLst>
            </p:cNvPr>
            <p:cNvSpPr/>
            <p:nvPr/>
          </p:nvSpPr>
          <p:spPr>
            <a:xfrm>
              <a:off x="1610104" y="3993488"/>
              <a:ext cx="3907900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1600" b="1" dirty="0">
                  <a:cs typeface="+mn-ea"/>
                  <a:sym typeface="+mn-lt"/>
                </a:rPr>
                <a:t>02 </a:t>
              </a:r>
              <a:r>
                <a:rPr lang="zh-CN" altLang="en-US" sz="1600" b="1" dirty="0">
                  <a:cs typeface="+mn-ea"/>
                  <a:sym typeface="+mn-lt"/>
                </a:rPr>
                <a:t>分别对应每项工作找到最佳实践</a:t>
              </a:r>
            </a:p>
          </p:txBody>
        </p:sp>
        <p:sp>
          <p:nvSpPr>
            <p:cNvPr id="79" name="矩形 78">
              <a:extLst>
                <a:ext uri="{FF2B5EF4-FFF2-40B4-BE49-F238E27FC236}">
                  <a16:creationId xmlns="" xmlns:a16="http://schemas.microsoft.com/office/drawing/2014/main" id="{FB93CA20-9C69-4CD0-9BD4-4704A0B1B1F3}"/>
                </a:ext>
              </a:extLst>
            </p:cNvPr>
            <p:cNvSpPr/>
            <p:nvPr/>
          </p:nvSpPr>
          <p:spPr>
            <a:xfrm>
              <a:off x="1676719" y="4414362"/>
              <a:ext cx="126188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亟待改进</a:t>
              </a:r>
              <a:endParaRPr lang="en-US" altLang="zh-CN" sz="14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低于平均水平</a:t>
              </a:r>
              <a:endParaRPr lang="en-US" altLang="zh-CN" sz="14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高于平均水平</a:t>
              </a:r>
              <a:endParaRPr lang="en-US" altLang="zh-CN" sz="14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最佳实践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532291E1-B5E3-44CB-BDD7-EF9AA3A2EC25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7E5A9131-A2FA-4C7D-8288-C85605373A6A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81" name="图片 80">
                <a:extLst>
                  <a:ext uri="{FF2B5EF4-FFF2-40B4-BE49-F238E27FC236}">
                    <a16:creationId xmlns="" xmlns:a16="http://schemas.microsoft.com/office/drawing/2014/main" id="{578FEBFB-E412-41AE-99DA-3EC96AA7B2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82" name="图片 81">
                <a:extLst>
                  <a:ext uri="{FF2B5EF4-FFF2-40B4-BE49-F238E27FC236}">
                    <a16:creationId xmlns="" xmlns:a16="http://schemas.microsoft.com/office/drawing/2014/main" id="{8209F4A9-B27A-4C40-89DA-6B69EB6E78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83" name="文本框 14">
                <a:extLst>
                  <a:ext uri="{FF2B5EF4-FFF2-40B4-BE49-F238E27FC236}">
                    <a16:creationId xmlns="" xmlns:a16="http://schemas.microsoft.com/office/drawing/2014/main" id="{D19EE212-8B7B-431D-89EC-990A6B54E60A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用观察法改善流程</a:t>
                </a:r>
              </a:p>
            </p:txBody>
          </p:sp>
        </p:grpSp>
        <p:pic>
          <p:nvPicPr>
            <p:cNvPr id="80" name="图片 79">
              <a:extLst>
                <a:ext uri="{FF2B5EF4-FFF2-40B4-BE49-F238E27FC236}">
                  <a16:creationId xmlns="" xmlns:a16="http://schemas.microsoft.com/office/drawing/2014/main" id="{44F408F4-88BD-4705-B1A7-A2FE933C32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310679" y="400255"/>
              <a:ext cx="725215" cy="100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227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72164CE4-07C1-4404-99BD-E8FB3F243B7E}"/>
              </a:ext>
            </a:extLst>
          </p:cNvPr>
          <p:cNvGrpSpPr/>
          <p:nvPr/>
        </p:nvGrpSpPr>
        <p:grpSpPr>
          <a:xfrm>
            <a:off x="5331547" y="1320663"/>
            <a:ext cx="5873724" cy="5028608"/>
            <a:chOff x="3373438" y="1256848"/>
            <a:chExt cx="5873724" cy="5028608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AF3A7FBA-3C17-4D47-B662-CB3A89641DFC}"/>
                </a:ext>
              </a:extLst>
            </p:cNvPr>
            <p:cNvSpPr/>
            <p:nvPr/>
          </p:nvSpPr>
          <p:spPr>
            <a:xfrm>
              <a:off x="4850949" y="1846488"/>
              <a:ext cx="3219866" cy="3219866"/>
            </a:xfrm>
            <a:prstGeom prst="ellipse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27430416-3B61-4D25-A0C1-B7299F6C6F38}"/>
                </a:ext>
              </a:extLst>
            </p:cNvPr>
            <p:cNvSpPr/>
            <p:nvPr/>
          </p:nvSpPr>
          <p:spPr>
            <a:xfrm>
              <a:off x="3373438" y="1256848"/>
              <a:ext cx="2233949" cy="2233949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1FCCFE1D-8776-48D9-AADB-16E6073A30EA}"/>
                </a:ext>
              </a:extLst>
            </p:cNvPr>
            <p:cNvSpPr/>
            <p:nvPr/>
          </p:nvSpPr>
          <p:spPr>
            <a:xfrm>
              <a:off x="5663912" y="3110644"/>
              <a:ext cx="1712328" cy="5818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ESEIA</a:t>
              </a: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原则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131445B6-BB6A-448B-A1D2-60E4B0809E7C}"/>
                </a:ext>
              </a:extLst>
            </p:cNvPr>
            <p:cNvSpPr/>
            <p:nvPr/>
          </p:nvSpPr>
          <p:spPr>
            <a:xfrm rot="19542647">
              <a:off x="7273476" y="1882660"/>
              <a:ext cx="1338828" cy="369332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管理制度化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6B79D1E9-4AB8-4CAC-9B04-5028F9C9D7B4}"/>
                </a:ext>
              </a:extLst>
            </p:cNvPr>
            <p:cNvSpPr/>
            <p:nvPr/>
          </p:nvSpPr>
          <p:spPr>
            <a:xfrm>
              <a:off x="3707528" y="1538750"/>
              <a:ext cx="1699455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sz="160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通过表单模板设计落实管理要求，优化管理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4D436CA8-961C-4932-AA86-32CFDE348F12}"/>
                </a:ext>
              </a:extLst>
            </p:cNvPr>
            <p:cNvSpPr/>
            <p:nvPr/>
          </p:nvSpPr>
          <p:spPr>
            <a:xfrm rot="20235968">
              <a:off x="7595461" y="2331999"/>
              <a:ext cx="1338828" cy="369332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制度流程化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A70E6B50-12DD-4266-A6AE-1AF735C6379E}"/>
                </a:ext>
              </a:extLst>
            </p:cNvPr>
            <p:cNvSpPr/>
            <p:nvPr/>
          </p:nvSpPr>
          <p:spPr>
            <a:xfrm rot="20874133">
              <a:off x="7830890" y="2842021"/>
              <a:ext cx="1338828" cy="369332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流程表单化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923E8116-AA9E-46B2-888A-804E0296A5A1}"/>
                </a:ext>
              </a:extLst>
            </p:cNvPr>
            <p:cNvSpPr/>
            <p:nvPr/>
          </p:nvSpPr>
          <p:spPr>
            <a:xfrm>
              <a:off x="7908334" y="3411335"/>
              <a:ext cx="1338828" cy="369332"/>
            </a:xfrm>
            <a:prstGeom prst="rect">
              <a:avLst/>
            </a:prstGeom>
            <a:solidFill>
              <a:srgbClr val="547DA2"/>
            </a:solidFill>
          </p:spPr>
          <p:txBody>
            <a:bodyPr wrap="none">
              <a:spAutoFit/>
            </a:bodyPr>
            <a:lstStyle/>
            <a:p>
              <a:pPr defTabSz="914400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表单系统化</a:t>
              </a: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640558A9-0B97-4977-8C5C-79660570A0C1}"/>
                </a:ext>
              </a:extLst>
            </p:cNvPr>
            <p:cNvSpPr/>
            <p:nvPr/>
          </p:nvSpPr>
          <p:spPr>
            <a:xfrm>
              <a:off x="3464385" y="1340622"/>
              <a:ext cx="2052053" cy="205205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95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D632133E-4E7D-4215-B400-36326466B137}"/>
                </a:ext>
              </a:extLst>
            </p:cNvPr>
            <p:cNvGrpSpPr/>
            <p:nvPr/>
          </p:nvGrpSpPr>
          <p:grpSpPr>
            <a:xfrm>
              <a:off x="6953618" y="3965376"/>
              <a:ext cx="1972720" cy="1972720"/>
              <a:chOff x="6953618" y="3965376"/>
              <a:chExt cx="1972720" cy="1972720"/>
            </a:xfrm>
            <a:solidFill>
              <a:srgbClr val="7284AC"/>
            </a:solidFill>
          </p:grpSpPr>
          <p:sp>
            <p:nvSpPr>
              <p:cNvPr id="26" name="椭圆 25">
                <a:extLst>
                  <a:ext uri="{FF2B5EF4-FFF2-40B4-BE49-F238E27FC236}">
                    <a16:creationId xmlns="" xmlns:a16="http://schemas.microsoft.com/office/drawing/2014/main" id="{F58ABC64-3DC0-4AEF-82B6-EC988FF13BB3}"/>
                  </a:ext>
                </a:extLst>
              </p:cNvPr>
              <p:cNvSpPr/>
              <p:nvPr/>
            </p:nvSpPr>
            <p:spPr>
              <a:xfrm>
                <a:off x="6953618" y="3965376"/>
                <a:ext cx="1972720" cy="1972720"/>
              </a:xfrm>
              <a:prstGeom prst="ellipse">
                <a:avLst/>
              </a:prstGeom>
              <a:solidFill>
                <a:srgbClr val="547DA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5A083E64-9C25-4213-BBAA-1202FD7C3058}"/>
                  </a:ext>
                </a:extLst>
              </p:cNvPr>
              <p:cNvSpPr/>
              <p:nvPr/>
            </p:nvSpPr>
            <p:spPr>
              <a:xfrm>
                <a:off x="7057069" y="4068827"/>
                <a:ext cx="1765818" cy="1765818"/>
              </a:xfrm>
              <a:prstGeom prst="ellipse">
                <a:avLst/>
              </a:prstGeom>
              <a:solidFill>
                <a:srgbClr val="547DA2"/>
              </a:solidFill>
              <a:ln w="12700" cap="flat" cmpd="sng" algn="ctr">
                <a:solidFill>
                  <a:sysClr val="window" lastClr="FFFFFF">
                    <a:lumMod val="9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F719F89A-EABD-49B4-ABAE-BDCAA0A0AE02}"/>
                </a:ext>
              </a:extLst>
            </p:cNvPr>
            <p:cNvSpPr/>
            <p:nvPr/>
          </p:nvSpPr>
          <p:spPr>
            <a:xfrm>
              <a:off x="7309888" y="4219557"/>
              <a:ext cx="161085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sz="160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表单字段结构化，便于后续分析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78CCDCAB-2BE0-4482-BA18-5A6A96D4B51F}"/>
                </a:ext>
              </a:extLst>
            </p:cNvPr>
            <p:cNvGrpSpPr/>
            <p:nvPr/>
          </p:nvGrpSpPr>
          <p:grpSpPr>
            <a:xfrm>
              <a:off x="5619939" y="4601099"/>
              <a:ext cx="1684357" cy="1684357"/>
              <a:chOff x="5638017" y="4442440"/>
              <a:chExt cx="1684357" cy="1684357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1F01821C-F6D4-4E3F-AE34-DD900A8C7C23}"/>
                  </a:ext>
                </a:extLst>
              </p:cNvPr>
              <p:cNvSpPr/>
              <p:nvPr/>
            </p:nvSpPr>
            <p:spPr>
              <a:xfrm>
                <a:off x="5638017" y="4442440"/>
                <a:ext cx="1684357" cy="1684357"/>
              </a:xfrm>
              <a:prstGeom prst="ellipse">
                <a:avLst/>
              </a:prstGeom>
              <a:solidFill>
                <a:srgbClr val="7598B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F24A48EE-54A0-4F5C-99E8-80BB58FAA8B2}"/>
                  </a:ext>
                </a:extLst>
              </p:cNvPr>
              <p:cNvSpPr/>
              <p:nvPr/>
            </p:nvSpPr>
            <p:spPr>
              <a:xfrm>
                <a:off x="5729324" y="4533747"/>
                <a:ext cx="1501743" cy="1501743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>
                    <a:lumMod val="9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1387F9B3-8898-4DAB-8A83-AEE6B849D775}"/>
                </a:ext>
              </a:extLst>
            </p:cNvPr>
            <p:cNvSpPr/>
            <p:nvPr/>
          </p:nvSpPr>
          <p:spPr>
            <a:xfrm>
              <a:off x="5760318" y="4715046"/>
              <a:ext cx="148445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sz="1600" b="1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在表单模板中融入操作指导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7E4DA41-721A-45C5-A316-E12D076D5825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9553F717-00D2-4BA8-AC83-67932B36633E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7" name="图片 36">
                <a:extLst>
                  <a:ext uri="{FF2B5EF4-FFF2-40B4-BE49-F238E27FC236}">
                    <a16:creationId xmlns="" xmlns:a16="http://schemas.microsoft.com/office/drawing/2014/main" id="{DA93EFFE-B66C-4E1E-995B-12DAEBDCE2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="" xmlns:a16="http://schemas.microsoft.com/office/drawing/2014/main" id="{CB965FD6-3B7A-4ACB-84A2-98A8CA9BAF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9" name="文本框 14">
                <a:extLst>
                  <a:ext uri="{FF2B5EF4-FFF2-40B4-BE49-F238E27FC236}">
                    <a16:creationId xmlns="" xmlns:a16="http://schemas.microsoft.com/office/drawing/2014/main" id="{AB41511E-D251-41C6-B61E-E3D44FA6F9BB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流程改善原则</a:t>
                </a:r>
              </a:p>
            </p:txBody>
          </p:sp>
        </p:grpSp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7AB4981B-2800-4E87-90BE-5D8D40790E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3707453" y="437754"/>
              <a:ext cx="725215" cy="1001932"/>
            </a:xfrm>
            <a:prstGeom prst="rect">
              <a:avLst/>
            </a:prstGeom>
          </p:spPr>
        </p:pic>
      </p:grpSp>
      <p:sp>
        <p:nvSpPr>
          <p:cNvPr id="41" name="任意多边形 13">
            <a:extLst>
              <a:ext uri="{FF2B5EF4-FFF2-40B4-BE49-F238E27FC236}">
                <a16:creationId xmlns="" xmlns:a16="http://schemas.microsoft.com/office/drawing/2014/main" id="{FFBE637E-63FC-4291-8A73-F78445818C08}"/>
              </a:ext>
            </a:extLst>
          </p:cNvPr>
          <p:cNvSpPr/>
          <p:nvPr/>
        </p:nvSpPr>
        <p:spPr>
          <a:xfrm rot="5400000" flipV="1">
            <a:off x="1872478" y="3097371"/>
            <a:ext cx="1920682" cy="5665637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F4B0EFA7-A647-41A3-9D63-031A0C12F5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08" y="3009496"/>
            <a:ext cx="3921447" cy="2992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1760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">
            <a:extLst>
              <a:ext uri="{FF2B5EF4-FFF2-40B4-BE49-F238E27FC236}">
                <a16:creationId xmlns="" xmlns:a16="http://schemas.microsoft.com/office/drawing/2014/main" id="{4046C891-2CE0-4201-AE03-F57091886987}"/>
              </a:ext>
            </a:extLst>
          </p:cNvPr>
          <p:cNvGrpSpPr/>
          <p:nvPr/>
        </p:nvGrpSpPr>
        <p:grpSpPr>
          <a:xfrm>
            <a:off x="6047350" y="2444347"/>
            <a:ext cx="4746604" cy="3257853"/>
            <a:chOff x="12855174" y="4697624"/>
            <a:chExt cx="9493207" cy="6515705"/>
          </a:xfrm>
        </p:grpSpPr>
        <p:sp>
          <p:nvSpPr>
            <p:cNvPr id="18" name="Shape 765">
              <a:extLst>
                <a:ext uri="{FF2B5EF4-FFF2-40B4-BE49-F238E27FC236}">
                  <a16:creationId xmlns="" xmlns:a16="http://schemas.microsoft.com/office/drawing/2014/main" id="{001E4C6D-2A46-4FBE-870F-B7337CFE5F4F}"/>
                </a:ext>
              </a:extLst>
            </p:cNvPr>
            <p:cNvSpPr/>
            <p:nvPr/>
          </p:nvSpPr>
          <p:spPr>
            <a:xfrm>
              <a:off x="12855174" y="5826468"/>
              <a:ext cx="9493207" cy="5386861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>
              <a:noAutofit/>
            </a:bodyPr>
            <a:lstStyle/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流程改进和流程再造都是改善流程的方法。</a:t>
              </a:r>
            </a:p>
            <a:p>
              <a:pPr defTabSz="914377">
                <a:lnSpc>
                  <a:spcPct val="20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相对而言，</a:t>
              </a:r>
              <a:r>
                <a:rPr lang="en-US" altLang="zh-CN" sz="1600" dirty="0">
                  <a:cs typeface="+mn-ea"/>
                  <a:sym typeface="+mn-lt"/>
                </a:rPr>
                <a:t>BPI</a:t>
              </a:r>
              <a:r>
                <a:rPr lang="zh-CN" altLang="en-US" sz="1600" dirty="0">
                  <a:cs typeface="+mn-ea"/>
                  <a:sym typeface="+mn-lt"/>
                </a:rPr>
                <a:t>强调渐进改良，要分析现有流程，在现有流程基础上进行改进并建立新流程；而</a:t>
              </a:r>
              <a:r>
                <a:rPr lang="en-US" altLang="zh-CN" sz="1600" dirty="0">
                  <a:cs typeface="+mn-ea"/>
                  <a:sym typeface="+mn-lt"/>
                </a:rPr>
                <a:t>BPR</a:t>
              </a:r>
              <a:r>
                <a:rPr lang="zh-CN" altLang="en-US" sz="1600" dirty="0">
                  <a:cs typeface="+mn-ea"/>
                  <a:sym typeface="+mn-lt"/>
                </a:rPr>
                <a:t>强调全新设计法，从根本上重新考虑产品或服务的提供方式，在一张白纸上重新设计流程。</a:t>
              </a:r>
            </a:p>
          </p:txBody>
        </p:sp>
        <p:sp>
          <p:nvSpPr>
            <p:cNvPr id="19" name="Shape 766">
              <a:extLst>
                <a:ext uri="{FF2B5EF4-FFF2-40B4-BE49-F238E27FC236}">
                  <a16:creationId xmlns="" xmlns:a16="http://schemas.microsoft.com/office/drawing/2014/main" id="{DA3B1BF8-5704-425B-B2F7-954C69BD2F49}"/>
                </a:ext>
              </a:extLst>
            </p:cNvPr>
            <p:cNvSpPr txBox="1">
              <a:spLocks/>
            </p:cNvSpPr>
            <p:nvPr/>
          </p:nvSpPr>
          <p:spPr>
            <a:xfrm>
              <a:off x="12855174" y="4697624"/>
              <a:ext cx="9176405" cy="1465584"/>
            </a:xfrm>
            <a:prstGeom prst="rect">
              <a:avLst/>
            </a:prstGeom>
          </p:spPr>
          <p:txBody>
            <a:bodyPr/>
            <a:lstStyle>
              <a:lvl1pPr marL="0" marR="0" indent="0" algn="l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chemeClr val="bg1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1pPr>
              <a:lvl2pPr marL="0" marR="0" indent="228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2pPr>
              <a:lvl3pPr marL="0" marR="0" indent="457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3pPr>
              <a:lvl4pPr marL="0" marR="0" indent="685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4pPr>
              <a:lvl5pPr marL="0" marR="0" indent="9144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5pPr>
              <a:lvl6pPr marL="0" marR="0" indent="11430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6pPr>
              <a:lvl7pPr marL="0" marR="0" indent="13716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7pPr>
              <a:lvl8pPr marL="0" marR="0" indent="16002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8pPr>
              <a:lvl9pPr marL="0" marR="0" indent="1828800" algn="ctr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 b="0" i="1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Playfair Display Black"/>
                  <a:ea typeface="Playfair Display Black"/>
                  <a:cs typeface="Playfair Display Black"/>
                  <a:sym typeface="Playfair Display Black"/>
                </a:defRPr>
              </a:lvl9pPr>
            </a:lstStyle>
            <a:p>
              <a:pPr defTabSz="1100639"/>
              <a:r>
                <a:rPr lang="en-US" sz="3000" i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Title tex</a:t>
              </a:r>
              <a:r>
                <a:rPr lang="en-US" altLang="zh-CN" sz="3000" i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t</a:t>
              </a:r>
              <a:endParaRPr lang="en-US" sz="3000" i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18DEE2F-70FA-4BCD-A37A-888BC14F385B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F9709DEF-5053-474F-8F4F-AC25232138A9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27" name="图片 26">
                <a:extLst>
                  <a:ext uri="{FF2B5EF4-FFF2-40B4-BE49-F238E27FC236}">
                    <a16:creationId xmlns="" xmlns:a16="http://schemas.microsoft.com/office/drawing/2014/main" id="{E3DAD1F3-EEC4-4380-BD3A-FA8CBAD7CE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A0581D31-55C2-4709-A6BE-E2E1444157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29" name="文本框 14">
                <a:extLst>
                  <a:ext uri="{FF2B5EF4-FFF2-40B4-BE49-F238E27FC236}">
                    <a16:creationId xmlns="" xmlns:a16="http://schemas.microsoft.com/office/drawing/2014/main" id="{E832F374-20A4-4F67-BED1-0A775B1815B2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流程改进</a:t>
                </a:r>
                <a:r>
                  <a:rPr lang="en-US" altLang="zh-CN" sz="3600" dirty="0">
                    <a:cs typeface="+mn-ea"/>
                    <a:sym typeface="+mn-lt"/>
                  </a:rPr>
                  <a:t>/</a:t>
                </a:r>
                <a:r>
                  <a:rPr lang="zh-CN" altLang="en-US" sz="3600" dirty="0">
                    <a:cs typeface="+mn-ea"/>
                    <a:sym typeface="+mn-lt"/>
                  </a:rPr>
                  <a:t>流程再造</a:t>
                </a:r>
              </a:p>
            </p:txBody>
          </p:sp>
        </p:grpSp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04EFBEE-2030-443C-8B77-122A56307A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392577" y="400255"/>
              <a:ext cx="725215" cy="1001932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23D1AB1E-1EA9-44E7-A5DA-A7CC5B8E3F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779" y="2522684"/>
            <a:ext cx="4388183" cy="3059538"/>
          </a:xfrm>
          <a:prstGeom prst="rect">
            <a:avLst/>
          </a:prstGeom>
        </p:spPr>
      </p:pic>
      <p:sp>
        <p:nvSpPr>
          <p:cNvPr id="32" name="任意多边形 13">
            <a:extLst>
              <a:ext uri="{FF2B5EF4-FFF2-40B4-BE49-F238E27FC236}">
                <a16:creationId xmlns="" xmlns:a16="http://schemas.microsoft.com/office/drawing/2014/main" id="{A632632D-3B53-4750-AF8A-B0EC11933236}"/>
              </a:ext>
            </a:extLst>
          </p:cNvPr>
          <p:cNvSpPr/>
          <p:nvPr/>
        </p:nvSpPr>
        <p:spPr>
          <a:xfrm rot="5400000" flipH="1">
            <a:off x="9809948" y="-1139219"/>
            <a:ext cx="1342418" cy="3620856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833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3028F22-125C-4E63-84D4-1EBC5956C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t="7274" r="12293" b="21349"/>
          <a:stretch/>
        </p:blipFill>
        <p:spPr>
          <a:xfrm flipH="1">
            <a:off x="-1" y="-717967"/>
            <a:ext cx="12339145" cy="7654439"/>
          </a:xfrm>
          <a:prstGeom prst="rect">
            <a:avLst/>
          </a:prstGeom>
        </p:spPr>
      </p:pic>
      <p:grpSp>
        <p:nvGrpSpPr>
          <p:cNvPr id="5125" name="组合 4"/>
          <p:cNvGrpSpPr/>
          <p:nvPr/>
        </p:nvGrpSpPr>
        <p:grpSpPr>
          <a:xfrm>
            <a:off x="4363550" y="605923"/>
            <a:ext cx="7226300" cy="2114005"/>
            <a:chOff x="0" y="-797082"/>
            <a:chExt cx="7227568" cy="2115871"/>
          </a:xfrm>
        </p:grpSpPr>
        <p:sp>
          <p:nvSpPr>
            <p:cNvPr id="5132" name="文本框 3"/>
            <p:cNvSpPr txBox="1"/>
            <p:nvPr/>
          </p:nvSpPr>
          <p:spPr>
            <a:xfrm>
              <a:off x="2981476" y="-797082"/>
              <a:ext cx="1823255" cy="1863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1500" b="1" dirty="0">
                  <a:cs typeface="+mn-ea"/>
                  <a:sym typeface="+mn-lt"/>
                </a:rPr>
                <a:t>01</a:t>
              </a:r>
              <a:endParaRPr lang="zh-CN" altLang="en-US" sz="11500" dirty="0">
                <a:cs typeface="+mn-ea"/>
                <a:sym typeface="+mn-lt"/>
              </a:endParaRPr>
            </a:p>
          </p:txBody>
        </p:sp>
        <p:grpSp>
          <p:nvGrpSpPr>
            <p:cNvPr id="5133" name="组合 2"/>
            <p:cNvGrpSpPr/>
            <p:nvPr/>
          </p:nvGrpSpPr>
          <p:grpSpPr>
            <a:xfrm>
              <a:off x="0" y="1107996"/>
              <a:ext cx="7227568" cy="210793"/>
              <a:chOff x="0" y="0"/>
              <a:chExt cx="7227568" cy="210793"/>
            </a:xfrm>
          </p:grpSpPr>
          <p:grpSp>
            <p:nvGrpSpPr>
              <p:cNvPr id="5134" name="组合 8"/>
              <p:cNvGrpSpPr/>
              <p:nvPr/>
            </p:nvGrpSpPr>
            <p:grpSpPr>
              <a:xfrm>
                <a:off x="0" y="52698"/>
                <a:ext cx="7227568" cy="105397"/>
                <a:chOff x="0" y="0"/>
                <a:chExt cx="4656093" cy="0"/>
              </a:xfrm>
            </p:grpSpPr>
            <p:cxnSp>
              <p:nvCxnSpPr>
                <p:cNvPr id="5136" name="直接连接符 5"/>
                <p:cNvCxnSpPr/>
                <p:nvPr/>
              </p:nvCxnSpPr>
              <p:spPr>
                <a:xfrm>
                  <a:off x="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37" name="直接连接符 9"/>
                <p:cNvCxnSpPr/>
                <p:nvPr/>
              </p:nvCxnSpPr>
              <p:spPr>
                <a:xfrm>
                  <a:off x="2514600" y="0"/>
                  <a:ext cx="2141493" cy="0"/>
                </a:xfrm>
                <a:prstGeom prst="line">
                  <a:avLst/>
                </a:prstGeom>
                <a:solidFill>
                  <a:srgbClr val="7598B7"/>
                </a:solidFill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5135" name="等腰三角形 10"/>
              <p:cNvSpPr/>
              <p:nvPr/>
            </p:nvSpPr>
            <p:spPr>
              <a:xfrm>
                <a:off x="3491524" y="0"/>
                <a:ext cx="244520" cy="210793"/>
              </a:xfrm>
              <a:prstGeom prst="triangle">
                <a:avLst>
                  <a:gd name="adj" fmla="val 50000"/>
                </a:avLst>
              </a:prstGeom>
              <a:solidFill>
                <a:srgbClr val="7598B7"/>
              </a:solidFill>
              <a:ln w="9525">
                <a:solidFill>
                  <a:srgbClr val="7598B7"/>
                </a:solidFill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文本框 14"/>
          <p:cNvSpPr txBox="1"/>
          <p:nvPr/>
        </p:nvSpPr>
        <p:spPr>
          <a:xfrm>
            <a:off x="5090110" y="3022813"/>
            <a:ext cx="6017656" cy="10895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defTabSz="914377">
              <a:buNone/>
            </a:pPr>
            <a:r>
              <a:rPr lang="zh-CN" altLang="en-US" sz="7200" dirty="0">
                <a:cs typeface="+mn-ea"/>
                <a:sym typeface="+mn-lt"/>
              </a:rPr>
              <a:t>流程基本知识</a:t>
            </a:r>
          </a:p>
        </p:txBody>
      </p:sp>
      <p:sp>
        <p:nvSpPr>
          <p:cNvPr id="29" name="文本框 15"/>
          <p:cNvSpPr txBox="1"/>
          <p:nvPr/>
        </p:nvSpPr>
        <p:spPr>
          <a:xfrm>
            <a:off x="5815752" y="4315281"/>
            <a:ext cx="4687075" cy="52320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cs typeface="+mn-ea"/>
                <a:sym typeface="+mn-lt"/>
              </a:rPr>
              <a:t>Once when I was six years old I saw a magnificent picture in a book, called True Stories from Nature</a:t>
            </a:r>
          </a:p>
        </p:txBody>
      </p:sp>
    </p:spTree>
    <p:extLst>
      <p:ext uri="{BB962C8B-B14F-4D97-AF65-F5344CB8AC3E}">
        <p14:creationId xmlns:p14="http://schemas.microsoft.com/office/powerpoint/2010/main" val="318436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57CA6F1-F86C-4A11-88C0-92FCC6DBFDB8}"/>
              </a:ext>
            </a:extLst>
          </p:cNvPr>
          <p:cNvSpPr/>
          <p:nvPr/>
        </p:nvSpPr>
        <p:spPr>
          <a:xfrm>
            <a:off x="7703829" y="2756868"/>
            <a:ext cx="3263907" cy="2543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适当地给予员工决策权及必要的信息，减少不必要的监督和控制，使工作现场的事能立即由执行人员或单位当场解决，而不必经过层层汇报，提高工作效率。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6984C9F-BB38-4EB8-A892-DE044A9EAC8E}"/>
              </a:ext>
            </a:extLst>
          </p:cNvPr>
          <p:cNvSpPr/>
          <p:nvPr/>
        </p:nvSpPr>
        <p:spPr>
          <a:xfrm>
            <a:off x="688784" y="2498910"/>
            <a:ext cx="2899170" cy="3471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将原来许多分散在各个不同部门的相关工作，整合或压缩成为一个完整的工作；或将分散的资源集中，由一个人、一个小组等负责运作。</a:t>
            </a:r>
          </a:p>
          <a:p>
            <a:pPr algn="r" defTabSz="914400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可以减少不必要的沟通协商，并能为顾客提供单一的接触点。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997BA116-BCE1-4D79-BF2A-520D52482C4D}"/>
              </a:ext>
            </a:extLst>
          </p:cNvPr>
          <p:cNvGrpSpPr/>
          <p:nvPr/>
        </p:nvGrpSpPr>
        <p:grpSpPr>
          <a:xfrm>
            <a:off x="3846471" y="2756868"/>
            <a:ext cx="3857891" cy="2096723"/>
            <a:chOff x="3846471" y="2756868"/>
            <a:chExt cx="3857891" cy="2096723"/>
          </a:xfrm>
        </p:grpSpPr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DCA25F86-3BAB-40D6-B0F9-9034CAEA2DA7}"/>
                </a:ext>
              </a:extLst>
            </p:cNvPr>
            <p:cNvSpPr/>
            <p:nvPr/>
          </p:nvSpPr>
          <p:spPr>
            <a:xfrm>
              <a:off x="5373894" y="2756868"/>
              <a:ext cx="2175949" cy="2096723"/>
            </a:xfrm>
            <a:prstGeom prst="ellipse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D1BC9B6-978B-460D-91B4-CFAE364D7326}"/>
                </a:ext>
              </a:extLst>
            </p:cNvPr>
            <p:cNvSpPr/>
            <p:nvPr/>
          </p:nvSpPr>
          <p:spPr>
            <a:xfrm>
              <a:off x="5528413" y="3435900"/>
              <a:ext cx="2175949" cy="60016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垂直工作整合</a:t>
              </a: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830127AF-E01F-4F0E-949B-A09469073B6E}"/>
                </a:ext>
              </a:extLst>
            </p:cNvPr>
            <p:cNvSpPr/>
            <p:nvPr/>
          </p:nvSpPr>
          <p:spPr>
            <a:xfrm>
              <a:off x="3868305" y="3075193"/>
              <a:ext cx="1660108" cy="1660108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6018FCF0-521F-4A4B-B4AC-A8BE8F738C7B}"/>
                </a:ext>
              </a:extLst>
            </p:cNvPr>
            <p:cNvSpPr/>
            <p:nvPr/>
          </p:nvSpPr>
          <p:spPr>
            <a:xfrm>
              <a:off x="3846471" y="3577769"/>
              <a:ext cx="1915231" cy="515526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2000" b="1" dirty="0">
                  <a:solidFill>
                    <a:prstClr val="white"/>
                  </a:solidFill>
                  <a:cs typeface="+mn-ea"/>
                  <a:sym typeface="+mn-lt"/>
                </a:rPr>
                <a:t>水平工作整合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E725FC8-1EC0-482B-BB89-7BEF1AE82C5C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001D2C65-A3F6-41E2-B8CB-52B65387545D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27" name="图片 26">
                <a:extLst>
                  <a:ext uri="{FF2B5EF4-FFF2-40B4-BE49-F238E27FC236}">
                    <a16:creationId xmlns="" xmlns:a16="http://schemas.microsoft.com/office/drawing/2014/main" id="{E0DCC8D5-2415-4B98-B008-B02C312E42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AC991D46-49F9-4D45-B69C-D06E79DC78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29" name="文本框 14">
                <a:extLst>
                  <a:ext uri="{FF2B5EF4-FFF2-40B4-BE49-F238E27FC236}">
                    <a16:creationId xmlns="" xmlns:a16="http://schemas.microsoft.com/office/drawing/2014/main" id="{D1DB550E-5719-4660-BCC3-2B16B38DFCEE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水平、垂直工作整合</a:t>
                </a:r>
              </a:p>
            </p:txBody>
          </p:sp>
        </p:grpSp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B115792F-CE23-4CEE-B7AE-A5BAE5B148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392577" y="400255"/>
              <a:ext cx="725215" cy="1001932"/>
            </a:xfrm>
            <a:prstGeom prst="rect">
              <a:avLst/>
            </a:prstGeom>
          </p:spPr>
        </p:pic>
      </p:grpSp>
      <p:sp>
        <p:nvSpPr>
          <p:cNvPr id="31" name="任意多边形 13">
            <a:extLst>
              <a:ext uri="{FF2B5EF4-FFF2-40B4-BE49-F238E27FC236}">
                <a16:creationId xmlns="" xmlns:a16="http://schemas.microsoft.com/office/drawing/2014/main" id="{58F4190F-B7F1-419F-A350-AA146589A8BA}"/>
              </a:ext>
            </a:extLst>
          </p:cNvPr>
          <p:cNvSpPr/>
          <p:nvPr/>
        </p:nvSpPr>
        <p:spPr>
          <a:xfrm rot="5400000" flipH="1">
            <a:off x="9809948" y="-1139219"/>
            <a:ext cx="1342418" cy="3620856"/>
          </a:xfrm>
          <a:custGeom>
            <a:avLst/>
            <a:gdLst>
              <a:gd name="connsiteX0" fmla="*/ 3371970 w 3371970"/>
              <a:gd name="connsiteY0" fmla="*/ 5147758 h 5147758"/>
              <a:gd name="connsiteX1" fmla="*/ 197669 w 3371970"/>
              <a:gd name="connsiteY1" fmla="*/ 5147758 h 5147758"/>
              <a:gd name="connsiteX2" fmla="*/ 165686 w 3371970"/>
              <a:gd name="connsiteY2" fmla="*/ 5096678 h 5147758"/>
              <a:gd name="connsiteX3" fmla="*/ 38726 w 3371970"/>
              <a:gd name="connsiteY3" fmla="*/ 4839583 h 5147758"/>
              <a:gd name="connsiteX4" fmla="*/ 2090729 w 3371970"/>
              <a:gd name="connsiteY4" fmla="*/ 2815796 h 5147758"/>
              <a:gd name="connsiteX5" fmla="*/ 881883 w 3371970"/>
              <a:gd name="connsiteY5" fmla="*/ 1159260 h 5147758"/>
              <a:gd name="connsiteX6" fmla="*/ 1408207 w 3371970"/>
              <a:gd name="connsiteY6" fmla="*/ 21420 h 5147758"/>
              <a:gd name="connsiteX7" fmla="*/ 1422933 w 3371970"/>
              <a:gd name="connsiteY7" fmla="*/ 0 h 5147758"/>
              <a:gd name="connsiteX8" fmla="*/ 3371970 w 3371970"/>
              <a:gd name="connsiteY8" fmla="*/ 0 h 5147758"/>
              <a:gd name="connsiteX0" fmla="*/ 3370278 w 3370278"/>
              <a:gd name="connsiteY0" fmla="*/ 5147758 h 5147758"/>
              <a:gd name="connsiteX1" fmla="*/ 195977 w 3370278"/>
              <a:gd name="connsiteY1" fmla="*/ 5147758 h 5147758"/>
              <a:gd name="connsiteX2" fmla="*/ 163994 w 3370278"/>
              <a:gd name="connsiteY2" fmla="*/ 5096678 h 5147758"/>
              <a:gd name="connsiteX3" fmla="*/ 37034 w 3370278"/>
              <a:gd name="connsiteY3" fmla="*/ 4839583 h 5147758"/>
              <a:gd name="connsiteX4" fmla="*/ 2089037 w 3370278"/>
              <a:gd name="connsiteY4" fmla="*/ 2815796 h 5147758"/>
              <a:gd name="connsiteX5" fmla="*/ 880191 w 3370278"/>
              <a:gd name="connsiteY5" fmla="*/ 1159260 h 5147758"/>
              <a:gd name="connsiteX6" fmla="*/ 1406515 w 3370278"/>
              <a:gd name="connsiteY6" fmla="*/ 21420 h 5147758"/>
              <a:gd name="connsiteX7" fmla="*/ 1421241 w 3370278"/>
              <a:gd name="connsiteY7" fmla="*/ 0 h 5147758"/>
              <a:gd name="connsiteX8" fmla="*/ 3370278 w 3370278"/>
              <a:gd name="connsiteY8" fmla="*/ 0 h 5147758"/>
              <a:gd name="connsiteX9" fmla="*/ 3370278 w 3370278"/>
              <a:gd name="connsiteY9" fmla="*/ 5147758 h 5147758"/>
              <a:gd name="connsiteX0" fmla="*/ 3369558 w 3369558"/>
              <a:gd name="connsiteY0" fmla="*/ 5147758 h 5147758"/>
              <a:gd name="connsiteX1" fmla="*/ 195257 w 3369558"/>
              <a:gd name="connsiteY1" fmla="*/ 5147758 h 5147758"/>
              <a:gd name="connsiteX2" fmla="*/ 163274 w 3369558"/>
              <a:gd name="connsiteY2" fmla="*/ 5096678 h 5147758"/>
              <a:gd name="connsiteX3" fmla="*/ 36314 w 3369558"/>
              <a:gd name="connsiteY3" fmla="*/ 4839583 h 5147758"/>
              <a:gd name="connsiteX4" fmla="*/ 2088317 w 3369558"/>
              <a:gd name="connsiteY4" fmla="*/ 2815796 h 5147758"/>
              <a:gd name="connsiteX5" fmla="*/ 879471 w 3369558"/>
              <a:gd name="connsiteY5" fmla="*/ 1159260 h 5147758"/>
              <a:gd name="connsiteX6" fmla="*/ 1405795 w 3369558"/>
              <a:gd name="connsiteY6" fmla="*/ 21420 h 5147758"/>
              <a:gd name="connsiteX7" fmla="*/ 1420521 w 3369558"/>
              <a:gd name="connsiteY7" fmla="*/ 0 h 5147758"/>
              <a:gd name="connsiteX8" fmla="*/ 3369558 w 3369558"/>
              <a:gd name="connsiteY8" fmla="*/ 0 h 5147758"/>
              <a:gd name="connsiteX9" fmla="*/ 3369558 w 3369558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164551 w 3370835"/>
              <a:gd name="connsiteY2" fmla="*/ 5096678 h 5147758"/>
              <a:gd name="connsiteX3" fmla="*/ 37591 w 3370835"/>
              <a:gd name="connsiteY3" fmla="*/ 4839583 h 5147758"/>
              <a:gd name="connsiteX4" fmla="*/ 2089594 w 3370835"/>
              <a:gd name="connsiteY4" fmla="*/ 2815796 h 5147758"/>
              <a:gd name="connsiteX5" fmla="*/ 880748 w 3370835"/>
              <a:gd name="connsiteY5" fmla="*/ 1159260 h 5147758"/>
              <a:gd name="connsiteX6" fmla="*/ 1407072 w 3370835"/>
              <a:gd name="connsiteY6" fmla="*/ 21420 h 5147758"/>
              <a:gd name="connsiteX7" fmla="*/ 1421798 w 3370835"/>
              <a:gd name="connsiteY7" fmla="*/ 0 h 5147758"/>
              <a:gd name="connsiteX8" fmla="*/ 3370835 w 3370835"/>
              <a:gd name="connsiteY8" fmla="*/ 0 h 5147758"/>
              <a:gd name="connsiteX9" fmla="*/ 3370835 w 3370835"/>
              <a:gd name="connsiteY9" fmla="*/ 5147758 h 5147758"/>
              <a:gd name="connsiteX0" fmla="*/ 3370835 w 3370835"/>
              <a:gd name="connsiteY0" fmla="*/ 5147758 h 5147758"/>
              <a:gd name="connsiteX1" fmla="*/ 196534 w 3370835"/>
              <a:gd name="connsiteY1" fmla="*/ 5147758 h 5147758"/>
              <a:gd name="connsiteX2" fmla="*/ 37591 w 3370835"/>
              <a:gd name="connsiteY2" fmla="*/ 4839583 h 5147758"/>
              <a:gd name="connsiteX3" fmla="*/ 2089594 w 3370835"/>
              <a:gd name="connsiteY3" fmla="*/ 2815796 h 5147758"/>
              <a:gd name="connsiteX4" fmla="*/ 880748 w 3370835"/>
              <a:gd name="connsiteY4" fmla="*/ 1159260 h 5147758"/>
              <a:gd name="connsiteX5" fmla="*/ 1407072 w 3370835"/>
              <a:gd name="connsiteY5" fmla="*/ 21420 h 5147758"/>
              <a:gd name="connsiteX6" fmla="*/ 1421798 w 3370835"/>
              <a:gd name="connsiteY6" fmla="*/ 0 h 5147758"/>
              <a:gd name="connsiteX7" fmla="*/ 3370835 w 3370835"/>
              <a:gd name="connsiteY7" fmla="*/ 0 h 5147758"/>
              <a:gd name="connsiteX8" fmla="*/ 3370835 w 3370835"/>
              <a:gd name="connsiteY8" fmla="*/ 5147758 h 5147758"/>
              <a:gd name="connsiteX0" fmla="*/ 3370835 w 3370835"/>
              <a:gd name="connsiteY0" fmla="*/ 5147758 h 5147758"/>
              <a:gd name="connsiteX1" fmla="*/ 37591 w 3370835"/>
              <a:gd name="connsiteY1" fmla="*/ 4839583 h 5147758"/>
              <a:gd name="connsiteX2" fmla="*/ 2089594 w 3370835"/>
              <a:gd name="connsiteY2" fmla="*/ 2815796 h 5147758"/>
              <a:gd name="connsiteX3" fmla="*/ 880748 w 3370835"/>
              <a:gd name="connsiteY3" fmla="*/ 1159260 h 5147758"/>
              <a:gd name="connsiteX4" fmla="*/ 1407072 w 3370835"/>
              <a:gd name="connsiteY4" fmla="*/ 21420 h 5147758"/>
              <a:gd name="connsiteX5" fmla="*/ 1421798 w 3370835"/>
              <a:gd name="connsiteY5" fmla="*/ 0 h 5147758"/>
              <a:gd name="connsiteX6" fmla="*/ 3370835 w 3370835"/>
              <a:gd name="connsiteY6" fmla="*/ 0 h 5147758"/>
              <a:gd name="connsiteX7" fmla="*/ 3370835 w 3370835"/>
              <a:gd name="connsiteY7" fmla="*/ 5147758 h 5147758"/>
              <a:gd name="connsiteX0" fmla="*/ 2490333 w 2490333"/>
              <a:gd name="connsiteY0" fmla="*/ 5147758 h 5147758"/>
              <a:gd name="connsiteX1" fmla="*/ 1209092 w 2490333"/>
              <a:gd name="connsiteY1" fmla="*/ 2815796 h 5147758"/>
              <a:gd name="connsiteX2" fmla="*/ 246 w 2490333"/>
              <a:gd name="connsiteY2" fmla="*/ 1159260 h 5147758"/>
              <a:gd name="connsiteX3" fmla="*/ 526570 w 2490333"/>
              <a:gd name="connsiteY3" fmla="*/ 21420 h 5147758"/>
              <a:gd name="connsiteX4" fmla="*/ 541296 w 2490333"/>
              <a:gd name="connsiteY4" fmla="*/ 0 h 5147758"/>
              <a:gd name="connsiteX5" fmla="*/ 2490333 w 2490333"/>
              <a:gd name="connsiteY5" fmla="*/ 0 h 5147758"/>
              <a:gd name="connsiteX6" fmla="*/ 2490333 w 2490333"/>
              <a:gd name="connsiteY6" fmla="*/ 5147758 h 5147758"/>
              <a:gd name="connsiteX0" fmla="*/ 2490333 w 2490333"/>
              <a:gd name="connsiteY0" fmla="*/ 5147758 h 5214492"/>
              <a:gd name="connsiteX1" fmla="*/ 1209092 w 2490333"/>
              <a:gd name="connsiteY1" fmla="*/ 2815796 h 5214492"/>
              <a:gd name="connsiteX2" fmla="*/ 246 w 2490333"/>
              <a:gd name="connsiteY2" fmla="*/ 1159260 h 5214492"/>
              <a:gd name="connsiteX3" fmla="*/ 526570 w 2490333"/>
              <a:gd name="connsiteY3" fmla="*/ 21420 h 5214492"/>
              <a:gd name="connsiteX4" fmla="*/ 541296 w 2490333"/>
              <a:gd name="connsiteY4" fmla="*/ 0 h 5214492"/>
              <a:gd name="connsiteX5" fmla="*/ 2490333 w 2490333"/>
              <a:gd name="connsiteY5" fmla="*/ 0 h 5214492"/>
              <a:gd name="connsiteX6" fmla="*/ 2490333 w 2490333"/>
              <a:gd name="connsiteY6" fmla="*/ 5147758 h 5214492"/>
              <a:gd name="connsiteX0" fmla="*/ 2490333 w 2490333"/>
              <a:gd name="connsiteY0" fmla="*/ 5147758 h 5270650"/>
              <a:gd name="connsiteX1" fmla="*/ 1209092 w 2490333"/>
              <a:gd name="connsiteY1" fmla="*/ 2815796 h 5270650"/>
              <a:gd name="connsiteX2" fmla="*/ 246 w 2490333"/>
              <a:gd name="connsiteY2" fmla="*/ 1159260 h 5270650"/>
              <a:gd name="connsiteX3" fmla="*/ 526570 w 2490333"/>
              <a:gd name="connsiteY3" fmla="*/ 21420 h 5270650"/>
              <a:gd name="connsiteX4" fmla="*/ 541296 w 2490333"/>
              <a:gd name="connsiteY4" fmla="*/ 0 h 5270650"/>
              <a:gd name="connsiteX5" fmla="*/ 2490333 w 2490333"/>
              <a:gd name="connsiteY5" fmla="*/ 0 h 5270650"/>
              <a:gd name="connsiteX6" fmla="*/ 2490333 w 2490333"/>
              <a:gd name="connsiteY6" fmla="*/ 5147758 h 5270650"/>
              <a:gd name="connsiteX0" fmla="*/ 2506273 w 2506273"/>
              <a:gd name="connsiteY0" fmla="*/ 5147758 h 5349758"/>
              <a:gd name="connsiteX1" fmla="*/ 1174738 w 2506273"/>
              <a:gd name="connsiteY1" fmla="*/ 3447778 h 5349758"/>
              <a:gd name="connsiteX2" fmla="*/ 16186 w 2506273"/>
              <a:gd name="connsiteY2" fmla="*/ 1159260 h 5349758"/>
              <a:gd name="connsiteX3" fmla="*/ 542510 w 2506273"/>
              <a:gd name="connsiteY3" fmla="*/ 21420 h 5349758"/>
              <a:gd name="connsiteX4" fmla="*/ 557236 w 2506273"/>
              <a:gd name="connsiteY4" fmla="*/ 0 h 5349758"/>
              <a:gd name="connsiteX5" fmla="*/ 2506273 w 2506273"/>
              <a:gd name="connsiteY5" fmla="*/ 0 h 5349758"/>
              <a:gd name="connsiteX6" fmla="*/ 2506273 w 2506273"/>
              <a:gd name="connsiteY6" fmla="*/ 5147758 h 5349758"/>
              <a:gd name="connsiteX0" fmla="*/ 2506273 w 2506273"/>
              <a:gd name="connsiteY0" fmla="*/ 5147758 h 5147757"/>
              <a:gd name="connsiteX1" fmla="*/ 1174738 w 2506273"/>
              <a:gd name="connsiteY1" fmla="*/ 3447778 h 5147757"/>
              <a:gd name="connsiteX2" fmla="*/ 16186 w 2506273"/>
              <a:gd name="connsiteY2" fmla="*/ 1159260 h 5147757"/>
              <a:gd name="connsiteX3" fmla="*/ 542510 w 2506273"/>
              <a:gd name="connsiteY3" fmla="*/ 21420 h 5147757"/>
              <a:gd name="connsiteX4" fmla="*/ 557236 w 2506273"/>
              <a:gd name="connsiteY4" fmla="*/ 0 h 5147757"/>
              <a:gd name="connsiteX5" fmla="*/ 2506273 w 2506273"/>
              <a:gd name="connsiteY5" fmla="*/ 0 h 5147757"/>
              <a:gd name="connsiteX6" fmla="*/ 2506273 w 2506273"/>
              <a:gd name="connsiteY6" fmla="*/ 5147758 h 5147757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  <a:gd name="connsiteX0" fmla="*/ 2507297 w 2507297"/>
              <a:gd name="connsiteY0" fmla="*/ 5147758 h 5147758"/>
              <a:gd name="connsiteX1" fmla="*/ 1199835 w 2507297"/>
              <a:gd name="connsiteY1" fmla="*/ 3381924 h 5147758"/>
              <a:gd name="connsiteX2" fmla="*/ 17210 w 2507297"/>
              <a:gd name="connsiteY2" fmla="*/ 1159260 h 5147758"/>
              <a:gd name="connsiteX3" fmla="*/ 543534 w 2507297"/>
              <a:gd name="connsiteY3" fmla="*/ 21420 h 5147758"/>
              <a:gd name="connsiteX4" fmla="*/ 558260 w 2507297"/>
              <a:gd name="connsiteY4" fmla="*/ 0 h 5147758"/>
              <a:gd name="connsiteX5" fmla="*/ 2507297 w 2507297"/>
              <a:gd name="connsiteY5" fmla="*/ 0 h 5147758"/>
              <a:gd name="connsiteX6" fmla="*/ 2507297 w 2507297"/>
              <a:gd name="connsiteY6" fmla="*/ 5147758 h 51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7297" h="5147758">
                <a:moveTo>
                  <a:pt x="2507297" y="5147758"/>
                </a:moveTo>
                <a:cubicBezTo>
                  <a:pt x="2058736" y="5087296"/>
                  <a:pt x="985010" y="4738855"/>
                  <a:pt x="1199835" y="3381924"/>
                </a:cubicBezTo>
                <a:cubicBezTo>
                  <a:pt x="1414660" y="2024993"/>
                  <a:pt x="126593" y="1719344"/>
                  <a:pt x="17210" y="1159260"/>
                </a:cubicBezTo>
                <a:cubicBezTo>
                  <a:pt x="-92173" y="599176"/>
                  <a:pt x="347984" y="301407"/>
                  <a:pt x="543534" y="21420"/>
                </a:cubicBezTo>
                <a:lnTo>
                  <a:pt x="558260" y="0"/>
                </a:lnTo>
                <a:lnTo>
                  <a:pt x="2507297" y="0"/>
                </a:lnTo>
                <a:lnTo>
                  <a:pt x="2507297" y="5147758"/>
                </a:lnTo>
                <a:close/>
              </a:path>
            </a:pathLst>
          </a:custGeom>
          <a:solidFill>
            <a:srgbClr val="759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715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3FF498A1-F3B7-4D07-B0AA-4F1B6A4C2D69}"/>
              </a:ext>
            </a:extLst>
          </p:cNvPr>
          <p:cNvGrpSpPr/>
          <p:nvPr/>
        </p:nvGrpSpPr>
        <p:grpSpPr>
          <a:xfrm>
            <a:off x="5099957" y="0"/>
            <a:ext cx="3389382" cy="6858000"/>
            <a:chOff x="5099957" y="0"/>
            <a:chExt cx="3389382" cy="6858000"/>
          </a:xfrm>
        </p:grpSpPr>
        <p:sp>
          <p:nvSpPr>
            <p:cNvPr id="39" name="平行四边形 38">
              <a:extLst>
                <a:ext uri="{FF2B5EF4-FFF2-40B4-BE49-F238E27FC236}">
                  <a16:creationId xmlns="" xmlns:a16="http://schemas.microsoft.com/office/drawing/2014/main" id="{08F04F58-B039-4C60-AB9A-CBF56A3A844E}"/>
                </a:ext>
              </a:extLst>
            </p:cNvPr>
            <p:cNvSpPr/>
            <p:nvPr/>
          </p:nvSpPr>
          <p:spPr>
            <a:xfrm>
              <a:off x="5099957" y="0"/>
              <a:ext cx="3389382" cy="6858000"/>
            </a:xfrm>
            <a:prstGeom prst="parallelogram">
              <a:avLst>
                <a:gd name="adj" fmla="val 39545"/>
              </a:avLst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26D48E6F-3DF7-4528-9B26-2ACE5F2373D4}"/>
                </a:ext>
              </a:extLst>
            </p:cNvPr>
            <p:cNvCxnSpPr/>
            <p:nvPr/>
          </p:nvCxnSpPr>
          <p:spPr>
            <a:xfrm flipH="1">
              <a:off x="7111740" y="3122787"/>
              <a:ext cx="112152" cy="548429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92A15E62-398F-4AFF-8A53-5FB16605284D}"/>
                </a:ext>
              </a:extLst>
            </p:cNvPr>
            <p:cNvCxnSpPr/>
            <p:nvPr/>
          </p:nvCxnSpPr>
          <p:spPr>
            <a:xfrm flipH="1">
              <a:off x="7449329" y="1119039"/>
              <a:ext cx="112152" cy="548429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9B8A5861-3F00-4D58-96CD-8F71D4BC3724}"/>
                </a:ext>
              </a:extLst>
            </p:cNvPr>
            <p:cNvCxnSpPr/>
            <p:nvPr/>
          </p:nvCxnSpPr>
          <p:spPr>
            <a:xfrm flipH="1">
              <a:off x="5999869" y="4057333"/>
              <a:ext cx="112152" cy="548429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65" name="直接连接符 64">
              <a:extLst>
                <a:ext uri="{FF2B5EF4-FFF2-40B4-BE49-F238E27FC236}">
                  <a16:creationId xmlns="" xmlns:a16="http://schemas.microsoft.com/office/drawing/2014/main" id="{8BE2A928-76FA-4846-BD67-02FBD299004F}"/>
                </a:ext>
              </a:extLst>
            </p:cNvPr>
            <p:cNvCxnSpPr/>
            <p:nvPr/>
          </p:nvCxnSpPr>
          <p:spPr>
            <a:xfrm flipH="1">
              <a:off x="6646148" y="5133554"/>
              <a:ext cx="112152" cy="548429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</p:cxn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FBA06AA8-8E00-407C-9644-52664F0AAE6D}"/>
              </a:ext>
            </a:extLst>
          </p:cNvPr>
          <p:cNvGrpSpPr/>
          <p:nvPr/>
        </p:nvGrpSpPr>
        <p:grpSpPr>
          <a:xfrm>
            <a:off x="4459323" y="1461120"/>
            <a:ext cx="1885065" cy="1885065"/>
            <a:chOff x="4554725" y="2439225"/>
            <a:chExt cx="1885065" cy="1885065"/>
          </a:xfrm>
          <a:solidFill>
            <a:srgbClr val="547DA2"/>
          </a:solidFill>
        </p:grpSpPr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C7EE0A0D-7C44-4EB3-B161-B349EBB0401C}"/>
                </a:ext>
              </a:extLst>
            </p:cNvPr>
            <p:cNvSpPr/>
            <p:nvPr/>
          </p:nvSpPr>
          <p:spPr>
            <a:xfrm>
              <a:off x="4554725" y="2439225"/>
              <a:ext cx="1885065" cy="188506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906A3A12-C502-4376-A56B-5F65916BAD2D}"/>
                </a:ext>
              </a:extLst>
            </p:cNvPr>
            <p:cNvSpPr/>
            <p:nvPr/>
          </p:nvSpPr>
          <p:spPr>
            <a:xfrm>
              <a:off x="4693079" y="2775257"/>
              <a:ext cx="161804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14400">
                <a:lnSpc>
                  <a:spcPct val="150000"/>
                </a:lnSpc>
              </a:pPr>
              <a:r>
                <a:rPr lang="zh-CN" altLang="en-US" sz="1600" b="1" kern="0" dirty="0">
                  <a:solidFill>
                    <a:prstClr val="white"/>
                  </a:solidFill>
                  <a:cs typeface="+mn-ea"/>
                  <a:sym typeface="+mn-lt"/>
                </a:rPr>
                <a:t>利用工作步骤的调整，达到流程次序最佳化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1AFD0A9C-72DC-4C09-9A8F-28D2211DA64D}"/>
              </a:ext>
            </a:extLst>
          </p:cNvPr>
          <p:cNvGrpSpPr/>
          <p:nvPr/>
        </p:nvGrpSpPr>
        <p:grpSpPr>
          <a:xfrm>
            <a:off x="7635776" y="666600"/>
            <a:ext cx="3771515" cy="1938992"/>
            <a:chOff x="7635776" y="666600"/>
            <a:chExt cx="3771515" cy="1938992"/>
          </a:xfrm>
        </p:grpSpPr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0760B7C7-AD9B-4D96-8770-8979970D6641}"/>
                </a:ext>
              </a:extLst>
            </p:cNvPr>
            <p:cNvGrpSpPr/>
            <p:nvPr/>
          </p:nvGrpSpPr>
          <p:grpSpPr>
            <a:xfrm>
              <a:off x="7635776" y="948558"/>
              <a:ext cx="1096890" cy="1096890"/>
              <a:chOff x="7151760" y="844357"/>
              <a:chExt cx="1096890" cy="1096890"/>
            </a:xfrm>
            <a:solidFill>
              <a:srgbClr val="547DA2"/>
            </a:solidFill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2F9537BB-2C41-4FBE-BFBC-35A878ADE337}"/>
                  </a:ext>
                </a:extLst>
              </p:cNvPr>
              <p:cNvSpPr/>
              <p:nvPr/>
            </p:nvSpPr>
            <p:spPr>
              <a:xfrm>
                <a:off x="7151760" y="844357"/>
                <a:ext cx="1096890" cy="109689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9A8BAA33-8003-4C64-9FAF-6D9892586894}"/>
                  </a:ext>
                </a:extLst>
              </p:cNvPr>
              <p:cNvSpPr/>
              <p:nvPr/>
            </p:nvSpPr>
            <p:spPr>
              <a:xfrm>
                <a:off x="7301088" y="1009428"/>
                <a:ext cx="798234" cy="60016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2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A9071E02-B727-4A8D-AD17-57127F2E157D}"/>
                </a:ext>
              </a:extLst>
            </p:cNvPr>
            <p:cNvSpPr/>
            <p:nvPr/>
          </p:nvSpPr>
          <p:spPr>
            <a:xfrm>
              <a:off x="8777933" y="666600"/>
              <a:ext cx="2629358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以流程为主，打破功能部门的限制</a:t>
              </a:r>
              <a:r>
                <a:rPr lang="en-US" altLang="zh-CN" sz="1600" dirty="0">
                  <a:cs typeface="+mn-ea"/>
                  <a:sym typeface="+mn-lt"/>
                </a:rPr>
                <a:t>——</a:t>
              </a:r>
              <a:r>
                <a:rPr lang="zh-CN" altLang="en-US" sz="1600" dirty="0">
                  <a:cs typeface="+mn-ea"/>
                  <a:sym typeface="+mn-lt"/>
                </a:rPr>
                <a:t>以整体流程作为考虑对象，将流程中的工作分配到最适当的组织内，在最适当的时间进行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BE432006-76FA-49C7-9668-78186C9BEA0D}"/>
              </a:ext>
            </a:extLst>
          </p:cNvPr>
          <p:cNvGrpSpPr/>
          <p:nvPr/>
        </p:nvGrpSpPr>
        <p:grpSpPr>
          <a:xfrm>
            <a:off x="7314822" y="3011843"/>
            <a:ext cx="3974867" cy="1096890"/>
            <a:chOff x="7314822" y="3011843"/>
            <a:chExt cx="3974867" cy="1096890"/>
          </a:xfrm>
        </p:grpSpPr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B9F32915-ED06-4C1D-9B37-75D6DDAB98A4}"/>
                </a:ext>
              </a:extLst>
            </p:cNvPr>
            <p:cNvGrpSpPr/>
            <p:nvPr/>
          </p:nvGrpSpPr>
          <p:grpSpPr>
            <a:xfrm>
              <a:off x="7314822" y="3011843"/>
              <a:ext cx="1096890" cy="1096890"/>
              <a:chOff x="7209057" y="2883150"/>
              <a:chExt cx="1096890" cy="1096890"/>
            </a:xfrm>
            <a:solidFill>
              <a:srgbClr val="547DA2"/>
            </a:solidFill>
          </p:grpSpPr>
          <p:sp>
            <p:nvSpPr>
              <p:cNvPr id="49" name="椭圆 48">
                <a:extLst>
                  <a:ext uri="{FF2B5EF4-FFF2-40B4-BE49-F238E27FC236}">
                    <a16:creationId xmlns="" xmlns:a16="http://schemas.microsoft.com/office/drawing/2014/main" id="{85656CC0-C524-4F0F-8AB2-78FDFB9D2B6F}"/>
                  </a:ext>
                </a:extLst>
              </p:cNvPr>
              <p:cNvSpPr/>
              <p:nvPr/>
            </p:nvSpPr>
            <p:spPr>
              <a:xfrm>
                <a:off x="7209057" y="2883150"/>
                <a:ext cx="1096890" cy="109689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="" xmlns:a16="http://schemas.microsoft.com/office/drawing/2014/main" id="{881F869A-6B9A-4683-B3DF-140AA0DBBE4C}"/>
                  </a:ext>
                </a:extLst>
              </p:cNvPr>
              <p:cNvSpPr/>
              <p:nvPr/>
            </p:nvSpPr>
            <p:spPr>
              <a:xfrm>
                <a:off x="7305520" y="3124618"/>
                <a:ext cx="904249" cy="60016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3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48D4F029-0902-4FE8-BD08-C0855A375CF5}"/>
                </a:ext>
              </a:extLst>
            </p:cNvPr>
            <p:cNvSpPr/>
            <p:nvPr/>
          </p:nvSpPr>
          <p:spPr>
            <a:xfrm>
              <a:off x="8489339" y="3149857"/>
              <a:ext cx="2800350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简化作业流程</a:t>
              </a:r>
              <a:r>
                <a:rPr lang="en-US" altLang="zh-CN" sz="1600" dirty="0">
                  <a:cs typeface="+mn-ea"/>
                  <a:sym typeface="+mn-lt"/>
                </a:rPr>
                <a:t>——</a:t>
              </a:r>
              <a:r>
                <a:rPr lang="zh-CN" altLang="en-US" sz="1600" dirty="0">
                  <a:cs typeface="+mn-ea"/>
                  <a:sym typeface="+mn-lt"/>
                </a:rPr>
                <a:t>删除流程中不必要的步骤。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51C8D85-ECF2-4384-B015-CA64C5C44F90}"/>
              </a:ext>
            </a:extLst>
          </p:cNvPr>
          <p:cNvGrpSpPr/>
          <p:nvPr/>
        </p:nvGrpSpPr>
        <p:grpSpPr>
          <a:xfrm>
            <a:off x="3375824" y="3758627"/>
            <a:ext cx="2524652" cy="2124687"/>
            <a:chOff x="3375824" y="3758627"/>
            <a:chExt cx="2524652" cy="2124687"/>
          </a:xfrm>
        </p:grpSpPr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FBF943C7-340F-4D3B-B292-32025B34D37C}"/>
                </a:ext>
              </a:extLst>
            </p:cNvPr>
            <p:cNvSpPr/>
            <p:nvPr/>
          </p:nvSpPr>
          <p:spPr>
            <a:xfrm>
              <a:off x="3375824" y="4720495"/>
              <a:ext cx="1799087" cy="1162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平行处理</a:t>
              </a:r>
              <a:r>
                <a:rPr lang="en-US" altLang="zh-CN" sz="1600" dirty="0">
                  <a:cs typeface="+mn-ea"/>
                  <a:sym typeface="+mn-lt"/>
                </a:rPr>
                <a:t>——</a:t>
              </a:r>
              <a:r>
                <a:rPr lang="zh-CN" altLang="en-US" sz="1600" dirty="0">
                  <a:cs typeface="+mn-ea"/>
                  <a:sym typeface="+mn-lt"/>
                </a:rPr>
                <a:t>将工作方式由顺序进行改为并行</a:t>
              </a:r>
            </a:p>
          </p:txBody>
        </p:sp>
        <p:grpSp>
          <p:nvGrpSpPr>
            <p:cNvPr id="56" name="组合 55">
              <a:extLst>
                <a:ext uri="{FF2B5EF4-FFF2-40B4-BE49-F238E27FC236}">
                  <a16:creationId xmlns="" xmlns:a16="http://schemas.microsoft.com/office/drawing/2014/main" id="{55CEB614-25D9-4C52-B3F6-A3AD453596FE}"/>
                </a:ext>
              </a:extLst>
            </p:cNvPr>
            <p:cNvGrpSpPr/>
            <p:nvPr/>
          </p:nvGrpSpPr>
          <p:grpSpPr>
            <a:xfrm>
              <a:off x="4896462" y="3758627"/>
              <a:ext cx="1004014" cy="1320550"/>
              <a:chOff x="900113" y="1022478"/>
              <a:chExt cx="1450999" cy="1975030"/>
            </a:xfrm>
            <a:solidFill>
              <a:srgbClr val="547DA2"/>
            </a:solidFill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F6C78D4E-8EA7-4FEE-BA3B-DB914381D8C0}"/>
                  </a:ext>
                </a:extLst>
              </p:cNvPr>
              <p:cNvSpPr/>
              <p:nvPr/>
            </p:nvSpPr>
            <p:spPr>
              <a:xfrm>
                <a:off x="900113" y="1022478"/>
                <a:ext cx="1430325" cy="14303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" name="矩形 57">
                <a:extLst>
                  <a:ext uri="{FF2B5EF4-FFF2-40B4-BE49-F238E27FC236}">
                    <a16:creationId xmlns="" xmlns:a16="http://schemas.microsoft.com/office/drawing/2014/main" id="{02737F9C-E8D8-40BD-A171-8221D918ABD5}"/>
                  </a:ext>
                </a:extLst>
              </p:cNvPr>
              <p:cNvSpPr/>
              <p:nvPr/>
            </p:nvSpPr>
            <p:spPr>
              <a:xfrm>
                <a:off x="900113" y="1271330"/>
                <a:ext cx="1450999" cy="1726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2400" b="1" kern="0" dirty="0">
                    <a:solidFill>
                      <a:prstClr val="white"/>
                    </a:solidFill>
                    <a:cs typeface="+mn-ea"/>
                    <a:sym typeface="+mn-lt"/>
                  </a:rPr>
                  <a:t>1</a:t>
                </a: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	</a:t>
                </a: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1857D744-5890-445D-9552-AC0DC8EF9462}"/>
              </a:ext>
            </a:extLst>
          </p:cNvPr>
          <p:cNvGrpSpPr/>
          <p:nvPr/>
        </p:nvGrpSpPr>
        <p:grpSpPr>
          <a:xfrm>
            <a:off x="6845605" y="4953833"/>
            <a:ext cx="4561686" cy="1200329"/>
            <a:chOff x="6845605" y="4953833"/>
            <a:chExt cx="4561686" cy="1200329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39ECD127-89EF-48BA-A56F-16A6032B1B46}"/>
                </a:ext>
              </a:extLst>
            </p:cNvPr>
            <p:cNvSpPr/>
            <p:nvPr/>
          </p:nvSpPr>
          <p:spPr>
            <a:xfrm>
              <a:off x="7889390" y="4953833"/>
              <a:ext cx="351790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流程整合</a:t>
              </a:r>
              <a:r>
                <a:rPr lang="en-US" altLang="zh-CN" sz="1600" dirty="0">
                  <a:cs typeface="+mn-ea"/>
                  <a:sym typeface="+mn-lt"/>
                </a:rPr>
                <a:t>——</a:t>
              </a:r>
              <a:r>
                <a:rPr lang="zh-CN" altLang="en-US" sz="1600" dirty="0">
                  <a:cs typeface="+mn-ea"/>
                  <a:sym typeface="+mn-lt"/>
                </a:rPr>
                <a:t>通过信息的有效沟通和资源（时间、人力等）的有效分配，达到流程作业的整合。</a:t>
              </a:r>
            </a:p>
          </p:txBody>
        </p:sp>
        <p:grpSp>
          <p:nvGrpSpPr>
            <p:cNvPr id="62" name="组合 61">
              <a:extLst>
                <a:ext uri="{FF2B5EF4-FFF2-40B4-BE49-F238E27FC236}">
                  <a16:creationId xmlns="" xmlns:a16="http://schemas.microsoft.com/office/drawing/2014/main" id="{ED2833F8-DFAC-48C9-912C-404A580A24FB}"/>
                </a:ext>
              </a:extLst>
            </p:cNvPr>
            <p:cNvGrpSpPr/>
            <p:nvPr/>
          </p:nvGrpSpPr>
          <p:grpSpPr>
            <a:xfrm>
              <a:off x="6845605" y="5050360"/>
              <a:ext cx="1004014" cy="956348"/>
              <a:chOff x="880389" y="1022478"/>
              <a:chExt cx="1450998" cy="1430325"/>
            </a:xfrm>
            <a:solidFill>
              <a:srgbClr val="547DA2"/>
            </a:solidFill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9CA342A0-C918-4245-8DCD-BECC75B1F99E}"/>
                  </a:ext>
                </a:extLst>
              </p:cNvPr>
              <p:cNvSpPr/>
              <p:nvPr/>
            </p:nvSpPr>
            <p:spPr>
              <a:xfrm>
                <a:off x="900113" y="1022478"/>
                <a:ext cx="1430325" cy="14303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4" name="矩形 63">
                <a:extLst>
                  <a:ext uri="{FF2B5EF4-FFF2-40B4-BE49-F238E27FC236}">
                    <a16:creationId xmlns="" xmlns:a16="http://schemas.microsoft.com/office/drawing/2014/main" id="{9E9F3AC3-5821-4499-8083-D8BE362FDF59}"/>
                  </a:ext>
                </a:extLst>
              </p:cNvPr>
              <p:cNvSpPr/>
              <p:nvPr/>
            </p:nvSpPr>
            <p:spPr>
              <a:xfrm>
                <a:off x="880389" y="1250918"/>
                <a:ext cx="1450998" cy="897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2400" b="1" kern="0" dirty="0">
                    <a:solidFill>
                      <a:prstClr val="white"/>
                    </a:solidFill>
                    <a:cs typeface="+mn-ea"/>
                    <a:sym typeface="+mn-lt"/>
                  </a:rPr>
                  <a:t>4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708D2AD2-C505-412A-8FBD-C49EE0595898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8735A654-CD21-4F58-B72B-AC7A74077100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67" name="图片 66">
                <a:extLst>
                  <a:ext uri="{FF2B5EF4-FFF2-40B4-BE49-F238E27FC236}">
                    <a16:creationId xmlns="" xmlns:a16="http://schemas.microsoft.com/office/drawing/2014/main" id="{9E561DFD-E5A1-46C0-B385-4E19E44386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68" name="图片 67">
                <a:extLst>
                  <a:ext uri="{FF2B5EF4-FFF2-40B4-BE49-F238E27FC236}">
                    <a16:creationId xmlns="" xmlns:a16="http://schemas.microsoft.com/office/drawing/2014/main" id="{555C7D18-CA05-4CA9-AD79-43EB776F05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69" name="文本框 14">
                <a:extLst>
                  <a:ext uri="{FF2B5EF4-FFF2-40B4-BE49-F238E27FC236}">
                    <a16:creationId xmlns="" xmlns:a16="http://schemas.microsoft.com/office/drawing/2014/main" id="{2D344B69-DA2B-4FE0-883E-EE56E45380AE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工作次序最佳化</a:t>
                </a:r>
              </a:p>
            </p:txBody>
          </p:sp>
        </p:grpSp>
        <p:pic>
          <p:nvPicPr>
            <p:cNvPr id="53" name="图片 52">
              <a:extLst>
                <a:ext uri="{FF2B5EF4-FFF2-40B4-BE49-F238E27FC236}">
                  <a16:creationId xmlns="" xmlns:a16="http://schemas.microsoft.com/office/drawing/2014/main" id="{0E22A911-DA07-47CF-A245-6A7307E9F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4392577" y="400255"/>
              <a:ext cx="725215" cy="1001932"/>
            </a:xfrm>
            <a:prstGeom prst="rect">
              <a:avLst/>
            </a:prstGeom>
          </p:spPr>
        </p:pic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00B892B8-783E-4F7D-84BF-00A9F427F4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34" y="1903915"/>
            <a:ext cx="2735195" cy="410279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3732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F557232F-DE6F-480F-A658-838245A9B739}"/>
              </a:ext>
            </a:extLst>
          </p:cNvPr>
          <p:cNvGrpSpPr/>
          <p:nvPr/>
        </p:nvGrpSpPr>
        <p:grpSpPr>
          <a:xfrm>
            <a:off x="1589027" y="1652319"/>
            <a:ext cx="9064988" cy="1982715"/>
            <a:chOff x="1589027" y="1652319"/>
            <a:chExt cx="9064988" cy="1982715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A49AEEB1-ACF8-4B65-8ADE-8CA0271EFC0F}"/>
                </a:ext>
              </a:extLst>
            </p:cNvPr>
            <p:cNvGrpSpPr/>
            <p:nvPr/>
          </p:nvGrpSpPr>
          <p:grpSpPr>
            <a:xfrm>
              <a:off x="1589027" y="1652319"/>
              <a:ext cx="9064988" cy="1982715"/>
              <a:chOff x="1828820" y="1124144"/>
              <a:chExt cx="7199426" cy="1574675"/>
            </a:xfrm>
          </p:grpSpPr>
          <p:sp>
            <p:nvSpPr>
              <p:cNvPr id="20" name="平行四边形 19">
                <a:extLst>
                  <a:ext uri="{FF2B5EF4-FFF2-40B4-BE49-F238E27FC236}">
                    <a16:creationId xmlns="" xmlns:a16="http://schemas.microsoft.com/office/drawing/2014/main" id="{BEC64ECD-B81B-45CD-84B9-1E8D1D7397C9}"/>
                  </a:ext>
                </a:extLst>
              </p:cNvPr>
              <p:cNvSpPr/>
              <p:nvPr/>
            </p:nvSpPr>
            <p:spPr>
              <a:xfrm>
                <a:off x="2322646" y="1124144"/>
                <a:ext cx="6705600" cy="1574675"/>
              </a:xfrm>
              <a:prstGeom prst="parallelogram">
                <a:avLst/>
              </a:prstGeom>
              <a:solidFill>
                <a:srgbClr val="7598B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710EFE94-5D30-443C-8C99-03AD63B8FDD8}"/>
                  </a:ext>
                </a:extLst>
              </p:cNvPr>
              <p:cNvSpPr/>
              <p:nvPr/>
            </p:nvSpPr>
            <p:spPr>
              <a:xfrm>
                <a:off x="1828820" y="1214455"/>
                <a:ext cx="1394052" cy="1394052"/>
              </a:xfrm>
              <a:prstGeom prst="ellipse">
                <a:avLst/>
              </a:prstGeom>
              <a:solidFill>
                <a:srgbClr val="547DA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26BB6618-D389-4E27-9DBD-589027AF7E6E}"/>
                </a:ext>
              </a:extLst>
            </p:cNvPr>
            <p:cNvSpPr/>
            <p:nvPr/>
          </p:nvSpPr>
          <p:spPr>
            <a:xfrm>
              <a:off x="1941136" y="2412845"/>
              <a:ext cx="12105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cs typeface="+mn-ea"/>
                  <a:sym typeface="+mn-lt"/>
                </a:rPr>
                <a:t>顾问式审计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8749AFC6-EC5C-4F8E-87A7-B53F93CF39C7}"/>
                </a:ext>
              </a:extLst>
            </p:cNvPr>
            <p:cNvSpPr/>
            <p:nvPr/>
          </p:nvSpPr>
          <p:spPr>
            <a:xfrm>
              <a:off x="3503252" y="1905013"/>
              <a:ext cx="6096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20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对企业的业务流程进行根本性再思考和彻底性再设计，从而获得在成本、质量、服务和速度等方面业绩的戏剧性的改善。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F4E7FC19-2066-4264-9D0C-2758FED32A90}"/>
              </a:ext>
            </a:extLst>
          </p:cNvPr>
          <p:cNvGrpSpPr/>
          <p:nvPr/>
        </p:nvGrpSpPr>
        <p:grpSpPr>
          <a:xfrm>
            <a:off x="1589027" y="3837075"/>
            <a:ext cx="9013946" cy="2062103"/>
            <a:chOff x="1589027" y="3837075"/>
            <a:chExt cx="9013946" cy="2062103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01121EE1-8693-4429-9C04-C666BC5A7CEE}"/>
                </a:ext>
              </a:extLst>
            </p:cNvPr>
            <p:cNvGrpSpPr/>
            <p:nvPr/>
          </p:nvGrpSpPr>
          <p:grpSpPr>
            <a:xfrm>
              <a:off x="1589027" y="3904066"/>
              <a:ext cx="9013946" cy="1982715"/>
              <a:chOff x="2322646" y="1124144"/>
              <a:chExt cx="7158888" cy="1574675"/>
            </a:xfrm>
          </p:grpSpPr>
          <p:sp>
            <p:nvSpPr>
              <p:cNvPr id="17" name="平行四边形 16">
                <a:extLst>
                  <a:ext uri="{FF2B5EF4-FFF2-40B4-BE49-F238E27FC236}">
                    <a16:creationId xmlns="" xmlns:a16="http://schemas.microsoft.com/office/drawing/2014/main" id="{C02B1377-0122-4F9E-8F36-44EABDE5B8BF}"/>
                  </a:ext>
                </a:extLst>
              </p:cNvPr>
              <p:cNvSpPr/>
              <p:nvPr/>
            </p:nvSpPr>
            <p:spPr>
              <a:xfrm>
                <a:off x="2322646" y="1124144"/>
                <a:ext cx="6705600" cy="1574675"/>
              </a:xfrm>
              <a:prstGeom prst="parallelogram">
                <a:avLst/>
              </a:prstGeom>
              <a:solidFill>
                <a:srgbClr val="7598B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90323E6B-68C1-4AD9-AFC0-3A7BD5B915B3}"/>
                  </a:ext>
                </a:extLst>
              </p:cNvPr>
              <p:cNvSpPr/>
              <p:nvPr/>
            </p:nvSpPr>
            <p:spPr>
              <a:xfrm>
                <a:off x="8087482" y="1214455"/>
                <a:ext cx="1394052" cy="1394052"/>
              </a:xfrm>
              <a:prstGeom prst="ellipse">
                <a:avLst/>
              </a:prstGeom>
              <a:solidFill>
                <a:srgbClr val="547DA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F575C1DC-BCAB-47DF-B5E0-B28C4E4D98C8}"/>
                </a:ext>
              </a:extLst>
            </p:cNvPr>
            <p:cNvSpPr/>
            <p:nvPr/>
          </p:nvSpPr>
          <p:spPr>
            <a:xfrm>
              <a:off x="9140739" y="4302536"/>
              <a:ext cx="1282221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b="1" dirty="0">
                  <a:solidFill>
                    <a:prstClr val="white"/>
                  </a:solidFill>
                  <a:cs typeface="+mn-ea"/>
                  <a:sym typeface="+mn-lt"/>
                </a:rPr>
                <a:t>流程责任人自审与流程管理部外审结合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4EED1CC7-694B-459A-A659-158737821018}"/>
                </a:ext>
              </a:extLst>
            </p:cNvPr>
            <p:cNvSpPr/>
            <p:nvPr/>
          </p:nvSpPr>
          <p:spPr>
            <a:xfrm>
              <a:off x="4042166" y="3837075"/>
              <a:ext cx="4752391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20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BPR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是一种改进哲理。</a:t>
              </a:r>
            </a:p>
            <a:p>
              <a:pPr defTabSz="914400">
                <a:lnSpc>
                  <a:spcPct val="20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       它的目标是通过重新设计组织经营的流程，</a:t>
              </a:r>
            </a:p>
            <a:p>
              <a:pPr defTabSz="914400">
                <a:lnSpc>
                  <a:spcPct val="20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         以便使这些流程地增值内容最大化，</a:t>
              </a: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  <a:p>
              <a:pPr defTabSz="914400">
                <a:lnSpc>
                  <a:spcPct val="20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           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从而获得绩效改善地不断渐进。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DE9903D2-FD22-4D3B-B6EC-DCEFDD1D0226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9C5C6A4A-7C78-4736-8CFA-63AB4FE6A066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2" name="图片 31">
                <a:extLst>
                  <a:ext uri="{FF2B5EF4-FFF2-40B4-BE49-F238E27FC236}">
                    <a16:creationId xmlns="" xmlns:a16="http://schemas.microsoft.com/office/drawing/2014/main" id="{EB16E41D-5E0E-40F4-AB24-E632F1DD54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3" name="图片 32">
                <a:extLst>
                  <a:ext uri="{FF2B5EF4-FFF2-40B4-BE49-F238E27FC236}">
                    <a16:creationId xmlns="" xmlns:a16="http://schemas.microsoft.com/office/drawing/2014/main" id="{6F3D98E7-37CE-4923-9EAB-BEDB903090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4" name="文本框 14">
                <a:extLst>
                  <a:ext uri="{FF2B5EF4-FFF2-40B4-BE49-F238E27FC236}">
                    <a16:creationId xmlns="" xmlns:a16="http://schemas.microsoft.com/office/drawing/2014/main" id="{0B016D31-732D-4750-B39B-BD128F0C7664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流程再造</a:t>
                </a:r>
              </a:p>
            </p:txBody>
          </p:sp>
        </p:grpSp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CE783206-8607-482E-ACE3-6B7D0FDE41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2789116" y="440694"/>
              <a:ext cx="725215" cy="1001932"/>
            </a:xfrm>
            <a:prstGeom prst="rect">
              <a:avLst/>
            </a:prstGeom>
          </p:spPr>
        </p:pic>
      </p:grp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4FC8BF8B-6503-4750-B9B0-AD317E5646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730" y="4281847"/>
            <a:ext cx="2516909" cy="14497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83882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1BBD52-AE79-4195-8ECB-193652010F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t="7274" r="12293" b="21349"/>
          <a:stretch/>
        </p:blipFill>
        <p:spPr>
          <a:xfrm>
            <a:off x="-127819" y="-717967"/>
            <a:ext cx="12339483" cy="765443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7D86F03-B511-412C-B3CB-1EA411661F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8421" b="56005"/>
          <a:stretch/>
        </p:blipFill>
        <p:spPr>
          <a:xfrm>
            <a:off x="-127819" y="-138594"/>
            <a:ext cx="2713172" cy="2812026"/>
          </a:xfrm>
          <a:prstGeom prst="rect">
            <a:avLst/>
          </a:prstGeom>
        </p:spPr>
      </p:pic>
      <p:grpSp>
        <p:nvGrpSpPr>
          <p:cNvPr id="6" name="组合 4">
            <a:extLst>
              <a:ext uri="{FF2B5EF4-FFF2-40B4-BE49-F238E27FC236}">
                <a16:creationId xmlns="" xmlns:a16="http://schemas.microsoft.com/office/drawing/2014/main" id="{8FB39800-2E2A-42B4-87D6-132FD599B0DC}"/>
              </a:ext>
            </a:extLst>
          </p:cNvPr>
          <p:cNvGrpSpPr/>
          <p:nvPr/>
        </p:nvGrpSpPr>
        <p:grpSpPr>
          <a:xfrm>
            <a:off x="827272" y="1666981"/>
            <a:ext cx="7226300" cy="1317625"/>
            <a:chOff x="0" y="0"/>
            <a:chExt cx="7227568" cy="1318789"/>
          </a:xfrm>
        </p:grpSpPr>
        <p:sp>
          <p:nvSpPr>
            <p:cNvPr id="7" name="文本框 3">
              <a:extLst>
                <a:ext uri="{FF2B5EF4-FFF2-40B4-BE49-F238E27FC236}">
                  <a16:creationId xmlns="" xmlns:a16="http://schemas.microsoft.com/office/drawing/2014/main" id="{08D19AED-4FDC-4693-BB5E-D948D4EB1A35}"/>
                </a:ext>
              </a:extLst>
            </p:cNvPr>
            <p:cNvSpPr txBox="1"/>
            <p:nvPr/>
          </p:nvSpPr>
          <p:spPr>
            <a:xfrm>
              <a:off x="458930" y="0"/>
              <a:ext cx="6148916" cy="10073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defTabSz="914377"/>
              <a:r>
                <a:rPr lang="zh-CN" altLang="en-US" sz="6600" b="1" dirty="0">
                  <a:cs typeface="+mn-ea"/>
                  <a:sym typeface="+mn-lt"/>
                </a:rPr>
                <a:t>感谢您的欣赏</a:t>
              </a:r>
              <a:r>
                <a:rPr lang="en-US" altLang="zh-CN" sz="6600" b="1" dirty="0">
                  <a:cs typeface="+mn-ea"/>
                  <a:sym typeface="+mn-lt"/>
                </a:rPr>
                <a:t>~</a:t>
              </a:r>
              <a:endParaRPr lang="zh-CN" altLang="en-US" sz="6600" b="1" dirty="0">
                <a:cs typeface="+mn-ea"/>
                <a:sym typeface="+mn-lt"/>
              </a:endParaRPr>
            </a:p>
          </p:txBody>
        </p:sp>
        <p:grpSp>
          <p:nvGrpSpPr>
            <p:cNvPr id="8" name="组合 2">
              <a:extLst>
                <a:ext uri="{FF2B5EF4-FFF2-40B4-BE49-F238E27FC236}">
                  <a16:creationId xmlns="" xmlns:a16="http://schemas.microsoft.com/office/drawing/2014/main" id="{EBFB03FE-3557-49A1-8DE1-AB3E53EECA06}"/>
                </a:ext>
              </a:extLst>
            </p:cNvPr>
            <p:cNvGrpSpPr/>
            <p:nvPr/>
          </p:nvGrpSpPr>
          <p:grpSpPr>
            <a:xfrm>
              <a:off x="0" y="1107996"/>
              <a:ext cx="7227568" cy="210793"/>
              <a:chOff x="0" y="0"/>
              <a:chExt cx="7227568" cy="210793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ACCF4138-9917-46F7-8332-536D01C71337}"/>
                  </a:ext>
                </a:extLst>
              </p:cNvPr>
              <p:cNvGrpSpPr/>
              <p:nvPr/>
            </p:nvGrpSpPr>
            <p:grpSpPr>
              <a:xfrm>
                <a:off x="0" y="52698"/>
                <a:ext cx="7227568" cy="105397"/>
                <a:chOff x="0" y="0"/>
                <a:chExt cx="4656093" cy="0"/>
              </a:xfrm>
            </p:grpSpPr>
            <p:cxnSp>
              <p:nvCxnSpPr>
                <p:cNvPr id="11" name="直接连接符 5">
                  <a:extLst>
                    <a:ext uri="{FF2B5EF4-FFF2-40B4-BE49-F238E27FC236}">
                      <a16:creationId xmlns="" xmlns:a16="http://schemas.microsoft.com/office/drawing/2014/main" id="{981441A3-B47A-48D3-A933-7E8770B0C4AE}"/>
                    </a:ext>
                  </a:extLst>
                </p:cNvPr>
                <p:cNvCxnSpPr/>
                <p:nvPr/>
              </p:nvCxnSpPr>
              <p:spPr>
                <a:xfrm>
                  <a:off x="0" y="0"/>
                  <a:ext cx="2141493" cy="0"/>
                </a:xfrm>
                <a:prstGeom prst="line">
                  <a:avLst/>
                </a:prstGeom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12" name="直接连接符 9">
                  <a:extLst>
                    <a:ext uri="{FF2B5EF4-FFF2-40B4-BE49-F238E27FC236}">
                      <a16:creationId xmlns="" xmlns:a16="http://schemas.microsoft.com/office/drawing/2014/main" id="{B6D32E2D-F06E-4C48-AFF3-9402F20EF058}"/>
                    </a:ext>
                  </a:extLst>
                </p:cNvPr>
                <p:cNvCxnSpPr/>
                <p:nvPr/>
              </p:nvCxnSpPr>
              <p:spPr>
                <a:xfrm>
                  <a:off x="2514600" y="0"/>
                  <a:ext cx="2141493" cy="0"/>
                </a:xfrm>
                <a:prstGeom prst="line">
                  <a:avLst/>
                </a:prstGeom>
                <a:ln w="6350" cap="flat" cmpd="sng">
                  <a:solidFill>
                    <a:srgbClr val="7598B7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0" name="等腰三角形 10">
                <a:extLst>
                  <a:ext uri="{FF2B5EF4-FFF2-40B4-BE49-F238E27FC236}">
                    <a16:creationId xmlns="" xmlns:a16="http://schemas.microsoft.com/office/drawing/2014/main" id="{95C26123-9C58-49B0-B41C-86B51DFA50BA}"/>
                  </a:ext>
                </a:extLst>
              </p:cNvPr>
              <p:cNvSpPr/>
              <p:nvPr/>
            </p:nvSpPr>
            <p:spPr>
              <a:xfrm>
                <a:off x="3491524" y="0"/>
                <a:ext cx="244520" cy="210793"/>
              </a:xfrm>
              <a:prstGeom prst="triangle">
                <a:avLst>
                  <a:gd name="adj" fmla="val 50000"/>
                </a:avLst>
              </a:prstGeom>
              <a:solidFill>
                <a:srgbClr val="7598B7"/>
              </a:solidFill>
              <a:ln w="9525">
                <a:noFill/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44">
            <a:extLst>
              <a:ext uri="{FF2B5EF4-FFF2-40B4-BE49-F238E27FC236}">
                <a16:creationId xmlns="" xmlns:a16="http://schemas.microsoft.com/office/drawing/2014/main" id="{43AF84AA-9F03-406B-97AC-2A269A27AA72}"/>
              </a:ext>
            </a:extLst>
          </p:cNvPr>
          <p:cNvGrpSpPr/>
          <p:nvPr/>
        </p:nvGrpSpPr>
        <p:grpSpPr>
          <a:xfrm>
            <a:off x="4774789" y="3455168"/>
            <a:ext cx="3291253" cy="461665"/>
            <a:chOff x="0" y="0"/>
            <a:chExt cx="3291902" cy="461367"/>
          </a:xfrm>
        </p:grpSpPr>
        <p:sp>
          <p:nvSpPr>
            <p:cNvPr id="14" name="椭圆 15">
              <a:extLst>
                <a:ext uri="{FF2B5EF4-FFF2-40B4-BE49-F238E27FC236}">
                  <a16:creationId xmlns="" xmlns:a16="http://schemas.microsoft.com/office/drawing/2014/main" id="{581A1C49-4463-4855-BC6A-2F6E19B9341D}"/>
                </a:ext>
              </a:extLst>
            </p:cNvPr>
            <p:cNvSpPr/>
            <p:nvPr/>
          </p:nvSpPr>
          <p:spPr>
            <a:xfrm>
              <a:off x="0" y="143494"/>
              <a:ext cx="174171" cy="174171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5" name="文本框 11">
              <a:extLst>
                <a:ext uri="{FF2B5EF4-FFF2-40B4-BE49-F238E27FC236}">
                  <a16:creationId xmlns="" xmlns:a16="http://schemas.microsoft.com/office/drawing/2014/main" id="{47D3910D-CB8C-4E09-B2C5-4877768369CC}"/>
                </a:ext>
              </a:extLst>
            </p:cNvPr>
            <p:cNvSpPr txBox="1"/>
            <p:nvPr/>
          </p:nvSpPr>
          <p:spPr>
            <a:xfrm>
              <a:off x="301392" y="0"/>
              <a:ext cx="2990510" cy="4613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cs typeface="+mn-ea"/>
                  <a:sym typeface="+mn-lt"/>
                </a:rPr>
                <a:t>YOUR NAME HERE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43">
            <a:extLst>
              <a:ext uri="{FF2B5EF4-FFF2-40B4-BE49-F238E27FC236}">
                <a16:creationId xmlns="" xmlns:a16="http://schemas.microsoft.com/office/drawing/2014/main" id="{0F023A42-7F51-4EC6-88EA-2AB35704ED98}"/>
              </a:ext>
            </a:extLst>
          </p:cNvPr>
          <p:cNvGrpSpPr/>
          <p:nvPr/>
        </p:nvGrpSpPr>
        <p:grpSpPr>
          <a:xfrm>
            <a:off x="1123539" y="3455168"/>
            <a:ext cx="3802585" cy="461665"/>
            <a:chOff x="0" y="0"/>
            <a:chExt cx="3801557" cy="461367"/>
          </a:xfrm>
        </p:grpSpPr>
        <p:sp>
          <p:nvSpPr>
            <p:cNvPr id="17" name="椭圆 6">
              <a:extLst>
                <a:ext uri="{FF2B5EF4-FFF2-40B4-BE49-F238E27FC236}">
                  <a16:creationId xmlns="" xmlns:a16="http://schemas.microsoft.com/office/drawing/2014/main" id="{EF0BE7AD-3D06-47F1-B654-0D92464072C5}"/>
                </a:ext>
              </a:extLst>
            </p:cNvPr>
            <p:cNvSpPr/>
            <p:nvPr/>
          </p:nvSpPr>
          <p:spPr>
            <a:xfrm>
              <a:off x="0" y="143494"/>
              <a:ext cx="174171" cy="174171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4CB33ED0-B029-41EA-8CCE-9A0890179313}"/>
                </a:ext>
              </a:extLst>
            </p:cNvPr>
            <p:cNvSpPr txBox="1"/>
            <p:nvPr/>
          </p:nvSpPr>
          <p:spPr>
            <a:xfrm>
              <a:off x="174171" y="0"/>
              <a:ext cx="3627386" cy="4613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cs typeface="+mn-ea"/>
                  <a:sym typeface="+mn-lt"/>
                </a:rPr>
                <a:t>COMPANY NAME HERE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19" name="TextBox 3">
            <a:extLst>
              <a:ext uri="{FF2B5EF4-FFF2-40B4-BE49-F238E27FC236}">
                <a16:creationId xmlns="" xmlns:a16="http://schemas.microsoft.com/office/drawing/2014/main" id="{8AAF7207-4586-4039-AD55-534385816D2F}"/>
              </a:ext>
            </a:extLst>
          </p:cNvPr>
          <p:cNvSpPr txBox="1"/>
          <p:nvPr/>
        </p:nvSpPr>
        <p:spPr>
          <a:xfrm>
            <a:off x="2416861" y="4358988"/>
            <a:ext cx="4064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</a:t>
            </a:r>
            <a:r>
              <a:rPr lang="zh-CN" altLang="en-US" dirty="0" smtClean="0">
                <a:cs typeface="+mn-ea"/>
                <a:sym typeface="+mn-lt"/>
              </a:rPr>
              <a:t>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r>
              <a:rPr lang="zh-CN" altLang="en-US" dirty="0" smtClean="0">
                <a:cs typeface="+mn-ea"/>
                <a:sym typeface="+mn-lt"/>
              </a:rPr>
              <a:t>   </a:t>
            </a:r>
            <a:r>
              <a:rPr lang="zh-CN" altLang="en-US" dirty="0">
                <a:cs typeface="+mn-ea"/>
                <a:sym typeface="+mn-lt"/>
              </a:rPr>
              <a:t>汇报时间：</a:t>
            </a:r>
            <a:r>
              <a:rPr lang="en-US" altLang="zh-CN" dirty="0">
                <a:cs typeface="+mn-ea"/>
                <a:sym typeface="+mn-lt"/>
              </a:rPr>
              <a:t>2020.5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5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356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FBF1AD5-129D-48CD-81D9-BAD0862A7065}"/>
              </a:ext>
            </a:extLst>
          </p:cNvPr>
          <p:cNvGrpSpPr/>
          <p:nvPr/>
        </p:nvGrpSpPr>
        <p:grpSpPr>
          <a:xfrm>
            <a:off x="1164670" y="1936406"/>
            <a:ext cx="8493662" cy="4016293"/>
            <a:chOff x="1164670" y="1936406"/>
            <a:chExt cx="8493662" cy="4016293"/>
          </a:xfrm>
        </p:grpSpPr>
        <p:cxnSp>
          <p:nvCxnSpPr>
            <p:cNvPr id="6" name="直接连接符 5"/>
            <p:cNvCxnSpPr>
              <a:cxnSpLocks/>
            </p:cNvCxnSpPr>
            <p:nvPr/>
          </p:nvCxnSpPr>
          <p:spPr>
            <a:xfrm>
              <a:off x="1582727" y="2787661"/>
              <a:ext cx="633256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 Box 3">
              <a:extLst>
                <a:ext uri="{FF2B5EF4-FFF2-40B4-BE49-F238E27FC236}">
                  <a16:creationId xmlns="" xmlns:a16="http://schemas.microsoft.com/office/drawing/2014/main" id="{E930239A-229C-4367-AA16-3E274BD158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7470" y="4902483"/>
              <a:ext cx="5595533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SzPct val="70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50000"/>
                </a:spcBef>
                <a:spcAft>
                  <a:spcPct val="0"/>
                </a:spcAft>
                <a:buClrTx/>
                <a:buSzTx/>
                <a:buNone/>
              </a:pPr>
              <a:r>
                <a:rPr lang="zh-CN" altLang="en-US" sz="1867" dirty="0">
                  <a:latin typeface="+mn-lt"/>
                  <a:ea typeface="+mn-ea"/>
                  <a:cs typeface="+mn-ea"/>
                  <a:sym typeface="+mn-lt"/>
                </a:rPr>
                <a:t>企业的使命是为创造价值</a:t>
              </a:r>
            </a:p>
          </p:txBody>
        </p:sp>
        <p:sp>
          <p:nvSpPr>
            <p:cNvPr id="9" name="Text Box 4">
              <a:extLst>
                <a:ext uri="{FF2B5EF4-FFF2-40B4-BE49-F238E27FC236}">
                  <a16:creationId xmlns="" xmlns:a16="http://schemas.microsoft.com/office/drawing/2014/main" id="{7385EF32-E496-4AF5-B4B6-0AFE5BABA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4435" y="4220851"/>
              <a:ext cx="5460701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SzPct val="70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50000"/>
                </a:spcBef>
                <a:spcAft>
                  <a:spcPct val="0"/>
                </a:spcAft>
                <a:buClrTx/>
                <a:buSzTx/>
                <a:buNone/>
              </a:pPr>
              <a:r>
                <a:rPr lang="zh-CN" altLang="en-US" sz="1867" dirty="0">
                  <a:latin typeface="+mn-lt"/>
                  <a:ea typeface="+mn-ea"/>
                  <a:cs typeface="+mn-ea"/>
                  <a:sym typeface="+mn-lt"/>
                </a:rPr>
                <a:t>创造价值的是企业的流程</a:t>
              </a:r>
            </a:p>
          </p:txBody>
        </p:sp>
        <p:sp>
          <p:nvSpPr>
            <p:cNvPr id="10" name="Text Box 5">
              <a:extLst>
                <a:ext uri="{FF2B5EF4-FFF2-40B4-BE49-F238E27FC236}">
                  <a16:creationId xmlns="" xmlns:a16="http://schemas.microsoft.com/office/drawing/2014/main" id="{1C5D3176-C2F2-48E0-8453-9F6EA92F8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1476" y="3574975"/>
              <a:ext cx="4719124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SzPct val="70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50000"/>
                </a:spcBef>
                <a:spcAft>
                  <a:spcPct val="0"/>
                </a:spcAft>
                <a:buClrTx/>
                <a:buSzTx/>
                <a:buNone/>
              </a:pPr>
              <a:r>
                <a:rPr lang="zh-CN" altLang="en-US" sz="1867" dirty="0">
                  <a:latin typeface="+mn-lt"/>
                  <a:ea typeface="+mn-ea"/>
                  <a:cs typeface="+mn-ea"/>
                  <a:sym typeface="+mn-lt"/>
                </a:rPr>
                <a:t>企业的成功来自于优异的流程运营</a:t>
              </a:r>
            </a:p>
          </p:txBody>
        </p:sp>
        <p:sp>
          <p:nvSpPr>
            <p:cNvPr id="12" name="Text Box 6">
              <a:extLst>
                <a:ext uri="{FF2B5EF4-FFF2-40B4-BE49-F238E27FC236}">
                  <a16:creationId xmlns="" xmlns:a16="http://schemas.microsoft.com/office/drawing/2014/main" id="{D46608B3-C923-4841-9E5C-91CA801DC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7596" y="2995817"/>
              <a:ext cx="4921372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SzPct val="70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50000"/>
                </a:spcBef>
                <a:spcAft>
                  <a:spcPct val="0"/>
                </a:spcAft>
                <a:buClrTx/>
                <a:buSzTx/>
                <a:buNone/>
              </a:pPr>
              <a:r>
                <a:rPr lang="zh-CN" altLang="en-US" sz="1867" dirty="0">
                  <a:latin typeface="+mn-lt"/>
                  <a:ea typeface="+mn-ea"/>
                  <a:cs typeface="+mn-ea"/>
                  <a:sym typeface="+mn-lt"/>
                </a:rPr>
                <a:t>优异的流程运营需要有优异的流程管理</a:t>
              </a:r>
            </a:p>
          </p:txBody>
        </p:sp>
        <p:sp>
          <p:nvSpPr>
            <p:cNvPr id="13" name="Text Box 7">
              <a:extLst>
                <a:ext uri="{FF2B5EF4-FFF2-40B4-BE49-F238E27FC236}">
                  <a16:creationId xmlns="" xmlns:a16="http://schemas.microsoft.com/office/drawing/2014/main" id="{9D5D6DDC-A20F-4445-906A-E1406AC305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4670" y="5573043"/>
              <a:ext cx="4449460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SzPct val="70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50000"/>
                </a:spcBef>
                <a:spcAft>
                  <a:spcPct val="0"/>
                </a:spcAft>
                <a:buClrTx/>
                <a:buSzTx/>
                <a:buNone/>
              </a:pPr>
              <a:r>
                <a:rPr lang="zh-CN" altLang="en-US" sz="1867" dirty="0">
                  <a:latin typeface="+mn-lt"/>
                  <a:ea typeface="+mn-ea"/>
                  <a:cs typeface="+mn-ea"/>
                  <a:sym typeface="+mn-lt"/>
                </a:rPr>
                <a:t>企业的所有活动围绕着企业使命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2C873D76-D0A0-432C-9F5F-5D66E075F3AE}"/>
                </a:ext>
              </a:extLst>
            </p:cNvPr>
            <p:cNvSpPr/>
            <p:nvPr/>
          </p:nvSpPr>
          <p:spPr>
            <a:xfrm>
              <a:off x="2533667" y="1936406"/>
              <a:ext cx="712466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为什么强调流程管理？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39BB0E02-CED7-462F-A925-7D9AF99039E8}"/>
                </a:ext>
              </a:extLst>
            </p:cNvPr>
            <p:cNvGrpSpPr/>
            <p:nvPr/>
          </p:nvGrpSpPr>
          <p:grpSpPr>
            <a:xfrm rot="2497695">
              <a:off x="1868899" y="2021807"/>
              <a:ext cx="510321" cy="559490"/>
              <a:chOff x="10531216" y="5336498"/>
              <a:chExt cx="1234921" cy="1353905"/>
            </a:xfrm>
            <a:solidFill>
              <a:srgbClr val="7284AC"/>
            </a:solidFill>
          </p:grpSpPr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3D675EFB-533E-4A79-A6C2-173D01E7CE62}"/>
                  </a:ext>
                </a:extLst>
              </p:cNvPr>
              <p:cNvSpPr/>
              <p:nvPr/>
            </p:nvSpPr>
            <p:spPr>
              <a:xfrm>
                <a:off x="10683987" y="6134836"/>
                <a:ext cx="555567" cy="555567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547DA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="" xmlns:a16="http://schemas.microsoft.com/office/drawing/2014/main" id="{0431EFE4-D9AF-44A6-99DF-4AD8CDF5058E}"/>
                  </a:ext>
                </a:extLst>
              </p:cNvPr>
              <p:cNvSpPr/>
              <p:nvPr/>
            </p:nvSpPr>
            <p:spPr>
              <a:xfrm>
                <a:off x="11483964" y="5530003"/>
                <a:ext cx="282173" cy="282174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547DA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等腰三角形 17">
                <a:extLst>
                  <a:ext uri="{FF2B5EF4-FFF2-40B4-BE49-F238E27FC236}">
                    <a16:creationId xmlns="" xmlns:a16="http://schemas.microsoft.com/office/drawing/2014/main" id="{9CA3C6CD-F805-4C48-BFF2-908C64439D6E}"/>
                  </a:ext>
                </a:extLst>
              </p:cNvPr>
              <p:cNvSpPr/>
              <p:nvPr/>
            </p:nvSpPr>
            <p:spPr>
              <a:xfrm rot="2864466">
                <a:off x="11175607" y="5587459"/>
                <a:ext cx="105546" cy="947122"/>
              </a:xfrm>
              <a:prstGeom prst="triangle">
                <a:avLst/>
              </a:prstGeom>
              <a:grpFill/>
              <a:ln w="12700" cap="flat" cmpd="sng" algn="ctr">
                <a:solidFill>
                  <a:srgbClr val="547DA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FB8F7A34-47A2-442C-8DB3-BF7B3F0A05E3}"/>
                  </a:ext>
                </a:extLst>
              </p:cNvPr>
              <p:cNvSpPr/>
              <p:nvPr/>
            </p:nvSpPr>
            <p:spPr>
              <a:xfrm>
                <a:off x="10531216" y="5336498"/>
                <a:ext cx="394265" cy="394265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547DA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等腰三角形 19">
                <a:extLst>
                  <a:ext uri="{FF2B5EF4-FFF2-40B4-BE49-F238E27FC236}">
                    <a16:creationId xmlns="" xmlns:a16="http://schemas.microsoft.com/office/drawing/2014/main" id="{33308A3A-B6F9-4A29-B666-45BC1FBF3288}"/>
                  </a:ext>
                </a:extLst>
              </p:cNvPr>
              <p:cNvSpPr/>
              <p:nvPr/>
            </p:nvSpPr>
            <p:spPr>
              <a:xfrm rot="16820430" flipH="1">
                <a:off x="11082829" y="5117517"/>
                <a:ext cx="67235" cy="866931"/>
              </a:xfrm>
              <a:prstGeom prst="triangle">
                <a:avLst/>
              </a:prstGeom>
              <a:grpFill/>
              <a:ln w="12700" cap="flat" cmpd="sng" algn="ctr">
                <a:solidFill>
                  <a:srgbClr val="547DA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7527488-7155-41DE-92FB-1DD8918C7713}"/>
              </a:ext>
            </a:extLst>
          </p:cNvPr>
          <p:cNvGrpSpPr/>
          <p:nvPr/>
        </p:nvGrpSpPr>
        <p:grpSpPr>
          <a:xfrm>
            <a:off x="170989" y="68826"/>
            <a:ext cx="7090772" cy="1819328"/>
            <a:chOff x="170989" y="68826"/>
            <a:chExt cx="7090772" cy="1819328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3C551AF9-2F5B-495A-A1C3-D9E2AA34342E}"/>
                </a:ext>
              </a:extLst>
            </p:cNvPr>
            <p:cNvGrpSpPr/>
            <p:nvPr/>
          </p:nvGrpSpPr>
          <p:grpSpPr>
            <a:xfrm>
              <a:off x="170989" y="68826"/>
              <a:ext cx="6365557" cy="1819328"/>
              <a:chOff x="170989" y="68826"/>
              <a:chExt cx="6365557" cy="1819328"/>
            </a:xfrm>
          </p:grpSpPr>
          <p:pic>
            <p:nvPicPr>
              <p:cNvPr id="21" name="图片 20">
                <a:extLst>
                  <a:ext uri="{FF2B5EF4-FFF2-40B4-BE49-F238E27FC236}">
                    <a16:creationId xmlns="" xmlns:a16="http://schemas.microsoft.com/office/drawing/2014/main" id="{E2FB04B3-7988-4CB9-8EB8-7B0FAFD50A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="" xmlns:a16="http://schemas.microsoft.com/office/drawing/2014/main" id="{7056A571-E70C-4B89-B0E1-D203F0899B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0" name="文本框 14">
                <a:extLst>
                  <a:ext uri="{FF2B5EF4-FFF2-40B4-BE49-F238E27FC236}">
                    <a16:creationId xmlns="" xmlns:a16="http://schemas.microsoft.com/office/drawing/2014/main" id="{E9823DBB-86AB-4C95-AC3E-1224BE1C057B}"/>
                  </a:ext>
                </a:extLst>
              </p:cNvPr>
              <p:cNvSpPr txBox="1"/>
              <p:nvPr/>
            </p:nvSpPr>
            <p:spPr>
              <a:xfrm>
                <a:off x="518890" y="672595"/>
                <a:ext cx="6017656" cy="5909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algn="dist" defTabSz="914377"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流程基本知识</a:t>
                </a:r>
              </a:p>
            </p:txBody>
          </p:sp>
        </p:grpSp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3B7FC289-3CBC-477C-8C1C-5FD20EBC0B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536546" y="330705"/>
              <a:ext cx="725215" cy="1001932"/>
            </a:xfrm>
            <a:prstGeom prst="rect">
              <a:avLst/>
            </a:prstGeom>
          </p:spPr>
        </p:pic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9DD3A87C-B185-43A2-9A6A-71F108A357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 t="14328" r="577"/>
          <a:stretch>
            <a:fillRect/>
          </a:stretch>
        </p:blipFill>
        <p:spPr>
          <a:xfrm>
            <a:off x="4719484" y="2000202"/>
            <a:ext cx="7472516" cy="4708142"/>
          </a:xfrm>
          <a:custGeom>
            <a:avLst/>
            <a:gdLst>
              <a:gd name="connsiteX0" fmla="*/ 7472516 w 7472516"/>
              <a:gd name="connsiteY0" fmla="*/ 0 h 4708142"/>
              <a:gd name="connsiteX1" fmla="*/ 7472516 w 7472516"/>
              <a:gd name="connsiteY1" fmla="*/ 4708142 h 4708142"/>
              <a:gd name="connsiteX2" fmla="*/ 0 w 7472516"/>
              <a:gd name="connsiteY2" fmla="*/ 4708142 h 470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72516" h="4708142">
                <a:moveTo>
                  <a:pt x="7472516" y="0"/>
                </a:moveTo>
                <a:lnTo>
                  <a:pt x="7472516" y="4708142"/>
                </a:lnTo>
                <a:lnTo>
                  <a:pt x="0" y="47081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1510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606">
            <a:extLst>
              <a:ext uri="{FF2B5EF4-FFF2-40B4-BE49-F238E27FC236}">
                <a16:creationId xmlns="" xmlns:a16="http://schemas.microsoft.com/office/drawing/2014/main" id="{171E705C-1DA7-4931-B5A1-64DB8A7999FE}"/>
              </a:ext>
            </a:extLst>
          </p:cNvPr>
          <p:cNvSpPr txBox="1">
            <a:spLocks/>
          </p:cNvSpPr>
          <p:nvPr/>
        </p:nvSpPr>
        <p:spPr>
          <a:xfrm>
            <a:off x="8610600" y="6356351"/>
            <a:ext cx="2743200" cy="3651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40" tIns="45720" rIns="91440" bIns="4572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/>
            <a:fld id="{86CB4B4D-7CA3-9044-876B-883B54F8677D}" type="slidenum">
              <a:rPr lang="en-US" altLang="zh-CN" sz="1867" smtClean="0">
                <a:solidFill>
                  <a:prstClr val="black"/>
                </a:solidFill>
                <a:cs typeface="+mn-ea"/>
                <a:sym typeface="+mn-lt"/>
              </a:rPr>
              <a:pPr defTabSz="914377"/>
              <a:t>5</a:t>
            </a:fld>
            <a:endParaRPr lang="en-US" altLang="zh-CN" sz="1867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Shape 617">
            <a:extLst>
              <a:ext uri="{FF2B5EF4-FFF2-40B4-BE49-F238E27FC236}">
                <a16:creationId xmlns="" xmlns:a16="http://schemas.microsoft.com/office/drawing/2014/main" id="{80256384-39B0-473C-A7B1-449652D84813}"/>
              </a:ext>
            </a:extLst>
          </p:cNvPr>
          <p:cNvSpPr/>
          <p:nvPr/>
        </p:nvSpPr>
        <p:spPr>
          <a:xfrm>
            <a:off x="1424521" y="2469579"/>
            <a:ext cx="4050343" cy="25554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>
            <a:noAutofit/>
          </a:bodyPr>
          <a:lstStyle/>
          <a:p>
            <a:pPr marL="342900" indent="-342900" defTabSz="914377">
              <a:lnSpc>
                <a:spcPct val="150000"/>
              </a:lnSpc>
              <a:buFont typeface="Wingdings" panose="05000000000000000000" pitchFamily="2" charset="2"/>
              <a:buChar char="p"/>
            </a:pPr>
            <a:endParaRPr lang="zh-CN" altLang="en-US" sz="2000" b="1" dirty="0">
              <a:cs typeface="+mn-ea"/>
              <a:sym typeface="+mn-lt"/>
            </a:endParaRPr>
          </a:p>
          <a:p>
            <a:pPr marL="342900" indent="-342900" defTabSz="914377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b="1" dirty="0">
                <a:cs typeface="+mn-ea"/>
                <a:sym typeface="+mn-lt"/>
              </a:rPr>
              <a:t>好的过程能把赌博变成投资</a:t>
            </a:r>
          </a:p>
          <a:p>
            <a:pPr marL="342900" indent="-342900" defTabSz="914377">
              <a:lnSpc>
                <a:spcPct val="150000"/>
              </a:lnSpc>
              <a:buFont typeface="Wingdings" panose="05000000000000000000" pitchFamily="2" charset="2"/>
              <a:buChar char="p"/>
            </a:pPr>
            <a:endParaRPr lang="zh-CN" altLang="en-US" sz="2000" b="1" dirty="0">
              <a:cs typeface="+mn-ea"/>
              <a:sym typeface="+mn-lt"/>
            </a:endParaRPr>
          </a:p>
          <a:p>
            <a:pPr marL="342900" indent="-342900" defTabSz="914377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b="1" dirty="0">
                <a:cs typeface="+mn-ea"/>
                <a:sym typeface="+mn-lt"/>
              </a:rPr>
              <a:t>坏的过程能把投资变成赌博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0429CBF-2D4B-448A-A882-27FDE455EB99}"/>
              </a:ext>
            </a:extLst>
          </p:cNvPr>
          <p:cNvGrpSpPr/>
          <p:nvPr/>
        </p:nvGrpSpPr>
        <p:grpSpPr>
          <a:xfrm>
            <a:off x="170989" y="68826"/>
            <a:ext cx="7090772" cy="1819328"/>
            <a:chOff x="170989" y="68826"/>
            <a:chExt cx="7090772" cy="1819328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7BA77B4C-9C21-45B0-BB7E-AB2B0DC4C490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5" name="图片 34">
                <a:extLst>
                  <a:ext uri="{FF2B5EF4-FFF2-40B4-BE49-F238E27FC236}">
                    <a16:creationId xmlns="" xmlns:a16="http://schemas.microsoft.com/office/drawing/2014/main" id="{A4798B70-FC49-49FB-AFF9-D425B09CE7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="" xmlns:a16="http://schemas.microsoft.com/office/drawing/2014/main" id="{5EF11F74-258C-42D9-B549-7E17029DF5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7" name="文本框 14">
                <a:extLst>
                  <a:ext uri="{FF2B5EF4-FFF2-40B4-BE49-F238E27FC236}">
                    <a16:creationId xmlns="" xmlns:a16="http://schemas.microsoft.com/office/drawing/2014/main" id="{940EEE16-3C8E-415A-8834-1826C3ECBC52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algn="dist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</a:t>
                </a:r>
                <a:r>
                  <a:rPr lang="en-US" altLang="zh-CN" sz="3600" dirty="0">
                    <a:cs typeface="+mn-ea"/>
                    <a:sym typeface="+mn-lt"/>
                  </a:rPr>
                  <a:t>/</a:t>
                </a:r>
                <a:r>
                  <a:rPr lang="zh-CN" altLang="en-US" sz="3600" dirty="0">
                    <a:cs typeface="+mn-ea"/>
                    <a:sym typeface="+mn-lt"/>
                  </a:rPr>
                  <a:t>过程的作用</a:t>
                </a:r>
              </a:p>
            </p:txBody>
          </p:sp>
        </p:grpSp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CBA5651F-4459-48D3-9F2D-5855CFDD42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536546" y="330705"/>
              <a:ext cx="725215" cy="1001932"/>
            </a:xfrm>
            <a:prstGeom prst="rect">
              <a:avLst/>
            </a:prstGeom>
          </p:spPr>
        </p:pic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CE60C90-EA37-4186-8528-7B5FDCE098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51" y="2153264"/>
            <a:ext cx="5627497" cy="373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AD226DFF-F987-4BA7-8F82-6944DF106A1F}"/>
              </a:ext>
            </a:extLst>
          </p:cNvPr>
          <p:cNvGrpSpPr/>
          <p:nvPr/>
        </p:nvGrpSpPr>
        <p:grpSpPr>
          <a:xfrm>
            <a:off x="170989" y="68826"/>
            <a:ext cx="7090772" cy="1819328"/>
            <a:chOff x="170989" y="68826"/>
            <a:chExt cx="7090772" cy="1819328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9077C89D-312E-4B71-82BE-82D152DA5D17}"/>
                </a:ext>
              </a:extLst>
            </p:cNvPr>
            <p:cNvGrpSpPr/>
            <p:nvPr/>
          </p:nvGrpSpPr>
          <p:grpSpPr>
            <a:xfrm>
              <a:off x="170989" y="68826"/>
              <a:ext cx="6547311" cy="1819328"/>
              <a:chOff x="170989" y="68826"/>
              <a:chExt cx="6547311" cy="1819328"/>
            </a:xfrm>
          </p:grpSpPr>
          <p:pic>
            <p:nvPicPr>
              <p:cNvPr id="33" name="图片 32">
                <a:extLst>
                  <a:ext uri="{FF2B5EF4-FFF2-40B4-BE49-F238E27FC236}">
                    <a16:creationId xmlns="" xmlns:a16="http://schemas.microsoft.com/office/drawing/2014/main" id="{E025B79B-429D-4561-81F7-A02ACF3FEC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="" xmlns:a16="http://schemas.microsoft.com/office/drawing/2014/main" id="{764D3F10-3B9B-4FE3-A265-9579AF0461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5" name="文本框 14">
                <a:extLst>
                  <a:ext uri="{FF2B5EF4-FFF2-40B4-BE49-F238E27FC236}">
                    <a16:creationId xmlns="" xmlns:a16="http://schemas.microsoft.com/office/drawing/2014/main" id="{CD3FA3AC-B211-446C-B025-5DD986064A01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184704" cy="8265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dirty="0">
                    <a:cs typeface="+mn-ea"/>
                    <a:sym typeface="+mn-lt"/>
                  </a:rPr>
                  <a:t>流程</a:t>
                </a:r>
                <a:r>
                  <a:rPr lang="en-US" altLang="zh-CN" sz="3600" dirty="0">
                    <a:cs typeface="+mn-ea"/>
                    <a:sym typeface="+mn-lt"/>
                  </a:rPr>
                  <a:t>/</a:t>
                </a:r>
                <a:r>
                  <a:rPr lang="zh-CN" altLang="en-US" sz="3600" dirty="0">
                    <a:cs typeface="+mn-ea"/>
                    <a:sym typeface="+mn-lt"/>
                  </a:rPr>
                  <a:t>过程（</a:t>
                </a:r>
                <a:r>
                  <a:rPr lang="en-US" altLang="zh-CN" sz="3600" dirty="0">
                    <a:cs typeface="+mn-ea"/>
                    <a:sym typeface="+mn-lt"/>
                  </a:rPr>
                  <a:t>process</a:t>
                </a:r>
                <a:r>
                  <a:rPr lang="zh-CN" altLang="en-US" sz="3600" dirty="0">
                    <a:cs typeface="+mn-ea"/>
                    <a:sym typeface="+mn-lt"/>
                  </a:rPr>
                  <a:t>）的定义</a:t>
                </a:r>
              </a:p>
            </p:txBody>
          </p:sp>
        </p:grp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BC5D647E-943D-4C77-9FAC-769BFA11E5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536546" y="330705"/>
              <a:ext cx="725215" cy="1001932"/>
            </a:xfrm>
            <a:prstGeom prst="rect">
              <a:avLst/>
            </a:prstGeom>
          </p:spPr>
        </p:pic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765613B7-5696-467F-9486-ADE9B3E5334E}"/>
              </a:ext>
            </a:extLst>
          </p:cNvPr>
          <p:cNvGrpSpPr/>
          <p:nvPr/>
        </p:nvGrpSpPr>
        <p:grpSpPr>
          <a:xfrm>
            <a:off x="4660358" y="2060134"/>
            <a:ext cx="2871287" cy="4220152"/>
            <a:chOff x="4660358" y="2060134"/>
            <a:chExt cx="2871287" cy="4220152"/>
          </a:xfrm>
        </p:grpSpPr>
        <p:sp>
          <p:nvSpPr>
            <p:cNvPr id="11" name="Shape 561">
              <a:extLst>
                <a:ext uri="{FF2B5EF4-FFF2-40B4-BE49-F238E27FC236}">
                  <a16:creationId xmlns="" xmlns:a16="http://schemas.microsoft.com/office/drawing/2014/main" id="{A091B8B2-2B0D-4B53-9D90-0FAAD081111E}"/>
                </a:ext>
              </a:extLst>
            </p:cNvPr>
            <p:cNvSpPr/>
            <p:nvPr/>
          </p:nvSpPr>
          <p:spPr>
            <a:xfrm>
              <a:off x="4660358" y="4600930"/>
              <a:ext cx="2871287" cy="1679356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19051" tIns="19051" rIns="19051" bIns="19051" numCol="1" anchor="t">
              <a:noAutofit/>
            </a:bodyPr>
            <a:lstStyle>
              <a:lvl1pPr algn="ctr"/>
            </a:lstStyle>
            <a:p>
              <a:pPr defTabSz="914377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迈克尔 </a:t>
              </a:r>
              <a:r>
                <a:rPr lang="en-US" altLang="zh-CN" sz="1600" b="1" dirty="0">
                  <a:cs typeface="+mn-ea"/>
                  <a:sym typeface="+mn-lt"/>
                </a:rPr>
                <a:t>· </a:t>
              </a:r>
              <a:r>
                <a:rPr lang="zh-CN" altLang="en-US" sz="1600" b="1" dirty="0">
                  <a:cs typeface="+mn-ea"/>
                  <a:sym typeface="+mn-lt"/>
                </a:rPr>
                <a:t>哈默：把一个或多个输入转化为对顾客有价值的输出的活动。</a:t>
              </a: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E9FAB088-99AF-403A-9DA3-5FCB78AED3BE}"/>
                </a:ext>
              </a:extLst>
            </p:cNvPr>
            <p:cNvSpPr/>
            <p:nvPr/>
          </p:nvSpPr>
          <p:spPr>
            <a:xfrm>
              <a:off x="5072566" y="2060134"/>
              <a:ext cx="2046869" cy="2046869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88000">
                    <a:srgbClr val="C4D6EB"/>
                  </a:gs>
                  <a:gs pos="100000">
                    <a:schemeClr val="bg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sz="1867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42" name="图片 41">
              <a:extLst>
                <a:ext uri="{FF2B5EF4-FFF2-40B4-BE49-F238E27FC236}">
                  <a16:creationId xmlns="" xmlns:a16="http://schemas.microsoft.com/office/drawing/2014/main" id="{71531425-7ED5-44E2-9CAF-D8A04DEB7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13" r="18509" b="3644"/>
            <a:stretch>
              <a:fillRect/>
            </a:stretch>
          </p:blipFill>
          <p:spPr>
            <a:xfrm>
              <a:off x="5146258" y="2157197"/>
              <a:ext cx="1900646" cy="1900646"/>
            </a:xfrm>
            <a:custGeom>
              <a:avLst/>
              <a:gdLst>
                <a:gd name="connsiteX0" fmla="*/ 950323 w 1900646"/>
                <a:gd name="connsiteY0" fmla="*/ 0 h 1900646"/>
                <a:gd name="connsiteX1" fmla="*/ 1900646 w 1900646"/>
                <a:gd name="connsiteY1" fmla="*/ 950323 h 1900646"/>
                <a:gd name="connsiteX2" fmla="*/ 950323 w 1900646"/>
                <a:gd name="connsiteY2" fmla="*/ 1900646 h 1900646"/>
                <a:gd name="connsiteX3" fmla="*/ 0 w 1900646"/>
                <a:gd name="connsiteY3" fmla="*/ 950323 h 1900646"/>
                <a:gd name="connsiteX4" fmla="*/ 950323 w 1900646"/>
                <a:gd name="connsiteY4" fmla="*/ 0 h 1900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0646" h="1900646">
                  <a:moveTo>
                    <a:pt x="950323" y="0"/>
                  </a:moveTo>
                  <a:cubicBezTo>
                    <a:pt x="1475172" y="0"/>
                    <a:pt x="1900646" y="425474"/>
                    <a:pt x="1900646" y="950323"/>
                  </a:cubicBezTo>
                  <a:cubicBezTo>
                    <a:pt x="1900646" y="1475172"/>
                    <a:pt x="1475172" y="1900646"/>
                    <a:pt x="950323" y="1900646"/>
                  </a:cubicBezTo>
                  <a:cubicBezTo>
                    <a:pt x="425474" y="1900646"/>
                    <a:pt x="0" y="1475172"/>
                    <a:pt x="0" y="950323"/>
                  </a:cubicBezTo>
                  <a:cubicBezTo>
                    <a:pt x="0" y="425474"/>
                    <a:pt x="425474" y="0"/>
                    <a:pt x="950323" y="0"/>
                  </a:cubicBezTo>
                  <a:close/>
                </a:path>
              </a:pathLst>
            </a:custGeom>
          </p:spPr>
        </p:pic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E362F788-199D-47EB-907D-92B0E59EFCA3}"/>
              </a:ext>
            </a:extLst>
          </p:cNvPr>
          <p:cNvGrpSpPr/>
          <p:nvPr/>
        </p:nvGrpSpPr>
        <p:grpSpPr>
          <a:xfrm>
            <a:off x="1086990" y="2074311"/>
            <a:ext cx="2871287" cy="4499145"/>
            <a:chOff x="1086990" y="2074311"/>
            <a:chExt cx="2871287" cy="4499145"/>
          </a:xfrm>
        </p:grpSpPr>
        <p:sp>
          <p:nvSpPr>
            <p:cNvPr id="10" name="Shape 555">
              <a:extLst>
                <a:ext uri="{FF2B5EF4-FFF2-40B4-BE49-F238E27FC236}">
                  <a16:creationId xmlns="" xmlns:a16="http://schemas.microsoft.com/office/drawing/2014/main" id="{5207F915-83DF-4951-A995-490247C7FE92}"/>
                </a:ext>
              </a:extLst>
            </p:cNvPr>
            <p:cNvSpPr/>
            <p:nvPr/>
          </p:nvSpPr>
          <p:spPr>
            <a:xfrm>
              <a:off x="1086990" y="4600929"/>
              <a:ext cx="2871287" cy="197252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19051" tIns="19051" rIns="19051" bIns="19051" numCol="1" anchor="t">
              <a:noAutofit/>
            </a:bodyPr>
            <a:lstStyle>
              <a:lvl1pPr algn="ctr"/>
            </a:lstStyle>
            <a:p>
              <a:pPr defTabSz="914377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牛津英语大字典：一个或一系列有规律的行动，这些行动以确定的方式发生或执行，导致特定结果的出现</a:t>
              </a:r>
              <a:r>
                <a:rPr lang="en-US" altLang="zh-CN" sz="1600" b="1" dirty="0">
                  <a:cs typeface="+mn-ea"/>
                  <a:sym typeface="+mn-lt"/>
                </a:rPr>
                <a:t>——</a:t>
              </a:r>
              <a:r>
                <a:rPr lang="zh-CN" altLang="en-US" sz="1600" b="1" dirty="0">
                  <a:cs typeface="+mn-ea"/>
                  <a:sym typeface="+mn-lt"/>
                </a:rPr>
                <a:t>一个或一系列连续的操作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B46EE326-5DA2-4285-A06F-F07CF65DE7BC}"/>
                </a:ext>
              </a:extLst>
            </p:cNvPr>
            <p:cNvSpPr/>
            <p:nvPr/>
          </p:nvSpPr>
          <p:spPr>
            <a:xfrm>
              <a:off x="1499198" y="2074311"/>
              <a:ext cx="2046869" cy="2046869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E9EFF"/>
                  </a:gs>
                  <a:gs pos="36000">
                    <a:srgbClr val="85C2FF"/>
                  </a:gs>
                  <a:gs pos="7000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sz="1867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27C550D3-7B18-4306-9DCE-BB8B72CA8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20" t="5223" r="14764" b="6104"/>
            <a:stretch>
              <a:fillRect/>
            </a:stretch>
          </p:blipFill>
          <p:spPr>
            <a:xfrm>
              <a:off x="1577744" y="2154586"/>
              <a:ext cx="1900646" cy="1900646"/>
            </a:xfrm>
            <a:custGeom>
              <a:avLst/>
              <a:gdLst>
                <a:gd name="connsiteX0" fmla="*/ 950323 w 1900646"/>
                <a:gd name="connsiteY0" fmla="*/ 0 h 1900646"/>
                <a:gd name="connsiteX1" fmla="*/ 1900646 w 1900646"/>
                <a:gd name="connsiteY1" fmla="*/ 950323 h 1900646"/>
                <a:gd name="connsiteX2" fmla="*/ 950323 w 1900646"/>
                <a:gd name="connsiteY2" fmla="*/ 1900646 h 1900646"/>
                <a:gd name="connsiteX3" fmla="*/ 0 w 1900646"/>
                <a:gd name="connsiteY3" fmla="*/ 950323 h 1900646"/>
                <a:gd name="connsiteX4" fmla="*/ 950323 w 1900646"/>
                <a:gd name="connsiteY4" fmla="*/ 0 h 1900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0646" h="1900646">
                  <a:moveTo>
                    <a:pt x="950323" y="0"/>
                  </a:moveTo>
                  <a:cubicBezTo>
                    <a:pt x="1475172" y="0"/>
                    <a:pt x="1900646" y="425474"/>
                    <a:pt x="1900646" y="950323"/>
                  </a:cubicBezTo>
                  <a:cubicBezTo>
                    <a:pt x="1900646" y="1475172"/>
                    <a:pt x="1475172" y="1900646"/>
                    <a:pt x="950323" y="1900646"/>
                  </a:cubicBezTo>
                  <a:cubicBezTo>
                    <a:pt x="425474" y="1900646"/>
                    <a:pt x="0" y="1475172"/>
                    <a:pt x="0" y="950323"/>
                  </a:cubicBezTo>
                  <a:cubicBezTo>
                    <a:pt x="0" y="425474"/>
                    <a:pt x="425474" y="0"/>
                    <a:pt x="950323" y="0"/>
                  </a:cubicBezTo>
                  <a:close/>
                </a:path>
              </a:pathLst>
            </a:custGeom>
          </p:spPr>
        </p:pic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D4EE4D20-476D-433F-A941-717C9F6F974D}"/>
              </a:ext>
            </a:extLst>
          </p:cNvPr>
          <p:cNvGrpSpPr/>
          <p:nvPr/>
        </p:nvGrpSpPr>
        <p:grpSpPr>
          <a:xfrm>
            <a:off x="8233726" y="2074311"/>
            <a:ext cx="3568337" cy="4205975"/>
            <a:chOff x="8233726" y="2074311"/>
            <a:chExt cx="3568337" cy="4205975"/>
          </a:xfrm>
        </p:grpSpPr>
        <p:sp>
          <p:nvSpPr>
            <p:cNvPr id="3" name="PA_椭圆 5">
              <a:extLst>
                <a:ext uri="{FF2B5EF4-FFF2-40B4-BE49-F238E27FC236}">
                  <a16:creationId xmlns="" xmlns:a16="http://schemas.microsoft.com/office/drawing/2014/main" id="{15D39DEE-F50F-4B6B-9CC3-91DCA94AE0E1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 rot="19031956">
              <a:off x="9383975" y="3752687"/>
              <a:ext cx="2418088" cy="2493891"/>
            </a:xfrm>
            <a:prstGeom prst="ellipse">
              <a:avLst/>
            </a:prstGeom>
            <a:gradFill flip="none" rotWithShape="1">
              <a:gsLst>
                <a:gs pos="19000">
                  <a:schemeClr val="bg1">
                    <a:alpha val="21000"/>
                  </a:schemeClr>
                </a:gs>
                <a:gs pos="73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 defTabSz="914377"/>
              <a:endParaRPr lang="zh-CN" altLang="en-US" sz="1867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Shape 566">
              <a:extLst>
                <a:ext uri="{FF2B5EF4-FFF2-40B4-BE49-F238E27FC236}">
                  <a16:creationId xmlns="" xmlns:a16="http://schemas.microsoft.com/office/drawing/2014/main" id="{300E5102-2570-4DA8-8A78-52BDB7CB59BA}"/>
                </a:ext>
              </a:extLst>
            </p:cNvPr>
            <p:cNvSpPr/>
            <p:nvPr/>
          </p:nvSpPr>
          <p:spPr>
            <a:xfrm>
              <a:off x="8233726" y="4600930"/>
              <a:ext cx="3244041" cy="1679356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19051" tIns="19051" rIns="19051" bIns="19051" numCol="1" anchor="t">
              <a:noAutofit/>
            </a:bodyPr>
            <a:lstStyle>
              <a:lvl1pPr algn="ctr"/>
            </a:lstStyle>
            <a:p>
              <a:pPr defTabSz="914377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正信嘉华：流程是一组企业在完成使命中所必需的、逻辑性相关的活动，通过有序地执行能够产生增值，达到特定的结果，它具有起点和终点，能够定义输入和输出。</a:t>
              </a: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5EECFFD4-440B-4A48-8888-CD50AB0FF04B}"/>
                </a:ext>
              </a:extLst>
            </p:cNvPr>
            <p:cNvSpPr/>
            <p:nvPr/>
          </p:nvSpPr>
          <p:spPr>
            <a:xfrm>
              <a:off x="8607767" y="2074311"/>
              <a:ext cx="2046869" cy="2046869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E9EFF"/>
                  </a:gs>
                  <a:gs pos="46948">
                    <a:srgbClr val="ACD6FF"/>
                  </a:gs>
                  <a:gs pos="36000">
                    <a:srgbClr val="85C2FF"/>
                  </a:gs>
                  <a:gs pos="7600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sz="1867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41" name="图片 40">
              <a:extLst>
                <a:ext uri="{FF2B5EF4-FFF2-40B4-BE49-F238E27FC236}">
                  <a16:creationId xmlns="" xmlns:a16="http://schemas.microsoft.com/office/drawing/2014/main" id="{AC1301FF-8350-4455-A944-27FEC20F8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74" t="3279" r="16531"/>
            <a:stretch>
              <a:fillRect/>
            </a:stretch>
          </p:blipFill>
          <p:spPr>
            <a:xfrm>
              <a:off x="8692373" y="2148100"/>
              <a:ext cx="1900646" cy="1858368"/>
            </a:xfrm>
            <a:custGeom>
              <a:avLst/>
              <a:gdLst>
                <a:gd name="connsiteX0" fmla="*/ 950323 w 1900646"/>
                <a:gd name="connsiteY0" fmla="*/ 0 h 1858368"/>
                <a:gd name="connsiteX1" fmla="*/ 1900646 w 1900646"/>
                <a:gd name="connsiteY1" fmla="*/ 950323 h 1858368"/>
                <a:gd name="connsiteX2" fmla="*/ 1232920 w 1900646"/>
                <a:gd name="connsiteY2" fmla="*/ 1857922 h 1858368"/>
                <a:gd name="connsiteX3" fmla="*/ 1231183 w 1900646"/>
                <a:gd name="connsiteY3" fmla="*/ 1858368 h 1858368"/>
                <a:gd name="connsiteX4" fmla="*/ 669463 w 1900646"/>
                <a:gd name="connsiteY4" fmla="*/ 1858368 h 1858368"/>
                <a:gd name="connsiteX5" fmla="*/ 667726 w 1900646"/>
                <a:gd name="connsiteY5" fmla="*/ 1857922 h 1858368"/>
                <a:gd name="connsiteX6" fmla="*/ 0 w 1900646"/>
                <a:gd name="connsiteY6" fmla="*/ 950323 h 1858368"/>
                <a:gd name="connsiteX7" fmla="*/ 950323 w 1900646"/>
                <a:gd name="connsiteY7" fmla="*/ 0 h 1858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0646" h="1858368">
                  <a:moveTo>
                    <a:pt x="950323" y="0"/>
                  </a:moveTo>
                  <a:cubicBezTo>
                    <a:pt x="1475172" y="0"/>
                    <a:pt x="1900646" y="425474"/>
                    <a:pt x="1900646" y="950323"/>
                  </a:cubicBezTo>
                  <a:cubicBezTo>
                    <a:pt x="1900646" y="1376763"/>
                    <a:pt x="1619767" y="1737600"/>
                    <a:pt x="1232920" y="1857922"/>
                  </a:cubicBezTo>
                  <a:lnTo>
                    <a:pt x="1231183" y="1858368"/>
                  </a:lnTo>
                  <a:lnTo>
                    <a:pt x="669463" y="1858368"/>
                  </a:lnTo>
                  <a:lnTo>
                    <a:pt x="667726" y="1857922"/>
                  </a:lnTo>
                  <a:cubicBezTo>
                    <a:pt x="280879" y="1737600"/>
                    <a:pt x="0" y="1376763"/>
                    <a:pt x="0" y="950323"/>
                  </a:cubicBezTo>
                  <a:cubicBezTo>
                    <a:pt x="0" y="425474"/>
                    <a:pt x="425474" y="0"/>
                    <a:pt x="950323" y="0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295742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6F5914A-452F-4C2D-83B1-43B438CB0F5E}"/>
              </a:ext>
            </a:extLst>
          </p:cNvPr>
          <p:cNvGrpSpPr/>
          <p:nvPr/>
        </p:nvGrpSpPr>
        <p:grpSpPr>
          <a:xfrm>
            <a:off x="1956221" y="3145355"/>
            <a:ext cx="3637987" cy="3488242"/>
            <a:chOff x="1694642" y="1264176"/>
            <a:chExt cx="4716270" cy="4522142"/>
          </a:xfrm>
        </p:grpSpPr>
        <p:sp>
          <p:nvSpPr>
            <p:cNvPr id="10" name="任意多边形 28">
              <a:extLst>
                <a:ext uri="{FF2B5EF4-FFF2-40B4-BE49-F238E27FC236}">
                  <a16:creationId xmlns="" xmlns:a16="http://schemas.microsoft.com/office/drawing/2014/main" id="{20DA3E4E-5345-4A80-B019-DD0DAC779E06}"/>
                </a:ext>
              </a:extLst>
            </p:cNvPr>
            <p:cNvSpPr/>
            <p:nvPr/>
          </p:nvSpPr>
          <p:spPr>
            <a:xfrm>
              <a:off x="3987351" y="1264176"/>
              <a:ext cx="1912195" cy="2201336"/>
            </a:xfrm>
            <a:custGeom>
              <a:avLst/>
              <a:gdLst>
                <a:gd name="connsiteX0" fmla="*/ 0 w 1912195"/>
                <a:gd name="connsiteY0" fmla="*/ 0 h 2201336"/>
                <a:gd name="connsiteX1" fmla="*/ 201220 w 1912195"/>
                <a:gd name="connsiteY1" fmla="*/ 10161 h 2201336"/>
                <a:gd name="connsiteX2" fmla="*/ 1846060 w 1912195"/>
                <a:gd name="connsiteY2" fmla="*/ 996034 h 2201336"/>
                <a:gd name="connsiteX3" fmla="*/ 1912195 w 1912195"/>
                <a:gd name="connsiteY3" fmla="*/ 1104896 h 2201336"/>
                <a:gd name="connsiteX4" fmla="*/ 4369 w 1912195"/>
                <a:gd name="connsiteY4" fmla="*/ 2201336 h 2201336"/>
                <a:gd name="connsiteX5" fmla="*/ 0 w 1912195"/>
                <a:gd name="connsiteY5" fmla="*/ 0 h 220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2195" h="2201336">
                  <a:moveTo>
                    <a:pt x="0" y="0"/>
                  </a:moveTo>
                  <a:lnTo>
                    <a:pt x="201220" y="10161"/>
                  </a:lnTo>
                  <a:cubicBezTo>
                    <a:pt x="885776" y="79681"/>
                    <a:pt x="1480116" y="454366"/>
                    <a:pt x="1846060" y="996034"/>
                  </a:cubicBezTo>
                  <a:lnTo>
                    <a:pt x="1912195" y="1104896"/>
                  </a:lnTo>
                  <a:lnTo>
                    <a:pt x="4369" y="2201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C7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任意多边形 27">
              <a:extLst>
                <a:ext uri="{FF2B5EF4-FFF2-40B4-BE49-F238E27FC236}">
                  <a16:creationId xmlns="" xmlns:a16="http://schemas.microsoft.com/office/drawing/2014/main" id="{957640ED-E173-4FD7-8B10-00721FAD20CD}"/>
                </a:ext>
              </a:extLst>
            </p:cNvPr>
            <p:cNvSpPr/>
            <p:nvPr/>
          </p:nvSpPr>
          <p:spPr>
            <a:xfrm>
              <a:off x="2014921" y="1264176"/>
              <a:ext cx="1912195" cy="2201337"/>
            </a:xfrm>
            <a:custGeom>
              <a:avLst/>
              <a:gdLst>
                <a:gd name="connsiteX0" fmla="*/ 1912195 w 1912195"/>
                <a:gd name="connsiteY0" fmla="*/ 0 h 2201337"/>
                <a:gd name="connsiteX1" fmla="*/ 1907825 w 1912195"/>
                <a:gd name="connsiteY1" fmla="*/ 2201337 h 2201337"/>
                <a:gd name="connsiteX2" fmla="*/ 0 w 1912195"/>
                <a:gd name="connsiteY2" fmla="*/ 1104897 h 2201337"/>
                <a:gd name="connsiteX3" fmla="*/ 66136 w 1912195"/>
                <a:gd name="connsiteY3" fmla="*/ 996034 h 2201337"/>
                <a:gd name="connsiteX4" fmla="*/ 1710976 w 1912195"/>
                <a:gd name="connsiteY4" fmla="*/ 10161 h 2201337"/>
                <a:gd name="connsiteX5" fmla="*/ 1912195 w 1912195"/>
                <a:gd name="connsiteY5" fmla="*/ 0 h 220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2195" h="2201337">
                  <a:moveTo>
                    <a:pt x="1912195" y="0"/>
                  </a:moveTo>
                  <a:lnTo>
                    <a:pt x="1907825" y="2201337"/>
                  </a:lnTo>
                  <a:lnTo>
                    <a:pt x="0" y="1104897"/>
                  </a:lnTo>
                  <a:lnTo>
                    <a:pt x="66136" y="996034"/>
                  </a:lnTo>
                  <a:cubicBezTo>
                    <a:pt x="432080" y="454366"/>
                    <a:pt x="1026421" y="79681"/>
                    <a:pt x="1710976" y="10161"/>
                  </a:cubicBezTo>
                  <a:lnTo>
                    <a:pt x="1912195" y="0"/>
                  </a:lnTo>
                  <a:close/>
                </a:path>
              </a:pathLst>
            </a:custGeom>
            <a:solidFill>
              <a:srgbClr val="B7C7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任意多边形 26">
              <a:extLst>
                <a:ext uri="{FF2B5EF4-FFF2-40B4-BE49-F238E27FC236}">
                  <a16:creationId xmlns="" xmlns:a16="http://schemas.microsoft.com/office/drawing/2014/main" id="{55FD14F2-36C5-437B-8156-F5014F2B07D3}"/>
                </a:ext>
              </a:extLst>
            </p:cNvPr>
            <p:cNvSpPr/>
            <p:nvPr/>
          </p:nvSpPr>
          <p:spPr>
            <a:xfrm>
              <a:off x="1694642" y="2420566"/>
              <a:ext cx="2193618" cy="2209362"/>
            </a:xfrm>
            <a:custGeom>
              <a:avLst/>
              <a:gdLst>
                <a:gd name="connsiteX0" fmla="*/ 288997 w 2193618"/>
                <a:gd name="connsiteY0" fmla="*/ 0 h 2209362"/>
                <a:gd name="connsiteX1" fmla="*/ 2193618 w 2193618"/>
                <a:gd name="connsiteY1" fmla="*/ 1104681 h 2209362"/>
                <a:gd name="connsiteX2" fmla="*/ 288997 w 2193618"/>
                <a:gd name="connsiteY2" fmla="*/ 2209362 h 2209362"/>
                <a:gd name="connsiteX3" fmla="*/ 273083 w 2193618"/>
                <a:gd name="connsiteY3" fmla="*/ 2183167 h 2209362"/>
                <a:gd name="connsiteX4" fmla="*/ 0 w 2193618"/>
                <a:gd name="connsiteY4" fmla="*/ 1104681 h 2209362"/>
                <a:gd name="connsiteX5" fmla="*/ 273083 w 2193618"/>
                <a:gd name="connsiteY5" fmla="*/ 26195 h 2209362"/>
                <a:gd name="connsiteX6" fmla="*/ 288997 w 2193618"/>
                <a:gd name="connsiteY6" fmla="*/ 0 h 220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3618" h="2209362">
                  <a:moveTo>
                    <a:pt x="288997" y="0"/>
                  </a:moveTo>
                  <a:lnTo>
                    <a:pt x="2193618" y="1104681"/>
                  </a:lnTo>
                  <a:lnTo>
                    <a:pt x="288997" y="2209362"/>
                  </a:lnTo>
                  <a:lnTo>
                    <a:pt x="273083" y="2183167"/>
                  </a:lnTo>
                  <a:cubicBezTo>
                    <a:pt x="98926" y="1862573"/>
                    <a:pt x="0" y="1495180"/>
                    <a:pt x="0" y="1104681"/>
                  </a:cubicBezTo>
                  <a:cubicBezTo>
                    <a:pt x="0" y="714183"/>
                    <a:pt x="98926" y="346790"/>
                    <a:pt x="273083" y="26195"/>
                  </a:cubicBezTo>
                  <a:lnTo>
                    <a:pt x="288997" y="0"/>
                  </a:lnTo>
                  <a:close/>
                </a:path>
              </a:pathLst>
            </a:custGeom>
            <a:solidFill>
              <a:srgbClr val="B7C7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任意多边形 25">
              <a:extLst>
                <a:ext uri="{FF2B5EF4-FFF2-40B4-BE49-F238E27FC236}">
                  <a16:creationId xmlns="" xmlns:a16="http://schemas.microsoft.com/office/drawing/2014/main" id="{045C259F-D0C1-4E4A-9562-3E628ED6228E}"/>
                </a:ext>
              </a:extLst>
            </p:cNvPr>
            <p:cNvSpPr/>
            <p:nvPr/>
          </p:nvSpPr>
          <p:spPr>
            <a:xfrm>
              <a:off x="4026209" y="2420567"/>
              <a:ext cx="2193617" cy="2209361"/>
            </a:xfrm>
            <a:custGeom>
              <a:avLst/>
              <a:gdLst>
                <a:gd name="connsiteX0" fmla="*/ 1904621 w 2193617"/>
                <a:gd name="connsiteY0" fmla="*/ 0 h 2209361"/>
                <a:gd name="connsiteX1" fmla="*/ 1920534 w 2193617"/>
                <a:gd name="connsiteY1" fmla="*/ 26194 h 2209361"/>
                <a:gd name="connsiteX2" fmla="*/ 2193617 w 2193617"/>
                <a:gd name="connsiteY2" fmla="*/ 1104680 h 2209361"/>
                <a:gd name="connsiteX3" fmla="*/ 1920534 w 2193617"/>
                <a:gd name="connsiteY3" fmla="*/ 2183166 h 2209361"/>
                <a:gd name="connsiteX4" fmla="*/ 1904621 w 2193617"/>
                <a:gd name="connsiteY4" fmla="*/ 2209361 h 2209361"/>
                <a:gd name="connsiteX5" fmla="*/ 0 w 2193617"/>
                <a:gd name="connsiteY5" fmla="*/ 1104680 h 2209361"/>
                <a:gd name="connsiteX6" fmla="*/ 1904621 w 2193617"/>
                <a:gd name="connsiteY6" fmla="*/ 0 h 2209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3617" h="2209361">
                  <a:moveTo>
                    <a:pt x="1904621" y="0"/>
                  </a:moveTo>
                  <a:lnTo>
                    <a:pt x="1920534" y="26194"/>
                  </a:lnTo>
                  <a:cubicBezTo>
                    <a:pt x="2094692" y="346789"/>
                    <a:pt x="2193617" y="714182"/>
                    <a:pt x="2193617" y="1104680"/>
                  </a:cubicBezTo>
                  <a:cubicBezTo>
                    <a:pt x="2193617" y="1495179"/>
                    <a:pt x="2094692" y="1862572"/>
                    <a:pt x="1920534" y="2183166"/>
                  </a:cubicBezTo>
                  <a:lnTo>
                    <a:pt x="1904621" y="2209361"/>
                  </a:lnTo>
                  <a:lnTo>
                    <a:pt x="0" y="1104680"/>
                  </a:lnTo>
                  <a:lnTo>
                    <a:pt x="1904621" y="0"/>
                  </a:lnTo>
                  <a:close/>
                </a:path>
              </a:pathLst>
            </a:custGeom>
            <a:solidFill>
              <a:srgbClr val="B7C7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任意多边形 24">
              <a:extLst>
                <a:ext uri="{FF2B5EF4-FFF2-40B4-BE49-F238E27FC236}">
                  <a16:creationId xmlns="" xmlns:a16="http://schemas.microsoft.com/office/drawing/2014/main" id="{C9BA1AF4-A1A1-4413-8434-96395D4F889C}"/>
                </a:ext>
              </a:extLst>
            </p:cNvPr>
            <p:cNvSpPr/>
            <p:nvPr/>
          </p:nvSpPr>
          <p:spPr>
            <a:xfrm>
              <a:off x="3987352" y="3584980"/>
              <a:ext cx="1912195" cy="2201338"/>
            </a:xfrm>
            <a:custGeom>
              <a:avLst/>
              <a:gdLst>
                <a:gd name="connsiteX0" fmla="*/ 4369 w 1912195"/>
                <a:gd name="connsiteY0" fmla="*/ 0 h 2201338"/>
                <a:gd name="connsiteX1" fmla="*/ 1912195 w 1912195"/>
                <a:gd name="connsiteY1" fmla="*/ 1096441 h 2201338"/>
                <a:gd name="connsiteX2" fmla="*/ 1846059 w 1912195"/>
                <a:gd name="connsiteY2" fmla="*/ 1205304 h 2201338"/>
                <a:gd name="connsiteX3" fmla="*/ 201219 w 1912195"/>
                <a:gd name="connsiteY3" fmla="*/ 2191177 h 2201338"/>
                <a:gd name="connsiteX4" fmla="*/ 0 w 1912195"/>
                <a:gd name="connsiteY4" fmla="*/ 2201338 h 2201338"/>
                <a:gd name="connsiteX5" fmla="*/ 4369 w 1912195"/>
                <a:gd name="connsiteY5" fmla="*/ 0 h 2201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2195" h="2201338">
                  <a:moveTo>
                    <a:pt x="4369" y="0"/>
                  </a:moveTo>
                  <a:lnTo>
                    <a:pt x="1912195" y="1096441"/>
                  </a:lnTo>
                  <a:lnTo>
                    <a:pt x="1846059" y="1205304"/>
                  </a:lnTo>
                  <a:cubicBezTo>
                    <a:pt x="1480115" y="1746972"/>
                    <a:pt x="885775" y="2121657"/>
                    <a:pt x="201219" y="2191177"/>
                  </a:cubicBezTo>
                  <a:lnTo>
                    <a:pt x="0" y="2201338"/>
                  </a:lnTo>
                  <a:lnTo>
                    <a:pt x="4369" y="0"/>
                  </a:lnTo>
                  <a:close/>
                </a:path>
              </a:pathLst>
            </a:custGeom>
            <a:solidFill>
              <a:srgbClr val="B7C7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任意多边形 23">
              <a:extLst>
                <a:ext uri="{FF2B5EF4-FFF2-40B4-BE49-F238E27FC236}">
                  <a16:creationId xmlns="" xmlns:a16="http://schemas.microsoft.com/office/drawing/2014/main" id="{93EF3D17-482F-470A-99DA-5506B4BEFB66}"/>
                </a:ext>
              </a:extLst>
            </p:cNvPr>
            <p:cNvSpPr/>
            <p:nvPr/>
          </p:nvSpPr>
          <p:spPr>
            <a:xfrm>
              <a:off x="2014921" y="3584981"/>
              <a:ext cx="1912195" cy="2201337"/>
            </a:xfrm>
            <a:custGeom>
              <a:avLst/>
              <a:gdLst>
                <a:gd name="connsiteX0" fmla="*/ 1907825 w 1912195"/>
                <a:gd name="connsiteY0" fmla="*/ 0 h 2201337"/>
                <a:gd name="connsiteX1" fmla="*/ 1912195 w 1912195"/>
                <a:gd name="connsiteY1" fmla="*/ 2201337 h 2201337"/>
                <a:gd name="connsiteX2" fmla="*/ 1710976 w 1912195"/>
                <a:gd name="connsiteY2" fmla="*/ 2191176 h 2201337"/>
                <a:gd name="connsiteX3" fmla="*/ 66136 w 1912195"/>
                <a:gd name="connsiteY3" fmla="*/ 1205303 h 2201337"/>
                <a:gd name="connsiteX4" fmla="*/ 0 w 1912195"/>
                <a:gd name="connsiteY4" fmla="*/ 1096440 h 2201337"/>
                <a:gd name="connsiteX5" fmla="*/ 1907825 w 1912195"/>
                <a:gd name="connsiteY5" fmla="*/ 0 h 220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2195" h="2201337">
                  <a:moveTo>
                    <a:pt x="1907825" y="0"/>
                  </a:moveTo>
                  <a:lnTo>
                    <a:pt x="1912195" y="2201337"/>
                  </a:lnTo>
                  <a:lnTo>
                    <a:pt x="1710976" y="2191176"/>
                  </a:lnTo>
                  <a:cubicBezTo>
                    <a:pt x="1026421" y="2121656"/>
                    <a:pt x="432080" y="1746971"/>
                    <a:pt x="66136" y="1205303"/>
                  </a:cubicBezTo>
                  <a:lnTo>
                    <a:pt x="0" y="1096440"/>
                  </a:lnTo>
                  <a:lnTo>
                    <a:pt x="1907825" y="0"/>
                  </a:lnTo>
                  <a:close/>
                </a:path>
              </a:pathLst>
            </a:custGeom>
            <a:solidFill>
              <a:srgbClr val="B7C7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2CFAADA-1165-4038-840F-EAD891756A4E}"/>
                </a:ext>
              </a:extLst>
            </p:cNvPr>
            <p:cNvSpPr/>
            <p:nvPr/>
          </p:nvSpPr>
          <p:spPr>
            <a:xfrm>
              <a:off x="5201918" y="3355822"/>
              <a:ext cx="837901" cy="478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0A64F66D-705C-444F-A35E-D4D10CCF644D}"/>
                </a:ext>
              </a:extLst>
            </p:cNvPr>
            <p:cNvSpPr/>
            <p:nvPr/>
          </p:nvSpPr>
          <p:spPr>
            <a:xfrm>
              <a:off x="4421263" y="4633553"/>
              <a:ext cx="837901" cy="478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输出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4EEE5D25-433F-44E5-9672-BD5A71F4F39C}"/>
                </a:ext>
              </a:extLst>
            </p:cNvPr>
            <p:cNvSpPr/>
            <p:nvPr/>
          </p:nvSpPr>
          <p:spPr>
            <a:xfrm>
              <a:off x="2949650" y="2028480"/>
              <a:ext cx="837901" cy="478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客户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31DE0F94-4AE9-4D3F-9F14-F3C16B7ACA6F}"/>
                </a:ext>
              </a:extLst>
            </p:cNvPr>
            <p:cNvSpPr/>
            <p:nvPr/>
          </p:nvSpPr>
          <p:spPr>
            <a:xfrm>
              <a:off x="4421263" y="1951537"/>
              <a:ext cx="837901" cy="6134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价值</a:t>
              </a: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971092A3-D7B5-4F23-8BCD-5031C9BAC7F7}"/>
                </a:ext>
              </a:extLst>
            </p:cNvPr>
            <p:cNvSpPr/>
            <p:nvPr/>
          </p:nvSpPr>
          <p:spPr>
            <a:xfrm>
              <a:off x="2911545" y="2505535"/>
              <a:ext cx="2091376" cy="2091376"/>
            </a:xfrm>
            <a:prstGeom prst="ellipse">
              <a:avLst/>
            </a:prstGeom>
            <a:solidFill>
              <a:srgbClr val="849CC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93266496-83E1-4498-B2C5-7E2CFBD29FDD}"/>
                </a:ext>
              </a:extLst>
            </p:cNvPr>
            <p:cNvSpPr/>
            <p:nvPr/>
          </p:nvSpPr>
          <p:spPr>
            <a:xfrm>
              <a:off x="2743384" y="4681880"/>
              <a:ext cx="837901" cy="478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活动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9B454B36-CEBB-437F-986A-788DE40864F8}"/>
                </a:ext>
              </a:extLst>
            </p:cNvPr>
            <p:cNvSpPr/>
            <p:nvPr/>
          </p:nvSpPr>
          <p:spPr>
            <a:xfrm>
              <a:off x="1859400" y="2927881"/>
              <a:ext cx="1056851" cy="1197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活动间的关系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8621697D-DD2D-4D29-89D1-C05004603169}"/>
                </a:ext>
              </a:extLst>
            </p:cNvPr>
            <p:cNvSpPr/>
            <p:nvPr/>
          </p:nvSpPr>
          <p:spPr>
            <a:xfrm>
              <a:off x="2953646" y="3261679"/>
              <a:ext cx="2344933" cy="61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流程       要素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D88D6977-6A2D-4D51-BBA9-142C3EAADF76}"/>
                </a:ext>
              </a:extLst>
            </p:cNvPr>
            <p:cNvSpPr/>
            <p:nvPr/>
          </p:nvSpPr>
          <p:spPr>
            <a:xfrm>
              <a:off x="3649969" y="2805935"/>
              <a:ext cx="1029145" cy="1273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6</a:t>
              </a:r>
              <a:endParaRPr kumimoji="0" lang="zh-CN" altLang="en-US" sz="4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E0B45B7D-4905-4594-8222-EE1BA1C8C164}"/>
                </a:ext>
              </a:extLst>
            </p:cNvPr>
            <p:cNvSpPr/>
            <p:nvPr/>
          </p:nvSpPr>
          <p:spPr>
            <a:xfrm>
              <a:off x="1742932" y="1295792"/>
              <a:ext cx="1066561" cy="1066561"/>
            </a:xfrm>
            <a:prstGeom prst="ellipse">
              <a:avLst/>
            </a:prstGeom>
            <a:solidFill>
              <a:srgbClr val="4B538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01E140DB-F991-4459-A219-E7D0052ABEAD}"/>
                </a:ext>
              </a:extLst>
            </p:cNvPr>
            <p:cNvSpPr/>
            <p:nvPr/>
          </p:nvSpPr>
          <p:spPr>
            <a:xfrm>
              <a:off x="5687201" y="2049905"/>
              <a:ext cx="723711" cy="723711"/>
            </a:xfrm>
            <a:prstGeom prst="ellipse">
              <a:avLst/>
            </a:prstGeom>
            <a:solidFill>
              <a:srgbClr val="7284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34E83B5F-E71E-4BC2-98DC-DEA792AF6C36}"/>
              </a:ext>
            </a:extLst>
          </p:cNvPr>
          <p:cNvGrpSpPr/>
          <p:nvPr/>
        </p:nvGrpSpPr>
        <p:grpSpPr>
          <a:xfrm>
            <a:off x="1361243" y="1497428"/>
            <a:ext cx="5000366" cy="1385226"/>
            <a:chOff x="3714120" y="4633532"/>
            <a:chExt cx="5000366" cy="1385226"/>
          </a:xfrm>
        </p:grpSpPr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53E229F8-D1C1-44E6-AAFC-A2852C3E52A6}"/>
                </a:ext>
              </a:extLst>
            </p:cNvPr>
            <p:cNvSpPr/>
            <p:nvPr/>
          </p:nvSpPr>
          <p:spPr>
            <a:xfrm>
              <a:off x="3714120" y="4633532"/>
              <a:ext cx="2978422" cy="51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2000" b="1" dirty="0">
                  <a:cs typeface="+mn-ea"/>
                  <a:sym typeface="+mn-lt"/>
                </a:rPr>
                <a:t>6</a:t>
              </a:r>
              <a:r>
                <a:rPr lang="zh-CN" altLang="en-US" sz="2000" b="1" dirty="0">
                  <a:cs typeface="+mn-ea"/>
                  <a:sym typeface="+mn-lt"/>
                </a:rPr>
                <a:t>个要素，以终为始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F1FB43A3-F448-47AF-A178-41765EDC0E07}"/>
                </a:ext>
              </a:extLst>
            </p:cNvPr>
            <p:cNvSpPr/>
            <p:nvPr/>
          </p:nvSpPr>
          <p:spPr>
            <a:xfrm>
              <a:off x="3714120" y="5225271"/>
              <a:ext cx="5000366" cy="793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两个关键要素：客户和价值流程的客户是谁？</a:t>
              </a:r>
              <a:endParaRPr lang="en-US" altLang="zh-CN" sz="1600" b="1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流程给客户创造的价值是什么？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E9F21E12-D008-47C3-AAD5-E59B783B5CB6}"/>
              </a:ext>
            </a:extLst>
          </p:cNvPr>
          <p:cNvGrpSpPr/>
          <p:nvPr/>
        </p:nvGrpSpPr>
        <p:grpSpPr>
          <a:xfrm>
            <a:off x="6277016" y="698345"/>
            <a:ext cx="5914984" cy="5299725"/>
            <a:chOff x="6820910" y="744561"/>
            <a:chExt cx="5914984" cy="5299725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D392EEBB-3B7B-4AA3-8F97-31CB024B77B4}"/>
                </a:ext>
              </a:extLst>
            </p:cNvPr>
            <p:cNvSpPr/>
            <p:nvPr/>
          </p:nvSpPr>
          <p:spPr>
            <a:xfrm>
              <a:off x="7533387" y="2541401"/>
              <a:ext cx="463100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客户：使用会议室的人员</a:t>
              </a:r>
              <a:endParaRPr lang="en-US" altLang="zh-CN" sz="16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价值：为集体讨论和决策提供便利</a:t>
              </a:r>
              <a:endParaRPr lang="en-US" altLang="zh-CN" sz="16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流程设计：简化使用手续，尽可能便捷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319A4F86-7C71-4C2F-81E9-074188316E86}"/>
                </a:ext>
              </a:extLst>
            </p:cNvPr>
            <p:cNvSpPr/>
            <p:nvPr/>
          </p:nvSpPr>
          <p:spPr>
            <a:xfrm>
              <a:off x="7533386" y="4843957"/>
              <a:ext cx="520250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客户：公司</a:t>
              </a:r>
              <a:endParaRPr lang="en-US" altLang="zh-CN" sz="16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价值：保障公司资产安全</a:t>
              </a:r>
              <a:endParaRPr lang="en-US" altLang="zh-CN" sz="1600" dirty="0"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流程设计：使用及管理要求较多，确保资产安全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B165F8AE-97B8-41B3-8F00-AB4B3B3805FF}"/>
                </a:ext>
              </a:extLst>
            </p:cNvPr>
            <p:cNvGrpSpPr/>
            <p:nvPr/>
          </p:nvGrpSpPr>
          <p:grpSpPr>
            <a:xfrm>
              <a:off x="7609587" y="2015374"/>
              <a:ext cx="1107996" cy="473206"/>
              <a:chOff x="2435304" y="5845861"/>
              <a:chExt cx="1107996" cy="473206"/>
            </a:xfrm>
          </p:grpSpPr>
          <p:sp>
            <p:nvSpPr>
              <p:cNvPr id="34" name="矩形 33">
                <a:extLst>
                  <a:ext uri="{FF2B5EF4-FFF2-40B4-BE49-F238E27FC236}">
                    <a16:creationId xmlns="" xmlns:a16="http://schemas.microsoft.com/office/drawing/2014/main" id="{B530DE74-E63A-48A9-BB48-98CFCC97548E}"/>
                  </a:ext>
                </a:extLst>
              </p:cNvPr>
              <p:cNvSpPr/>
              <p:nvPr/>
            </p:nvSpPr>
            <p:spPr>
              <a:xfrm>
                <a:off x="2435304" y="5845861"/>
                <a:ext cx="1107996" cy="47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服务导向</a:t>
                </a:r>
                <a:endParaRPr kumimoji="0" lang="en-US" altLang="zh-CN" sz="1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BF82F7E0-07C0-4B0C-843D-A91B916E43D1}"/>
                  </a:ext>
                </a:extLst>
              </p:cNvPr>
              <p:cNvCxnSpPr/>
              <p:nvPr/>
            </p:nvCxnSpPr>
            <p:spPr>
              <a:xfrm>
                <a:off x="2459038" y="6306165"/>
                <a:ext cx="1084262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BC466261-334A-4821-ABBC-606028040D0A}"/>
                  </a:ext>
                </a:extLst>
              </p:cNvPr>
              <p:cNvCxnSpPr/>
              <p:nvPr/>
            </p:nvCxnSpPr>
            <p:spPr>
              <a:xfrm>
                <a:off x="2459038" y="5845861"/>
                <a:ext cx="1084262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A6B6B773-751A-4E1D-8DFD-D7515EA03C4E}"/>
                </a:ext>
              </a:extLst>
            </p:cNvPr>
            <p:cNvGrpSpPr/>
            <p:nvPr/>
          </p:nvGrpSpPr>
          <p:grpSpPr>
            <a:xfrm>
              <a:off x="7630224" y="4262655"/>
              <a:ext cx="1107996" cy="481465"/>
              <a:chOff x="7408277" y="5872842"/>
              <a:chExt cx="1107996" cy="481465"/>
            </a:xfrm>
          </p:grpSpPr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64A2A6FB-C612-4914-B8A6-E3DF569EAB39}"/>
                  </a:ext>
                </a:extLst>
              </p:cNvPr>
              <p:cNvCxnSpPr/>
              <p:nvPr/>
            </p:nvCxnSpPr>
            <p:spPr>
              <a:xfrm>
                <a:off x="7408277" y="6354307"/>
                <a:ext cx="1084262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7E5C3C3D-BA18-40EF-9AA7-7363C9ABD1B3}"/>
                  </a:ext>
                </a:extLst>
              </p:cNvPr>
              <p:cNvCxnSpPr/>
              <p:nvPr/>
            </p:nvCxnSpPr>
            <p:spPr>
              <a:xfrm>
                <a:off x="7408277" y="5894003"/>
                <a:ext cx="1084262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FF45AF22-1844-4F78-AADA-75C2CF495E67}"/>
                  </a:ext>
                </a:extLst>
              </p:cNvPr>
              <p:cNvSpPr/>
              <p:nvPr/>
            </p:nvSpPr>
            <p:spPr>
              <a:xfrm>
                <a:off x="7408277" y="5872842"/>
                <a:ext cx="1107996" cy="47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管控导向</a:t>
                </a:r>
                <a:endParaRPr kumimoji="0" lang="en-US" altLang="zh-CN" sz="1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00A3EA19-F586-4CE0-BC73-BA31C3A338D7}"/>
                </a:ext>
              </a:extLst>
            </p:cNvPr>
            <p:cNvSpPr/>
            <p:nvPr/>
          </p:nvSpPr>
          <p:spPr>
            <a:xfrm>
              <a:off x="7514337" y="1400347"/>
              <a:ext cx="4024300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会议室管理流程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4401E498-6C47-4434-A951-050B79B7212E}"/>
                </a:ext>
              </a:extLst>
            </p:cNvPr>
            <p:cNvSpPr/>
            <p:nvPr/>
          </p:nvSpPr>
          <p:spPr>
            <a:xfrm>
              <a:off x="6908386" y="744561"/>
              <a:ext cx="4889953" cy="473206"/>
            </a:xfrm>
            <a:prstGeom prst="rect">
              <a:avLst/>
            </a:prstGeom>
            <a:solidFill>
              <a:srgbClr val="7598B7"/>
            </a:solidFill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不同的客户和价值体现决定不同的流程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直角三角形 43">
              <a:extLst>
                <a:ext uri="{FF2B5EF4-FFF2-40B4-BE49-F238E27FC236}">
                  <a16:creationId xmlns="" xmlns:a16="http://schemas.microsoft.com/office/drawing/2014/main" id="{975A0CA7-7BBC-4FDB-83DC-FDF89951E595}"/>
                </a:ext>
              </a:extLst>
            </p:cNvPr>
            <p:cNvSpPr>
              <a:spLocks noChangeAspect="1"/>
            </p:cNvSpPr>
            <p:nvPr/>
          </p:nvSpPr>
          <p:spPr>
            <a:xfrm flipH="1" flipV="1">
              <a:off x="6820910" y="744561"/>
              <a:ext cx="81189" cy="504000"/>
            </a:xfrm>
            <a:prstGeom prst="rtTriangle">
              <a:avLst/>
            </a:prstGeom>
            <a:solidFill>
              <a:srgbClr val="5D738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3A43CFF8-BC19-4E6D-8372-B2D8D976A761}"/>
              </a:ext>
            </a:extLst>
          </p:cNvPr>
          <p:cNvGrpSpPr/>
          <p:nvPr/>
        </p:nvGrpSpPr>
        <p:grpSpPr>
          <a:xfrm>
            <a:off x="170989" y="68826"/>
            <a:ext cx="7090772" cy="1819328"/>
            <a:chOff x="170989" y="68826"/>
            <a:chExt cx="7090772" cy="1819328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9C0D5DA3-7E38-41D3-88E2-D39CF3B0B71A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48" name="图片 47">
                <a:extLst>
                  <a:ext uri="{FF2B5EF4-FFF2-40B4-BE49-F238E27FC236}">
                    <a16:creationId xmlns="" xmlns:a16="http://schemas.microsoft.com/office/drawing/2014/main" id="{CADC17FB-B0A9-42A9-9BDF-3FC52F3654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="" xmlns:a16="http://schemas.microsoft.com/office/drawing/2014/main" id="{8032AEA6-EFF8-490F-86F1-89B780EE25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50" name="文本框 14">
                <a:extLst>
                  <a:ext uri="{FF2B5EF4-FFF2-40B4-BE49-F238E27FC236}">
                    <a16:creationId xmlns="" xmlns:a16="http://schemas.microsoft.com/office/drawing/2014/main" id="{570EB36F-ED96-48A7-ACB5-7B0227B9B514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spc="600" dirty="0">
                    <a:cs typeface="+mn-ea"/>
                    <a:sym typeface="+mn-lt"/>
                  </a:rPr>
                  <a:t>流程的本质</a:t>
                </a:r>
              </a:p>
            </p:txBody>
          </p:sp>
        </p:grpSp>
        <p:pic>
          <p:nvPicPr>
            <p:cNvPr id="47" name="图片 46">
              <a:extLst>
                <a:ext uri="{FF2B5EF4-FFF2-40B4-BE49-F238E27FC236}">
                  <a16:creationId xmlns="" xmlns:a16="http://schemas.microsoft.com/office/drawing/2014/main" id="{980FA1E6-4545-4293-AE3F-61CF6A469B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6536546" y="330705"/>
              <a:ext cx="725215" cy="100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742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1B72D52-6BE3-4FB3-9D2A-BC267799322B}"/>
              </a:ext>
            </a:extLst>
          </p:cNvPr>
          <p:cNvGrpSpPr/>
          <p:nvPr/>
        </p:nvGrpSpPr>
        <p:grpSpPr>
          <a:xfrm>
            <a:off x="1424609" y="2435133"/>
            <a:ext cx="8868712" cy="2939659"/>
            <a:chOff x="1424609" y="2435133"/>
            <a:chExt cx="8868712" cy="2939659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1031D3B7-B4E0-4493-8BE3-32D54FB5601D}"/>
                </a:ext>
              </a:extLst>
            </p:cNvPr>
            <p:cNvSpPr/>
            <p:nvPr/>
          </p:nvSpPr>
          <p:spPr>
            <a:xfrm>
              <a:off x="1424609" y="4194192"/>
              <a:ext cx="1180600" cy="1180600"/>
            </a:xfrm>
            <a:prstGeom prst="ellipse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8BB52E07-9053-4725-8CF1-9A74E410C51B}"/>
                </a:ext>
              </a:extLst>
            </p:cNvPr>
            <p:cNvSpPr/>
            <p:nvPr/>
          </p:nvSpPr>
          <p:spPr>
            <a:xfrm>
              <a:off x="2962231" y="2435133"/>
              <a:ext cx="1180600" cy="1180600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1BDB3A30-A5FF-461B-87C9-C61D1FD02D36}"/>
                </a:ext>
              </a:extLst>
            </p:cNvPr>
            <p:cNvSpPr/>
            <p:nvPr/>
          </p:nvSpPr>
          <p:spPr>
            <a:xfrm>
              <a:off x="4499853" y="4194192"/>
              <a:ext cx="1180600" cy="1180600"/>
            </a:xfrm>
            <a:prstGeom prst="ellipse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654A403B-B5BC-49AB-A321-881A8D07B037}"/>
                </a:ext>
              </a:extLst>
            </p:cNvPr>
            <p:cNvSpPr/>
            <p:nvPr/>
          </p:nvSpPr>
          <p:spPr>
            <a:xfrm>
              <a:off x="6037475" y="2435133"/>
              <a:ext cx="1180600" cy="1180600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5E69E878-556F-4E73-9A00-8B8696D70E7F}"/>
                </a:ext>
              </a:extLst>
            </p:cNvPr>
            <p:cNvSpPr/>
            <p:nvPr/>
          </p:nvSpPr>
          <p:spPr>
            <a:xfrm>
              <a:off x="7575097" y="4194192"/>
              <a:ext cx="1180600" cy="1180600"/>
            </a:xfrm>
            <a:prstGeom prst="ellipse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89FA9AA6-C79F-492D-A9EC-96BF537665BC}"/>
                </a:ext>
              </a:extLst>
            </p:cNvPr>
            <p:cNvSpPr/>
            <p:nvPr/>
          </p:nvSpPr>
          <p:spPr>
            <a:xfrm>
              <a:off x="9112721" y="2435133"/>
              <a:ext cx="1180600" cy="1180600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523EAEF1-0719-4C0C-AFA3-EA8755E54487}"/>
                </a:ext>
              </a:extLst>
            </p:cNvPr>
            <p:cNvCxnSpPr>
              <a:stCxn id="2" idx="7"/>
              <a:endCxn id="3" idx="3"/>
            </p:cNvCxnSpPr>
            <p:nvPr/>
          </p:nvCxnSpPr>
          <p:spPr>
            <a:xfrm flipV="1">
              <a:off x="2432314" y="3442838"/>
              <a:ext cx="702812" cy="924249"/>
            </a:xfrm>
            <a:prstGeom prst="line">
              <a:avLst/>
            </a:prstGeom>
            <a:noFill/>
            <a:ln w="6350" cap="flat" cmpd="sng" algn="ctr">
              <a:solidFill>
                <a:srgbClr val="7598B7"/>
              </a:solidFill>
              <a:prstDash val="dash"/>
              <a:miter lim="800000"/>
            </a:ln>
            <a:effectLst/>
          </p:spPr>
        </p:cxn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AF860A7D-C2CD-4EBF-ABBA-9180515A6276}"/>
                </a:ext>
              </a:extLst>
            </p:cNvPr>
            <p:cNvCxnSpPr>
              <a:stCxn id="3" idx="5"/>
              <a:endCxn id="4" idx="1"/>
            </p:cNvCxnSpPr>
            <p:nvPr/>
          </p:nvCxnSpPr>
          <p:spPr>
            <a:xfrm>
              <a:off x="3969936" y="3442838"/>
              <a:ext cx="702812" cy="924249"/>
            </a:xfrm>
            <a:prstGeom prst="line">
              <a:avLst/>
            </a:prstGeom>
            <a:noFill/>
            <a:ln w="6350" cap="flat" cmpd="sng" algn="ctr">
              <a:solidFill>
                <a:srgbClr val="7598B7"/>
              </a:solidFill>
              <a:prstDash val="dash"/>
              <a:miter lim="800000"/>
            </a:ln>
            <a:effectLst/>
          </p:spPr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E9A7429A-8EE7-4CC6-A7FD-1D4B86AA6FA1}"/>
                </a:ext>
              </a:extLst>
            </p:cNvPr>
            <p:cNvCxnSpPr>
              <a:stCxn id="4" idx="7"/>
              <a:endCxn id="5" idx="3"/>
            </p:cNvCxnSpPr>
            <p:nvPr/>
          </p:nvCxnSpPr>
          <p:spPr>
            <a:xfrm flipV="1">
              <a:off x="5507558" y="3442838"/>
              <a:ext cx="702812" cy="924249"/>
            </a:xfrm>
            <a:prstGeom prst="line">
              <a:avLst/>
            </a:prstGeom>
            <a:noFill/>
            <a:ln w="6350" cap="flat" cmpd="sng" algn="ctr">
              <a:solidFill>
                <a:srgbClr val="7598B7"/>
              </a:solidFill>
              <a:prstDash val="dash"/>
              <a:miter lim="800000"/>
            </a:ln>
            <a:effectLst/>
          </p:spPr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EB27AEF6-832E-471F-A78A-0AD34D80ED5D}"/>
                </a:ext>
              </a:extLst>
            </p:cNvPr>
            <p:cNvCxnSpPr>
              <a:stCxn id="5" idx="5"/>
              <a:endCxn id="6" idx="1"/>
            </p:cNvCxnSpPr>
            <p:nvPr/>
          </p:nvCxnSpPr>
          <p:spPr>
            <a:xfrm>
              <a:off x="7045180" y="3442838"/>
              <a:ext cx="702812" cy="924249"/>
            </a:xfrm>
            <a:prstGeom prst="line">
              <a:avLst/>
            </a:prstGeom>
            <a:noFill/>
            <a:ln w="6350" cap="flat" cmpd="sng" algn="ctr">
              <a:solidFill>
                <a:srgbClr val="7598B7"/>
              </a:solidFill>
              <a:prstDash val="dash"/>
              <a:miter lim="800000"/>
            </a:ln>
            <a:effectLst/>
          </p:spPr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B5A68EA7-7183-4747-8E11-71E8453627AF}"/>
                </a:ext>
              </a:extLst>
            </p:cNvPr>
            <p:cNvCxnSpPr>
              <a:stCxn id="6" idx="7"/>
              <a:endCxn id="7" idx="3"/>
            </p:cNvCxnSpPr>
            <p:nvPr/>
          </p:nvCxnSpPr>
          <p:spPr>
            <a:xfrm flipV="1">
              <a:off x="8582802" y="3442838"/>
              <a:ext cx="702814" cy="924249"/>
            </a:xfrm>
            <a:prstGeom prst="line">
              <a:avLst/>
            </a:prstGeom>
            <a:noFill/>
            <a:ln w="6350" cap="flat" cmpd="sng" algn="ctr">
              <a:solidFill>
                <a:srgbClr val="7598B7"/>
              </a:solidFill>
              <a:prstDash val="dash"/>
              <a:miter lim="800000"/>
            </a:ln>
            <a:effectLst/>
          </p:spPr>
        </p:cxn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AE878A36-5D30-41C8-BC6F-22634F7DDD20}"/>
                </a:ext>
              </a:extLst>
            </p:cNvPr>
            <p:cNvSpPr/>
            <p:nvPr/>
          </p:nvSpPr>
          <p:spPr>
            <a:xfrm>
              <a:off x="1545135" y="4525791"/>
              <a:ext cx="877163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目标性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9BB4944F-CBE6-4587-BDC8-9FD46B9ED4DA}"/>
                </a:ext>
              </a:extLst>
            </p:cNvPr>
            <p:cNvSpPr/>
            <p:nvPr/>
          </p:nvSpPr>
          <p:spPr>
            <a:xfrm>
              <a:off x="3097026" y="2720030"/>
              <a:ext cx="877163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内在性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F6767506-9EC4-468A-B9A4-A4F5B84432EC}"/>
                </a:ext>
              </a:extLst>
            </p:cNvPr>
            <p:cNvSpPr/>
            <p:nvPr/>
          </p:nvSpPr>
          <p:spPr>
            <a:xfrm>
              <a:off x="4687988" y="4491707"/>
              <a:ext cx="877163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整体性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08071DDA-0E02-4CEF-AFD1-FCB9CA8E5085}"/>
                </a:ext>
              </a:extLst>
            </p:cNvPr>
            <p:cNvSpPr/>
            <p:nvPr/>
          </p:nvSpPr>
          <p:spPr>
            <a:xfrm>
              <a:off x="6135853" y="2713473"/>
              <a:ext cx="877163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层次性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53ECFF03-E3E3-4809-8898-3F2F59BF4D3E}"/>
                </a:ext>
              </a:extLst>
            </p:cNvPr>
            <p:cNvSpPr/>
            <p:nvPr/>
          </p:nvSpPr>
          <p:spPr>
            <a:xfrm>
              <a:off x="7736119" y="4491707"/>
              <a:ext cx="877163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结构性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D3A9F45E-F7C6-4FD1-A15C-1CAB1BA2B16A}"/>
                </a:ext>
              </a:extLst>
            </p:cNvPr>
            <p:cNvSpPr/>
            <p:nvPr/>
          </p:nvSpPr>
          <p:spPr>
            <a:xfrm>
              <a:off x="9266566" y="2741902"/>
              <a:ext cx="877163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动态性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55C3B1B6-5965-4CFB-BC8E-68CE296DE68D}"/>
              </a:ext>
            </a:extLst>
          </p:cNvPr>
          <p:cNvGrpSpPr/>
          <p:nvPr/>
        </p:nvGrpSpPr>
        <p:grpSpPr>
          <a:xfrm>
            <a:off x="1193800" y="5360376"/>
            <a:ext cx="7918921" cy="711733"/>
            <a:chOff x="1193800" y="5360376"/>
            <a:chExt cx="7918921" cy="711733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5B0182F-F0CD-4B87-8AB4-DC337C440052}"/>
                </a:ext>
              </a:extLst>
            </p:cNvPr>
            <p:cNvSpPr/>
            <p:nvPr/>
          </p:nvSpPr>
          <p:spPr>
            <a:xfrm>
              <a:off x="1193800" y="5476778"/>
              <a:ext cx="1569660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有明确的输出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32B92BE9-8816-4EB1-8456-3227C7253629}"/>
                </a:ext>
              </a:extLst>
            </p:cNvPr>
            <p:cNvSpPr/>
            <p:nvPr/>
          </p:nvSpPr>
          <p:spPr>
            <a:xfrm>
              <a:off x="4100782" y="5360376"/>
              <a:ext cx="2035071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流程追求整体的优化，非局部优化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032DDDA7-063B-45B0-B0B7-EAA10CBE3954}"/>
                </a:ext>
              </a:extLst>
            </p:cNvPr>
            <p:cNvSpPr/>
            <p:nvPr/>
          </p:nvSpPr>
          <p:spPr>
            <a:xfrm>
              <a:off x="7240837" y="5360376"/>
              <a:ext cx="1871884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流程的结构表现可以串联、并联、反馈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C456990E-B95F-4641-8E78-FC07FF10EDEC}"/>
              </a:ext>
            </a:extLst>
          </p:cNvPr>
          <p:cNvGrpSpPr/>
          <p:nvPr/>
        </p:nvGrpSpPr>
        <p:grpSpPr>
          <a:xfrm>
            <a:off x="2366330" y="1669676"/>
            <a:ext cx="8278924" cy="738526"/>
            <a:chOff x="2366330" y="1669676"/>
            <a:chExt cx="8278924" cy="738526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9A3FD091-D777-4AA2-B6DB-A4D8B7167745}"/>
                </a:ext>
              </a:extLst>
            </p:cNvPr>
            <p:cNvSpPr/>
            <p:nvPr/>
          </p:nvSpPr>
          <p:spPr>
            <a:xfrm>
              <a:off x="2366330" y="1895160"/>
              <a:ext cx="2723823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存在于任何事物或行为中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6CE8988C-7C6D-4832-BD02-5272B80ADF62}"/>
                </a:ext>
              </a:extLst>
            </p:cNvPr>
            <p:cNvSpPr/>
            <p:nvPr/>
          </p:nvSpPr>
          <p:spPr>
            <a:xfrm>
              <a:off x="5574022" y="1696469"/>
              <a:ext cx="2209023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流程分层分级，组成流程的的活动本身也是个流程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3CE9F7D3-4838-4217-BFA6-773A94A7017B}"/>
                </a:ext>
              </a:extLst>
            </p:cNvPr>
            <p:cNvSpPr/>
            <p:nvPr/>
          </p:nvSpPr>
          <p:spPr>
            <a:xfrm>
              <a:off x="8467943" y="1669676"/>
              <a:ext cx="2177311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按照时序从一个活动到另一个活动，不是静态的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2254EC50-C8CB-4F79-AC5A-5045D7DA116F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627137E9-3F20-4D83-9BF4-75953495C35C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46" name="图片 45">
                <a:extLst>
                  <a:ext uri="{FF2B5EF4-FFF2-40B4-BE49-F238E27FC236}">
                    <a16:creationId xmlns="" xmlns:a16="http://schemas.microsoft.com/office/drawing/2014/main" id="{292367D9-7962-40E2-98F6-2E41699C0A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="" xmlns:a16="http://schemas.microsoft.com/office/drawing/2014/main" id="{F3ACDC2A-07AB-473C-84C7-5F2B553E29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48" name="文本框 14">
                <a:extLst>
                  <a:ext uri="{FF2B5EF4-FFF2-40B4-BE49-F238E27FC236}">
                    <a16:creationId xmlns="" xmlns:a16="http://schemas.microsoft.com/office/drawing/2014/main" id="{521D73BF-33F4-432F-BAAB-3188BB740A11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spc="600" dirty="0">
                    <a:cs typeface="+mn-ea"/>
                    <a:sym typeface="+mn-lt"/>
                  </a:rPr>
                  <a:t>流程的特点</a:t>
                </a:r>
              </a:p>
            </p:txBody>
          </p:sp>
        </p:grpSp>
        <p:pic>
          <p:nvPicPr>
            <p:cNvPr id="45" name="图片 44">
              <a:extLst>
                <a:ext uri="{FF2B5EF4-FFF2-40B4-BE49-F238E27FC236}">
                  <a16:creationId xmlns="" xmlns:a16="http://schemas.microsoft.com/office/drawing/2014/main" id="{D2BB6947-3259-4F05-876C-0A4AD3CC79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3417616" y="389376"/>
              <a:ext cx="725215" cy="100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589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680748B-E963-425B-AEB2-5C2E68079890}"/>
              </a:ext>
            </a:extLst>
          </p:cNvPr>
          <p:cNvGrpSpPr/>
          <p:nvPr/>
        </p:nvGrpSpPr>
        <p:grpSpPr>
          <a:xfrm>
            <a:off x="4640461" y="1816719"/>
            <a:ext cx="2883337" cy="4054201"/>
            <a:chOff x="4640461" y="1816719"/>
            <a:chExt cx="2883337" cy="4054201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6141D384-7E34-46F8-A520-F8F2D2D94F8B}"/>
                </a:ext>
              </a:extLst>
            </p:cNvPr>
            <p:cNvSpPr/>
            <p:nvPr/>
          </p:nvSpPr>
          <p:spPr>
            <a:xfrm>
              <a:off x="4640461" y="1816719"/>
              <a:ext cx="2883337" cy="3178894"/>
            </a:xfrm>
            <a:prstGeom prst="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04219CC3-FC3C-4D85-82F9-33DA1844A0C3}"/>
                </a:ext>
              </a:extLst>
            </p:cNvPr>
            <p:cNvSpPr/>
            <p:nvPr/>
          </p:nvSpPr>
          <p:spPr>
            <a:xfrm>
              <a:off x="5025734" y="3794789"/>
              <a:ext cx="2076131" cy="2076131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98DDDECD-0E50-4916-B3D7-B1B341D6EA5D}"/>
                </a:ext>
              </a:extLst>
            </p:cNvPr>
            <p:cNvSpPr/>
            <p:nvPr/>
          </p:nvSpPr>
          <p:spPr>
            <a:xfrm>
              <a:off x="5130518" y="4585762"/>
              <a:ext cx="1826142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000" b="1" dirty="0">
                  <a:solidFill>
                    <a:prstClr val="white"/>
                  </a:solidFill>
                  <a:cs typeface="+mn-ea"/>
                  <a:sym typeface="+mn-lt"/>
                </a:rPr>
                <a:t>管理流程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B3E6612C-0D2E-4C71-92C9-0A6E1EAF54E7}"/>
                </a:ext>
              </a:extLst>
            </p:cNvPr>
            <p:cNvSpPr/>
            <p:nvPr/>
          </p:nvSpPr>
          <p:spPr>
            <a:xfrm>
              <a:off x="4802691" y="2084445"/>
              <a:ext cx="2658433" cy="1670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为业务流程确定目标，分派职责，提供资源，以及进行监控和绩效测量的流程。如目标的策划和分解，部门职责、权限和沟通，资源的配置和管理等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3F41B7B-977C-416B-A70A-96146EFEFE72}"/>
              </a:ext>
            </a:extLst>
          </p:cNvPr>
          <p:cNvGrpSpPr/>
          <p:nvPr/>
        </p:nvGrpSpPr>
        <p:grpSpPr>
          <a:xfrm>
            <a:off x="7935919" y="1592284"/>
            <a:ext cx="2883337" cy="4278636"/>
            <a:chOff x="7935919" y="1592284"/>
            <a:chExt cx="2883337" cy="4278636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133EA0C0-DC1D-4403-A430-16DBB46755B5}"/>
                </a:ext>
              </a:extLst>
            </p:cNvPr>
            <p:cNvSpPr/>
            <p:nvPr/>
          </p:nvSpPr>
          <p:spPr>
            <a:xfrm>
              <a:off x="7935919" y="2692026"/>
              <a:ext cx="2883337" cy="3178894"/>
            </a:xfrm>
            <a:prstGeom prst="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1ADC9FC5-B9B7-4787-8DF0-9B0DEAFD2271}"/>
                </a:ext>
              </a:extLst>
            </p:cNvPr>
            <p:cNvSpPr/>
            <p:nvPr/>
          </p:nvSpPr>
          <p:spPr>
            <a:xfrm>
              <a:off x="8395790" y="1592284"/>
              <a:ext cx="2076131" cy="2076131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482B66F2-B795-4E61-AAFE-9D62180D2D4A}"/>
                </a:ext>
              </a:extLst>
            </p:cNvPr>
            <p:cNvSpPr/>
            <p:nvPr/>
          </p:nvSpPr>
          <p:spPr>
            <a:xfrm>
              <a:off x="8443225" y="2423485"/>
              <a:ext cx="2009581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000" b="1" dirty="0">
                  <a:solidFill>
                    <a:prstClr val="white"/>
                  </a:solidFill>
                  <a:cs typeface="+mn-ea"/>
                  <a:sym typeface="+mn-lt"/>
                </a:rPr>
                <a:t>支持和保障流程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DD27E590-4D55-4CE5-8E4A-8E060F80807A}"/>
                </a:ext>
              </a:extLst>
            </p:cNvPr>
            <p:cNvSpPr/>
            <p:nvPr/>
          </p:nvSpPr>
          <p:spPr>
            <a:xfrm>
              <a:off x="8141729" y="3944707"/>
              <a:ext cx="2612572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为业务流程的实现提供支持保障作用的流程。如押运流程、计算机系统管理流程等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1CFBAD4-23DB-4965-97BA-D7461517A6E3}"/>
              </a:ext>
            </a:extLst>
          </p:cNvPr>
          <p:cNvGrpSpPr/>
          <p:nvPr/>
        </p:nvGrpSpPr>
        <p:grpSpPr>
          <a:xfrm>
            <a:off x="1399409" y="1630163"/>
            <a:ext cx="2883337" cy="4240757"/>
            <a:chOff x="1399409" y="1630163"/>
            <a:chExt cx="2883337" cy="4240757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8331A48A-EFA1-41AE-9D85-8526410BAE72}"/>
                </a:ext>
              </a:extLst>
            </p:cNvPr>
            <p:cNvSpPr/>
            <p:nvPr/>
          </p:nvSpPr>
          <p:spPr>
            <a:xfrm>
              <a:off x="1399409" y="2695427"/>
              <a:ext cx="2883337" cy="3175493"/>
            </a:xfrm>
            <a:prstGeom prst="rect">
              <a:avLst/>
            </a:prstGeom>
            <a:solidFill>
              <a:srgbClr val="7598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2E6BA5A8-3E13-4CBC-9510-E1CE7367F059}"/>
                </a:ext>
              </a:extLst>
            </p:cNvPr>
            <p:cNvSpPr/>
            <p:nvPr/>
          </p:nvSpPr>
          <p:spPr>
            <a:xfrm>
              <a:off x="1757124" y="1630163"/>
              <a:ext cx="2076131" cy="2076131"/>
            </a:xfrm>
            <a:prstGeom prst="ellipse">
              <a:avLst/>
            </a:prstGeom>
            <a:solidFill>
              <a:srgbClr val="547D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BEB26D75-AAE5-416C-8115-3A2C908A402B}"/>
                </a:ext>
              </a:extLst>
            </p:cNvPr>
            <p:cNvSpPr/>
            <p:nvPr/>
          </p:nvSpPr>
          <p:spPr>
            <a:xfrm>
              <a:off x="1775958" y="2383648"/>
              <a:ext cx="2032160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000" b="1" dirty="0">
                  <a:solidFill>
                    <a:prstClr val="white"/>
                  </a:solidFill>
                  <a:cs typeface="+mn-ea"/>
                  <a:sym typeface="+mn-lt"/>
                </a:rPr>
                <a:t>业务流程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230C1939-F4F8-40B5-B999-7EE25202129C}"/>
                </a:ext>
              </a:extLst>
            </p:cNvPr>
            <p:cNvSpPr/>
            <p:nvPr/>
          </p:nvSpPr>
          <p:spPr>
            <a:xfrm>
              <a:off x="1610437" y="3904100"/>
              <a:ext cx="2510264" cy="134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即核心价值流，这类流程是增值流程，能为组织直接带来价值。如银行的资产业务、负债业务、中间业务等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5805594-2109-4AE7-BA9D-E65E5783F0D3}"/>
              </a:ext>
            </a:extLst>
          </p:cNvPr>
          <p:cNvGrpSpPr/>
          <p:nvPr/>
        </p:nvGrpSpPr>
        <p:grpSpPr>
          <a:xfrm>
            <a:off x="170989" y="68826"/>
            <a:ext cx="6380263" cy="1819328"/>
            <a:chOff x="170989" y="68826"/>
            <a:chExt cx="6380263" cy="1819328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4A836CC8-5475-405F-9190-CABC6356B9E1}"/>
                </a:ext>
              </a:extLst>
            </p:cNvPr>
            <p:cNvGrpSpPr/>
            <p:nvPr/>
          </p:nvGrpSpPr>
          <p:grpSpPr>
            <a:xfrm>
              <a:off x="170989" y="68826"/>
              <a:ext cx="6380263" cy="1819328"/>
              <a:chOff x="170989" y="68826"/>
              <a:chExt cx="6380263" cy="1819328"/>
            </a:xfrm>
          </p:grpSpPr>
          <p:pic>
            <p:nvPicPr>
              <p:cNvPr id="34" name="图片 33">
                <a:extLst>
                  <a:ext uri="{FF2B5EF4-FFF2-40B4-BE49-F238E27FC236}">
                    <a16:creationId xmlns="" xmlns:a16="http://schemas.microsoft.com/office/drawing/2014/main" id="{0BD0656C-C35E-4C87-A84C-3B749301E56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97" t="10573" r="69674" b="81736"/>
              <a:stretch/>
            </p:blipFill>
            <p:spPr>
              <a:xfrm>
                <a:off x="619432" y="206477"/>
                <a:ext cx="973394" cy="491613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="" xmlns:a16="http://schemas.microsoft.com/office/drawing/2014/main" id="{40F79B2D-E016-468B-A963-DC3AA3F354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8" t="3190" r="85831" b="56027"/>
              <a:stretch/>
            </p:blipFill>
            <p:spPr>
              <a:xfrm>
                <a:off x="170989" y="68826"/>
                <a:ext cx="725214" cy="1819328"/>
              </a:xfrm>
              <a:prstGeom prst="rect">
                <a:avLst/>
              </a:prstGeom>
            </p:spPr>
          </p:pic>
          <p:sp>
            <p:nvSpPr>
              <p:cNvPr id="36" name="文本框 14">
                <a:extLst>
                  <a:ext uri="{FF2B5EF4-FFF2-40B4-BE49-F238E27FC236}">
                    <a16:creationId xmlns="" xmlns:a16="http://schemas.microsoft.com/office/drawing/2014/main" id="{735B7109-97CF-4A21-8840-6A57C4585D25}"/>
                  </a:ext>
                </a:extLst>
              </p:cNvPr>
              <p:cNvSpPr txBox="1"/>
              <p:nvPr/>
            </p:nvSpPr>
            <p:spPr>
              <a:xfrm>
                <a:off x="533596" y="481779"/>
                <a:ext cx="6017656" cy="8388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zh-CN" altLang="en-US" sz="3600" spc="600" dirty="0">
                    <a:cs typeface="+mn-ea"/>
                    <a:sym typeface="+mn-lt"/>
                  </a:rPr>
                  <a:t>流程的分类</a:t>
                </a:r>
              </a:p>
            </p:txBody>
          </p:sp>
        </p:grpSp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D11A648B-BB3A-48AE-9A8E-74F80E02DB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4030" b="78970" l="83247" r="87201">
                          <a14:foregroundMark x1="85224" y1="57320" x2="85224" y2="57320"/>
                          <a14:foregroundMark x1="84183" y1="59227" x2="84183" y2="592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87" t="52283" r="12293" b="38374"/>
            <a:stretch/>
          </p:blipFill>
          <p:spPr>
            <a:xfrm flipH="1">
              <a:off x="3417616" y="389376"/>
              <a:ext cx="725215" cy="100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644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pcr2v3w">
      <a:majorFont>
        <a:latin typeface="Arial" panose="020F0302020204030204"/>
        <a:ea typeface="字体视界-NEW宋体"/>
        <a:cs typeface=""/>
      </a:majorFont>
      <a:minorFont>
        <a:latin typeface="Arial" panose="020F0502020204030204"/>
        <a:ea typeface="字体视界-NEW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2240</Words>
  <Application>Microsoft Office PowerPoint</Application>
  <PresentationFormat>宽屏</PresentationFormat>
  <Paragraphs>355</Paragraphs>
  <Slides>34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Meiryo</vt:lpstr>
      <vt:lpstr>等线</vt:lpstr>
      <vt:lpstr>宋体</vt:lpstr>
      <vt:lpstr>微软雅黑</vt:lpstr>
      <vt:lpstr>字体视界-NEW宋体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16</cp:revision>
  <dcterms:created xsi:type="dcterms:W3CDTF">2020-04-07T06:04:55Z</dcterms:created>
  <dcterms:modified xsi:type="dcterms:W3CDTF">2020-08-20T13:52:56Z</dcterms:modified>
</cp:coreProperties>
</file>