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23"/>
  </p:notesMasterIdLst>
  <p:handoutMasterIdLst>
    <p:handoutMasterId r:id="rId24"/>
  </p:handoutMasterIdLst>
  <p:sldIdLst>
    <p:sldId id="1740" r:id="rId3"/>
    <p:sldId id="256" r:id="rId4"/>
    <p:sldId id="257" r:id="rId5"/>
    <p:sldId id="258" r:id="rId6"/>
    <p:sldId id="259" r:id="rId7"/>
    <p:sldId id="275" r:id="rId8"/>
    <p:sldId id="261" r:id="rId9"/>
    <p:sldId id="262" r:id="rId10"/>
    <p:sldId id="263" r:id="rId11"/>
    <p:sldId id="276" r:id="rId12"/>
    <p:sldId id="265" r:id="rId13"/>
    <p:sldId id="266" r:id="rId14"/>
    <p:sldId id="267" r:id="rId15"/>
    <p:sldId id="268" r:id="rId16"/>
    <p:sldId id="277" r:id="rId17"/>
    <p:sldId id="270" r:id="rId18"/>
    <p:sldId id="271" r:id="rId19"/>
    <p:sldId id="272" r:id="rId20"/>
    <p:sldId id="1741" r:id="rId21"/>
    <p:sldId id="1742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56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  <p15:guide id="4" orient="horz" pos="709" userDrawn="1">
          <p15:clr>
            <a:srgbClr val="A4A3A4"/>
          </p15:clr>
        </p15:guide>
        <p15:guide id="5" orient="horz" pos="3929" userDrawn="1">
          <p15:clr>
            <a:srgbClr val="A4A3A4"/>
          </p15:clr>
        </p15:guide>
        <p15:guide id="6" orient="horz" pos="38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72A"/>
    <a:srgbClr val="FFD9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pos="416"/>
        <p:guide pos="7256"/>
        <p:guide orient="horz" pos="640"/>
        <p:guide orient="horz" pos="709"/>
        <p:guide orient="horz" pos="3929"/>
        <p:guide orient="horz" pos="38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34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A45FD17D-E2D2-471F-A6C6-8E6F837D80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56DA845-6AB7-405F-B755-DB3AC028ACE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48A25-8F20-468B-8FF7-ED583043E07D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AAFAB1D-F8AE-49EA-B309-9502B154FC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EA145B8B-2124-495B-9890-B6792C142E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E69B6-2FBE-4230-9172-5AD6BC7221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591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7FD25-E54D-4937-A72C-3B99E8EB412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FCBC3-751D-476A-B368-E05926633F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3434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299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9700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FDC244E-C32E-457D-86B4-9552D647F4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65BDA37-B370-4C14-821C-0B5B0A517D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4" y="716955"/>
            <a:ext cx="11004160" cy="532972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3994317-1527-4246-A360-E5B09FEC881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16" y="561975"/>
            <a:ext cx="10932390" cy="551546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B502A47-835F-4D05-A418-A815F49E044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9" y="3691283"/>
            <a:ext cx="3468076" cy="316671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2721078-98E3-4105-93F6-5118C254035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21" y="0"/>
            <a:ext cx="1811780" cy="258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2541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662D5C5-4B97-4F7D-81ED-30447AF49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2D74A82-633C-4212-9130-076951163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2197BBF-EFB9-41A5-8FC6-477621749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E86F036-3935-4D6C-9BD9-C3B154F93E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5CFF7AB-49DD-41CE-960F-CA0AE14F89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B3D655C6-7A17-4E78-9376-2E6268CC9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AAAD-1B4F-45AC-84F1-A37B5700D01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B434E321-1E2D-4D82-9F94-0C7EE6B8E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15F75C1D-D247-4D78-AB05-15322B11C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86B0-7FB6-4B6F-AE31-3EA67FEC4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5966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1AFA56B-1EF7-429A-A971-E52642806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99846A59-B5F3-42D8-8BBE-5B85E613B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AAAD-1B4F-45AC-84F1-A37B5700D01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3D009D4-74CE-4846-9CC0-E51D1CD6F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233A8987-7760-4186-A8D7-ACE142973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86B0-7FB6-4B6F-AE31-3EA67FEC4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5760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739394EC-E735-4F93-B2C1-E968909D3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AAAD-1B4F-45AC-84F1-A37B5700D01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D7340592-67AF-439A-9E24-04910335C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9BBB925A-383B-4508-9BD7-C474F1F80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86B0-7FB6-4B6F-AE31-3EA67FEC4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5568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86B011-5FDE-48EA-9387-5D0AEC12F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7824156-C16D-4261-AF58-785FC61A0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3902BC5-05DA-4AC3-88C1-21E8BB9566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F935433-DC6A-451B-B86C-C4BC7D883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AAAD-1B4F-45AC-84F1-A37B5700D01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31FFF11-02BC-465E-A460-3DEDDB1DD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4D7C7C5-4811-42E7-9C5D-E41A4794D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86B0-7FB6-4B6F-AE31-3EA67FEC4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729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39DA37-1D60-4586-91C7-77C95CD77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A7653BEC-DBFF-45F7-B5A9-8487470C99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15C632A-AB50-4F6D-91D3-C8171F5653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FA2DA79-D3A4-4C26-B2BE-613EDC6FE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AAAD-1B4F-45AC-84F1-A37B5700D01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8C07A17-D29E-4577-8DB2-6C2C8D521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D9D945F-0024-4470-A08C-4940836D3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86B0-7FB6-4B6F-AE31-3EA67FEC4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162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03015FA-8656-49F3-889A-8E5E2FB82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70DF8DF-CD20-4353-8990-53C9A51A4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032CAAE-2720-42AA-817A-ADCC8C33C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AAAD-1B4F-45AC-84F1-A37B5700D01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4F0C535-5CA0-4361-B2BE-2A108084B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CF5E71C-A1E1-4052-AEC7-FF6CF4338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86B0-7FB6-4B6F-AE31-3EA67FEC4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261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34666A6-B186-4643-908D-E7F662FF5F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85AE043-9113-45FD-A7EB-DDF1BF47A1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899BD18-3AF1-4CCB-8BF2-4AC253DEE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AAAD-1B4F-45AC-84F1-A37B5700D01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FE4AF48-319F-45CE-9683-DBD7DC7AD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C8F26E8-E6B4-46BC-9404-A80A7C421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86B0-7FB6-4B6F-AE31-3EA67FEC4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0109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4276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696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10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FDC244E-C32E-457D-86B4-9552D647F4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27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5316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74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538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8349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5550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3360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2253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213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FDC244E-C32E-457D-86B4-9552D647F4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65BDA37-B370-4C14-821C-0B5B0A517D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706" y="1389185"/>
            <a:ext cx="9635888" cy="466702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B502A47-835F-4D05-A418-A815F49E044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9" y="3691283"/>
            <a:ext cx="3468076" cy="316671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2721078-98E3-4105-93F6-5118C254035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21" y="0"/>
            <a:ext cx="1811780" cy="258493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89B87CC-40EE-4F70-8163-03D3F4FE3F2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78" y="1916723"/>
            <a:ext cx="6235505" cy="5196254"/>
          </a:xfrm>
          <a:prstGeom prst="rect">
            <a:avLst/>
          </a:prstGeom>
        </p:spPr>
      </p:pic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543F1D56-3893-4D6A-89FC-DD41917DDF33}"/>
              </a:ext>
            </a:extLst>
          </p:cNvPr>
          <p:cNvSpPr/>
          <p:nvPr userDrawn="1"/>
        </p:nvSpPr>
        <p:spPr>
          <a:xfrm>
            <a:off x="165639" y="173584"/>
            <a:ext cx="11860722" cy="6510832"/>
          </a:xfrm>
          <a:prstGeom prst="roundRect">
            <a:avLst>
              <a:gd name="adj" fmla="val 83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9D5E209-DCE2-4AF2-9E1B-F977865642F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66" y="415064"/>
            <a:ext cx="751041" cy="75104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9F17B7D-9FA3-4FC4-BC2E-AB604F3395C8}"/>
              </a:ext>
            </a:extLst>
          </p:cNvPr>
          <p:cNvSpPr txBox="1"/>
          <p:nvPr userDrawn="1"/>
        </p:nvSpPr>
        <p:spPr>
          <a:xfrm>
            <a:off x="1271706" y="396664"/>
            <a:ext cx="375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pc="600" dirty="0">
                <a:solidFill>
                  <a:srgbClr val="FF772A"/>
                </a:solidFill>
                <a:cs typeface="+mn-ea"/>
                <a:sym typeface="+mn-lt"/>
              </a:rPr>
              <a:t>教材分析</a:t>
            </a:r>
          </a:p>
        </p:txBody>
      </p:sp>
    </p:spTree>
    <p:extLst>
      <p:ext uri="{BB962C8B-B14F-4D97-AF65-F5344CB8AC3E}">
        <p14:creationId xmlns:p14="http://schemas.microsoft.com/office/powerpoint/2010/main" val="26761418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FDC244E-C32E-457D-86B4-9552D647F4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65BDA37-B370-4C14-821C-0B5B0A517D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706" y="1389185"/>
            <a:ext cx="9635888" cy="466702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B502A47-835F-4D05-A418-A815F49E044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9" y="3691283"/>
            <a:ext cx="3468076" cy="316671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2721078-98E3-4105-93F6-5118C254035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21" y="0"/>
            <a:ext cx="1811780" cy="258493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89B87CC-40EE-4F70-8163-03D3F4FE3F2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78" y="1916723"/>
            <a:ext cx="6235505" cy="519625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4ECDCCD0-A133-461A-858A-FD7B8E36657E}"/>
              </a:ext>
            </a:extLst>
          </p:cNvPr>
          <p:cNvSpPr/>
          <p:nvPr userDrawn="1"/>
        </p:nvSpPr>
        <p:spPr>
          <a:xfrm>
            <a:off x="165639" y="173584"/>
            <a:ext cx="11860722" cy="6510832"/>
          </a:xfrm>
          <a:prstGeom prst="roundRect">
            <a:avLst>
              <a:gd name="adj" fmla="val 83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9D5E209-DCE2-4AF2-9E1B-F977865642F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70" y="435474"/>
            <a:ext cx="751041" cy="75104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9F17B7D-9FA3-4FC4-BC2E-AB604F3395C8}"/>
              </a:ext>
            </a:extLst>
          </p:cNvPr>
          <p:cNvSpPr txBox="1"/>
          <p:nvPr userDrawn="1"/>
        </p:nvSpPr>
        <p:spPr>
          <a:xfrm>
            <a:off x="1138210" y="417074"/>
            <a:ext cx="375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pc="600" dirty="0">
                <a:solidFill>
                  <a:srgbClr val="FF772A"/>
                </a:solidFill>
                <a:cs typeface="+mn-ea"/>
                <a:sym typeface="+mn-lt"/>
              </a:rPr>
              <a:t>教学难重点</a:t>
            </a:r>
          </a:p>
        </p:txBody>
      </p:sp>
    </p:spTree>
    <p:extLst>
      <p:ext uri="{BB962C8B-B14F-4D97-AF65-F5344CB8AC3E}">
        <p14:creationId xmlns:p14="http://schemas.microsoft.com/office/powerpoint/2010/main" val="37043013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FDC244E-C32E-457D-86B4-9552D647F4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65BDA37-B370-4C14-821C-0B5B0A517D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706" y="1389185"/>
            <a:ext cx="9635888" cy="466702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B502A47-835F-4D05-A418-A815F49E044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9" y="3691283"/>
            <a:ext cx="3468076" cy="316671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2721078-98E3-4105-93F6-5118C254035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21" y="0"/>
            <a:ext cx="1811780" cy="258493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89B87CC-40EE-4F70-8163-03D3F4FE3F2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78" y="1916723"/>
            <a:ext cx="6235505" cy="519625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8CD8751C-9728-4F2B-847F-C89AE9BA26CF}"/>
              </a:ext>
            </a:extLst>
          </p:cNvPr>
          <p:cNvSpPr/>
          <p:nvPr userDrawn="1"/>
        </p:nvSpPr>
        <p:spPr>
          <a:xfrm>
            <a:off x="165639" y="173584"/>
            <a:ext cx="11860722" cy="6510832"/>
          </a:xfrm>
          <a:prstGeom prst="roundRect">
            <a:avLst>
              <a:gd name="adj" fmla="val 83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9D5E209-DCE2-4AF2-9E1B-F977865642F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66" y="435474"/>
            <a:ext cx="751041" cy="75104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9F17B7D-9FA3-4FC4-BC2E-AB604F3395C8}"/>
              </a:ext>
            </a:extLst>
          </p:cNvPr>
          <p:cNvSpPr txBox="1"/>
          <p:nvPr userDrawn="1"/>
        </p:nvSpPr>
        <p:spPr>
          <a:xfrm>
            <a:off x="1271706" y="417074"/>
            <a:ext cx="375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pc="600" dirty="0">
                <a:solidFill>
                  <a:srgbClr val="FF772A"/>
                </a:solidFill>
                <a:cs typeface="+mn-ea"/>
                <a:sym typeface="+mn-lt"/>
              </a:rPr>
              <a:t>教学目标</a:t>
            </a:r>
          </a:p>
        </p:txBody>
      </p:sp>
    </p:spTree>
    <p:extLst>
      <p:ext uri="{BB962C8B-B14F-4D97-AF65-F5344CB8AC3E}">
        <p14:creationId xmlns:p14="http://schemas.microsoft.com/office/powerpoint/2010/main" val="42888599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FDC244E-C32E-457D-86B4-9552D647F4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65BDA37-B370-4C14-821C-0B5B0A517D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706" y="1389185"/>
            <a:ext cx="9635888" cy="466702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B502A47-835F-4D05-A418-A815F49E044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9" y="3691283"/>
            <a:ext cx="3468076" cy="316671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2721078-98E3-4105-93F6-5118C254035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21" y="0"/>
            <a:ext cx="1811780" cy="258493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089B87CC-40EE-4F70-8163-03D3F4FE3F2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78" y="1916723"/>
            <a:ext cx="6235505" cy="519625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483944B6-49AE-499D-B960-B4D8C030B21B}"/>
              </a:ext>
            </a:extLst>
          </p:cNvPr>
          <p:cNvSpPr/>
          <p:nvPr userDrawn="1"/>
        </p:nvSpPr>
        <p:spPr>
          <a:xfrm>
            <a:off x="165639" y="173584"/>
            <a:ext cx="11860722" cy="6510832"/>
          </a:xfrm>
          <a:prstGeom prst="roundRect">
            <a:avLst>
              <a:gd name="adj" fmla="val 837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9D5E209-DCE2-4AF2-9E1B-F977865642F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66" y="464560"/>
            <a:ext cx="751041" cy="75104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9F17B7D-9FA3-4FC4-BC2E-AB604F3395C8}"/>
              </a:ext>
            </a:extLst>
          </p:cNvPr>
          <p:cNvSpPr txBox="1"/>
          <p:nvPr userDrawn="1"/>
        </p:nvSpPr>
        <p:spPr>
          <a:xfrm>
            <a:off x="1271706" y="446160"/>
            <a:ext cx="375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pc="600" dirty="0">
                <a:solidFill>
                  <a:srgbClr val="FF772A"/>
                </a:solidFill>
                <a:cs typeface="+mn-ea"/>
                <a:sym typeface="+mn-lt"/>
              </a:rPr>
              <a:t>教法与学法</a:t>
            </a:r>
          </a:p>
        </p:txBody>
      </p:sp>
    </p:spTree>
    <p:extLst>
      <p:ext uri="{BB962C8B-B14F-4D97-AF65-F5344CB8AC3E}">
        <p14:creationId xmlns:p14="http://schemas.microsoft.com/office/powerpoint/2010/main" val="98840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FAA7D43-0741-451D-9FDB-147E996FE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10B194F-F587-40E3-8F6C-449EB4692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E49485F-1204-41E9-9CBE-2624B8C8D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AAAD-1B4F-45AC-84F1-A37B5700D01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4B7C078-80E0-4B9B-9BD9-4D9F6A1F9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9B2CF48-A125-4637-A584-7B1ED0E43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86B0-7FB6-4B6F-AE31-3EA67FEC4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0361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54584EA-04AB-42D2-AB33-22B850815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5BF02AD-FEC2-4EAF-B2CB-358E6AEED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88DC61E-0DF9-4F56-9C90-EE1CA5519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AAAD-1B4F-45AC-84F1-A37B5700D01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7F9D48F-F46A-472F-B368-21FF79718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ACB6344-C243-4CBF-A486-3D908CC30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86B0-7FB6-4B6F-AE31-3EA67FEC4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749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35DBBB9-F9C4-475C-A67D-09C4E1FD0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B4010D1-2427-4D80-B17E-0434F8951D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D24E77A-AD12-424C-A18F-0E277201A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E33A8E8-1F87-4787-891F-187EB387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4AAAD-1B4F-45AC-84F1-A37B5700D01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E2676BB-1885-4439-89A5-AE856A308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D7B5157-FA7D-4F91-A3DA-FA242D2C7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86B0-7FB6-4B6F-AE31-3EA67FEC4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774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1C63D9C-724D-411D-82D4-D68571868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328F266-B718-4E28-9C85-3076B66F6D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C54C8BC-78D0-4E80-AC7F-9CC4F28C6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4AAAD-1B4F-45AC-84F1-A37B5700D01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A38C56-D402-4E40-B4C9-8E472FC4AE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4ED75CF-39C7-4D02-ABCA-5A149FB78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F86B0-7FB6-4B6F-AE31-3EA67FEC44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80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0" r:id="rId3"/>
    <p:sldLayoutId id="2147483661" r:id="rId4"/>
    <p:sldLayoutId id="2147483662" r:id="rId5"/>
    <p:sldLayoutId id="2147483663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92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CEF8D7-15E3-4992-86CD-88C85A8B25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4" y="716955"/>
            <a:ext cx="11004160" cy="53297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D92B543-86F0-4E37-821E-5B8BCBCA25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06" y="498028"/>
            <a:ext cx="10932390" cy="551546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A27609F-51D3-40F4-BCCD-62D2CD885A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9" y="3987799"/>
            <a:ext cx="3143341" cy="287019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74DEF1B-DAF9-43E0-9CDF-E813D4E852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21" y="0"/>
            <a:ext cx="1811780" cy="258493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040BF0F-22D4-400E-BFDD-58AA7905E04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48" b="15083"/>
          <a:stretch/>
        </p:blipFill>
        <p:spPr>
          <a:xfrm>
            <a:off x="7287869" y="2445503"/>
            <a:ext cx="4916832" cy="4412495"/>
          </a:xfrm>
          <a:prstGeom prst="rect">
            <a:avLst/>
          </a:prstGeom>
        </p:spPr>
      </p:pic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B2958924-0C50-483C-AFEB-73B941B4FA21}"/>
              </a:ext>
            </a:extLst>
          </p:cNvPr>
          <p:cNvSpPr/>
          <p:nvPr/>
        </p:nvSpPr>
        <p:spPr>
          <a:xfrm>
            <a:off x="1181117" y="1701508"/>
            <a:ext cx="584688" cy="58468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CAE78F25-B448-4AD3-B4C5-781CDC460BEC}"/>
              </a:ext>
            </a:extLst>
          </p:cNvPr>
          <p:cNvSpPr/>
          <p:nvPr/>
        </p:nvSpPr>
        <p:spPr>
          <a:xfrm>
            <a:off x="1763401" y="2830709"/>
            <a:ext cx="691544" cy="69154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F546FF65-60F1-499B-AD52-EB73B7894F23}"/>
              </a:ext>
            </a:extLst>
          </p:cNvPr>
          <p:cNvSpPr/>
          <p:nvPr/>
        </p:nvSpPr>
        <p:spPr>
          <a:xfrm>
            <a:off x="3423063" y="2426178"/>
            <a:ext cx="1199051" cy="1199051"/>
          </a:xfrm>
          <a:prstGeom prst="ellipse">
            <a:avLst/>
          </a:prstGeom>
          <a:gradFill>
            <a:gsLst>
              <a:gs pos="0">
                <a:schemeClr val="accent1">
                  <a:lumMod val="70000"/>
                  <a:lumOff val="30000"/>
                </a:schemeClr>
              </a:gs>
              <a:gs pos="100000">
                <a:schemeClr val="accent1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篮</a:t>
            </a: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091A33B8-94B3-4508-BDF9-A6EB54817B5D}"/>
              </a:ext>
            </a:extLst>
          </p:cNvPr>
          <p:cNvSpPr/>
          <p:nvPr/>
        </p:nvSpPr>
        <p:spPr>
          <a:xfrm>
            <a:off x="4669138" y="2426178"/>
            <a:ext cx="1199051" cy="1199051"/>
          </a:xfrm>
          <a:prstGeom prst="ellipse">
            <a:avLst/>
          </a:prstGeom>
          <a:gradFill>
            <a:gsLst>
              <a:gs pos="0">
                <a:schemeClr val="accent2">
                  <a:lumMod val="70000"/>
                  <a:lumOff val="30000"/>
                </a:schemeClr>
              </a:gs>
              <a:gs pos="100000">
                <a:schemeClr val="accent2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球</a:t>
            </a: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6357096-5A99-436C-AE60-ACDF1F9CB531}"/>
              </a:ext>
            </a:extLst>
          </p:cNvPr>
          <p:cNvSpPr/>
          <p:nvPr/>
        </p:nvSpPr>
        <p:spPr>
          <a:xfrm>
            <a:off x="7161287" y="2426178"/>
            <a:ext cx="1199051" cy="1199051"/>
          </a:xfrm>
          <a:prstGeom prst="ellipse">
            <a:avLst/>
          </a:prstGeom>
          <a:gradFill>
            <a:gsLst>
              <a:gs pos="0">
                <a:schemeClr val="accent4">
                  <a:lumMod val="70000"/>
                  <a:lumOff val="30000"/>
                </a:schemeClr>
              </a:gs>
              <a:gs pos="100000">
                <a:schemeClr val="accent4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球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05F63DE9-FAEC-46A4-A581-7C1B3AC92D69}"/>
              </a:ext>
            </a:extLst>
          </p:cNvPr>
          <p:cNvSpPr txBox="1"/>
          <p:nvPr/>
        </p:nvSpPr>
        <p:spPr>
          <a:xfrm>
            <a:off x="3735029" y="1394842"/>
            <a:ext cx="43490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202X 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说课稿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1769D899-796F-4C70-B7D3-8402E3532878}"/>
              </a:ext>
            </a:extLst>
          </p:cNvPr>
          <p:cNvSpPr/>
          <p:nvPr/>
        </p:nvSpPr>
        <p:spPr>
          <a:xfrm>
            <a:off x="5915213" y="2426178"/>
            <a:ext cx="1199051" cy="1199051"/>
          </a:xfrm>
          <a:prstGeom prst="ellipse">
            <a:avLst/>
          </a:prstGeom>
          <a:gradFill>
            <a:gsLst>
              <a:gs pos="0">
                <a:schemeClr val="accent1">
                  <a:lumMod val="70000"/>
                  <a:lumOff val="30000"/>
                </a:schemeClr>
              </a:gs>
              <a:gs pos="100000">
                <a:schemeClr val="accent1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运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074ACEFB-68E5-4805-B268-C874358F25E4}"/>
              </a:ext>
            </a:extLst>
          </p:cNvPr>
          <p:cNvSpPr txBox="1"/>
          <p:nvPr/>
        </p:nvSpPr>
        <p:spPr>
          <a:xfrm>
            <a:off x="3304247" y="3714592"/>
            <a:ext cx="5434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pc="300" dirty="0">
                <a:cs typeface="+mn-ea"/>
                <a:sym typeface="+mn-lt"/>
              </a:rPr>
              <a:t>Basketball </a:t>
            </a:r>
            <a:r>
              <a:rPr lang="en-US" altLang="zh-CN" sz="2400" spc="300" dirty="0" err="1">
                <a:cs typeface="+mn-ea"/>
                <a:sym typeface="+mn-lt"/>
              </a:rPr>
              <a:t>Drian</a:t>
            </a:r>
            <a:r>
              <a:rPr lang="en-US" altLang="zh-CN" sz="2400" spc="300" dirty="0">
                <a:cs typeface="+mn-ea"/>
                <a:sym typeface="+mn-lt"/>
              </a:rPr>
              <a:t> Says Lessons</a:t>
            </a:r>
            <a:endParaRPr lang="zh-CN" altLang="en-US" sz="2400" spc="300" dirty="0">
              <a:cs typeface="+mn-ea"/>
              <a:sym typeface="+mn-lt"/>
            </a:endParaRPr>
          </a:p>
        </p:txBody>
      </p:sp>
      <p:grpSp>
        <p:nvGrpSpPr>
          <p:cNvPr id="36" name="Group 10">
            <a:extLst>
              <a:ext uri="{FF2B5EF4-FFF2-40B4-BE49-F238E27FC236}">
                <a16:creationId xmlns:a16="http://schemas.microsoft.com/office/drawing/2014/main" xmlns="" id="{D3A0F1B9-E664-49EC-83B6-CF803113E05F}"/>
              </a:ext>
            </a:extLst>
          </p:cNvPr>
          <p:cNvGrpSpPr/>
          <p:nvPr/>
        </p:nvGrpSpPr>
        <p:grpSpPr>
          <a:xfrm>
            <a:off x="6368724" y="4894243"/>
            <a:ext cx="2353439" cy="478600"/>
            <a:chOff x="4383584" y="10884560"/>
            <a:chExt cx="6126514" cy="1212098"/>
          </a:xfrm>
        </p:grpSpPr>
        <p:sp>
          <p:nvSpPr>
            <p:cNvPr id="37" name="Rectangle 11">
              <a:extLst>
                <a:ext uri="{FF2B5EF4-FFF2-40B4-BE49-F238E27FC236}">
                  <a16:creationId xmlns:a16="http://schemas.microsoft.com/office/drawing/2014/main" xmlns="" id="{2F0B9EAC-01A3-4824-86EB-D62B1389C082}"/>
                </a:ext>
              </a:extLst>
            </p:cNvPr>
            <p:cNvSpPr/>
            <p:nvPr/>
          </p:nvSpPr>
          <p:spPr>
            <a:xfrm>
              <a:off x="4383584" y="10884560"/>
              <a:ext cx="6126514" cy="1212098"/>
            </a:xfrm>
            <a:prstGeom prst="roundRect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38" name="TextBox 220">
              <a:extLst>
                <a:ext uri="{FF2B5EF4-FFF2-40B4-BE49-F238E27FC236}">
                  <a16:creationId xmlns:a16="http://schemas.microsoft.com/office/drawing/2014/main" xmlns="" id="{41EE9C80-E990-4B30-BEC5-5D5EE5880D2E}"/>
                </a:ext>
              </a:extLst>
            </p:cNvPr>
            <p:cNvSpPr txBox="1"/>
            <p:nvPr/>
          </p:nvSpPr>
          <p:spPr>
            <a:xfrm>
              <a:off x="4947391" y="10984607"/>
              <a:ext cx="4998925" cy="1034875"/>
            </a:xfrm>
            <a:prstGeom prst="round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时间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:20XX.08.08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Montserrat Semi" charset="0"/>
              </a:endParaRPr>
            </a:p>
          </p:txBody>
        </p:sp>
      </p:grpSp>
      <p:grpSp>
        <p:nvGrpSpPr>
          <p:cNvPr id="39" name="Group 10">
            <a:extLst>
              <a:ext uri="{FF2B5EF4-FFF2-40B4-BE49-F238E27FC236}">
                <a16:creationId xmlns:a16="http://schemas.microsoft.com/office/drawing/2014/main" xmlns="" id="{9F046F2A-99AC-4A12-9771-CFEBA11E2CD0}"/>
              </a:ext>
            </a:extLst>
          </p:cNvPr>
          <p:cNvGrpSpPr/>
          <p:nvPr/>
        </p:nvGrpSpPr>
        <p:grpSpPr>
          <a:xfrm>
            <a:off x="3410371" y="4894502"/>
            <a:ext cx="2353439" cy="478600"/>
            <a:chOff x="4383584" y="10884560"/>
            <a:chExt cx="6126514" cy="1212098"/>
          </a:xfrm>
        </p:grpSpPr>
        <p:sp>
          <p:nvSpPr>
            <p:cNvPr id="40" name="Rectangle 11">
              <a:extLst>
                <a:ext uri="{FF2B5EF4-FFF2-40B4-BE49-F238E27FC236}">
                  <a16:creationId xmlns:a16="http://schemas.microsoft.com/office/drawing/2014/main" xmlns="" id="{929280A7-FB69-4CA0-8158-066305F824DC}"/>
                </a:ext>
              </a:extLst>
            </p:cNvPr>
            <p:cNvSpPr/>
            <p:nvPr/>
          </p:nvSpPr>
          <p:spPr>
            <a:xfrm>
              <a:off x="4383584" y="10884560"/>
              <a:ext cx="6126514" cy="1212098"/>
            </a:xfrm>
            <a:prstGeom prst="roundRect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1" name="TextBox 223">
              <a:extLst>
                <a:ext uri="{FF2B5EF4-FFF2-40B4-BE49-F238E27FC236}">
                  <a16:creationId xmlns:a16="http://schemas.microsoft.com/office/drawing/2014/main" xmlns="" id="{C3F46BF6-BA81-426E-A84B-5FFEE5810A50}"/>
                </a:ext>
              </a:extLst>
            </p:cNvPr>
            <p:cNvSpPr txBox="1"/>
            <p:nvPr/>
          </p:nvSpPr>
          <p:spPr>
            <a:xfrm>
              <a:off x="4992055" y="10984607"/>
              <a:ext cx="4909598" cy="1034875"/>
            </a:xfrm>
            <a:prstGeom prst="round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演讲人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: 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优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品</a:t>
              </a:r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PPT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Montserrat Semi" charset="0"/>
              </a:endParaRPr>
            </a:p>
          </p:txBody>
        </p:sp>
      </p:grp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xmlns="" id="{EEC1382C-5C92-4347-B17E-FC695686F7CF}"/>
              </a:ext>
            </a:extLst>
          </p:cNvPr>
          <p:cNvCxnSpPr>
            <a:cxnSpLocks/>
          </p:cNvCxnSpPr>
          <p:nvPr/>
        </p:nvCxnSpPr>
        <p:spPr>
          <a:xfrm>
            <a:off x="3464715" y="4284263"/>
            <a:ext cx="5113893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4" name="椭圆 43">
            <a:extLst>
              <a:ext uri="{FF2B5EF4-FFF2-40B4-BE49-F238E27FC236}">
                <a16:creationId xmlns:a16="http://schemas.microsoft.com/office/drawing/2014/main" xmlns="" id="{BAFE579C-1D61-45B5-87D4-173FEE240FDC}"/>
              </a:ext>
            </a:extLst>
          </p:cNvPr>
          <p:cNvSpPr/>
          <p:nvPr/>
        </p:nvSpPr>
        <p:spPr>
          <a:xfrm>
            <a:off x="9643016" y="1940424"/>
            <a:ext cx="345772" cy="3457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14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2" grpId="0" animBg="1"/>
      <p:bldP spid="23" grpId="0" animBg="1"/>
      <p:bldP spid="25" grpId="0" animBg="1"/>
      <p:bldP spid="33" grpId="0"/>
      <p:bldP spid="34" grpId="0" animBg="1"/>
      <p:bldP spid="35" grpId="0"/>
      <p:bldP spid="4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53297BC-E25F-4ACA-8185-F705E2D0964B}"/>
              </a:ext>
            </a:extLst>
          </p:cNvPr>
          <p:cNvSpPr txBox="1"/>
          <p:nvPr/>
        </p:nvSpPr>
        <p:spPr>
          <a:xfrm flipH="1">
            <a:off x="2793694" y="2648524"/>
            <a:ext cx="66046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9600" dirty="0">
                <a:solidFill>
                  <a:srgbClr val="FF772A"/>
                </a:solidFill>
                <a:cs typeface="+mn-ea"/>
                <a:sym typeface="+mn-lt"/>
              </a:rPr>
              <a:t>教学目标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EAE0F0B9-0A76-44C0-8134-A2A1E0796985}"/>
              </a:ext>
            </a:extLst>
          </p:cNvPr>
          <p:cNvSpPr txBox="1"/>
          <p:nvPr/>
        </p:nvSpPr>
        <p:spPr>
          <a:xfrm flipH="1">
            <a:off x="2793694" y="1638625"/>
            <a:ext cx="660461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6600" dirty="0">
                <a:solidFill>
                  <a:srgbClr val="FF772A"/>
                </a:solidFill>
                <a:cs typeface="+mn-ea"/>
                <a:sym typeface="+mn-lt"/>
              </a:rPr>
              <a:t>第三章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5CD8A8D-0F7A-460E-B43E-39010870F92F}"/>
              </a:ext>
            </a:extLst>
          </p:cNvPr>
          <p:cNvSpPr txBox="1"/>
          <p:nvPr/>
        </p:nvSpPr>
        <p:spPr>
          <a:xfrm flipH="1">
            <a:off x="3566202" y="4218184"/>
            <a:ext cx="5250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Basketball </a:t>
            </a:r>
            <a:r>
              <a:rPr lang="en-US" altLang="zh-CN" sz="20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Drian</a:t>
            </a:r>
            <a:r>
              <a:rPr lang="en-US" altLang="zh-CN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Says Lessons</a:t>
            </a:r>
            <a:endParaRPr lang="zh-CN" altLang="en-US" sz="20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F8FBF10-437C-4BF5-A5B8-2F4B79158B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11" b="-1364"/>
          <a:stretch/>
        </p:blipFill>
        <p:spPr>
          <a:xfrm>
            <a:off x="8553450" y="2513268"/>
            <a:ext cx="3638550" cy="4344731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4CDAB5BD-4622-4AEE-8DB7-BC51785FF9C2}"/>
              </a:ext>
            </a:extLst>
          </p:cNvPr>
          <p:cNvSpPr/>
          <p:nvPr/>
        </p:nvSpPr>
        <p:spPr>
          <a:xfrm>
            <a:off x="1181117" y="1701508"/>
            <a:ext cx="584688" cy="58468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AD6A6340-8366-44C6-B947-5D234419FCB7}"/>
              </a:ext>
            </a:extLst>
          </p:cNvPr>
          <p:cNvSpPr/>
          <p:nvPr/>
        </p:nvSpPr>
        <p:spPr>
          <a:xfrm>
            <a:off x="1656545" y="3011042"/>
            <a:ext cx="389539" cy="3895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623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airplan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A267890-89D0-4CDF-8551-4487931BE94E}"/>
              </a:ext>
            </a:extLst>
          </p:cNvPr>
          <p:cNvSpPr txBox="1"/>
          <p:nvPr/>
        </p:nvSpPr>
        <p:spPr>
          <a:xfrm>
            <a:off x="1156744" y="1737119"/>
            <a:ext cx="6599690" cy="188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为了激发学生对篮球运动的兴趣，本次课我主要通过各种提问、自练、示范、互动、比赛等教法，使简单的运球变得有趣、丰富。通过启发思维、讲解示范、分层教学、教学比赛等方法来完成教学任务。 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8C04AE1-BBE3-4D7F-A3B0-6357AEC10487}"/>
              </a:ext>
            </a:extLst>
          </p:cNvPr>
          <p:cNvSpPr txBox="1"/>
          <p:nvPr/>
        </p:nvSpPr>
        <p:spPr>
          <a:xfrm>
            <a:off x="4456589" y="3741709"/>
            <a:ext cx="6599690" cy="2347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提问学生：你们玩过篮球吗？看过</a:t>
            </a:r>
            <a:r>
              <a:rPr lang="en-US" altLang="zh-CN" sz="2000" dirty="0">
                <a:cs typeface="+mn-ea"/>
                <a:sym typeface="+mn-lt"/>
              </a:rPr>
              <a:t>NBA</a:t>
            </a:r>
            <a:r>
              <a:rPr lang="zh-CN" altLang="en-US" sz="2000" dirty="0">
                <a:cs typeface="+mn-ea"/>
                <a:sym typeface="+mn-lt"/>
              </a:rPr>
              <a:t>吗？认识姚明和易建联吗？你们还认识哪些篮球明星呢？</a:t>
            </a:r>
          </a:p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首先唤起他们的求知欲，让他们回忆篮球场上运动员精彩的动作。由浅深入启发学生积极思维，对学生进行思想动员，然后引出本次课的学习内容</a:t>
            </a:r>
            <a:r>
              <a:rPr lang="en-US" altLang="zh-CN" sz="2000" dirty="0">
                <a:cs typeface="+mn-ea"/>
                <a:sym typeface="+mn-lt"/>
              </a:rPr>
              <a:t>——</a:t>
            </a:r>
            <a:r>
              <a:rPr lang="zh-CN" altLang="en-US" sz="2000" dirty="0">
                <a:cs typeface="+mn-ea"/>
                <a:sym typeface="+mn-lt"/>
              </a:rPr>
              <a:t>篮球运球。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9262537-C179-41D6-85C6-11C9D47CF0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639" y="768532"/>
            <a:ext cx="3215640" cy="321564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ED4DC42-5082-4017-AB04-A8D5A31103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435" y="3472294"/>
            <a:ext cx="2764994" cy="276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65193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E85A686-05DE-4E36-8230-2E6ED8220CCC}"/>
              </a:ext>
            </a:extLst>
          </p:cNvPr>
          <p:cNvSpPr/>
          <p:nvPr/>
        </p:nvSpPr>
        <p:spPr>
          <a:xfrm rot="5400000" flipV="1">
            <a:off x="-376589" y="4465423"/>
            <a:ext cx="3981795" cy="45719"/>
          </a:xfrm>
          <a:prstGeom prst="rect">
            <a:avLst/>
          </a:prstGeom>
          <a:solidFill>
            <a:srgbClr val="F3F4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29A0A2D-0B82-4960-B5A8-333DC11C69A8}"/>
              </a:ext>
            </a:extLst>
          </p:cNvPr>
          <p:cNvGrpSpPr/>
          <p:nvPr/>
        </p:nvGrpSpPr>
        <p:grpSpPr>
          <a:xfrm>
            <a:off x="1359145" y="2122433"/>
            <a:ext cx="9789877" cy="1424429"/>
            <a:chOff x="6028703" y="2753109"/>
            <a:chExt cx="9789877" cy="1424429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AE06C8A3-1389-4603-8E36-656CB8ACA5A7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8" name="椭圆 7">
                <a:extLst>
                  <a:ext uri="{FF2B5EF4-FFF2-40B4-BE49-F238E27FC236}">
                    <a16:creationId xmlns:a16="http://schemas.microsoft.com/office/drawing/2014/main" xmlns="" id="{BFDEF36D-E6D0-47E4-8E08-34094AC0EA88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FF772A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xmlns="" id="{EE6CD2EB-7F61-4AEC-A13C-79B5A6A8A0B9}"/>
                  </a:ext>
                </a:extLst>
              </p:cNvPr>
              <p:cNvSpPr txBox="1"/>
              <p:nvPr/>
            </p:nvSpPr>
            <p:spPr>
              <a:xfrm>
                <a:off x="3726654" y="2094865"/>
                <a:ext cx="3898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139C4D1E-9929-46C4-BC6E-3470EE547474}"/>
                </a:ext>
              </a:extLst>
            </p:cNvPr>
            <p:cNvSpPr txBox="1"/>
            <p:nvPr/>
          </p:nvSpPr>
          <p:spPr>
            <a:xfrm>
              <a:off x="6656433" y="2753109"/>
              <a:ext cx="9162147" cy="14244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教师讲解示范是体育教学方法核心之一，教师带有启发性地讲解示范，不仅能使学生了解动作的要领、方法和直观正确的动作概念，而且还能促使学生思维，提高学生学习的兴趣，调动学生学习的积极性。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46208F80-6050-4F88-BE10-90F9F79FF515}"/>
              </a:ext>
            </a:extLst>
          </p:cNvPr>
          <p:cNvGrpSpPr/>
          <p:nvPr/>
        </p:nvGrpSpPr>
        <p:grpSpPr>
          <a:xfrm>
            <a:off x="1359145" y="3981636"/>
            <a:ext cx="9764228" cy="1424429"/>
            <a:chOff x="6028703" y="2816794"/>
            <a:chExt cx="9764228" cy="1424429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A5F34D4C-7D54-411D-B29D-378A92C0F6D3}"/>
                </a:ext>
              </a:extLst>
            </p:cNvPr>
            <p:cNvGrpSpPr/>
            <p:nvPr/>
          </p:nvGrpSpPr>
          <p:grpSpPr>
            <a:xfrm>
              <a:off x="6028703" y="2896857"/>
              <a:ext cx="441146" cy="441146"/>
              <a:chOff x="3701006" y="2057971"/>
              <a:chExt cx="441146" cy="441146"/>
            </a:xfrm>
          </p:grpSpPr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51692EB0-9CAC-4B3C-A1E8-5CDE6371BE4A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FF772A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79D19EB1-E596-41E7-AC1C-BE106B12D229}"/>
                  </a:ext>
                </a:extLst>
              </p:cNvPr>
              <p:cNvSpPr txBox="1"/>
              <p:nvPr/>
            </p:nvSpPr>
            <p:spPr>
              <a:xfrm>
                <a:off x="3726652" y="2109267"/>
                <a:ext cx="3898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CB7634DD-B89B-4F6C-9CEA-78E62B2735E7}"/>
                </a:ext>
              </a:extLst>
            </p:cNvPr>
            <p:cNvSpPr txBox="1"/>
            <p:nvPr/>
          </p:nvSpPr>
          <p:spPr>
            <a:xfrm>
              <a:off x="6630784" y="2816794"/>
              <a:ext cx="9162147" cy="14244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关注学生个体差异，实施分层教学。对于有困难的学生，教师要给予及时的关照与帮助，要鼓励他们主动参与体育活动，及时地肯定他们的点滴进步，从而激发他们爱好体育活动的兴趣和信心。</a:t>
              </a:r>
            </a:p>
          </p:txBody>
        </p:sp>
      </p:grp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4A89183B-6C1F-48C9-8EF2-2CE721A36E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7366" y="5186122"/>
            <a:ext cx="1095072" cy="109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8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1B974D08-2709-48A6-9810-143C5D137865}"/>
              </a:ext>
            </a:extLst>
          </p:cNvPr>
          <p:cNvSpPr txBox="1"/>
          <p:nvPr/>
        </p:nvSpPr>
        <p:spPr>
          <a:xfrm>
            <a:off x="943520" y="1704679"/>
            <a:ext cx="5138650" cy="3271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采用运球接力比赛，使学生在基本掌握运球技能的基础上让他们适当竞争，提高学生学习兴趣，这符合篮球本身的特点。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在比赛过程中既锻炼身体、掌握运球技能，同时检验学生学以致用的能力，培养学生团结合作的意识，使学生在技术、素质、心理、生理上都得到提高。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6E798DC-FA85-4481-9A72-D661028400EC}"/>
              </a:ext>
            </a:extLst>
          </p:cNvPr>
          <p:cNvSpPr txBox="1"/>
          <p:nvPr/>
        </p:nvSpPr>
        <p:spPr>
          <a:xfrm>
            <a:off x="943519" y="5164184"/>
            <a:ext cx="10292262" cy="962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772A"/>
                </a:solidFill>
                <a:cs typeface="+mn-ea"/>
                <a:sym typeface="+mn-lt"/>
              </a:rPr>
              <a:t>体验：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 通过老师的启发和学生的自主练习，充分调动学生学习的兴趣，较好体现学生的主体作用。 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09ACE2E-AA52-4FDE-9FD2-B06B6A4583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421" y="2023354"/>
            <a:ext cx="3581399" cy="358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4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EA4C3F5-0826-484A-BDA5-37E64DB4BE45}"/>
              </a:ext>
            </a:extLst>
          </p:cNvPr>
          <p:cNvGrpSpPr/>
          <p:nvPr/>
        </p:nvGrpSpPr>
        <p:grpSpPr>
          <a:xfrm>
            <a:off x="6096000" y="1894871"/>
            <a:ext cx="4987353" cy="1834575"/>
            <a:chOff x="352542" y="1765595"/>
            <a:chExt cx="4987353" cy="1834575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30B2DB72-AC2F-4776-8ADE-51DB65E9E134}"/>
                </a:ext>
              </a:extLst>
            </p:cNvPr>
            <p:cNvSpPr/>
            <p:nvPr/>
          </p:nvSpPr>
          <p:spPr>
            <a:xfrm>
              <a:off x="361104" y="1765595"/>
              <a:ext cx="4785825" cy="14244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/>
                  </a:solidFill>
                  <a:cs typeface="+mn-ea"/>
                  <a:sym typeface="+mn-lt"/>
                </a:rPr>
                <a:t>完成和自己能力相适应的教学内容，充分展示不同的运球形式，体现学生个性化，发掘学生潜能。 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B81C57BB-29E9-47F6-8A45-4F27636BF8E7}"/>
                </a:ext>
              </a:extLst>
            </p:cNvPr>
            <p:cNvSpPr/>
            <p:nvPr/>
          </p:nvSpPr>
          <p:spPr>
            <a:xfrm>
              <a:off x="352542" y="3312024"/>
              <a:ext cx="4987353" cy="288146"/>
            </a:xfrm>
            <a:prstGeom prst="rect">
              <a:avLst/>
            </a:prstGeom>
            <a:solidFill>
              <a:srgbClr val="FF7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799" dirty="0">
                  <a:solidFill>
                    <a:schemeClr val="bg1"/>
                  </a:solidFill>
                  <a:cs typeface="+mn-ea"/>
                  <a:sym typeface="+mn-lt"/>
                </a:rPr>
                <a:t>学法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CAF81ED-0493-4415-8A79-730833E90330}"/>
              </a:ext>
            </a:extLst>
          </p:cNvPr>
          <p:cNvGrpSpPr/>
          <p:nvPr/>
        </p:nvGrpSpPr>
        <p:grpSpPr>
          <a:xfrm>
            <a:off x="6104562" y="4136395"/>
            <a:ext cx="4987353" cy="1427626"/>
            <a:chOff x="343980" y="4007119"/>
            <a:chExt cx="4987353" cy="1427626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631C710E-D6CE-4402-AF1C-AC43B5529F42}"/>
                </a:ext>
              </a:extLst>
            </p:cNvPr>
            <p:cNvSpPr/>
            <p:nvPr/>
          </p:nvSpPr>
          <p:spPr>
            <a:xfrm>
              <a:off x="352542" y="4007119"/>
              <a:ext cx="4785825" cy="9627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/>
                  </a:solidFill>
                  <a:cs typeface="+mn-ea"/>
                  <a:sym typeface="+mn-lt"/>
                </a:rPr>
                <a:t>通过运球接力跑，体验到篮球的乐趣，发展学生力量素质，提高学生的练习兴趣。 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5E21F5C-E559-4175-BC8A-853A751E2ACF}"/>
                </a:ext>
              </a:extLst>
            </p:cNvPr>
            <p:cNvSpPr/>
            <p:nvPr/>
          </p:nvSpPr>
          <p:spPr>
            <a:xfrm>
              <a:off x="343980" y="5146599"/>
              <a:ext cx="4987353" cy="288146"/>
            </a:xfrm>
            <a:prstGeom prst="rect">
              <a:avLst/>
            </a:prstGeom>
            <a:solidFill>
              <a:srgbClr val="FF7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799" dirty="0">
                  <a:solidFill>
                    <a:schemeClr val="bg1"/>
                  </a:solidFill>
                  <a:cs typeface="+mn-ea"/>
                  <a:sym typeface="+mn-lt"/>
                </a:rPr>
                <a:t>学法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AD45004C-FC14-4B4B-AE5E-72F2918BB4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31416" y="1899042"/>
            <a:ext cx="3906551" cy="390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83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53297BC-E25F-4ACA-8185-F705E2D0964B}"/>
              </a:ext>
            </a:extLst>
          </p:cNvPr>
          <p:cNvSpPr txBox="1"/>
          <p:nvPr/>
        </p:nvSpPr>
        <p:spPr>
          <a:xfrm flipH="1">
            <a:off x="2793694" y="2648524"/>
            <a:ext cx="66046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9600" dirty="0">
                <a:solidFill>
                  <a:srgbClr val="FF772A"/>
                </a:solidFill>
                <a:cs typeface="+mn-ea"/>
                <a:sym typeface="+mn-lt"/>
              </a:rPr>
              <a:t>教法与学法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EAE0F0B9-0A76-44C0-8134-A2A1E0796985}"/>
              </a:ext>
            </a:extLst>
          </p:cNvPr>
          <p:cNvSpPr txBox="1"/>
          <p:nvPr/>
        </p:nvSpPr>
        <p:spPr>
          <a:xfrm flipH="1">
            <a:off x="2793694" y="1638625"/>
            <a:ext cx="660461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6600" dirty="0">
                <a:solidFill>
                  <a:srgbClr val="FF772A"/>
                </a:solidFill>
                <a:cs typeface="+mn-ea"/>
                <a:sym typeface="+mn-lt"/>
              </a:rPr>
              <a:t>第四章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5CD8A8D-0F7A-460E-B43E-39010870F92F}"/>
              </a:ext>
            </a:extLst>
          </p:cNvPr>
          <p:cNvSpPr txBox="1"/>
          <p:nvPr/>
        </p:nvSpPr>
        <p:spPr>
          <a:xfrm flipH="1">
            <a:off x="3566202" y="4218184"/>
            <a:ext cx="5250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Basketball </a:t>
            </a:r>
            <a:r>
              <a:rPr lang="en-US" altLang="zh-CN" sz="20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Drian</a:t>
            </a:r>
            <a:r>
              <a:rPr lang="en-US" altLang="zh-CN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Says Lessons</a:t>
            </a:r>
            <a:endParaRPr lang="zh-CN" altLang="en-US" sz="20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F8FBF10-437C-4BF5-A5B8-2F4B79158B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11" b="-1364"/>
          <a:stretch/>
        </p:blipFill>
        <p:spPr>
          <a:xfrm>
            <a:off x="8553450" y="2513268"/>
            <a:ext cx="3638550" cy="4344731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4CDAB5BD-4622-4AEE-8DB7-BC51785FF9C2}"/>
              </a:ext>
            </a:extLst>
          </p:cNvPr>
          <p:cNvSpPr/>
          <p:nvPr/>
        </p:nvSpPr>
        <p:spPr>
          <a:xfrm>
            <a:off x="1181117" y="1701508"/>
            <a:ext cx="584688" cy="58468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AD6A6340-8366-44C6-B947-5D234419FCB7}"/>
              </a:ext>
            </a:extLst>
          </p:cNvPr>
          <p:cNvSpPr/>
          <p:nvPr/>
        </p:nvSpPr>
        <p:spPr>
          <a:xfrm>
            <a:off x="1656545" y="3011042"/>
            <a:ext cx="389539" cy="3895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5706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airplan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6643D7CE-20A1-48C7-9E7B-64F4B9E610F8}"/>
              </a:ext>
            </a:extLst>
          </p:cNvPr>
          <p:cNvGrpSpPr/>
          <p:nvPr/>
        </p:nvGrpSpPr>
        <p:grpSpPr>
          <a:xfrm>
            <a:off x="1202055" y="2011680"/>
            <a:ext cx="9775190" cy="2193302"/>
            <a:chOff x="1202055" y="2011680"/>
            <a:chExt cx="9775190" cy="2193302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4A681183-8645-4D11-8151-10DD22096158}"/>
                </a:ext>
              </a:extLst>
            </p:cNvPr>
            <p:cNvSpPr txBox="1"/>
            <p:nvPr/>
          </p:nvSpPr>
          <p:spPr>
            <a:xfrm>
              <a:off x="1202055" y="2318888"/>
              <a:ext cx="9775190" cy="1886094"/>
            </a:xfrm>
            <a:prstGeom prst="rect">
              <a:avLst/>
            </a:prstGeom>
            <a:noFill/>
            <a:ln w="19050">
              <a:solidFill>
                <a:srgbClr val="FF772A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按人体的运动规律，人体的运动状态是一个逐渐增强的过程。课前的热身运动是必不可少的，能够让学生的身体状态很快的适应学习技能部分的运动强度，同时也是预防运动损伤的最好手段。因此在学习开始前采用螺旋跑和球操作为准备活动，导入热身阶段。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858241CA-DA70-4F6C-903E-60613DCA8CF8}"/>
                </a:ext>
              </a:extLst>
            </p:cNvPr>
            <p:cNvSpPr/>
            <p:nvPr/>
          </p:nvSpPr>
          <p:spPr>
            <a:xfrm>
              <a:off x="4358821" y="2011680"/>
              <a:ext cx="3461657" cy="411712"/>
            </a:xfrm>
            <a:prstGeom prst="rect">
              <a:avLst/>
            </a:prstGeom>
            <a:solidFill>
              <a:srgbClr val="FF772A"/>
            </a:solidFill>
            <a:ln>
              <a:solidFill>
                <a:srgbClr val="FF77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cs typeface="+mn-ea"/>
                  <a:sym typeface="+mn-lt"/>
                </a:rPr>
                <a:t>教学程序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1000552F-AB64-42D8-94E7-D1E2E22F0720}"/>
              </a:ext>
            </a:extLst>
          </p:cNvPr>
          <p:cNvGrpSpPr/>
          <p:nvPr/>
        </p:nvGrpSpPr>
        <p:grpSpPr>
          <a:xfrm>
            <a:off x="1222008" y="4327384"/>
            <a:ext cx="9625047" cy="1273121"/>
            <a:chOff x="1222008" y="4327384"/>
            <a:chExt cx="9625047" cy="1273121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B58C5943-E206-4A2A-A6F5-16D93BA6E82E}"/>
                </a:ext>
              </a:extLst>
            </p:cNvPr>
            <p:cNvSpPr txBox="1"/>
            <p:nvPr/>
          </p:nvSpPr>
          <p:spPr>
            <a:xfrm>
              <a:off x="1222008" y="4637741"/>
              <a:ext cx="9625047" cy="962764"/>
            </a:xfrm>
            <a:prstGeom prst="rect">
              <a:avLst/>
            </a:prstGeom>
            <a:noFill/>
            <a:ln w="19050">
              <a:solidFill>
                <a:srgbClr val="FF772A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这一部分是课的主体部分，是解决“教与学”的重要部分，在教学过程中，应采用以学生的主动参与、积极参与和合作学习为主，以快乐学习为主的方式。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A7E423BC-1132-436F-A597-007738E5A5EB}"/>
                </a:ext>
              </a:extLst>
            </p:cNvPr>
            <p:cNvSpPr/>
            <p:nvPr/>
          </p:nvSpPr>
          <p:spPr>
            <a:xfrm>
              <a:off x="4358822" y="4327384"/>
              <a:ext cx="3461657" cy="411712"/>
            </a:xfrm>
            <a:prstGeom prst="rect">
              <a:avLst/>
            </a:prstGeom>
            <a:solidFill>
              <a:srgbClr val="FF772A"/>
            </a:solidFill>
            <a:ln>
              <a:solidFill>
                <a:srgbClr val="FF77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dirty="0">
                  <a:cs typeface="+mn-ea"/>
                  <a:sym typeface="+mn-lt"/>
                </a:rPr>
                <a:t>教学程序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328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B187393-0C43-4B3D-B429-B6D4AF006488}"/>
              </a:ext>
            </a:extLst>
          </p:cNvPr>
          <p:cNvSpPr txBox="1"/>
          <p:nvPr/>
        </p:nvSpPr>
        <p:spPr>
          <a:xfrm>
            <a:off x="718819" y="2119601"/>
            <a:ext cx="3521167" cy="3732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（</a:t>
            </a:r>
            <a:r>
              <a:rPr lang="en-US" altLang="zh-CN" sz="2000" dirty="0">
                <a:cs typeface="+mn-ea"/>
                <a:sym typeface="+mn-lt"/>
              </a:rPr>
              <a:t>1</a:t>
            </a:r>
            <a:r>
              <a:rPr lang="zh-CN" altLang="en-US" sz="2000" dirty="0">
                <a:cs typeface="+mn-ea"/>
                <a:sym typeface="+mn-lt"/>
              </a:rPr>
              <a:t>）激发思维：通过老师提议，让学生充分发挥想象力，结合图片练习，尽量展示自己的运球方法。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（</a:t>
            </a:r>
            <a:r>
              <a:rPr lang="en-US" altLang="zh-CN" sz="2000" dirty="0">
                <a:cs typeface="+mn-ea"/>
                <a:sym typeface="+mn-lt"/>
              </a:rPr>
              <a:t>2</a:t>
            </a:r>
            <a:r>
              <a:rPr lang="zh-CN" altLang="en-US" sz="2000" dirty="0">
                <a:cs typeface="+mn-ea"/>
                <a:sym typeface="+mn-lt"/>
              </a:rPr>
              <a:t>）讲解示范：通过教师的讲解示范，学生能学会基本的原地运球和行进间运球的动作和方法，树立正确的动作概念 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198D4EBE-FE76-4B48-9450-C31B1240CDF7}"/>
              </a:ext>
            </a:extLst>
          </p:cNvPr>
          <p:cNvSpPr txBox="1"/>
          <p:nvPr/>
        </p:nvSpPr>
        <p:spPr>
          <a:xfrm>
            <a:off x="6851766" y="2112139"/>
            <a:ext cx="4608714" cy="3732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 （</a:t>
            </a:r>
            <a:r>
              <a:rPr lang="en-US" altLang="zh-CN" sz="2000" dirty="0">
                <a:cs typeface="+mn-ea"/>
                <a:sym typeface="+mn-lt"/>
              </a:rPr>
              <a:t>3</a:t>
            </a:r>
            <a:r>
              <a:rPr lang="zh-CN" altLang="en-US" sz="2000" dirty="0">
                <a:cs typeface="+mn-ea"/>
                <a:sym typeface="+mn-lt"/>
              </a:rPr>
              <a:t>）分组练习：充分发挥学生的主体作用，给学生自由的学习空间，引导学生积极参与，主动学练。让学生在练习中熟悉球性，掌握基本篮球技术。 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 （</a:t>
            </a:r>
            <a:r>
              <a:rPr lang="en-US" altLang="zh-CN" sz="2000" dirty="0">
                <a:cs typeface="+mn-ea"/>
                <a:sym typeface="+mn-lt"/>
              </a:rPr>
              <a:t>4</a:t>
            </a:r>
            <a:r>
              <a:rPr lang="zh-CN" altLang="en-US" sz="2000" dirty="0">
                <a:cs typeface="+mn-ea"/>
                <a:sym typeface="+mn-lt"/>
              </a:rPr>
              <a:t>）运球接力赛：学生运用自己已掌握的动作进行比赛，通过学习和比赛使学生掌握篮球的基本动作技能，还可以培养学生的集体意识和勇于竞争的意识。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7D480F6-A1AD-469C-ACFD-F248800A24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434" y="2119601"/>
            <a:ext cx="3896927" cy="389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31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AAC508B4-F095-4E15-84EE-120409B8D08B}"/>
              </a:ext>
            </a:extLst>
          </p:cNvPr>
          <p:cNvGrpSpPr/>
          <p:nvPr/>
        </p:nvGrpSpPr>
        <p:grpSpPr>
          <a:xfrm>
            <a:off x="1972157" y="1722648"/>
            <a:ext cx="4706134" cy="645984"/>
            <a:chOff x="3002037" y="1226050"/>
            <a:chExt cx="7067433" cy="683934"/>
          </a:xfrm>
          <a:solidFill>
            <a:schemeClr val="accent2">
              <a:lumMod val="75000"/>
            </a:schemeClr>
          </a:solidFill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22E0D079-967E-41EF-995E-5B16F64893C3}"/>
                </a:ext>
              </a:extLst>
            </p:cNvPr>
            <p:cNvSpPr/>
            <p:nvPr/>
          </p:nvSpPr>
          <p:spPr bwMode="auto">
            <a:xfrm>
              <a:off x="3002037" y="1226050"/>
              <a:ext cx="7067433" cy="637916"/>
            </a:xfrm>
            <a:prstGeom prst="rect">
              <a:avLst/>
            </a:prstGeom>
            <a:solidFill>
              <a:srgbClr val="FF772A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cs typeface="+mn-ea"/>
                <a:sym typeface="+mn-lt"/>
              </a:endParaRPr>
            </a:p>
          </p:txBody>
        </p:sp>
        <p:sp>
          <p:nvSpPr>
            <p:cNvPr id="6" name="TextBox 16">
              <a:extLst>
                <a:ext uri="{FF2B5EF4-FFF2-40B4-BE49-F238E27FC236}">
                  <a16:creationId xmlns:a16="http://schemas.microsoft.com/office/drawing/2014/main" xmlns="" id="{21BAE267-B0CB-4D99-BBA9-B4046DFE385D}"/>
                </a:ext>
              </a:extLst>
            </p:cNvPr>
            <p:cNvSpPr txBox="1"/>
            <p:nvPr/>
          </p:nvSpPr>
          <p:spPr>
            <a:xfrm>
              <a:off x="3033224" y="1290855"/>
              <a:ext cx="5688633" cy="619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8F8F8"/>
                  </a:solidFill>
                  <a:cs typeface="+mn-ea"/>
                  <a:sym typeface="+mn-lt"/>
                </a:rPr>
                <a:t>恢复身心部分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1F9220B-91A0-4D45-9175-EBE58C9F308D}"/>
              </a:ext>
            </a:extLst>
          </p:cNvPr>
          <p:cNvGrpSpPr/>
          <p:nvPr/>
        </p:nvGrpSpPr>
        <p:grpSpPr>
          <a:xfrm>
            <a:off x="1954007" y="4208365"/>
            <a:ext cx="4689056" cy="599135"/>
            <a:chOff x="3002037" y="3681732"/>
            <a:chExt cx="7067433" cy="634331"/>
          </a:xfrm>
          <a:solidFill>
            <a:schemeClr val="accent2">
              <a:lumMod val="75000"/>
            </a:schemeClr>
          </a:solidFill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26606F5A-E0AF-46ED-879F-B2DFB3F06DA0}"/>
                </a:ext>
              </a:extLst>
            </p:cNvPr>
            <p:cNvSpPr/>
            <p:nvPr/>
          </p:nvSpPr>
          <p:spPr bwMode="auto">
            <a:xfrm>
              <a:off x="3002037" y="3681732"/>
              <a:ext cx="7067433" cy="609996"/>
            </a:xfrm>
            <a:prstGeom prst="rect">
              <a:avLst/>
            </a:prstGeom>
            <a:solidFill>
              <a:srgbClr val="FF772A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>
                <a:cs typeface="+mn-ea"/>
                <a:sym typeface="+mn-lt"/>
              </a:endParaRPr>
            </a:p>
          </p:txBody>
        </p:sp>
        <p:sp>
          <p:nvSpPr>
            <p:cNvPr id="9" name="TextBox 19">
              <a:extLst>
                <a:ext uri="{FF2B5EF4-FFF2-40B4-BE49-F238E27FC236}">
                  <a16:creationId xmlns:a16="http://schemas.microsoft.com/office/drawing/2014/main" xmlns="" id="{85E21A08-F4AE-4A9D-8B46-6D0175302ED5}"/>
                </a:ext>
              </a:extLst>
            </p:cNvPr>
            <p:cNvSpPr txBox="1"/>
            <p:nvPr/>
          </p:nvSpPr>
          <p:spPr>
            <a:xfrm>
              <a:off x="3033224" y="3696936"/>
              <a:ext cx="4085844" cy="619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8F8F8"/>
                  </a:solidFill>
                  <a:cs typeface="+mn-ea"/>
                  <a:sym typeface="+mn-lt"/>
                </a:rPr>
                <a:t>恢复身心部分</a:t>
              </a:r>
            </a:p>
          </p:txBody>
        </p:sp>
      </p:grpSp>
      <p:sp>
        <p:nvSpPr>
          <p:cNvPr id="10" name="TextBox 20">
            <a:extLst>
              <a:ext uri="{FF2B5EF4-FFF2-40B4-BE49-F238E27FC236}">
                <a16:creationId xmlns:a16="http://schemas.microsoft.com/office/drawing/2014/main" xmlns="" id="{8022786E-D56B-47F9-9604-8D36B2051C77}"/>
              </a:ext>
            </a:extLst>
          </p:cNvPr>
          <p:cNvSpPr txBox="1"/>
          <p:nvPr/>
        </p:nvSpPr>
        <p:spPr>
          <a:xfrm>
            <a:off x="1945978" y="2368632"/>
            <a:ext cx="4836957" cy="1300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这一部分是人体活动由动态恢复到静态的一个部分，安排了韵律操这一内容，可以让学生在轻快的音乐声中得到充分放松，使身心得到恢复。 </a:t>
            </a:r>
          </a:p>
        </p:txBody>
      </p:sp>
      <p:sp>
        <p:nvSpPr>
          <p:cNvPr id="11" name="TextBox 21">
            <a:extLst>
              <a:ext uri="{FF2B5EF4-FFF2-40B4-BE49-F238E27FC236}">
                <a16:creationId xmlns:a16="http://schemas.microsoft.com/office/drawing/2014/main" xmlns="" id="{E54916F5-1D3F-4BEC-9466-1D3D41082339}"/>
              </a:ext>
            </a:extLst>
          </p:cNvPr>
          <p:cNvSpPr txBox="1"/>
          <p:nvPr/>
        </p:nvSpPr>
        <p:spPr>
          <a:xfrm>
            <a:off x="1927828" y="4827977"/>
            <a:ext cx="4836957" cy="160813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最后简要小结本次课的教学过程，让全体同学们自评、互评。非常感谢同学们与老师共同完成了一节丰富多彩的体育课，希望同学们在今后的锻炼中能应用到今天所学到的技能。 </a:t>
            </a:r>
          </a:p>
        </p:txBody>
      </p:sp>
      <p:sp>
        <p:nvSpPr>
          <p:cNvPr id="12" name="等腰三角形 2">
            <a:extLst>
              <a:ext uri="{FF2B5EF4-FFF2-40B4-BE49-F238E27FC236}">
                <a16:creationId xmlns:a16="http://schemas.microsoft.com/office/drawing/2014/main" xmlns="" id="{1CC5F15A-B71D-4CD6-80A1-DC619297534D}"/>
              </a:ext>
            </a:extLst>
          </p:cNvPr>
          <p:cNvSpPr/>
          <p:nvPr/>
        </p:nvSpPr>
        <p:spPr bwMode="auto">
          <a:xfrm rot="2747878">
            <a:off x="833105" y="1906733"/>
            <a:ext cx="992271" cy="1148109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rgbClr val="FF772A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TextBox 23">
            <a:extLst>
              <a:ext uri="{FF2B5EF4-FFF2-40B4-BE49-F238E27FC236}">
                <a16:creationId xmlns:a16="http://schemas.microsoft.com/office/drawing/2014/main" xmlns="" id="{7E4C0C24-3488-4652-A6DD-19C2223826C1}"/>
              </a:ext>
            </a:extLst>
          </p:cNvPr>
          <p:cNvSpPr txBox="1"/>
          <p:nvPr/>
        </p:nvSpPr>
        <p:spPr>
          <a:xfrm>
            <a:off x="949039" y="2347993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4000" b="1" dirty="0"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40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等腰三角形 2">
            <a:extLst>
              <a:ext uri="{FF2B5EF4-FFF2-40B4-BE49-F238E27FC236}">
                <a16:creationId xmlns:a16="http://schemas.microsoft.com/office/drawing/2014/main" xmlns="" id="{402E64D4-382F-41F7-B771-1593D9FFDA87}"/>
              </a:ext>
            </a:extLst>
          </p:cNvPr>
          <p:cNvSpPr/>
          <p:nvPr/>
        </p:nvSpPr>
        <p:spPr bwMode="auto">
          <a:xfrm rot="3036074">
            <a:off x="814954" y="4439883"/>
            <a:ext cx="992273" cy="114811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rgbClr val="FF772A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TextBox 25">
            <a:extLst>
              <a:ext uri="{FF2B5EF4-FFF2-40B4-BE49-F238E27FC236}">
                <a16:creationId xmlns:a16="http://schemas.microsoft.com/office/drawing/2014/main" xmlns="" id="{E0BEA3A1-AA7F-469F-9C24-6D062BE5443C}"/>
              </a:ext>
            </a:extLst>
          </p:cNvPr>
          <p:cNvSpPr txBox="1"/>
          <p:nvPr/>
        </p:nvSpPr>
        <p:spPr>
          <a:xfrm>
            <a:off x="938842" y="4874944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4000" b="1" dirty="0"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4000" b="1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BE603D4-3540-4C84-9B9B-20CE3364AE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6678291" y="1680771"/>
            <a:ext cx="5034301" cy="503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14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682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8CEF8D7-15E3-4992-86CD-88C85A8B25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4" y="716955"/>
            <a:ext cx="11004160" cy="53297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D92B543-86F0-4E37-821E-5B8BCBCA25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06" y="498028"/>
            <a:ext cx="10932390" cy="551546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A27609F-51D3-40F4-BCCD-62D2CD885A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9" y="3987799"/>
            <a:ext cx="3143341" cy="287019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74DEF1B-DAF9-43E0-9CDF-E813D4E852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21" y="0"/>
            <a:ext cx="1811780" cy="258493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040BF0F-22D4-400E-BFDD-58AA7905E04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48" b="15083"/>
          <a:stretch/>
        </p:blipFill>
        <p:spPr>
          <a:xfrm>
            <a:off x="7287869" y="2445503"/>
            <a:ext cx="4916832" cy="4412495"/>
          </a:xfrm>
          <a:prstGeom prst="rect">
            <a:avLst/>
          </a:prstGeom>
        </p:spPr>
      </p:pic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B2958924-0C50-483C-AFEB-73B941B4FA21}"/>
              </a:ext>
            </a:extLst>
          </p:cNvPr>
          <p:cNvSpPr/>
          <p:nvPr/>
        </p:nvSpPr>
        <p:spPr>
          <a:xfrm>
            <a:off x="1181117" y="1701508"/>
            <a:ext cx="584688" cy="58468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CAE78F25-B448-4AD3-B4C5-781CDC460BEC}"/>
              </a:ext>
            </a:extLst>
          </p:cNvPr>
          <p:cNvSpPr/>
          <p:nvPr/>
        </p:nvSpPr>
        <p:spPr>
          <a:xfrm>
            <a:off x="1763401" y="2830709"/>
            <a:ext cx="691544" cy="69154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F546FF65-60F1-499B-AD52-EB73B7894F23}"/>
              </a:ext>
            </a:extLst>
          </p:cNvPr>
          <p:cNvSpPr/>
          <p:nvPr/>
        </p:nvSpPr>
        <p:spPr>
          <a:xfrm>
            <a:off x="3423063" y="2426178"/>
            <a:ext cx="1199051" cy="1199051"/>
          </a:xfrm>
          <a:prstGeom prst="ellipse">
            <a:avLst/>
          </a:prstGeom>
          <a:gradFill>
            <a:gsLst>
              <a:gs pos="0">
                <a:schemeClr val="accent1">
                  <a:lumMod val="70000"/>
                  <a:lumOff val="30000"/>
                </a:schemeClr>
              </a:gs>
              <a:gs pos="100000">
                <a:schemeClr val="accent1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感</a:t>
            </a: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091A33B8-94B3-4508-BDF9-A6EB54817B5D}"/>
              </a:ext>
            </a:extLst>
          </p:cNvPr>
          <p:cNvSpPr/>
          <p:nvPr/>
        </p:nvSpPr>
        <p:spPr>
          <a:xfrm>
            <a:off x="4669138" y="2426178"/>
            <a:ext cx="1199051" cy="1199051"/>
          </a:xfrm>
          <a:prstGeom prst="ellipse">
            <a:avLst/>
          </a:prstGeom>
          <a:gradFill>
            <a:gsLst>
              <a:gs pos="0">
                <a:schemeClr val="accent2">
                  <a:lumMod val="70000"/>
                  <a:lumOff val="30000"/>
                </a:schemeClr>
              </a:gs>
              <a:gs pos="100000">
                <a:schemeClr val="accent2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谢</a:t>
            </a: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96357096-5A99-436C-AE60-ACDF1F9CB531}"/>
              </a:ext>
            </a:extLst>
          </p:cNvPr>
          <p:cNvSpPr/>
          <p:nvPr/>
        </p:nvSpPr>
        <p:spPr>
          <a:xfrm>
            <a:off x="7161287" y="2426178"/>
            <a:ext cx="1199051" cy="1199051"/>
          </a:xfrm>
          <a:prstGeom prst="ellipse">
            <a:avLst/>
          </a:prstGeom>
          <a:gradFill>
            <a:gsLst>
              <a:gs pos="0">
                <a:schemeClr val="accent4">
                  <a:lumMod val="70000"/>
                  <a:lumOff val="30000"/>
                </a:schemeClr>
              </a:gs>
              <a:gs pos="100000">
                <a:schemeClr val="accent4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看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05F63DE9-FAEC-46A4-A581-7C1B3AC92D69}"/>
              </a:ext>
            </a:extLst>
          </p:cNvPr>
          <p:cNvSpPr txBox="1"/>
          <p:nvPr/>
        </p:nvSpPr>
        <p:spPr>
          <a:xfrm>
            <a:off x="3735029" y="1394842"/>
            <a:ext cx="43490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202X </a:t>
            </a: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说课稿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1769D899-796F-4C70-B7D3-8402E3532878}"/>
              </a:ext>
            </a:extLst>
          </p:cNvPr>
          <p:cNvSpPr/>
          <p:nvPr/>
        </p:nvSpPr>
        <p:spPr>
          <a:xfrm>
            <a:off x="5915213" y="2426178"/>
            <a:ext cx="1199051" cy="1199051"/>
          </a:xfrm>
          <a:prstGeom prst="ellipse">
            <a:avLst/>
          </a:prstGeom>
          <a:gradFill>
            <a:gsLst>
              <a:gs pos="0">
                <a:schemeClr val="accent1">
                  <a:lumMod val="70000"/>
                  <a:lumOff val="30000"/>
                </a:schemeClr>
              </a:gs>
              <a:gs pos="100000">
                <a:schemeClr val="accent1"/>
              </a:gs>
            </a:gsLst>
            <a:path path="rect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观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074ACEFB-68E5-4805-B268-C874358F25E4}"/>
              </a:ext>
            </a:extLst>
          </p:cNvPr>
          <p:cNvSpPr txBox="1"/>
          <p:nvPr/>
        </p:nvSpPr>
        <p:spPr>
          <a:xfrm>
            <a:off x="3304247" y="3714592"/>
            <a:ext cx="5434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pc="300" dirty="0">
                <a:cs typeface="+mn-ea"/>
                <a:sym typeface="+mn-lt"/>
              </a:rPr>
              <a:t>Basketball </a:t>
            </a:r>
            <a:r>
              <a:rPr lang="en-US" altLang="zh-CN" sz="2400" spc="300" dirty="0" err="1">
                <a:cs typeface="+mn-ea"/>
                <a:sym typeface="+mn-lt"/>
              </a:rPr>
              <a:t>Drian</a:t>
            </a:r>
            <a:r>
              <a:rPr lang="en-US" altLang="zh-CN" sz="2400" spc="300" dirty="0">
                <a:cs typeface="+mn-ea"/>
                <a:sym typeface="+mn-lt"/>
              </a:rPr>
              <a:t> Says Lessons</a:t>
            </a:r>
            <a:endParaRPr lang="zh-CN" altLang="en-US" sz="2400" spc="300" dirty="0">
              <a:cs typeface="+mn-ea"/>
              <a:sym typeface="+mn-lt"/>
            </a:endParaRPr>
          </a:p>
        </p:txBody>
      </p:sp>
      <p:grpSp>
        <p:nvGrpSpPr>
          <p:cNvPr id="36" name="Group 10">
            <a:extLst>
              <a:ext uri="{FF2B5EF4-FFF2-40B4-BE49-F238E27FC236}">
                <a16:creationId xmlns:a16="http://schemas.microsoft.com/office/drawing/2014/main" xmlns="" id="{D3A0F1B9-E664-49EC-83B6-CF803113E05F}"/>
              </a:ext>
            </a:extLst>
          </p:cNvPr>
          <p:cNvGrpSpPr/>
          <p:nvPr/>
        </p:nvGrpSpPr>
        <p:grpSpPr>
          <a:xfrm>
            <a:off x="6368724" y="4894243"/>
            <a:ext cx="2353439" cy="478600"/>
            <a:chOff x="4383584" y="10884560"/>
            <a:chExt cx="6126514" cy="1212098"/>
          </a:xfrm>
        </p:grpSpPr>
        <p:sp>
          <p:nvSpPr>
            <p:cNvPr id="37" name="Rectangle 11">
              <a:extLst>
                <a:ext uri="{FF2B5EF4-FFF2-40B4-BE49-F238E27FC236}">
                  <a16:creationId xmlns:a16="http://schemas.microsoft.com/office/drawing/2014/main" xmlns="" id="{2F0B9EAC-01A3-4824-86EB-D62B1389C082}"/>
                </a:ext>
              </a:extLst>
            </p:cNvPr>
            <p:cNvSpPr/>
            <p:nvPr/>
          </p:nvSpPr>
          <p:spPr>
            <a:xfrm>
              <a:off x="4383584" y="10884560"/>
              <a:ext cx="6126514" cy="1212098"/>
            </a:xfrm>
            <a:prstGeom prst="roundRect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38" name="TextBox 220">
              <a:extLst>
                <a:ext uri="{FF2B5EF4-FFF2-40B4-BE49-F238E27FC236}">
                  <a16:creationId xmlns:a16="http://schemas.microsoft.com/office/drawing/2014/main" xmlns="" id="{41EE9C80-E990-4B30-BEC5-5D5EE5880D2E}"/>
                </a:ext>
              </a:extLst>
            </p:cNvPr>
            <p:cNvSpPr txBox="1"/>
            <p:nvPr/>
          </p:nvSpPr>
          <p:spPr>
            <a:xfrm>
              <a:off x="4947391" y="10984607"/>
              <a:ext cx="4998925" cy="1034875"/>
            </a:xfrm>
            <a:prstGeom prst="round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时间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:20XX.08.08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Montserrat Semi" charset="0"/>
              </a:endParaRPr>
            </a:p>
          </p:txBody>
        </p:sp>
      </p:grpSp>
      <p:grpSp>
        <p:nvGrpSpPr>
          <p:cNvPr id="39" name="Group 10">
            <a:extLst>
              <a:ext uri="{FF2B5EF4-FFF2-40B4-BE49-F238E27FC236}">
                <a16:creationId xmlns:a16="http://schemas.microsoft.com/office/drawing/2014/main" xmlns="" id="{9F046F2A-99AC-4A12-9771-CFEBA11E2CD0}"/>
              </a:ext>
            </a:extLst>
          </p:cNvPr>
          <p:cNvGrpSpPr/>
          <p:nvPr/>
        </p:nvGrpSpPr>
        <p:grpSpPr>
          <a:xfrm>
            <a:off x="3410371" y="4894502"/>
            <a:ext cx="2353439" cy="478600"/>
            <a:chOff x="4383584" y="10884560"/>
            <a:chExt cx="6126514" cy="1212098"/>
          </a:xfrm>
        </p:grpSpPr>
        <p:sp>
          <p:nvSpPr>
            <p:cNvPr id="40" name="Rectangle 11">
              <a:extLst>
                <a:ext uri="{FF2B5EF4-FFF2-40B4-BE49-F238E27FC236}">
                  <a16:creationId xmlns:a16="http://schemas.microsoft.com/office/drawing/2014/main" xmlns="" id="{929280A7-FB69-4CA0-8158-066305F824DC}"/>
                </a:ext>
              </a:extLst>
            </p:cNvPr>
            <p:cNvSpPr/>
            <p:nvPr/>
          </p:nvSpPr>
          <p:spPr>
            <a:xfrm>
              <a:off x="4383584" y="10884560"/>
              <a:ext cx="6126514" cy="1212098"/>
            </a:xfrm>
            <a:prstGeom prst="roundRect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1" name="TextBox 223">
              <a:extLst>
                <a:ext uri="{FF2B5EF4-FFF2-40B4-BE49-F238E27FC236}">
                  <a16:creationId xmlns:a16="http://schemas.microsoft.com/office/drawing/2014/main" xmlns="" id="{C3F46BF6-BA81-426E-A84B-5FFEE5810A50}"/>
                </a:ext>
              </a:extLst>
            </p:cNvPr>
            <p:cNvSpPr txBox="1"/>
            <p:nvPr/>
          </p:nvSpPr>
          <p:spPr>
            <a:xfrm>
              <a:off x="4992055" y="10984607"/>
              <a:ext cx="4909598" cy="1034875"/>
            </a:xfrm>
            <a:prstGeom prst="round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演讲人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: 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优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品</a:t>
              </a:r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Montserrat Semi" charset="0"/>
                </a:rPr>
                <a:t>PPT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Montserrat Semi" charset="0"/>
              </a:endParaRPr>
            </a:p>
          </p:txBody>
        </p:sp>
      </p:grp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xmlns="" id="{EEC1382C-5C92-4347-B17E-FC695686F7CF}"/>
              </a:ext>
            </a:extLst>
          </p:cNvPr>
          <p:cNvCxnSpPr>
            <a:cxnSpLocks/>
          </p:cNvCxnSpPr>
          <p:nvPr/>
        </p:nvCxnSpPr>
        <p:spPr>
          <a:xfrm>
            <a:off x="3464715" y="4284263"/>
            <a:ext cx="5113893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4" name="椭圆 43">
            <a:extLst>
              <a:ext uri="{FF2B5EF4-FFF2-40B4-BE49-F238E27FC236}">
                <a16:creationId xmlns:a16="http://schemas.microsoft.com/office/drawing/2014/main" xmlns="" id="{BAFE579C-1D61-45B5-87D4-173FEE240FDC}"/>
              </a:ext>
            </a:extLst>
          </p:cNvPr>
          <p:cNvSpPr/>
          <p:nvPr/>
        </p:nvSpPr>
        <p:spPr>
          <a:xfrm>
            <a:off x="9643016" y="1940424"/>
            <a:ext cx="345772" cy="3457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048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9000">
        <p15:prstTrans prst="curtains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2" grpId="0" animBg="1"/>
      <p:bldP spid="23" grpId="0" animBg="1"/>
      <p:bldP spid="25" grpId="0" animBg="1"/>
      <p:bldP spid="33" grpId="0"/>
      <p:bldP spid="34" grpId="0" animBg="1"/>
      <p:bldP spid="35" grpId="0"/>
      <p:bldP spid="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E3A3DE2C-C318-4FF5-95CE-EEB7C18F54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4" y="716955"/>
            <a:ext cx="11004160" cy="5329725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24EDCED-5E5D-48CA-A93B-EAFB54E370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06" y="498028"/>
            <a:ext cx="10932390" cy="551546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F3480354-D4AF-47A2-A05E-33BDD9BB16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9" y="3987799"/>
            <a:ext cx="3143341" cy="287019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C16AF99-5BC0-49AA-B513-7840D449E11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921" y="0"/>
            <a:ext cx="1811780" cy="258493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2213B59-A968-4C72-8000-4DCE8F9C23F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0" t="-3066" r="27512" b="14723"/>
          <a:stretch/>
        </p:blipFill>
        <p:spPr>
          <a:xfrm>
            <a:off x="8893176" y="2267480"/>
            <a:ext cx="3311526" cy="4590519"/>
          </a:xfrm>
          <a:prstGeom prst="rect">
            <a:avLst/>
          </a:prstGeom>
        </p:spPr>
      </p:pic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34CE0827-8EDD-45EE-BEF7-7D1C808D119C}"/>
              </a:ext>
            </a:extLst>
          </p:cNvPr>
          <p:cNvSpPr/>
          <p:nvPr/>
        </p:nvSpPr>
        <p:spPr>
          <a:xfrm>
            <a:off x="1181117" y="1701508"/>
            <a:ext cx="584688" cy="58468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E9B57777-94DA-4297-B3EA-FC08F08BF003}"/>
              </a:ext>
            </a:extLst>
          </p:cNvPr>
          <p:cNvSpPr/>
          <p:nvPr/>
        </p:nvSpPr>
        <p:spPr>
          <a:xfrm>
            <a:off x="1656545" y="3011042"/>
            <a:ext cx="389539" cy="3895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4055C69-0DF8-4528-946A-A0296D7FAA20}"/>
              </a:ext>
            </a:extLst>
          </p:cNvPr>
          <p:cNvSpPr txBox="1"/>
          <p:nvPr/>
        </p:nvSpPr>
        <p:spPr>
          <a:xfrm>
            <a:off x="4892478" y="1308167"/>
            <a:ext cx="2407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FF772A"/>
                </a:solidFill>
                <a:cs typeface="+mn-ea"/>
                <a:sym typeface="+mn-lt"/>
              </a:rPr>
              <a:t>目 录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E110B9C-8415-48DD-A0F0-4E020BB0813A}"/>
              </a:ext>
            </a:extLst>
          </p:cNvPr>
          <p:cNvSpPr txBox="1"/>
          <p:nvPr/>
        </p:nvSpPr>
        <p:spPr>
          <a:xfrm>
            <a:off x="2687306" y="2874326"/>
            <a:ext cx="3179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01.</a:t>
            </a: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教材分析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FD091C6-9DB6-41FE-9023-1B95D1619B61}"/>
              </a:ext>
            </a:extLst>
          </p:cNvPr>
          <p:cNvSpPr txBox="1"/>
          <p:nvPr/>
        </p:nvSpPr>
        <p:spPr>
          <a:xfrm>
            <a:off x="2687306" y="3987799"/>
            <a:ext cx="3179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02.</a:t>
            </a: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教学难重点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42117AD-E036-4D90-9982-6CEA4195C084}"/>
              </a:ext>
            </a:extLst>
          </p:cNvPr>
          <p:cNvSpPr txBox="1"/>
          <p:nvPr/>
        </p:nvSpPr>
        <p:spPr>
          <a:xfrm>
            <a:off x="6276513" y="2855135"/>
            <a:ext cx="3179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03.</a:t>
            </a: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教学目标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D9F4A67-F9F4-4592-BB55-A8DB283AC251}"/>
              </a:ext>
            </a:extLst>
          </p:cNvPr>
          <p:cNvSpPr txBox="1"/>
          <p:nvPr/>
        </p:nvSpPr>
        <p:spPr>
          <a:xfrm>
            <a:off x="6276513" y="3968607"/>
            <a:ext cx="3179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04.</a:t>
            </a:r>
            <a:r>
              <a:rPr lang="zh-CN" altLang="en-US" sz="32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教法与学法</a:t>
            </a:r>
          </a:p>
        </p:txBody>
      </p:sp>
    </p:spTree>
    <p:extLst>
      <p:ext uri="{BB962C8B-B14F-4D97-AF65-F5344CB8AC3E}">
        <p14:creationId xmlns:p14="http://schemas.microsoft.com/office/powerpoint/2010/main" val="2929595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287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53297BC-E25F-4ACA-8185-F705E2D0964B}"/>
              </a:ext>
            </a:extLst>
          </p:cNvPr>
          <p:cNvSpPr txBox="1"/>
          <p:nvPr/>
        </p:nvSpPr>
        <p:spPr>
          <a:xfrm flipH="1">
            <a:off x="2793694" y="2648524"/>
            <a:ext cx="66046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9600" dirty="0">
                <a:solidFill>
                  <a:srgbClr val="FF772A"/>
                </a:solidFill>
                <a:cs typeface="+mn-ea"/>
                <a:sym typeface="+mn-lt"/>
              </a:rPr>
              <a:t>教材分析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EAE0F0B9-0A76-44C0-8134-A2A1E0796985}"/>
              </a:ext>
            </a:extLst>
          </p:cNvPr>
          <p:cNvSpPr txBox="1"/>
          <p:nvPr/>
        </p:nvSpPr>
        <p:spPr>
          <a:xfrm flipH="1">
            <a:off x="2793694" y="1638625"/>
            <a:ext cx="660461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6600" dirty="0">
                <a:solidFill>
                  <a:srgbClr val="FF772A"/>
                </a:solidFill>
                <a:cs typeface="+mn-ea"/>
                <a:sym typeface="+mn-lt"/>
              </a:rPr>
              <a:t>第一章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5CD8A8D-0F7A-460E-B43E-39010870F92F}"/>
              </a:ext>
            </a:extLst>
          </p:cNvPr>
          <p:cNvSpPr txBox="1"/>
          <p:nvPr/>
        </p:nvSpPr>
        <p:spPr>
          <a:xfrm flipH="1">
            <a:off x="3566202" y="4218184"/>
            <a:ext cx="5250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Basketball </a:t>
            </a:r>
            <a:r>
              <a:rPr lang="en-US" altLang="zh-CN" sz="20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Drian</a:t>
            </a:r>
            <a:r>
              <a:rPr lang="en-US" altLang="zh-CN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Says Lessons</a:t>
            </a:r>
            <a:endParaRPr lang="zh-CN" altLang="en-US" sz="20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F8FBF10-437C-4BF5-A5B8-2F4B79158B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11" b="-1364"/>
          <a:stretch/>
        </p:blipFill>
        <p:spPr>
          <a:xfrm>
            <a:off x="8553450" y="2513268"/>
            <a:ext cx="3638550" cy="4344731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4CDAB5BD-4622-4AEE-8DB7-BC51785FF9C2}"/>
              </a:ext>
            </a:extLst>
          </p:cNvPr>
          <p:cNvSpPr/>
          <p:nvPr/>
        </p:nvSpPr>
        <p:spPr>
          <a:xfrm>
            <a:off x="1181117" y="1701508"/>
            <a:ext cx="584688" cy="58468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AD6A6340-8366-44C6-B947-5D234419FCB7}"/>
              </a:ext>
            </a:extLst>
          </p:cNvPr>
          <p:cNvSpPr/>
          <p:nvPr/>
        </p:nvSpPr>
        <p:spPr>
          <a:xfrm>
            <a:off x="1656545" y="3011042"/>
            <a:ext cx="389539" cy="3895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705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airplan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167EA2C-B0DD-4F85-8AE3-A36EA09B2CD4}"/>
              </a:ext>
            </a:extLst>
          </p:cNvPr>
          <p:cNvGrpSpPr/>
          <p:nvPr/>
        </p:nvGrpSpPr>
        <p:grpSpPr>
          <a:xfrm>
            <a:off x="4981466" y="2262611"/>
            <a:ext cx="6206667" cy="3429871"/>
            <a:chOff x="3844997" y="1766222"/>
            <a:chExt cx="6206667" cy="3429871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53B8BA5D-2D43-4DFA-81A3-60D6B8503392}"/>
                </a:ext>
              </a:extLst>
            </p:cNvPr>
            <p:cNvGrpSpPr/>
            <p:nvPr/>
          </p:nvGrpSpPr>
          <p:grpSpPr>
            <a:xfrm>
              <a:off x="3844997" y="4418541"/>
              <a:ext cx="441146" cy="441146"/>
              <a:chOff x="3701006" y="2057971"/>
              <a:chExt cx="441146" cy="441146"/>
            </a:xfrm>
          </p:grpSpPr>
          <p:sp>
            <p:nvSpPr>
              <p:cNvPr id="15" name="椭圆 14">
                <a:extLst>
                  <a:ext uri="{FF2B5EF4-FFF2-40B4-BE49-F238E27FC236}">
                    <a16:creationId xmlns:a16="http://schemas.microsoft.com/office/drawing/2014/main" xmlns="" id="{3476A838-C883-4A10-8351-F55B8DC70494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FF772A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0FE565E0-05FF-4FD8-8795-F737F2A22F60}"/>
                  </a:ext>
                </a:extLst>
              </p:cNvPr>
              <p:cNvSpPr txBox="1"/>
              <p:nvPr/>
            </p:nvSpPr>
            <p:spPr>
              <a:xfrm>
                <a:off x="3701006" y="2057971"/>
                <a:ext cx="3898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34976C37-990F-485C-908D-ACBB674E815C}"/>
                </a:ext>
              </a:extLst>
            </p:cNvPr>
            <p:cNvGrpSpPr/>
            <p:nvPr/>
          </p:nvGrpSpPr>
          <p:grpSpPr>
            <a:xfrm>
              <a:off x="3870645" y="3104885"/>
              <a:ext cx="441146" cy="441146"/>
              <a:chOff x="3701006" y="2057971"/>
              <a:chExt cx="441146" cy="441146"/>
            </a:xfrm>
          </p:grpSpPr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D75E679C-3FD9-41FC-B874-87F6C0D72ECE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FF772A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7B15F08D-30B4-4EF8-9CD5-0DC39F9D1D76}"/>
                  </a:ext>
                </a:extLst>
              </p:cNvPr>
              <p:cNvSpPr txBox="1"/>
              <p:nvPr/>
            </p:nvSpPr>
            <p:spPr>
              <a:xfrm>
                <a:off x="3701006" y="2057971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739ADF65-13C7-4900-A2A6-213C4D2D8376}"/>
                </a:ext>
              </a:extLst>
            </p:cNvPr>
            <p:cNvGrpSpPr/>
            <p:nvPr/>
          </p:nvGrpSpPr>
          <p:grpSpPr>
            <a:xfrm>
              <a:off x="3844997" y="1832587"/>
              <a:ext cx="441146" cy="441467"/>
              <a:chOff x="3701006" y="2057650"/>
              <a:chExt cx="441146" cy="441467"/>
            </a:xfrm>
          </p:grpSpPr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xmlns="" id="{28185DE6-55B9-46A9-AEE2-13E91F930698}"/>
                  </a:ext>
                </a:extLst>
              </p:cNvPr>
              <p:cNvSpPr/>
              <p:nvPr/>
            </p:nvSpPr>
            <p:spPr>
              <a:xfrm>
                <a:off x="3701006" y="2057971"/>
                <a:ext cx="441146" cy="441146"/>
              </a:xfrm>
              <a:prstGeom prst="ellipse">
                <a:avLst/>
              </a:prstGeom>
              <a:solidFill>
                <a:srgbClr val="FF772A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="" id="{20916D68-6585-44EF-B87F-B0172CD08890}"/>
                  </a:ext>
                </a:extLst>
              </p:cNvPr>
              <p:cNvSpPr txBox="1"/>
              <p:nvPr/>
            </p:nvSpPr>
            <p:spPr>
              <a:xfrm>
                <a:off x="3701006" y="2057650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0C234B56-86A4-4FEE-BC88-9D060D089773}"/>
                </a:ext>
              </a:extLst>
            </p:cNvPr>
            <p:cNvSpPr txBox="1"/>
            <p:nvPr/>
          </p:nvSpPr>
          <p:spPr>
            <a:xfrm>
              <a:off x="4542325" y="3064668"/>
              <a:ext cx="5509339" cy="101566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/>
                  </a:solidFill>
                  <a:cs typeface="+mn-ea"/>
                  <a:sym typeface="+mn-lt"/>
                </a:rPr>
                <a:t>本课意在能使体育学习活动真正充满“健身性和教育性”，通过“篮球运球”的教学，促进学生在活动中求得综合能力的发展。</a:t>
              </a:r>
              <a:endParaRPr lang="en-US" altLang="zh-CN" sz="2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43F801A7-31E4-4277-B425-810C4B4457EE}"/>
                </a:ext>
              </a:extLst>
            </p:cNvPr>
            <p:cNvSpPr txBox="1"/>
            <p:nvPr/>
          </p:nvSpPr>
          <p:spPr>
            <a:xfrm>
              <a:off x="4542325" y="4488207"/>
              <a:ext cx="5509339" cy="70788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/>
                  </a:solidFill>
                  <a:cs typeface="+mn-ea"/>
                  <a:sym typeface="+mn-lt"/>
                </a:rPr>
                <a:t>为了展示本次课的教学过程，我从以下几方面去展开。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D42F416E-EDAC-4AA1-8E31-8A53C1ABE0AB}"/>
                </a:ext>
              </a:extLst>
            </p:cNvPr>
            <p:cNvSpPr txBox="1"/>
            <p:nvPr/>
          </p:nvSpPr>
          <p:spPr>
            <a:xfrm>
              <a:off x="4542325" y="1766222"/>
              <a:ext cx="5509339" cy="101566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/>
                  </a:solidFill>
                  <a:cs typeface="+mn-ea"/>
                  <a:sym typeface="+mn-lt"/>
                </a:rPr>
                <a:t>如何在课中让学生“动”起来，如何让课中的活动更贴近小学五年级学生的身心特点，是设计本节课的重要切入点。</a:t>
              </a:r>
              <a:endParaRPr lang="en-US" altLang="zh-CN" sz="20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3CA1FCF-3FA7-4AE5-B40E-172553892E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1" y="1933303"/>
            <a:ext cx="4046028" cy="404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71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FD7E0C4C-25EB-4705-858C-2A570C8D2AC8}"/>
              </a:ext>
            </a:extLst>
          </p:cNvPr>
          <p:cNvGrpSpPr/>
          <p:nvPr/>
        </p:nvGrpSpPr>
        <p:grpSpPr>
          <a:xfrm>
            <a:off x="6096000" y="1634274"/>
            <a:ext cx="4810572" cy="1919633"/>
            <a:chOff x="6818250" y="773209"/>
            <a:chExt cx="4810572" cy="1919633"/>
          </a:xfrm>
        </p:grpSpPr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FEF1BA26-8DBF-450E-BAA0-A8B08650E3E9}"/>
                </a:ext>
              </a:extLst>
            </p:cNvPr>
            <p:cNvSpPr txBox="1"/>
            <p:nvPr/>
          </p:nvSpPr>
          <p:spPr>
            <a:xfrm>
              <a:off x="6818250" y="773209"/>
              <a:ext cx="2695205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800" dirty="0">
                  <a:solidFill>
                    <a:srgbClr val="FF772A"/>
                  </a:solidFill>
                  <a:latin typeface="+mn-lt"/>
                  <a:ea typeface="+mn-ea"/>
                  <a:cs typeface="+mn-ea"/>
                  <a:sym typeface="+mn-lt"/>
                </a:rPr>
                <a:t>教材分析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30DD0B92-F328-4C6B-9648-572CF65935BD}"/>
                </a:ext>
              </a:extLst>
            </p:cNvPr>
            <p:cNvSpPr txBox="1"/>
            <p:nvPr/>
          </p:nvSpPr>
          <p:spPr>
            <a:xfrm>
              <a:off x="6818250" y="1268413"/>
              <a:ext cx="4810572" cy="14244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球类运动有着较为明显的互助与合作性。篮球运球属于（水平三）基本内容的主题教材之一。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D8A3B90D-F456-4D85-938C-C5139607F6D9}"/>
              </a:ext>
            </a:extLst>
          </p:cNvPr>
          <p:cNvGrpSpPr/>
          <p:nvPr/>
        </p:nvGrpSpPr>
        <p:grpSpPr>
          <a:xfrm>
            <a:off x="6119158" y="3781537"/>
            <a:ext cx="4609860" cy="2126420"/>
            <a:chOff x="6818250" y="773209"/>
            <a:chExt cx="4609860" cy="2126420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C56E20FB-CCA4-4741-88FC-E90D41AE1CA6}"/>
                </a:ext>
              </a:extLst>
            </p:cNvPr>
            <p:cNvSpPr txBox="1"/>
            <p:nvPr/>
          </p:nvSpPr>
          <p:spPr>
            <a:xfrm>
              <a:off x="6818250" y="773209"/>
              <a:ext cx="2695205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800" dirty="0">
                  <a:solidFill>
                    <a:srgbClr val="FF772A"/>
                  </a:solidFill>
                  <a:latin typeface="+mn-lt"/>
                  <a:ea typeface="+mn-ea"/>
                  <a:cs typeface="+mn-ea"/>
                  <a:sym typeface="+mn-lt"/>
                </a:rPr>
                <a:t>教材分析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="" id="{83F95B54-7866-432A-875E-439041AD9F70}"/>
                </a:ext>
              </a:extLst>
            </p:cNvPr>
            <p:cNvSpPr txBox="1"/>
            <p:nvPr/>
          </p:nvSpPr>
          <p:spPr>
            <a:xfrm>
              <a:off x="6818250" y="1268413"/>
              <a:ext cx="4609860" cy="163121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0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本课用“篮球运球”作为教学内容，因为它具有游戏性、集体性、健身性等特点，为学生提供了促进学生身体、心理和社会适应和谐发展的生动而丰富的活动形式，是小学生最喜爱的活动内容。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A515B6DA-A2E8-4686-A5EA-EFFE87F3D1D3}"/>
              </a:ext>
            </a:extLst>
          </p:cNvPr>
          <p:cNvGrpSpPr/>
          <p:nvPr/>
        </p:nvGrpSpPr>
        <p:grpSpPr>
          <a:xfrm>
            <a:off x="3997930" y="1642942"/>
            <a:ext cx="2071678" cy="1194434"/>
            <a:chOff x="4646290" y="793084"/>
            <a:chExt cx="2071678" cy="1194434"/>
          </a:xfrm>
        </p:grpSpPr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xmlns="" id="{14BC9176-EC66-4A30-A0D0-1F0590504FF2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879326" y="793084"/>
              <a:ext cx="1616190" cy="1194434"/>
            </a:xfrm>
            <a:custGeom>
              <a:avLst/>
              <a:gdLst>
                <a:gd name="T0" fmla="*/ 321 w 322"/>
                <a:gd name="T1" fmla="*/ 104 h 237"/>
                <a:gd name="T2" fmla="*/ 225 w 322"/>
                <a:gd name="T3" fmla="*/ 9 h 237"/>
                <a:gd name="T4" fmla="*/ 64 w 322"/>
                <a:gd name="T5" fmla="*/ 26 h 237"/>
                <a:gd name="T6" fmla="*/ 21 w 322"/>
                <a:gd name="T7" fmla="*/ 150 h 237"/>
                <a:gd name="T8" fmla="*/ 175 w 322"/>
                <a:gd name="T9" fmla="*/ 205 h 237"/>
                <a:gd name="T10" fmla="*/ 176 w 322"/>
                <a:gd name="T11" fmla="*/ 205 h 237"/>
                <a:gd name="T12" fmla="*/ 241 w 322"/>
                <a:gd name="T13" fmla="*/ 236 h 237"/>
                <a:gd name="T14" fmla="*/ 242 w 322"/>
                <a:gd name="T15" fmla="*/ 232 h 237"/>
                <a:gd name="T16" fmla="*/ 211 w 322"/>
                <a:gd name="T17" fmla="*/ 200 h 237"/>
                <a:gd name="T18" fmla="*/ 211 w 322"/>
                <a:gd name="T19" fmla="*/ 200 h 237"/>
                <a:gd name="T20" fmla="*/ 321 w 322"/>
                <a:gd name="T21" fmla="*/ 104 h 237"/>
                <a:gd name="T22" fmla="*/ 233 w 322"/>
                <a:gd name="T23" fmla="*/ 232 h 237"/>
                <a:gd name="T24" fmla="*/ 180 w 322"/>
                <a:gd name="T25" fmla="*/ 202 h 237"/>
                <a:gd name="T26" fmla="*/ 177 w 322"/>
                <a:gd name="T27" fmla="*/ 202 h 237"/>
                <a:gd name="T28" fmla="*/ 175 w 322"/>
                <a:gd name="T29" fmla="*/ 201 h 237"/>
                <a:gd name="T30" fmla="*/ 20 w 322"/>
                <a:gd name="T31" fmla="*/ 134 h 237"/>
                <a:gd name="T32" fmla="*/ 45 w 322"/>
                <a:gd name="T33" fmla="*/ 44 h 237"/>
                <a:gd name="T34" fmla="*/ 132 w 322"/>
                <a:gd name="T35" fmla="*/ 11 h 237"/>
                <a:gd name="T36" fmla="*/ 301 w 322"/>
                <a:gd name="T37" fmla="*/ 58 h 237"/>
                <a:gd name="T38" fmla="*/ 299 w 322"/>
                <a:gd name="T39" fmla="*/ 150 h 237"/>
                <a:gd name="T40" fmla="*/ 212 w 322"/>
                <a:gd name="T41" fmla="*/ 196 h 237"/>
                <a:gd name="T42" fmla="*/ 212 w 322"/>
                <a:gd name="T43" fmla="*/ 194 h 237"/>
                <a:gd name="T44" fmla="*/ 208 w 322"/>
                <a:gd name="T45" fmla="*/ 193 h 237"/>
                <a:gd name="T46" fmla="*/ 233 w 322"/>
                <a:gd name="T47" fmla="*/ 23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2" h="237">
                  <a:moveTo>
                    <a:pt x="321" y="104"/>
                  </a:moveTo>
                  <a:cubicBezTo>
                    <a:pt x="321" y="51"/>
                    <a:pt x="271" y="18"/>
                    <a:pt x="225" y="9"/>
                  </a:cubicBezTo>
                  <a:cubicBezTo>
                    <a:pt x="175" y="0"/>
                    <a:pt x="110" y="1"/>
                    <a:pt x="64" y="26"/>
                  </a:cubicBezTo>
                  <a:cubicBezTo>
                    <a:pt x="20" y="49"/>
                    <a:pt x="0" y="104"/>
                    <a:pt x="21" y="150"/>
                  </a:cubicBezTo>
                  <a:cubicBezTo>
                    <a:pt x="49" y="210"/>
                    <a:pt x="118" y="212"/>
                    <a:pt x="175" y="205"/>
                  </a:cubicBezTo>
                  <a:cubicBezTo>
                    <a:pt x="176" y="205"/>
                    <a:pt x="176" y="205"/>
                    <a:pt x="176" y="205"/>
                  </a:cubicBezTo>
                  <a:cubicBezTo>
                    <a:pt x="192" y="225"/>
                    <a:pt x="215" y="237"/>
                    <a:pt x="241" y="236"/>
                  </a:cubicBezTo>
                  <a:cubicBezTo>
                    <a:pt x="243" y="236"/>
                    <a:pt x="243" y="233"/>
                    <a:pt x="242" y="232"/>
                  </a:cubicBezTo>
                  <a:cubicBezTo>
                    <a:pt x="230" y="224"/>
                    <a:pt x="212" y="215"/>
                    <a:pt x="211" y="200"/>
                  </a:cubicBezTo>
                  <a:cubicBezTo>
                    <a:pt x="211" y="200"/>
                    <a:pt x="211" y="200"/>
                    <a:pt x="211" y="200"/>
                  </a:cubicBezTo>
                  <a:cubicBezTo>
                    <a:pt x="258" y="186"/>
                    <a:pt x="321" y="162"/>
                    <a:pt x="321" y="104"/>
                  </a:cubicBezTo>
                  <a:close/>
                  <a:moveTo>
                    <a:pt x="233" y="232"/>
                  </a:moveTo>
                  <a:cubicBezTo>
                    <a:pt x="212" y="230"/>
                    <a:pt x="193" y="220"/>
                    <a:pt x="180" y="202"/>
                  </a:cubicBezTo>
                  <a:cubicBezTo>
                    <a:pt x="179" y="201"/>
                    <a:pt x="178" y="201"/>
                    <a:pt x="177" y="202"/>
                  </a:cubicBezTo>
                  <a:cubicBezTo>
                    <a:pt x="177" y="201"/>
                    <a:pt x="176" y="201"/>
                    <a:pt x="175" y="201"/>
                  </a:cubicBezTo>
                  <a:cubicBezTo>
                    <a:pt x="116" y="208"/>
                    <a:pt x="38" y="204"/>
                    <a:pt x="20" y="134"/>
                  </a:cubicBezTo>
                  <a:cubicBezTo>
                    <a:pt x="11" y="102"/>
                    <a:pt x="21" y="67"/>
                    <a:pt x="45" y="44"/>
                  </a:cubicBezTo>
                  <a:cubicBezTo>
                    <a:pt x="69" y="22"/>
                    <a:pt x="101" y="14"/>
                    <a:pt x="132" y="11"/>
                  </a:cubicBezTo>
                  <a:cubicBezTo>
                    <a:pt x="189" y="5"/>
                    <a:pt x="264" y="6"/>
                    <a:pt x="301" y="58"/>
                  </a:cubicBezTo>
                  <a:cubicBezTo>
                    <a:pt x="322" y="87"/>
                    <a:pt x="322" y="122"/>
                    <a:pt x="299" y="150"/>
                  </a:cubicBezTo>
                  <a:cubicBezTo>
                    <a:pt x="276" y="175"/>
                    <a:pt x="243" y="186"/>
                    <a:pt x="212" y="196"/>
                  </a:cubicBezTo>
                  <a:cubicBezTo>
                    <a:pt x="212" y="195"/>
                    <a:pt x="212" y="195"/>
                    <a:pt x="212" y="194"/>
                  </a:cubicBezTo>
                  <a:cubicBezTo>
                    <a:pt x="212" y="192"/>
                    <a:pt x="208" y="191"/>
                    <a:pt x="208" y="193"/>
                  </a:cubicBezTo>
                  <a:cubicBezTo>
                    <a:pt x="204" y="212"/>
                    <a:pt x="220" y="222"/>
                    <a:pt x="233" y="232"/>
                  </a:cubicBezTo>
                  <a:close/>
                </a:path>
              </a:pathLst>
            </a:custGeom>
            <a:solidFill>
              <a:srgbClr val="FF772A"/>
            </a:solidFill>
            <a:ln w="9525">
              <a:solidFill>
                <a:srgbClr val="FF772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FF772A"/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="" id="{25428B2E-24C8-48EE-B8E3-2304E7B8C1DD}"/>
                </a:ext>
              </a:extLst>
            </p:cNvPr>
            <p:cNvSpPr txBox="1"/>
            <p:nvPr/>
          </p:nvSpPr>
          <p:spPr>
            <a:xfrm rot="20915362">
              <a:off x="4646290" y="875401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rgbClr val="FF772A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4000" dirty="0">
                <a:solidFill>
                  <a:srgbClr val="FF772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2610C4FD-45B8-4D6D-97FF-B90E68A735B2}"/>
              </a:ext>
            </a:extLst>
          </p:cNvPr>
          <p:cNvGrpSpPr/>
          <p:nvPr/>
        </p:nvGrpSpPr>
        <p:grpSpPr>
          <a:xfrm>
            <a:off x="4262045" y="3792222"/>
            <a:ext cx="2071678" cy="1194434"/>
            <a:chOff x="5095046" y="2555181"/>
            <a:chExt cx="2071678" cy="1194434"/>
          </a:xfrm>
        </p:grpSpPr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xmlns="" id="{05039809-91BA-4188-87A8-684E095ACD4F}"/>
                </a:ext>
              </a:extLst>
            </p:cNvPr>
            <p:cNvSpPr>
              <a:spLocks noEditPoints="1"/>
            </p:cNvSpPr>
            <p:nvPr/>
          </p:nvSpPr>
          <p:spPr bwMode="auto">
            <a:xfrm rot="1451533" flipH="1">
              <a:off x="5268436" y="2555181"/>
              <a:ext cx="1616190" cy="1194434"/>
            </a:xfrm>
            <a:custGeom>
              <a:avLst/>
              <a:gdLst>
                <a:gd name="T0" fmla="*/ 321 w 322"/>
                <a:gd name="T1" fmla="*/ 104 h 237"/>
                <a:gd name="T2" fmla="*/ 225 w 322"/>
                <a:gd name="T3" fmla="*/ 9 h 237"/>
                <a:gd name="T4" fmla="*/ 64 w 322"/>
                <a:gd name="T5" fmla="*/ 26 h 237"/>
                <a:gd name="T6" fmla="*/ 21 w 322"/>
                <a:gd name="T7" fmla="*/ 150 h 237"/>
                <a:gd name="T8" fmla="*/ 175 w 322"/>
                <a:gd name="T9" fmla="*/ 205 h 237"/>
                <a:gd name="T10" fmla="*/ 176 w 322"/>
                <a:gd name="T11" fmla="*/ 205 h 237"/>
                <a:gd name="T12" fmla="*/ 241 w 322"/>
                <a:gd name="T13" fmla="*/ 236 h 237"/>
                <a:gd name="T14" fmla="*/ 242 w 322"/>
                <a:gd name="T15" fmla="*/ 232 h 237"/>
                <a:gd name="T16" fmla="*/ 211 w 322"/>
                <a:gd name="T17" fmla="*/ 200 h 237"/>
                <a:gd name="T18" fmla="*/ 211 w 322"/>
                <a:gd name="T19" fmla="*/ 200 h 237"/>
                <a:gd name="T20" fmla="*/ 321 w 322"/>
                <a:gd name="T21" fmla="*/ 104 h 237"/>
                <a:gd name="T22" fmla="*/ 233 w 322"/>
                <a:gd name="T23" fmla="*/ 232 h 237"/>
                <a:gd name="T24" fmla="*/ 180 w 322"/>
                <a:gd name="T25" fmla="*/ 202 h 237"/>
                <a:gd name="T26" fmla="*/ 177 w 322"/>
                <a:gd name="T27" fmla="*/ 202 h 237"/>
                <a:gd name="T28" fmla="*/ 175 w 322"/>
                <a:gd name="T29" fmla="*/ 201 h 237"/>
                <a:gd name="T30" fmla="*/ 20 w 322"/>
                <a:gd name="T31" fmla="*/ 134 h 237"/>
                <a:gd name="T32" fmla="*/ 45 w 322"/>
                <a:gd name="T33" fmla="*/ 44 h 237"/>
                <a:gd name="T34" fmla="*/ 132 w 322"/>
                <a:gd name="T35" fmla="*/ 11 h 237"/>
                <a:gd name="T36" fmla="*/ 301 w 322"/>
                <a:gd name="T37" fmla="*/ 58 h 237"/>
                <a:gd name="T38" fmla="*/ 299 w 322"/>
                <a:gd name="T39" fmla="*/ 150 h 237"/>
                <a:gd name="T40" fmla="*/ 212 w 322"/>
                <a:gd name="T41" fmla="*/ 196 h 237"/>
                <a:gd name="T42" fmla="*/ 212 w 322"/>
                <a:gd name="T43" fmla="*/ 194 h 237"/>
                <a:gd name="T44" fmla="*/ 208 w 322"/>
                <a:gd name="T45" fmla="*/ 193 h 237"/>
                <a:gd name="T46" fmla="*/ 233 w 322"/>
                <a:gd name="T47" fmla="*/ 23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2" h="237">
                  <a:moveTo>
                    <a:pt x="321" y="104"/>
                  </a:moveTo>
                  <a:cubicBezTo>
                    <a:pt x="321" y="51"/>
                    <a:pt x="271" y="18"/>
                    <a:pt x="225" y="9"/>
                  </a:cubicBezTo>
                  <a:cubicBezTo>
                    <a:pt x="175" y="0"/>
                    <a:pt x="110" y="1"/>
                    <a:pt x="64" y="26"/>
                  </a:cubicBezTo>
                  <a:cubicBezTo>
                    <a:pt x="20" y="49"/>
                    <a:pt x="0" y="104"/>
                    <a:pt x="21" y="150"/>
                  </a:cubicBezTo>
                  <a:cubicBezTo>
                    <a:pt x="49" y="210"/>
                    <a:pt x="118" y="212"/>
                    <a:pt x="175" y="205"/>
                  </a:cubicBezTo>
                  <a:cubicBezTo>
                    <a:pt x="176" y="205"/>
                    <a:pt x="176" y="205"/>
                    <a:pt x="176" y="205"/>
                  </a:cubicBezTo>
                  <a:cubicBezTo>
                    <a:pt x="192" y="225"/>
                    <a:pt x="215" y="237"/>
                    <a:pt x="241" y="236"/>
                  </a:cubicBezTo>
                  <a:cubicBezTo>
                    <a:pt x="243" y="236"/>
                    <a:pt x="243" y="233"/>
                    <a:pt x="242" y="232"/>
                  </a:cubicBezTo>
                  <a:cubicBezTo>
                    <a:pt x="230" y="224"/>
                    <a:pt x="212" y="215"/>
                    <a:pt x="211" y="200"/>
                  </a:cubicBezTo>
                  <a:cubicBezTo>
                    <a:pt x="211" y="200"/>
                    <a:pt x="211" y="200"/>
                    <a:pt x="211" y="200"/>
                  </a:cubicBezTo>
                  <a:cubicBezTo>
                    <a:pt x="258" y="186"/>
                    <a:pt x="321" y="162"/>
                    <a:pt x="321" y="104"/>
                  </a:cubicBezTo>
                  <a:close/>
                  <a:moveTo>
                    <a:pt x="233" y="232"/>
                  </a:moveTo>
                  <a:cubicBezTo>
                    <a:pt x="212" y="230"/>
                    <a:pt x="193" y="220"/>
                    <a:pt x="180" y="202"/>
                  </a:cubicBezTo>
                  <a:cubicBezTo>
                    <a:pt x="179" y="201"/>
                    <a:pt x="178" y="201"/>
                    <a:pt x="177" y="202"/>
                  </a:cubicBezTo>
                  <a:cubicBezTo>
                    <a:pt x="177" y="201"/>
                    <a:pt x="176" y="201"/>
                    <a:pt x="175" y="201"/>
                  </a:cubicBezTo>
                  <a:cubicBezTo>
                    <a:pt x="116" y="208"/>
                    <a:pt x="38" y="204"/>
                    <a:pt x="20" y="134"/>
                  </a:cubicBezTo>
                  <a:cubicBezTo>
                    <a:pt x="11" y="102"/>
                    <a:pt x="21" y="67"/>
                    <a:pt x="45" y="44"/>
                  </a:cubicBezTo>
                  <a:cubicBezTo>
                    <a:pt x="69" y="22"/>
                    <a:pt x="101" y="14"/>
                    <a:pt x="132" y="11"/>
                  </a:cubicBezTo>
                  <a:cubicBezTo>
                    <a:pt x="189" y="5"/>
                    <a:pt x="264" y="6"/>
                    <a:pt x="301" y="58"/>
                  </a:cubicBezTo>
                  <a:cubicBezTo>
                    <a:pt x="322" y="87"/>
                    <a:pt x="322" y="122"/>
                    <a:pt x="299" y="150"/>
                  </a:cubicBezTo>
                  <a:cubicBezTo>
                    <a:pt x="276" y="175"/>
                    <a:pt x="243" y="186"/>
                    <a:pt x="212" y="196"/>
                  </a:cubicBezTo>
                  <a:cubicBezTo>
                    <a:pt x="212" y="195"/>
                    <a:pt x="212" y="195"/>
                    <a:pt x="212" y="194"/>
                  </a:cubicBezTo>
                  <a:cubicBezTo>
                    <a:pt x="212" y="192"/>
                    <a:pt x="208" y="191"/>
                    <a:pt x="208" y="193"/>
                  </a:cubicBezTo>
                  <a:cubicBezTo>
                    <a:pt x="204" y="212"/>
                    <a:pt x="220" y="222"/>
                    <a:pt x="233" y="232"/>
                  </a:cubicBezTo>
                  <a:close/>
                </a:path>
              </a:pathLst>
            </a:custGeom>
            <a:solidFill>
              <a:srgbClr val="EEDC0E"/>
            </a:solidFill>
            <a:ln w="9525">
              <a:solidFill>
                <a:srgbClr val="FF772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rgbClr val="FF772A"/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F10CD1A0-502F-4E1B-AEE8-0A700D7D59BC}"/>
                </a:ext>
              </a:extLst>
            </p:cNvPr>
            <p:cNvSpPr txBox="1"/>
            <p:nvPr/>
          </p:nvSpPr>
          <p:spPr>
            <a:xfrm rot="2005326">
              <a:off x="5095046" y="2705314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rgbClr val="FF772A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4000" dirty="0">
                <a:solidFill>
                  <a:srgbClr val="FF772A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3C94DFD-F288-427E-B60D-16BED59B7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445" y="2042646"/>
            <a:ext cx="3698612" cy="369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666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53297BC-E25F-4ACA-8185-F705E2D0964B}"/>
              </a:ext>
            </a:extLst>
          </p:cNvPr>
          <p:cNvSpPr txBox="1"/>
          <p:nvPr/>
        </p:nvSpPr>
        <p:spPr>
          <a:xfrm flipH="1">
            <a:off x="2793694" y="2648524"/>
            <a:ext cx="66046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9600" dirty="0">
                <a:solidFill>
                  <a:srgbClr val="FF772A"/>
                </a:solidFill>
                <a:cs typeface="+mn-ea"/>
                <a:sym typeface="+mn-lt"/>
              </a:rPr>
              <a:t>教学难重点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EAE0F0B9-0A76-44C0-8134-A2A1E0796985}"/>
              </a:ext>
            </a:extLst>
          </p:cNvPr>
          <p:cNvSpPr txBox="1"/>
          <p:nvPr/>
        </p:nvSpPr>
        <p:spPr>
          <a:xfrm flipH="1">
            <a:off x="2793694" y="1638625"/>
            <a:ext cx="660461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6600" dirty="0">
                <a:solidFill>
                  <a:srgbClr val="FF772A"/>
                </a:solidFill>
                <a:cs typeface="+mn-ea"/>
                <a:sym typeface="+mn-lt"/>
              </a:rPr>
              <a:t>第二章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5CD8A8D-0F7A-460E-B43E-39010870F92F}"/>
              </a:ext>
            </a:extLst>
          </p:cNvPr>
          <p:cNvSpPr txBox="1"/>
          <p:nvPr/>
        </p:nvSpPr>
        <p:spPr>
          <a:xfrm flipH="1">
            <a:off x="3566202" y="4218184"/>
            <a:ext cx="5250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Basketball </a:t>
            </a:r>
            <a:r>
              <a:rPr lang="en-US" altLang="zh-CN" sz="20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Drian</a:t>
            </a:r>
            <a:r>
              <a:rPr lang="en-US" altLang="zh-CN" sz="2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Says Lessons</a:t>
            </a:r>
            <a:endParaRPr lang="zh-CN" altLang="en-US" sz="20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F8FBF10-437C-4BF5-A5B8-2F4B79158B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11" b="-1364"/>
          <a:stretch/>
        </p:blipFill>
        <p:spPr>
          <a:xfrm>
            <a:off x="8553450" y="2513268"/>
            <a:ext cx="3638550" cy="4344731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4CDAB5BD-4622-4AEE-8DB7-BC51785FF9C2}"/>
              </a:ext>
            </a:extLst>
          </p:cNvPr>
          <p:cNvSpPr/>
          <p:nvPr/>
        </p:nvSpPr>
        <p:spPr>
          <a:xfrm>
            <a:off x="1181117" y="1701508"/>
            <a:ext cx="584688" cy="58468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AD6A6340-8366-44C6-B947-5D234419FCB7}"/>
              </a:ext>
            </a:extLst>
          </p:cNvPr>
          <p:cNvSpPr/>
          <p:nvPr/>
        </p:nvSpPr>
        <p:spPr>
          <a:xfrm>
            <a:off x="1656545" y="3011042"/>
            <a:ext cx="389539" cy="3895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64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airplan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DC3AD9A-56AA-48CB-ACCC-21CB0C12E507}"/>
              </a:ext>
            </a:extLst>
          </p:cNvPr>
          <p:cNvSpPr txBox="1"/>
          <p:nvPr/>
        </p:nvSpPr>
        <p:spPr>
          <a:xfrm>
            <a:off x="6103791" y="1828520"/>
            <a:ext cx="2492982" cy="75578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dirty="0">
                <a:solidFill>
                  <a:srgbClr val="FF772A"/>
                </a:solidFill>
                <a:cs typeface="+mn-ea"/>
                <a:sym typeface="+mn-lt"/>
              </a:rPr>
              <a:t>教学难重点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7F4F000C-C117-47C0-AE0A-F58EBE2CDD93}"/>
              </a:ext>
            </a:extLst>
          </p:cNvPr>
          <p:cNvCxnSpPr/>
          <p:nvPr/>
        </p:nvCxnSpPr>
        <p:spPr>
          <a:xfrm>
            <a:off x="6288877" y="2733626"/>
            <a:ext cx="2905225" cy="1611"/>
          </a:xfrm>
          <a:prstGeom prst="line">
            <a:avLst/>
          </a:prstGeom>
          <a:ln w="3175">
            <a:solidFill>
              <a:srgbClr val="FF772A">
                <a:alpha val="33000"/>
              </a:srgb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F44D7CC-C4DA-4A41-A7D1-D0D8FDCEDFFF}"/>
              </a:ext>
            </a:extLst>
          </p:cNvPr>
          <p:cNvSpPr/>
          <p:nvPr/>
        </p:nvSpPr>
        <p:spPr>
          <a:xfrm>
            <a:off x="6096000" y="2732728"/>
            <a:ext cx="5329561" cy="3078724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针对本次授课对象的特点，这个年龄段的学生活动能力强，求知欲强，好胜心强，思维敏捷，反应快。随着年龄的增长与认知的发展，学习中的互助合作，自主学习意识和行为还有待更进一步培养。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5B5B705-345F-4F9B-980C-C91B83F9AC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90" y="1280159"/>
            <a:ext cx="4600697" cy="460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5830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25A2AAFD-99A6-4E25-8339-3974B07A4966}"/>
              </a:ext>
            </a:extLst>
          </p:cNvPr>
          <p:cNvSpPr txBox="1"/>
          <p:nvPr/>
        </p:nvSpPr>
        <p:spPr>
          <a:xfrm>
            <a:off x="773893" y="1874849"/>
            <a:ext cx="10631513" cy="962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因为本课是新授课，学生对篮球运球动作的掌握较粗浅，所以本节课确定了以下教学重、难点</a:t>
            </a:r>
            <a:endParaRPr lang="en-US" altLang="zh-CN" sz="2000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="" id="{73DD0382-7F5F-479E-840F-C3E5085BF47D}"/>
              </a:ext>
            </a:extLst>
          </p:cNvPr>
          <p:cNvSpPr/>
          <p:nvPr/>
        </p:nvSpPr>
        <p:spPr>
          <a:xfrm>
            <a:off x="1222988" y="3212835"/>
            <a:ext cx="2185324" cy="2185324"/>
          </a:xfrm>
          <a:prstGeom prst="ellipse">
            <a:avLst/>
          </a:prstGeom>
          <a:solidFill>
            <a:srgbClr val="FF77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教学重点用手的感觉控制球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D5AA16DD-2ECF-4B74-BF8C-91D0959771FE}"/>
              </a:ext>
            </a:extLst>
          </p:cNvPr>
          <p:cNvSpPr/>
          <p:nvPr/>
        </p:nvSpPr>
        <p:spPr>
          <a:xfrm>
            <a:off x="8770989" y="3212835"/>
            <a:ext cx="2185324" cy="2185324"/>
          </a:xfrm>
          <a:prstGeom prst="ellipse">
            <a:avLst/>
          </a:prstGeom>
          <a:solidFill>
            <a:srgbClr val="FF77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教学难点手脚动作协调一致。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5A4498A-9DEF-42BB-BBD3-D154D26731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651" y="2889892"/>
            <a:ext cx="4578698" cy="297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169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2C402DA-6566-4A7B-AF5A-FD7114B88237}"/>
              </a:ext>
            </a:extLst>
          </p:cNvPr>
          <p:cNvGrpSpPr/>
          <p:nvPr/>
        </p:nvGrpSpPr>
        <p:grpSpPr>
          <a:xfrm>
            <a:off x="1194619" y="2043837"/>
            <a:ext cx="1577533" cy="3474031"/>
            <a:chOff x="773182" y="965758"/>
            <a:chExt cx="1577533" cy="3474031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EC6D3939-5D65-48D0-95F8-F7D6F7A6E2E5}"/>
                </a:ext>
              </a:extLst>
            </p:cNvPr>
            <p:cNvGrpSpPr/>
            <p:nvPr/>
          </p:nvGrpSpPr>
          <p:grpSpPr>
            <a:xfrm>
              <a:off x="773182" y="965758"/>
              <a:ext cx="598542" cy="598542"/>
              <a:chOff x="1081295" y="1654560"/>
              <a:chExt cx="598542" cy="598542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xmlns="" id="{CCBCBEC5-8DEB-4139-9FE0-EEFCE07D3162}"/>
                  </a:ext>
                </a:extLst>
              </p:cNvPr>
              <p:cNvSpPr/>
              <p:nvPr/>
            </p:nvSpPr>
            <p:spPr>
              <a:xfrm>
                <a:off x="1081295" y="1654560"/>
                <a:ext cx="598542" cy="598542"/>
              </a:xfrm>
              <a:prstGeom prst="ellipse">
                <a:avLst/>
              </a:prstGeom>
              <a:solidFill>
                <a:srgbClr val="FF772A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xmlns="" id="{6B3E8877-5E13-4FFA-94A6-FF78349C9E1B}"/>
                  </a:ext>
                </a:extLst>
              </p:cNvPr>
              <p:cNvSpPr txBox="1"/>
              <p:nvPr/>
            </p:nvSpPr>
            <p:spPr>
              <a:xfrm>
                <a:off x="1159993" y="1753776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56B5B8E2-6AE6-44E8-AB24-A1F3FD18F8A5}"/>
                </a:ext>
              </a:extLst>
            </p:cNvPr>
            <p:cNvSpPr txBox="1"/>
            <p:nvPr/>
          </p:nvSpPr>
          <p:spPr>
            <a:xfrm>
              <a:off x="793999" y="1711193"/>
              <a:ext cx="615553" cy="153503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认知目标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0A2271F4-9E5A-4C8B-9F76-A23165C93EBE}"/>
                </a:ext>
              </a:extLst>
            </p:cNvPr>
            <p:cNvSpPr txBox="1"/>
            <p:nvPr/>
          </p:nvSpPr>
          <p:spPr>
            <a:xfrm>
              <a:off x="1335052" y="965758"/>
              <a:ext cx="1015663" cy="3474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 通过学习使</a:t>
              </a:r>
              <a:r>
                <a:rPr lang="en-US" altLang="zh-CN" dirty="0">
                  <a:cs typeface="+mn-ea"/>
                  <a:sym typeface="+mn-lt"/>
                </a:rPr>
                <a:t>95%</a:t>
              </a:r>
              <a:r>
                <a:rPr lang="zh-CN" altLang="en-US" dirty="0">
                  <a:cs typeface="+mn-ea"/>
                  <a:sym typeface="+mn-lt"/>
                </a:rPr>
                <a:t>的学生初步掌握篮球的基本知识、基本技能。</a:t>
              </a:r>
              <a:endParaRPr lang="zh-CN" altLang="en-US" spc="300" dirty="0"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EAB22609-3590-4125-9C2B-DFD585B6BA7B}"/>
              </a:ext>
            </a:extLst>
          </p:cNvPr>
          <p:cNvGrpSpPr/>
          <p:nvPr/>
        </p:nvGrpSpPr>
        <p:grpSpPr>
          <a:xfrm>
            <a:off x="5263581" y="2043837"/>
            <a:ext cx="2483029" cy="3474031"/>
            <a:chOff x="773182" y="965758"/>
            <a:chExt cx="2483029" cy="347403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F836A0FD-E7F4-4245-94D9-031411071C5B}"/>
                </a:ext>
              </a:extLst>
            </p:cNvPr>
            <p:cNvGrpSpPr/>
            <p:nvPr/>
          </p:nvGrpSpPr>
          <p:grpSpPr>
            <a:xfrm>
              <a:off x="773182" y="965758"/>
              <a:ext cx="598542" cy="598542"/>
              <a:chOff x="1081295" y="1654560"/>
              <a:chExt cx="598542" cy="598542"/>
            </a:xfrm>
          </p:grpSpPr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xmlns="" id="{102AF592-63A0-488F-80FA-95B993C7C11A}"/>
                  </a:ext>
                </a:extLst>
              </p:cNvPr>
              <p:cNvSpPr/>
              <p:nvPr/>
            </p:nvSpPr>
            <p:spPr>
              <a:xfrm>
                <a:off x="1081295" y="1654560"/>
                <a:ext cx="598542" cy="598542"/>
              </a:xfrm>
              <a:prstGeom prst="ellipse">
                <a:avLst/>
              </a:prstGeom>
              <a:solidFill>
                <a:srgbClr val="FF772A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8255669E-2D8F-4173-88E6-32DE3A77B476}"/>
                  </a:ext>
                </a:extLst>
              </p:cNvPr>
              <p:cNvSpPr txBox="1"/>
              <p:nvPr/>
            </p:nvSpPr>
            <p:spPr>
              <a:xfrm>
                <a:off x="1159993" y="1753776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5012AE8E-1DD9-46E8-8090-15CA1E530F3E}"/>
                </a:ext>
              </a:extLst>
            </p:cNvPr>
            <p:cNvSpPr txBox="1"/>
            <p:nvPr/>
          </p:nvSpPr>
          <p:spPr>
            <a:xfrm>
              <a:off x="793999" y="1711193"/>
              <a:ext cx="615553" cy="153503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情感目标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DAF83996-0F64-472A-9ACB-5D0B2B0495E1}"/>
                </a:ext>
              </a:extLst>
            </p:cNvPr>
            <p:cNvSpPr txBox="1"/>
            <p:nvPr/>
          </p:nvSpPr>
          <p:spPr>
            <a:xfrm>
              <a:off x="1409552" y="965758"/>
              <a:ext cx="1846659" cy="3474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 在学习和比赛中，培养学生团结协作、积极进取的精神，激发学生集体荣誉感和参与运动的热情，发展个性。</a:t>
              </a:r>
              <a:endParaRPr lang="zh-CN" altLang="en-US" spc="300" dirty="0"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089C3E2A-D023-46F9-81D9-A1F09A8033D3}"/>
              </a:ext>
            </a:extLst>
          </p:cNvPr>
          <p:cNvGrpSpPr/>
          <p:nvPr/>
        </p:nvGrpSpPr>
        <p:grpSpPr>
          <a:xfrm>
            <a:off x="3087857" y="1952052"/>
            <a:ext cx="1938130" cy="3657600"/>
            <a:chOff x="3925957" y="2017643"/>
            <a:chExt cx="1938130" cy="3657600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DF14FED0-8D58-4DC6-A2C4-DC77DCD85914}"/>
                </a:ext>
              </a:extLst>
            </p:cNvPr>
            <p:cNvSpPr/>
            <p:nvPr/>
          </p:nvSpPr>
          <p:spPr>
            <a:xfrm>
              <a:off x="3925957" y="2017643"/>
              <a:ext cx="1938130" cy="3657600"/>
            </a:xfrm>
            <a:prstGeom prst="rect">
              <a:avLst/>
            </a:prstGeom>
            <a:solidFill>
              <a:srgbClr val="FF772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8C92D86A-976B-4E6F-84A1-FBB18ECD14B5}"/>
                </a:ext>
              </a:extLst>
            </p:cNvPr>
            <p:cNvGrpSpPr/>
            <p:nvPr/>
          </p:nvGrpSpPr>
          <p:grpSpPr>
            <a:xfrm>
              <a:off x="4106255" y="2130226"/>
              <a:ext cx="1577533" cy="3474031"/>
              <a:chOff x="773182" y="965758"/>
              <a:chExt cx="1577533" cy="3474031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2234990A-6905-4DF1-A27D-D527A8A555B3}"/>
                  </a:ext>
                </a:extLst>
              </p:cNvPr>
              <p:cNvGrpSpPr/>
              <p:nvPr/>
            </p:nvGrpSpPr>
            <p:grpSpPr>
              <a:xfrm>
                <a:off x="773182" y="965758"/>
                <a:ext cx="598542" cy="598542"/>
                <a:chOff x="1081295" y="1654560"/>
                <a:chExt cx="598542" cy="598542"/>
              </a:xfrm>
            </p:grpSpPr>
            <p:sp>
              <p:nvSpPr>
                <p:cNvPr id="20" name="椭圆 19">
                  <a:extLst>
                    <a:ext uri="{FF2B5EF4-FFF2-40B4-BE49-F238E27FC236}">
                      <a16:creationId xmlns:a16="http://schemas.microsoft.com/office/drawing/2014/main" xmlns="" id="{23674E29-13AA-4775-BB8B-C0F1937AF698}"/>
                    </a:ext>
                  </a:extLst>
                </p:cNvPr>
                <p:cNvSpPr/>
                <p:nvPr/>
              </p:nvSpPr>
              <p:spPr>
                <a:xfrm>
                  <a:off x="1081295" y="1654560"/>
                  <a:ext cx="598542" cy="59854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xmlns="" id="{F7A4FB9F-D284-48BC-AF5C-C9E3D461EAEF}"/>
                    </a:ext>
                  </a:extLst>
                </p:cNvPr>
                <p:cNvSpPr txBox="1"/>
                <p:nvPr/>
              </p:nvSpPr>
              <p:spPr>
                <a:xfrm>
                  <a:off x="1159993" y="1753776"/>
                  <a:ext cx="44114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 dirty="0">
                      <a:solidFill>
                        <a:srgbClr val="FF772A"/>
                      </a:solidFill>
                      <a:cs typeface="+mn-ea"/>
                      <a:sym typeface="+mn-lt"/>
                    </a:rPr>
                    <a:t>贰</a:t>
                  </a:r>
                </a:p>
              </p:txBody>
            </p:sp>
          </p:grp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D2FDE737-1C2B-464A-8D3C-4D6A3B313F87}"/>
                  </a:ext>
                </a:extLst>
              </p:cNvPr>
              <p:cNvSpPr txBox="1"/>
              <p:nvPr/>
            </p:nvSpPr>
            <p:spPr>
              <a:xfrm>
                <a:off x="793999" y="1711193"/>
                <a:ext cx="615553" cy="1535036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chemeClr val="bg1"/>
                    </a:solidFill>
                    <a:cs typeface="+mn-ea"/>
                    <a:sym typeface="+mn-lt"/>
                  </a:rPr>
                  <a:t>技能目标</a:t>
                </a: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8E5EDA3E-7373-4457-A9DB-C3F8823853EA}"/>
                  </a:ext>
                </a:extLst>
              </p:cNvPr>
              <p:cNvSpPr txBox="1"/>
              <p:nvPr/>
            </p:nvSpPr>
            <p:spPr>
              <a:xfrm>
                <a:off x="1335052" y="965758"/>
                <a:ext cx="1015663" cy="347403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bg1"/>
                    </a:solidFill>
                    <a:cs typeface="+mn-ea"/>
                    <a:sym typeface="+mn-lt"/>
                  </a:rPr>
                  <a:t> 通过教学，使学生能够掌握控球、运球的技能。</a:t>
                </a:r>
                <a:endParaRPr lang="zh-CN" altLang="en-US" spc="3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120F07AA-E2BB-4C54-BD0D-81F49AE8E7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72168" y="1660191"/>
            <a:ext cx="4132341" cy="413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429490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grlbaxz">
      <a:majorFont>
        <a:latin typeface="印品灵秀体" panose="020F0302020204030204"/>
        <a:ea typeface="印品灵秀体"/>
        <a:cs typeface=""/>
      </a:majorFont>
      <a:minorFont>
        <a:latin typeface="印品灵秀体" panose="020F0502020204030204"/>
        <a:ea typeface="印品灵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1247</Words>
  <Application>Microsoft Office PowerPoint</Application>
  <PresentationFormat>宽屏</PresentationFormat>
  <Paragraphs>97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Meiryo</vt:lpstr>
      <vt:lpstr>Montserrat Semi</vt:lpstr>
      <vt:lpstr>等线</vt:lpstr>
      <vt:lpstr>宋体</vt:lpstr>
      <vt:lpstr>微软雅黑</vt:lpstr>
      <vt:lpstr>印品灵秀体</vt:lpstr>
      <vt:lpstr>Arial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17</cp:revision>
  <dcterms:created xsi:type="dcterms:W3CDTF">2020-08-10T13:12:33Z</dcterms:created>
  <dcterms:modified xsi:type="dcterms:W3CDTF">2020-09-09T04:40:24Z</dcterms:modified>
</cp:coreProperties>
</file>