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6" r:id="rId2"/>
  </p:sldMasterIdLst>
  <p:notesMasterIdLst>
    <p:notesMasterId r:id="rId29"/>
  </p:notesMasterIdLst>
  <p:handoutMasterIdLst>
    <p:handoutMasterId r:id="rId30"/>
  </p:handoutMasterIdLst>
  <p:sldIdLst>
    <p:sldId id="265" r:id="rId3"/>
    <p:sldId id="266" r:id="rId4"/>
    <p:sldId id="270" r:id="rId5"/>
    <p:sldId id="269" r:id="rId6"/>
    <p:sldId id="271" r:id="rId7"/>
    <p:sldId id="278" r:id="rId8"/>
    <p:sldId id="268" r:id="rId9"/>
    <p:sldId id="279" r:id="rId10"/>
    <p:sldId id="275" r:id="rId11"/>
    <p:sldId id="296" r:id="rId12"/>
    <p:sldId id="297" r:id="rId13"/>
    <p:sldId id="298" r:id="rId14"/>
    <p:sldId id="299" r:id="rId15"/>
    <p:sldId id="300" r:id="rId16"/>
    <p:sldId id="284" r:id="rId17"/>
    <p:sldId id="302" r:id="rId18"/>
    <p:sldId id="301" r:id="rId19"/>
    <p:sldId id="304" r:id="rId20"/>
    <p:sldId id="290" r:id="rId21"/>
    <p:sldId id="291" r:id="rId22"/>
    <p:sldId id="292" r:id="rId23"/>
    <p:sldId id="306" r:id="rId24"/>
    <p:sldId id="307" r:id="rId25"/>
    <p:sldId id="308" r:id="rId26"/>
    <p:sldId id="311" r:id="rId27"/>
    <p:sldId id="312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F6B"/>
    <a:srgbClr val="FFC861"/>
    <a:srgbClr val="4552C9"/>
    <a:srgbClr val="5B70B3"/>
    <a:srgbClr val="EA020F"/>
    <a:srgbClr val="2D4B55"/>
    <a:srgbClr val="E25448"/>
    <a:srgbClr val="FFFF66"/>
    <a:srgbClr val="00CCFF"/>
    <a:srgbClr val="244B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2020/12/4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58704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2020/12/4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1786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996891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59E951C7-46D0-410C-AF10-AE03436F751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16" t="3503" r="31515" b="3345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771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5216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0253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9794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7245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8360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3717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2719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376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rgbClr val="FFCF6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60FE25A-F59E-4A74-B665-864FD89EC2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+mn-ea"/>
                <a:ea typeface="+mn-ea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1A42CC18-0C10-4C0D-A0F2-E6045AE31D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+mn-ea"/>
                <a:ea typeface="+mn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01D336C-545D-4EB5-97AD-1195B1E10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ea"/>
                <a:ea typeface="+mn-ea"/>
              </a:defRPr>
            </a:lvl1pPr>
          </a:lstStyle>
          <a:p>
            <a:fld id="{66177337-1161-4CB2-8B69-3E24C9ADD514}" type="datetimeFigureOut">
              <a:rPr lang="zh-CN" altLang="en-US" smtClean="0"/>
              <a:pPr/>
              <a:t>2020/12/4</a:t>
            </a:fld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3F62F5E-1F39-4ED3-9466-620AD89BE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ea"/>
                <a:ea typeface="+mn-ea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DAB90C6-7DD8-450C-B97D-289F0B937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ea"/>
                <a:ea typeface="+mn-ea"/>
              </a:defRPr>
            </a:lvl1pPr>
          </a:lstStyle>
          <a:p>
            <a:fld id="{2EED884B-F155-42E3-9801-487CD0C3BEE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4766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635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0507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2020/12/4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380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image" Target="../media/image24.png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7.png"/><Relationship Id="rId5" Type="http://schemas.openxmlformats.org/officeDocument/2006/relationships/image" Target="../media/image33.png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F353DD9D-7674-419F-A21A-A4F3C5AA15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3377" y="98694"/>
            <a:ext cx="7665244" cy="4939439"/>
          </a:xfrm>
          <a:prstGeom prst="rect">
            <a:avLst/>
          </a:prstGeom>
        </p:spPr>
      </p:pic>
      <p:sp>
        <p:nvSpPr>
          <p:cNvPr id="32" name="PA-文本框 7">
            <a:extLst>
              <a:ext uri="{FF2B5EF4-FFF2-40B4-BE49-F238E27FC236}">
                <a16:creationId xmlns:a16="http://schemas.microsoft.com/office/drawing/2014/main" xmlns="" id="{02E95AFA-280A-4921-8D22-0280A7D250A9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004137" y="1394034"/>
            <a:ext cx="20313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685800"/>
            <a:r>
              <a:rPr lang="zh-CN" altLang="en-US" sz="4800" dirty="0">
                <a:solidFill>
                  <a:srgbClr val="EA020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防拐骗</a:t>
            </a:r>
            <a:endParaRPr lang="en-US" altLang="zh-CN" sz="4800" dirty="0">
              <a:solidFill>
                <a:srgbClr val="EA020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体视界-单纯体" panose="02010601030101010101" pitchFamily="2" charset="-122"/>
              <a:ea typeface="字体视界-单纯体" panose="02010601030101010101" pitchFamily="2" charset="-122"/>
            </a:endParaRPr>
          </a:p>
        </p:txBody>
      </p:sp>
      <p:sp>
        <p:nvSpPr>
          <p:cNvPr id="7" name="PA-文本框 7">
            <a:extLst>
              <a:ext uri="{FF2B5EF4-FFF2-40B4-BE49-F238E27FC236}">
                <a16:creationId xmlns:a16="http://schemas.microsoft.com/office/drawing/2014/main" xmlns="" id="{FED95570-36BB-48D2-A96F-5B436EE0E2E6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590983" y="2241646"/>
            <a:ext cx="5032148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685800"/>
            <a:r>
              <a:rPr lang="zh-CN" altLang="en-US" sz="6300" dirty="0">
                <a:solidFill>
                  <a:srgbClr val="4552C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安全教育班会</a:t>
            </a:r>
            <a:endParaRPr lang="en-US" altLang="zh-CN" sz="6300" dirty="0">
              <a:solidFill>
                <a:srgbClr val="4552C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体视界-单纯体" panose="02010601030101010101" pitchFamily="2" charset="-122"/>
              <a:ea typeface="字体视界-单纯体" panose="02010601030101010101" pitchFamily="2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2B59B2CD-8093-4D5E-866C-C948D52F302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5609" y="3956122"/>
            <a:ext cx="4537113" cy="324118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EAE1F544-DD3C-4307-9DC9-A44FD0BB0C6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276" y="4913170"/>
            <a:ext cx="3234145" cy="2284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246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800"/>
    </mc:Choice>
    <mc:Fallback xmlns="">
      <p:transition advTm="68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cos(4*pi*$)*(1-$)^2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3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*cos(4*pi*$)*(1-$)^2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650"/>
                            </p:stCondLst>
                            <p:childTnLst>
                              <p:par>
                                <p:cTn id="15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cos(4*pi*$)*(1-$)^2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*cos(4*pi*$)*(1-$)^2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CBBEF855-F5EF-4E69-92AF-7D2AD54B31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2302" y="137568"/>
            <a:ext cx="3569764" cy="2520964"/>
          </a:xfrm>
          <a:prstGeom prst="rect">
            <a:avLst/>
          </a:prstGeom>
        </p:spPr>
      </p:pic>
      <p:sp>
        <p:nvSpPr>
          <p:cNvPr id="8" name="TextBox 14">
            <a:extLst>
              <a:ext uri="{FF2B5EF4-FFF2-40B4-BE49-F238E27FC236}">
                <a16:creationId xmlns:a16="http://schemas.microsoft.com/office/drawing/2014/main" xmlns="" id="{3F0C8B98-4619-4077-A936-0C37E9DBCA8F}"/>
              </a:ext>
            </a:extLst>
          </p:cNvPr>
          <p:cNvSpPr txBox="1"/>
          <p:nvPr/>
        </p:nvSpPr>
        <p:spPr>
          <a:xfrm flipH="1">
            <a:off x="3514711" y="1042308"/>
            <a:ext cx="4246803" cy="620927"/>
          </a:xfrm>
          <a:prstGeom prst="rect">
            <a:avLst/>
          </a:prstGeom>
          <a:noFill/>
        </p:spPr>
        <p:txBody>
          <a:bodyPr wrap="square" lIns="96762" tIns="48381" rIns="96762" bIns="48381" rtlCol="0">
            <a:spAutoFit/>
          </a:bodyPr>
          <a:lstStyle/>
          <a:p>
            <a:r>
              <a:rPr lang="zh-CN" altLang="en-US" sz="3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坏人惯用的伎俩</a:t>
            </a:r>
          </a:p>
        </p:txBody>
      </p:sp>
      <p:sp>
        <p:nvSpPr>
          <p:cNvPr id="9" name="TextBox 16">
            <a:extLst>
              <a:ext uri="{FF2B5EF4-FFF2-40B4-BE49-F238E27FC236}">
                <a16:creationId xmlns:a16="http://schemas.microsoft.com/office/drawing/2014/main" xmlns="" id="{475902DB-4895-4857-ACC0-F8156F93A709}"/>
              </a:ext>
            </a:extLst>
          </p:cNvPr>
          <p:cNvSpPr txBox="1"/>
          <p:nvPr/>
        </p:nvSpPr>
        <p:spPr>
          <a:xfrm flipH="1">
            <a:off x="3514711" y="1682284"/>
            <a:ext cx="5701725" cy="790204"/>
          </a:xfrm>
          <a:prstGeom prst="rect">
            <a:avLst/>
          </a:prstGeom>
          <a:noFill/>
        </p:spPr>
        <p:txBody>
          <a:bodyPr wrap="square" lIns="96762" tIns="48381" rIns="96762" bIns="48381" rtlCol="0">
            <a:spAutoFit/>
          </a:bodyPr>
          <a:lstStyle/>
          <a:p>
            <a:r>
              <a: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几乎没有坏人将“坏”字写在自己脸上，从表面上看，我们很难分辨出谁是好人，谁是坏人。因此，要预防拐骗，绑架，大家就要熟悉坏人经常使用的小伎俩。</a:t>
            </a:r>
          </a:p>
        </p:txBody>
      </p:sp>
      <p:sp>
        <p:nvSpPr>
          <p:cNvPr id="13" name="圆角矩形 2">
            <a:extLst>
              <a:ext uri="{FF2B5EF4-FFF2-40B4-BE49-F238E27FC236}">
                <a16:creationId xmlns:a16="http://schemas.microsoft.com/office/drawing/2014/main" xmlns="" id="{7F01403B-CF99-443A-9F2B-945E40F7C1D4}"/>
              </a:ext>
            </a:extLst>
          </p:cNvPr>
          <p:cNvSpPr/>
          <p:nvPr/>
        </p:nvSpPr>
        <p:spPr>
          <a:xfrm>
            <a:off x="1524858" y="3088366"/>
            <a:ext cx="2346827" cy="928838"/>
          </a:xfrm>
          <a:prstGeom prst="roundRect">
            <a:avLst/>
          </a:prstGeom>
          <a:solidFill>
            <a:srgbClr val="17A07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假装求救</a:t>
            </a:r>
          </a:p>
        </p:txBody>
      </p:sp>
      <p:sp>
        <p:nvSpPr>
          <p:cNvPr id="16" name="圆角矩形 33">
            <a:extLst>
              <a:ext uri="{FF2B5EF4-FFF2-40B4-BE49-F238E27FC236}">
                <a16:creationId xmlns:a16="http://schemas.microsoft.com/office/drawing/2014/main" xmlns="" id="{F0251795-0575-47D6-9A62-C6CD39FB23DE}"/>
              </a:ext>
            </a:extLst>
          </p:cNvPr>
          <p:cNvSpPr/>
          <p:nvPr/>
        </p:nvSpPr>
        <p:spPr>
          <a:xfrm>
            <a:off x="4630915" y="3088366"/>
            <a:ext cx="2346827" cy="928838"/>
          </a:xfrm>
          <a:prstGeom prst="roundRect">
            <a:avLst/>
          </a:prstGeom>
          <a:solidFill>
            <a:srgbClr val="FC670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3200" b="1" dirty="0">
                <a:solidFill>
                  <a:srgbClr val="FFFFFF"/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伪装身份</a:t>
            </a:r>
          </a:p>
        </p:txBody>
      </p:sp>
      <p:sp>
        <p:nvSpPr>
          <p:cNvPr id="18" name="圆角矩形 34">
            <a:extLst>
              <a:ext uri="{FF2B5EF4-FFF2-40B4-BE49-F238E27FC236}">
                <a16:creationId xmlns:a16="http://schemas.microsoft.com/office/drawing/2014/main" xmlns="" id="{0518DDC6-5745-4D52-ADE1-9D1EE5B7C6E8}"/>
              </a:ext>
            </a:extLst>
          </p:cNvPr>
          <p:cNvSpPr/>
          <p:nvPr/>
        </p:nvSpPr>
        <p:spPr>
          <a:xfrm>
            <a:off x="7736972" y="3088366"/>
            <a:ext cx="2346827" cy="928838"/>
          </a:xfrm>
          <a:prstGeom prst="roundRect">
            <a:avLst/>
          </a:prstGeom>
          <a:solidFill>
            <a:srgbClr val="E25448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3200" b="1" dirty="0">
                <a:solidFill>
                  <a:srgbClr val="FFFFFF"/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威逼利诱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F1A03793-F1D7-4960-A8DD-C0B3849E19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9470" y="3734334"/>
            <a:ext cx="4867887" cy="3476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16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000">
        <p:random/>
      </p:transition>
    </mc:Choice>
    <mc:Fallback xmlns="">
      <p:transition spd="slow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246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3" grpId="0" animBg="1"/>
      <p:bldP spid="16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35AD1C5C-BF1F-4CA5-889D-6E8E2A7A6EB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92970">
            <a:off x="1019135" y="572318"/>
            <a:ext cx="1982768" cy="1023937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6BAE443C-852F-48A9-8338-1498A706A900}"/>
              </a:ext>
            </a:extLst>
          </p:cNvPr>
          <p:cNvGrpSpPr/>
          <p:nvPr/>
        </p:nvGrpSpPr>
        <p:grpSpPr>
          <a:xfrm>
            <a:off x="1713419" y="679999"/>
            <a:ext cx="1129194" cy="735467"/>
            <a:chOff x="1341549" y="971997"/>
            <a:chExt cx="1033906" cy="733425"/>
          </a:xfrm>
        </p:grpSpPr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87F82140-55AD-44E6-B8F7-9436806530DD}"/>
                </a:ext>
              </a:extLst>
            </p:cNvPr>
            <p:cNvSpPr/>
            <p:nvPr/>
          </p:nvSpPr>
          <p:spPr>
            <a:xfrm>
              <a:off x="1341549" y="971997"/>
              <a:ext cx="733425" cy="733425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381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0">
                <a:latin typeface="字体视界-单纯体" panose="02010601030101010101" pitchFamily="2" charset="-122"/>
                <a:ea typeface="字体视界-单纯体" panose="02010601030101010101" pitchFamily="2" charset="-122"/>
              </a:endParaRPr>
            </a:p>
          </p:txBody>
        </p:sp>
        <p:sp>
          <p:nvSpPr>
            <p:cNvPr id="10" name="TextBox 18">
              <a:extLst>
                <a:ext uri="{FF2B5EF4-FFF2-40B4-BE49-F238E27FC236}">
                  <a16:creationId xmlns:a16="http://schemas.microsoft.com/office/drawing/2014/main" xmlns="" id="{F809A0EF-5378-45DD-87FB-5055F9D589B8}"/>
                </a:ext>
              </a:extLst>
            </p:cNvPr>
            <p:cNvSpPr txBox="1"/>
            <p:nvPr/>
          </p:nvSpPr>
          <p:spPr>
            <a:xfrm flipH="1">
              <a:off x="1476400" y="1068240"/>
              <a:ext cx="899055" cy="6138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400" b="1" i="1" dirty="0">
                  <a:solidFill>
                    <a:schemeClr val="bg1"/>
                  </a:solidFill>
                  <a:latin typeface="字体视界-单纯体" panose="02010601030101010101" pitchFamily="2" charset="-122"/>
                  <a:ea typeface="字体视界-单纯体" panose="02010601030101010101" pitchFamily="2" charset="-122"/>
                </a:rPr>
                <a:t>1</a:t>
              </a:r>
              <a:endParaRPr lang="zh-CN" altLang="en-US" sz="3400" b="1" i="1" dirty="0">
                <a:solidFill>
                  <a:schemeClr val="bg1"/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endParaRPr>
            </a:p>
          </p:txBody>
        </p:sp>
      </p:grpSp>
      <p:sp>
        <p:nvSpPr>
          <p:cNvPr id="13" name="TextBox 19">
            <a:extLst>
              <a:ext uri="{FF2B5EF4-FFF2-40B4-BE49-F238E27FC236}">
                <a16:creationId xmlns:a16="http://schemas.microsoft.com/office/drawing/2014/main" xmlns="" id="{DD2B7D50-E785-40BF-8A41-4725D0304046}"/>
              </a:ext>
            </a:extLst>
          </p:cNvPr>
          <p:cNvSpPr txBox="1"/>
          <p:nvPr/>
        </p:nvSpPr>
        <p:spPr>
          <a:xfrm>
            <a:off x="2989892" y="868972"/>
            <a:ext cx="2691914" cy="559372"/>
          </a:xfrm>
          <a:prstGeom prst="rect">
            <a:avLst/>
          </a:prstGeom>
          <a:noFill/>
        </p:spPr>
        <p:txBody>
          <a:bodyPr wrap="square" lIns="96762" tIns="48381" rIns="96762" bIns="48381" rtlCol="0">
            <a:spAutoFit/>
          </a:bodyPr>
          <a:lstStyle/>
          <a:p>
            <a:r>
              <a:rPr lang="zh-CN" altLang="en-US" sz="3000" b="1" spc="317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假装求救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02DA2604-4EDB-4B0C-9C2C-DA68378FF757}"/>
              </a:ext>
            </a:extLst>
          </p:cNvPr>
          <p:cNvSpPr txBox="1"/>
          <p:nvPr/>
        </p:nvSpPr>
        <p:spPr>
          <a:xfrm>
            <a:off x="1713419" y="1756081"/>
            <a:ext cx="5788152" cy="1213653"/>
          </a:xfrm>
          <a:prstGeom prst="rect">
            <a:avLst/>
          </a:prstGeom>
          <a:noFill/>
        </p:spPr>
        <p:txBody>
          <a:bodyPr wrap="square" lIns="96762" tIns="48381" rIns="96762" bIns="4838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有些坏人会利用儿童的同情心来进行诱拐活动。</a:t>
            </a:r>
            <a:endParaRPr lang="en-US" altLang="zh-CN" sz="1700" b="1" dirty="0">
              <a:solidFill>
                <a:schemeClr val="tx1">
                  <a:lumMod val="65000"/>
                  <a:lumOff val="35000"/>
                </a:schemeClr>
              </a:solidFill>
              <a:latin typeface="字体视界-单纯体" panose="02010601030101010101" pitchFamily="2" charset="-122"/>
              <a:ea typeface="字体视界-单纯体" panose="02010601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如果陌生人说找不到路，请你帮他带路，或者他丢了东西，请你帮他找东西，这个时候大家要小心，不要上当。</a:t>
            </a:r>
            <a:endParaRPr lang="en-US" altLang="zh-CN" sz="1700" b="1" dirty="0">
              <a:solidFill>
                <a:schemeClr val="tx1">
                  <a:lumMod val="65000"/>
                  <a:lumOff val="35000"/>
                </a:schemeClr>
              </a:solidFill>
              <a:latin typeface="字体视界-单纯体" panose="02010601030101010101" pitchFamily="2" charset="-122"/>
              <a:ea typeface="字体视界-单纯体" panose="02010601030101010101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6552B74F-BECB-471E-8E90-411382EA69C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105667"/>
            <a:ext cx="6282185" cy="502574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E5884283-FF3F-4263-812E-A0315B6361E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9892" y="3830357"/>
            <a:ext cx="3712166" cy="296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388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000">
        <p:random/>
      </p:transition>
    </mc:Choice>
    <mc:Fallback xmlns="">
      <p:transition spd="slow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C2951018-EDF0-4B9B-A051-E1EAA52B8AE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92970">
            <a:off x="1019135" y="572318"/>
            <a:ext cx="1982768" cy="1023937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10C8BA55-7A64-436E-BEB0-5400198D255D}"/>
              </a:ext>
            </a:extLst>
          </p:cNvPr>
          <p:cNvGrpSpPr/>
          <p:nvPr/>
        </p:nvGrpSpPr>
        <p:grpSpPr>
          <a:xfrm>
            <a:off x="1713419" y="679999"/>
            <a:ext cx="1129194" cy="735467"/>
            <a:chOff x="1341549" y="971997"/>
            <a:chExt cx="1033906" cy="733425"/>
          </a:xfrm>
        </p:grpSpPr>
        <p:sp>
          <p:nvSpPr>
            <p:cNvPr id="4" name="椭圆 3">
              <a:extLst>
                <a:ext uri="{FF2B5EF4-FFF2-40B4-BE49-F238E27FC236}">
                  <a16:creationId xmlns:a16="http://schemas.microsoft.com/office/drawing/2014/main" xmlns="" id="{B20D3526-510E-4F6C-BBA7-D8FE96F87DC5}"/>
                </a:ext>
              </a:extLst>
            </p:cNvPr>
            <p:cNvSpPr/>
            <p:nvPr/>
          </p:nvSpPr>
          <p:spPr>
            <a:xfrm>
              <a:off x="1341549" y="971997"/>
              <a:ext cx="733425" cy="733425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381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0">
                <a:latin typeface="字体视界-单纯体" panose="02010601030101010101" pitchFamily="2" charset="-122"/>
                <a:ea typeface="字体视界-单纯体" panose="02010601030101010101" pitchFamily="2" charset="-122"/>
              </a:endParaRPr>
            </a:p>
          </p:txBody>
        </p:sp>
        <p:sp>
          <p:nvSpPr>
            <p:cNvPr id="5" name="TextBox 18">
              <a:extLst>
                <a:ext uri="{FF2B5EF4-FFF2-40B4-BE49-F238E27FC236}">
                  <a16:creationId xmlns:a16="http://schemas.microsoft.com/office/drawing/2014/main" xmlns="" id="{06D153F2-483A-488B-9E8E-094C3EDB05EF}"/>
                </a:ext>
              </a:extLst>
            </p:cNvPr>
            <p:cNvSpPr txBox="1"/>
            <p:nvPr/>
          </p:nvSpPr>
          <p:spPr>
            <a:xfrm flipH="1">
              <a:off x="1476400" y="1068240"/>
              <a:ext cx="899055" cy="6138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400" b="1" i="1" dirty="0">
                  <a:solidFill>
                    <a:schemeClr val="bg1"/>
                  </a:solidFill>
                  <a:latin typeface="字体视界-单纯体" panose="02010601030101010101" pitchFamily="2" charset="-122"/>
                  <a:ea typeface="字体视界-单纯体" panose="02010601030101010101" pitchFamily="2" charset="-122"/>
                </a:rPr>
                <a:t>2</a:t>
              </a:r>
              <a:endParaRPr lang="zh-CN" altLang="en-US" sz="3400" b="1" i="1" dirty="0">
                <a:solidFill>
                  <a:schemeClr val="bg1"/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endParaRPr>
            </a:p>
          </p:txBody>
        </p:sp>
      </p:grpSp>
      <p:sp>
        <p:nvSpPr>
          <p:cNvPr id="6" name="TextBox 19">
            <a:extLst>
              <a:ext uri="{FF2B5EF4-FFF2-40B4-BE49-F238E27FC236}">
                <a16:creationId xmlns:a16="http://schemas.microsoft.com/office/drawing/2014/main" xmlns="" id="{AB2F402D-9492-42FC-8E72-539F5E0D24D7}"/>
              </a:ext>
            </a:extLst>
          </p:cNvPr>
          <p:cNvSpPr txBox="1"/>
          <p:nvPr/>
        </p:nvSpPr>
        <p:spPr>
          <a:xfrm>
            <a:off x="2989892" y="868972"/>
            <a:ext cx="2691914" cy="559372"/>
          </a:xfrm>
          <a:prstGeom prst="rect">
            <a:avLst/>
          </a:prstGeom>
          <a:noFill/>
        </p:spPr>
        <p:txBody>
          <a:bodyPr wrap="square" lIns="96762" tIns="48381" rIns="96762" bIns="48381" rtlCol="0">
            <a:spAutoFit/>
          </a:bodyPr>
          <a:lstStyle/>
          <a:p>
            <a:r>
              <a:rPr lang="zh-CN" altLang="en-US" sz="3000" b="1" spc="317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伪装身份</a:t>
            </a:r>
          </a:p>
        </p:txBody>
      </p:sp>
      <p:sp>
        <p:nvSpPr>
          <p:cNvPr id="7" name="TextBox 15">
            <a:extLst>
              <a:ext uri="{FF2B5EF4-FFF2-40B4-BE49-F238E27FC236}">
                <a16:creationId xmlns:a16="http://schemas.microsoft.com/office/drawing/2014/main" xmlns="" id="{2E14D6BF-1731-4A59-A6F9-88E850C5A545}"/>
              </a:ext>
            </a:extLst>
          </p:cNvPr>
          <p:cNvSpPr txBox="1"/>
          <p:nvPr/>
        </p:nvSpPr>
        <p:spPr>
          <a:xfrm>
            <a:off x="1713419" y="1756081"/>
            <a:ext cx="5788152" cy="1621137"/>
          </a:xfrm>
          <a:prstGeom prst="rect">
            <a:avLst/>
          </a:prstGeom>
          <a:noFill/>
        </p:spPr>
        <p:txBody>
          <a:bodyPr wrap="square" lIns="96762" tIns="48381" rIns="96762" bIns="4838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有些坏人会伪装成父母的熟人，邻居，警察，快递员，无业管理者等多种身份。</a:t>
            </a:r>
          </a:p>
          <a:p>
            <a:pPr>
              <a:lnSpc>
                <a:spcPct val="150000"/>
              </a:lnSpc>
            </a:pPr>
            <a:r>
              <a:rPr lang="zh-CN" altLang="en-US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然后编故事说带你去见父母，去陌生的地方，或者入室检查等。这个时候大家不要跟陌生人走或给陌生人开门。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8D8C756C-654C-4813-9786-1FA8D2AE37C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9892" y="3830357"/>
            <a:ext cx="3712166" cy="2969733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66401F45-AED1-4084-86C1-2D4F7EB1A6C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2165" y="109325"/>
            <a:ext cx="11158247" cy="787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818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000">
        <p:random/>
      </p:transition>
    </mc:Choice>
    <mc:Fallback xmlns="">
      <p:transition spd="slow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26C630F7-8F02-478B-BC38-FFD1C3FB8AC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92970">
            <a:off x="1019135" y="572318"/>
            <a:ext cx="1982768" cy="1023937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FF002407-EA9E-44A2-BD86-40362D44A16D}"/>
              </a:ext>
            </a:extLst>
          </p:cNvPr>
          <p:cNvGrpSpPr/>
          <p:nvPr/>
        </p:nvGrpSpPr>
        <p:grpSpPr>
          <a:xfrm>
            <a:off x="1713419" y="679999"/>
            <a:ext cx="1129194" cy="735467"/>
            <a:chOff x="1341549" y="971997"/>
            <a:chExt cx="1033906" cy="733425"/>
          </a:xfrm>
        </p:grpSpPr>
        <p:sp>
          <p:nvSpPr>
            <p:cNvPr id="4" name="椭圆 3">
              <a:extLst>
                <a:ext uri="{FF2B5EF4-FFF2-40B4-BE49-F238E27FC236}">
                  <a16:creationId xmlns:a16="http://schemas.microsoft.com/office/drawing/2014/main" xmlns="" id="{D587BDFF-E523-43E9-947E-A940D4F2010F}"/>
                </a:ext>
              </a:extLst>
            </p:cNvPr>
            <p:cNvSpPr/>
            <p:nvPr/>
          </p:nvSpPr>
          <p:spPr>
            <a:xfrm>
              <a:off x="1341549" y="971997"/>
              <a:ext cx="733425" cy="733425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381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0">
                <a:latin typeface="字体视界-美好体" panose="02010601030101010101" pitchFamily="2" charset="-122"/>
                <a:ea typeface="字体视界-美好体" panose="02010601030101010101" pitchFamily="2" charset="-122"/>
              </a:endParaRPr>
            </a:p>
          </p:txBody>
        </p:sp>
        <p:sp>
          <p:nvSpPr>
            <p:cNvPr id="5" name="TextBox 18">
              <a:extLst>
                <a:ext uri="{FF2B5EF4-FFF2-40B4-BE49-F238E27FC236}">
                  <a16:creationId xmlns:a16="http://schemas.microsoft.com/office/drawing/2014/main" xmlns="" id="{FBD4FCCE-220E-4F63-A221-AAA36CFBF0A8}"/>
                </a:ext>
              </a:extLst>
            </p:cNvPr>
            <p:cNvSpPr txBox="1"/>
            <p:nvPr/>
          </p:nvSpPr>
          <p:spPr>
            <a:xfrm flipH="1">
              <a:off x="1476400" y="1068240"/>
              <a:ext cx="899055" cy="6138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400" b="1" i="1" dirty="0">
                  <a:solidFill>
                    <a:schemeClr val="bg1"/>
                  </a:solidFill>
                  <a:latin typeface="字体视界-美好体" panose="02010601030101010101" pitchFamily="2" charset="-122"/>
                  <a:ea typeface="字体视界-美好体" panose="02010601030101010101" pitchFamily="2" charset="-122"/>
                </a:rPr>
                <a:t>3</a:t>
              </a:r>
              <a:endParaRPr lang="zh-CN" altLang="en-US" sz="3400" b="1" i="1" dirty="0">
                <a:solidFill>
                  <a:schemeClr val="bg1"/>
                </a:solidFill>
                <a:latin typeface="字体视界-美好体" panose="02010601030101010101" pitchFamily="2" charset="-122"/>
                <a:ea typeface="字体视界-美好体" panose="02010601030101010101" pitchFamily="2" charset="-122"/>
              </a:endParaRPr>
            </a:p>
          </p:txBody>
        </p:sp>
      </p:grpSp>
      <p:sp>
        <p:nvSpPr>
          <p:cNvPr id="6" name="TextBox 19">
            <a:extLst>
              <a:ext uri="{FF2B5EF4-FFF2-40B4-BE49-F238E27FC236}">
                <a16:creationId xmlns:a16="http://schemas.microsoft.com/office/drawing/2014/main" xmlns="" id="{99D96C30-0D69-4103-95C3-3F4FD6ECE6B2}"/>
              </a:ext>
            </a:extLst>
          </p:cNvPr>
          <p:cNvSpPr txBox="1"/>
          <p:nvPr/>
        </p:nvSpPr>
        <p:spPr>
          <a:xfrm>
            <a:off x="2989892" y="868972"/>
            <a:ext cx="2691914" cy="559372"/>
          </a:xfrm>
          <a:prstGeom prst="rect">
            <a:avLst/>
          </a:prstGeom>
          <a:noFill/>
        </p:spPr>
        <p:txBody>
          <a:bodyPr wrap="square" lIns="96762" tIns="48381" rIns="96762" bIns="48381" rtlCol="0">
            <a:spAutoFit/>
          </a:bodyPr>
          <a:lstStyle/>
          <a:p>
            <a:r>
              <a:rPr lang="zh-CN" altLang="en-US" sz="3000" b="1" spc="317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美好体" panose="02010601030101010101" pitchFamily="2" charset="-122"/>
                <a:ea typeface="字体视界-美好体" panose="02010601030101010101" pitchFamily="2" charset="-122"/>
              </a:rPr>
              <a:t>威逼利诱</a:t>
            </a:r>
          </a:p>
        </p:txBody>
      </p:sp>
      <p:sp>
        <p:nvSpPr>
          <p:cNvPr id="7" name="TextBox 15">
            <a:extLst>
              <a:ext uri="{FF2B5EF4-FFF2-40B4-BE49-F238E27FC236}">
                <a16:creationId xmlns:a16="http://schemas.microsoft.com/office/drawing/2014/main" xmlns="" id="{F6007AFB-66C8-487A-AC96-AF0657DCDBC5}"/>
              </a:ext>
            </a:extLst>
          </p:cNvPr>
          <p:cNvSpPr txBox="1"/>
          <p:nvPr/>
        </p:nvSpPr>
        <p:spPr>
          <a:xfrm>
            <a:off x="1713419" y="1756081"/>
            <a:ext cx="5788152" cy="2013552"/>
          </a:xfrm>
          <a:prstGeom prst="rect">
            <a:avLst/>
          </a:prstGeom>
          <a:noFill/>
        </p:spPr>
        <p:txBody>
          <a:bodyPr wrap="square" lIns="96762" tIns="48381" rIns="96762" bIns="4838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字体视界-美好体" panose="02010601030101010101" pitchFamily="2" charset="-122"/>
                <a:ea typeface="字体视界-美好体" panose="02010601030101010101" pitchFamily="2" charset="-122"/>
              </a:rPr>
              <a:t>有些坏人会用玩具，食物等诱骗儿童上当。</a:t>
            </a:r>
          </a:p>
          <a:p>
            <a:pPr>
              <a:lnSpc>
                <a:spcPct val="150000"/>
              </a:lnSpc>
            </a:pPr>
            <a:r>
              <a:rPr lang="zh-CN" altLang="en-US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字体视界-美好体" panose="02010601030101010101" pitchFamily="2" charset="-122"/>
                <a:ea typeface="字体视界-美好体" panose="02010601030101010101" pitchFamily="2" charset="-122"/>
              </a:rPr>
              <a:t>有些坏人则会利用儿童的恐惧心理，</a:t>
            </a:r>
          </a:p>
          <a:p>
            <a:pPr>
              <a:lnSpc>
                <a:spcPct val="150000"/>
              </a:lnSpc>
            </a:pPr>
            <a:r>
              <a:rPr lang="zh-CN" altLang="en-US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字体视界-美好体" panose="02010601030101010101" pitchFamily="2" charset="-122"/>
                <a:ea typeface="字体视界-美好体" panose="02010601030101010101" pitchFamily="2" charset="-122"/>
              </a:rPr>
              <a:t>通过威吓的方式来拐骗儿童，如果陌生人给你食物，玩具，或者吓唬你说你弄坏了他的东西，要带你走。</a:t>
            </a:r>
          </a:p>
          <a:p>
            <a:pPr>
              <a:lnSpc>
                <a:spcPct val="150000"/>
              </a:lnSpc>
            </a:pPr>
            <a:r>
              <a:rPr lang="zh-CN" altLang="en-US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字体视界-美好体" panose="02010601030101010101" pitchFamily="2" charset="-122"/>
                <a:ea typeface="字体视界-美好体" panose="02010601030101010101" pitchFamily="2" charset="-122"/>
              </a:rPr>
              <a:t>这个时候要提高警惕，并寻求其他人的帮助。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D4374C96-9309-4218-96AC-E3AB0AE6539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7259" y="195943"/>
            <a:ext cx="6858000" cy="68580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672DAFFA-312D-427E-B19B-F1F1E3BA087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9892" y="3830357"/>
            <a:ext cx="3712166" cy="296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739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000">
        <p:random/>
      </p:transition>
    </mc:Choice>
    <mc:Fallback xmlns="">
      <p:transition spd="slow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形标注 2">
            <a:extLst>
              <a:ext uri="{FF2B5EF4-FFF2-40B4-BE49-F238E27FC236}">
                <a16:creationId xmlns:a16="http://schemas.microsoft.com/office/drawing/2014/main" xmlns="" id="{F1BBCFD3-78C7-426D-80E1-A6E4CEC4C5A4}"/>
              </a:ext>
            </a:extLst>
          </p:cNvPr>
          <p:cNvSpPr/>
          <p:nvPr/>
        </p:nvSpPr>
        <p:spPr>
          <a:xfrm>
            <a:off x="4366385" y="3352525"/>
            <a:ext cx="2277260" cy="1538920"/>
          </a:xfrm>
          <a:prstGeom prst="wedgeEllipseCallout">
            <a:avLst>
              <a:gd name="adj1" fmla="val 23225"/>
              <a:gd name="adj2" fmla="val 68557"/>
            </a:avLst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>
              <a:latin typeface="字体视界-单纯体" panose="02010601030101010101" pitchFamily="2" charset="-122"/>
              <a:ea typeface="字体视界-单纯体" panose="02010601030101010101" pitchFamily="2" charset="-122"/>
            </a:endParaRPr>
          </a:p>
        </p:txBody>
      </p:sp>
      <p:sp>
        <p:nvSpPr>
          <p:cNvPr id="4" name="TextBox 2">
            <a:extLst>
              <a:ext uri="{FF2B5EF4-FFF2-40B4-BE49-F238E27FC236}">
                <a16:creationId xmlns:a16="http://schemas.microsoft.com/office/drawing/2014/main" xmlns="" id="{19F8DD22-833E-4267-BBD8-BDDCB4233301}"/>
              </a:ext>
            </a:extLst>
          </p:cNvPr>
          <p:cNvSpPr txBox="1"/>
          <p:nvPr/>
        </p:nvSpPr>
        <p:spPr>
          <a:xfrm>
            <a:off x="4600529" y="3726922"/>
            <a:ext cx="1798417" cy="867148"/>
          </a:xfrm>
          <a:prstGeom prst="rect">
            <a:avLst/>
          </a:prstGeom>
          <a:noFill/>
        </p:spPr>
        <p:txBody>
          <a:bodyPr wrap="none" lIns="96762" tIns="48381" rIns="96762" bIns="48381" rtlCol="0">
            <a:spAutoFit/>
          </a:bodyPr>
          <a:lstStyle/>
          <a:p>
            <a:r>
              <a:rPr lang="zh-CN" altLang="en-US" sz="2500" b="1" dirty="0"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选择合适的</a:t>
            </a:r>
            <a:endParaRPr lang="en-US" altLang="zh-CN" sz="2500" b="1" dirty="0">
              <a:latin typeface="字体视界-单纯体" panose="02010601030101010101" pitchFamily="2" charset="-122"/>
              <a:ea typeface="字体视界-单纯体" panose="02010601030101010101" pitchFamily="2" charset="-122"/>
            </a:endParaRPr>
          </a:p>
          <a:p>
            <a:r>
              <a:rPr lang="zh-CN" altLang="en-US" sz="2500" b="1" dirty="0"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求助对象</a:t>
            </a:r>
          </a:p>
        </p:txBody>
      </p:sp>
      <p:sp>
        <p:nvSpPr>
          <p:cNvPr id="25" name="TextBox 40">
            <a:extLst>
              <a:ext uri="{FF2B5EF4-FFF2-40B4-BE49-F238E27FC236}">
                <a16:creationId xmlns:a16="http://schemas.microsoft.com/office/drawing/2014/main" xmlns="" id="{F2A84474-A36C-4843-9FE1-72D3BE2D2926}"/>
              </a:ext>
            </a:extLst>
          </p:cNvPr>
          <p:cNvSpPr txBox="1"/>
          <p:nvPr/>
        </p:nvSpPr>
        <p:spPr>
          <a:xfrm>
            <a:off x="2937564" y="3919619"/>
            <a:ext cx="1178136" cy="482428"/>
          </a:xfrm>
          <a:prstGeom prst="rect">
            <a:avLst/>
          </a:prstGeom>
          <a:noFill/>
        </p:spPr>
        <p:txBody>
          <a:bodyPr wrap="square" lIns="96762" tIns="48381" rIns="96762" bIns="48381" rtlCol="0">
            <a:spAutoFit/>
          </a:bodyPr>
          <a:lstStyle/>
          <a:p>
            <a:r>
              <a:rPr lang="zh-CN" altLang="en-US" sz="2500" b="1" spc="317" dirty="0">
                <a:solidFill>
                  <a:schemeClr val="accent5">
                    <a:lumMod val="7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警车</a:t>
            </a:r>
          </a:p>
        </p:txBody>
      </p:sp>
      <p:sp>
        <p:nvSpPr>
          <p:cNvPr id="26" name="TextBox 41">
            <a:extLst>
              <a:ext uri="{FF2B5EF4-FFF2-40B4-BE49-F238E27FC236}">
                <a16:creationId xmlns:a16="http://schemas.microsoft.com/office/drawing/2014/main" xmlns="" id="{D9BC749C-81F8-4072-9118-E7A1DB746CF9}"/>
              </a:ext>
            </a:extLst>
          </p:cNvPr>
          <p:cNvSpPr txBox="1"/>
          <p:nvPr/>
        </p:nvSpPr>
        <p:spPr>
          <a:xfrm>
            <a:off x="814164" y="4454779"/>
            <a:ext cx="3381712" cy="1021037"/>
          </a:xfrm>
          <a:prstGeom prst="rect">
            <a:avLst/>
          </a:prstGeom>
          <a:noFill/>
        </p:spPr>
        <p:txBody>
          <a:bodyPr wrap="square" lIns="96762" tIns="48381" rIns="96762" bIns="48381" rtlCol="0">
            <a:spAutoFit/>
          </a:bodyPr>
          <a:lstStyle/>
          <a:p>
            <a:r>
              <a:rPr lang="zh-CN" altLang="en-US" sz="1500" b="1" spc="317" dirty="0">
                <a:solidFill>
                  <a:schemeClr val="tx1">
                    <a:lumMod val="65000"/>
                    <a:lumOff val="3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在户外或主要都市建设的临时警务站，如遇到困境，可以找带有警务标语标志标识的警务站，警车，派出所寻求帮助。</a:t>
            </a:r>
            <a:endParaRPr lang="en-US" altLang="zh-CN" sz="1500" b="1" spc="317" dirty="0">
              <a:solidFill>
                <a:schemeClr val="tx1">
                  <a:lumMod val="65000"/>
                  <a:lumOff val="35000"/>
                </a:schemeClr>
              </a:solidFill>
              <a:latin typeface="字体视界-单纯体" panose="02010601030101010101" pitchFamily="2" charset="-122"/>
              <a:ea typeface="字体视界-单纯体" panose="02010601030101010101" pitchFamily="2" charset="-122"/>
            </a:endParaRPr>
          </a:p>
        </p:txBody>
      </p:sp>
      <p:sp>
        <p:nvSpPr>
          <p:cNvPr id="27" name="TextBox 42">
            <a:extLst>
              <a:ext uri="{FF2B5EF4-FFF2-40B4-BE49-F238E27FC236}">
                <a16:creationId xmlns:a16="http://schemas.microsoft.com/office/drawing/2014/main" xmlns="" id="{4F4FBA2A-2BD9-4842-B1AE-5C6648CADA1D}"/>
              </a:ext>
            </a:extLst>
          </p:cNvPr>
          <p:cNvSpPr txBox="1"/>
          <p:nvPr/>
        </p:nvSpPr>
        <p:spPr>
          <a:xfrm>
            <a:off x="2772036" y="1168446"/>
            <a:ext cx="1178136" cy="482428"/>
          </a:xfrm>
          <a:prstGeom prst="rect">
            <a:avLst/>
          </a:prstGeom>
          <a:noFill/>
        </p:spPr>
        <p:txBody>
          <a:bodyPr wrap="square" lIns="96762" tIns="48381" rIns="96762" bIns="48381" rtlCol="0">
            <a:spAutoFit/>
          </a:bodyPr>
          <a:lstStyle/>
          <a:p>
            <a:r>
              <a:rPr lang="zh-CN" altLang="en-US" sz="2500" b="1" spc="317" dirty="0">
                <a:solidFill>
                  <a:srgbClr val="00B050"/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老师</a:t>
            </a:r>
          </a:p>
        </p:txBody>
      </p:sp>
      <p:sp>
        <p:nvSpPr>
          <p:cNvPr id="28" name="TextBox 44">
            <a:extLst>
              <a:ext uri="{FF2B5EF4-FFF2-40B4-BE49-F238E27FC236}">
                <a16:creationId xmlns:a16="http://schemas.microsoft.com/office/drawing/2014/main" xmlns="" id="{FBDDB323-B24C-4856-8877-AD66F6E5100D}"/>
              </a:ext>
            </a:extLst>
          </p:cNvPr>
          <p:cNvSpPr txBox="1"/>
          <p:nvPr/>
        </p:nvSpPr>
        <p:spPr>
          <a:xfrm>
            <a:off x="6690820" y="1070175"/>
            <a:ext cx="1178136" cy="482428"/>
          </a:xfrm>
          <a:prstGeom prst="rect">
            <a:avLst/>
          </a:prstGeom>
          <a:noFill/>
        </p:spPr>
        <p:txBody>
          <a:bodyPr wrap="square" lIns="96762" tIns="48381" rIns="96762" bIns="48381" rtlCol="0">
            <a:spAutoFit/>
          </a:bodyPr>
          <a:lstStyle/>
          <a:p>
            <a:r>
              <a:rPr lang="zh-CN" altLang="en-US" sz="2500" b="1" spc="317" dirty="0">
                <a:solidFill>
                  <a:srgbClr val="7030A0"/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保安</a:t>
            </a:r>
          </a:p>
        </p:txBody>
      </p:sp>
      <p:sp>
        <p:nvSpPr>
          <p:cNvPr id="29" name="TextBox 46">
            <a:extLst>
              <a:ext uri="{FF2B5EF4-FFF2-40B4-BE49-F238E27FC236}">
                <a16:creationId xmlns:a16="http://schemas.microsoft.com/office/drawing/2014/main" xmlns="" id="{2F2BBFA3-A907-40C7-A071-57A84AB01A20}"/>
              </a:ext>
            </a:extLst>
          </p:cNvPr>
          <p:cNvSpPr txBox="1"/>
          <p:nvPr/>
        </p:nvSpPr>
        <p:spPr>
          <a:xfrm>
            <a:off x="9872940" y="1277770"/>
            <a:ext cx="2350352" cy="420872"/>
          </a:xfrm>
          <a:prstGeom prst="rect">
            <a:avLst/>
          </a:prstGeom>
          <a:noFill/>
        </p:spPr>
        <p:txBody>
          <a:bodyPr wrap="square" lIns="96762" tIns="48381" rIns="96762" bIns="48381" rtlCol="0">
            <a:spAutoFit/>
          </a:bodyPr>
          <a:lstStyle/>
          <a:p>
            <a:r>
              <a:rPr lang="zh-CN" altLang="en-US" sz="2100" b="1" spc="317" dirty="0">
                <a:solidFill>
                  <a:schemeClr val="accent6">
                    <a:lumMod val="7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工作人员</a:t>
            </a:r>
          </a:p>
        </p:txBody>
      </p:sp>
      <p:sp>
        <p:nvSpPr>
          <p:cNvPr id="30" name="TextBox 48">
            <a:extLst>
              <a:ext uri="{FF2B5EF4-FFF2-40B4-BE49-F238E27FC236}">
                <a16:creationId xmlns:a16="http://schemas.microsoft.com/office/drawing/2014/main" xmlns="" id="{34338AD0-FCAA-4C15-83F4-9BA9BD36C85E}"/>
              </a:ext>
            </a:extLst>
          </p:cNvPr>
          <p:cNvSpPr txBox="1"/>
          <p:nvPr/>
        </p:nvSpPr>
        <p:spPr>
          <a:xfrm>
            <a:off x="10459048" y="3344491"/>
            <a:ext cx="1178136" cy="482428"/>
          </a:xfrm>
          <a:prstGeom prst="rect">
            <a:avLst/>
          </a:prstGeom>
          <a:noFill/>
        </p:spPr>
        <p:txBody>
          <a:bodyPr wrap="square" lIns="96762" tIns="48381" rIns="96762" bIns="48381" rtlCol="0">
            <a:spAutoFit/>
          </a:bodyPr>
          <a:lstStyle/>
          <a:p>
            <a:r>
              <a:rPr lang="zh-CN" altLang="en-US" sz="2500" b="1" spc="317" dirty="0">
                <a:solidFill>
                  <a:schemeClr val="accent6">
                    <a:lumMod val="50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其它</a:t>
            </a:r>
          </a:p>
        </p:txBody>
      </p:sp>
      <p:sp>
        <p:nvSpPr>
          <p:cNvPr id="31" name="TextBox 50">
            <a:extLst>
              <a:ext uri="{FF2B5EF4-FFF2-40B4-BE49-F238E27FC236}">
                <a16:creationId xmlns:a16="http://schemas.microsoft.com/office/drawing/2014/main" xmlns="" id="{3C6BC46C-9404-4E25-8AD5-294BEE1475BF}"/>
              </a:ext>
            </a:extLst>
          </p:cNvPr>
          <p:cNvSpPr txBox="1"/>
          <p:nvPr/>
        </p:nvSpPr>
        <p:spPr>
          <a:xfrm>
            <a:off x="648636" y="2057076"/>
            <a:ext cx="3381712" cy="790204"/>
          </a:xfrm>
          <a:prstGeom prst="rect">
            <a:avLst/>
          </a:prstGeom>
          <a:noFill/>
        </p:spPr>
        <p:txBody>
          <a:bodyPr wrap="square" lIns="96762" tIns="48381" rIns="96762" bIns="48381" rtlCol="0">
            <a:spAutoFit/>
          </a:bodyPr>
          <a:lstStyle/>
          <a:p>
            <a:r>
              <a:rPr lang="zh-CN" altLang="en-US" sz="1500" b="1" spc="317" dirty="0">
                <a:solidFill>
                  <a:schemeClr val="tx1">
                    <a:lumMod val="65000"/>
                    <a:lumOff val="3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如果在校园内或校园附近遇</a:t>
            </a:r>
            <a:endParaRPr lang="en-US" altLang="zh-CN" sz="1500" b="1" spc="317" dirty="0">
              <a:solidFill>
                <a:schemeClr val="tx1">
                  <a:lumMod val="65000"/>
                  <a:lumOff val="35000"/>
                </a:schemeClr>
              </a:solidFill>
              <a:latin typeface="字体视界-单纯体" panose="02010601030101010101" pitchFamily="2" charset="-122"/>
              <a:ea typeface="字体视界-单纯体" panose="02010601030101010101" pitchFamily="2" charset="-122"/>
            </a:endParaRPr>
          </a:p>
          <a:p>
            <a:r>
              <a:rPr lang="zh-CN" altLang="en-US" sz="1500" b="1" spc="317" dirty="0">
                <a:solidFill>
                  <a:schemeClr val="tx1">
                    <a:lumMod val="65000"/>
                    <a:lumOff val="3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到危险</a:t>
            </a:r>
            <a:r>
              <a:rPr lang="en-US" altLang="zh-CN" sz="1500" b="1" spc="317" dirty="0">
                <a:solidFill>
                  <a:schemeClr val="tx1">
                    <a:lumMod val="65000"/>
                    <a:lumOff val="3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,</a:t>
            </a:r>
            <a:r>
              <a:rPr lang="zh-CN" altLang="en-US" sz="1500" b="1" spc="317" dirty="0">
                <a:solidFill>
                  <a:schemeClr val="tx1">
                    <a:lumMod val="65000"/>
                    <a:lumOff val="3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可以向学校老师或校</a:t>
            </a:r>
            <a:endParaRPr lang="en-US" altLang="zh-CN" sz="1500" b="1" spc="317" dirty="0">
              <a:solidFill>
                <a:schemeClr val="tx1">
                  <a:lumMod val="65000"/>
                  <a:lumOff val="35000"/>
                </a:schemeClr>
              </a:solidFill>
              <a:latin typeface="字体视界-单纯体" panose="02010601030101010101" pitchFamily="2" charset="-122"/>
              <a:ea typeface="字体视界-单纯体" panose="02010601030101010101" pitchFamily="2" charset="-122"/>
            </a:endParaRPr>
          </a:p>
          <a:p>
            <a:r>
              <a:rPr lang="zh-CN" altLang="en-US" sz="1500" b="1" spc="317" dirty="0">
                <a:solidFill>
                  <a:schemeClr val="tx1">
                    <a:lumMod val="65000"/>
                    <a:lumOff val="3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内安保人员求助。</a:t>
            </a:r>
            <a:endParaRPr lang="en-US" altLang="zh-CN" sz="1500" b="1" spc="317" dirty="0">
              <a:solidFill>
                <a:schemeClr val="tx1">
                  <a:lumMod val="65000"/>
                  <a:lumOff val="35000"/>
                </a:schemeClr>
              </a:solidFill>
              <a:latin typeface="字体视界-单纯体" panose="02010601030101010101" pitchFamily="2" charset="-122"/>
              <a:ea typeface="字体视界-单纯体" panose="02010601030101010101" pitchFamily="2" charset="-122"/>
            </a:endParaRPr>
          </a:p>
        </p:txBody>
      </p:sp>
      <p:sp>
        <p:nvSpPr>
          <p:cNvPr id="32" name="TextBox 51">
            <a:extLst>
              <a:ext uri="{FF2B5EF4-FFF2-40B4-BE49-F238E27FC236}">
                <a16:creationId xmlns:a16="http://schemas.microsoft.com/office/drawing/2014/main" xmlns="" id="{DD788632-F726-40EE-965E-D17383EEDF89}"/>
              </a:ext>
            </a:extLst>
          </p:cNvPr>
          <p:cNvSpPr txBox="1"/>
          <p:nvPr/>
        </p:nvSpPr>
        <p:spPr>
          <a:xfrm>
            <a:off x="4567419" y="1918624"/>
            <a:ext cx="3381712" cy="790204"/>
          </a:xfrm>
          <a:prstGeom prst="rect">
            <a:avLst/>
          </a:prstGeom>
          <a:noFill/>
        </p:spPr>
        <p:txBody>
          <a:bodyPr wrap="square" lIns="96762" tIns="48381" rIns="96762" bIns="48381" rtlCol="0">
            <a:spAutoFit/>
          </a:bodyPr>
          <a:lstStyle/>
          <a:p>
            <a:r>
              <a:rPr lang="zh-CN" altLang="en-US" sz="1500" b="1" spc="317" dirty="0">
                <a:solidFill>
                  <a:schemeClr val="tx1">
                    <a:lumMod val="65000"/>
                    <a:lumOff val="3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一些公共场合常常有安保人员巡逻，大家在遇到紧急情况时可以向保安求助。</a:t>
            </a:r>
            <a:endParaRPr lang="en-US" altLang="zh-CN" sz="1500" b="1" spc="317" dirty="0">
              <a:solidFill>
                <a:schemeClr val="tx1">
                  <a:lumMod val="65000"/>
                  <a:lumOff val="35000"/>
                </a:schemeClr>
              </a:solidFill>
              <a:latin typeface="字体视界-单纯体" panose="02010601030101010101" pitchFamily="2" charset="-122"/>
              <a:ea typeface="字体视界-单纯体" panose="02010601030101010101" pitchFamily="2" charset="-122"/>
            </a:endParaRPr>
          </a:p>
        </p:txBody>
      </p:sp>
      <p:sp>
        <p:nvSpPr>
          <p:cNvPr id="33" name="TextBox 52">
            <a:extLst>
              <a:ext uri="{FF2B5EF4-FFF2-40B4-BE49-F238E27FC236}">
                <a16:creationId xmlns:a16="http://schemas.microsoft.com/office/drawing/2014/main" xmlns="" id="{B26BDFC1-8561-4F92-B9D0-5624696A6D8E}"/>
              </a:ext>
            </a:extLst>
          </p:cNvPr>
          <p:cNvSpPr txBox="1"/>
          <p:nvPr/>
        </p:nvSpPr>
        <p:spPr>
          <a:xfrm>
            <a:off x="8173554" y="4000887"/>
            <a:ext cx="3301536" cy="559372"/>
          </a:xfrm>
          <a:prstGeom prst="rect">
            <a:avLst/>
          </a:prstGeom>
          <a:noFill/>
        </p:spPr>
        <p:txBody>
          <a:bodyPr wrap="square" lIns="96762" tIns="48381" rIns="96762" bIns="48381" rtlCol="0">
            <a:spAutoFit/>
          </a:bodyPr>
          <a:lstStyle/>
          <a:p>
            <a:r>
              <a:rPr lang="zh-CN" altLang="en-US" sz="1500" b="1" spc="317" dirty="0">
                <a:solidFill>
                  <a:schemeClr val="tx1">
                    <a:lumMod val="65000"/>
                    <a:lumOff val="3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找熟悉或固定性强的人如商铺。</a:t>
            </a:r>
            <a:endParaRPr lang="en-US" altLang="zh-CN" sz="1500" b="1" spc="317" dirty="0">
              <a:solidFill>
                <a:schemeClr val="tx1">
                  <a:lumMod val="65000"/>
                  <a:lumOff val="35000"/>
                </a:schemeClr>
              </a:solidFill>
              <a:latin typeface="字体视界-单纯体" panose="02010601030101010101" pitchFamily="2" charset="-122"/>
              <a:ea typeface="字体视界-单纯体" panose="02010601030101010101" pitchFamily="2" charset="-122"/>
            </a:endParaRPr>
          </a:p>
          <a:p>
            <a:r>
              <a:rPr lang="zh-CN" altLang="en-US" sz="1500" b="1" spc="317" dirty="0">
                <a:solidFill>
                  <a:schemeClr val="tx1">
                    <a:lumMod val="65000"/>
                    <a:lumOff val="3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饭店等地方的服务站点。</a:t>
            </a:r>
            <a:endParaRPr lang="en-US" altLang="zh-CN" sz="1500" b="1" spc="317" dirty="0">
              <a:solidFill>
                <a:schemeClr val="tx1">
                  <a:lumMod val="65000"/>
                  <a:lumOff val="35000"/>
                </a:schemeClr>
              </a:solidFill>
              <a:latin typeface="字体视界-单纯体" panose="02010601030101010101" pitchFamily="2" charset="-122"/>
              <a:ea typeface="字体视界-单纯体" panose="02010601030101010101" pitchFamily="2" charset="-122"/>
            </a:endParaRPr>
          </a:p>
        </p:txBody>
      </p:sp>
      <p:sp>
        <p:nvSpPr>
          <p:cNvPr id="34" name="TextBox 53">
            <a:extLst>
              <a:ext uri="{FF2B5EF4-FFF2-40B4-BE49-F238E27FC236}">
                <a16:creationId xmlns:a16="http://schemas.microsoft.com/office/drawing/2014/main" xmlns="" id="{0C61AA8F-5476-496B-971C-7C06DCA003F7}"/>
              </a:ext>
            </a:extLst>
          </p:cNvPr>
          <p:cNvSpPr txBox="1"/>
          <p:nvPr/>
        </p:nvSpPr>
        <p:spPr>
          <a:xfrm>
            <a:off x="8421000" y="1968818"/>
            <a:ext cx="3381712" cy="1021037"/>
          </a:xfrm>
          <a:prstGeom prst="rect">
            <a:avLst/>
          </a:prstGeom>
          <a:noFill/>
        </p:spPr>
        <p:txBody>
          <a:bodyPr wrap="square" lIns="96762" tIns="48381" rIns="96762" bIns="48381" rtlCol="0">
            <a:spAutoFit/>
          </a:bodyPr>
          <a:lstStyle/>
          <a:p>
            <a:r>
              <a:rPr lang="zh-CN" altLang="en-US" sz="1500" b="1" spc="317" dirty="0">
                <a:solidFill>
                  <a:schemeClr val="tx1">
                    <a:lumMod val="65000"/>
                    <a:lumOff val="3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在商场，超市，游乐场等地方遇到意外时，大家可以去服务台，办公室，或周围找工作人员求助。</a:t>
            </a:r>
            <a:endParaRPr lang="en-US" altLang="zh-CN" sz="1500" b="1" spc="317" dirty="0">
              <a:solidFill>
                <a:schemeClr val="tx1">
                  <a:lumMod val="65000"/>
                  <a:lumOff val="35000"/>
                </a:schemeClr>
              </a:solidFill>
              <a:latin typeface="字体视界-单纯体" panose="02010601030101010101" pitchFamily="2" charset="-122"/>
              <a:ea typeface="字体视界-单纯体" panose="02010601030101010101" pitchFamily="2" charset="-122"/>
            </a:endParaRPr>
          </a:p>
        </p:txBody>
      </p:sp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5DC15E45-F49B-4848-A226-94B68F833C9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92153" y="4363557"/>
            <a:ext cx="2994293" cy="2523907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:a16="http://schemas.microsoft.com/office/drawing/2014/main" xmlns="" id="{470FB1A8-F4FF-4265-9654-FFF6322EF85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219" y="3882791"/>
            <a:ext cx="1798538" cy="591445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2DDD5055-A27C-4A81-96E7-80CB14D17F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295" y="1143543"/>
            <a:ext cx="1798538" cy="591445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C359AFDB-6D14-4E41-A7D2-454B82AB5D8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2600" y="1026521"/>
            <a:ext cx="1798538" cy="591445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896C5D1A-7545-4DE2-A106-3D1213A82AF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3096" y="1156939"/>
            <a:ext cx="1798538" cy="591445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xmlns="" id="{ED9B9965-C181-4A76-A2A2-18DDC042D1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6552" y="3292430"/>
            <a:ext cx="1798538" cy="591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953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000">
        <p:random/>
      </p:transition>
    </mc:Choice>
    <mc:Fallback xmlns="">
      <p:transition spd="slow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8912" y="700084"/>
            <a:ext cx="8106389" cy="4332084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3926175" y="2246939"/>
            <a:ext cx="433965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5400" dirty="0">
                <a:solidFill>
                  <a:schemeClr val="tx2">
                    <a:lumMod val="50000"/>
                  </a:schemeClr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如何防范危险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3B2E2924-F5A3-48AC-81CD-78F15785B9C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0694" y="4165397"/>
            <a:ext cx="3365754" cy="269260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586C6DE-A7F6-4F02-8B27-A4AA39AD5C2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320963">
            <a:off x="589505" y="220286"/>
            <a:ext cx="5130997" cy="353146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45C0C55F-9831-4FB1-AE62-1416B76F076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2302" y="137568"/>
            <a:ext cx="3569764" cy="2520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425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800">
        <p:random/>
      </p:transition>
    </mc:Choice>
    <mc:Fallback xmlns="">
      <p:transition spd="slow" advTm="28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cos(4*pi*$)*(1-$)^2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*cos(4*pi*$)*(1-$)^2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125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625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49">
            <a:extLst>
              <a:ext uri="{FF2B5EF4-FFF2-40B4-BE49-F238E27FC236}">
                <a16:creationId xmlns:a16="http://schemas.microsoft.com/office/drawing/2014/main" xmlns="" id="{A2E4B021-54BA-40F3-913E-EB27F22ED82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585648" y="535368"/>
            <a:ext cx="2691914" cy="959481"/>
          </a:xfrm>
          <a:prstGeom prst="rect">
            <a:avLst/>
          </a:prstGeom>
          <a:noFill/>
        </p:spPr>
        <p:txBody>
          <a:bodyPr wrap="square" lIns="96762" tIns="48381" rIns="96762" bIns="48381" rtlCol="0">
            <a:spAutoFit/>
          </a:bodyPr>
          <a:lstStyle/>
          <a:p>
            <a:r>
              <a:rPr lang="zh-CN" altLang="en-US" sz="2800" b="1" spc="317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外出时和家</a:t>
            </a:r>
            <a:endParaRPr lang="en-US" altLang="zh-CN" sz="2800" b="1" spc="317" dirty="0">
              <a:solidFill>
                <a:schemeClr val="tx1">
                  <a:lumMod val="75000"/>
                  <a:lumOff val="25000"/>
                </a:schemeClr>
              </a:solidFill>
              <a:latin typeface="字体视界-单纯体" panose="02010601030101010101" pitchFamily="2" charset="-122"/>
              <a:ea typeface="字体视界-单纯体" panose="02010601030101010101" pitchFamily="2" charset="-122"/>
            </a:endParaRPr>
          </a:p>
          <a:p>
            <a:r>
              <a:rPr lang="zh-CN" altLang="en-US" sz="2800" b="1" spc="317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人做好约定</a:t>
            </a:r>
          </a:p>
        </p:txBody>
      </p:sp>
      <p:sp>
        <p:nvSpPr>
          <p:cNvPr id="3" name="矩形: 圆角 2">
            <a:extLst>
              <a:ext uri="{FF2B5EF4-FFF2-40B4-BE49-F238E27FC236}">
                <a16:creationId xmlns:a16="http://schemas.microsoft.com/office/drawing/2014/main" xmlns="" id="{83436CAE-A033-4E78-9AEC-C61E1DDCB92E}"/>
              </a:ext>
            </a:extLst>
          </p:cNvPr>
          <p:cNvSpPr/>
          <p:nvPr/>
        </p:nvSpPr>
        <p:spPr>
          <a:xfrm>
            <a:off x="1084315" y="535368"/>
            <a:ext cx="3944406" cy="959481"/>
          </a:xfrm>
          <a:prstGeom prst="round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体视界-单纯体" panose="02010601030101010101" pitchFamily="2" charset="-122"/>
              <a:ea typeface="字体视界-单纯体" panose="02010601030101010101" pitchFamily="2" charset="-122"/>
            </a:endParaRPr>
          </a:p>
        </p:txBody>
      </p:sp>
      <p:sp>
        <p:nvSpPr>
          <p:cNvPr id="6" name="TextBox 54">
            <a:extLst>
              <a:ext uri="{FF2B5EF4-FFF2-40B4-BE49-F238E27FC236}">
                <a16:creationId xmlns:a16="http://schemas.microsoft.com/office/drawing/2014/main" xmlns="" id="{38A3E5B2-AC42-476D-A444-860E21B11EB0}"/>
              </a:ext>
            </a:extLst>
          </p:cNvPr>
          <p:cNvSpPr txBox="1"/>
          <p:nvPr/>
        </p:nvSpPr>
        <p:spPr>
          <a:xfrm>
            <a:off x="1118330" y="1610584"/>
            <a:ext cx="5801454" cy="863750"/>
          </a:xfrm>
          <a:prstGeom prst="rect">
            <a:avLst/>
          </a:prstGeom>
          <a:noFill/>
        </p:spPr>
        <p:txBody>
          <a:bodyPr wrap="square" lIns="96762" tIns="48381" rIns="96762" bIns="4838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无论去哪里，每次外出都要向家人打招呼，告诉家人自己要去哪里，和谁在一起去做什么，什么时候回家。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字体视界-单纯体" panose="02010601030101010101" pitchFamily="2" charset="-122"/>
              <a:ea typeface="字体视界-单纯体" panose="02010601030101010101" pitchFamily="2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7D47730B-37B1-4362-95F6-15A0C089F7D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033" y="158762"/>
            <a:ext cx="1712692" cy="171269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CBCFB176-8DE7-4443-B924-502A054E58F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3811" y="3632886"/>
            <a:ext cx="4031394" cy="322511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B101A088-BA8A-42DB-A7C0-8B5BD2C060A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42227" y="485839"/>
            <a:ext cx="4128249" cy="5886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179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000">
        <p:random/>
      </p:transition>
    </mc:Choice>
    <mc:Fallback xmlns="">
      <p:transition spd="slow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cos(4*pi*$)*(1-$)^2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*cos(4*pi*$)*(1-$)^2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925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9022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500"/>
                            </p:stCondLst>
                            <p:childTnLst>
                              <p:par>
                                <p:cTn id="2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标注 6">
            <a:extLst>
              <a:ext uri="{FF2B5EF4-FFF2-40B4-BE49-F238E27FC236}">
                <a16:creationId xmlns:a16="http://schemas.microsoft.com/office/drawing/2014/main" xmlns="" id="{A6EF5267-0CC4-4904-94F4-12C0A83DA179}"/>
              </a:ext>
            </a:extLst>
          </p:cNvPr>
          <p:cNvSpPr/>
          <p:nvPr/>
        </p:nvSpPr>
        <p:spPr>
          <a:xfrm>
            <a:off x="8523744" y="1400256"/>
            <a:ext cx="2595268" cy="1507884"/>
          </a:xfrm>
          <a:prstGeom prst="wedgeRoundRectCallout">
            <a:avLst>
              <a:gd name="adj1" fmla="val -49084"/>
              <a:gd name="adj2" fmla="val 85593"/>
              <a:gd name="adj3" fmla="val 16667"/>
            </a:avLst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/>
          </a:p>
        </p:txBody>
      </p:sp>
      <p:sp>
        <p:nvSpPr>
          <p:cNvPr id="5" name="PA-文本框 49">
            <a:extLst>
              <a:ext uri="{FF2B5EF4-FFF2-40B4-BE49-F238E27FC236}">
                <a16:creationId xmlns:a16="http://schemas.microsoft.com/office/drawing/2014/main" xmlns="" id="{B0AFE2B4-54AA-489F-A550-56CD3FD89CA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585647" y="535368"/>
            <a:ext cx="3772477" cy="959481"/>
          </a:xfrm>
          <a:prstGeom prst="rect">
            <a:avLst/>
          </a:prstGeom>
          <a:noFill/>
        </p:spPr>
        <p:txBody>
          <a:bodyPr wrap="square" lIns="96762" tIns="48381" rIns="96762" bIns="48381" rtlCol="0">
            <a:spAutoFit/>
          </a:bodyPr>
          <a:lstStyle/>
          <a:p>
            <a:r>
              <a:rPr lang="zh-CN" altLang="en-US" sz="2800" b="1" spc="317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如果无法按时回家打电话告诉家人</a:t>
            </a:r>
          </a:p>
        </p:txBody>
      </p:sp>
      <p:sp>
        <p:nvSpPr>
          <p:cNvPr id="6" name="矩形: 圆角 5">
            <a:extLst>
              <a:ext uri="{FF2B5EF4-FFF2-40B4-BE49-F238E27FC236}">
                <a16:creationId xmlns:a16="http://schemas.microsoft.com/office/drawing/2014/main" xmlns="" id="{94019C6A-6010-4F6C-A628-F41943F27A8D}"/>
              </a:ext>
            </a:extLst>
          </p:cNvPr>
          <p:cNvSpPr/>
          <p:nvPr/>
        </p:nvSpPr>
        <p:spPr>
          <a:xfrm>
            <a:off x="1084314" y="535368"/>
            <a:ext cx="5563229" cy="959481"/>
          </a:xfrm>
          <a:prstGeom prst="round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体视界-单纯体" panose="02010601030101010101" pitchFamily="2" charset="-122"/>
              <a:ea typeface="字体视界-单纯体" panose="02010601030101010101" pitchFamily="2" charset="-122"/>
            </a:endParaRPr>
          </a:p>
        </p:txBody>
      </p:sp>
      <p:sp>
        <p:nvSpPr>
          <p:cNvPr id="7" name="TextBox 54">
            <a:extLst>
              <a:ext uri="{FF2B5EF4-FFF2-40B4-BE49-F238E27FC236}">
                <a16:creationId xmlns:a16="http://schemas.microsoft.com/office/drawing/2014/main" xmlns="" id="{D99CA945-DF97-4D6F-B707-1C5C7FDF554E}"/>
              </a:ext>
            </a:extLst>
          </p:cNvPr>
          <p:cNvSpPr txBox="1"/>
          <p:nvPr/>
        </p:nvSpPr>
        <p:spPr>
          <a:xfrm>
            <a:off x="1290257" y="1610584"/>
            <a:ext cx="5357285" cy="879781"/>
          </a:xfrm>
          <a:prstGeom prst="rect">
            <a:avLst/>
          </a:prstGeom>
          <a:noFill/>
        </p:spPr>
        <p:txBody>
          <a:bodyPr wrap="square" lIns="96762" tIns="48381" rIns="96762" bIns="4838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外出活动期间，要掌握好回家的时间，</a:t>
            </a: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如果无法按时回家，要及时打电话告诉家人。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E271D96E-1FEC-4DAB-AA43-2A4B22DF87E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033" y="158762"/>
            <a:ext cx="1712692" cy="1712692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1B1BF0F0-51E7-450D-B36D-B5617E1FD8E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6828" y="2763003"/>
            <a:ext cx="3559629" cy="3559629"/>
          </a:xfrm>
          <a:prstGeom prst="rect">
            <a:avLst/>
          </a:prstGeom>
        </p:spPr>
      </p:pic>
      <p:sp>
        <p:nvSpPr>
          <p:cNvPr id="9" name="PA-文本框 49">
            <a:extLst>
              <a:ext uri="{FF2B5EF4-FFF2-40B4-BE49-F238E27FC236}">
                <a16:creationId xmlns:a16="http://schemas.microsoft.com/office/drawing/2014/main" xmlns="" id="{775EE4E7-909C-4A02-AB78-2CEC0696B36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101021" y="1715550"/>
            <a:ext cx="1440714" cy="774815"/>
          </a:xfrm>
          <a:prstGeom prst="rect">
            <a:avLst/>
          </a:prstGeom>
          <a:noFill/>
        </p:spPr>
        <p:txBody>
          <a:bodyPr wrap="square" lIns="96762" tIns="48381" rIns="96762" bIns="48381" rtlCol="0">
            <a:spAutoFit/>
          </a:bodyPr>
          <a:lstStyle/>
          <a:p>
            <a:r>
              <a:rPr lang="zh-CN" altLang="en-US" sz="4400" b="1" spc="317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妈妈！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1D9384E6-67A5-42E5-A5F9-50CC48D66F0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320963">
            <a:off x="1448572" y="3481685"/>
            <a:ext cx="5130997" cy="3531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701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000">
        <p:random/>
      </p:transition>
    </mc:Choice>
    <mc:Fallback xmlns="">
      <p:transition spd="slow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cos(4*pi*$)*(1-$)^2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*cos(4*pi*$)*(1-$)^2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3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056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cos(4*pi*$)*(1-$)^2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4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*cos(4*pi*$)*(1-$)^2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900"/>
                            </p:stCondLst>
                            <p:childTnLst>
                              <p:par>
                                <p:cTn id="3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0" animBg="1"/>
      <p:bldP spid="7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2AB077C1-6ACA-4968-9444-998AE8F89E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410" y="2522071"/>
            <a:ext cx="3914883" cy="2092128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E8BDDB27-1B77-44AD-8832-FF8D7EB088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2164" y="315899"/>
            <a:ext cx="3914883" cy="2092128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7A7F40ED-A0A7-497B-9373-6CE41E9EEC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315899"/>
            <a:ext cx="3914883" cy="209212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F5FF42E3-B012-4087-8C2D-CE30B9506F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003" y="2405957"/>
            <a:ext cx="3914883" cy="2092128"/>
          </a:xfrm>
          <a:prstGeom prst="rect">
            <a:avLst/>
          </a:prstGeom>
        </p:spPr>
      </p:pic>
      <p:sp>
        <p:nvSpPr>
          <p:cNvPr id="6" name="TextBox 46">
            <a:extLst>
              <a:ext uri="{FF2B5EF4-FFF2-40B4-BE49-F238E27FC236}">
                <a16:creationId xmlns:a16="http://schemas.microsoft.com/office/drawing/2014/main" xmlns="" id="{82B7500C-8CF3-4E27-BA06-F7597BD50ECE}"/>
              </a:ext>
            </a:extLst>
          </p:cNvPr>
          <p:cNvSpPr txBox="1"/>
          <p:nvPr/>
        </p:nvSpPr>
        <p:spPr>
          <a:xfrm>
            <a:off x="2458944" y="874919"/>
            <a:ext cx="2337081" cy="962559"/>
          </a:xfrm>
          <a:prstGeom prst="rect">
            <a:avLst/>
          </a:prstGeom>
          <a:noFill/>
        </p:spPr>
        <p:txBody>
          <a:bodyPr wrap="square" lIns="96762" tIns="48381" rIns="96762" bIns="4838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1</a:t>
            </a:r>
            <a:r>
              <a:rPr lang="zh-CN" altLang="en-US" sz="1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、如果外出时家里没人，可以给家人留一张便条，告诉他们自己的去向。</a:t>
            </a:r>
            <a:endParaRPr lang="en-US" altLang="zh-CN" sz="1300" b="1" dirty="0">
              <a:solidFill>
                <a:schemeClr val="tx1">
                  <a:lumMod val="65000"/>
                  <a:lumOff val="35000"/>
                </a:schemeClr>
              </a:solidFill>
              <a:latin typeface="字体视界-单纯体" panose="02010601030101010101" pitchFamily="2" charset="-122"/>
              <a:ea typeface="字体视界-单纯体" panose="02010601030101010101" pitchFamily="2" charset="-122"/>
            </a:endParaRPr>
          </a:p>
        </p:txBody>
      </p:sp>
      <p:sp>
        <p:nvSpPr>
          <p:cNvPr id="7" name="TextBox 47">
            <a:extLst>
              <a:ext uri="{FF2B5EF4-FFF2-40B4-BE49-F238E27FC236}">
                <a16:creationId xmlns:a16="http://schemas.microsoft.com/office/drawing/2014/main" xmlns="" id="{5D7E0968-CF02-4302-BCDD-CCFCD7784DBE}"/>
              </a:ext>
            </a:extLst>
          </p:cNvPr>
          <p:cNvSpPr txBox="1"/>
          <p:nvPr/>
        </p:nvSpPr>
        <p:spPr>
          <a:xfrm>
            <a:off x="6977063" y="830416"/>
            <a:ext cx="2370137" cy="951082"/>
          </a:xfrm>
          <a:prstGeom prst="rect">
            <a:avLst/>
          </a:prstGeom>
          <a:noFill/>
        </p:spPr>
        <p:txBody>
          <a:bodyPr wrap="square" lIns="96762" tIns="48381" rIns="96762" bIns="4838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2</a:t>
            </a:r>
            <a:r>
              <a:rPr lang="zh-CN" altLang="en-US" sz="1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、无人的建筑物，废弃的大楼，空旷的楼顶等偏僻的地方玩耍。</a:t>
            </a:r>
            <a:endParaRPr lang="en-US" altLang="zh-CN" sz="1300" b="1" dirty="0">
              <a:solidFill>
                <a:schemeClr val="tx1">
                  <a:lumMod val="65000"/>
                  <a:lumOff val="35000"/>
                </a:schemeClr>
              </a:solidFill>
              <a:latin typeface="字体视界-单纯体" panose="02010601030101010101" pitchFamily="2" charset="-122"/>
              <a:ea typeface="字体视界-单纯体" panose="02010601030101010101" pitchFamily="2" charset="-122"/>
            </a:endParaRPr>
          </a:p>
        </p:txBody>
      </p:sp>
      <p:sp>
        <p:nvSpPr>
          <p:cNvPr id="8" name="TextBox 48">
            <a:extLst>
              <a:ext uri="{FF2B5EF4-FFF2-40B4-BE49-F238E27FC236}">
                <a16:creationId xmlns:a16="http://schemas.microsoft.com/office/drawing/2014/main" xmlns="" id="{181CBEEB-973D-422B-B38D-F8EDB6F73CB2}"/>
              </a:ext>
            </a:extLst>
          </p:cNvPr>
          <p:cNvSpPr txBox="1"/>
          <p:nvPr/>
        </p:nvSpPr>
        <p:spPr>
          <a:xfrm>
            <a:off x="1299298" y="3031225"/>
            <a:ext cx="2328186" cy="962559"/>
          </a:xfrm>
          <a:prstGeom prst="rect">
            <a:avLst/>
          </a:prstGeom>
          <a:noFill/>
        </p:spPr>
        <p:txBody>
          <a:bodyPr wrap="square" lIns="96762" tIns="48381" rIns="96762" bIns="4838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4</a:t>
            </a:r>
            <a:r>
              <a:rPr lang="zh-CN" altLang="en-US" sz="1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、树林，高速公路，河边，高压电附近，这些地方容易发生迷路，交通事故等意外</a:t>
            </a:r>
            <a:endParaRPr lang="en-US" altLang="zh-CN" sz="1300" b="1" dirty="0">
              <a:solidFill>
                <a:schemeClr val="tx1">
                  <a:lumMod val="65000"/>
                  <a:lumOff val="35000"/>
                </a:schemeClr>
              </a:solidFill>
              <a:latin typeface="字体视界-单纯体" panose="02010601030101010101" pitchFamily="2" charset="-122"/>
              <a:ea typeface="字体视界-单纯体" panose="02010601030101010101" pitchFamily="2" charset="-122"/>
            </a:endParaRPr>
          </a:p>
        </p:txBody>
      </p:sp>
      <p:sp>
        <p:nvSpPr>
          <p:cNvPr id="9" name="TextBox 49">
            <a:extLst>
              <a:ext uri="{FF2B5EF4-FFF2-40B4-BE49-F238E27FC236}">
                <a16:creationId xmlns:a16="http://schemas.microsoft.com/office/drawing/2014/main" xmlns="" id="{6A9D5C67-295C-428E-BC20-7A741AE527B3}"/>
              </a:ext>
            </a:extLst>
          </p:cNvPr>
          <p:cNvSpPr txBox="1"/>
          <p:nvPr/>
        </p:nvSpPr>
        <p:spPr>
          <a:xfrm>
            <a:off x="8534772" y="2811288"/>
            <a:ext cx="2481571" cy="1298036"/>
          </a:xfrm>
          <a:prstGeom prst="rect">
            <a:avLst/>
          </a:prstGeom>
          <a:noFill/>
        </p:spPr>
        <p:txBody>
          <a:bodyPr wrap="square" lIns="96762" tIns="48381" rIns="96762" bIns="4838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3</a:t>
            </a:r>
            <a:r>
              <a:rPr lang="zh-CN" altLang="en-US" sz="1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、公共场所中，加油站，公园，电影院，饭店等。如果想去洗手间，最好有大人或朋友相伴，不要一人独自前往。</a:t>
            </a:r>
            <a:endParaRPr lang="en-US" altLang="zh-CN" sz="1300" b="1" dirty="0">
              <a:solidFill>
                <a:schemeClr val="tx1">
                  <a:lumMod val="65000"/>
                  <a:lumOff val="35000"/>
                </a:schemeClr>
              </a:solidFill>
              <a:latin typeface="字体视界-单纯体" panose="02010601030101010101" pitchFamily="2" charset="-122"/>
              <a:ea typeface="字体视界-单纯体" panose="02010601030101010101" pitchFamily="2" charset="-122"/>
            </a:endParaRPr>
          </a:p>
        </p:txBody>
      </p:sp>
      <p:sp>
        <p:nvSpPr>
          <p:cNvPr id="10" name="TextBox 32">
            <a:extLst>
              <a:ext uri="{FF2B5EF4-FFF2-40B4-BE49-F238E27FC236}">
                <a16:creationId xmlns:a16="http://schemas.microsoft.com/office/drawing/2014/main" xmlns="" id="{C23E241D-A80D-4DF3-8F7E-7D150BADF6D6}"/>
              </a:ext>
            </a:extLst>
          </p:cNvPr>
          <p:cNvSpPr txBox="1"/>
          <p:nvPr/>
        </p:nvSpPr>
        <p:spPr>
          <a:xfrm>
            <a:off x="4208293" y="2522071"/>
            <a:ext cx="3774936" cy="3569967"/>
          </a:xfrm>
          <a:prstGeom prst="rect">
            <a:avLst/>
          </a:prstGeom>
          <a:noFill/>
        </p:spPr>
        <p:txBody>
          <a:bodyPr wrap="square" lIns="96762" tIns="48381" rIns="96762" bIns="48381" rtlCol="0">
            <a:prstTxWarp prst="textArchUp">
              <a:avLst>
                <a:gd name="adj" fmla="val 9229568"/>
              </a:avLst>
            </a:prstTxWarp>
            <a:spAutoFit/>
          </a:bodyPr>
          <a:lstStyle/>
          <a:p>
            <a:pPr algn="ctr"/>
            <a:r>
              <a:rPr lang="zh-CN" altLang="en-US" sz="3200" b="1" spc="317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不要独自去这些地方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940B8CAF-66C4-49E6-8224-D0EE03BCF9E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0279" y="3031225"/>
            <a:ext cx="4877544" cy="3902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864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000">
        <p:random/>
      </p:transition>
    </mc:Choice>
    <mc:Fallback xmlns="">
      <p:transition spd="slow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"/>
                            </p:stCondLst>
                            <p:childTnLst>
                              <p:par>
                                <p:cTn id="3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8912" y="700084"/>
            <a:ext cx="8106389" cy="4332084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3926175" y="1900209"/>
            <a:ext cx="4339650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5400" dirty="0">
                <a:solidFill>
                  <a:schemeClr val="tx2">
                    <a:lumMod val="50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和伙伴在一起</a:t>
            </a:r>
          </a:p>
          <a:p>
            <a:pPr algn="ctr"/>
            <a:r>
              <a:rPr lang="zh-CN" altLang="en-US" sz="5400" dirty="0">
                <a:solidFill>
                  <a:schemeClr val="tx2">
                    <a:lumMod val="50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胜过独自一人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0679E954-6009-452A-8754-C78A0B593F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0694" y="4165397"/>
            <a:ext cx="3365754" cy="269260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A7D4F9F-5625-4B92-8E40-D4835473380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320963">
            <a:off x="589505" y="220286"/>
            <a:ext cx="5130997" cy="353146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BE97EC76-F617-4EC4-BA9E-0338444BD08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2302" y="137568"/>
            <a:ext cx="3569764" cy="2520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845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800">
        <p:random/>
      </p:transition>
    </mc:Choice>
    <mc:Fallback xmlns="">
      <p:transition spd="slow" advTm="28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cos(4*pi*$)*(1-$)^2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*cos(4*pi*$)*(1-$)^2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75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75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9968" y="635751"/>
            <a:ext cx="8106389" cy="4332084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5025902" y="2132967"/>
            <a:ext cx="572464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5400" dirty="0">
                <a:solidFill>
                  <a:schemeClr val="tx2">
                    <a:lumMod val="50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遇到不认识的人！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691ACD5-76A5-413F-B74F-84C0CA0031A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5185" y="4165397"/>
            <a:ext cx="3365754" cy="2692603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18EA5AC7-4CC2-4EDB-A9DF-51DA1D1FE27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320963">
            <a:off x="233978" y="764150"/>
            <a:ext cx="5130997" cy="353146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E08FAE3D-149C-4728-AE46-661ABEA6B4E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2302" y="137568"/>
            <a:ext cx="3569764" cy="2520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706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800">
        <p:random/>
      </p:transition>
    </mc:Choice>
    <mc:Fallback xmlns="">
      <p:transition spd="slow" advTm="28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cos(4*pi*$)*(1-$)^2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*cos(4*pi*$)*(1-$)^2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75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0653" y="700084"/>
            <a:ext cx="8106389" cy="4332084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4115419" y="2246939"/>
            <a:ext cx="572464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5400" dirty="0">
                <a:solidFill>
                  <a:schemeClr val="tx2">
                    <a:lumMod val="50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独自一人呆在家里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A7AF1627-C394-4966-82F3-E2E267B5BF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0694" y="4165397"/>
            <a:ext cx="3365754" cy="269260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31749329-2173-4F54-B4ED-E1FC9468E93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320963">
            <a:off x="589505" y="220286"/>
            <a:ext cx="5130997" cy="353146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2C871431-0181-45CD-B549-C3A2F90C029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2302" y="137568"/>
            <a:ext cx="3569764" cy="2520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720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800">
        <p:random/>
      </p:transition>
    </mc:Choice>
    <mc:Fallback xmlns="">
      <p:transition spd="slow" advTm="28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cos(4*pi*$)*(1-$)^2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*cos(4*pi*$)*(1-$)^2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75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75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EFDE999D-3A40-464E-8C01-8484A6E317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3042" y="485740"/>
            <a:ext cx="7705351" cy="4117768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5727668" y="1171451"/>
            <a:ext cx="4801314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7200" dirty="0">
                <a:solidFill>
                  <a:schemeClr val="tx2">
                    <a:lumMod val="50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这时</a:t>
            </a:r>
            <a:endParaRPr lang="en-US" altLang="zh-CN" sz="7200" dirty="0">
              <a:solidFill>
                <a:schemeClr val="tx2">
                  <a:lumMod val="50000"/>
                </a:schemeClr>
              </a:solidFill>
              <a:latin typeface="字体视界-单纯体" panose="02010601030101010101" pitchFamily="2" charset="-122"/>
              <a:ea typeface="字体视界-单纯体" panose="02010601030101010101" pitchFamily="2" charset="-122"/>
            </a:endParaRPr>
          </a:p>
          <a:p>
            <a:r>
              <a:rPr lang="zh-CN" altLang="en-US" sz="7200" dirty="0">
                <a:solidFill>
                  <a:schemeClr val="tx2">
                    <a:lumMod val="50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有人敲门！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AB882B0C-B0A2-4D1E-8A00-2F09C2C0BFE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36181" y="607430"/>
            <a:ext cx="5954486" cy="6640197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E688F8E6-9B60-4BAE-A998-1B51511D59B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429" y="3927529"/>
            <a:ext cx="3703964" cy="2963171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276D3644-E0B7-4270-98BE-98673BC59E8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06498">
            <a:off x="3523768" y="2710241"/>
            <a:ext cx="5430003" cy="3834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892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500">
        <p:random/>
      </p:transition>
    </mc:Choice>
    <mc:Fallback xmlns="">
      <p:transition spd="slow" advTm="25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+5*#ppt_h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+2*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1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00"/>
                            </p:stCondLst>
                            <p:childTnLst>
                              <p:par>
                                <p:cTn id="1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534ABF0C-F822-418E-B077-8C7E7E734ABF}"/>
              </a:ext>
            </a:extLst>
          </p:cNvPr>
          <p:cNvGrpSpPr/>
          <p:nvPr/>
        </p:nvGrpSpPr>
        <p:grpSpPr>
          <a:xfrm>
            <a:off x="1368767" y="1041418"/>
            <a:ext cx="2099256" cy="1149546"/>
            <a:chOff x="1165801" y="498765"/>
            <a:chExt cx="2099256" cy="1149546"/>
          </a:xfrm>
        </p:grpSpPr>
        <p:sp>
          <p:nvSpPr>
            <p:cNvPr id="6" name="矩形: 圆角 5">
              <a:extLst>
                <a:ext uri="{FF2B5EF4-FFF2-40B4-BE49-F238E27FC236}">
                  <a16:creationId xmlns:a16="http://schemas.microsoft.com/office/drawing/2014/main" xmlns="" id="{A8600961-A2F9-49BD-B2EB-D541A7A6EA9B}"/>
                </a:ext>
              </a:extLst>
            </p:cNvPr>
            <p:cNvSpPr/>
            <p:nvPr/>
          </p:nvSpPr>
          <p:spPr>
            <a:xfrm flipH="1">
              <a:off x="1165801" y="498765"/>
              <a:ext cx="2099256" cy="1149546"/>
            </a:xfrm>
            <a:prstGeom prst="roundRect">
              <a:avLst/>
            </a:prstGeom>
            <a:noFill/>
            <a:ln>
              <a:solidFill>
                <a:srgbClr val="E254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体视界-单纯体" panose="02010601030101010101" pitchFamily="2" charset="-122"/>
                <a:ea typeface="字体视界-单纯体" panose="02010601030101010101" pitchFamily="2" charset="-122"/>
              </a:endParaRPr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8672983A-A04B-445B-9B05-F695227BCFE4}"/>
                </a:ext>
              </a:extLst>
            </p:cNvPr>
            <p:cNvSpPr/>
            <p:nvPr/>
          </p:nvSpPr>
          <p:spPr>
            <a:xfrm>
              <a:off x="1304453" y="828944"/>
              <a:ext cx="184714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latin typeface="字体视界-单纯体" panose="02010601030101010101" pitchFamily="2" charset="-122"/>
                  <a:ea typeface="字体视界-单纯体" panose="02010601030101010101" pitchFamily="2" charset="-122"/>
                </a:rPr>
                <a:t>不予理睬，家装家里没有人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DCF91D63-2812-498F-A829-2424BD3F0262}"/>
              </a:ext>
            </a:extLst>
          </p:cNvPr>
          <p:cNvGrpSpPr/>
          <p:nvPr/>
        </p:nvGrpSpPr>
        <p:grpSpPr>
          <a:xfrm>
            <a:off x="3861903" y="1041418"/>
            <a:ext cx="2230834" cy="1149546"/>
            <a:chOff x="3658937" y="498765"/>
            <a:chExt cx="2230834" cy="1149546"/>
          </a:xfrm>
        </p:grpSpPr>
        <p:sp>
          <p:nvSpPr>
            <p:cNvPr id="9" name="矩形: 圆角 8">
              <a:extLst>
                <a:ext uri="{FF2B5EF4-FFF2-40B4-BE49-F238E27FC236}">
                  <a16:creationId xmlns:a16="http://schemas.microsoft.com/office/drawing/2014/main" xmlns="" id="{E71E2923-F479-4830-B1FA-8C36AEF30291}"/>
                </a:ext>
              </a:extLst>
            </p:cNvPr>
            <p:cNvSpPr/>
            <p:nvPr/>
          </p:nvSpPr>
          <p:spPr>
            <a:xfrm flipH="1">
              <a:off x="3658937" y="498765"/>
              <a:ext cx="2099256" cy="1149546"/>
            </a:xfrm>
            <a:prstGeom prst="roundRect">
              <a:avLst/>
            </a:prstGeom>
            <a:noFill/>
            <a:ln>
              <a:solidFill>
                <a:srgbClr val="17A0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体视界-单纯体" panose="02010601030101010101" pitchFamily="2" charset="-122"/>
                <a:ea typeface="字体视界-单纯体" panose="02010601030101010101" pitchFamily="2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595FE238-00C2-4AB1-978A-686F62DC6FF0}"/>
                </a:ext>
              </a:extLst>
            </p:cNvPr>
            <p:cNvSpPr/>
            <p:nvPr/>
          </p:nvSpPr>
          <p:spPr>
            <a:xfrm>
              <a:off x="3703248" y="546960"/>
              <a:ext cx="2186523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latin typeface="字体视界-单纯体" panose="02010601030101010101" pitchFamily="2" charset="-122"/>
                  <a:ea typeface="字体视界-单纯体" panose="02010601030101010101" pitchFamily="2" charset="-122"/>
                </a:rPr>
                <a:t>如果门上有门镜，可以先看看门镜外是不是陌生人如果是，不要开门</a:t>
              </a:r>
              <a:r>
                <a:rPr lang="en-US" altLang="zh-CN" sz="1600" dirty="0">
                  <a:latin typeface="字体视界-单纯体" panose="02010601030101010101" pitchFamily="2" charset="-122"/>
                  <a:ea typeface="字体视界-单纯体" panose="02010601030101010101" pitchFamily="2" charset="-122"/>
                </a:rPr>
                <a:t>.</a:t>
              </a:r>
              <a:endParaRPr lang="zh-CN" altLang="en-US" sz="1600" dirty="0">
                <a:latin typeface="字体视界-单纯体" panose="02010601030101010101" pitchFamily="2" charset="-122"/>
                <a:ea typeface="字体视界-单纯体" panose="02010601030101010101" pitchFamily="2" charset="-122"/>
              </a:endParaRP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F19B363E-2BE1-472C-9E9E-07F39F588CC5}"/>
              </a:ext>
            </a:extLst>
          </p:cNvPr>
          <p:cNvGrpSpPr/>
          <p:nvPr/>
        </p:nvGrpSpPr>
        <p:grpSpPr>
          <a:xfrm>
            <a:off x="6355040" y="1041418"/>
            <a:ext cx="2208928" cy="1149546"/>
            <a:chOff x="6152074" y="498765"/>
            <a:chExt cx="2208928" cy="1149546"/>
          </a:xfrm>
        </p:grpSpPr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xmlns="" id="{60FA5348-8CD9-4224-A48C-C3017BD8FAF6}"/>
                </a:ext>
              </a:extLst>
            </p:cNvPr>
            <p:cNvSpPr/>
            <p:nvPr/>
          </p:nvSpPr>
          <p:spPr>
            <a:xfrm>
              <a:off x="6152074" y="498765"/>
              <a:ext cx="2099256" cy="1149546"/>
            </a:xfrm>
            <a:prstGeom prst="roundRect">
              <a:avLst/>
            </a:prstGeom>
            <a:noFill/>
            <a:ln>
              <a:solidFill>
                <a:srgbClr val="FC67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体视界-单纯体" panose="02010601030101010101" pitchFamily="2" charset="-122"/>
                <a:ea typeface="字体视界-单纯体" panose="02010601030101010101" pitchFamily="2" charset="-122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3D75FE26-5E4D-4D4E-9EDC-C14CD1E70EAF}"/>
                </a:ext>
              </a:extLst>
            </p:cNvPr>
            <p:cNvSpPr/>
            <p:nvPr/>
          </p:nvSpPr>
          <p:spPr>
            <a:xfrm>
              <a:off x="6261746" y="640778"/>
              <a:ext cx="2099256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latin typeface="字体视界-单纯体" panose="02010601030101010101" pitchFamily="2" charset="-122"/>
                  <a:ea typeface="字体视界-单纯体" panose="02010601030101010101" pitchFamily="2" charset="-122"/>
                </a:rPr>
                <a:t>隔着门问一问对方是谁，除了家人外，不要给任何人开门。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9E3B9F54-336F-4BAD-8B6D-320DC371322E}"/>
              </a:ext>
            </a:extLst>
          </p:cNvPr>
          <p:cNvGrpSpPr/>
          <p:nvPr/>
        </p:nvGrpSpPr>
        <p:grpSpPr>
          <a:xfrm>
            <a:off x="1368767" y="2525825"/>
            <a:ext cx="2099256" cy="1151712"/>
            <a:chOff x="1165801" y="1983172"/>
            <a:chExt cx="2099256" cy="1151712"/>
          </a:xfrm>
        </p:grpSpPr>
        <p:sp>
          <p:nvSpPr>
            <p:cNvPr id="15" name="矩形: 圆角 14">
              <a:extLst>
                <a:ext uri="{FF2B5EF4-FFF2-40B4-BE49-F238E27FC236}">
                  <a16:creationId xmlns:a16="http://schemas.microsoft.com/office/drawing/2014/main" xmlns="" id="{E5264F1D-0309-49EC-873E-34CABD87714D}"/>
                </a:ext>
              </a:extLst>
            </p:cNvPr>
            <p:cNvSpPr/>
            <p:nvPr/>
          </p:nvSpPr>
          <p:spPr>
            <a:xfrm flipH="1">
              <a:off x="1165801" y="1983172"/>
              <a:ext cx="2099256" cy="1149546"/>
            </a:xfrm>
            <a:prstGeom prst="round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体视界-单纯体" panose="02010601030101010101" pitchFamily="2" charset="-122"/>
                <a:ea typeface="字体视界-单纯体" panose="02010601030101010101" pitchFamily="2" charset="-122"/>
              </a:endParaRP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58D6460A-729C-46EA-AA99-BAFE0BB8ADB9}"/>
                </a:ext>
              </a:extLst>
            </p:cNvPr>
            <p:cNvSpPr/>
            <p:nvPr/>
          </p:nvSpPr>
          <p:spPr>
            <a:xfrm>
              <a:off x="1208529" y="2057666"/>
              <a:ext cx="2013799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latin typeface="字体视界-单纯体" panose="02010601030101010101" pitchFamily="2" charset="-122"/>
                  <a:ea typeface="字体视界-单纯体" panose="02010601030101010101" pitchFamily="2" charset="-122"/>
                </a:rPr>
                <a:t>如果陌生人自称是无业，快递，警察，父母的朋友等，可以请他们稍后再来。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AB102B86-942D-437F-B544-22837B54BB45}"/>
              </a:ext>
            </a:extLst>
          </p:cNvPr>
          <p:cNvGrpSpPr/>
          <p:nvPr/>
        </p:nvGrpSpPr>
        <p:grpSpPr>
          <a:xfrm>
            <a:off x="3861903" y="2525825"/>
            <a:ext cx="2187201" cy="1149546"/>
            <a:chOff x="3658937" y="1983172"/>
            <a:chExt cx="2187201" cy="1149546"/>
          </a:xfrm>
        </p:grpSpPr>
        <p:sp>
          <p:nvSpPr>
            <p:cNvPr id="18" name="矩形: 圆角 17">
              <a:extLst>
                <a:ext uri="{FF2B5EF4-FFF2-40B4-BE49-F238E27FC236}">
                  <a16:creationId xmlns:a16="http://schemas.microsoft.com/office/drawing/2014/main" xmlns="" id="{8DAD6A87-3A18-45CF-904A-6F576D46D171}"/>
                </a:ext>
              </a:extLst>
            </p:cNvPr>
            <p:cNvSpPr/>
            <p:nvPr/>
          </p:nvSpPr>
          <p:spPr>
            <a:xfrm flipH="1">
              <a:off x="3658937" y="1983172"/>
              <a:ext cx="2099256" cy="1149546"/>
            </a:xfrm>
            <a:prstGeom prst="roundRect">
              <a:avLst/>
            </a:prstGeom>
            <a:noFill/>
            <a:ln>
              <a:solidFill>
                <a:srgbClr val="FE4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体视界-单纯体" panose="02010601030101010101" pitchFamily="2" charset="-122"/>
                <a:ea typeface="字体视界-单纯体" panose="02010601030101010101" pitchFamily="2" charset="-122"/>
              </a:endParaRP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7C7C326B-CE9C-4E02-BF49-352D0769DA77}"/>
                </a:ext>
              </a:extLst>
            </p:cNvPr>
            <p:cNvSpPr/>
            <p:nvPr/>
          </p:nvSpPr>
          <p:spPr>
            <a:xfrm>
              <a:off x="3746882" y="2303467"/>
              <a:ext cx="209925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latin typeface="字体视界-单纯体" panose="02010601030101010101" pitchFamily="2" charset="-122"/>
                  <a:ea typeface="字体视界-单纯体" panose="02010601030101010101" pitchFamily="2" charset="-122"/>
                </a:rPr>
                <a:t>如果陌生人赖在门外 不走可以打</a:t>
              </a:r>
              <a:r>
                <a:rPr lang="en-US" altLang="zh-CN" sz="1600" dirty="0">
                  <a:latin typeface="字体视界-单纯体" panose="02010601030101010101" pitchFamily="2" charset="-122"/>
                  <a:ea typeface="字体视界-单纯体" panose="02010601030101010101" pitchFamily="2" charset="-122"/>
                </a:rPr>
                <a:t>110</a:t>
              </a:r>
              <a:r>
                <a:rPr lang="zh-CN" altLang="en-US" sz="1600" dirty="0">
                  <a:latin typeface="字体视界-单纯体" panose="02010601030101010101" pitchFamily="2" charset="-122"/>
                  <a:ea typeface="字体视界-单纯体" panose="02010601030101010101" pitchFamily="2" charset="-122"/>
                </a:rPr>
                <a:t>报警。</a:t>
              </a:r>
            </a:p>
          </p:txBody>
        </p:sp>
      </p:grpSp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B1B13B8C-60FC-4FFC-958A-0A57381059A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80682" y="1265458"/>
            <a:ext cx="5961157" cy="6397835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B2EDC70F-6586-4CEF-82D0-324E066EC2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06498">
            <a:off x="7637903" y="-309491"/>
            <a:ext cx="5430003" cy="3834662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CD958832-C6A2-4C3A-83CE-5BCF81CB95C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2133" y="4770410"/>
            <a:ext cx="2615430" cy="2092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076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000">
        <p:random/>
      </p:transition>
    </mc:Choice>
    <mc:Fallback xmlns="">
      <p:transition spd="slow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1076C67-703E-4DFF-885C-1FC7CA7639BE}"/>
              </a:ext>
            </a:extLst>
          </p:cNvPr>
          <p:cNvSpPr txBox="1"/>
          <p:nvPr/>
        </p:nvSpPr>
        <p:spPr>
          <a:xfrm>
            <a:off x="2683194" y="713898"/>
            <a:ext cx="5111892" cy="1005648"/>
          </a:xfrm>
          <a:prstGeom prst="rect">
            <a:avLst/>
          </a:prstGeom>
          <a:noFill/>
        </p:spPr>
        <p:txBody>
          <a:bodyPr wrap="square" lIns="96762" tIns="48381" rIns="96762" bIns="48381" rtlCol="0">
            <a:spAutoFit/>
          </a:bodyPr>
          <a:lstStyle/>
          <a:p>
            <a:r>
              <a:rPr lang="zh-CN" altLang="en-US" sz="3400" b="1" spc="317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   独自在家时</a:t>
            </a:r>
            <a:endParaRPr lang="en-US" altLang="zh-CN" sz="3400" b="1" spc="317" dirty="0">
              <a:solidFill>
                <a:schemeClr val="tx1">
                  <a:lumMod val="75000"/>
                  <a:lumOff val="25000"/>
                </a:schemeClr>
              </a:solidFill>
              <a:latin typeface="字体视界-单纯体" panose="02010601030101010101" pitchFamily="2" charset="-122"/>
              <a:ea typeface="字体视界-单纯体" panose="02010601030101010101" pitchFamily="2" charset="-122"/>
            </a:endParaRPr>
          </a:p>
          <a:p>
            <a:r>
              <a:rPr lang="zh-CN" altLang="en-US" sz="2500" b="1" spc="317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要提前做好防护措施</a:t>
            </a:r>
            <a:endParaRPr lang="en-US" altLang="zh-CN" sz="2500" b="1" spc="317" dirty="0">
              <a:solidFill>
                <a:schemeClr val="tx1">
                  <a:lumMod val="75000"/>
                  <a:lumOff val="25000"/>
                </a:schemeClr>
              </a:solidFill>
              <a:latin typeface="字体视界-单纯体" panose="02010601030101010101" pitchFamily="2" charset="-122"/>
              <a:ea typeface="字体视界-单纯体" panose="02010601030101010101" pitchFamily="2" charset="-122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27ED1B2-4EA6-4005-BAFA-573D6E17BDA1}"/>
              </a:ext>
            </a:extLst>
          </p:cNvPr>
          <p:cNvSpPr txBox="1"/>
          <p:nvPr/>
        </p:nvSpPr>
        <p:spPr>
          <a:xfrm>
            <a:off x="2683194" y="1857827"/>
            <a:ext cx="4468720" cy="1621137"/>
          </a:xfrm>
          <a:prstGeom prst="rect">
            <a:avLst/>
          </a:prstGeom>
          <a:noFill/>
        </p:spPr>
        <p:txBody>
          <a:bodyPr wrap="square" lIns="96762" tIns="48381" rIns="96762" bIns="4838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700" dirty="0">
                <a:solidFill>
                  <a:schemeClr val="bg2">
                    <a:lumMod val="2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1.</a:t>
            </a:r>
            <a:r>
              <a:rPr lang="zh-CN" altLang="en-US" sz="1700" dirty="0">
                <a:solidFill>
                  <a:schemeClr val="bg2">
                    <a:lumMod val="2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将家里的门窗关好，锁好。</a:t>
            </a:r>
            <a:endParaRPr lang="en-US" altLang="zh-CN" sz="1700" dirty="0">
              <a:solidFill>
                <a:schemeClr val="bg2">
                  <a:lumMod val="25000"/>
                </a:schemeClr>
              </a:solidFill>
              <a:latin typeface="字体视界-单纯体" panose="02010601030101010101" pitchFamily="2" charset="-122"/>
              <a:ea typeface="字体视界-单纯体" panose="02010601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700" dirty="0">
                <a:solidFill>
                  <a:schemeClr val="bg2">
                    <a:lumMod val="2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2.</a:t>
            </a:r>
            <a:r>
              <a:rPr lang="zh-CN" altLang="en-US" sz="1700" dirty="0">
                <a:solidFill>
                  <a:schemeClr val="bg2">
                    <a:lumMod val="2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将家里的电视机打开，如果是晚上，</a:t>
            </a:r>
            <a:endParaRPr lang="en-US" altLang="zh-CN" sz="1700" dirty="0">
              <a:solidFill>
                <a:schemeClr val="bg2">
                  <a:lumMod val="25000"/>
                </a:schemeClr>
              </a:solidFill>
              <a:latin typeface="字体视界-单纯体" panose="02010601030101010101" pitchFamily="2" charset="-122"/>
              <a:ea typeface="字体视界-单纯体" panose="02010601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700" dirty="0">
                <a:solidFill>
                  <a:schemeClr val="bg2">
                    <a:lumMod val="2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要拉好窗帘，将房间内的灯全部打开，</a:t>
            </a:r>
            <a:endParaRPr lang="en-US" altLang="zh-CN" sz="1700" dirty="0">
              <a:solidFill>
                <a:schemeClr val="bg2">
                  <a:lumMod val="25000"/>
                </a:schemeClr>
              </a:solidFill>
              <a:latin typeface="字体视界-单纯体" panose="02010601030101010101" pitchFamily="2" charset="-122"/>
              <a:ea typeface="字体视界-单纯体" panose="02010601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700" dirty="0">
                <a:solidFill>
                  <a:schemeClr val="bg2">
                    <a:lumMod val="2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营造家中有人的假象。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B8157638-ED1F-434A-B1FD-BAB12AACD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3462" y="2160003"/>
            <a:ext cx="5956903" cy="5956903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B63DE68B-8C5D-49DE-9AF6-2E157794D74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73559">
            <a:off x="-900590" y="-431675"/>
            <a:ext cx="5062631" cy="3615582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D5356753-163A-4715-BD3D-340503E6FD7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320963">
            <a:off x="8335859" y="1216087"/>
            <a:ext cx="5130997" cy="3531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064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000">
        <p:random/>
      </p:transition>
    </mc:Choice>
    <mc:Fallback xmlns="">
      <p:transition spd="slow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C64C2780-4689-4B4E-8864-E488709196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3324" y="2453393"/>
            <a:ext cx="7705351" cy="411776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9B514FB-B458-4AB1-A728-B7CE5B1CF611}"/>
              </a:ext>
            </a:extLst>
          </p:cNvPr>
          <p:cNvSpPr txBox="1"/>
          <p:nvPr/>
        </p:nvSpPr>
        <p:spPr>
          <a:xfrm>
            <a:off x="3209337" y="4078703"/>
            <a:ext cx="6321659" cy="867148"/>
          </a:xfrm>
          <a:prstGeom prst="rect">
            <a:avLst/>
          </a:prstGeom>
          <a:noFill/>
        </p:spPr>
        <p:txBody>
          <a:bodyPr wrap="square" lIns="96762" tIns="48381" rIns="96762" bIns="48381" rtlCol="0">
            <a:spAutoFit/>
          </a:bodyPr>
          <a:lstStyle/>
          <a:p>
            <a:r>
              <a:rPr lang="zh-CN" altLang="en-US" sz="2500" b="1" spc="317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陌生人，我不理，陌生地，我不去。</a:t>
            </a:r>
            <a:endParaRPr lang="en-US" altLang="zh-CN" sz="2500" b="1" spc="317" dirty="0">
              <a:solidFill>
                <a:schemeClr val="tx1">
                  <a:lumMod val="75000"/>
                  <a:lumOff val="25000"/>
                </a:schemeClr>
              </a:solidFill>
              <a:latin typeface="字体视界-单纯体" panose="02010601030101010101" pitchFamily="2" charset="-122"/>
              <a:ea typeface="字体视界-单纯体" panose="02010601030101010101" pitchFamily="2" charset="-122"/>
            </a:endParaRPr>
          </a:p>
          <a:p>
            <a:r>
              <a:rPr lang="zh-CN" altLang="en-US" sz="2500" b="1" spc="317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人给食，要婉拒，安全歌，请牢记。</a:t>
            </a:r>
            <a:endParaRPr lang="en-US" altLang="zh-CN" sz="2500" b="1" spc="317" dirty="0">
              <a:solidFill>
                <a:schemeClr val="tx1">
                  <a:lumMod val="75000"/>
                  <a:lumOff val="25000"/>
                </a:schemeClr>
              </a:solidFill>
              <a:latin typeface="字体视界-单纯体" panose="02010601030101010101" pitchFamily="2" charset="-122"/>
              <a:ea typeface="字体视界-单纯体" panose="02010601030101010101" pitchFamily="2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79C822C5-869B-44DB-8436-D9FBC5FEBF7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9679" y="0"/>
            <a:ext cx="5857289" cy="4183103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B6BE5EB4-7709-4576-94CD-901BC9D9475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34060">
            <a:off x="7864387" y="1309975"/>
            <a:ext cx="4632946" cy="3308712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5570ACAD-24F0-4559-97A5-47D21394116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320963">
            <a:off x="87767" y="687663"/>
            <a:ext cx="5130997" cy="3531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515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000">
        <p:random/>
      </p:transition>
    </mc:Choice>
    <mc:Fallback xmlns="">
      <p:transition spd="slow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9677"/>
                                  </p:iterate>
                                  <p:childTnLst>
                                    <p:set>
                                      <p:cBhvr>
                                        <p:cTn id="15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cos(4*pi*$)*(1-$)^2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7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*cos(4*pi*$)*(1-$)^2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F353DD9D-7674-419F-A21A-A4F3C5AA15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3377" y="98694"/>
            <a:ext cx="7665244" cy="4939439"/>
          </a:xfrm>
          <a:prstGeom prst="rect">
            <a:avLst/>
          </a:prstGeom>
        </p:spPr>
      </p:pic>
      <p:sp>
        <p:nvSpPr>
          <p:cNvPr id="7" name="PA-文本框 7">
            <a:extLst>
              <a:ext uri="{FF2B5EF4-FFF2-40B4-BE49-F238E27FC236}">
                <a16:creationId xmlns:a16="http://schemas.microsoft.com/office/drawing/2014/main" xmlns="" id="{FED95570-36BB-48D2-A96F-5B436EE0E2E6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579925" y="2037498"/>
            <a:ext cx="5032148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685800"/>
            <a:r>
              <a:rPr lang="zh-CN" altLang="en-US" sz="6300" dirty="0">
                <a:solidFill>
                  <a:srgbClr val="4552C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谢谢您的欣赏</a:t>
            </a:r>
            <a:endParaRPr lang="en-US" altLang="zh-CN" sz="6300" dirty="0">
              <a:solidFill>
                <a:srgbClr val="4552C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体视界-单纯体" panose="02010601030101010101" pitchFamily="2" charset="-122"/>
              <a:ea typeface="字体视界-单纯体" panose="02010601030101010101" pitchFamily="2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2B59B2CD-8093-4D5E-866C-C948D52F302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5609" y="3956122"/>
            <a:ext cx="4537113" cy="324118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EAE1F544-DD3C-4307-9DC9-A44FD0BB0C6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276" y="4913170"/>
            <a:ext cx="3234145" cy="2284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202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800">
        <p:random/>
      </p:transition>
    </mc:Choice>
    <mc:Fallback xmlns="">
      <p:transition spd="slow" advTm="68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cos(4*pi*$)*(1-$)^2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3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*cos(4*pi*$)*(1-$)^2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1537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5552" y="714754"/>
            <a:ext cx="5885988" cy="3145494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4157007" y="1449792"/>
            <a:ext cx="387798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7200" dirty="0">
                <a:solidFill>
                  <a:schemeClr val="tx2">
                    <a:lumMod val="50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怎么办？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65CA4BDB-73B6-4994-8500-ADC2E040D0F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379" y="330924"/>
            <a:ext cx="1207290" cy="811567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2014A5C3-BE11-4080-A9A2-251AEEACE4C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2302" y="137568"/>
            <a:ext cx="3569764" cy="2520964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4914C7C4-BCA7-4102-AC08-D4E5A8DEF21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8370" y="4816505"/>
            <a:ext cx="2259447" cy="2259447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FD5F71F1-2031-43A5-BDCF-A92C05C9905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80617">
            <a:off x="4663879" y="2964265"/>
            <a:ext cx="5646675" cy="3989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144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500">
        <p:random/>
      </p:transition>
    </mc:Choice>
    <mc:Fallback xmlns="">
      <p:transition spd="slow" advTm="25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+5*#ppt_h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+2*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1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75"/>
                            </p:stCondLst>
                            <p:childTnLst>
                              <p:par>
                                <p:cTn id="2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BD170EC3-600D-425F-A7F8-36336106734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4506" y="866399"/>
            <a:ext cx="10122732" cy="7148662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ECC0CF09-08F5-482F-BD52-FF7146A01D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16035">
            <a:off x="2048158" y="1489622"/>
            <a:ext cx="5341061" cy="293927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92970">
            <a:off x="895198" y="1047343"/>
            <a:ext cx="1982768" cy="1023937"/>
          </a:xfrm>
          <a:prstGeom prst="rect">
            <a:avLst/>
          </a:prstGeom>
        </p:spPr>
      </p:pic>
      <p:sp>
        <p:nvSpPr>
          <p:cNvPr id="4" name="TextBox 2"/>
          <p:cNvSpPr txBox="1"/>
          <p:nvPr/>
        </p:nvSpPr>
        <p:spPr>
          <a:xfrm>
            <a:off x="3361801" y="2469519"/>
            <a:ext cx="3067995" cy="959481"/>
          </a:xfrm>
          <a:prstGeom prst="rect">
            <a:avLst/>
          </a:prstGeom>
          <a:noFill/>
        </p:spPr>
        <p:txBody>
          <a:bodyPr wrap="none" lIns="96762" tIns="48381" rIns="96762" bIns="48381" rtlCol="0">
            <a:spAutoFit/>
          </a:bodyPr>
          <a:lstStyle/>
          <a:p>
            <a:r>
              <a:rPr lang="zh-CN" altLang="en-US" sz="2800" b="1" dirty="0">
                <a:solidFill>
                  <a:schemeClr val="tx2">
                    <a:lumMod val="50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到第二大街怎么走</a:t>
            </a:r>
            <a:endParaRPr lang="en-US" altLang="zh-CN" sz="2800" b="1" dirty="0">
              <a:solidFill>
                <a:schemeClr val="tx2">
                  <a:lumMod val="50000"/>
                </a:schemeClr>
              </a:solidFill>
              <a:latin typeface="字体视界-单纯体" panose="02010601030101010101" pitchFamily="2" charset="-122"/>
              <a:ea typeface="字体视界-单纯体" panose="02010601030101010101" pitchFamily="2" charset="-122"/>
            </a:endParaRPr>
          </a:p>
          <a:p>
            <a:r>
              <a:rPr lang="zh-CN" altLang="en-US" sz="2800" b="1" dirty="0">
                <a:solidFill>
                  <a:schemeClr val="tx2">
                    <a:lumMod val="50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可以带我去吗？</a:t>
            </a:r>
          </a:p>
        </p:txBody>
      </p:sp>
      <p:sp>
        <p:nvSpPr>
          <p:cNvPr id="6" name="椭圆 5"/>
          <p:cNvSpPr/>
          <p:nvPr/>
        </p:nvSpPr>
        <p:spPr>
          <a:xfrm>
            <a:off x="1325760" y="677019"/>
            <a:ext cx="960931" cy="882292"/>
          </a:xfrm>
          <a:prstGeom prst="ellipse">
            <a:avLst/>
          </a:prstGeom>
          <a:solidFill>
            <a:srgbClr val="244B5C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>
              <a:solidFill>
                <a:schemeClr val="tx2">
                  <a:lumMod val="50000"/>
                </a:schemeClr>
              </a:solidFill>
              <a:latin typeface="字体视界-单纯体" panose="02010601030101010101" pitchFamily="2" charset="-122"/>
              <a:ea typeface="字体视界-单纯体" panose="02010601030101010101" pitchFamily="2" charset="-122"/>
            </a:endParaRPr>
          </a:p>
        </p:txBody>
      </p:sp>
      <p:sp>
        <p:nvSpPr>
          <p:cNvPr id="7" name="TextBox 5"/>
          <p:cNvSpPr txBox="1"/>
          <p:nvPr/>
        </p:nvSpPr>
        <p:spPr>
          <a:xfrm flipH="1">
            <a:off x="1567372" y="776924"/>
            <a:ext cx="665760" cy="682482"/>
          </a:xfrm>
          <a:prstGeom prst="rect">
            <a:avLst/>
          </a:prstGeom>
          <a:noFill/>
        </p:spPr>
        <p:txBody>
          <a:bodyPr wrap="square" lIns="96762" tIns="48381" rIns="96762" bIns="48381" rtlCol="0">
            <a:spAutoFit/>
          </a:bodyPr>
          <a:lstStyle/>
          <a:p>
            <a:r>
              <a:rPr lang="en-US" altLang="zh-CN" sz="3800" b="1" dirty="0">
                <a:solidFill>
                  <a:schemeClr val="bg1"/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01</a:t>
            </a:r>
            <a:endParaRPr lang="zh-CN" altLang="en-US" sz="3800" b="1" dirty="0">
              <a:solidFill>
                <a:schemeClr val="bg1"/>
              </a:solidFill>
              <a:latin typeface="字体视界-单纯体" panose="02010601030101010101" pitchFamily="2" charset="-122"/>
              <a:ea typeface="字体视界-单纯体" panose="02010601030101010101" pitchFamily="2" charset="-122"/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3019172" y="812496"/>
            <a:ext cx="4169194" cy="867148"/>
          </a:xfrm>
          <a:prstGeom prst="rect">
            <a:avLst/>
          </a:prstGeom>
          <a:noFill/>
        </p:spPr>
        <p:txBody>
          <a:bodyPr wrap="none" lIns="96762" tIns="48381" rIns="96762" bIns="48381" rtlCol="0">
            <a:spAutoFit/>
          </a:bodyPr>
          <a:lstStyle/>
          <a:p>
            <a:r>
              <a:rPr lang="zh-CN" altLang="en-US" sz="2500" b="1" spc="317" dirty="0">
                <a:solidFill>
                  <a:schemeClr val="tx2">
                    <a:lumMod val="50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当不认识的人和你说话不</a:t>
            </a:r>
            <a:endParaRPr lang="en-US" altLang="zh-CN" sz="2500" b="1" spc="317" dirty="0">
              <a:solidFill>
                <a:schemeClr val="tx2">
                  <a:lumMod val="50000"/>
                </a:schemeClr>
              </a:solidFill>
              <a:latin typeface="字体视界-单纯体" panose="02010601030101010101" pitchFamily="2" charset="-122"/>
              <a:ea typeface="字体视界-单纯体" panose="02010601030101010101" pitchFamily="2" charset="-122"/>
            </a:endParaRPr>
          </a:p>
          <a:p>
            <a:r>
              <a:rPr lang="zh-CN" altLang="en-US" sz="2500" b="1" spc="317" dirty="0">
                <a:solidFill>
                  <a:schemeClr val="tx2">
                    <a:lumMod val="50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要相信。应赶快离开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80976" y="677019"/>
            <a:ext cx="1687303" cy="2057077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53C7B5F8-A884-46EE-99A5-019CD640BE4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0038" y="3974026"/>
            <a:ext cx="3676650" cy="2941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280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700">
        <p:random/>
      </p:transition>
    </mc:Choice>
    <mc:Fallback xmlns="">
      <p:transition spd="slow" advTm="47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92970">
            <a:off x="797791" y="940578"/>
            <a:ext cx="1982768" cy="1023937"/>
          </a:xfrm>
          <a:prstGeom prst="rect">
            <a:avLst/>
          </a:prstGeom>
        </p:spPr>
      </p:pic>
      <p:sp>
        <p:nvSpPr>
          <p:cNvPr id="6" name="椭圆 5"/>
          <p:cNvSpPr/>
          <p:nvPr/>
        </p:nvSpPr>
        <p:spPr>
          <a:xfrm>
            <a:off x="1325760" y="774990"/>
            <a:ext cx="960931" cy="882292"/>
          </a:xfrm>
          <a:prstGeom prst="ellipse">
            <a:avLst/>
          </a:prstGeom>
          <a:solidFill>
            <a:srgbClr val="244B5C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/>
          </a:p>
        </p:txBody>
      </p:sp>
      <p:sp>
        <p:nvSpPr>
          <p:cNvPr id="7" name="TextBox 5"/>
          <p:cNvSpPr txBox="1"/>
          <p:nvPr/>
        </p:nvSpPr>
        <p:spPr>
          <a:xfrm flipH="1">
            <a:off x="1410690" y="910467"/>
            <a:ext cx="1177938" cy="682482"/>
          </a:xfrm>
          <a:prstGeom prst="rect">
            <a:avLst/>
          </a:prstGeom>
          <a:noFill/>
        </p:spPr>
        <p:txBody>
          <a:bodyPr wrap="square" lIns="96762" tIns="48381" rIns="96762" bIns="48381" rtlCol="0">
            <a:spAutoFit/>
          </a:bodyPr>
          <a:lstStyle/>
          <a:p>
            <a:r>
              <a:rPr lang="en-US" altLang="zh-CN" sz="3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3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3019172" y="910467"/>
            <a:ext cx="4169194" cy="867148"/>
          </a:xfrm>
          <a:prstGeom prst="rect">
            <a:avLst/>
          </a:prstGeom>
          <a:noFill/>
        </p:spPr>
        <p:txBody>
          <a:bodyPr wrap="none" lIns="96762" tIns="48381" rIns="96762" bIns="48381" rtlCol="0">
            <a:spAutoFit/>
          </a:bodyPr>
          <a:lstStyle/>
          <a:p>
            <a:r>
              <a:rPr lang="zh-CN" altLang="en-US" sz="2500" b="1" spc="317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不要吃陌生人给的任何东</a:t>
            </a:r>
          </a:p>
          <a:p>
            <a:r>
              <a:rPr lang="zh-CN" altLang="en-US" sz="2500" b="1" spc="317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西，更不要和陌生人走。</a:t>
            </a:r>
          </a:p>
        </p:txBody>
      </p:sp>
      <p:sp>
        <p:nvSpPr>
          <p:cNvPr id="18" name="椭圆形标注 17"/>
          <p:cNvSpPr/>
          <p:nvPr/>
        </p:nvSpPr>
        <p:spPr>
          <a:xfrm flipH="1">
            <a:off x="9003534" y="2009797"/>
            <a:ext cx="2640481" cy="1534376"/>
          </a:xfrm>
          <a:prstGeom prst="wedgeEllipseCallout">
            <a:avLst>
              <a:gd name="adj1" fmla="val 76382"/>
              <a:gd name="adj2" fmla="val 40573"/>
            </a:avLst>
          </a:prstGeom>
          <a:solidFill>
            <a:srgbClr val="17A077"/>
          </a:solidFill>
          <a:ln w="381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762" tIns="48381" rIns="96762" bIns="48381" rtlCol="0" anchor="ctr"/>
          <a:lstStyle/>
          <a:p>
            <a:pPr algn="ctr"/>
            <a:endParaRPr lang="zh-CN" altLang="en-US">
              <a:latin typeface="字体视界-单纯体" panose="02010601030101010101" pitchFamily="2" charset="-122"/>
              <a:ea typeface="字体视界-单纯体" panose="02010601030101010101" pitchFamily="2" charset="-122"/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9358393" y="2376655"/>
            <a:ext cx="2078656" cy="836371"/>
          </a:xfrm>
          <a:prstGeom prst="rect">
            <a:avLst/>
          </a:prstGeom>
          <a:noFill/>
        </p:spPr>
        <p:txBody>
          <a:bodyPr wrap="square" lIns="96762" tIns="48381" rIns="96762" bIns="48381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小朋友，好吃的糖果给你</a:t>
            </a:r>
            <a:r>
              <a:rPr lang="en-US" altLang="zh-CN" sz="2400" b="1" dirty="0">
                <a:solidFill>
                  <a:schemeClr val="bg1"/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~</a:t>
            </a:r>
            <a:endParaRPr lang="zh-CN" altLang="en-US" sz="2400" b="1" dirty="0">
              <a:solidFill>
                <a:schemeClr val="bg1"/>
              </a:solidFill>
              <a:latin typeface="字体视界-单纯体" panose="02010601030101010101" pitchFamily="2" charset="-122"/>
              <a:ea typeface="字体视界-单纯体" panose="02010601030101010101" pitchFamily="2" charset="-122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92E862D3-4A48-48F2-BB99-5B836472951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3990" y="83559"/>
            <a:ext cx="3569764" cy="2520964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60F529DB-B722-43F2-A311-A391469CDC4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2666" y="1824226"/>
            <a:ext cx="7142716" cy="5101117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E60E8996-06A3-45E4-B4B5-21BE0770FD4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806" y="4689462"/>
            <a:ext cx="2615430" cy="2092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686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500">
        <p:random/>
      </p:transition>
    </mc:Choice>
    <mc:Fallback xmlns="">
      <p:transition spd="slow" advTm="45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5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1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9" grpId="0"/>
      <p:bldP spid="18" grpId="0" animBg="1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6741" y="635750"/>
            <a:ext cx="8106389" cy="4332084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4167756" y="2182605"/>
            <a:ext cx="503214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5400" dirty="0">
                <a:solidFill>
                  <a:schemeClr val="tx2">
                    <a:lumMod val="50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识别坏人的误区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BF8360DA-8078-4529-89B3-BF31DA9380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0694" y="4165397"/>
            <a:ext cx="3365754" cy="269260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45B17584-EEDF-4480-9125-EC0EB531FD7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320963">
            <a:off x="589505" y="220286"/>
            <a:ext cx="5130997" cy="353146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29302A92-F88E-4D76-A990-838F03EE27F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2302" y="137568"/>
            <a:ext cx="3569764" cy="2520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90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800">
        <p:random/>
      </p:transition>
    </mc:Choice>
    <mc:Fallback xmlns="">
      <p:transition spd="slow" advTm="28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cos(4*pi*$)*(1-$)^2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*cos(4*pi*$)*(1-$)^2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895F1AFB-0575-400A-8ACD-04FE18D5B1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5177" y="977388"/>
            <a:ext cx="5089698" cy="1191770"/>
          </a:xfrm>
          <a:prstGeom prst="rect">
            <a:avLst/>
          </a:prstGeom>
        </p:spPr>
      </p:pic>
      <p:sp>
        <p:nvSpPr>
          <p:cNvPr id="15" name="TextBox 2"/>
          <p:cNvSpPr txBox="1"/>
          <p:nvPr/>
        </p:nvSpPr>
        <p:spPr>
          <a:xfrm flipH="1">
            <a:off x="6096000" y="1358429"/>
            <a:ext cx="4640025" cy="482428"/>
          </a:xfrm>
          <a:prstGeom prst="rect">
            <a:avLst/>
          </a:prstGeom>
          <a:noFill/>
        </p:spPr>
        <p:txBody>
          <a:bodyPr wrap="square" lIns="96762" tIns="48381" rIns="96762" bIns="48381" rtlCol="0">
            <a:spAutoFit/>
          </a:bodyPr>
          <a:lstStyle/>
          <a:p>
            <a:r>
              <a:rPr lang="zh-CN" altLang="en-US" sz="2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误区一、长得和善就是好人</a:t>
            </a:r>
          </a:p>
        </p:txBody>
      </p:sp>
      <p:sp>
        <p:nvSpPr>
          <p:cNvPr id="16" name="TextBox 3"/>
          <p:cNvSpPr txBox="1"/>
          <p:nvPr/>
        </p:nvSpPr>
        <p:spPr>
          <a:xfrm>
            <a:off x="5693130" y="2484885"/>
            <a:ext cx="5042895" cy="1295279"/>
          </a:xfrm>
          <a:prstGeom prst="rect">
            <a:avLst/>
          </a:prstGeom>
          <a:noFill/>
        </p:spPr>
        <p:txBody>
          <a:bodyPr wrap="none" lIns="96762" tIns="48381" rIns="96762" bIns="4838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不要单从穿着，年纪判断一个人是好是坏。有时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字体视界-单纯体" panose="02010601030101010101" pitchFamily="2" charset="-122"/>
              <a:ea typeface="字体视界-单纯体" panose="02010601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候！穿着整洁的人不一定是好人，年长和善的老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字体视界-单纯体" panose="02010601030101010101" pitchFamily="2" charset="-122"/>
              <a:ea typeface="字体视界-单纯体" panose="02010601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人也可能会犯罪。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4C271733-E454-4035-982B-51A5F11F2A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12019">
            <a:off x="5888498" y="3198294"/>
            <a:ext cx="5055027" cy="356985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E4A5263C-D7E3-4DD7-9659-869C7B568FB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844" y="2823489"/>
            <a:ext cx="5169156" cy="3662864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68F67210-3736-4FA5-A06E-B3299A307EC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379" y="330924"/>
            <a:ext cx="2246182" cy="1509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091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7500">
        <p:random/>
      </p:transition>
    </mc:Choice>
    <mc:Fallback xmlns="">
      <p:transition spd="slow" advTm="75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45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450"/>
                            </p:stCondLst>
                            <p:childTnLst>
                              <p:par>
                                <p:cTn id="23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D4AEDFF9-FCF7-4080-B3C5-83DC042788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2520" y="1010045"/>
            <a:ext cx="5089698" cy="1191770"/>
          </a:xfrm>
          <a:prstGeom prst="rect">
            <a:avLst/>
          </a:prstGeom>
        </p:spPr>
      </p:pic>
      <p:sp>
        <p:nvSpPr>
          <p:cNvPr id="15" name="TextBox 2"/>
          <p:cNvSpPr txBox="1"/>
          <p:nvPr/>
        </p:nvSpPr>
        <p:spPr>
          <a:xfrm flipH="1">
            <a:off x="6165478" y="1425474"/>
            <a:ext cx="4640025" cy="482428"/>
          </a:xfrm>
          <a:prstGeom prst="rect">
            <a:avLst/>
          </a:prstGeom>
          <a:noFill/>
        </p:spPr>
        <p:txBody>
          <a:bodyPr wrap="square" lIns="96762" tIns="48381" rIns="96762" bIns="48381" rtlCol="0">
            <a:spAutoFit/>
          </a:bodyPr>
          <a:lstStyle/>
          <a:p>
            <a:r>
              <a:rPr lang="zh-CN" altLang="en-US" sz="2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误区二、坏人都是男性</a:t>
            </a:r>
          </a:p>
        </p:txBody>
      </p:sp>
      <p:sp>
        <p:nvSpPr>
          <p:cNvPr id="16" name="TextBox 3"/>
          <p:cNvSpPr txBox="1"/>
          <p:nvPr/>
        </p:nvSpPr>
        <p:spPr>
          <a:xfrm>
            <a:off x="5720273" y="2415710"/>
            <a:ext cx="4773590" cy="1621137"/>
          </a:xfrm>
          <a:prstGeom prst="rect">
            <a:avLst/>
          </a:prstGeom>
          <a:noFill/>
        </p:spPr>
        <p:txBody>
          <a:bodyPr wrap="none" lIns="96762" tIns="48381" rIns="96762" bIns="4838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有调查显示名女性罪犯的比例组建呈上升趋势。</a:t>
            </a:r>
          </a:p>
          <a:p>
            <a:pPr>
              <a:lnSpc>
                <a:spcPct val="150000"/>
              </a:lnSpc>
            </a:pPr>
            <a:r>
              <a:rPr lang="zh-CN" altLang="en-US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大家千万不要印象中“阿姨比叔叔文明”滴对</a:t>
            </a:r>
          </a:p>
          <a:p>
            <a:pPr>
              <a:lnSpc>
                <a:spcPct val="150000"/>
              </a:lnSpc>
            </a:pPr>
            <a:r>
              <a:rPr lang="zh-CN" altLang="en-US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陌生的成年女性放松警惕。不要随便接受陌生</a:t>
            </a:r>
          </a:p>
          <a:p>
            <a:pPr>
              <a:lnSpc>
                <a:spcPct val="150000"/>
              </a:lnSpc>
            </a:pPr>
            <a:r>
              <a:rPr lang="zh-CN" altLang="en-US" sz="1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女性的食物玩具等。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56466A16-07EA-4B68-86C7-C4D4C89FB44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6350" y="1272601"/>
            <a:ext cx="7711670" cy="5507446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88A5ED25-A467-4DDA-B512-573BCB6926C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182128" y="4250742"/>
            <a:ext cx="3766385" cy="2714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401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7500">
        <p:random/>
      </p:transition>
    </mc:Choice>
    <mc:Fallback xmlns="">
      <p:transition spd="slow" advTm="75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D1B7D60F-2499-43DB-A755-12A28F0D80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71" y="622007"/>
            <a:ext cx="7009524" cy="4673016"/>
          </a:xfrm>
          <a:prstGeom prst="rect">
            <a:avLst/>
          </a:prstGeom>
        </p:spPr>
      </p:pic>
      <p:sp>
        <p:nvSpPr>
          <p:cNvPr id="15" name="TextBox 2"/>
          <p:cNvSpPr txBox="1"/>
          <p:nvPr/>
        </p:nvSpPr>
        <p:spPr>
          <a:xfrm rot="21217646" flipH="1">
            <a:off x="1455975" y="3058542"/>
            <a:ext cx="4640025" cy="867148"/>
          </a:xfrm>
          <a:prstGeom prst="rect">
            <a:avLst/>
          </a:prstGeom>
          <a:noFill/>
        </p:spPr>
        <p:txBody>
          <a:bodyPr wrap="square" lIns="96762" tIns="48381" rIns="96762" bIns="48381" rtlCol="0">
            <a:spAutoFit/>
          </a:bodyPr>
          <a:lstStyle/>
          <a:p>
            <a:r>
              <a:rPr lang="zh-CN" altLang="en-US" sz="2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只要是对方是陌生人，无论对方长成什么样都不要和对方走。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62057" y="947057"/>
            <a:ext cx="4128249" cy="5886321"/>
          </a:xfrm>
          <a:prstGeom prst="rect">
            <a:avLst/>
          </a:prstGeom>
        </p:spPr>
      </p:pic>
      <p:sp>
        <p:nvSpPr>
          <p:cNvPr id="12" name="TextBox 7"/>
          <p:cNvSpPr txBox="1"/>
          <p:nvPr/>
        </p:nvSpPr>
        <p:spPr>
          <a:xfrm flipH="1">
            <a:off x="3594922" y="495774"/>
            <a:ext cx="3067135" cy="1067203"/>
          </a:xfrm>
          <a:prstGeom prst="rect">
            <a:avLst/>
          </a:prstGeom>
          <a:noFill/>
        </p:spPr>
        <p:txBody>
          <a:bodyPr wrap="square" lIns="96762" tIns="48381" rIns="96762" bIns="48381" rtlCol="0">
            <a:spAutoFit/>
          </a:bodyPr>
          <a:lstStyle/>
          <a:p>
            <a:r>
              <a:rPr lang="zh-CN" altLang="en-US" sz="6300" b="1" dirty="0">
                <a:solidFill>
                  <a:srgbClr val="E25448"/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记住！</a:t>
            </a:r>
          </a:p>
        </p:txBody>
      </p:sp>
    </p:spTree>
    <p:extLst>
      <p:ext uri="{BB962C8B-B14F-4D97-AF65-F5344CB8AC3E}">
        <p14:creationId xmlns:p14="http://schemas.microsoft.com/office/powerpoint/2010/main" val="2691529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000">
        <p:random/>
      </p:transition>
    </mc:Choice>
    <mc:Fallback xmlns="">
      <p:transition spd="slow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2" grpId="0"/>
      <p:bldP spid="12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  <p:tag name="RESOURCELIBID_ANIM" val="43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  <p:tag name="RESOURCELIBID_ANIM" val="43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  <p:tag name="RESOURCELIBID_ANIM" val="43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  <p:tag name="RESOURCELIBID_ANIM" val="43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  <p:tag name="RESOURCELIBID_ANIM" val="43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  <p:tag name="RESOURCELIBID_ANIM" val="430"/>
</p:tagLst>
</file>

<file path=ppt/theme/theme1.xml><?xml version="1.0" encoding="utf-8"?>
<a:theme xmlns:a="http://schemas.openxmlformats.org/drawingml/2006/main" name="Office Theme">
  <a:themeElements>
    <a:clrScheme name="自定义 2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FE6406"/>
      </a:accent1>
      <a:accent2>
        <a:srgbClr val="FF7E2F"/>
      </a:accent2>
      <a:accent3>
        <a:srgbClr val="FC670C"/>
      </a:accent3>
      <a:accent4>
        <a:srgbClr val="EA8908"/>
      </a:accent4>
      <a:accent5>
        <a:srgbClr val="E55A0D"/>
      </a:accent5>
      <a:accent6>
        <a:srgbClr val="CF4507"/>
      </a:accent6>
      <a:hlink>
        <a:srgbClr val="FE6406"/>
      </a:hlink>
      <a:folHlink>
        <a:srgbClr val="BFBFBF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680</TotalTime>
  <Words>958</Words>
  <Application>Microsoft Office PowerPoint</Application>
  <PresentationFormat>宽屏</PresentationFormat>
  <Paragraphs>99</Paragraphs>
  <Slides>26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8" baseType="lpstr">
      <vt:lpstr>Meiryo</vt:lpstr>
      <vt:lpstr>等线</vt:lpstr>
      <vt:lpstr>迷你简粗倩</vt:lpstr>
      <vt:lpstr>宋体</vt:lpstr>
      <vt:lpstr>微软雅黑</vt:lpstr>
      <vt:lpstr>字体视界-单纯体</vt:lpstr>
      <vt:lpstr>字体视界-美好体</vt:lpstr>
      <vt:lpstr>Arial</vt:lpstr>
      <vt:lpstr>Calibri</vt:lpstr>
      <vt:lpstr>Calibri Light</vt:lpstr>
      <vt:lpstr>Office Theme</vt:lpstr>
      <vt:lpstr>1_Office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105</cp:revision>
  <dcterms:created xsi:type="dcterms:W3CDTF">2017-08-18T03:02:00Z</dcterms:created>
  <dcterms:modified xsi:type="dcterms:W3CDTF">2020-12-04T13:13:31Z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2052-10.1.0.6929</vt:lpwstr>
  </property>
</Properties>
</file>