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  <p:sldMasterId id="2147483669" r:id="rId3"/>
  </p:sldMasterIdLst>
  <p:notesMasterIdLst>
    <p:notesMasterId r:id="rId29"/>
  </p:notesMasterIdLst>
  <p:sldIdLst>
    <p:sldId id="310" r:id="rId4"/>
    <p:sldId id="309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318" r:id="rId13"/>
    <p:sldId id="333" r:id="rId14"/>
    <p:sldId id="334" r:id="rId15"/>
    <p:sldId id="319" r:id="rId16"/>
    <p:sldId id="323" r:id="rId17"/>
    <p:sldId id="322" r:id="rId18"/>
    <p:sldId id="324" r:id="rId19"/>
    <p:sldId id="325" r:id="rId20"/>
    <p:sldId id="326" r:id="rId21"/>
    <p:sldId id="335" r:id="rId22"/>
    <p:sldId id="336" r:id="rId23"/>
    <p:sldId id="330" r:id="rId24"/>
    <p:sldId id="327" r:id="rId25"/>
    <p:sldId id="331" r:id="rId26"/>
    <p:sldId id="332" r:id="rId27"/>
    <p:sldId id="337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71BC"/>
    <a:srgbClr val="8BCFFF"/>
    <a:srgbClr val="3E8F30"/>
    <a:srgbClr val="974A09"/>
    <a:srgbClr val="005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 snapToGrid="0" showGuides="1">
      <p:cViewPr varScale="1">
        <p:scale>
          <a:sx n="106" d="100"/>
          <a:sy n="106" d="100"/>
        </p:scale>
        <p:origin x="792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4A1C0D-1A70-4B04-A406-AA968F09D771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587E6-EBF4-4090-AD05-3BB619AA39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055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0948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9139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34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647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9309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9458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968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15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732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物体, 时钟&#10;&#10;已生成高可信度的说明">
            <a:extLst>
              <a:ext uri="{FF2B5EF4-FFF2-40B4-BE49-F238E27FC236}">
                <a16:creationId xmlns="" xmlns:a16="http://schemas.microsoft.com/office/drawing/2014/main" id="{DC4FAE0E-9AF3-4901-824C-F3E56AECDD8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9500"/>
            <a:ext cx="12192000" cy="32512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E8FA3E60-BD85-44C3-8805-95DCF97027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759" y="685966"/>
            <a:ext cx="981075" cy="58102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0F6CCFA9-E0FA-487C-99AD-7D84DD8EBED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199" y="1054802"/>
            <a:ext cx="1333500" cy="69532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AD89D83C-1625-4CE4-9E52-7E1761E0D3E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724" y="719853"/>
            <a:ext cx="1057275" cy="5715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78780553-5190-42A0-B373-1D62FD8F811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792" y="685966"/>
            <a:ext cx="895350" cy="523875"/>
          </a:xfrm>
          <a:prstGeom prst="rect">
            <a:avLst/>
          </a:prstGeom>
        </p:spPr>
      </p:pic>
      <p:pic>
        <p:nvPicPr>
          <p:cNvPr id="11" name="图片 10" descr="cf6a03843171e56c4b8f06e4c8cde872">
            <a:extLst>
              <a:ext uri="{FF2B5EF4-FFF2-40B4-BE49-F238E27FC236}">
                <a16:creationId xmlns="" xmlns:a16="http://schemas.microsoft.com/office/drawing/2014/main" id="{AFD5BE7F-2242-4B8F-8637-1582BCCF248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17475" y="405197"/>
            <a:ext cx="1410335" cy="132588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8A3FEEFD-C782-4DC2-8830-A84E8FA1FAF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024892" y="246380"/>
            <a:ext cx="2167108" cy="210312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3B236E15-82F1-4379-8F08-C18FEF20D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46" b="7850"/>
          <a:stretch/>
        </p:blipFill>
        <p:spPr>
          <a:xfrm>
            <a:off x="1" y="5558553"/>
            <a:ext cx="12191999" cy="129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065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图片包含 物体, 时钟&#10;&#10;已生成高可信度的说明">
            <a:extLst>
              <a:ext uri="{FF2B5EF4-FFF2-40B4-BE49-F238E27FC236}">
                <a16:creationId xmlns="" xmlns:a16="http://schemas.microsoft.com/office/drawing/2014/main" id="{13C62C2E-9866-40A9-9988-564F5B3DF4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9500"/>
            <a:ext cx="12192000" cy="32512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C349C1DD-3EBB-48B3-8F3D-C7C2D938BA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759" y="685966"/>
            <a:ext cx="981075" cy="58102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948DA38-2AE5-42F7-8875-0D5A9CB7158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199" y="1054802"/>
            <a:ext cx="1333500" cy="69532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34E313FB-BABE-4424-A874-9D2623E1718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724" y="719853"/>
            <a:ext cx="1057275" cy="5715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B1F02E67-2F7F-45FE-A800-0FA60959278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792" y="685966"/>
            <a:ext cx="895350" cy="523875"/>
          </a:xfrm>
          <a:prstGeom prst="rect">
            <a:avLst/>
          </a:prstGeom>
        </p:spPr>
      </p:pic>
      <p:pic>
        <p:nvPicPr>
          <p:cNvPr id="13" name="图片 12" descr="cf6a03843171e56c4b8f06e4c8cde872">
            <a:extLst>
              <a:ext uri="{FF2B5EF4-FFF2-40B4-BE49-F238E27FC236}">
                <a16:creationId xmlns="" xmlns:a16="http://schemas.microsoft.com/office/drawing/2014/main" id="{26098AC1-E302-4AC7-B2E0-045BCF5CBBE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17475" y="405197"/>
            <a:ext cx="1410335" cy="132588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0BBBF64B-B5CE-4B54-921D-16116646D5E7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024892" y="246380"/>
            <a:ext cx="2167108" cy="210312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C8F30B1F-C3BB-4FA4-BB46-8A3F4A625E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46" b="7850"/>
          <a:stretch/>
        </p:blipFill>
        <p:spPr>
          <a:xfrm>
            <a:off x="1" y="5558553"/>
            <a:ext cx="12191999" cy="129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659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7439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792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92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605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376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42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5" Type="http://schemas.openxmlformats.org/officeDocument/2006/relationships/tags" Target="../tags/tag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2.png"/><Relationship Id="rId3" Type="http://schemas.openxmlformats.org/officeDocument/2006/relationships/theme" Target="../theme/theme2.xml"/><Relationship Id="rId7" Type="http://schemas.openxmlformats.org/officeDocument/2006/relationships/image" Target="../media/image5.png"/><Relationship Id="rId12" Type="http://schemas.openxmlformats.org/officeDocument/2006/relationships/image" Target="../media/image11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11" Type="http://schemas.openxmlformats.org/officeDocument/2006/relationships/image" Target="../media/image10.png"/><Relationship Id="rId5" Type="http://schemas.openxmlformats.org/officeDocument/2006/relationships/image" Target="../media/image3.png"/><Relationship Id="rId10" Type="http://schemas.openxmlformats.org/officeDocument/2006/relationships/image" Target="../media/image8.GIF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9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5"/>
            </p:custDataLst>
          </p:nvPr>
        </p:nvSpPr>
        <p:spPr>
          <a:xfrm>
            <a:off x="-25400000" y="-2540000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>
            <p:custDataLst>
              <p:tags r:id="rId6"/>
            </p:custDataLst>
          </p:nvPr>
        </p:nvSpPr>
        <p:spPr>
          <a:xfrm>
            <a:off x="37592000" y="3225800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7E41289-9F39-4451-B6E0-9A2BCA8C4EA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BC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4580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7" r:id="rId2"/>
    <p:sldLayoutId id="214748365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B9234092-18A3-4DE4-9B4A-A408D8C330B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BC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" name="图片 4" descr="图片包含 物体, 时钟&#10;&#10;已生成高可信度的说明">
            <a:extLst>
              <a:ext uri="{FF2B5EF4-FFF2-40B4-BE49-F238E27FC236}">
                <a16:creationId xmlns="" xmlns:a16="http://schemas.microsoft.com/office/drawing/2014/main" id="{A0CDB0E6-6966-4630-AF22-695FDFB3EC7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9500"/>
            <a:ext cx="12192000" cy="32512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0AA5655D-B692-451F-A55F-10E9AF1D34F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759" y="685966"/>
            <a:ext cx="981075" cy="58102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4DADF401-83FE-472E-954E-FDFA1FDE529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199" y="1054802"/>
            <a:ext cx="1333500" cy="69532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C188A66-534A-4636-9E67-2AE39A45AA80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724" y="719853"/>
            <a:ext cx="1057275" cy="5715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5ACD9910-7A03-4AF6-ADD2-6CFABF5114A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792" y="685966"/>
            <a:ext cx="895350" cy="523875"/>
          </a:xfrm>
          <a:prstGeom prst="rect">
            <a:avLst/>
          </a:prstGeom>
        </p:spPr>
      </p:pic>
      <p:pic>
        <p:nvPicPr>
          <p:cNvPr id="10" name="图片 9" descr="cf6a03843171e56c4b8f06e4c8cde872">
            <a:extLst>
              <a:ext uri="{FF2B5EF4-FFF2-40B4-BE49-F238E27FC236}">
                <a16:creationId xmlns="" xmlns:a16="http://schemas.microsoft.com/office/drawing/2014/main" id="{896E3E33-99B9-431A-89D2-07D555AE97B6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417475" y="405197"/>
            <a:ext cx="1410335" cy="132588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56F50539-F1FF-4975-A927-1AB9F4493C85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024892" y="246380"/>
            <a:ext cx="2167108" cy="210312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DF0F7482-7824-46DD-AB6D-BC88216537B0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16" y="3698196"/>
            <a:ext cx="1950724" cy="1950724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="" xmlns:a16="http://schemas.microsoft.com/office/drawing/2014/main" id="{53946C6E-6285-4F6A-92E0-5FE0E98F4049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991" y="3698196"/>
            <a:ext cx="1950724" cy="1950724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="" xmlns:a16="http://schemas.microsoft.com/office/drawing/2014/main" id="{D89DF3D4-663C-4C30-97CE-A38D7F8A228F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532" y="3948500"/>
            <a:ext cx="1700419" cy="170041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34FA7D1B-EC0E-4731-8D61-866D7B90E198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4996308"/>
            <a:ext cx="1903179" cy="64249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B3145ADE-FA12-42D0-8361-EF69C0CC1AB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292" y="4996308"/>
            <a:ext cx="1903179" cy="642492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AE739C6-755D-4335-87A7-8AA07ADE1CE9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556" y="4998205"/>
            <a:ext cx="1903179" cy="64249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31671F88-C09C-456B-9983-0FE36AD2886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687" y="5006428"/>
            <a:ext cx="1903179" cy="642492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6164702C-8221-4A40-B98D-65BE31BB66EE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353" y="5006428"/>
            <a:ext cx="1903179" cy="642492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902290C0-BEB7-4682-85E4-0DF5366A8FD9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307" y="4994929"/>
            <a:ext cx="1903179" cy="642492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946F979C-FD74-4A4C-85ED-083722748045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8685" y="4983430"/>
            <a:ext cx="1903179" cy="642492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="" xmlns:a16="http://schemas.microsoft.com/office/drawing/2014/main" id="{5163612B-6D3F-4BBB-BC97-85C030293B30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573" y="4996308"/>
            <a:ext cx="1903179" cy="642492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="" xmlns:a16="http://schemas.microsoft.com/office/drawing/2014/main" id="{37B0D71E-F6F8-4FC3-9B4F-15C85C5EC6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46" b="7850"/>
          <a:stretch/>
        </p:blipFill>
        <p:spPr>
          <a:xfrm>
            <a:off x="1" y="5558553"/>
            <a:ext cx="12191999" cy="129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488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2020/12/6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267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2.png"/><Relationship Id="rId7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47.png"/><Relationship Id="rId4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2.png"/><Relationship Id="rId7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5.png"/><Relationship Id="rId7" Type="http://schemas.openxmlformats.org/officeDocument/2006/relationships/image" Target="../media/image30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1.png"/><Relationship Id="rId4" Type="http://schemas.openxmlformats.org/officeDocument/2006/relationships/image" Target="../media/image1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D60ED42-8FB3-4C82-A9FD-84A96CEAFCC6}"/>
              </a:ext>
            </a:extLst>
          </p:cNvPr>
          <p:cNvGrpSpPr/>
          <p:nvPr/>
        </p:nvGrpSpPr>
        <p:grpSpPr>
          <a:xfrm>
            <a:off x="1" y="2195204"/>
            <a:ext cx="12191998" cy="4662796"/>
            <a:chOff x="1" y="2195204"/>
            <a:chExt cx="12191998" cy="4662796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7F91E578-8497-4822-B77C-56084F441E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 b="7850"/>
            <a:stretch/>
          </p:blipFill>
          <p:spPr>
            <a:xfrm>
              <a:off x="1" y="2766705"/>
              <a:ext cx="6470452" cy="4091295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CBE0BE54-5024-443B-A4E4-FC97536673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2843" b="7329"/>
            <a:stretch/>
          </p:blipFill>
          <p:spPr>
            <a:xfrm>
              <a:off x="5954130" y="2195204"/>
              <a:ext cx="6237869" cy="4662796"/>
            </a:xfrm>
            <a:prstGeom prst="rect">
              <a:avLst/>
            </a:prstGeom>
          </p:spPr>
        </p:pic>
      </p:grp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470CA90A-0D88-43D9-AB61-E6794D8B28F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44"/>
          <a:stretch/>
        </p:blipFill>
        <p:spPr>
          <a:xfrm>
            <a:off x="4130901" y="3582527"/>
            <a:ext cx="3930197" cy="327547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9DEF838C-82D0-46AF-BF43-C8B90E34FA8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3" t="4722" r="12497" b="62221"/>
          <a:stretch/>
        </p:blipFill>
        <p:spPr>
          <a:xfrm>
            <a:off x="3789679" y="38100"/>
            <a:ext cx="4328901" cy="292703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C6328F9B-79E8-455F-B63D-7C1A00C95D04}"/>
              </a:ext>
            </a:extLst>
          </p:cNvPr>
          <p:cNvSpPr txBox="1"/>
          <p:nvPr/>
        </p:nvSpPr>
        <p:spPr>
          <a:xfrm>
            <a:off x="2443664" y="2605620"/>
            <a:ext cx="7595685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ln w="19050">
                  <a:solidFill>
                    <a:srgbClr val="5971BC"/>
                  </a:solidFill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小学生交通安全教育主题班会</a:t>
            </a:r>
          </a:p>
        </p:txBody>
      </p:sp>
    </p:spTree>
    <p:extLst>
      <p:ext uri="{BB962C8B-B14F-4D97-AF65-F5344CB8AC3E}">
        <p14:creationId xmlns:p14="http://schemas.microsoft.com/office/powerpoint/2010/main" val="361643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000"/>
    </mc:Choice>
    <mc:Fallback xmlns="">
      <p:transition advTm="1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F2D8141A-C7EA-4C5B-8535-9AEC7AA9889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50061"/>
            <a:ext cx="12192000" cy="879768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3202A1A7-B6DA-4344-BC51-DEE199D004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989391"/>
            <a:ext cx="12192000" cy="879768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C9FE5D34-A88A-49FD-9173-2DD8A945EF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3720" y="2090962"/>
            <a:ext cx="3532280" cy="1909340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9ADD66A6-623C-44D8-BF3A-D9561E0AFCE7}"/>
              </a:ext>
            </a:extLst>
          </p:cNvPr>
          <p:cNvSpPr txBox="1"/>
          <p:nvPr/>
        </p:nvSpPr>
        <p:spPr>
          <a:xfrm>
            <a:off x="2676109" y="2927243"/>
            <a:ext cx="33075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不要在铁路导轨上行走、玩耍，横穿铁路轨道。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CB0451DE-CAE1-4978-864B-BDEB57CAC3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860" y="2412218"/>
            <a:ext cx="5677675" cy="4054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247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fallOve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23C599E-01F5-419C-88DF-854EDFACDFFC}"/>
              </a:ext>
            </a:extLst>
          </p:cNvPr>
          <p:cNvSpPr/>
          <p:nvPr/>
        </p:nvSpPr>
        <p:spPr>
          <a:xfrm>
            <a:off x="478488" y="1543050"/>
            <a:ext cx="11235023" cy="308278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1E414A6-A7C8-4D81-BBB9-CB5BB72BC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2" t="1944" r="40856" b="16389"/>
          <a:stretch/>
        </p:blipFill>
        <p:spPr>
          <a:xfrm>
            <a:off x="1388233" y="4133685"/>
            <a:ext cx="1402732" cy="2711527"/>
          </a:xfrm>
          <a:prstGeom prst="rect">
            <a:avLst/>
          </a:prstGeom>
        </p:spPr>
      </p:pic>
      <p:pic>
        <p:nvPicPr>
          <p:cNvPr id="39" name="图片 38" descr="图片包含 矢量图形&#10;&#10;已生成极高可信度的说明">
            <a:extLst>
              <a:ext uri="{FF2B5EF4-FFF2-40B4-BE49-F238E27FC236}">
                <a16:creationId xmlns="" xmlns:a16="http://schemas.microsoft.com/office/drawing/2014/main" id="{17570B9A-3901-4438-91C6-9989F83614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2330" y="4336919"/>
            <a:ext cx="1426242" cy="1906740"/>
          </a:xfrm>
          <a:prstGeom prst="rect">
            <a:avLst/>
          </a:prstGeom>
        </p:spPr>
      </p:pic>
      <p:sp>
        <p:nvSpPr>
          <p:cNvPr id="42" name="TextBox 27">
            <a:extLst>
              <a:ext uri="{FF2B5EF4-FFF2-40B4-BE49-F238E27FC236}">
                <a16:creationId xmlns="" xmlns:a16="http://schemas.microsoft.com/office/drawing/2014/main" id="{7330243D-D9C8-4B14-8ED3-36E5DCAC4E66}"/>
              </a:ext>
            </a:extLst>
          </p:cNvPr>
          <p:cNvSpPr txBox="1"/>
          <p:nvPr/>
        </p:nvSpPr>
        <p:spPr>
          <a:xfrm>
            <a:off x="4696951" y="472521"/>
            <a:ext cx="2798096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n w="22225">
                  <a:solidFill>
                    <a:schemeClr val="bg1"/>
                  </a:solidFill>
                </a:ln>
                <a:solidFill>
                  <a:srgbClr val="048676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骑车安全</a:t>
            </a:r>
          </a:p>
        </p:txBody>
      </p:sp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86A35310-A0BE-41FF-B730-D2740BB5712D}"/>
              </a:ext>
            </a:extLst>
          </p:cNvPr>
          <p:cNvGrpSpPr/>
          <p:nvPr/>
        </p:nvGrpSpPr>
        <p:grpSpPr>
          <a:xfrm>
            <a:off x="1050202" y="1894128"/>
            <a:ext cx="696789" cy="710061"/>
            <a:chOff x="641160" y="3787227"/>
            <a:chExt cx="696789" cy="710061"/>
          </a:xfrm>
        </p:grpSpPr>
        <p:pic>
          <p:nvPicPr>
            <p:cNvPr id="65" name="绿色旗">
              <a:extLst>
                <a:ext uri="{FF2B5EF4-FFF2-40B4-BE49-F238E27FC236}">
                  <a16:creationId xmlns="" xmlns:a16="http://schemas.microsoft.com/office/drawing/2014/main" id="{B9ABE3A4-C39E-4804-8D48-2108EA9875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60" y="3787227"/>
              <a:ext cx="696789" cy="710061"/>
            </a:xfrm>
            <a:prstGeom prst="rect">
              <a:avLst/>
            </a:prstGeom>
          </p:spPr>
        </p:pic>
        <p:sp>
          <p:nvSpPr>
            <p:cNvPr id="66" name="1">
              <a:extLst>
                <a:ext uri="{FF2B5EF4-FFF2-40B4-BE49-F238E27FC236}">
                  <a16:creationId xmlns="" xmlns:a16="http://schemas.microsoft.com/office/drawing/2014/main" id="{4C4BF3AF-5AB0-464E-B30C-F293C2D9CB3D}"/>
                </a:ext>
              </a:extLst>
            </p:cNvPr>
            <p:cNvSpPr txBox="1"/>
            <p:nvPr/>
          </p:nvSpPr>
          <p:spPr>
            <a:xfrm>
              <a:off x="754627" y="3873417"/>
              <a:ext cx="4928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方正胖娃_GBK" panose="03000509000000000000" pitchFamily="65" charset="-122"/>
                  <a:ea typeface="方正胖娃_GBK" panose="03000509000000000000" pitchFamily="65" charset="-122"/>
                </a:rPr>
                <a:t>1</a:t>
              </a:r>
              <a:endParaRPr lang="zh-CN" altLang="en-US" sz="2800" dirty="0">
                <a:solidFill>
                  <a:schemeClr val="bg1"/>
                </a:solidFill>
                <a:latin typeface="方正胖娃_GBK" panose="03000509000000000000" pitchFamily="65" charset="-122"/>
                <a:ea typeface="方正胖娃_GBK" panose="03000509000000000000" pitchFamily="65" charset="-122"/>
              </a:endParaRP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="" xmlns:a16="http://schemas.microsoft.com/office/drawing/2014/main" id="{6DBE08D1-5725-41EB-BFB6-0F56560EE32D}"/>
              </a:ext>
            </a:extLst>
          </p:cNvPr>
          <p:cNvGrpSpPr/>
          <p:nvPr/>
        </p:nvGrpSpPr>
        <p:grpSpPr>
          <a:xfrm>
            <a:off x="1050202" y="2694783"/>
            <a:ext cx="696789" cy="710061"/>
            <a:chOff x="641160" y="4842854"/>
            <a:chExt cx="696789" cy="710061"/>
          </a:xfrm>
        </p:grpSpPr>
        <p:pic>
          <p:nvPicPr>
            <p:cNvPr id="68" name="橘色旗">
              <a:extLst>
                <a:ext uri="{FF2B5EF4-FFF2-40B4-BE49-F238E27FC236}">
                  <a16:creationId xmlns="" xmlns:a16="http://schemas.microsoft.com/office/drawing/2014/main" id="{C0714BC3-9DDF-436D-86C0-02DF7BBBF9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60" y="4842854"/>
              <a:ext cx="696789" cy="710061"/>
            </a:xfrm>
            <a:prstGeom prst="rect">
              <a:avLst/>
            </a:prstGeom>
          </p:spPr>
        </p:pic>
        <p:sp>
          <p:nvSpPr>
            <p:cNvPr id="69" name="1">
              <a:extLst>
                <a:ext uri="{FF2B5EF4-FFF2-40B4-BE49-F238E27FC236}">
                  <a16:creationId xmlns="" xmlns:a16="http://schemas.microsoft.com/office/drawing/2014/main" id="{C139489D-3D61-4CCB-92C4-43C282B46773}"/>
                </a:ext>
              </a:extLst>
            </p:cNvPr>
            <p:cNvSpPr txBox="1"/>
            <p:nvPr/>
          </p:nvSpPr>
          <p:spPr>
            <a:xfrm>
              <a:off x="740772" y="4960420"/>
              <a:ext cx="4928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方正胖娃_GBK" panose="03000509000000000000" pitchFamily="65" charset="-122"/>
                  <a:ea typeface="方正胖娃_GBK" panose="03000509000000000000" pitchFamily="65" charset="-122"/>
                </a:rPr>
                <a:t>3</a:t>
              </a:r>
              <a:endParaRPr lang="zh-CN" altLang="en-US" sz="2800" dirty="0">
                <a:solidFill>
                  <a:schemeClr val="bg1"/>
                </a:solidFill>
                <a:latin typeface="方正胖娃_GBK" panose="03000509000000000000" pitchFamily="65" charset="-122"/>
                <a:ea typeface="方正胖娃_GBK" panose="03000509000000000000" pitchFamily="65" charset="-122"/>
              </a:endParaRPr>
            </a:p>
          </p:txBody>
        </p:sp>
      </p:grpSp>
      <p:grpSp>
        <p:nvGrpSpPr>
          <p:cNvPr id="70" name="组合 69">
            <a:extLst>
              <a:ext uri="{FF2B5EF4-FFF2-40B4-BE49-F238E27FC236}">
                <a16:creationId xmlns="" xmlns:a16="http://schemas.microsoft.com/office/drawing/2014/main" id="{48B9A6A0-CCE4-49A7-8309-9E1AD2C80386}"/>
              </a:ext>
            </a:extLst>
          </p:cNvPr>
          <p:cNvGrpSpPr/>
          <p:nvPr/>
        </p:nvGrpSpPr>
        <p:grpSpPr>
          <a:xfrm>
            <a:off x="1050202" y="3544898"/>
            <a:ext cx="696789" cy="710061"/>
            <a:chOff x="641160" y="5898481"/>
            <a:chExt cx="696789" cy="710061"/>
          </a:xfrm>
        </p:grpSpPr>
        <p:pic>
          <p:nvPicPr>
            <p:cNvPr id="71" name="黄色旗">
              <a:extLst>
                <a:ext uri="{FF2B5EF4-FFF2-40B4-BE49-F238E27FC236}">
                  <a16:creationId xmlns="" xmlns:a16="http://schemas.microsoft.com/office/drawing/2014/main" id="{20013837-A793-44BC-BC46-814B055C4BB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60" y="5898481"/>
              <a:ext cx="696789" cy="710061"/>
            </a:xfrm>
            <a:prstGeom prst="rect">
              <a:avLst/>
            </a:prstGeom>
          </p:spPr>
        </p:pic>
        <p:sp>
          <p:nvSpPr>
            <p:cNvPr id="72" name="1">
              <a:extLst>
                <a:ext uri="{FF2B5EF4-FFF2-40B4-BE49-F238E27FC236}">
                  <a16:creationId xmlns="" xmlns:a16="http://schemas.microsoft.com/office/drawing/2014/main" id="{A40C02B0-6611-44AC-A5CA-AA90ADE17741}"/>
                </a:ext>
              </a:extLst>
            </p:cNvPr>
            <p:cNvSpPr txBox="1"/>
            <p:nvPr/>
          </p:nvSpPr>
          <p:spPr>
            <a:xfrm>
              <a:off x="756383" y="5991901"/>
              <a:ext cx="4928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方正胖娃_GBK" panose="03000509000000000000" pitchFamily="65" charset="-122"/>
                  <a:ea typeface="方正胖娃_GBK" panose="03000509000000000000" pitchFamily="65" charset="-122"/>
                </a:rPr>
                <a:t>5</a:t>
              </a:r>
            </a:p>
          </p:txBody>
        </p:sp>
      </p:grpSp>
      <p:sp>
        <p:nvSpPr>
          <p:cNvPr id="73" name="文本框 72">
            <a:extLst>
              <a:ext uri="{FF2B5EF4-FFF2-40B4-BE49-F238E27FC236}">
                <a16:creationId xmlns="" xmlns:a16="http://schemas.microsoft.com/office/drawing/2014/main" id="{1BD6C559-2607-4AE9-B961-0EB198CB1BF0}"/>
              </a:ext>
            </a:extLst>
          </p:cNvPr>
          <p:cNvSpPr txBox="1"/>
          <p:nvPr/>
        </p:nvSpPr>
        <p:spPr>
          <a:xfrm>
            <a:off x="1896585" y="1901990"/>
            <a:ext cx="4054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未满</a:t>
            </a:r>
            <a:r>
              <a:rPr lang="en-US" altLang="zh-CN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12</a:t>
            </a:r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岁的儿童独自骑车</a:t>
            </a:r>
          </a:p>
        </p:txBody>
      </p:sp>
      <p:sp>
        <p:nvSpPr>
          <p:cNvPr id="74" name="文本框 73">
            <a:extLst>
              <a:ext uri="{FF2B5EF4-FFF2-40B4-BE49-F238E27FC236}">
                <a16:creationId xmlns="" xmlns:a16="http://schemas.microsoft.com/office/drawing/2014/main" id="{B192651F-F374-4FE6-8A98-18BF980BF3B6}"/>
              </a:ext>
            </a:extLst>
          </p:cNvPr>
          <p:cNvSpPr txBox="1"/>
          <p:nvPr/>
        </p:nvSpPr>
        <p:spPr>
          <a:xfrm>
            <a:off x="1896585" y="2713944"/>
            <a:ext cx="48301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骑车横冲直闯、争到强行，与机动车抢道、逆向骑车</a:t>
            </a:r>
          </a:p>
        </p:txBody>
      </p:sp>
      <p:sp>
        <p:nvSpPr>
          <p:cNvPr id="75" name="文本框 74">
            <a:extLst>
              <a:ext uri="{FF2B5EF4-FFF2-40B4-BE49-F238E27FC236}">
                <a16:creationId xmlns="" xmlns:a16="http://schemas.microsoft.com/office/drawing/2014/main" id="{22365CF1-DFFE-48F3-B01D-6DF898BCA04C}"/>
              </a:ext>
            </a:extLst>
          </p:cNvPr>
          <p:cNvSpPr txBox="1"/>
          <p:nvPr/>
        </p:nvSpPr>
        <p:spPr>
          <a:xfrm>
            <a:off x="1896585" y="3499115"/>
            <a:ext cx="5495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在路口闯信号灯</a:t>
            </a:r>
          </a:p>
        </p:txBody>
      </p:sp>
      <p:grpSp>
        <p:nvGrpSpPr>
          <p:cNvPr id="76" name="组合 75">
            <a:extLst>
              <a:ext uri="{FF2B5EF4-FFF2-40B4-BE49-F238E27FC236}">
                <a16:creationId xmlns="" xmlns:a16="http://schemas.microsoft.com/office/drawing/2014/main" id="{3CA8B7F0-959D-4491-82A0-F449AC13942A}"/>
              </a:ext>
            </a:extLst>
          </p:cNvPr>
          <p:cNvGrpSpPr/>
          <p:nvPr/>
        </p:nvGrpSpPr>
        <p:grpSpPr>
          <a:xfrm>
            <a:off x="7029719" y="3537931"/>
            <a:ext cx="696789" cy="710061"/>
            <a:chOff x="641160" y="3787227"/>
            <a:chExt cx="696789" cy="710061"/>
          </a:xfrm>
        </p:grpSpPr>
        <p:pic>
          <p:nvPicPr>
            <p:cNvPr id="77" name="绿色旗">
              <a:extLst>
                <a:ext uri="{FF2B5EF4-FFF2-40B4-BE49-F238E27FC236}">
                  <a16:creationId xmlns="" xmlns:a16="http://schemas.microsoft.com/office/drawing/2014/main" id="{634D6925-B6F1-4282-A0E4-DDC33868B9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60" y="3787227"/>
              <a:ext cx="696789" cy="710061"/>
            </a:xfrm>
            <a:prstGeom prst="rect">
              <a:avLst/>
            </a:prstGeom>
          </p:spPr>
        </p:pic>
        <p:sp>
          <p:nvSpPr>
            <p:cNvPr id="78" name="1">
              <a:extLst>
                <a:ext uri="{FF2B5EF4-FFF2-40B4-BE49-F238E27FC236}">
                  <a16:creationId xmlns="" xmlns:a16="http://schemas.microsoft.com/office/drawing/2014/main" id="{498B1088-161C-47C0-98EC-730025DFE93C}"/>
                </a:ext>
              </a:extLst>
            </p:cNvPr>
            <p:cNvSpPr txBox="1"/>
            <p:nvPr/>
          </p:nvSpPr>
          <p:spPr>
            <a:xfrm>
              <a:off x="754627" y="3873417"/>
              <a:ext cx="4928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方正胖娃_GBK" panose="03000509000000000000" pitchFamily="65" charset="-122"/>
                  <a:ea typeface="方正胖娃_GBK" panose="03000509000000000000" pitchFamily="65" charset="-122"/>
                </a:rPr>
                <a:t>6</a:t>
              </a:r>
              <a:endParaRPr lang="zh-CN" altLang="en-US" sz="2800" dirty="0">
                <a:solidFill>
                  <a:schemeClr val="bg1"/>
                </a:solidFill>
                <a:latin typeface="方正胖娃_GBK" panose="03000509000000000000" pitchFamily="65" charset="-122"/>
                <a:ea typeface="方正胖娃_GBK" panose="03000509000000000000" pitchFamily="65" charset="-122"/>
              </a:endParaRPr>
            </a:p>
          </p:txBody>
        </p:sp>
      </p:grpSp>
      <p:grpSp>
        <p:nvGrpSpPr>
          <p:cNvPr id="79" name="组合 78">
            <a:extLst>
              <a:ext uri="{FF2B5EF4-FFF2-40B4-BE49-F238E27FC236}">
                <a16:creationId xmlns="" xmlns:a16="http://schemas.microsoft.com/office/drawing/2014/main" id="{F4C89110-8FDB-4110-B7BB-5345E6366A5F}"/>
              </a:ext>
            </a:extLst>
          </p:cNvPr>
          <p:cNvGrpSpPr/>
          <p:nvPr/>
        </p:nvGrpSpPr>
        <p:grpSpPr>
          <a:xfrm>
            <a:off x="7029719" y="2711258"/>
            <a:ext cx="696789" cy="710061"/>
            <a:chOff x="641160" y="4842854"/>
            <a:chExt cx="696789" cy="710061"/>
          </a:xfrm>
        </p:grpSpPr>
        <p:pic>
          <p:nvPicPr>
            <p:cNvPr id="80" name="橘色旗">
              <a:extLst>
                <a:ext uri="{FF2B5EF4-FFF2-40B4-BE49-F238E27FC236}">
                  <a16:creationId xmlns="" xmlns:a16="http://schemas.microsoft.com/office/drawing/2014/main" id="{CE3049EE-55C9-460E-86E1-A1BC2D694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60" y="4842854"/>
              <a:ext cx="696789" cy="710061"/>
            </a:xfrm>
            <a:prstGeom prst="rect">
              <a:avLst/>
            </a:prstGeom>
          </p:spPr>
        </p:pic>
        <p:sp>
          <p:nvSpPr>
            <p:cNvPr id="81" name="1">
              <a:extLst>
                <a:ext uri="{FF2B5EF4-FFF2-40B4-BE49-F238E27FC236}">
                  <a16:creationId xmlns="" xmlns:a16="http://schemas.microsoft.com/office/drawing/2014/main" id="{7F42942B-BD03-475F-9998-EAB693529FBF}"/>
                </a:ext>
              </a:extLst>
            </p:cNvPr>
            <p:cNvSpPr txBox="1"/>
            <p:nvPr/>
          </p:nvSpPr>
          <p:spPr>
            <a:xfrm>
              <a:off x="740772" y="4960420"/>
              <a:ext cx="4928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方正胖娃_GBK" panose="03000509000000000000" pitchFamily="65" charset="-122"/>
                  <a:ea typeface="方正胖娃_GBK" panose="03000509000000000000" pitchFamily="65" charset="-122"/>
                </a:rPr>
                <a:t>4</a:t>
              </a:r>
              <a:endParaRPr lang="zh-CN" altLang="en-US" sz="2800" dirty="0">
                <a:solidFill>
                  <a:schemeClr val="bg1"/>
                </a:solidFill>
                <a:latin typeface="方正胖娃_GBK" panose="03000509000000000000" pitchFamily="65" charset="-122"/>
                <a:ea typeface="方正胖娃_GBK" panose="03000509000000000000" pitchFamily="65" charset="-122"/>
              </a:endParaRPr>
            </a:p>
          </p:txBody>
        </p:sp>
      </p:grpSp>
      <p:grpSp>
        <p:nvGrpSpPr>
          <p:cNvPr id="82" name="组合 81">
            <a:extLst>
              <a:ext uri="{FF2B5EF4-FFF2-40B4-BE49-F238E27FC236}">
                <a16:creationId xmlns="" xmlns:a16="http://schemas.microsoft.com/office/drawing/2014/main" id="{025496EC-5B3D-48E6-B5FF-9D830B0C607C}"/>
              </a:ext>
            </a:extLst>
          </p:cNvPr>
          <p:cNvGrpSpPr/>
          <p:nvPr/>
        </p:nvGrpSpPr>
        <p:grpSpPr>
          <a:xfrm>
            <a:off x="7029719" y="1901990"/>
            <a:ext cx="696789" cy="710061"/>
            <a:chOff x="641160" y="5898481"/>
            <a:chExt cx="696789" cy="710061"/>
          </a:xfrm>
        </p:grpSpPr>
        <p:pic>
          <p:nvPicPr>
            <p:cNvPr id="83" name="黄色旗">
              <a:extLst>
                <a:ext uri="{FF2B5EF4-FFF2-40B4-BE49-F238E27FC236}">
                  <a16:creationId xmlns="" xmlns:a16="http://schemas.microsoft.com/office/drawing/2014/main" id="{D1043A96-57D6-44DC-8FDC-A4F4444A5D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60" y="5898481"/>
              <a:ext cx="696789" cy="710061"/>
            </a:xfrm>
            <a:prstGeom prst="rect">
              <a:avLst/>
            </a:prstGeom>
          </p:spPr>
        </p:pic>
        <p:sp>
          <p:nvSpPr>
            <p:cNvPr id="84" name="1">
              <a:extLst>
                <a:ext uri="{FF2B5EF4-FFF2-40B4-BE49-F238E27FC236}">
                  <a16:creationId xmlns="" xmlns:a16="http://schemas.microsoft.com/office/drawing/2014/main" id="{9F21D3E6-DC54-441F-9305-EC70CB10CCEB}"/>
                </a:ext>
              </a:extLst>
            </p:cNvPr>
            <p:cNvSpPr txBox="1"/>
            <p:nvPr/>
          </p:nvSpPr>
          <p:spPr>
            <a:xfrm>
              <a:off x="756383" y="5991901"/>
              <a:ext cx="4928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方正胖娃_GBK" panose="03000509000000000000" pitchFamily="65" charset="-122"/>
                  <a:ea typeface="方正胖娃_GBK" panose="03000509000000000000" pitchFamily="65" charset="-122"/>
                </a:rPr>
                <a:t>2</a:t>
              </a:r>
            </a:p>
          </p:txBody>
        </p:sp>
      </p:grpSp>
      <p:sp>
        <p:nvSpPr>
          <p:cNvPr id="85" name="文本框 84">
            <a:extLst>
              <a:ext uri="{FF2B5EF4-FFF2-40B4-BE49-F238E27FC236}">
                <a16:creationId xmlns="" xmlns:a16="http://schemas.microsoft.com/office/drawing/2014/main" id="{BDDF726A-8D89-44B8-BC43-F53623BAEC56}"/>
              </a:ext>
            </a:extLst>
          </p:cNvPr>
          <p:cNvSpPr txBox="1"/>
          <p:nvPr/>
        </p:nvSpPr>
        <p:spPr>
          <a:xfrm>
            <a:off x="7876102" y="1898279"/>
            <a:ext cx="4648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不能在人行道、机动车道骑车</a:t>
            </a:r>
          </a:p>
        </p:txBody>
      </p:sp>
      <p:sp>
        <p:nvSpPr>
          <p:cNvPr id="86" name="文本框 85">
            <a:extLst>
              <a:ext uri="{FF2B5EF4-FFF2-40B4-BE49-F238E27FC236}">
                <a16:creationId xmlns="" xmlns:a16="http://schemas.microsoft.com/office/drawing/2014/main" id="{A021AAEB-59F0-4CCA-8F57-67218DC45415}"/>
              </a:ext>
            </a:extLst>
          </p:cNvPr>
          <p:cNvSpPr txBox="1"/>
          <p:nvPr/>
        </p:nvSpPr>
        <p:spPr>
          <a:xfrm>
            <a:off x="7876102" y="2730419"/>
            <a:ext cx="4830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转弯不减速，不打手势</a:t>
            </a:r>
          </a:p>
        </p:txBody>
      </p:sp>
      <p:sp>
        <p:nvSpPr>
          <p:cNvPr id="87" name="文本框 86">
            <a:extLst>
              <a:ext uri="{FF2B5EF4-FFF2-40B4-BE49-F238E27FC236}">
                <a16:creationId xmlns="" xmlns:a16="http://schemas.microsoft.com/office/drawing/2014/main" id="{51DB081A-EBD4-4738-85A4-28E271D4C21C}"/>
              </a:ext>
            </a:extLst>
          </p:cNvPr>
          <p:cNvSpPr txBox="1"/>
          <p:nvPr/>
        </p:nvSpPr>
        <p:spPr>
          <a:xfrm>
            <a:off x="7876102" y="3548593"/>
            <a:ext cx="49737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骑车双手离把</a:t>
            </a:r>
          </a:p>
        </p:txBody>
      </p:sp>
      <p:pic>
        <p:nvPicPr>
          <p:cNvPr id="32" name="图片 31">
            <a:extLst>
              <a:ext uri="{FF2B5EF4-FFF2-40B4-BE49-F238E27FC236}">
                <a16:creationId xmlns="" xmlns:a16="http://schemas.microsoft.com/office/drawing/2014/main" id="{0ABB56A3-7B32-4AEA-B397-B8861084FD0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3029" y="4161538"/>
            <a:ext cx="4287092" cy="3061714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="" xmlns:a16="http://schemas.microsoft.com/office/drawing/2014/main" id="{8F21881D-047E-449E-A8C1-C4939FE191A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27862" y="4977096"/>
            <a:ext cx="2873370" cy="192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8301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">
        <p15:prstTrans prst="peelOff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2" grpId="0"/>
      <p:bldP spid="73" grpId="0"/>
      <p:bldP spid="74" grpId="0"/>
      <p:bldP spid="75" grpId="0"/>
      <p:bldP spid="85" grpId="0"/>
      <p:bldP spid="86" grpId="0"/>
      <p:bldP spid="8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DAAFDA84-2F42-405E-A672-424492736839}"/>
              </a:ext>
            </a:extLst>
          </p:cNvPr>
          <p:cNvSpPr/>
          <p:nvPr/>
        </p:nvSpPr>
        <p:spPr>
          <a:xfrm>
            <a:off x="478488" y="1543050"/>
            <a:ext cx="11235023" cy="308278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TextBox 27">
            <a:extLst>
              <a:ext uri="{FF2B5EF4-FFF2-40B4-BE49-F238E27FC236}">
                <a16:creationId xmlns="" xmlns:a16="http://schemas.microsoft.com/office/drawing/2014/main" id="{EE4A12DB-660E-4E4C-8701-012897BF9722}"/>
              </a:ext>
            </a:extLst>
          </p:cNvPr>
          <p:cNvSpPr txBox="1"/>
          <p:nvPr/>
        </p:nvSpPr>
        <p:spPr>
          <a:xfrm>
            <a:off x="4696951" y="472521"/>
            <a:ext cx="2798096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n w="22225">
                  <a:solidFill>
                    <a:schemeClr val="bg1"/>
                  </a:solidFill>
                </a:ln>
                <a:solidFill>
                  <a:srgbClr val="048676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交通标示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5E56279-8321-4985-BC32-5C83CC6378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54" r="29321"/>
          <a:stretch/>
        </p:blipFill>
        <p:spPr>
          <a:xfrm flipH="1">
            <a:off x="9342860" y="4313327"/>
            <a:ext cx="2826892" cy="2552069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6B1D1640-7FAA-48E2-AF62-302BB39DF8E0}"/>
              </a:ext>
            </a:extLst>
          </p:cNvPr>
          <p:cNvSpPr txBox="1"/>
          <p:nvPr/>
        </p:nvSpPr>
        <p:spPr>
          <a:xfrm>
            <a:off x="1899117" y="3704305"/>
            <a:ext cx="226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禁止非机动车通行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D53C8168-D47B-48E1-AD8A-8D499A7C31BA}"/>
              </a:ext>
            </a:extLst>
          </p:cNvPr>
          <p:cNvSpPr txBox="1"/>
          <p:nvPr/>
        </p:nvSpPr>
        <p:spPr>
          <a:xfrm>
            <a:off x="4989132" y="3704305"/>
            <a:ext cx="23259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禁止骑自行车上坡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5F3843EB-E3F4-4ED4-9618-50FB1AF75756}"/>
              </a:ext>
            </a:extLst>
          </p:cNvPr>
          <p:cNvSpPr txBox="1"/>
          <p:nvPr/>
        </p:nvSpPr>
        <p:spPr>
          <a:xfrm>
            <a:off x="8138998" y="3704305"/>
            <a:ext cx="22707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禁止骑自行车下坡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69A637AF-D12B-4887-B358-77CE173D90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828" y="1801901"/>
            <a:ext cx="1816069" cy="1823813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A956B0FF-99BD-413A-9778-FA03E177C9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030" y="1794157"/>
            <a:ext cx="1812196" cy="1831557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64BBE5BF-71E3-4C45-8D19-73A2E552E38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359" y="1794157"/>
            <a:ext cx="1816068" cy="1831557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230F1395-81D3-4A4C-A19B-FD281CAA196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196" y="4065703"/>
            <a:ext cx="4266931" cy="304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5206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fallOve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9" grpId="0"/>
      <p:bldP spid="18" grpId="0"/>
      <p:bldP spid="19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277E378A-678B-45FF-9122-F427662B4A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237" y="2308805"/>
            <a:ext cx="3532280" cy="1909340"/>
          </a:xfrm>
          <a:prstGeom prst="rect">
            <a:avLst/>
          </a:prstGeom>
        </p:spPr>
      </p:pic>
      <p:sp>
        <p:nvSpPr>
          <p:cNvPr id="17" name="TextBox 6">
            <a:extLst>
              <a:ext uri="{FF2B5EF4-FFF2-40B4-BE49-F238E27FC236}">
                <a16:creationId xmlns="" xmlns:a16="http://schemas.microsoft.com/office/drawing/2014/main" id="{E3D84F8D-2A19-4494-A760-24E041359303}"/>
              </a:ext>
            </a:extLst>
          </p:cNvPr>
          <p:cNvSpPr txBox="1"/>
          <p:nvPr/>
        </p:nvSpPr>
        <p:spPr>
          <a:xfrm>
            <a:off x="8183783" y="3099860"/>
            <a:ext cx="30251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未满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岁的儿童不能</a:t>
            </a:r>
            <a:endParaRPr lang="en-US" altLang="zh-CN" sz="24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独自骑车。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ADF0D2B8-383B-4C7F-BF69-1D23CB7FC1D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2" t="1944" r="40856" b="16389"/>
          <a:stretch/>
        </p:blipFill>
        <p:spPr>
          <a:xfrm>
            <a:off x="2592748" y="2125528"/>
            <a:ext cx="2345567" cy="453405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8708A9B0-1C4F-41EF-952C-766527D044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651" y="3766016"/>
            <a:ext cx="4538718" cy="324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337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wind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A16DC0D-3F81-428C-8E66-5F4B8C4CE9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55301"/>
            <a:ext cx="12192000" cy="158607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277E378A-678B-45FF-9122-F427662B4A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0237" y="2308805"/>
            <a:ext cx="3532280" cy="1909340"/>
          </a:xfrm>
          <a:prstGeom prst="rect">
            <a:avLst/>
          </a:prstGeom>
        </p:spPr>
      </p:pic>
      <p:sp>
        <p:nvSpPr>
          <p:cNvPr id="17" name="TextBox 6">
            <a:extLst>
              <a:ext uri="{FF2B5EF4-FFF2-40B4-BE49-F238E27FC236}">
                <a16:creationId xmlns="" xmlns:a16="http://schemas.microsoft.com/office/drawing/2014/main" id="{E3D84F8D-2A19-4494-A760-24E041359303}"/>
              </a:ext>
            </a:extLst>
          </p:cNvPr>
          <p:cNvSpPr txBox="1"/>
          <p:nvPr/>
        </p:nvSpPr>
        <p:spPr>
          <a:xfrm>
            <a:off x="8183783" y="3099860"/>
            <a:ext cx="29546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不能在机动车道和人</a:t>
            </a:r>
            <a:endParaRPr lang="en-US" altLang="zh-CN" sz="2400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行道上骑车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B31E4AD1-FF00-42F5-BD0D-491D12E61D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21126" y="3539195"/>
            <a:ext cx="4668801" cy="333432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DD1BA04D-3707-4063-9947-72AD09B81E9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512" y="4755301"/>
            <a:ext cx="2873370" cy="192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9975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wind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5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" accel="10000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588FFE71-2FCD-4611-8968-B491F658E9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944" y="1978186"/>
            <a:ext cx="4512056" cy="2438948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9FE32D70-2D31-41CF-AF28-AD996B3F0C99}"/>
              </a:ext>
            </a:extLst>
          </p:cNvPr>
          <p:cNvSpPr txBox="1"/>
          <p:nvPr/>
        </p:nvSpPr>
        <p:spPr>
          <a:xfrm>
            <a:off x="1722107" y="3013501"/>
            <a:ext cx="60867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骑车横冲直闯、争到</a:t>
            </a:r>
            <a:endParaRPr lang="en-US" altLang="zh-CN" sz="24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强行，与机动车抢道、逆向骑车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07392FEA-ECB7-4E37-9DC6-177DE1D82D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129" y="5099926"/>
            <a:ext cx="2303241" cy="155485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BF09AB92-BF7B-48EC-8EFE-858D2463A4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61973"/>
            <a:ext cx="12192000" cy="1586073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D1DFBCAE-7F85-471A-B354-FE0C600530C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365" y="4879813"/>
            <a:ext cx="2989461" cy="184996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6AC98A0C-6368-4706-8BDA-D1012DB1707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711" y="4879813"/>
            <a:ext cx="2846578" cy="2032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9879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wind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" accel="10000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3.7037E-6 L 1.53125 3.7037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563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4.44444E-6 L -1.27214 -4.44444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60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8CD5F2DA-3B12-493B-913C-0854C557474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5550593"/>
            <a:ext cx="12192000" cy="130740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EE5724F6-E1BF-4421-B1CF-BDDCE58E2D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5141" y="1510501"/>
            <a:ext cx="3532280" cy="1909340"/>
          </a:xfrm>
          <a:prstGeom prst="rect">
            <a:avLst/>
          </a:prstGeom>
        </p:spPr>
      </p:pic>
      <p:sp>
        <p:nvSpPr>
          <p:cNvPr id="22" name="TextBox 6">
            <a:extLst>
              <a:ext uri="{FF2B5EF4-FFF2-40B4-BE49-F238E27FC236}">
                <a16:creationId xmlns="" xmlns:a16="http://schemas.microsoft.com/office/drawing/2014/main" id="{BCDD00EC-2BAB-4902-B0BF-8D0FDD2FB417}"/>
              </a:ext>
            </a:extLst>
          </p:cNvPr>
          <p:cNvSpPr txBox="1"/>
          <p:nvPr/>
        </p:nvSpPr>
        <p:spPr>
          <a:xfrm>
            <a:off x="3841566" y="2409981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不能在路口闯信号灯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9EB5A88A-D1B6-4AE4-BEC3-A2DF761746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690" y="2266410"/>
            <a:ext cx="1979505" cy="4591590"/>
          </a:xfrm>
          <a:prstGeom prst="rect">
            <a:avLst/>
          </a:prstGeom>
        </p:spPr>
      </p:pic>
      <p:sp>
        <p:nvSpPr>
          <p:cNvPr id="9" name="任意多边形 13">
            <a:extLst>
              <a:ext uri="{FF2B5EF4-FFF2-40B4-BE49-F238E27FC236}">
                <a16:creationId xmlns="" xmlns:a16="http://schemas.microsoft.com/office/drawing/2014/main" id="{A31A9090-2265-47C0-9E71-3612238D4C9D}"/>
              </a:ext>
            </a:extLst>
          </p:cNvPr>
          <p:cNvSpPr/>
          <p:nvPr/>
        </p:nvSpPr>
        <p:spPr>
          <a:xfrm>
            <a:off x="2004736" y="2652443"/>
            <a:ext cx="556359" cy="437245"/>
          </a:xfrm>
          <a:custGeom>
            <a:avLst/>
            <a:gdLst>
              <a:gd name="connsiteX0" fmla="*/ 7832 w 587682"/>
              <a:gd name="connsiteY0" fmla="*/ 178850 h 475048"/>
              <a:gd name="connsiteX1" fmla="*/ 44542 w 587682"/>
              <a:gd name="connsiteY1" fmla="*/ 102094 h 475048"/>
              <a:gd name="connsiteX2" fmla="*/ 94600 w 587682"/>
              <a:gd name="connsiteY2" fmla="*/ 55373 h 475048"/>
              <a:gd name="connsiteX3" fmla="*/ 301508 w 587682"/>
              <a:gd name="connsiteY3" fmla="*/ 8652 h 475048"/>
              <a:gd name="connsiteX4" fmla="*/ 434997 w 587682"/>
              <a:gd name="connsiteY4" fmla="*/ 1977 h 475048"/>
              <a:gd name="connsiteX5" fmla="*/ 531777 w 587682"/>
              <a:gd name="connsiteY5" fmla="*/ 32012 h 475048"/>
              <a:gd name="connsiteX6" fmla="*/ 581835 w 587682"/>
              <a:gd name="connsiteY6" fmla="*/ 132129 h 475048"/>
              <a:gd name="connsiteX7" fmla="*/ 581835 w 587682"/>
              <a:gd name="connsiteY7" fmla="*/ 262281 h 475048"/>
              <a:gd name="connsiteX8" fmla="*/ 538451 w 587682"/>
              <a:gd name="connsiteY8" fmla="*/ 385758 h 475048"/>
              <a:gd name="connsiteX9" fmla="*/ 354904 w 587682"/>
              <a:gd name="connsiteY9" fmla="*/ 465852 h 475048"/>
              <a:gd name="connsiteX10" fmla="*/ 117961 w 587682"/>
              <a:gd name="connsiteY10" fmla="*/ 465852 h 475048"/>
              <a:gd name="connsiteX11" fmla="*/ 37867 w 587682"/>
              <a:gd name="connsiteY11" fmla="*/ 399107 h 475048"/>
              <a:gd name="connsiteX12" fmla="*/ 1158 w 587682"/>
              <a:gd name="connsiteY12" fmla="*/ 278967 h 475048"/>
              <a:gd name="connsiteX13" fmla="*/ 7832 w 587682"/>
              <a:gd name="connsiteY13" fmla="*/ 178850 h 475048"/>
              <a:gd name="connsiteX0" fmla="*/ 7832 w 587682"/>
              <a:gd name="connsiteY0" fmla="*/ 178850 h 475048"/>
              <a:gd name="connsiteX1" fmla="*/ 94600 w 587682"/>
              <a:gd name="connsiteY1" fmla="*/ 55373 h 475048"/>
              <a:gd name="connsiteX2" fmla="*/ 301508 w 587682"/>
              <a:gd name="connsiteY2" fmla="*/ 8652 h 475048"/>
              <a:gd name="connsiteX3" fmla="*/ 434997 w 587682"/>
              <a:gd name="connsiteY3" fmla="*/ 1977 h 475048"/>
              <a:gd name="connsiteX4" fmla="*/ 531777 w 587682"/>
              <a:gd name="connsiteY4" fmla="*/ 32012 h 475048"/>
              <a:gd name="connsiteX5" fmla="*/ 581835 w 587682"/>
              <a:gd name="connsiteY5" fmla="*/ 132129 h 475048"/>
              <a:gd name="connsiteX6" fmla="*/ 581835 w 587682"/>
              <a:gd name="connsiteY6" fmla="*/ 262281 h 475048"/>
              <a:gd name="connsiteX7" fmla="*/ 538451 w 587682"/>
              <a:gd name="connsiteY7" fmla="*/ 385758 h 475048"/>
              <a:gd name="connsiteX8" fmla="*/ 354904 w 587682"/>
              <a:gd name="connsiteY8" fmla="*/ 465852 h 475048"/>
              <a:gd name="connsiteX9" fmla="*/ 117961 w 587682"/>
              <a:gd name="connsiteY9" fmla="*/ 465852 h 475048"/>
              <a:gd name="connsiteX10" fmla="*/ 37867 w 587682"/>
              <a:gd name="connsiteY10" fmla="*/ 399107 h 475048"/>
              <a:gd name="connsiteX11" fmla="*/ 1158 w 587682"/>
              <a:gd name="connsiteY11" fmla="*/ 278967 h 475048"/>
              <a:gd name="connsiteX12" fmla="*/ 7832 w 587682"/>
              <a:gd name="connsiteY12" fmla="*/ 178850 h 475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7682" h="475048">
                <a:moveTo>
                  <a:pt x="7832" y="178850"/>
                </a:moveTo>
                <a:cubicBezTo>
                  <a:pt x="23406" y="141584"/>
                  <a:pt x="45654" y="83739"/>
                  <a:pt x="94600" y="55373"/>
                </a:cubicBezTo>
                <a:cubicBezTo>
                  <a:pt x="143546" y="27007"/>
                  <a:pt x="244775" y="17551"/>
                  <a:pt x="301508" y="8652"/>
                </a:cubicBezTo>
                <a:cubicBezTo>
                  <a:pt x="358241" y="-247"/>
                  <a:pt x="396619" y="-1916"/>
                  <a:pt x="434997" y="1977"/>
                </a:cubicBezTo>
                <a:cubicBezTo>
                  <a:pt x="473375" y="5870"/>
                  <a:pt x="507304" y="10320"/>
                  <a:pt x="531777" y="32012"/>
                </a:cubicBezTo>
                <a:cubicBezTo>
                  <a:pt x="556250" y="53704"/>
                  <a:pt x="573492" y="93751"/>
                  <a:pt x="581835" y="132129"/>
                </a:cubicBezTo>
                <a:cubicBezTo>
                  <a:pt x="590178" y="170507"/>
                  <a:pt x="589066" y="220010"/>
                  <a:pt x="581835" y="262281"/>
                </a:cubicBezTo>
                <a:cubicBezTo>
                  <a:pt x="574604" y="304552"/>
                  <a:pt x="576273" y="351830"/>
                  <a:pt x="538451" y="385758"/>
                </a:cubicBezTo>
                <a:cubicBezTo>
                  <a:pt x="500629" y="419686"/>
                  <a:pt x="424986" y="452503"/>
                  <a:pt x="354904" y="465852"/>
                </a:cubicBezTo>
                <a:cubicBezTo>
                  <a:pt x="284822" y="479201"/>
                  <a:pt x="170800" y="476976"/>
                  <a:pt x="117961" y="465852"/>
                </a:cubicBezTo>
                <a:cubicBezTo>
                  <a:pt x="65122" y="454728"/>
                  <a:pt x="57334" y="430254"/>
                  <a:pt x="37867" y="399107"/>
                </a:cubicBezTo>
                <a:cubicBezTo>
                  <a:pt x="18400" y="367960"/>
                  <a:pt x="3939" y="316789"/>
                  <a:pt x="1158" y="278967"/>
                </a:cubicBezTo>
                <a:cubicBezTo>
                  <a:pt x="-1623" y="241145"/>
                  <a:pt x="601" y="208329"/>
                  <a:pt x="7832" y="17885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0" name="任意多边形 14">
            <a:extLst>
              <a:ext uri="{FF2B5EF4-FFF2-40B4-BE49-F238E27FC236}">
                <a16:creationId xmlns="" xmlns:a16="http://schemas.microsoft.com/office/drawing/2014/main" id="{0EBE5EE4-109A-4F7C-A7DD-ED16D21B3949}"/>
              </a:ext>
            </a:extLst>
          </p:cNvPr>
          <p:cNvSpPr/>
          <p:nvPr/>
        </p:nvSpPr>
        <p:spPr>
          <a:xfrm>
            <a:off x="2036766" y="3167579"/>
            <a:ext cx="556359" cy="437245"/>
          </a:xfrm>
          <a:custGeom>
            <a:avLst/>
            <a:gdLst>
              <a:gd name="connsiteX0" fmla="*/ 7832 w 587682"/>
              <a:gd name="connsiteY0" fmla="*/ 178850 h 475048"/>
              <a:gd name="connsiteX1" fmla="*/ 44542 w 587682"/>
              <a:gd name="connsiteY1" fmla="*/ 102094 h 475048"/>
              <a:gd name="connsiteX2" fmla="*/ 94600 w 587682"/>
              <a:gd name="connsiteY2" fmla="*/ 55373 h 475048"/>
              <a:gd name="connsiteX3" fmla="*/ 301508 w 587682"/>
              <a:gd name="connsiteY3" fmla="*/ 8652 h 475048"/>
              <a:gd name="connsiteX4" fmla="*/ 434997 w 587682"/>
              <a:gd name="connsiteY4" fmla="*/ 1977 h 475048"/>
              <a:gd name="connsiteX5" fmla="*/ 531777 w 587682"/>
              <a:gd name="connsiteY5" fmla="*/ 32012 h 475048"/>
              <a:gd name="connsiteX6" fmla="*/ 581835 w 587682"/>
              <a:gd name="connsiteY6" fmla="*/ 132129 h 475048"/>
              <a:gd name="connsiteX7" fmla="*/ 581835 w 587682"/>
              <a:gd name="connsiteY7" fmla="*/ 262281 h 475048"/>
              <a:gd name="connsiteX8" fmla="*/ 538451 w 587682"/>
              <a:gd name="connsiteY8" fmla="*/ 385758 h 475048"/>
              <a:gd name="connsiteX9" fmla="*/ 354904 w 587682"/>
              <a:gd name="connsiteY9" fmla="*/ 465852 h 475048"/>
              <a:gd name="connsiteX10" fmla="*/ 117961 w 587682"/>
              <a:gd name="connsiteY10" fmla="*/ 465852 h 475048"/>
              <a:gd name="connsiteX11" fmla="*/ 37867 w 587682"/>
              <a:gd name="connsiteY11" fmla="*/ 399107 h 475048"/>
              <a:gd name="connsiteX12" fmla="*/ 1158 w 587682"/>
              <a:gd name="connsiteY12" fmla="*/ 278967 h 475048"/>
              <a:gd name="connsiteX13" fmla="*/ 7832 w 587682"/>
              <a:gd name="connsiteY13" fmla="*/ 178850 h 475048"/>
              <a:gd name="connsiteX0" fmla="*/ 7832 w 587682"/>
              <a:gd name="connsiteY0" fmla="*/ 178850 h 475048"/>
              <a:gd name="connsiteX1" fmla="*/ 94600 w 587682"/>
              <a:gd name="connsiteY1" fmla="*/ 55373 h 475048"/>
              <a:gd name="connsiteX2" fmla="*/ 301508 w 587682"/>
              <a:gd name="connsiteY2" fmla="*/ 8652 h 475048"/>
              <a:gd name="connsiteX3" fmla="*/ 434997 w 587682"/>
              <a:gd name="connsiteY3" fmla="*/ 1977 h 475048"/>
              <a:gd name="connsiteX4" fmla="*/ 531777 w 587682"/>
              <a:gd name="connsiteY4" fmla="*/ 32012 h 475048"/>
              <a:gd name="connsiteX5" fmla="*/ 581835 w 587682"/>
              <a:gd name="connsiteY5" fmla="*/ 132129 h 475048"/>
              <a:gd name="connsiteX6" fmla="*/ 581835 w 587682"/>
              <a:gd name="connsiteY6" fmla="*/ 262281 h 475048"/>
              <a:gd name="connsiteX7" fmla="*/ 538451 w 587682"/>
              <a:gd name="connsiteY7" fmla="*/ 385758 h 475048"/>
              <a:gd name="connsiteX8" fmla="*/ 354904 w 587682"/>
              <a:gd name="connsiteY8" fmla="*/ 465852 h 475048"/>
              <a:gd name="connsiteX9" fmla="*/ 117961 w 587682"/>
              <a:gd name="connsiteY9" fmla="*/ 465852 h 475048"/>
              <a:gd name="connsiteX10" fmla="*/ 37867 w 587682"/>
              <a:gd name="connsiteY10" fmla="*/ 399107 h 475048"/>
              <a:gd name="connsiteX11" fmla="*/ 1158 w 587682"/>
              <a:gd name="connsiteY11" fmla="*/ 278967 h 475048"/>
              <a:gd name="connsiteX12" fmla="*/ 7832 w 587682"/>
              <a:gd name="connsiteY12" fmla="*/ 178850 h 475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7682" h="475048">
                <a:moveTo>
                  <a:pt x="7832" y="178850"/>
                </a:moveTo>
                <a:cubicBezTo>
                  <a:pt x="23406" y="141584"/>
                  <a:pt x="45654" y="83739"/>
                  <a:pt x="94600" y="55373"/>
                </a:cubicBezTo>
                <a:cubicBezTo>
                  <a:pt x="143546" y="27007"/>
                  <a:pt x="244775" y="17551"/>
                  <a:pt x="301508" y="8652"/>
                </a:cubicBezTo>
                <a:cubicBezTo>
                  <a:pt x="358241" y="-247"/>
                  <a:pt x="396619" y="-1916"/>
                  <a:pt x="434997" y="1977"/>
                </a:cubicBezTo>
                <a:cubicBezTo>
                  <a:pt x="473375" y="5870"/>
                  <a:pt x="507304" y="10320"/>
                  <a:pt x="531777" y="32012"/>
                </a:cubicBezTo>
                <a:cubicBezTo>
                  <a:pt x="556250" y="53704"/>
                  <a:pt x="573492" y="93751"/>
                  <a:pt x="581835" y="132129"/>
                </a:cubicBezTo>
                <a:cubicBezTo>
                  <a:pt x="590178" y="170507"/>
                  <a:pt x="589066" y="220010"/>
                  <a:pt x="581835" y="262281"/>
                </a:cubicBezTo>
                <a:cubicBezTo>
                  <a:pt x="574604" y="304552"/>
                  <a:pt x="576273" y="351830"/>
                  <a:pt x="538451" y="385758"/>
                </a:cubicBezTo>
                <a:cubicBezTo>
                  <a:pt x="500629" y="419686"/>
                  <a:pt x="424986" y="452503"/>
                  <a:pt x="354904" y="465852"/>
                </a:cubicBezTo>
                <a:cubicBezTo>
                  <a:pt x="284822" y="479201"/>
                  <a:pt x="170800" y="476976"/>
                  <a:pt x="117961" y="465852"/>
                </a:cubicBezTo>
                <a:cubicBezTo>
                  <a:pt x="65122" y="454728"/>
                  <a:pt x="57334" y="430254"/>
                  <a:pt x="37867" y="399107"/>
                </a:cubicBezTo>
                <a:cubicBezTo>
                  <a:pt x="18400" y="367960"/>
                  <a:pt x="3939" y="316789"/>
                  <a:pt x="1158" y="278967"/>
                </a:cubicBezTo>
                <a:cubicBezTo>
                  <a:pt x="-1623" y="241145"/>
                  <a:pt x="601" y="208329"/>
                  <a:pt x="7832" y="178850"/>
                </a:cubicBezTo>
                <a:close/>
              </a:path>
            </a:pathLst>
          </a:custGeom>
          <a:solidFill>
            <a:srgbClr val="FFC4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任意多边形 15">
            <a:extLst>
              <a:ext uri="{FF2B5EF4-FFF2-40B4-BE49-F238E27FC236}">
                <a16:creationId xmlns="" xmlns:a16="http://schemas.microsoft.com/office/drawing/2014/main" id="{F88B7825-AFBF-4E20-AE6A-9E3CB528D9CE}"/>
              </a:ext>
            </a:extLst>
          </p:cNvPr>
          <p:cNvSpPr/>
          <p:nvPr/>
        </p:nvSpPr>
        <p:spPr>
          <a:xfrm>
            <a:off x="2072838" y="3658296"/>
            <a:ext cx="556359" cy="437245"/>
          </a:xfrm>
          <a:custGeom>
            <a:avLst/>
            <a:gdLst>
              <a:gd name="connsiteX0" fmla="*/ 7832 w 587682"/>
              <a:gd name="connsiteY0" fmla="*/ 178850 h 475048"/>
              <a:gd name="connsiteX1" fmla="*/ 44542 w 587682"/>
              <a:gd name="connsiteY1" fmla="*/ 102094 h 475048"/>
              <a:gd name="connsiteX2" fmla="*/ 94600 w 587682"/>
              <a:gd name="connsiteY2" fmla="*/ 55373 h 475048"/>
              <a:gd name="connsiteX3" fmla="*/ 301508 w 587682"/>
              <a:gd name="connsiteY3" fmla="*/ 8652 h 475048"/>
              <a:gd name="connsiteX4" fmla="*/ 434997 w 587682"/>
              <a:gd name="connsiteY4" fmla="*/ 1977 h 475048"/>
              <a:gd name="connsiteX5" fmla="*/ 531777 w 587682"/>
              <a:gd name="connsiteY5" fmla="*/ 32012 h 475048"/>
              <a:gd name="connsiteX6" fmla="*/ 581835 w 587682"/>
              <a:gd name="connsiteY6" fmla="*/ 132129 h 475048"/>
              <a:gd name="connsiteX7" fmla="*/ 581835 w 587682"/>
              <a:gd name="connsiteY7" fmla="*/ 262281 h 475048"/>
              <a:gd name="connsiteX8" fmla="*/ 538451 w 587682"/>
              <a:gd name="connsiteY8" fmla="*/ 385758 h 475048"/>
              <a:gd name="connsiteX9" fmla="*/ 354904 w 587682"/>
              <a:gd name="connsiteY9" fmla="*/ 465852 h 475048"/>
              <a:gd name="connsiteX10" fmla="*/ 117961 w 587682"/>
              <a:gd name="connsiteY10" fmla="*/ 465852 h 475048"/>
              <a:gd name="connsiteX11" fmla="*/ 37867 w 587682"/>
              <a:gd name="connsiteY11" fmla="*/ 399107 h 475048"/>
              <a:gd name="connsiteX12" fmla="*/ 1158 w 587682"/>
              <a:gd name="connsiteY12" fmla="*/ 278967 h 475048"/>
              <a:gd name="connsiteX13" fmla="*/ 7832 w 587682"/>
              <a:gd name="connsiteY13" fmla="*/ 178850 h 475048"/>
              <a:gd name="connsiteX0" fmla="*/ 7832 w 587682"/>
              <a:gd name="connsiteY0" fmla="*/ 178850 h 475048"/>
              <a:gd name="connsiteX1" fmla="*/ 94600 w 587682"/>
              <a:gd name="connsiteY1" fmla="*/ 55373 h 475048"/>
              <a:gd name="connsiteX2" fmla="*/ 301508 w 587682"/>
              <a:gd name="connsiteY2" fmla="*/ 8652 h 475048"/>
              <a:gd name="connsiteX3" fmla="*/ 434997 w 587682"/>
              <a:gd name="connsiteY3" fmla="*/ 1977 h 475048"/>
              <a:gd name="connsiteX4" fmla="*/ 531777 w 587682"/>
              <a:gd name="connsiteY4" fmla="*/ 32012 h 475048"/>
              <a:gd name="connsiteX5" fmla="*/ 581835 w 587682"/>
              <a:gd name="connsiteY5" fmla="*/ 132129 h 475048"/>
              <a:gd name="connsiteX6" fmla="*/ 581835 w 587682"/>
              <a:gd name="connsiteY6" fmla="*/ 262281 h 475048"/>
              <a:gd name="connsiteX7" fmla="*/ 538451 w 587682"/>
              <a:gd name="connsiteY7" fmla="*/ 385758 h 475048"/>
              <a:gd name="connsiteX8" fmla="*/ 354904 w 587682"/>
              <a:gd name="connsiteY8" fmla="*/ 465852 h 475048"/>
              <a:gd name="connsiteX9" fmla="*/ 117961 w 587682"/>
              <a:gd name="connsiteY9" fmla="*/ 465852 h 475048"/>
              <a:gd name="connsiteX10" fmla="*/ 37867 w 587682"/>
              <a:gd name="connsiteY10" fmla="*/ 399107 h 475048"/>
              <a:gd name="connsiteX11" fmla="*/ 1158 w 587682"/>
              <a:gd name="connsiteY11" fmla="*/ 278967 h 475048"/>
              <a:gd name="connsiteX12" fmla="*/ 7832 w 587682"/>
              <a:gd name="connsiteY12" fmla="*/ 178850 h 4750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7682" h="475048">
                <a:moveTo>
                  <a:pt x="7832" y="178850"/>
                </a:moveTo>
                <a:cubicBezTo>
                  <a:pt x="23406" y="141584"/>
                  <a:pt x="45654" y="83739"/>
                  <a:pt x="94600" y="55373"/>
                </a:cubicBezTo>
                <a:cubicBezTo>
                  <a:pt x="143546" y="27007"/>
                  <a:pt x="244775" y="17551"/>
                  <a:pt x="301508" y="8652"/>
                </a:cubicBezTo>
                <a:cubicBezTo>
                  <a:pt x="358241" y="-247"/>
                  <a:pt x="396619" y="-1916"/>
                  <a:pt x="434997" y="1977"/>
                </a:cubicBezTo>
                <a:cubicBezTo>
                  <a:pt x="473375" y="5870"/>
                  <a:pt x="507304" y="10320"/>
                  <a:pt x="531777" y="32012"/>
                </a:cubicBezTo>
                <a:cubicBezTo>
                  <a:pt x="556250" y="53704"/>
                  <a:pt x="573492" y="93751"/>
                  <a:pt x="581835" y="132129"/>
                </a:cubicBezTo>
                <a:cubicBezTo>
                  <a:pt x="590178" y="170507"/>
                  <a:pt x="589066" y="220010"/>
                  <a:pt x="581835" y="262281"/>
                </a:cubicBezTo>
                <a:cubicBezTo>
                  <a:pt x="574604" y="304552"/>
                  <a:pt x="576273" y="351830"/>
                  <a:pt x="538451" y="385758"/>
                </a:cubicBezTo>
                <a:cubicBezTo>
                  <a:pt x="500629" y="419686"/>
                  <a:pt x="424986" y="452503"/>
                  <a:pt x="354904" y="465852"/>
                </a:cubicBezTo>
                <a:cubicBezTo>
                  <a:pt x="284822" y="479201"/>
                  <a:pt x="170800" y="476976"/>
                  <a:pt x="117961" y="465852"/>
                </a:cubicBezTo>
                <a:cubicBezTo>
                  <a:pt x="65122" y="454728"/>
                  <a:pt x="57334" y="430254"/>
                  <a:pt x="37867" y="399107"/>
                </a:cubicBezTo>
                <a:cubicBezTo>
                  <a:pt x="18400" y="367960"/>
                  <a:pt x="3939" y="316789"/>
                  <a:pt x="1158" y="278967"/>
                </a:cubicBezTo>
                <a:cubicBezTo>
                  <a:pt x="-1623" y="241145"/>
                  <a:pt x="601" y="208329"/>
                  <a:pt x="7832" y="178850"/>
                </a:cubicBezTo>
                <a:close/>
              </a:path>
            </a:pathLst>
          </a:custGeom>
          <a:solidFill>
            <a:srgbClr val="04867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88C3554E-429C-41C9-9858-C9D843F385A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21203" y="2871065"/>
            <a:ext cx="4668801" cy="333432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FAFCFBD-475B-4F79-AFD9-A509B290940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96221" y="4589217"/>
            <a:ext cx="2873370" cy="192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5607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wind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" accel="10000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7" presetClass="emph" presetSubtype="0" repeatCount="300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8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autoRev="1" fill="remov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44444E-6 L -0.00651 0.7018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6" y="350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9" grpId="0" animBg="1"/>
      <p:bldP spid="9" grpId="1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4F4A972B-ECC1-41CC-9BB0-B8A387EB5D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4495801"/>
            <a:ext cx="12192000" cy="23622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1418340-75BB-4AF6-B16F-4601BC1E1E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068" y="3429000"/>
            <a:ext cx="4061575" cy="2195446"/>
          </a:xfrm>
          <a:prstGeom prst="rect">
            <a:avLst/>
          </a:prstGeom>
        </p:spPr>
      </p:pic>
      <p:sp>
        <p:nvSpPr>
          <p:cNvPr id="15" name="TextBox 6">
            <a:extLst>
              <a:ext uri="{FF2B5EF4-FFF2-40B4-BE49-F238E27FC236}">
                <a16:creationId xmlns="" xmlns:a16="http://schemas.microsoft.com/office/drawing/2014/main" id="{3C79D050-C4D6-4B3E-B4FC-F6CBA47E018F}"/>
              </a:ext>
            </a:extLst>
          </p:cNvPr>
          <p:cNvSpPr txBox="1"/>
          <p:nvPr/>
        </p:nvSpPr>
        <p:spPr>
          <a:xfrm>
            <a:off x="6690989" y="4495801"/>
            <a:ext cx="2646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不要骑车双手离把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E0D97D79-4E7F-48B8-8E62-554B0C242A3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7692" y="2362199"/>
            <a:ext cx="4999228" cy="357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7135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wind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7037E-7 L 0.84896 -0.0101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48" y="-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="" xmlns:a16="http://schemas.microsoft.com/office/drawing/2014/main" id="{B0275205-29EE-4E15-B175-339CB59F3C97}"/>
              </a:ext>
            </a:extLst>
          </p:cNvPr>
          <p:cNvSpPr/>
          <p:nvPr/>
        </p:nvSpPr>
        <p:spPr>
          <a:xfrm>
            <a:off x="478488" y="790454"/>
            <a:ext cx="11235023" cy="526111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DC07F6A5-0243-48C8-B13D-3E5163D85394}"/>
              </a:ext>
            </a:extLst>
          </p:cNvPr>
          <p:cNvSpPr txBox="1"/>
          <p:nvPr/>
        </p:nvSpPr>
        <p:spPr>
          <a:xfrm>
            <a:off x="4173701" y="2164830"/>
            <a:ext cx="696465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600" dirty="0"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交通安全很重要，条条规则别忘了。 </a:t>
            </a:r>
          </a:p>
          <a:p>
            <a:r>
              <a:rPr lang="zh-CN" altLang="en-US" sz="2400" spc="600" dirty="0"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从小养成好习惯，文明行为都说好。 </a:t>
            </a:r>
          </a:p>
          <a:p>
            <a:r>
              <a:rPr lang="zh-CN" altLang="en-US" sz="2400" spc="600" dirty="0"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行路应走人行道，没有行道往右靠。 </a:t>
            </a:r>
          </a:p>
          <a:p>
            <a:r>
              <a:rPr lang="zh-CN" altLang="en-US" sz="2400" spc="600" dirty="0">
                <a:latin typeface="方正稚艺简体" panose="03000509000000000000" pitchFamily="65" charset="-122"/>
                <a:ea typeface="方正稚艺简体" panose="03000509000000000000" pitchFamily="65" charset="-122"/>
              </a:rPr>
              <a:t>斑马线条真清楚，横穿马路少不了。 </a:t>
            </a:r>
          </a:p>
          <a:p>
            <a:r>
              <a:rPr lang="zh-CN" altLang="en-US" sz="2400" spc="600" dirty="0"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一慢二看三通过，莫与车辆去抢道。</a:t>
            </a:r>
            <a:endParaRPr lang="en-US" altLang="zh-CN" sz="2400" spc="600" dirty="0"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  <a:p>
            <a:r>
              <a:rPr lang="zh-CN" altLang="en-US" sz="2400" spc="600" dirty="0">
                <a:latin typeface="方正稚艺简体" panose="03000509000000000000" pitchFamily="65" charset="-122"/>
                <a:ea typeface="方正稚艺简体" panose="03000509000000000000" pitchFamily="65" charset="-122"/>
              </a:rPr>
              <a:t>骑车更要守规则，不能心急往前跑。 </a:t>
            </a:r>
          </a:p>
          <a:p>
            <a:r>
              <a:rPr lang="zh-CN" altLang="en-US" sz="2400" spc="600" dirty="0"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转弯拐角要减慢，注意四面别说笑。 </a:t>
            </a:r>
          </a:p>
          <a:p>
            <a:r>
              <a:rPr lang="zh-CN" altLang="en-US" sz="2400" spc="600" dirty="0"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乘车安全应注意，遵守上下车秩序； </a:t>
            </a:r>
          </a:p>
          <a:p>
            <a:r>
              <a:rPr lang="zh-CN" altLang="en-US" sz="2400" spc="600" dirty="0">
                <a:latin typeface="方正稚艺简体" panose="03000509000000000000" pitchFamily="65" charset="-122"/>
                <a:ea typeface="方正稚艺简体" panose="03000509000000000000" pitchFamily="65" charset="-122"/>
              </a:rPr>
              <a:t>手头别伸车窗外，扶住坐好要记牢。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C4CF3355-25B9-4117-99ED-961C7D3FB30E}"/>
              </a:ext>
            </a:extLst>
          </p:cNvPr>
          <p:cNvSpPr txBox="1"/>
          <p:nvPr/>
        </p:nvSpPr>
        <p:spPr>
          <a:xfrm>
            <a:off x="4930291" y="1225527"/>
            <a:ext cx="45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ln w="28575">
                  <a:noFill/>
                </a:ln>
                <a:solidFill>
                  <a:srgbClr val="FC8957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交通安全儿歌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FE56C1C-ACF0-488B-9C1C-01ED3FCD8E9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1" r="35518"/>
          <a:stretch/>
        </p:blipFill>
        <p:spPr>
          <a:xfrm flipH="1">
            <a:off x="1219290" y="1225527"/>
            <a:ext cx="221361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3418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wind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23C599E-01F5-419C-88DF-854EDFACDFFC}"/>
              </a:ext>
            </a:extLst>
          </p:cNvPr>
          <p:cNvSpPr/>
          <p:nvPr/>
        </p:nvSpPr>
        <p:spPr>
          <a:xfrm>
            <a:off x="478488" y="1543050"/>
            <a:ext cx="11235023" cy="308278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1E414A6-A7C8-4D81-BBB9-CB5BB72BCEA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2" t="1944" r="40856" b="16389"/>
          <a:stretch/>
        </p:blipFill>
        <p:spPr>
          <a:xfrm>
            <a:off x="1388233" y="4133685"/>
            <a:ext cx="1402732" cy="2711527"/>
          </a:xfrm>
          <a:prstGeom prst="rect">
            <a:avLst/>
          </a:prstGeom>
        </p:spPr>
      </p:pic>
      <p:pic>
        <p:nvPicPr>
          <p:cNvPr id="39" name="图片 38" descr="图片包含 矢量图形&#10;&#10;已生成极高可信度的说明">
            <a:extLst>
              <a:ext uri="{FF2B5EF4-FFF2-40B4-BE49-F238E27FC236}">
                <a16:creationId xmlns="" xmlns:a16="http://schemas.microsoft.com/office/drawing/2014/main" id="{17570B9A-3901-4438-91C6-9989F83614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2330" y="4336919"/>
            <a:ext cx="1426242" cy="1906740"/>
          </a:xfrm>
          <a:prstGeom prst="rect">
            <a:avLst/>
          </a:prstGeom>
        </p:spPr>
      </p:pic>
      <p:sp>
        <p:nvSpPr>
          <p:cNvPr id="42" name="TextBox 27">
            <a:extLst>
              <a:ext uri="{FF2B5EF4-FFF2-40B4-BE49-F238E27FC236}">
                <a16:creationId xmlns="" xmlns:a16="http://schemas.microsoft.com/office/drawing/2014/main" id="{7330243D-D9C8-4B14-8ED3-36E5DCAC4E66}"/>
              </a:ext>
            </a:extLst>
          </p:cNvPr>
          <p:cNvSpPr txBox="1"/>
          <p:nvPr/>
        </p:nvSpPr>
        <p:spPr>
          <a:xfrm>
            <a:off x="4696951" y="472521"/>
            <a:ext cx="2798096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n w="22225">
                  <a:solidFill>
                    <a:schemeClr val="bg1"/>
                  </a:solidFill>
                </a:ln>
                <a:solidFill>
                  <a:srgbClr val="048676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乘车安全</a:t>
            </a:r>
          </a:p>
        </p:txBody>
      </p: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8EB6358F-ECA5-46B8-A620-B205238BDBC2}"/>
              </a:ext>
            </a:extLst>
          </p:cNvPr>
          <p:cNvGrpSpPr/>
          <p:nvPr/>
        </p:nvGrpSpPr>
        <p:grpSpPr>
          <a:xfrm>
            <a:off x="1317705" y="1988075"/>
            <a:ext cx="696789" cy="710061"/>
            <a:chOff x="641160" y="3787227"/>
            <a:chExt cx="696789" cy="710061"/>
          </a:xfrm>
        </p:grpSpPr>
        <p:pic>
          <p:nvPicPr>
            <p:cNvPr id="33" name="绿色旗">
              <a:extLst>
                <a:ext uri="{FF2B5EF4-FFF2-40B4-BE49-F238E27FC236}">
                  <a16:creationId xmlns="" xmlns:a16="http://schemas.microsoft.com/office/drawing/2014/main" id="{F9FB9297-6F54-4D35-BB8A-67B0180830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60" y="3787227"/>
              <a:ext cx="696789" cy="710061"/>
            </a:xfrm>
            <a:prstGeom prst="rect">
              <a:avLst/>
            </a:prstGeom>
          </p:spPr>
        </p:pic>
        <p:sp>
          <p:nvSpPr>
            <p:cNvPr id="34" name="1">
              <a:extLst>
                <a:ext uri="{FF2B5EF4-FFF2-40B4-BE49-F238E27FC236}">
                  <a16:creationId xmlns="" xmlns:a16="http://schemas.microsoft.com/office/drawing/2014/main" id="{D11F8460-A2EF-4004-BDC1-4EA659FCF1BF}"/>
                </a:ext>
              </a:extLst>
            </p:cNvPr>
            <p:cNvSpPr txBox="1"/>
            <p:nvPr/>
          </p:nvSpPr>
          <p:spPr>
            <a:xfrm>
              <a:off x="754627" y="3873417"/>
              <a:ext cx="4928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方正胖娃_GBK" panose="03000509000000000000" pitchFamily="65" charset="-122"/>
                  <a:ea typeface="方正胖娃_GBK" panose="03000509000000000000" pitchFamily="65" charset="-122"/>
                </a:rPr>
                <a:t>1</a:t>
              </a:r>
              <a:endParaRPr lang="zh-CN" altLang="en-US" sz="2800" dirty="0">
                <a:solidFill>
                  <a:schemeClr val="bg1"/>
                </a:solidFill>
                <a:latin typeface="方正胖娃_GBK" panose="03000509000000000000" pitchFamily="65" charset="-122"/>
                <a:ea typeface="方正胖娃_GBK" panose="03000509000000000000" pitchFamily="65" charset="-122"/>
              </a:endParaRPr>
            </a:p>
          </p:txBody>
        </p: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D4E77A39-6C0D-41CD-9920-50766E5C4DFA}"/>
              </a:ext>
            </a:extLst>
          </p:cNvPr>
          <p:cNvGrpSpPr/>
          <p:nvPr/>
        </p:nvGrpSpPr>
        <p:grpSpPr>
          <a:xfrm>
            <a:off x="1317705" y="3265979"/>
            <a:ext cx="696789" cy="710061"/>
            <a:chOff x="641160" y="4842854"/>
            <a:chExt cx="696789" cy="710061"/>
          </a:xfrm>
        </p:grpSpPr>
        <p:pic>
          <p:nvPicPr>
            <p:cNvPr id="36" name="橘色旗">
              <a:extLst>
                <a:ext uri="{FF2B5EF4-FFF2-40B4-BE49-F238E27FC236}">
                  <a16:creationId xmlns="" xmlns:a16="http://schemas.microsoft.com/office/drawing/2014/main" id="{8CDDEEB0-83B9-4E85-9DAD-EFA99187A8D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60" y="4842854"/>
              <a:ext cx="696789" cy="710061"/>
            </a:xfrm>
            <a:prstGeom prst="rect">
              <a:avLst/>
            </a:prstGeom>
          </p:spPr>
        </p:pic>
        <p:sp>
          <p:nvSpPr>
            <p:cNvPr id="37" name="1">
              <a:extLst>
                <a:ext uri="{FF2B5EF4-FFF2-40B4-BE49-F238E27FC236}">
                  <a16:creationId xmlns="" xmlns:a16="http://schemas.microsoft.com/office/drawing/2014/main" id="{AE45B764-9BF8-4F8D-A93A-6A4731F6E131}"/>
                </a:ext>
              </a:extLst>
            </p:cNvPr>
            <p:cNvSpPr txBox="1"/>
            <p:nvPr/>
          </p:nvSpPr>
          <p:spPr>
            <a:xfrm>
              <a:off x="740772" y="4960420"/>
              <a:ext cx="4928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方正胖娃_GBK" panose="03000509000000000000" pitchFamily="65" charset="-122"/>
                  <a:ea typeface="方正胖娃_GBK" panose="03000509000000000000" pitchFamily="65" charset="-122"/>
                </a:rPr>
                <a:t>2</a:t>
              </a:r>
              <a:endParaRPr lang="zh-CN" altLang="en-US" sz="2800" dirty="0">
                <a:solidFill>
                  <a:schemeClr val="bg1"/>
                </a:solidFill>
                <a:latin typeface="方正胖娃_GBK" panose="03000509000000000000" pitchFamily="65" charset="-122"/>
                <a:ea typeface="方正胖娃_GBK" panose="03000509000000000000" pitchFamily="65" charset="-122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3387D663-36CD-46EE-A53A-45AC243004EB}"/>
              </a:ext>
            </a:extLst>
          </p:cNvPr>
          <p:cNvGrpSpPr/>
          <p:nvPr/>
        </p:nvGrpSpPr>
        <p:grpSpPr>
          <a:xfrm>
            <a:off x="6084790" y="2173053"/>
            <a:ext cx="696789" cy="710061"/>
            <a:chOff x="641160" y="5898481"/>
            <a:chExt cx="696789" cy="710061"/>
          </a:xfrm>
        </p:grpSpPr>
        <p:pic>
          <p:nvPicPr>
            <p:cNvPr id="41" name="黄色旗">
              <a:extLst>
                <a:ext uri="{FF2B5EF4-FFF2-40B4-BE49-F238E27FC236}">
                  <a16:creationId xmlns="" xmlns:a16="http://schemas.microsoft.com/office/drawing/2014/main" id="{A0CD33ED-98F8-4FA0-B9F0-9D0675DC0E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60" y="5898481"/>
              <a:ext cx="696789" cy="710061"/>
            </a:xfrm>
            <a:prstGeom prst="rect">
              <a:avLst/>
            </a:prstGeom>
          </p:spPr>
        </p:pic>
        <p:sp>
          <p:nvSpPr>
            <p:cNvPr id="43" name="1">
              <a:extLst>
                <a:ext uri="{FF2B5EF4-FFF2-40B4-BE49-F238E27FC236}">
                  <a16:creationId xmlns="" xmlns:a16="http://schemas.microsoft.com/office/drawing/2014/main" id="{8341F7FF-0113-48E5-AF4E-4712D677A667}"/>
                </a:ext>
              </a:extLst>
            </p:cNvPr>
            <p:cNvSpPr txBox="1"/>
            <p:nvPr/>
          </p:nvSpPr>
          <p:spPr>
            <a:xfrm>
              <a:off x="756383" y="5991901"/>
              <a:ext cx="4928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方正胖娃_GBK" panose="03000509000000000000" pitchFamily="65" charset="-122"/>
                  <a:ea typeface="方正胖娃_GBK" panose="03000509000000000000" pitchFamily="65" charset="-122"/>
                </a:rPr>
                <a:t>3</a:t>
              </a:r>
            </a:p>
          </p:txBody>
        </p:sp>
      </p:grpSp>
      <p:sp>
        <p:nvSpPr>
          <p:cNvPr id="44" name="文本框 43">
            <a:extLst>
              <a:ext uri="{FF2B5EF4-FFF2-40B4-BE49-F238E27FC236}">
                <a16:creationId xmlns="" xmlns:a16="http://schemas.microsoft.com/office/drawing/2014/main" id="{F3432087-1BFC-45DA-A3DA-DDE4A09FAE17}"/>
              </a:ext>
            </a:extLst>
          </p:cNvPr>
          <p:cNvSpPr txBox="1"/>
          <p:nvPr/>
        </p:nvSpPr>
        <p:spPr>
          <a:xfrm>
            <a:off x="2164088" y="1995937"/>
            <a:ext cx="4054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汽车的惯性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4D5C0A68-AA24-4A12-BBC3-D6CAE87C2EB4}"/>
              </a:ext>
            </a:extLst>
          </p:cNvPr>
          <p:cNvSpPr txBox="1"/>
          <p:nvPr/>
        </p:nvSpPr>
        <p:spPr>
          <a:xfrm>
            <a:off x="2164088" y="3285140"/>
            <a:ext cx="4830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机动车在行驶中要坐稳扶牢。</a:t>
            </a: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7A602CCD-AF59-4866-887D-84CF5BCC216C}"/>
              </a:ext>
            </a:extLst>
          </p:cNvPr>
          <p:cNvSpPr txBox="1"/>
          <p:nvPr/>
        </p:nvSpPr>
        <p:spPr>
          <a:xfrm>
            <a:off x="6931173" y="2127270"/>
            <a:ext cx="54951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乘车须在站台或指定地点依次候车，</a:t>
            </a:r>
          </a:p>
          <a:p>
            <a:pPr>
              <a:spcBef>
                <a:spcPct val="50000"/>
              </a:spcBef>
            </a:pPr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待车辆停稳后先下后上。 </a:t>
            </a:r>
          </a:p>
        </p:txBody>
      </p: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09465897-B178-4911-8335-0A43421F5C0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3029" y="4161538"/>
            <a:ext cx="4287092" cy="3061714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F7227245-6481-4AF6-BAF7-338E4D1EE7F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378868" y="4921935"/>
            <a:ext cx="2873370" cy="192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7368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">
        <p15:prstTrans prst="peelOff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2" grpId="0"/>
      <p:bldP spid="44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="" xmlns:a16="http://schemas.microsoft.com/office/drawing/2014/main" id="{68D4464F-F206-46D6-8867-C82D6F82B2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9478" y="4327914"/>
            <a:ext cx="2925128" cy="1525245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5D58F310-1B17-44B1-A99C-D9352EF88D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012" y="3189206"/>
            <a:ext cx="2198380" cy="1286286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E19BFFB3-617A-4FD6-B997-9709E90666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916" y="1861929"/>
            <a:ext cx="2455462" cy="132727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D54260ED-2E24-4BAC-B1B7-C1FC1E369793}"/>
              </a:ext>
            </a:extLst>
          </p:cNvPr>
          <p:cNvSpPr txBox="1"/>
          <p:nvPr/>
        </p:nvSpPr>
        <p:spPr>
          <a:xfrm>
            <a:off x="6823260" y="3550641"/>
            <a:ext cx="1839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724502"/>
                </a:solidFill>
                <a:latin typeface="华康海报体W12" panose="040B0C09000000000000" pitchFamily="81" charset="-122"/>
                <a:ea typeface="华康海报体W12" panose="040B0C09000000000000" pitchFamily="81" charset="-122"/>
              </a:rPr>
              <a:t>骑车安全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0817DFF6-C41D-431D-8DEF-0E836CB81735}"/>
              </a:ext>
            </a:extLst>
          </p:cNvPr>
          <p:cNvSpPr txBox="1"/>
          <p:nvPr/>
        </p:nvSpPr>
        <p:spPr>
          <a:xfrm>
            <a:off x="4870321" y="2300146"/>
            <a:ext cx="1839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724502"/>
                </a:solidFill>
                <a:latin typeface="华康海报体W12" panose="040B0C09000000000000" pitchFamily="81" charset="-122"/>
                <a:ea typeface="华康海报体W12" panose="040B0C09000000000000" pitchFamily="81" charset="-122"/>
              </a:rPr>
              <a:t>行走安全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C7B95ABA-4DAA-4806-B27C-E0A48B75CF77}"/>
              </a:ext>
            </a:extLst>
          </p:cNvPr>
          <p:cNvSpPr txBox="1"/>
          <p:nvPr/>
        </p:nvSpPr>
        <p:spPr>
          <a:xfrm>
            <a:off x="8378788" y="5052436"/>
            <a:ext cx="18399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724502"/>
                </a:solidFill>
                <a:latin typeface="华康海报体W12" panose="040B0C09000000000000" pitchFamily="81" charset="-122"/>
                <a:ea typeface="华康海报体W12" panose="040B0C09000000000000" pitchFamily="81" charset="-122"/>
              </a:rPr>
              <a:t>乘车安全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FFA91F3-ECEE-422F-868B-64D2ED14D1A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51" r="35518"/>
          <a:stretch/>
        </p:blipFill>
        <p:spPr>
          <a:xfrm>
            <a:off x="1438664" y="257175"/>
            <a:ext cx="2925128" cy="634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192274"/>
      </p:ext>
    </p:extLst>
  </p:cSld>
  <p:clrMapOvr>
    <a:masterClrMapping/>
  </p:clrMapOvr>
  <p:transition spd="med" advTm="1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23C599E-01F5-419C-88DF-854EDFACDFFC}"/>
              </a:ext>
            </a:extLst>
          </p:cNvPr>
          <p:cNvSpPr/>
          <p:nvPr/>
        </p:nvSpPr>
        <p:spPr>
          <a:xfrm>
            <a:off x="478488" y="1543050"/>
            <a:ext cx="11235023" cy="308278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TextBox 27">
            <a:extLst>
              <a:ext uri="{FF2B5EF4-FFF2-40B4-BE49-F238E27FC236}">
                <a16:creationId xmlns="" xmlns:a16="http://schemas.microsoft.com/office/drawing/2014/main" id="{7330243D-D9C8-4B14-8ED3-36E5DCAC4E66}"/>
              </a:ext>
            </a:extLst>
          </p:cNvPr>
          <p:cNvSpPr txBox="1"/>
          <p:nvPr/>
        </p:nvSpPr>
        <p:spPr>
          <a:xfrm>
            <a:off x="4696951" y="472521"/>
            <a:ext cx="2798096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n w="22225">
                  <a:solidFill>
                    <a:schemeClr val="bg1"/>
                  </a:solidFill>
                </a:ln>
                <a:solidFill>
                  <a:srgbClr val="048676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汽车标识</a:t>
            </a:r>
          </a:p>
        </p:txBody>
      </p:sp>
      <p:pic>
        <p:nvPicPr>
          <p:cNvPr id="20" name="图片 19" descr="图片包含 文字&#10;&#10;已生成高可信度的说明">
            <a:extLst>
              <a:ext uri="{FF2B5EF4-FFF2-40B4-BE49-F238E27FC236}">
                <a16:creationId xmlns="" xmlns:a16="http://schemas.microsoft.com/office/drawing/2014/main" id="{AF7645FF-AF25-4B27-BEA9-2BF797EC65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780" y="2029870"/>
            <a:ext cx="1742536" cy="1535649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128391B3-D074-42BF-96E0-C3B37D531D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370" y="2009339"/>
            <a:ext cx="1751162" cy="1751162"/>
          </a:xfrm>
          <a:prstGeom prst="rect">
            <a:avLst/>
          </a:prstGeom>
        </p:spPr>
      </p:pic>
      <p:pic>
        <p:nvPicPr>
          <p:cNvPr id="22" name="图片 21" descr="图片包含 标牌, 户外, 剪贴画, 街道&#10;&#10;已生成极高可信度的说明">
            <a:extLst>
              <a:ext uri="{FF2B5EF4-FFF2-40B4-BE49-F238E27FC236}">
                <a16:creationId xmlns="" xmlns:a16="http://schemas.microsoft.com/office/drawing/2014/main" id="{9CD01288-E825-449E-99B8-D688C7DCE91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471" y="2029870"/>
            <a:ext cx="1832398" cy="1832398"/>
          </a:xfrm>
          <a:prstGeom prst="rect">
            <a:avLst/>
          </a:prstGeom>
        </p:spPr>
      </p:pic>
      <p:pic>
        <p:nvPicPr>
          <p:cNvPr id="23" name="图片 22" descr="图片包含 标牌&#10;&#10;已生成极高可信度的说明">
            <a:extLst>
              <a:ext uri="{FF2B5EF4-FFF2-40B4-BE49-F238E27FC236}">
                <a16:creationId xmlns="" xmlns:a16="http://schemas.microsoft.com/office/drawing/2014/main" id="{16E3B55E-770B-4AA0-B9E4-71E8F7CB21B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1177" y="1883022"/>
            <a:ext cx="1971061" cy="1971061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855E0146-5761-4DB7-A20E-1E02AF814C80}"/>
              </a:ext>
            </a:extLst>
          </p:cNvPr>
          <p:cNvSpPr txBox="1"/>
          <p:nvPr/>
        </p:nvSpPr>
        <p:spPr>
          <a:xfrm>
            <a:off x="1559881" y="3715533"/>
            <a:ext cx="226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注意安全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364574AB-6CE0-464C-8E46-9EB893D0FBE2}"/>
              </a:ext>
            </a:extLst>
          </p:cNvPr>
          <p:cNvSpPr txBox="1"/>
          <p:nvPr/>
        </p:nvSpPr>
        <p:spPr>
          <a:xfrm>
            <a:off x="4064784" y="3862268"/>
            <a:ext cx="226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禁止通行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1E31387D-9972-443F-9A33-1EC8494626D4}"/>
              </a:ext>
            </a:extLst>
          </p:cNvPr>
          <p:cNvSpPr txBox="1"/>
          <p:nvPr/>
        </p:nvSpPr>
        <p:spPr>
          <a:xfrm>
            <a:off x="6762581" y="3950084"/>
            <a:ext cx="226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禁止停车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7C1E10FD-E199-4B38-887C-A13FDC809F92}"/>
              </a:ext>
            </a:extLst>
          </p:cNvPr>
          <p:cNvSpPr txBox="1"/>
          <p:nvPr/>
        </p:nvSpPr>
        <p:spPr>
          <a:xfrm>
            <a:off x="9238922" y="3885326"/>
            <a:ext cx="226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禁止鸣笛</a:t>
            </a:r>
          </a:p>
        </p:txBody>
      </p:sp>
      <p:pic>
        <p:nvPicPr>
          <p:cNvPr id="16" name="图片 15" descr="图片包含 矢量图形&#10;&#10;已生成极高可信度的说明">
            <a:extLst>
              <a:ext uri="{FF2B5EF4-FFF2-40B4-BE49-F238E27FC236}">
                <a16:creationId xmlns="" xmlns:a16="http://schemas.microsoft.com/office/drawing/2014/main" id="{9CFAA0F0-84DD-4835-B041-32C5DC9C255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86" y="4371010"/>
            <a:ext cx="1426242" cy="190674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7BBA2C2C-4FF6-47A2-8797-416428F9706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54" r="29321"/>
          <a:stretch/>
        </p:blipFill>
        <p:spPr>
          <a:xfrm flipH="1">
            <a:off x="9342860" y="4313327"/>
            <a:ext cx="2826892" cy="255206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C9A474B5-CF6B-4D56-82F6-509A49941E3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30256" y="4320764"/>
            <a:ext cx="3565993" cy="2386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751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">
        <p15:prstTrans prst="pageCurlDoubl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2" grpId="0"/>
      <p:bldP spid="24" grpId="0"/>
      <p:bldP spid="25" grpId="0"/>
      <p:bldP spid="26" grpId="0"/>
      <p:bldP spid="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C479D9F5-76BC-424F-AA68-ECAEA64C0C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414" y="1564780"/>
            <a:ext cx="6432627" cy="3477096"/>
          </a:xfrm>
          <a:prstGeom prst="rect">
            <a:avLst/>
          </a:prstGeom>
        </p:spPr>
      </p:pic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BB9B0E70-CE5A-4060-A5CE-A42028A8D601}"/>
              </a:ext>
            </a:extLst>
          </p:cNvPr>
          <p:cNvSpPr/>
          <p:nvPr/>
        </p:nvSpPr>
        <p:spPr>
          <a:xfrm>
            <a:off x="3115263" y="2580200"/>
            <a:ext cx="25699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“左瞧瞧、右望望” 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06557D29-ED9B-415E-B639-7BA108EA9193}"/>
              </a:ext>
            </a:extLst>
          </p:cNvPr>
          <p:cNvSpPr/>
          <p:nvPr/>
        </p:nvSpPr>
        <p:spPr>
          <a:xfrm>
            <a:off x="2815619" y="3530411"/>
            <a:ext cx="30572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“宁停三分、不抢一秒” 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4534F197-D16D-4DD5-9046-205AACC39605}"/>
              </a:ext>
            </a:extLst>
          </p:cNvPr>
          <p:cNvSpPr/>
          <p:nvPr/>
        </p:nvSpPr>
        <p:spPr>
          <a:xfrm>
            <a:off x="8355630" y="2147350"/>
            <a:ext cx="32624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汽车不是一刹车就能停止的</a:t>
            </a:r>
          </a:p>
        </p:txBody>
      </p:sp>
      <p:sp>
        <p:nvSpPr>
          <p:cNvPr id="29" name="Text Box 4">
            <a:extLst>
              <a:ext uri="{FF2B5EF4-FFF2-40B4-BE49-F238E27FC236}">
                <a16:creationId xmlns="" xmlns:a16="http://schemas.microsoft.com/office/drawing/2014/main" id="{8BCBA60E-73D4-4866-B55E-D3BDA4ACCB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4758" y="2647710"/>
            <a:ext cx="4633585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 anchorCtr="1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    检测结果表明，当汽车以每小时</a:t>
            </a:r>
            <a:r>
              <a:rPr lang="en-US" altLang="zh-CN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40</a:t>
            </a:r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公里的速度行驶行进时，从司机发现情况急刹车到制动有效，车会向前继续行驶</a:t>
            </a:r>
            <a:r>
              <a:rPr lang="en-US" altLang="zh-CN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18.82</a:t>
            </a:r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米远，才能停住。</a:t>
            </a:r>
          </a:p>
          <a:p>
            <a:pPr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    而在雨、雪天气，由于路面较滑，会向前继续行驶达</a:t>
            </a:r>
            <a:r>
              <a:rPr lang="en-US" altLang="zh-CN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24</a:t>
            </a:r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米！ 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BADB023-32C1-4549-9F70-EA637FCCDBB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57" y="3656107"/>
            <a:ext cx="4266931" cy="304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3930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">
        <p15:prstTrans prst="pageCurlDoubl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2E0B5DFC-5A6E-407A-B553-11229CEFDD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583240"/>
            <a:ext cx="4671591" cy="2525185"/>
          </a:xfrm>
          <a:prstGeom prst="rect">
            <a:avLst/>
          </a:prstGeom>
        </p:spPr>
      </p:pic>
      <p:sp>
        <p:nvSpPr>
          <p:cNvPr id="12" name="Text Box 4">
            <a:extLst>
              <a:ext uri="{FF2B5EF4-FFF2-40B4-BE49-F238E27FC236}">
                <a16:creationId xmlns="" xmlns:a16="http://schemas.microsoft.com/office/drawing/2014/main" id="{AE5F4FEF-AAD0-4DCD-8405-E3EAB9797C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4577" y="2739459"/>
            <a:ext cx="4092436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乘车须在站台或指定地点依次候车，</a:t>
            </a:r>
            <a:endParaRPr lang="en-US" altLang="zh-CN" sz="2000" b="1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00000"/>
              </a:lnSpc>
              <a:spcBef>
                <a:spcPct val="50000"/>
              </a:spcBef>
              <a:buNone/>
            </a:pPr>
            <a:r>
              <a:rPr lang="zh-CN" altLang="en-US" sz="2000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待车辆停稳后先下后上。 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F12E1EA7-598B-4AE4-B5B5-3A469E762E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2" t="1944" r="40856" b="16389"/>
          <a:stretch/>
        </p:blipFill>
        <p:spPr>
          <a:xfrm>
            <a:off x="2592748" y="2125528"/>
            <a:ext cx="2345567" cy="453405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47EB44F0-6794-4739-B9C1-136F33CF65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730" y="3810000"/>
            <a:ext cx="4560209" cy="325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955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">
        <p15:prstTrans prst="pageCurlDoubl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8B6B0A5B-FDBE-45A3-9BA6-A11796AEED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9061" y="2166407"/>
            <a:ext cx="4671591" cy="2525185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9FDD0C32-F4FA-4244-B0F6-C4350EED7015}"/>
              </a:ext>
            </a:extLst>
          </p:cNvPr>
          <p:cNvSpPr/>
          <p:nvPr/>
        </p:nvSpPr>
        <p:spPr>
          <a:xfrm>
            <a:off x="6715457" y="3238499"/>
            <a:ext cx="36858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机动车在行驶中要坐稳扶牢，防止紧急刹车，不得将头、手伸出窗外，以免被来往车辆擦伤。</a:t>
            </a:r>
            <a:endParaRPr lang="zh-CN" altLang="en-US" dirty="0"/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CDF49C2E-F266-4885-A9BB-E7302F44FB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03" y="3009900"/>
            <a:ext cx="7122039" cy="508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6466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">
        <p15:prstTrans prst="pageCurlDouble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B5367ACF-D4A6-448D-BB3A-E44E4439CCE7}"/>
              </a:ext>
            </a:extLst>
          </p:cNvPr>
          <p:cNvGrpSpPr/>
          <p:nvPr/>
        </p:nvGrpSpPr>
        <p:grpSpPr>
          <a:xfrm>
            <a:off x="1" y="2195204"/>
            <a:ext cx="12191998" cy="4662796"/>
            <a:chOff x="1" y="2195204"/>
            <a:chExt cx="12191998" cy="4662796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EAB13DE1-11F6-4805-A444-F517CA59A2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 b="7850"/>
            <a:stretch/>
          </p:blipFill>
          <p:spPr>
            <a:xfrm>
              <a:off x="1" y="2766705"/>
              <a:ext cx="6470452" cy="4091295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="" xmlns:a16="http://schemas.microsoft.com/office/drawing/2014/main" id="{D28CDC66-981F-4704-9FE6-2B0F96B9FF1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2843" b="7329"/>
            <a:stretch/>
          </p:blipFill>
          <p:spPr>
            <a:xfrm>
              <a:off x="5954130" y="2195204"/>
              <a:ext cx="6237869" cy="4662796"/>
            </a:xfrm>
            <a:prstGeom prst="rect">
              <a:avLst/>
            </a:prstGeom>
          </p:spPr>
        </p:pic>
      </p:grp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22B057FB-ABEB-46DE-88C6-6F518F2151C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44"/>
          <a:stretch/>
        </p:blipFill>
        <p:spPr>
          <a:xfrm>
            <a:off x="4130901" y="3582527"/>
            <a:ext cx="3930197" cy="327547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9DEF838C-82D0-46AF-BF43-C8B90E34FA8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63" t="4722" r="12497" b="62221"/>
          <a:stretch/>
        </p:blipFill>
        <p:spPr>
          <a:xfrm>
            <a:off x="1823229" y="1116524"/>
            <a:ext cx="3879948" cy="2623470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B92043BF-59F2-49B3-9765-63FD209D1179}"/>
              </a:ext>
            </a:extLst>
          </p:cNvPr>
          <p:cNvSpPr/>
          <p:nvPr/>
        </p:nvSpPr>
        <p:spPr>
          <a:xfrm>
            <a:off x="5703177" y="1851177"/>
            <a:ext cx="58792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8000" spc="600" dirty="0">
                <a:solidFill>
                  <a:srgbClr val="FFC000"/>
                </a:solidFill>
                <a:latin typeface="汉真广标" panose="02010609000101010101" pitchFamily="49" charset="-122"/>
                <a:ea typeface="汉真广标" panose="02010609000101010101" pitchFamily="49" charset="-122"/>
              </a:rPr>
              <a:t>谢谢观看</a:t>
            </a:r>
          </a:p>
        </p:txBody>
      </p:sp>
    </p:spTree>
    <p:extLst>
      <p:ext uri="{BB962C8B-B14F-4D97-AF65-F5344CB8AC3E}">
        <p14:creationId xmlns:p14="http://schemas.microsoft.com/office/powerpoint/2010/main" val="1526358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9000">
        <p15:prstTrans prst="drape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207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123C599E-01F5-419C-88DF-854EDFACDFFC}"/>
              </a:ext>
            </a:extLst>
          </p:cNvPr>
          <p:cNvSpPr/>
          <p:nvPr/>
        </p:nvSpPr>
        <p:spPr>
          <a:xfrm>
            <a:off x="478488" y="1543050"/>
            <a:ext cx="11235023" cy="308278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52A34B6D-0F5D-448D-AFC5-4572A4CA60AC}"/>
              </a:ext>
            </a:extLst>
          </p:cNvPr>
          <p:cNvGrpSpPr/>
          <p:nvPr/>
        </p:nvGrpSpPr>
        <p:grpSpPr>
          <a:xfrm>
            <a:off x="632533" y="1829172"/>
            <a:ext cx="696789" cy="710061"/>
            <a:chOff x="641160" y="3787227"/>
            <a:chExt cx="696789" cy="710061"/>
          </a:xfrm>
        </p:grpSpPr>
        <p:pic>
          <p:nvPicPr>
            <p:cNvPr id="10" name="绿色旗">
              <a:extLst>
                <a:ext uri="{FF2B5EF4-FFF2-40B4-BE49-F238E27FC236}">
                  <a16:creationId xmlns="" xmlns:a16="http://schemas.microsoft.com/office/drawing/2014/main" id="{BC54D7AD-04C1-46BB-B138-9781D9457A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60" y="3787227"/>
              <a:ext cx="696789" cy="710061"/>
            </a:xfrm>
            <a:prstGeom prst="rect">
              <a:avLst/>
            </a:prstGeom>
          </p:spPr>
        </p:pic>
        <p:sp>
          <p:nvSpPr>
            <p:cNvPr id="12" name="1">
              <a:extLst>
                <a:ext uri="{FF2B5EF4-FFF2-40B4-BE49-F238E27FC236}">
                  <a16:creationId xmlns="" xmlns:a16="http://schemas.microsoft.com/office/drawing/2014/main" id="{31785F36-E887-4A34-9D05-E20B45927458}"/>
                </a:ext>
              </a:extLst>
            </p:cNvPr>
            <p:cNvSpPr txBox="1"/>
            <p:nvPr/>
          </p:nvSpPr>
          <p:spPr>
            <a:xfrm>
              <a:off x="754627" y="3873417"/>
              <a:ext cx="4928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方正胖娃_GBK" panose="03000509000000000000" pitchFamily="65" charset="-122"/>
                  <a:ea typeface="方正胖娃_GBK" panose="03000509000000000000" pitchFamily="65" charset="-122"/>
                </a:rPr>
                <a:t>1</a:t>
              </a:r>
              <a:endParaRPr lang="zh-CN" altLang="en-US" sz="2800" dirty="0">
                <a:solidFill>
                  <a:schemeClr val="bg1"/>
                </a:solidFill>
                <a:latin typeface="方正胖娃_GBK" panose="03000509000000000000" pitchFamily="65" charset="-122"/>
                <a:ea typeface="方正胖娃_GBK" panose="03000509000000000000" pitchFamily="65" charset="-122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E03AB3CE-C867-40A4-8D34-EEA4293F6320}"/>
              </a:ext>
            </a:extLst>
          </p:cNvPr>
          <p:cNvGrpSpPr/>
          <p:nvPr/>
        </p:nvGrpSpPr>
        <p:grpSpPr>
          <a:xfrm>
            <a:off x="632533" y="2795231"/>
            <a:ext cx="696789" cy="710061"/>
            <a:chOff x="641160" y="4842854"/>
            <a:chExt cx="696789" cy="710061"/>
          </a:xfrm>
        </p:grpSpPr>
        <p:pic>
          <p:nvPicPr>
            <p:cNvPr id="15" name="橘色旗">
              <a:extLst>
                <a:ext uri="{FF2B5EF4-FFF2-40B4-BE49-F238E27FC236}">
                  <a16:creationId xmlns="" xmlns:a16="http://schemas.microsoft.com/office/drawing/2014/main" id="{22B5026B-7891-4F1A-B305-73BCBE085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60" y="4842854"/>
              <a:ext cx="696789" cy="710061"/>
            </a:xfrm>
            <a:prstGeom prst="rect">
              <a:avLst/>
            </a:prstGeom>
          </p:spPr>
        </p:pic>
        <p:sp>
          <p:nvSpPr>
            <p:cNvPr id="16" name="1">
              <a:extLst>
                <a:ext uri="{FF2B5EF4-FFF2-40B4-BE49-F238E27FC236}">
                  <a16:creationId xmlns="" xmlns:a16="http://schemas.microsoft.com/office/drawing/2014/main" id="{63D9B599-4110-4E21-B4BA-FB53E40B0B54}"/>
                </a:ext>
              </a:extLst>
            </p:cNvPr>
            <p:cNvSpPr txBox="1"/>
            <p:nvPr/>
          </p:nvSpPr>
          <p:spPr>
            <a:xfrm>
              <a:off x="740772" y="4960420"/>
              <a:ext cx="4928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方正胖娃_GBK" panose="03000509000000000000" pitchFamily="65" charset="-122"/>
                  <a:ea typeface="方正胖娃_GBK" panose="03000509000000000000" pitchFamily="65" charset="-122"/>
                </a:rPr>
                <a:t>2</a:t>
              </a:r>
              <a:endParaRPr lang="zh-CN" altLang="en-US" sz="2800" dirty="0">
                <a:solidFill>
                  <a:schemeClr val="bg1"/>
                </a:solidFill>
                <a:latin typeface="方正胖娃_GBK" panose="03000509000000000000" pitchFamily="65" charset="-122"/>
                <a:ea typeface="方正胖娃_GBK" panose="03000509000000000000" pitchFamily="65" charset="-122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52ABB589-E99C-4A8C-B8E6-63713B08D01B}"/>
              </a:ext>
            </a:extLst>
          </p:cNvPr>
          <p:cNvGrpSpPr/>
          <p:nvPr/>
        </p:nvGrpSpPr>
        <p:grpSpPr>
          <a:xfrm>
            <a:off x="632533" y="3779359"/>
            <a:ext cx="696789" cy="710061"/>
            <a:chOff x="641160" y="5898481"/>
            <a:chExt cx="696789" cy="710061"/>
          </a:xfrm>
        </p:grpSpPr>
        <p:pic>
          <p:nvPicPr>
            <p:cNvPr id="18" name="黄色旗">
              <a:extLst>
                <a:ext uri="{FF2B5EF4-FFF2-40B4-BE49-F238E27FC236}">
                  <a16:creationId xmlns="" xmlns:a16="http://schemas.microsoft.com/office/drawing/2014/main" id="{75AAAE6D-C134-4510-8077-A68A060D27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60" y="5898481"/>
              <a:ext cx="696789" cy="710061"/>
            </a:xfrm>
            <a:prstGeom prst="rect">
              <a:avLst/>
            </a:prstGeom>
          </p:spPr>
        </p:pic>
        <p:sp>
          <p:nvSpPr>
            <p:cNvPr id="19" name="1">
              <a:extLst>
                <a:ext uri="{FF2B5EF4-FFF2-40B4-BE49-F238E27FC236}">
                  <a16:creationId xmlns="" xmlns:a16="http://schemas.microsoft.com/office/drawing/2014/main" id="{92AED214-B944-4A81-B897-5A6D2915E275}"/>
                </a:ext>
              </a:extLst>
            </p:cNvPr>
            <p:cNvSpPr txBox="1"/>
            <p:nvPr/>
          </p:nvSpPr>
          <p:spPr>
            <a:xfrm>
              <a:off x="756383" y="5991901"/>
              <a:ext cx="4928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方正胖娃_GBK" panose="03000509000000000000" pitchFamily="65" charset="-122"/>
                  <a:ea typeface="方正胖娃_GBK" panose="03000509000000000000" pitchFamily="65" charset="-122"/>
                </a:rPr>
                <a:t>3</a:t>
              </a:r>
            </a:p>
          </p:txBody>
        </p:sp>
      </p:grp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627C0D0B-A67F-41A7-B217-FF315F53E5B0}"/>
              </a:ext>
            </a:extLst>
          </p:cNvPr>
          <p:cNvSpPr txBox="1"/>
          <p:nvPr/>
        </p:nvSpPr>
        <p:spPr>
          <a:xfrm>
            <a:off x="1478916" y="1837034"/>
            <a:ext cx="4054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走人行道，靠路右边走。没有人行道时靠路边行走。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50757336-593B-4219-8C7D-07AC880FE1C0}"/>
              </a:ext>
            </a:extLst>
          </p:cNvPr>
          <p:cNvSpPr txBox="1"/>
          <p:nvPr/>
        </p:nvSpPr>
        <p:spPr>
          <a:xfrm>
            <a:off x="1478916" y="2814392"/>
            <a:ext cx="4830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走人行横道、天桥，不随意横穿马路。</a:t>
            </a: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026FACB8-F7E3-4276-9E41-9EA0D090176B}"/>
              </a:ext>
            </a:extLst>
          </p:cNvPr>
          <p:cNvSpPr txBox="1"/>
          <p:nvPr/>
        </p:nvSpPr>
        <p:spPr>
          <a:xfrm>
            <a:off x="1478916" y="3733576"/>
            <a:ext cx="5495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注意道路和车辆信号，服从交通管理。</a:t>
            </a: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6ED72694-5D35-44D0-AF16-349732B92D06}"/>
              </a:ext>
            </a:extLst>
          </p:cNvPr>
          <p:cNvGrpSpPr/>
          <p:nvPr/>
        </p:nvGrpSpPr>
        <p:grpSpPr>
          <a:xfrm>
            <a:off x="6127681" y="3727509"/>
            <a:ext cx="696789" cy="710061"/>
            <a:chOff x="641160" y="3787227"/>
            <a:chExt cx="696789" cy="710061"/>
          </a:xfrm>
        </p:grpSpPr>
        <p:pic>
          <p:nvPicPr>
            <p:cNvPr id="28" name="绿色旗">
              <a:extLst>
                <a:ext uri="{FF2B5EF4-FFF2-40B4-BE49-F238E27FC236}">
                  <a16:creationId xmlns="" xmlns:a16="http://schemas.microsoft.com/office/drawing/2014/main" id="{DE7F1CFA-AC74-439A-8F2B-810EAD3270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60" y="3787227"/>
              <a:ext cx="696789" cy="710061"/>
            </a:xfrm>
            <a:prstGeom prst="rect">
              <a:avLst/>
            </a:prstGeom>
          </p:spPr>
        </p:pic>
        <p:sp>
          <p:nvSpPr>
            <p:cNvPr id="29" name="1">
              <a:extLst>
                <a:ext uri="{FF2B5EF4-FFF2-40B4-BE49-F238E27FC236}">
                  <a16:creationId xmlns="" xmlns:a16="http://schemas.microsoft.com/office/drawing/2014/main" id="{A971C977-13A9-4FC7-9F0C-BD24BD8F739B}"/>
                </a:ext>
              </a:extLst>
            </p:cNvPr>
            <p:cNvSpPr txBox="1"/>
            <p:nvPr/>
          </p:nvSpPr>
          <p:spPr>
            <a:xfrm>
              <a:off x="754627" y="3873417"/>
              <a:ext cx="4928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方正胖娃_GBK" panose="03000509000000000000" pitchFamily="65" charset="-122"/>
                  <a:ea typeface="方正胖娃_GBK" panose="03000509000000000000" pitchFamily="65" charset="-122"/>
                </a:rPr>
                <a:t>6</a:t>
              </a:r>
              <a:endParaRPr lang="zh-CN" altLang="en-US" sz="2800" dirty="0">
                <a:solidFill>
                  <a:schemeClr val="bg1"/>
                </a:solidFill>
                <a:latin typeface="方正胖娃_GBK" panose="03000509000000000000" pitchFamily="65" charset="-122"/>
                <a:ea typeface="方正胖娃_GBK" panose="03000509000000000000" pitchFamily="65" charset="-122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ACE628BE-1E57-4C2C-9B0F-15A84A8706F4}"/>
              </a:ext>
            </a:extLst>
          </p:cNvPr>
          <p:cNvGrpSpPr/>
          <p:nvPr/>
        </p:nvGrpSpPr>
        <p:grpSpPr>
          <a:xfrm>
            <a:off x="6127681" y="2795231"/>
            <a:ext cx="696789" cy="710061"/>
            <a:chOff x="641160" y="4842854"/>
            <a:chExt cx="696789" cy="710061"/>
          </a:xfrm>
        </p:grpSpPr>
        <p:pic>
          <p:nvPicPr>
            <p:cNvPr id="31" name="橘色旗">
              <a:extLst>
                <a:ext uri="{FF2B5EF4-FFF2-40B4-BE49-F238E27FC236}">
                  <a16:creationId xmlns="" xmlns:a16="http://schemas.microsoft.com/office/drawing/2014/main" id="{DE71CD93-BFF0-4AD3-A46C-F23C6DC690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60" y="4842854"/>
              <a:ext cx="696789" cy="710061"/>
            </a:xfrm>
            <a:prstGeom prst="rect">
              <a:avLst/>
            </a:prstGeom>
          </p:spPr>
        </p:pic>
        <p:sp>
          <p:nvSpPr>
            <p:cNvPr id="32" name="1">
              <a:extLst>
                <a:ext uri="{FF2B5EF4-FFF2-40B4-BE49-F238E27FC236}">
                  <a16:creationId xmlns="" xmlns:a16="http://schemas.microsoft.com/office/drawing/2014/main" id="{1FE2D0A7-49C4-4DF2-A74B-7C92A0A09571}"/>
                </a:ext>
              </a:extLst>
            </p:cNvPr>
            <p:cNvSpPr txBox="1"/>
            <p:nvPr/>
          </p:nvSpPr>
          <p:spPr>
            <a:xfrm>
              <a:off x="740772" y="4960420"/>
              <a:ext cx="4928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方正胖娃_GBK" panose="03000509000000000000" pitchFamily="65" charset="-122"/>
                  <a:ea typeface="方正胖娃_GBK" panose="03000509000000000000" pitchFamily="65" charset="-122"/>
                </a:rPr>
                <a:t>5</a:t>
              </a:r>
              <a:endParaRPr lang="zh-CN" altLang="en-US" sz="2800" dirty="0">
                <a:solidFill>
                  <a:schemeClr val="bg1"/>
                </a:solidFill>
                <a:latin typeface="方正胖娃_GBK" panose="03000509000000000000" pitchFamily="65" charset="-122"/>
                <a:ea typeface="方正胖娃_GBK" panose="03000509000000000000" pitchFamily="65" charset="-122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84F4440B-26CA-4FB0-99DB-915637A09DE0}"/>
              </a:ext>
            </a:extLst>
          </p:cNvPr>
          <p:cNvGrpSpPr/>
          <p:nvPr/>
        </p:nvGrpSpPr>
        <p:grpSpPr>
          <a:xfrm>
            <a:off x="6127681" y="1837034"/>
            <a:ext cx="696789" cy="710061"/>
            <a:chOff x="641160" y="5898481"/>
            <a:chExt cx="696789" cy="710061"/>
          </a:xfrm>
        </p:grpSpPr>
        <p:pic>
          <p:nvPicPr>
            <p:cNvPr id="34" name="黄色旗">
              <a:extLst>
                <a:ext uri="{FF2B5EF4-FFF2-40B4-BE49-F238E27FC236}">
                  <a16:creationId xmlns="" xmlns:a16="http://schemas.microsoft.com/office/drawing/2014/main" id="{64C3BB40-6B95-48C0-A598-342A0D9169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160" y="5898481"/>
              <a:ext cx="696789" cy="710061"/>
            </a:xfrm>
            <a:prstGeom prst="rect">
              <a:avLst/>
            </a:prstGeom>
          </p:spPr>
        </p:pic>
        <p:sp>
          <p:nvSpPr>
            <p:cNvPr id="35" name="1">
              <a:extLst>
                <a:ext uri="{FF2B5EF4-FFF2-40B4-BE49-F238E27FC236}">
                  <a16:creationId xmlns="" xmlns:a16="http://schemas.microsoft.com/office/drawing/2014/main" id="{DB78CC26-ED97-48B9-B5F0-85E1EADB9B49}"/>
                </a:ext>
              </a:extLst>
            </p:cNvPr>
            <p:cNvSpPr txBox="1"/>
            <p:nvPr/>
          </p:nvSpPr>
          <p:spPr>
            <a:xfrm>
              <a:off x="756383" y="5991901"/>
              <a:ext cx="4928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方正胖娃_GBK" panose="03000509000000000000" pitchFamily="65" charset="-122"/>
                  <a:ea typeface="方正胖娃_GBK" panose="03000509000000000000" pitchFamily="65" charset="-122"/>
                </a:rPr>
                <a:t>4</a:t>
              </a:r>
            </a:p>
          </p:txBody>
        </p:sp>
      </p:grpSp>
      <p:sp>
        <p:nvSpPr>
          <p:cNvPr id="36" name="文本框 35">
            <a:extLst>
              <a:ext uri="{FF2B5EF4-FFF2-40B4-BE49-F238E27FC236}">
                <a16:creationId xmlns="" xmlns:a16="http://schemas.microsoft.com/office/drawing/2014/main" id="{7113B505-2CF1-47AC-94E8-C458E10DC76E}"/>
              </a:ext>
            </a:extLst>
          </p:cNvPr>
          <p:cNvSpPr txBox="1"/>
          <p:nvPr/>
        </p:nvSpPr>
        <p:spPr>
          <a:xfrm>
            <a:off x="6974064" y="1833323"/>
            <a:ext cx="4648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不在车行道、桥梁、隧道上追逐、玩耍、打闹。</a:t>
            </a:r>
          </a:p>
        </p:txBody>
      </p:sp>
      <p:sp>
        <p:nvSpPr>
          <p:cNvPr id="37" name="文本框 36">
            <a:extLst>
              <a:ext uri="{FF2B5EF4-FFF2-40B4-BE49-F238E27FC236}">
                <a16:creationId xmlns="" xmlns:a16="http://schemas.microsoft.com/office/drawing/2014/main" id="{8CA13EA5-C554-4A9A-ABF3-7836B75EA9A3}"/>
              </a:ext>
            </a:extLst>
          </p:cNvPr>
          <p:cNvSpPr txBox="1"/>
          <p:nvPr/>
        </p:nvSpPr>
        <p:spPr>
          <a:xfrm>
            <a:off x="6974064" y="2814392"/>
            <a:ext cx="4830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不能穿越、攀登、跨越道路隔离栏。</a:t>
            </a:r>
          </a:p>
        </p:txBody>
      </p:sp>
      <p:sp>
        <p:nvSpPr>
          <p:cNvPr id="38" name="文本框 37">
            <a:extLst>
              <a:ext uri="{FF2B5EF4-FFF2-40B4-BE49-F238E27FC236}">
                <a16:creationId xmlns="" xmlns:a16="http://schemas.microsoft.com/office/drawing/2014/main" id="{42B0708E-762C-41B8-9802-6D932A37FD61}"/>
              </a:ext>
            </a:extLst>
          </p:cNvPr>
          <p:cNvSpPr txBox="1"/>
          <p:nvPr/>
        </p:nvSpPr>
        <p:spPr>
          <a:xfrm>
            <a:off x="6974064" y="3738171"/>
            <a:ext cx="49737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不要在铁路导轨上行走、玩耍，横穿铁路轨道。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1E414A6-A7C8-4D81-BBB9-CB5BB72BCEA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2" t="1944" r="40856" b="16389"/>
          <a:stretch/>
        </p:blipFill>
        <p:spPr>
          <a:xfrm>
            <a:off x="1388233" y="4133685"/>
            <a:ext cx="1402732" cy="2711527"/>
          </a:xfrm>
          <a:prstGeom prst="rect">
            <a:avLst/>
          </a:prstGeom>
        </p:spPr>
      </p:pic>
      <p:pic>
        <p:nvPicPr>
          <p:cNvPr id="39" name="图片 38" descr="图片包含 矢量图形&#10;&#10;已生成极高可信度的说明">
            <a:extLst>
              <a:ext uri="{FF2B5EF4-FFF2-40B4-BE49-F238E27FC236}">
                <a16:creationId xmlns="" xmlns:a16="http://schemas.microsoft.com/office/drawing/2014/main" id="{17570B9A-3901-4438-91C6-9989F836147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2330" y="4336919"/>
            <a:ext cx="1426242" cy="1906740"/>
          </a:xfrm>
          <a:prstGeom prst="rect">
            <a:avLst/>
          </a:prstGeom>
        </p:spPr>
      </p:pic>
      <p:sp>
        <p:nvSpPr>
          <p:cNvPr id="42" name="TextBox 27">
            <a:extLst>
              <a:ext uri="{FF2B5EF4-FFF2-40B4-BE49-F238E27FC236}">
                <a16:creationId xmlns="" xmlns:a16="http://schemas.microsoft.com/office/drawing/2014/main" id="{7330243D-D9C8-4B14-8ED3-36E5DCAC4E66}"/>
              </a:ext>
            </a:extLst>
          </p:cNvPr>
          <p:cNvSpPr txBox="1"/>
          <p:nvPr/>
        </p:nvSpPr>
        <p:spPr>
          <a:xfrm>
            <a:off x="4696951" y="472521"/>
            <a:ext cx="2798096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n w="22225">
                  <a:solidFill>
                    <a:schemeClr val="bg1"/>
                  </a:solidFill>
                </a:ln>
                <a:solidFill>
                  <a:srgbClr val="048676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行走安全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2E37580-987E-4AC8-81D1-DFFF2C5C1CB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7928" y="4133685"/>
            <a:ext cx="4287092" cy="306171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587DD97-FD88-449E-9D28-016881A3502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472761" y="4949243"/>
            <a:ext cx="2873370" cy="192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0444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1000">
        <p15:prstTrans prst="peelOff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4" grpId="0"/>
      <p:bldP spid="25" grpId="0"/>
      <p:bldP spid="26" grpId="0"/>
      <p:bldP spid="36" grpId="0"/>
      <p:bldP spid="37" grpId="0"/>
      <p:bldP spid="38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>
            <a:extLst>
              <a:ext uri="{FF2B5EF4-FFF2-40B4-BE49-F238E27FC236}">
                <a16:creationId xmlns="" xmlns:a16="http://schemas.microsoft.com/office/drawing/2014/main" id="{DAAFDA84-2F42-405E-A672-424492736839}"/>
              </a:ext>
            </a:extLst>
          </p:cNvPr>
          <p:cNvSpPr/>
          <p:nvPr/>
        </p:nvSpPr>
        <p:spPr>
          <a:xfrm>
            <a:off x="478488" y="1543050"/>
            <a:ext cx="11235023" cy="308278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BCB01CBF-F784-4FE9-B072-B0B5B4E62FCC}"/>
              </a:ext>
            </a:extLst>
          </p:cNvPr>
          <p:cNvSpPr txBox="1"/>
          <p:nvPr/>
        </p:nvSpPr>
        <p:spPr>
          <a:xfrm>
            <a:off x="695586" y="3970900"/>
            <a:ext cx="1777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禁止行人通行</a:t>
            </a:r>
          </a:p>
        </p:txBody>
      </p:sp>
      <p:pic>
        <p:nvPicPr>
          <p:cNvPr id="50" name="图片 49">
            <a:extLst>
              <a:ext uri="{FF2B5EF4-FFF2-40B4-BE49-F238E27FC236}">
                <a16:creationId xmlns="" xmlns:a16="http://schemas.microsoft.com/office/drawing/2014/main" id="{62F04562-708B-4E66-A067-0844AA448C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64" y="1985588"/>
            <a:ext cx="1688278" cy="1706471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="" xmlns:a16="http://schemas.microsoft.com/office/drawing/2014/main" id="{BBF522E1-B5E1-4B40-AE12-919D97B64B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144" y="1987836"/>
            <a:ext cx="1852012" cy="1713748"/>
          </a:xfrm>
          <a:prstGeom prst="rect">
            <a:avLst/>
          </a:prstGeom>
        </p:spPr>
      </p:pic>
      <p:pic>
        <p:nvPicPr>
          <p:cNvPr id="52" name="图片 51">
            <a:extLst>
              <a:ext uri="{FF2B5EF4-FFF2-40B4-BE49-F238E27FC236}">
                <a16:creationId xmlns="" xmlns:a16="http://schemas.microsoft.com/office/drawing/2014/main" id="{99FF42E7-DD02-4BC9-A2AD-61BAF6D7820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358" y="1983340"/>
            <a:ext cx="1699194" cy="1699194"/>
          </a:xfrm>
          <a:prstGeom prst="rect">
            <a:avLst/>
          </a:prstGeom>
        </p:spPr>
      </p:pic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CE54E86D-2F09-49CD-A25E-72950CC3D1B0}"/>
              </a:ext>
            </a:extLst>
          </p:cNvPr>
          <p:cNvSpPr txBox="1"/>
          <p:nvPr/>
        </p:nvSpPr>
        <p:spPr>
          <a:xfrm>
            <a:off x="2986557" y="3970900"/>
            <a:ext cx="1777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注意行人</a:t>
            </a:r>
          </a:p>
        </p:txBody>
      </p:sp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AE55E338-AEC7-495F-90D1-D9B433DEA78B}"/>
              </a:ext>
            </a:extLst>
          </p:cNvPr>
          <p:cNvSpPr txBox="1"/>
          <p:nvPr/>
        </p:nvSpPr>
        <p:spPr>
          <a:xfrm>
            <a:off x="5326362" y="3970900"/>
            <a:ext cx="1777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步行</a:t>
            </a:r>
          </a:p>
        </p:txBody>
      </p:sp>
      <p:sp>
        <p:nvSpPr>
          <p:cNvPr id="57" name="文本框 56">
            <a:extLst>
              <a:ext uri="{FF2B5EF4-FFF2-40B4-BE49-F238E27FC236}">
                <a16:creationId xmlns="" xmlns:a16="http://schemas.microsoft.com/office/drawing/2014/main" id="{CB846D08-9219-4218-92E4-D394441EC7EB}"/>
              </a:ext>
            </a:extLst>
          </p:cNvPr>
          <p:cNvSpPr txBox="1"/>
          <p:nvPr/>
        </p:nvSpPr>
        <p:spPr>
          <a:xfrm>
            <a:off x="7533361" y="3970900"/>
            <a:ext cx="17771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禁止鸣笛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="" xmlns:a16="http://schemas.microsoft.com/office/drawing/2014/main" id="{834EAB25-8528-447D-A50F-C0295B0BF5BD}"/>
              </a:ext>
            </a:extLst>
          </p:cNvPr>
          <p:cNvSpPr txBox="1"/>
          <p:nvPr/>
        </p:nvSpPr>
        <p:spPr>
          <a:xfrm>
            <a:off x="9588582" y="3970900"/>
            <a:ext cx="2027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724502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</a:rPr>
              <a:t>禁止机动车行驶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CE283B1E-2EDD-4DB4-8E98-A26FCBDDDF0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5" t="5000" r="17619" b="6388"/>
          <a:stretch/>
        </p:blipFill>
        <p:spPr>
          <a:xfrm>
            <a:off x="7545644" y="2067881"/>
            <a:ext cx="1715192" cy="164819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893D199B-3A3E-4EB6-A14E-CC9E500FD49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09" t="8056" r="19708" b="9167"/>
          <a:stretch/>
        </p:blipFill>
        <p:spPr>
          <a:xfrm>
            <a:off x="9741928" y="2087093"/>
            <a:ext cx="1721039" cy="1682191"/>
          </a:xfrm>
          <a:prstGeom prst="rect">
            <a:avLst/>
          </a:prstGeom>
        </p:spPr>
      </p:pic>
      <p:sp>
        <p:nvSpPr>
          <p:cNvPr id="59" name="TextBox 27">
            <a:extLst>
              <a:ext uri="{FF2B5EF4-FFF2-40B4-BE49-F238E27FC236}">
                <a16:creationId xmlns="" xmlns:a16="http://schemas.microsoft.com/office/drawing/2014/main" id="{EE4A12DB-660E-4E4C-8701-012897BF9722}"/>
              </a:ext>
            </a:extLst>
          </p:cNvPr>
          <p:cNvSpPr txBox="1"/>
          <p:nvPr/>
        </p:nvSpPr>
        <p:spPr>
          <a:xfrm>
            <a:off x="4696951" y="472521"/>
            <a:ext cx="2798096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ln w="22225">
                  <a:solidFill>
                    <a:schemeClr val="bg1"/>
                  </a:solidFill>
                </a:ln>
                <a:solidFill>
                  <a:srgbClr val="048676"/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交通标示</a:t>
            </a:r>
          </a:p>
        </p:txBody>
      </p:sp>
      <p:pic>
        <p:nvPicPr>
          <p:cNvPr id="61" name="图片 60" descr="图片包含 矢量图形&#10;&#10;已生成极高可信度的说明">
            <a:extLst>
              <a:ext uri="{FF2B5EF4-FFF2-40B4-BE49-F238E27FC236}">
                <a16:creationId xmlns="" xmlns:a16="http://schemas.microsoft.com/office/drawing/2014/main" id="{21F52E45-457E-4210-AC1D-58C6DF34E22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86" y="4371010"/>
            <a:ext cx="1426242" cy="190674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5E56279-8321-4985-BC32-5C83CC63780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54" r="29321"/>
          <a:stretch/>
        </p:blipFill>
        <p:spPr>
          <a:xfrm flipH="1">
            <a:off x="9342860" y="4313327"/>
            <a:ext cx="2826892" cy="2552069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DDEAA1F1-3417-4A62-9D0E-DA8B902F8D7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44198" y="5066129"/>
            <a:ext cx="2873370" cy="192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137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fallOve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  <p:bldP spid="55" grpId="0"/>
      <p:bldP spid="56" grpId="0"/>
      <p:bldP spid="57" grpId="0"/>
      <p:bldP spid="58" grpId="0"/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>
            <a:extLst>
              <a:ext uri="{FF2B5EF4-FFF2-40B4-BE49-F238E27FC236}">
                <a16:creationId xmlns="" xmlns:a16="http://schemas.microsoft.com/office/drawing/2014/main" id="{3E70E5AD-2D42-4751-A855-6325FB6CBB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214" y="1769201"/>
            <a:ext cx="6141254" cy="3319597"/>
          </a:xfrm>
          <a:prstGeom prst="rect">
            <a:avLst/>
          </a:prstGeom>
        </p:spPr>
      </p:pic>
      <p:sp>
        <p:nvSpPr>
          <p:cNvPr id="5" name="TextBox 19">
            <a:extLst>
              <a:ext uri="{FF2B5EF4-FFF2-40B4-BE49-F238E27FC236}">
                <a16:creationId xmlns="" xmlns:a16="http://schemas.microsoft.com/office/drawing/2014/main" id="{1130CE58-E318-44C8-A742-D3C4F348C571}"/>
              </a:ext>
            </a:extLst>
          </p:cNvPr>
          <p:cNvSpPr txBox="1"/>
          <p:nvPr/>
        </p:nvSpPr>
        <p:spPr>
          <a:xfrm>
            <a:off x="6675549" y="2687169"/>
            <a:ext cx="41279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走人行横道，靠路右边走</a:t>
            </a:r>
            <a:r>
              <a:rPr lang="zh-CN" altLang="en-US" sz="2400" b="1" dirty="0">
                <a:latin typeface="方正稚艺简体" panose="03000509000000000000" pitchFamily="65" charset="-122"/>
                <a:ea typeface="方正稚艺简体" panose="03000509000000000000" pitchFamily="65" charset="-122"/>
              </a:rPr>
              <a:t>，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没有人行道时靠路边行走。</a:t>
            </a:r>
          </a:p>
          <a:p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1EA3F90E-F09E-48CB-8CDC-C54736D96C8B}"/>
              </a:ext>
            </a:extLst>
          </p:cNvPr>
          <p:cNvGrpSpPr/>
          <p:nvPr/>
        </p:nvGrpSpPr>
        <p:grpSpPr>
          <a:xfrm>
            <a:off x="6846432" y="3707965"/>
            <a:ext cx="3337582" cy="922256"/>
            <a:chOff x="504131" y="5679228"/>
            <a:chExt cx="5353231" cy="1197425"/>
          </a:xfrm>
          <a:solidFill>
            <a:schemeClr val="bg1">
              <a:lumMod val="75000"/>
            </a:schemeClr>
          </a:solidFill>
        </p:grpSpPr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D66B3787-B4E2-4330-81E5-22B8975634A3}"/>
                </a:ext>
              </a:extLst>
            </p:cNvPr>
            <p:cNvSpPr/>
            <p:nvPr/>
          </p:nvSpPr>
          <p:spPr>
            <a:xfrm>
              <a:off x="504131" y="5679228"/>
              <a:ext cx="360040" cy="11974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>
              <a:extLst>
                <a:ext uri="{FF2B5EF4-FFF2-40B4-BE49-F238E27FC236}">
                  <a16:creationId xmlns="" xmlns:a16="http://schemas.microsoft.com/office/drawing/2014/main" id="{D2E94F3D-78E9-492E-AF8A-18C0EFB89002}"/>
                </a:ext>
              </a:extLst>
            </p:cNvPr>
            <p:cNvSpPr/>
            <p:nvPr/>
          </p:nvSpPr>
          <p:spPr>
            <a:xfrm>
              <a:off x="1088749" y="5679228"/>
              <a:ext cx="360040" cy="11974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20C18786-DC91-4180-ACF7-A0BDB7288B65}"/>
                </a:ext>
              </a:extLst>
            </p:cNvPr>
            <p:cNvSpPr/>
            <p:nvPr/>
          </p:nvSpPr>
          <p:spPr>
            <a:xfrm>
              <a:off x="1696029" y="5679228"/>
              <a:ext cx="360040" cy="11974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0075F038-81C0-4CC5-B336-6D845E86BFDE}"/>
                </a:ext>
              </a:extLst>
            </p:cNvPr>
            <p:cNvSpPr/>
            <p:nvPr/>
          </p:nvSpPr>
          <p:spPr>
            <a:xfrm>
              <a:off x="2303309" y="5679228"/>
              <a:ext cx="360040" cy="11974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>
              <a:extLst>
                <a:ext uri="{FF2B5EF4-FFF2-40B4-BE49-F238E27FC236}">
                  <a16:creationId xmlns="" xmlns:a16="http://schemas.microsoft.com/office/drawing/2014/main" id="{2E24CFBD-04A5-4F00-A4D5-CBAA5EB0E46D}"/>
                </a:ext>
              </a:extLst>
            </p:cNvPr>
            <p:cNvSpPr/>
            <p:nvPr/>
          </p:nvSpPr>
          <p:spPr>
            <a:xfrm>
              <a:off x="2910589" y="5679228"/>
              <a:ext cx="360040" cy="11974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B0733ACE-90A8-4F74-AB72-14AA55B3272C}"/>
                </a:ext>
              </a:extLst>
            </p:cNvPr>
            <p:cNvSpPr/>
            <p:nvPr/>
          </p:nvSpPr>
          <p:spPr>
            <a:xfrm>
              <a:off x="3540531" y="5679228"/>
              <a:ext cx="360040" cy="11974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290051BB-689E-4C91-8B99-5FE56FFD5B70}"/>
                </a:ext>
              </a:extLst>
            </p:cNvPr>
            <p:cNvSpPr/>
            <p:nvPr/>
          </p:nvSpPr>
          <p:spPr>
            <a:xfrm>
              <a:off x="4192624" y="5679228"/>
              <a:ext cx="360040" cy="11974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16E45E75-F526-49CC-A918-4F5B69E95E18}"/>
                </a:ext>
              </a:extLst>
            </p:cNvPr>
            <p:cNvSpPr/>
            <p:nvPr/>
          </p:nvSpPr>
          <p:spPr>
            <a:xfrm>
              <a:off x="4867379" y="5679228"/>
              <a:ext cx="360040" cy="11974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37487FBE-CDBB-4ACD-9487-FE37D665DF4B}"/>
                </a:ext>
              </a:extLst>
            </p:cNvPr>
            <p:cNvSpPr/>
            <p:nvPr/>
          </p:nvSpPr>
          <p:spPr>
            <a:xfrm>
              <a:off x="5497322" y="5679228"/>
              <a:ext cx="360040" cy="119742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2DEC129-7D90-496F-99CD-A4F9291F4A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733321" y="2391846"/>
            <a:ext cx="6268461" cy="447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9523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fallOve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5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1E9759A6-9A4F-4007-9157-E1A98E9A03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1380" y="1147718"/>
            <a:ext cx="5277081" cy="2751620"/>
          </a:xfrm>
          <a:prstGeom prst="rect">
            <a:avLst/>
          </a:prstGeom>
        </p:spPr>
      </p:pic>
      <p:sp>
        <p:nvSpPr>
          <p:cNvPr id="19" name="TextBox 6">
            <a:extLst>
              <a:ext uri="{FF2B5EF4-FFF2-40B4-BE49-F238E27FC236}">
                <a16:creationId xmlns="" xmlns:a16="http://schemas.microsoft.com/office/drawing/2014/main" id="{A08BF237-28C6-4421-B39E-1C3C6CA9BE7C}"/>
              </a:ext>
            </a:extLst>
          </p:cNvPr>
          <p:cNvSpPr txBox="1"/>
          <p:nvPr/>
        </p:nvSpPr>
        <p:spPr>
          <a:xfrm>
            <a:off x="3408602" y="2201096"/>
            <a:ext cx="30572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不随意横穿马路</a:t>
            </a:r>
          </a:p>
        </p:txBody>
      </p:sp>
      <p:sp>
        <p:nvSpPr>
          <p:cNvPr id="20" name="TextBox 18">
            <a:extLst>
              <a:ext uri="{FF2B5EF4-FFF2-40B4-BE49-F238E27FC236}">
                <a16:creationId xmlns="" xmlns:a16="http://schemas.microsoft.com/office/drawing/2014/main" id="{BB4C710F-9893-477F-A3FB-9C9082D944B1}"/>
              </a:ext>
            </a:extLst>
          </p:cNvPr>
          <p:cNvSpPr txBox="1"/>
          <p:nvPr/>
        </p:nvSpPr>
        <p:spPr>
          <a:xfrm>
            <a:off x="3408602" y="2919198"/>
            <a:ext cx="34726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走人行横道、天桥，不随意横穿马路。</a:t>
            </a:r>
          </a:p>
          <a:p>
            <a:endParaRPr lang="zh-CN" alt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6B7AD912-F0C0-42B8-956C-6AD8D59BD1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54" r="29321"/>
          <a:stretch/>
        </p:blipFill>
        <p:spPr>
          <a:xfrm flipH="1">
            <a:off x="-130068" y="3219719"/>
            <a:ext cx="4030075" cy="363828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5A7BB2E6-4385-47E6-B969-7EA442E425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098" y="3082392"/>
            <a:ext cx="6122302" cy="437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0578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fallOve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93D9D45C-CB4E-4E18-A22A-455FF1802EF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5550593"/>
            <a:ext cx="12192000" cy="130740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43E6825-8A70-41A1-9BF4-0508443657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272" y="1292214"/>
            <a:ext cx="4720322" cy="2551525"/>
          </a:xfrm>
          <a:prstGeom prst="rect">
            <a:avLst/>
          </a:prstGeom>
        </p:spPr>
      </p:pic>
      <p:sp>
        <p:nvSpPr>
          <p:cNvPr id="13" name="TextBox 32">
            <a:extLst>
              <a:ext uri="{FF2B5EF4-FFF2-40B4-BE49-F238E27FC236}">
                <a16:creationId xmlns="" xmlns:a16="http://schemas.microsoft.com/office/drawing/2014/main" id="{343E247F-1D3A-429E-BBB1-6CBE8E8AFEAC}"/>
              </a:ext>
            </a:extLst>
          </p:cNvPr>
          <p:cNvSpPr txBox="1"/>
          <p:nvPr/>
        </p:nvSpPr>
        <p:spPr>
          <a:xfrm>
            <a:off x="4325135" y="2368741"/>
            <a:ext cx="37753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注意道路和车辆信号，</a:t>
            </a:r>
            <a:endParaRPr lang="en-US" altLang="zh-CN" sz="28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服从交通管理。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10B67DCF-D139-41D9-AD0C-A15AD57E4B2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2" t="1944" r="40856" b="16389"/>
          <a:stretch/>
        </p:blipFill>
        <p:spPr>
          <a:xfrm flipH="1">
            <a:off x="7996002" y="1721625"/>
            <a:ext cx="2500548" cy="483364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C0225061-E594-4CC0-AD28-029CE1E2668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381" y="2381250"/>
            <a:ext cx="6268461" cy="447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682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fallOve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1.11111E-6 L -0.00013 0.4854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24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B141D491-B6E8-4B1C-928E-FC3B615AA7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615" y="1792871"/>
            <a:ext cx="4720322" cy="255152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="" xmlns:a16="http://schemas.microsoft.com/office/drawing/2014/main" id="{B32B11B7-7CED-4B51-88FF-D7C19CA9C893}"/>
              </a:ext>
            </a:extLst>
          </p:cNvPr>
          <p:cNvSpPr txBox="1"/>
          <p:nvPr/>
        </p:nvSpPr>
        <p:spPr>
          <a:xfrm>
            <a:off x="4836915" y="2890976"/>
            <a:ext cx="34726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不在车行道、桥梁、隧道上追逐、玩耍、打闹。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62799B2-DD4E-4290-8A11-08317B8F7FB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73235" y="2776676"/>
            <a:ext cx="6741589" cy="481464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A03AF926-30DA-4302-A03B-3029DA60DB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8" y="3315435"/>
            <a:ext cx="4960391" cy="3542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1898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fallOve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70D1D8AA-55BE-427E-94DC-0872328697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02699"/>
            <a:ext cx="3532280" cy="190934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1EDEC1E0-D8B3-4425-B9CC-F2BBD0CD2E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2472"/>
            <a:ext cx="12192000" cy="158607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3F56B2D4-F5D4-4BFF-B2B5-E21A7149465A}"/>
              </a:ext>
            </a:extLst>
          </p:cNvPr>
          <p:cNvSpPr txBox="1"/>
          <p:nvPr/>
        </p:nvSpPr>
        <p:spPr>
          <a:xfrm>
            <a:off x="6748758" y="2823132"/>
            <a:ext cx="2850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不能穿越、攀登、</a:t>
            </a:r>
            <a:endParaRPr lang="en-US" altLang="zh-CN" sz="2400" b="1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跨越道路隔离栏。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F93686C1-4D7C-4AFD-92EC-7B4089DA7F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2" t="1944" r="40856" b="16389"/>
          <a:stretch/>
        </p:blipFill>
        <p:spPr>
          <a:xfrm>
            <a:off x="2592748" y="2125528"/>
            <a:ext cx="2345567" cy="453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4648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000">
        <p15:prstTrans prst="fallOver"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" accel="10000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SHAPES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XEDSHAPES" val="tru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5C22"/>
      </a:accent1>
      <a:accent2>
        <a:srgbClr val="005C22"/>
      </a:accent2>
      <a:accent3>
        <a:srgbClr val="005C22"/>
      </a:accent3>
      <a:accent4>
        <a:srgbClr val="005C22"/>
      </a:accent4>
      <a:accent5>
        <a:srgbClr val="005C22"/>
      </a:accent5>
      <a:accent6>
        <a:srgbClr val="005C22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 r:embed="rId1">
            <a:alphaModFix amt="90000"/>
          </a:blip>
          <a:srcRect/>
          <a:stretch>
            <a:fillRect/>
          </a:stretch>
        </a:blipFill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LvyhTools保存的主题色-20170307-18085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5C22"/>
      </a:accent1>
      <a:accent2>
        <a:srgbClr val="005C22"/>
      </a:accent2>
      <a:accent3>
        <a:srgbClr val="005C22"/>
      </a:accent3>
      <a:accent4>
        <a:srgbClr val="005C22"/>
      </a:accent4>
      <a:accent5>
        <a:srgbClr val="005C22"/>
      </a:accent5>
      <a:accent6>
        <a:srgbClr val="005C22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870</TotalTime>
  <Words>544</Words>
  <Application>Microsoft Office PowerPoint</Application>
  <PresentationFormat>宽屏</PresentationFormat>
  <Paragraphs>97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Meiryo</vt:lpstr>
      <vt:lpstr>等线</vt:lpstr>
      <vt:lpstr>方正胖娃_GBK</vt:lpstr>
      <vt:lpstr>方正稚艺简体</vt:lpstr>
      <vt:lpstr>汉真广标</vt:lpstr>
      <vt:lpstr>华康海报体W12</vt:lpstr>
      <vt:lpstr>华文琥珀</vt:lpstr>
      <vt:lpstr>宋体</vt:lpstr>
      <vt:lpstr>微软雅黑</vt:lpstr>
      <vt:lpstr>Arial</vt:lpstr>
      <vt:lpstr>Calibri</vt:lpstr>
      <vt:lpstr>Calibri Light</vt:lpstr>
      <vt:lpstr>Office 主题​​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优品PPT</dc:creator>
  <cp:keywords>http:/www.ypppt.com</cp:keywords>
  <cp:lastModifiedBy>kan</cp:lastModifiedBy>
  <cp:revision>70</cp:revision>
  <dcterms:created xsi:type="dcterms:W3CDTF">2017-02-17T02:33:41Z</dcterms:created>
  <dcterms:modified xsi:type="dcterms:W3CDTF">2020-12-05T18:17:22Z</dcterms:modified>
</cp:coreProperties>
</file>