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36.xml" ContentType="application/vnd.openxmlformats-officedocument.presentationml.tags+xml"/>
  <Override PartName="/ppt/notesSlides/notesSlide1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2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1"/>
  </p:notesMasterIdLst>
  <p:handoutMasterIdLst>
    <p:handoutMasterId r:id="rId32"/>
  </p:handoutMasterIdLst>
  <p:sldIdLst>
    <p:sldId id="256" r:id="rId3"/>
    <p:sldId id="259" r:id="rId4"/>
    <p:sldId id="263" r:id="rId5"/>
    <p:sldId id="279" r:id="rId6"/>
    <p:sldId id="280" r:id="rId7"/>
    <p:sldId id="281" r:id="rId8"/>
    <p:sldId id="282" r:id="rId9"/>
    <p:sldId id="283" r:id="rId10"/>
    <p:sldId id="299" r:id="rId11"/>
    <p:sldId id="397" r:id="rId12"/>
    <p:sldId id="316" r:id="rId13"/>
    <p:sldId id="398" r:id="rId14"/>
    <p:sldId id="317" r:id="rId15"/>
    <p:sldId id="318" r:id="rId16"/>
    <p:sldId id="320" r:id="rId17"/>
    <p:sldId id="321" r:id="rId18"/>
    <p:sldId id="337" r:id="rId19"/>
    <p:sldId id="362" r:id="rId20"/>
    <p:sldId id="338" r:id="rId21"/>
    <p:sldId id="339" r:id="rId22"/>
    <p:sldId id="356" r:id="rId23"/>
    <p:sldId id="357" r:id="rId24"/>
    <p:sldId id="358" r:id="rId25"/>
    <p:sldId id="363" r:id="rId26"/>
    <p:sldId id="262" r:id="rId27"/>
    <p:sldId id="272" r:id="rId28"/>
    <p:sldId id="355" r:id="rId29"/>
    <p:sldId id="399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2">
          <p15:clr>
            <a:srgbClr val="A4A3A4"/>
          </p15:clr>
        </p15:guide>
        <p15:guide id="2" pos="3778">
          <p15:clr>
            <a:srgbClr val="A4A3A4"/>
          </p15:clr>
        </p15:guide>
      </p15:sldGuideLst>
    </p:ext>
    <p:ext uri="{505F2C04-C923-438B-8C0F-E0CD2BADF298}">
      <wppc:fontMiss xmlns=""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DAE0"/>
    <a:srgbClr val="479EA7"/>
    <a:srgbClr val="38869A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14"/>
      </p:cViewPr>
      <p:guideLst>
        <p:guide orient="horz" pos="2082"/>
        <p:guide pos="377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2020/12/13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7736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028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1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933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737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1339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4" y="-29845"/>
            <a:ext cx="12194737" cy="69170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3" y="-29845"/>
            <a:ext cx="3840480" cy="371856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8890" y="1595755"/>
            <a:ext cx="12202795" cy="3667125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305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22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28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268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763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34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787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31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4" y="-29845"/>
            <a:ext cx="12194737" cy="69170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3" y="-29845"/>
            <a:ext cx="3840480" cy="371856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8890" y="1446530"/>
            <a:ext cx="12202795" cy="396367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9078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75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40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4" y="-29845"/>
            <a:ext cx="12194737" cy="69170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3" y="-29845"/>
            <a:ext cx="3840480" cy="371856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4445" y="1595755"/>
            <a:ext cx="12202795" cy="3667125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4" y="-29845"/>
            <a:ext cx="12194737" cy="691705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3" y="-29845"/>
            <a:ext cx="3840480" cy="3718560"/>
          </a:xfrm>
          <a:prstGeom prst="rect">
            <a:avLst/>
          </a:prstGeom>
        </p:spPr>
      </p:pic>
      <p:sp>
        <p:nvSpPr>
          <p:cNvPr id="12" name="矩形 11"/>
          <p:cNvSpPr/>
          <p:nvPr userDrawn="1"/>
        </p:nvSpPr>
        <p:spPr>
          <a:xfrm>
            <a:off x="4445" y="517525"/>
            <a:ext cx="12202795" cy="5977255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  <a:t>2020/12/13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882" y="432000"/>
            <a:ext cx="10852237" cy="648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742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762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5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10" Type="http://schemas.openxmlformats.org/officeDocument/2006/relationships/image" Target="../media/image4.jpeg"/><Relationship Id="rId4" Type="http://schemas.openxmlformats.org/officeDocument/2006/relationships/tags" Target="../tags/tag55.xml"/><Relationship Id="rId9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6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3154045" y="2372360"/>
            <a:ext cx="546481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66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护理病例</a:t>
            </a:r>
          </a:p>
        </p:txBody>
      </p:sp>
      <p:sp>
        <p:nvSpPr>
          <p:cNvPr id="7" name="文本框 6"/>
          <p:cNvSpPr txBox="1"/>
          <p:nvPr userDrawn="1"/>
        </p:nvSpPr>
        <p:spPr>
          <a:xfrm>
            <a:off x="3479800" y="4239895"/>
            <a:ext cx="1758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479EA7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产房</a:t>
            </a:r>
            <a:r>
              <a:rPr lang="zh-CN" altLang="en-US" dirty="0" smtClean="0">
                <a:solidFill>
                  <a:srgbClr val="479EA7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：</a:t>
            </a:r>
            <a:r>
              <a:rPr lang="zh-CN" altLang="en-US" dirty="0">
                <a:solidFill>
                  <a:srgbClr val="479EA7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优</a:t>
            </a:r>
            <a:r>
              <a:rPr lang="zh-CN" altLang="en-US" dirty="0" smtClean="0">
                <a:solidFill>
                  <a:srgbClr val="479EA7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品</a:t>
            </a:r>
            <a:r>
              <a:rPr lang="en-US" altLang="zh-CN" dirty="0" smtClean="0">
                <a:solidFill>
                  <a:srgbClr val="479EA7"/>
                </a:solidFill>
                <a:latin typeface="思源黑体旧字形 Normal" panose="020B0400000000000000" charset="-128"/>
                <a:ea typeface="思源黑体旧字形 Normal" panose="020B0400000000000000" charset="-128"/>
              </a:rPr>
              <a:t>PPT</a:t>
            </a:r>
            <a:endParaRPr lang="en-US" altLang="zh-CN" dirty="0">
              <a:solidFill>
                <a:srgbClr val="479EA7"/>
              </a:solidFill>
              <a:latin typeface="思源黑体旧字形 Normal" panose="020B0400000000000000" charset="-128"/>
              <a:ea typeface="思源黑体旧字形 Normal" panose="020B0400000000000000" charset="-128"/>
            </a:endParaRPr>
          </a:p>
        </p:txBody>
      </p:sp>
      <p:sp>
        <p:nvSpPr>
          <p:cNvPr id="10" name="文本框 9"/>
          <p:cNvSpPr txBox="1"/>
          <p:nvPr userDrawn="1"/>
        </p:nvSpPr>
        <p:spPr>
          <a:xfrm>
            <a:off x="6052976" y="4239895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79EA7"/>
                </a:solidFill>
                <a:latin typeface="思源黑体旧字形 Normal" panose="020B0400000000000000" charset="-128"/>
                <a:ea typeface="思源黑体旧字形 Normal" panose="020B0400000000000000" charset="-128"/>
                <a:cs typeface="思源黑体旧字形 Normal" panose="020B0400000000000000" charset="-128"/>
              </a:rPr>
              <a:t>202</a:t>
            </a:r>
            <a:r>
              <a:rPr lang="en-US" altLang="zh-CN" dirty="0" smtClean="0">
                <a:solidFill>
                  <a:srgbClr val="479EA7"/>
                </a:solidFill>
                <a:latin typeface="思源黑体旧字形 Normal" panose="020B0400000000000000" charset="-128"/>
                <a:ea typeface="思源黑体旧字形 Normal" panose="020B0400000000000000" charset="-128"/>
                <a:cs typeface="思源黑体旧字形 Normal" panose="020B0400000000000000" charset="-128"/>
              </a:rPr>
              <a:t>X</a:t>
            </a:r>
            <a:r>
              <a:rPr lang="zh-CN" altLang="en-US" dirty="0" smtClean="0">
                <a:solidFill>
                  <a:srgbClr val="479EA7"/>
                </a:solidFill>
                <a:latin typeface="思源黑体旧字形 Normal" panose="020B0400000000000000" charset="-128"/>
                <a:ea typeface="思源黑体旧字形 Normal" panose="020B0400000000000000" charset="-128"/>
                <a:cs typeface="思源黑体旧字形 Normal" panose="020B0400000000000000" charset="-128"/>
              </a:rPr>
              <a:t>年</a:t>
            </a:r>
            <a:r>
              <a:rPr lang="en-US" altLang="zh-CN" dirty="0">
                <a:solidFill>
                  <a:srgbClr val="479EA7"/>
                </a:solidFill>
                <a:latin typeface="思源黑体旧字形 Normal" panose="020B0400000000000000" charset="-128"/>
                <a:ea typeface="思源黑体旧字形 Normal" panose="020B0400000000000000" charset="-128"/>
                <a:cs typeface="思源黑体旧字形 Normal" panose="020B0400000000000000" charset="-128"/>
              </a:rPr>
              <a:t>2</a:t>
            </a:r>
            <a:r>
              <a:rPr lang="zh-CN" altLang="en-US" dirty="0">
                <a:solidFill>
                  <a:srgbClr val="479EA7"/>
                </a:solidFill>
                <a:latin typeface="思源黑体旧字形 Normal" panose="020B0400000000000000" charset="-128"/>
                <a:ea typeface="思源黑体旧字形 Normal" panose="020B0400000000000000" charset="-128"/>
                <a:cs typeface="思源黑体旧字形 Normal" panose="020B0400000000000000" charset="-128"/>
              </a:rPr>
              <a:t>月</a:t>
            </a:r>
            <a:r>
              <a:rPr lang="en-US" altLang="zh-CN" dirty="0">
                <a:solidFill>
                  <a:srgbClr val="479EA7"/>
                </a:solidFill>
                <a:latin typeface="思源黑体旧字形 Normal" panose="020B0400000000000000" charset="-128"/>
                <a:ea typeface="思源黑体旧字形 Normal" panose="020B0400000000000000" charset="-128"/>
                <a:cs typeface="思源黑体旧字形 Normal" panose="020B0400000000000000" charset="-128"/>
              </a:rPr>
              <a:t>9</a:t>
            </a:r>
            <a:r>
              <a:rPr lang="zh-CN" altLang="en-US" dirty="0">
                <a:solidFill>
                  <a:srgbClr val="479EA7"/>
                </a:solidFill>
                <a:latin typeface="思源黑体旧字形 Normal" panose="020B0400000000000000" charset="-128"/>
                <a:ea typeface="思源黑体旧字形 Normal" panose="020B0400000000000000" charset="-128"/>
                <a:cs typeface="思源黑体旧字形 Normal" panose="020B0400000000000000" charset="-128"/>
              </a:rPr>
              <a:t>日</a:t>
            </a:r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-12065" y="1597660"/>
            <a:ext cx="987425" cy="937260"/>
            <a:chOff x="2670" y="3947"/>
            <a:chExt cx="2868" cy="2868"/>
          </a:xfrm>
          <a:solidFill>
            <a:srgbClr val="C00000"/>
          </a:solidFill>
        </p:grpSpPr>
        <p:sp>
          <p:nvSpPr>
            <p:cNvPr id="5" name="圆角矩形 4"/>
            <p:cNvSpPr/>
            <p:nvPr userDrawn="1"/>
          </p:nvSpPr>
          <p:spPr>
            <a:xfrm>
              <a:off x="3740" y="3947"/>
              <a:ext cx="731" cy="286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 userDrawn="1"/>
          </p:nvSpPr>
          <p:spPr>
            <a:xfrm rot="5400000">
              <a:off x="3739" y="3966"/>
              <a:ext cx="731" cy="286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1123560"/>
          <p:cNvPicPr>
            <a:picLocks noChangeAspect="1"/>
          </p:cNvPicPr>
          <p:nvPr/>
        </p:nvPicPr>
        <p:blipFill>
          <a:blip r:embed="rId3"/>
          <a:srcRect l="26440" t="14312" r="23995" b="16847"/>
          <a:stretch>
            <a:fillRect/>
          </a:stretch>
        </p:blipFill>
        <p:spPr>
          <a:xfrm rot="16920000">
            <a:off x="367030" y="1911985"/>
            <a:ext cx="3028950" cy="29749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310890" y="3056255"/>
            <a:ext cx="1902460" cy="5581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病程记录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890895" y="2167255"/>
            <a:ext cx="4358005" cy="25228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孕妇于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2020-01-24 15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：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00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进产房行水囊引产术。手术顺利，胎心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140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次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/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分，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BP120mm/Hg,P80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次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/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分。嘱病人回病房，观察宫缩情况。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119360" y="957580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625" y="566420"/>
            <a:ext cx="2188845" cy="18630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1200"/>
              </a:spcBef>
            </a:pPr>
            <a:endParaRPr lang="zh-CN" altLang="en-US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06150" y="892175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19360" y="566420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endParaRPr lang="zh-CN" altLang="en-US" sz="1000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64460" y="5190490"/>
            <a:ext cx="8441690" cy="201930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1123560"/>
          <p:cNvPicPr>
            <a:picLocks noChangeAspect="1"/>
          </p:cNvPicPr>
          <p:nvPr/>
        </p:nvPicPr>
        <p:blipFill>
          <a:blip r:embed="rId3"/>
          <a:srcRect l="26440" t="14312" r="23995" b="16847"/>
          <a:stretch>
            <a:fillRect/>
          </a:stretch>
        </p:blipFill>
        <p:spPr>
          <a:xfrm rot="16920000">
            <a:off x="367030" y="1911985"/>
            <a:ext cx="3028950" cy="29749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651250" y="3120390"/>
            <a:ext cx="1902460" cy="5581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病程记录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997575" y="2043747"/>
            <a:ext cx="4358005" cy="25228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患者于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17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：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00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临产，于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21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：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30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进产房，宫口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4cm,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质软，居中，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S-2.0,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行剥膜术，羊水清亮。患者疼痛难忍要求无痛分娩，请麻醉科会诊。行硬膜外穿刺下分娩镇痛。患者生命体征平稳，严密监测胎心及产程进展。 </a:t>
            </a:r>
            <a:endParaRPr lang="en-US" altLang="zh-CN" dirty="0">
              <a:solidFill>
                <a:srgbClr val="0F220F"/>
              </a:solidFill>
              <a:latin typeface="Arial" panose="020B0604020202020204" pitchFamily="34" charset="0"/>
              <a:ea typeface="思源黑体旧字形 Light" panose="020B0300000000000000" charset="-128"/>
              <a:cs typeface="Arial" panose="020B060402020202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19360" y="957580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625" y="566420"/>
            <a:ext cx="2188845" cy="18630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1200"/>
              </a:spcBef>
            </a:pPr>
            <a:endParaRPr lang="zh-CN" altLang="en-US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06150" y="892175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19360" y="566420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endParaRPr lang="zh-CN" altLang="en-US" sz="1000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64460" y="5190490"/>
            <a:ext cx="8441690" cy="201930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1123560"/>
          <p:cNvPicPr>
            <a:picLocks noChangeAspect="1"/>
          </p:cNvPicPr>
          <p:nvPr/>
        </p:nvPicPr>
        <p:blipFill>
          <a:blip r:embed="rId3"/>
          <a:srcRect l="26440" t="14312" r="23995" b="16847"/>
          <a:stretch>
            <a:fillRect/>
          </a:stretch>
        </p:blipFill>
        <p:spPr>
          <a:xfrm rot="16920000">
            <a:off x="367030" y="1911985"/>
            <a:ext cx="3028950" cy="29749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651250" y="3120390"/>
            <a:ext cx="1902460" cy="5581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病程记录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930900" y="1303655"/>
            <a:ext cx="4819958" cy="25228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患者于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17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：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00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临产，于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2020-01-25 1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：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40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子宫颈开全。评估会阴条件，阴道炎。评估胎儿大小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3300g.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故行会阴保护手法。于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：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53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自阴道顺娩一女活婴，产时胎儿左手抱头，体重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3670g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，胎盘胎膜娩出完整，检查宫颈无裂伤，会阴伤口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Ⅱ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度裂伤，产时出血约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300ml,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给予按摩子宫，静点催产素，麦角新碱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支产后治疗。因外阴组织糟脆、阴道炎给予头孢西丁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剂预防感染。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119360" y="957580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625" y="566420"/>
            <a:ext cx="2188845" cy="18630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1200"/>
              </a:spcBef>
            </a:pPr>
            <a:endParaRPr lang="zh-CN" altLang="en-US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06150" y="892175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19360" y="566420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endParaRPr lang="zh-CN" altLang="en-US" sz="1000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64460" y="5190490"/>
            <a:ext cx="8441690" cy="201930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709420" y="2553970"/>
            <a:ext cx="1691640" cy="1526540"/>
            <a:chOff x="1737" y="3888"/>
            <a:chExt cx="2850" cy="2571"/>
          </a:xfrm>
        </p:grpSpPr>
        <p:grpSp>
          <p:nvGrpSpPr>
            <p:cNvPr id="9" name="组合 8"/>
            <p:cNvGrpSpPr/>
            <p:nvPr/>
          </p:nvGrpSpPr>
          <p:grpSpPr>
            <a:xfrm>
              <a:off x="1737" y="3888"/>
              <a:ext cx="2850" cy="2571"/>
              <a:chOff x="13606" y="4722"/>
              <a:chExt cx="2850" cy="2571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4344" y="4722"/>
                <a:ext cx="1376" cy="1086"/>
              </a:xfrm>
              <a:prstGeom prst="roundRect">
                <a:avLst/>
              </a:prstGeom>
              <a:noFill/>
              <a:ln w="127000">
                <a:solidFill>
                  <a:srgbClr val="479E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圆角矩形 1"/>
              <p:cNvSpPr/>
              <p:nvPr/>
            </p:nvSpPr>
            <p:spPr>
              <a:xfrm>
                <a:off x="13606" y="5174"/>
                <a:ext cx="2850" cy="2119"/>
              </a:xfrm>
              <a:prstGeom prst="roundRect">
                <a:avLst/>
              </a:prstGeom>
              <a:solidFill>
                <a:srgbClr val="479E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14404" y="5607"/>
                <a:ext cx="1254" cy="12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/>
              </a:p>
            </p:txBody>
          </p:sp>
        </p:grpSp>
        <p:sp>
          <p:nvSpPr>
            <p:cNvPr id="12" name="文本框 11"/>
            <p:cNvSpPr txBox="1"/>
            <p:nvPr userDrawn="1"/>
          </p:nvSpPr>
          <p:spPr>
            <a:xfrm>
              <a:off x="2617" y="4917"/>
              <a:ext cx="1115" cy="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dist"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C00000"/>
                  </a:solidFill>
                  <a:latin typeface="思源黑体旧字形 Normal" panose="020B0400000000000000" charset="-128"/>
                  <a:ea typeface="思源黑体旧字形 Normal" panose="020B0400000000000000" charset="-128"/>
                </a:rPr>
                <a:t>02</a:t>
              </a:r>
            </a:p>
          </p:txBody>
        </p:sp>
      </p:grpSp>
      <p:sp>
        <p:nvSpPr>
          <p:cNvPr id="10" name="文本框 9"/>
          <p:cNvSpPr txBox="1"/>
          <p:nvPr userDrawn="1"/>
        </p:nvSpPr>
        <p:spPr>
          <a:xfrm>
            <a:off x="4011295" y="2893060"/>
            <a:ext cx="42792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护理问题</a:t>
            </a:r>
          </a:p>
        </p:txBody>
      </p:sp>
      <p:sp>
        <p:nvSpPr>
          <p:cNvPr id="13" name="文本框 1"/>
          <p:cNvSpPr txBox="1"/>
          <p:nvPr userDrawn="1"/>
        </p:nvSpPr>
        <p:spPr>
          <a:xfrm>
            <a:off x="4011295" y="3504565"/>
            <a:ext cx="6688455" cy="5530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endParaRPr lang="en-US" altLang="zh-CN" sz="2000" dirty="0">
              <a:solidFill>
                <a:schemeClr val="tx1"/>
              </a:solidFill>
              <a:latin typeface="思源黑体旧字形 Light" panose="020B0300000000000000" charset="-128"/>
              <a:ea typeface="思源黑体旧字形 Light" panose="020B0300000000000000" charset="-128"/>
              <a:cs typeface="+mn-lt"/>
            </a:endParaRPr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11559540" y="1591310"/>
            <a:ext cx="630555" cy="598805"/>
            <a:chOff x="2670" y="3947"/>
            <a:chExt cx="2868" cy="2868"/>
          </a:xfrm>
          <a:solidFill>
            <a:srgbClr val="C00000"/>
          </a:solidFill>
        </p:grpSpPr>
        <p:sp>
          <p:nvSpPr>
            <p:cNvPr id="14" name="圆角矩形 13"/>
            <p:cNvSpPr/>
            <p:nvPr userDrawn="1"/>
          </p:nvSpPr>
          <p:spPr>
            <a:xfrm>
              <a:off x="3740" y="3947"/>
              <a:ext cx="731" cy="286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 userDrawn="1"/>
          </p:nvSpPr>
          <p:spPr>
            <a:xfrm rot="5400000">
              <a:off x="3739" y="3966"/>
              <a:ext cx="731" cy="286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 userDrawn="1"/>
        </p:nvSpPr>
        <p:spPr>
          <a:xfrm>
            <a:off x="558800" y="488315"/>
            <a:ext cx="16363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endParaRPr lang="zh-CN" altLang="en-US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13" name="文本框 1"/>
          <p:cNvSpPr txBox="1"/>
          <p:nvPr userDrawn="1"/>
        </p:nvSpPr>
        <p:spPr>
          <a:xfrm>
            <a:off x="558800" y="724535"/>
            <a:ext cx="3092450" cy="2990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tx1"/>
                </a:solidFill>
                <a:latin typeface="思源黑体旧字形 Light" panose="020B0300000000000000" charset="-128"/>
                <a:ea typeface="思源黑体旧字形 Light" panose="020B0300000000000000" charset="-128"/>
                <a:cs typeface="+mn-lt"/>
              </a:rPr>
              <a:t>. 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649730" y="1243965"/>
            <a:ext cx="584835" cy="527685"/>
            <a:chOff x="13606" y="4722"/>
            <a:chExt cx="2850" cy="2570"/>
          </a:xfrm>
        </p:grpSpPr>
        <p:sp>
          <p:nvSpPr>
            <p:cNvPr id="4" name="圆角矩形 3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8" name="圆角矩形 7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2" name="文本框 21"/>
          <p:cNvSpPr txBox="1"/>
          <p:nvPr/>
        </p:nvSpPr>
        <p:spPr>
          <a:xfrm>
            <a:off x="2378075" y="876935"/>
            <a:ext cx="151828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焦虑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378075" y="1223010"/>
            <a:ext cx="3390265" cy="9721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en-US" sz="160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与担心自身及胎儿的安危有关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649730" y="3500120"/>
            <a:ext cx="584835" cy="527685"/>
            <a:chOff x="13606" y="4722"/>
            <a:chExt cx="2850" cy="2570"/>
          </a:xfrm>
        </p:grpSpPr>
        <p:sp>
          <p:nvSpPr>
            <p:cNvPr id="11" name="圆角矩形 10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28" name="圆角矩形 27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圆角矩形 28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2378075" y="3133090"/>
            <a:ext cx="1882140" cy="3670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有受伤的危险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2378075" y="3659505"/>
            <a:ext cx="2098040" cy="7924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与发生会阴裂伤、新生儿产伤有关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363335" y="3500120"/>
            <a:ext cx="584835" cy="527685"/>
            <a:chOff x="13606" y="4722"/>
            <a:chExt cx="2850" cy="2570"/>
          </a:xfrm>
        </p:grpSpPr>
        <p:sp>
          <p:nvSpPr>
            <p:cNvPr id="42" name="圆角矩形 41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5" name="组合 44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46" name="圆角矩形 45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圆角矩形 46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8" name="文本框 47"/>
          <p:cNvSpPr txBox="1"/>
          <p:nvPr/>
        </p:nvSpPr>
        <p:spPr>
          <a:xfrm>
            <a:off x="7091680" y="3133090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疼痛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7091680" y="3479165"/>
            <a:ext cx="3390265" cy="9721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en-US" sz="160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与宫缩有关、与产后伤口有关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1649730" y="5298440"/>
            <a:ext cx="584835" cy="527685"/>
            <a:chOff x="13606" y="4722"/>
            <a:chExt cx="2850" cy="2570"/>
          </a:xfrm>
        </p:grpSpPr>
        <p:sp>
          <p:nvSpPr>
            <p:cNvPr id="51" name="圆角矩形 50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4" name="组合 53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55" name="圆角矩形 54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圆角矩形 55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6506845" y="1223010"/>
            <a:ext cx="584835" cy="527685"/>
            <a:chOff x="13606" y="4722"/>
            <a:chExt cx="2850" cy="2570"/>
          </a:xfrm>
        </p:grpSpPr>
        <p:sp>
          <p:nvSpPr>
            <p:cNvPr id="59" name="圆角矩形 58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2" name="组合 61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63" name="圆角矩形 62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圆角矩形 63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5" name="文本框 64"/>
          <p:cNvSpPr txBox="1"/>
          <p:nvPr/>
        </p:nvSpPr>
        <p:spPr>
          <a:xfrm>
            <a:off x="7235190" y="855980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知识缺乏</a:t>
            </a:r>
            <a:endParaRPr lang="en-US" altLang="zh-CN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235190" y="1223010"/>
            <a:ext cx="3390265" cy="9721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en-US" sz="160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与缺乏分娩相关知识有关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717675" y="2242820"/>
            <a:ext cx="584835" cy="527685"/>
            <a:chOff x="13606" y="4722"/>
            <a:chExt cx="2850" cy="2570"/>
          </a:xfrm>
        </p:grpSpPr>
        <p:sp>
          <p:nvSpPr>
            <p:cNvPr id="4" name="圆角矩形 3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8" name="圆角矩形 7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2" name="文本框 21"/>
          <p:cNvSpPr txBox="1"/>
          <p:nvPr/>
        </p:nvSpPr>
        <p:spPr>
          <a:xfrm>
            <a:off x="2446020" y="1875790"/>
            <a:ext cx="3589655" cy="46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潜在护理问题</a:t>
            </a:r>
            <a:r>
              <a:rPr lang="en-US" altLang="zh-CN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—</a:t>
            </a: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感染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446020" y="2221865"/>
            <a:ext cx="3390265" cy="9721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en-US" sz="160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与会阴裂伤，伤口感染有关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7212330" y="2221865"/>
            <a:ext cx="584835" cy="527685"/>
            <a:chOff x="13606" y="4722"/>
            <a:chExt cx="2850" cy="2570"/>
          </a:xfrm>
        </p:grpSpPr>
        <p:sp>
          <p:nvSpPr>
            <p:cNvPr id="11" name="圆角矩形 10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28" name="圆角矩形 27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圆角矩形 28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7940675" y="1854835"/>
            <a:ext cx="3589655" cy="3454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潜在护理问题</a:t>
            </a:r>
            <a:r>
              <a:rPr lang="en-US" altLang="zh-CN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—</a:t>
            </a: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尿潴留</a:t>
            </a:r>
            <a:endParaRPr lang="en-US" altLang="zh-CN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940675" y="2200910"/>
            <a:ext cx="3590290" cy="9721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en-US" sz="160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与产时胎先露压迫膀胱时间过久有关，与活动减少有关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710055" y="4714875"/>
            <a:ext cx="584835" cy="527685"/>
            <a:chOff x="13606" y="4722"/>
            <a:chExt cx="2850" cy="2570"/>
          </a:xfrm>
        </p:grpSpPr>
        <p:sp>
          <p:nvSpPr>
            <p:cNvPr id="33" name="圆角矩形 32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37" name="圆角矩形 36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37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2438400" y="4347845"/>
            <a:ext cx="358838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潜在护理问题</a:t>
            </a:r>
            <a:r>
              <a:rPr lang="en-US" altLang="zh-CN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—</a:t>
            </a: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产后出血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2438400" y="4693920"/>
            <a:ext cx="3390265" cy="9721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en-US" sz="160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与子宫收缩乏力有关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7212330" y="4714875"/>
            <a:ext cx="584835" cy="527685"/>
            <a:chOff x="13606" y="4722"/>
            <a:chExt cx="2850" cy="2570"/>
          </a:xfrm>
        </p:grpSpPr>
        <p:sp>
          <p:nvSpPr>
            <p:cNvPr id="46" name="圆角矩形 45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" name="组合 48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50" name="圆角矩形 49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文本框 51"/>
          <p:cNvSpPr txBox="1"/>
          <p:nvPr/>
        </p:nvSpPr>
        <p:spPr>
          <a:xfrm>
            <a:off x="7940675" y="4347845"/>
            <a:ext cx="358838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潜在护理问题</a:t>
            </a:r>
            <a:r>
              <a:rPr lang="en-US" altLang="zh-CN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—</a:t>
            </a: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外阴伤口血肿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7940675" y="4693920"/>
            <a:ext cx="3390265" cy="9721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与缝合时伤口止血不彻底有关</a:t>
            </a:r>
          </a:p>
          <a:p>
            <a:pPr algn="l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与自身血管回缩有关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709420" y="2553970"/>
            <a:ext cx="1691640" cy="1526540"/>
            <a:chOff x="1737" y="3888"/>
            <a:chExt cx="2850" cy="2571"/>
          </a:xfrm>
        </p:grpSpPr>
        <p:grpSp>
          <p:nvGrpSpPr>
            <p:cNvPr id="9" name="组合 8"/>
            <p:cNvGrpSpPr/>
            <p:nvPr/>
          </p:nvGrpSpPr>
          <p:grpSpPr>
            <a:xfrm>
              <a:off x="1737" y="3888"/>
              <a:ext cx="2850" cy="2571"/>
              <a:chOff x="13606" y="4722"/>
              <a:chExt cx="2850" cy="2571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4344" y="4722"/>
                <a:ext cx="1376" cy="1086"/>
              </a:xfrm>
              <a:prstGeom prst="roundRect">
                <a:avLst/>
              </a:prstGeom>
              <a:noFill/>
              <a:ln w="127000">
                <a:solidFill>
                  <a:srgbClr val="479E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圆角矩形 1"/>
              <p:cNvSpPr/>
              <p:nvPr/>
            </p:nvSpPr>
            <p:spPr>
              <a:xfrm>
                <a:off x="13606" y="5174"/>
                <a:ext cx="2850" cy="2119"/>
              </a:xfrm>
              <a:prstGeom prst="roundRect">
                <a:avLst/>
              </a:prstGeom>
              <a:solidFill>
                <a:srgbClr val="479E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14404" y="5607"/>
                <a:ext cx="1254" cy="12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/>
              </a:p>
            </p:txBody>
          </p:sp>
        </p:grpSp>
        <p:sp>
          <p:nvSpPr>
            <p:cNvPr id="12" name="文本框 11"/>
            <p:cNvSpPr txBox="1"/>
            <p:nvPr userDrawn="1"/>
          </p:nvSpPr>
          <p:spPr>
            <a:xfrm>
              <a:off x="2617" y="4917"/>
              <a:ext cx="1115" cy="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dist"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C00000"/>
                  </a:solidFill>
                  <a:latin typeface="思源黑体旧字形 Normal" panose="020B0400000000000000" charset="-128"/>
                  <a:ea typeface="思源黑体旧字形 Normal" panose="020B0400000000000000" charset="-128"/>
                </a:rPr>
                <a:t>03</a:t>
              </a:r>
            </a:p>
          </p:txBody>
        </p:sp>
      </p:grpSp>
      <p:sp>
        <p:nvSpPr>
          <p:cNvPr id="10" name="文本框 9"/>
          <p:cNvSpPr txBox="1"/>
          <p:nvPr userDrawn="1"/>
        </p:nvSpPr>
        <p:spPr>
          <a:xfrm>
            <a:off x="4011295" y="2893060"/>
            <a:ext cx="42792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护理措施及评价</a:t>
            </a:r>
          </a:p>
        </p:txBody>
      </p:sp>
      <p:sp>
        <p:nvSpPr>
          <p:cNvPr id="13" name="文本框 1"/>
          <p:cNvSpPr txBox="1"/>
          <p:nvPr userDrawn="1"/>
        </p:nvSpPr>
        <p:spPr>
          <a:xfrm>
            <a:off x="4011295" y="3504565"/>
            <a:ext cx="6688455" cy="5530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思源黑体旧字形 Light" panose="020B0300000000000000" charset="-128"/>
                <a:ea typeface="思源黑体旧字形 Light" panose="020B0300000000000000" charset="-128"/>
                <a:cs typeface="+mn-lt"/>
              </a:rPr>
              <a:t> </a:t>
            </a:r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11559540" y="1591310"/>
            <a:ext cx="630555" cy="598805"/>
            <a:chOff x="2670" y="3947"/>
            <a:chExt cx="2868" cy="2868"/>
          </a:xfrm>
          <a:solidFill>
            <a:srgbClr val="C00000"/>
          </a:solidFill>
        </p:grpSpPr>
        <p:sp>
          <p:nvSpPr>
            <p:cNvPr id="14" name="圆角矩形 13"/>
            <p:cNvSpPr/>
            <p:nvPr userDrawn="1"/>
          </p:nvSpPr>
          <p:spPr>
            <a:xfrm>
              <a:off x="3740" y="3947"/>
              <a:ext cx="731" cy="286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 userDrawn="1"/>
          </p:nvSpPr>
          <p:spPr>
            <a:xfrm rot="5400000">
              <a:off x="3739" y="3966"/>
              <a:ext cx="731" cy="286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5546725" y="2119630"/>
            <a:ext cx="4918075" cy="3084830"/>
            <a:chOff x="5829" y="1501"/>
            <a:chExt cx="12431" cy="7797"/>
          </a:xfrm>
        </p:grpSpPr>
        <p:sp>
          <p:nvSpPr>
            <p:cNvPr id="7" name="PA-圆角矩形 2"/>
            <p:cNvSpPr/>
            <p:nvPr>
              <p:custDataLst>
                <p:tags r:id="rId3"/>
              </p:custDataLst>
            </p:nvPr>
          </p:nvSpPr>
          <p:spPr>
            <a:xfrm>
              <a:off x="5829" y="1501"/>
              <a:ext cx="10007" cy="1077"/>
            </a:xfrm>
            <a:prstGeom prst="roundRect">
              <a:avLst>
                <a:gd name="adj" fmla="val 8586"/>
              </a:avLst>
            </a:prstGeom>
            <a:blipFill dpi="0" rotWithShape="0">
              <a:blip r:embed="rId10" cstate="screen"/>
              <a:srcRect/>
              <a:stretch>
                <a:fillRect l="-5000" t="-51000" r="-29000" b="-67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PA-圆角矩形 3"/>
            <p:cNvSpPr/>
            <p:nvPr>
              <p:custDataLst>
                <p:tags r:id="rId4"/>
              </p:custDataLst>
            </p:nvPr>
          </p:nvSpPr>
          <p:spPr>
            <a:xfrm>
              <a:off x="8253" y="2635"/>
              <a:ext cx="10007" cy="1077"/>
            </a:xfrm>
            <a:prstGeom prst="roundRect">
              <a:avLst>
                <a:gd name="adj" fmla="val 8586"/>
              </a:avLst>
            </a:prstGeom>
            <a:blipFill dpi="0" rotWithShape="0">
              <a:blip r:embed="rId10" cstate="screen"/>
              <a:srcRect/>
              <a:stretch>
                <a:fillRect l="-29000" t="-156000" r="-5000" b="-57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PA-圆角矩形 4"/>
            <p:cNvSpPr/>
            <p:nvPr>
              <p:custDataLst>
                <p:tags r:id="rId5"/>
              </p:custDataLst>
            </p:nvPr>
          </p:nvSpPr>
          <p:spPr>
            <a:xfrm>
              <a:off x="6459" y="3769"/>
              <a:ext cx="10007" cy="1077"/>
            </a:xfrm>
            <a:prstGeom prst="roundRect">
              <a:avLst>
                <a:gd name="adj" fmla="val 8586"/>
              </a:avLst>
            </a:prstGeom>
            <a:blipFill dpi="0" rotWithShape="0">
              <a:blip r:embed="rId10" cstate="screen"/>
              <a:srcRect/>
              <a:stretch>
                <a:fillRect l="-11000" t="-262000" r="-22000" b="-464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PA-圆角矩形 5"/>
            <p:cNvSpPr/>
            <p:nvPr>
              <p:custDataLst>
                <p:tags r:id="rId6"/>
              </p:custDataLst>
            </p:nvPr>
          </p:nvSpPr>
          <p:spPr>
            <a:xfrm>
              <a:off x="5829" y="4904"/>
              <a:ext cx="11927" cy="2123"/>
            </a:xfrm>
            <a:prstGeom prst="roundRect">
              <a:avLst>
                <a:gd name="adj" fmla="val 8586"/>
              </a:avLst>
            </a:prstGeom>
            <a:blipFill dpi="0" rotWithShape="0">
              <a:blip r:embed="rId10" cstate="screen"/>
              <a:srcRect/>
              <a:stretch>
                <a:fillRect l="-4000" t="-186000" r="-8000" b="-133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PA-圆角矩形 6"/>
            <p:cNvSpPr/>
            <p:nvPr>
              <p:custDataLst>
                <p:tags r:id="rId7"/>
              </p:custDataLst>
            </p:nvPr>
          </p:nvSpPr>
          <p:spPr>
            <a:xfrm>
              <a:off x="5829" y="7086"/>
              <a:ext cx="10007" cy="1077"/>
            </a:xfrm>
            <a:prstGeom prst="roundRect">
              <a:avLst>
                <a:gd name="adj" fmla="val 8586"/>
              </a:avLst>
            </a:prstGeom>
            <a:blipFill dpi="0" rotWithShape="0">
              <a:blip r:embed="rId10" cstate="screen"/>
              <a:srcRect/>
              <a:stretch>
                <a:fillRect l="-5000" t="-569000" r="-29000" b="-156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PA-圆角矩形 7"/>
            <p:cNvSpPr/>
            <p:nvPr>
              <p:custDataLst>
                <p:tags r:id="rId8"/>
              </p:custDataLst>
            </p:nvPr>
          </p:nvSpPr>
          <p:spPr>
            <a:xfrm>
              <a:off x="7852" y="8221"/>
              <a:ext cx="10007" cy="1077"/>
            </a:xfrm>
            <a:prstGeom prst="roundRect">
              <a:avLst>
                <a:gd name="adj" fmla="val 8586"/>
              </a:avLst>
            </a:prstGeom>
            <a:blipFill dpi="0" rotWithShape="0">
              <a:blip r:embed="rId10" cstate="screen"/>
              <a:srcRect/>
              <a:stretch>
                <a:fillRect l="-25000" t="-675000" r="-9000" b="-51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 userDrawn="1"/>
        </p:nvSpPr>
        <p:spPr>
          <a:xfrm>
            <a:off x="939165" y="1223010"/>
            <a:ext cx="23348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r>
              <a:rPr lang="zh-CN" altLang="zh-CN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焦虑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06095" y="125476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2" name="文本框 21"/>
          <p:cNvSpPr txBox="1"/>
          <p:nvPr/>
        </p:nvSpPr>
        <p:spPr>
          <a:xfrm>
            <a:off x="949960" y="5612765"/>
            <a:ext cx="5579745" cy="3327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护理评价：产妇心理状态良好，能积极配合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638300" y="2616200"/>
            <a:ext cx="319976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en-US" sz="160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护理措施：向产妇介绍病区环境及与病人有关的医务人员，给予产妇持续的心理上及生理上的帮助，最大限度的发挥产妇的积极性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 userDrawn="1"/>
        </p:nvSpPr>
        <p:spPr>
          <a:xfrm>
            <a:off x="572135" y="1123315"/>
            <a:ext cx="21488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知识缺乏</a:t>
            </a:r>
          </a:p>
        </p:txBody>
      </p:sp>
      <p:sp>
        <p:nvSpPr>
          <p:cNvPr id="6" name="矩形 5"/>
          <p:cNvSpPr/>
          <p:nvPr/>
        </p:nvSpPr>
        <p:spPr>
          <a:xfrm>
            <a:off x="809625" y="3380740"/>
            <a:ext cx="10572750" cy="714375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28270" y="1201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椭圆 1"/>
          <p:cNvSpPr/>
          <p:nvPr/>
        </p:nvSpPr>
        <p:spPr>
          <a:xfrm>
            <a:off x="2366010" y="2142490"/>
            <a:ext cx="3906520" cy="2989580"/>
          </a:xfrm>
          <a:prstGeom prst="ellipse">
            <a:avLst/>
          </a:prstGeom>
          <a:solidFill>
            <a:schemeClr val="bg1"/>
          </a:solidFill>
          <a:ln>
            <a:solidFill>
              <a:srgbClr val="479E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877060" y="5190490"/>
            <a:ext cx="7174865" cy="9131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ju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护理评价：产妇对分娩知识有一定的了解。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794635" y="2924810"/>
            <a:ext cx="3049270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 护理措施：向病人及家属讲解有关分娩的相关知识，让产妇知道配合治疗的重要性。</a:t>
            </a:r>
            <a:endParaRPr lang="en-US" altLang="zh-CN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pic>
        <p:nvPicPr>
          <p:cNvPr id="7" name="图片 6" descr="摄图网_4001942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040000">
            <a:off x="7430770" y="2334260"/>
            <a:ext cx="3501390" cy="29622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 userDrawn="1"/>
        </p:nvSpPr>
        <p:spPr>
          <a:xfrm>
            <a:off x="761365" y="973455"/>
            <a:ext cx="9074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疼痛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17500" y="105156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" name="图片 2" descr="摄图网_401205619"/>
          <p:cNvPicPr>
            <a:picLocks noChangeAspect="1"/>
          </p:cNvPicPr>
          <p:nvPr/>
        </p:nvPicPr>
        <p:blipFill>
          <a:blip r:embed="rId3"/>
          <a:srcRect l="10711" t="14950" r="15360" b="17115"/>
          <a:stretch>
            <a:fillRect/>
          </a:stretch>
        </p:blipFill>
        <p:spPr>
          <a:xfrm rot="2880000">
            <a:off x="8393430" y="2073910"/>
            <a:ext cx="3543300" cy="3256280"/>
          </a:xfrm>
          <a:prstGeom prst="rect">
            <a:avLst/>
          </a:prstGeom>
        </p:spPr>
      </p:pic>
      <p:pic>
        <p:nvPicPr>
          <p:cNvPr id="4" name="图片 3" descr="&amp;pky8334202813&amp;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0880" y="1442720"/>
            <a:ext cx="6760210" cy="2254250"/>
          </a:xfrm>
          <a:prstGeom prst="round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960880" y="3792220"/>
            <a:ext cx="6760845" cy="2361565"/>
          </a:xfrm>
          <a:prstGeom prst="roundRect">
            <a:avLst/>
          </a:prstGeom>
          <a:noFill/>
          <a:ln>
            <a:solidFill>
              <a:srgbClr val="3886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28620" y="5619115"/>
            <a:ext cx="4824730" cy="3994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护理评价：产妇疼痛减轻，舒适感增加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727960" y="3948430"/>
            <a:ext cx="4961255" cy="13284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护理措施：由临产后开始至宫口开全的过程中给予产妇药物性分娩镇痛，嘱产妇于宫缩时深呼吸，给予精神上安慰和鼓励。产后指导病人合理休息，健侧卧位，加强营养，保持会阴部清洁和干燥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709420" y="2553970"/>
            <a:ext cx="1691640" cy="1526540"/>
            <a:chOff x="1737" y="3888"/>
            <a:chExt cx="2850" cy="2571"/>
          </a:xfrm>
        </p:grpSpPr>
        <p:grpSp>
          <p:nvGrpSpPr>
            <p:cNvPr id="9" name="组合 8"/>
            <p:cNvGrpSpPr/>
            <p:nvPr/>
          </p:nvGrpSpPr>
          <p:grpSpPr>
            <a:xfrm>
              <a:off x="1737" y="3888"/>
              <a:ext cx="2850" cy="2571"/>
              <a:chOff x="13606" y="4722"/>
              <a:chExt cx="2850" cy="2571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4344" y="4722"/>
                <a:ext cx="1376" cy="1086"/>
              </a:xfrm>
              <a:prstGeom prst="roundRect">
                <a:avLst/>
              </a:prstGeom>
              <a:noFill/>
              <a:ln w="127000">
                <a:solidFill>
                  <a:srgbClr val="479E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圆角矩形 1"/>
              <p:cNvSpPr/>
              <p:nvPr/>
            </p:nvSpPr>
            <p:spPr>
              <a:xfrm>
                <a:off x="13606" y="5174"/>
                <a:ext cx="2850" cy="2119"/>
              </a:xfrm>
              <a:prstGeom prst="roundRect">
                <a:avLst/>
              </a:prstGeom>
              <a:solidFill>
                <a:srgbClr val="479E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14404" y="5607"/>
                <a:ext cx="1254" cy="12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/>
              </a:p>
            </p:txBody>
          </p:sp>
        </p:grpSp>
        <p:sp>
          <p:nvSpPr>
            <p:cNvPr id="12" name="文本框 11"/>
            <p:cNvSpPr txBox="1"/>
            <p:nvPr userDrawn="1"/>
          </p:nvSpPr>
          <p:spPr>
            <a:xfrm>
              <a:off x="2617" y="4917"/>
              <a:ext cx="1115" cy="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dist"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C00000"/>
                  </a:solidFill>
                  <a:latin typeface="思源黑体旧字形 Normal" panose="020B0400000000000000" charset="-128"/>
                  <a:ea typeface="思源黑体旧字形 Normal" panose="020B0400000000000000" charset="-128"/>
                </a:rPr>
                <a:t>01</a:t>
              </a:r>
            </a:p>
          </p:txBody>
        </p:sp>
      </p:grpSp>
      <p:sp>
        <p:nvSpPr>
          <p:cNvPr id="10" name="文本框 9"/>
          <p:cNvSpPr txBox="1"/>
          <p:nvPr userDrawn="1"/>
        </p:nvSpPr>
        <p:spPr>
          <a:xfrm>
            <a:off x="4011295" y="2893060"/>
            <a:ext cx="42792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病例汇报</a:t>
            </a:r>
          </a:p>
        </p:txBody>
      </p:sp>
      <p:sp>
        <p:nvSpPr>
          <p:cNvPr id="13" name="文本框 1"/>
          <p:cNvSpPr txBox="1"/>
          <p:nvPr userDrawn="1"/>
        </p:nvSpPr>
        <p:spPr>
          <a:xfrm>
            <a:off x="4011295" y="3504565"/>
            <a:ext cx="6688455" cy="5530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思源黑体旧字形 Light" panose="020B0300000000000000" charset="-128"/>
                <a:ea typeface="思源黑体旧字形 Light" panose="020B0300000000000000" charset="-128"/>
                <a:cs typeface="+mn-lt"/>
              </a:rPr>
              <a:t> </a:t>
            </a:r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11559540" y="1591310"/>
            <a:ext cx="630555" cy="598805"/>
            <a:chOff x="2670" y="3947"/>
            <a:chExt cx="2868" cy="2868"/>
          </a:xfrm>
          <a:solidFill>
            <a:srgbClr val="C00000"/>
          </a:solidFill>
        </p:grpSpPr>
        <p:sp>
          <p:nvSpPr>
            <p:cNvPr id="14" name="圆角矩形 13"/>
            <p:cNvSpPr/>
            <p:nvPr userDrawn="1"/>
          </p:nvSpPr>
          <p:spPr>
            <a:xfrm>
              <a:off x="3740" y="3947"/>
              <a:ext cx="731" cy="286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 userDrawn="1"/>
          </p:nvSpPr>
          <p:spPr>
            <a:xfrm rot="5400000">
              <a:off x="3739" y="3966"/>
              <a:ext cx="731" cy="286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 userDrawn="1"/>
        </p:nvSpPr>
        <p:spPr>
          <a:xfrm>
            <a:off x="626110" y="1298575"/>
            <a:ext cx="26587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有受伤的危险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82245" y="137668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0210619"/>
          <p:cNvPicPr>
            <a:picLocks noChangeAspect="1"/>
          </p:cNvPicPr>
          <p:nvPr/>
        </p:nvPicPr>
        <p:blipFill>
          <a:blip r:embed="rId3"/>
          <a:srcRect t="29084" b="11640"/>
          <a:stretch>
            <a:fillRect/>
          </a:stretch>
        </p:blipFill>
        <p:spPr>
          <a:xfrm>
            <a:off x="869315" y="2742565"/>
            <a:ext cx="4298950" cy="25482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684520" y="4485640"/>
            <a:ext cx="5001260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ju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护理评价：胎儿没有发生锁骨骨折和臂丛神经损伤，会阴伤口</a:t>
            </a:r>
            <a:r>
              <a:rPr lang="en-US" altLang="zh-CN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Ⅱ</a:t>
            </a: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度裂伤。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168265" y="2192020"/>
            <a:ext cx="6501765" cy="28536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护理措施：胎头娩出后，保护会阴的右手不能松，产时胎儿左手抱头，和医生协助，共同娩出胎肩。阴道炎的病人，评估准确，必要时行会阴侧切术。</a:t>
            </a:r>
            <a:endParaRPr lang="en-US" altLang="zh-CN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 userDrawn="1"/>
        </p:nvSpPr>
        <p:spPr>
          <a:xfrm>
            <a:off x="614045" y="1082675"/>
            <a:ext cx="41192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潜在护理问题</a:t>
            </a:r>
            <a:r>
              <a:rPr lang="en-US" altLang="zh-CN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—</a:t>
            </a: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感染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7033895" y="1631315"/>
            <a:ext cx="3227070" cy="4643120"/>
          </a:xfrm>
          <a:prstGeom prst="round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130935" y="2380615"/>
            <a:ext cx="3345815" cy="0"/>
          </a:xfrm>
          <a:prstGeom prst="line">
            <a:avLst/>
          </a:prstGeom>
          <a:ln>
            <a:solidFill>
              <a:srgbClr val="479E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170180" y="118745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" name="图片 2" descr="摄图网_4002105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1005" y="2689860"/>
            <a:ext cx="3917950" cy="391795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2250440" y="1826895"/>
            <a:ext cx="1107440" cy="1107440"/>
          </a:xfrm>
          <a:prstGeom prst="ellipse">
            <a:avLst/>
          </a:prstGeom>
          <a:solidFill>
            <a:srgbClr val="FFFFFF"/>
          </a:solidFill>
          <a:ln>
            <a:solidFill>
              <a:srgbClr val="479E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Group 34"/>
          <p:cNvGrpSpPr/>
          <p:nvPr/>
        </p:nvGrpSpPr>
        <p:grpSpPr>
          <a:xfrm flipH="1">
            <a:off x="2573020" y="2054225"/>
            <a:ext cx="462280" cy="635635"/>
            <a:chOff x="3263900" y="733426"/>
            <a:chExt cx="322262" cy="442912"/>
          </a:xfrm>
          <a:solidFill>
            <a:srgbClr val="479EA7"/>
          </a:solidFill>
        </p:grpSpPr>
        <p:sp>
          <p:nvSpPr>
            <p:cNvPr id="44" name="Freeform 5"/>
            <p:cNvSpPr>
              <a:spLocks noEditPoints="1"/>
            </p:cNvSpPr>
            <p:nvPr/>
          </p:nvSpPr>
          <p:spPr bwMode="auto">
            <a:xfrm>
              <a:off x="3263900" y="925513"/>
              <a:ext cx="322262" cy="250825"/>
            </a:xfrm>
            <a:custGeom>
              <a:avLst/>
              <a:gdLst>
                <a:gd name="T0" fmla="*/ 91 w 124"/>
                <a:gd name="T1" fmla="*/ 0 h 96"/>
                <a:gd name="T2" fmla="*/ 73 w 124"/>
                <a:gd name="T3" fmla="*/ 0 h 96"/>
                <a:gd name="T4" fmla="*/ 69 w 124"/>
                <a:gd name="T5" fmla="*/ 13 h 96"/>
                <a:gd name="T6" fmla="*/ 73 w 124"/>
                <a:gd name="T7" fmla="*/ 66 h 96"/>
                <a:gd name="T8" fmla="*/ 62 w 124"/>
                <a:gd name="T9" fmla="*/ 85 h 96"/>
                <a:gd name="T10" fmla="*/ 51 w 124"/>
                <a:gd name="T11" fmla="*/ 66 h 96"/>
                <a:gd name="T12" fmla="*/ 57 w 124"/>
                <a:gd name="T13" fmla="*/ 13 h 96"/>
                <a:gd name="T14" fmla="*/ 53 w 124"/>
                <a:gd name="T15" fmla="*/ 0 h 96"/>
                <a:gd name="T16" fmla="*/ 34 w 124"/>
                <a:gd name="T17" fmla="*/ 0 h 96"/>
                <a:gd name="T18" fmla="*/ 34 w 124"/>
                <a:gd name="T19" fmla="*/ 0 h 96"/>
                <a:gd name="T20" fmla="*/ 3 w 124"/>
                <a:gd name="T21" fmla="*/ 32 h 96"/>
                <a:gd name="T22" fmla="*/ 7 w 124"/>
                <a:gd name="T23" fmla="*/ 65 h 96"/>
                <a:gd name="T24" fmla="*/ 38 w 124"/>
                <a:gd name="T25" fmla="*/ 96 h 96"/>
                <a:gd name="T26" fmla="*/ 86 w 124"/>
                <a:gd name="T27" fmla="*/ 96 h 96"/>
                <a:gd name="T28" fmla="*/ 117 w 124"/>
                <a:gd name="T29" fmla="*/ 64 h 96"/>
                <a:gd name="T30" fmla="*/ 122 w 124"/>
                <a:gd name="T31" fmla="*/ 32 h 96"/>
                <a:gd name="T32" fmla="*/ 91 w 124"/>
                <a:gd name="T33" fmla="*/ 0 h 96"/>
                <a:gd name="T34" fmla="*/ 45 w 124"/>
                <a:gd name="T35" fmla="*/ 37 h 96"/>
                <a:gd name="T36" fmla="*/ 39 w 124"/>
                <a:gd name="T37" fmla="*/ 41 h 96"/>
                <a:gd name="T38" fmla="*/ 36 w 124"/>
                <a:gd name="T39" fmla="*/ 41 h 96"/>
                <a:gd name="T40" fmla="*/ 36 w 124"/>
                <a:gd name="T41" fmla="*/ 45 h 96"/>
                <a:gd name="T42" fmla="*/ 32 w 124"/>
                <a:gd name="T43" fmla="*/ 50 h 96"/>
                <a:gd name="T44" fmla="*/ 26 w 124"/>
                <a:gd name="T45" fmla="*/ 50 h 96"/>
                <a:gd name="T46" fmla="*/ 22 w 124"/>
                <a:gd name="T47" fmla="*/ 45 h 96"/>
                <a:gd name="T48" fmla="*/ 22 w 124"/>
                <a:gd name="T49" fmla="*/ 41 h 96"/>
                <a:gd name="T50" fmla="*/ 18 w 124"/>
                <a:gd name="T51" fmla="*/ 41 h 96"/>
                <a:gd name="T52" fmla="*/ 13 w 124"/>
                <a:gd name="T53" fmla="*/ 37 h 96"/>
                <a:gd name="T54" fmla="*/ 13 w 124"/>
                <a:gd name="T55" fmla="*/ 31 h 96"/>
                <a:gd name="T56" fmla="*/ 18 w 124"/>
                <a:gd name="T57" fmla="*/ 27 h 96"/>
                <a:gd name="T58" fmla="*/ 22 w 124"/>
                <a:gd name="T59" fmla="*/ 27 h 96"/>
                <a:gd name="T60" fmla="*/ 22 w 124"/>
                <a:gd name="T61" fmla="*/ 23 h 96"/>
                <a:gd name="T62" fmla="*/ 26 w 124"/>
                <a:gd name="T63" fmla="*/ 18 h 96"/>
                <a:gd name="T64" fmla="*/ 32 w 124"/>
                <a:gd name="T65" fmla="*/ 18 h 96"/>
                <a:gd name="T66" fmla="*/ 36 w 124"/>
                <a:gd name="T67" fmla="*/ 23 h 96"/>
                <a:gd name="T68" fmla="*/ 36 w 124"/>
                <a:gd name="T69" fmla="*/ 27 h 96"/>
                <a:gd name="T70" fmla="*/ 39 w 124"/>
                <a:gd name="T71" fmla="*/ 27 h 96"/>
                <a:gd name="T72" fmla="*/ 45 w 124"/>
                <a:gd name="T73" fmla="*/ 31 h 96"/>
                <a:gd name="T74" fmla="*/ 45 w 124"/>
                <a:gd name="T75" fmla="*/ 3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4" h="96">
                  <a:moveTo>
                    <a:pt x="91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4" y="2"/>
                    <a:pt x="74" y="10"/>
                    <a:pt x="69" y="13"/>
                  </a:cubicBezTo>
                  <a:cubicBezTo>
                    <a:pt x="69" y="13"/>
                    <a:pt x="77" y="53"/>
                    <a:pt x="73" y="66"/>
                  </a:cubicBezTo>
                  <a:cubicBezTo>
                    <a:pt x="72" y="72"/>
                    <a:pt x="67" y="86"/>
                    <a:pt x="62" y="85"/>
                  </a:cubicBezTo>
                  <a:cubicBezTo>
                    <a:pt x="56" y="85"/>
                    <a:pt x="52" y="72"/>
                    <a:pt x="51" y="66"/>
                  </a:cubicBezTo>
                  <a:cubicBezTo>
                    <a:pt x="48" y="53"/>
                    <a:pt x="57" y="13"/>
                    <a:pt x="57" y="13"/>
                  </a:cubicBezTo>
                  <a:cubicBezTo>
                    <a:pt x="56" y="13"/>
                    <a:pt x="53" y="10"/>
                    <a:pt x="5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7" y="0"/>
                    <a:pt x="0" y="15"/>
                    <a:pt x="3" y="32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1" y="82"/>
                    <a:pt x="21" y="96"/>
                    <a:pt x="38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103" y="96"/>
                    <a:pt x="114" y="82"/>
                    <a:pt x="117" y="64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4" y="14"/>
                    <a:pt x="108" y="0"/>
                    <a:pt x="91" y="0"/>
                  </a:cubicBezTo>
                  <a:close/>
                  <a:moveTo>
                    <a:pt x="45" y="37"/>
                  </a:moveTo>
                  <a:cubicBezTo>
                    <a:pt x="45" y="39"/>
                    <a:pt x="42" y="41"/>
                    <a:pt x="39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48"/>
                    <a:pt x="34" y="50"/>
                    <a:pt x="32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3" y="50"/>
                    <a:pt x="22" y="48"/>
                    <a:pt x="22" y="45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5" y="41"/>
                    <a:pt x="13" y="39"/>
                    <a:pt x="13" y="3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29"/>
                    <a:pt x="15" y="27"/>
                    <a:pt x="18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0"/>
                    <a:pt x="23" y="18"/>
                    <a:pt x="26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4" y="18"/>
                    <a:pt x="36" y="20"/>
                    <a:pt x="36" y="23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2" y="27"/>
                    <a:pt x="45" y="29"/>
                    <a:pt x="45" y="31"/>
                  </a:cubicBezTo>
                  <a:lnTo>
                    <a:pt x="45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/>
            </a:p>
          </p:txBody>
        </p:sp>
        <p:sp>
          <p:nvSpPr>
            <p:cNvPr id="45" name="Oval 6"/>
            <p:cNvSpPr>
              <a:spLocks noChangeArrowheads="1"/>
            </p:cNvSpPr>
            <p:nvPr/>
          </p:nvSpPr>
          <p:spPr bwMode="auto">
            <a:xfrm>
              <a:off x="3341688" y="733426"/>
              <a:ext cx="166687" cy="166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974725" y="5363845"/>
            <a:ext cx="5649595" cy="3600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ju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护理评价：产妇未发生产前感染及产褥期感染。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318895" y="2934335"/>
            <a:ext cx="4747895" cy="1572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护理措施：产前保持外阴清洁，勤换护理垫，定时测量生命体征，破膜</a:t>
            </a:r>
            <a:r>
              <a:rPr lang="en-US" altLang="zh-CN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12h</a:t>
            </a: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后遵医嘱口服抗生素。产后嘱病人健侧卧位，大小便后及时清洁外阴，保持会阴伤口清洁干燥。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7147560" y="1826895"/>
            <a:ext cx="3000375" cy="4369435"/>
          </a:xfrm>
          <a:prstGeom prst="roundRect">
            <a:avLst/>
          </a:prstGeom>
          <a:noFill/>
          <a:ln w="254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 userDrawn="1"/>
        </p:nvSpPr>
        <p:spPr>
          <a:xfrm>
            <a:off x="572135" y="1123315"/>
            <a:ext cx="39573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潜在护理问题</a:t>
            </a:r>
            <a:r>
              <a:rPr lang="en-US" altLang="zh-CN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—</a:t>
            </a: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尿潴留</a:t>
            </a:r>
          </a:p>
        </p:txBody>
      </p:sp>
      <p:sp>
        <p:nvSpPr>
          <p:cNvPr id="6" name="矩形 5"/>
          <p:cNvSpPr/>
          <p:nvPr/>
        </p:nvSpPr>
        <p:spPr>
          <a:xfrm>
            <a:off x="809625" y="3380740"/>
            <a:ext cx="10572750" cy="714375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28270" y="1201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椭圆 1"/>
          <p:cNvSpPr/>
          <p:nvPr/>
        </p:nvSpPr>
        <p:spPr>
          <a:xfrm>
            <a:off x="4244975" y="1892935"/>
            <a:ext cx="4865370" cy="4015105"/>
          </a:xfrm>
          <a:prstGeom prst="ellipse">
            <a:avLst/>
          </a:prstGeom>
          <a:solidFill>
            <a:schemeClr val="bg1"/>
          </a:solidFill>
          <a:ln>
            <a:solidFill>
              <a:srgbClr val="479E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229860" y="4808855"/>
            <a:ext cx="2895600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ju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护理评价：产妇未发生产后尿潴留。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701540" y="2468880"/>
            <a:ext cx="3952240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护理措施：嘱病人产后多饮水，及时排尿，</a:t>
            </a:r>
            <a:r>
              <a:rPr lang="en-US" altLang="zh-CN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4-6h</a:t>
            </a: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出现排尿困难情况及时通知医生处理。必要时用流水声、温水冲洗外阴刺激膀胱收缩，促进排尿。        </a:t>
            </a:r>
          </a:p>
        </p:txBody>
      </p:sp>
      <p:pic>
        <p:nvPicPr>
          <p:cNvPr id="7" name="图片 6" descr="摄图网_4001942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040000">
            <a:off x="79375" y="2138045"/>
            <a:ext cx="3501390" cy="29622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 userDrawn="1"/>
        </p:nvSpPr>
        <p:spPr>
          <a:xfrm>
            <a:off x="558800" y="1136015"/>
            <a:ext cx="43783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潜在护理问题</a:t>
            </a:r>
            <a:r>
              <a:rPr lang="en-US" altLang="zh-CN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—</a:t>
            </a: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产后出血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14935" y="12141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1449705" y="1915160"/>
            <a:ext cx="3807460" cy="3399790"/>
            <a:chOff x="13606" y="4722"/>
            <a:chExt cx="2850" cy="2571"/>
          </a:xfrm>
          <a:solidFill>
            <a:schemeClr val="bg1"/>
          </a:solidFill>
        </p:grpSpPr>
        <p:sp>
          <p:nvSpPr>
            <p:cNvPr id="8" name="圆角矩形 7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grp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圆角矩形 1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grpFill/>
            <a:ln w="254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3311525" y="5745480"/>
            <a:ext cx="4907280" cy="5200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护理评价：产妇未发生产后出血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773555" y="3204845"/>
            <a:ext cx="3163570" cy="21977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护理措施：胎儿娩出后遵医嘱立即静点催产素，胎盘娩出后遵医嘱宫颈注射麦角新碱。</a:t>
            </a:r>
            <a:endParaRPr lang="en-US" altLang="zh-CN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949440" y="1820545"/>
            <a:ext cx="3787775" cy="3494405"/>
            <a:chOff x="13606" y="4722"/>
            <a:chExt cx="2850" cy="2571"/>
          </a:xfrm>
          <a:solidFill>
            <a:schemeClr val="bg1"/>
          </a:solidFill>
        </p:grpSpPr>
        <p:sp>
          <p:nvSpPr>
            <p:cNvPr id="10" name="圆角矩形 9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grp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grpFill/>
            <a:ln w="254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7263130" y="2705100"/>
            <a:ext cx="3163570" cy="9721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mtClean="0">
                <a:latin typeface="思源黑体旧字形" charset="0"/>
                <a:ea typeface="思源黑体旧字形" charset="0"/>
                <a:sym typeface="+mn-ea"/>
              </a:rPr>
              <a:t>观察病人子宫收缩情况、宫底高度、质地，教会产妇如何腹部按摩子宫。观察病人生命体征及阴道出血量、色、性状及排尿情况。</a:t>
            </a:r>
            <a:endParaRPr lang="zh-CN" altLang="en-US">
              <a:solidFill>
                <a:srgbClr val="0F220F"/>
              </a:solidFill>
              <a:latin typeface="思源黑体旧字形" charset="0"/>
              <a:ea typeface="思源黑体旧字形" charset="0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661025" y="3338830"/>
            <a:ext cx="870585" cy="870585"/>
            <a:chOff x="10249" y="4005"/>
            <a:chExt cx="3976" cy="3976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10249" y="5993"/>
              <a:ext cx="3976" cy="0"/>
            </a:xfrm>
            <a:prstGeom prst="line">
              <a:avLst/>
            </a:prstGeom>
            <a:ln w="92075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5400000">
              <a:off x="10249" y="5993"/>
              <a:ext cx="3976" cy="0"/>
            </a:xfrm>
            <a:prstGeom prst="line">
              <a:avLst/>
            </a:prstGeom>
            <a:ln w="92075" cap="rnd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 userDrawn="1"/>
        </p:nvSpPr>
        <p:spPr>
          <a:xfrm>
            <a:off x="626110" y="1298575"/>
            <a:ext cx="50577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潜在护理问题</a:t>
            </a:r>
            <a:r>
              <a:rPr lang="en-US" altLang="zh-CN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—</a:t>
            </a: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外阴伤口血肿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82245" y="137668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0210619"/>
          <p:cNvPicPr>
            <a:picLocks noChangeAspect="1"/>
          </p:cNvPicPr>
          <p:nvPr/>
        </p:nvPicPr>
        <p:blipFill>
          <a:blip r:embed="rId3"/>
          <a:srcRect t="29084" b="11640"/>
          <a:stretch>
            <a:fillRect/>
          </a:stretch>
        </p:blipFill>
        <p:spPr>
          <a:xfrm>
            <a:off x="869315" y="2742565"/>
            <a:ext cx="4298950" cy="25482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997575" y="4944745"/>
            <a:ext cx="5001260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ju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护理评价：产妇未发生外阴伤口血肿。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683885" y="2742565"/>
            <a:ext cx="5314315" cy="28536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护理措施：检查软产道有无裂伤，并按缝合原则正确缝合伤口，止血彻底。产后严密观察外阴情况，认真听取产妇主诉。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709420" y="2553970"/>
            <a:ext cx="1691640" cy="1526540"/>
            <a:chOff x="1737" y="3888"/>
            <a:chExt cx="2850" cy="2571"/>
          </a:xfrm>
        </p:grpSpPr>
        <p:grpSp>
          <p:nvGrpSpPr>
            <p:cNvPr id="9" name="组合 8"/>
            <p:cNvGrpSpPr/>
            <p:nvPr/>
          </p:nvGrpSpPr>
          <p:grpSpPr>
            <a:xfrm>
              <a:off x="1737" y="3888"/>
              <a:ext cx="2850" cy="2571"/>
              <a:chOff x="13606" y="4722"/>
              <a:chExt cx="2850" cy="2571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4344" y="4722"/>
                <a:ext cx="1376" cy="1086"/>
              </a:xfrm>
              <a:prstGeom prst="roundRect">
                <a:avLst/>
              </a:prstGeom>
              <a:noFill/>
              <a:ln w="127000">
                <a:solidFill>
                  <a:srgbClr val="479E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圆角矩形 1"/>
              <p:cNvSpPr/>
              <p:nvPr/>
            </p:nvSpPr>
            <p:spPr>
              <a:xfrm>
                <a:off x="13606" y="5174"/>
                <a:ext cx="2850" cy="2119"/>
              </a:xfrm>
              <a:prstGeom prst="roundRect">
                <a:avLst/>
              </a:prstGeom>
              <a:solidFill>
                <a:srgbClr val="479E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14404" y="5607"/>
                <a:ext cx="1254" cy="12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/>
              </a:p>
            </p:txBody>
          </p:sp>
        </p:grpSp>
        <p:sp>
          <p:nvSpPr>
            <p:cNvPr id="12" name="文本框 11"/>
            <p:cNvSpPr txBox="1"/>
            <p:nvPr userDrawn="1"/>
          </p:nvSpPr>
          <p:spPr>
            <a:xfrm>
              <a:off x="2617" y="4917"/>
              <a:ext cx="1115" cy="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dist"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rgbClr val="C00000"/>
                  </a:solidFill>
                  <a:latin typeface="思源黑体旧字形 Normal" panose="020B0400000000000000" charset="-128"/>
                  <a:ea typeface="思源黑体旧字形 Normal" panose="020B0400000000000000" charset="-128"/>
                </a:rPr>
                <a:t>04</a:t>
              </a:r>
            </a:p>
          </p:txBody>
        </p:sp>
      </p:grpSp>
      <p:sp>
        <p:nvSpPr>
          <p:cNvPr id="10" name="文本框 9"/>
          <p:cNvSpPr txBox="1"/>
          <p:nvPr userDrawn="1"/>
        </p:nvSpPr>
        <p:spPr>
          <a:xfrm>
            <a:off x="4011295" y="2893060"/>
            <a:ext cx="42792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出院指导</a:t>
            </a:r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11559540" y="1591310"/>
            <a:ext cx="630555" cy="598805"/>
            <a:chOff x="2670" y="3947"/>
            <a:chExt cx="2868" cy="2868"/>
          </a:xfrm>
          <a:solidFill>
            <a:srgbClr val="C00000"/>
          </a:solidFill>
        </p:grpSpPr>
        <p:sp>
          <p:nvSpPr>
            <p:cNvPr id="14" name="圆角矩形 13"/>
            <p:cNvSpPr/>
            <p:nvPr userDrawn="1"/>
          </p:nvSpPr>
          <p:spPr>
            <a:xfrm>
              <a:off x="3740" y="3947"/>
              <a:ext cx="731" cy="286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 userDrawn="1"/>
          </p:nvSpPr>
          <p:spPr>
            <a:xfrm rot="5400000">
              <a:off x="3739" y="3966"/>
              <a:ext cx="731" cy="286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0499374"/>
          <p:cNvPicPr>
            <a:picLocks noChangeAspect="1"/>
          </p:cNvPicPr>
          <p:nvPr/>
        </p:nvPicPr>
        <p:blipFill>
          <a:blip r:embed="rId3"/>
          <a:srcRect l="26056" t="14972" r="30294"/>
          <a:stretch>
            <a:fillRect/>
          </a:stretch>
        </p:blipFill>
        <p:spPr>
          <a:xfrm>
            <a:off x="1474470" y="1761490"/>
            <a:ext cx="2176780" cy="4241800"/>
          </a:xfrm>
          <a:prstGeom prst="rect">
            <a:avLst/>
          </a:prstGeom>
        </p:spPr>
      </p:pic>
      <p:sp>
        <p:nvSpPr>
          <p:cNvPr id="49" name="文本框 48"/>
          <p:cNvSpPr txBox="1"/>
          <p:nvPr/>
        </p:nvSpPr>
        <p:spPr>
          <a:xfrm>
            <a:off x="4636135" y="2140585"/>
            <a:ext cx="5373370" cy="38627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285750" indent="-285750" algn="just" fontAlgn="auto">
              <a:lnSpc>
                <a:spcPct val="100000"/>
              </a:lnSpc>
              <a:spcBef>
                <a:spcPts val="1200"/>
              </a:spcBef>
              <a:buFont typeface="Wingdings" panose="05000000000000000000" charset="0"/>
              <a:buChar char="Æ"/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嘱产妇注意个人卫生，勤洗手，勤换内裤，注意会阴部卫生，保证睡眠，充分休息，避免劳累，适当运动，保证室内空气新鲜</a:t>
            </a:r>
          </a:p>
          <a:p>
            <a:pPr marL="285750" indent="-285750" algn="just" fontAlgn="auto">
              <a:lnSpc>
                <a:spcPct val="100000"/>
              </a:lnSpc>
              <a:spcBef>
                <a:spcPts val="1200"/>
              </a:spcBef>
              <a:buFont typeface="Wingdings" panose="05000000000000000000" charset="0"/>
              <a:buChar char="Æ"/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严密监测体温变化</a:t>
            </a:r>
          </a:p>
          <a:p>
            <a:pPr marL="285750" indent="-285750" algn="just" fontAlgn="auto">
              <a:lnSpc>
                <a:spcPct val="100000"/>
              </a:lnSpc>
              <a:spcBef>
                <a:spcPts val="1200"/>
              </a:spcBef>
              <a:buFont typeface="Wingdings" panose="05000000000000000000" charset="0"/>
              <a:buChar char="Æ"/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注意饮食，多饮水，多食用高蛋白、高热量、高维生素、易消化饮食，多喝汤类</a:t>
            </a:r>
          </a:p>
          <a:p>
            <a:pPr marL="285750" indent="-285750" algn="just" fontAlgn="auto">
              <a:lnSpc>
                <a:spcPct val="100000"/>
              </a:lnSpc>
              <a:spcBef>
                <a:spcPts val="1200"/>
              </a:spcBef>
              <a:buFont typeface="Wingdings" panose="05000000000000000000" charset="0"/>
              <a:buChar char="Æ"/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及时排空双乳，正确喂养</a:t>
            </a:r>
          </a:p>
          <a:p>
            <a:pPr marL="285750" indent="-285750" algn="just" fontAlgn="auto">
              <a:lnSpc>
                <a:spcPct val="100000"/>
              </a:lnSpc>
              <a:spcBef>
                <a:spcPts val="1200"/>
              </a:spcBef>
              <a:buFont typeface="Wingdings" panose="05000000000000000000" charset="0"/>
              <a:buChar char="Æ"/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禁性生活两个月，避孕半年，产后</a:t>
            </a:r>
            <a:r>
              <a:rPr lang="en-US" altLang="zh-CN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42</a:t>
            </a: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天门诊复查</a:t>
            </a:r>
          </a:p>
          <a:p>
            <a:pPr marL="285750" indent="-285750" algn="just" fontAlgn="auto">
              <a:lnSpc>
                <a:spcPct val="100000"/>
              </a:lnSpc>
              <a:spcBef>
                <a:spcPts val="1200"/>
              </a:spcBef>
              <a:buFont typeface="Wingdings" panose="05000000000000000000" charset="0"/>
              <a:buChar char="Æ"/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新生儿保持脐部干燥，按期接种疫苗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45185" y="2488565"/>
            <a:ext cx="10502265" cy="3346450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92" y="2025650"/>
            <a:ext cx="4878060" cy="33312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891020" y="2994025"/>
            <a:ext cx="3286760" cy="16560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chemeClr val="bg1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99555" y="3023870"/>
            <a:ext cx="404558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zh-CN" sz="2800" b="1">
                <a:solidFill>
                  <a:schemeClr val="bg1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感谢您的聆听</a:t>
            </a:r>
          </a:p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zh-CN" sz="2800" b="1">
                <a:solidFill>
                  <a:schemeClr val="bg1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谢谢！</a:t>
            </a:r>
          </a:p>
        </p:txBody>
      </p:sp>
      <p:sp>
        <p:nvSpPr>
          <p:cNvPr id="4" name="矩形 3"/>
          <p:cNvSpPr/>
          <p:nvPr/>
        </p:nvSpPr>
        <p:spPr>
          <a:xfrm>
            <a:off x="6485255" y="2202180"/>
            <a:ext cx="4274185" cy="107315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56615" y="5555615"/>
            <a:ext cx="10489565" cy="755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wheel spokes="8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858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1123560"/>
          <p:cNvPicPr>
            <a:picLocks noChangeAspect="1"/>
          </p:cNvPicPr>
          <p:nvPr/>
        </p:nvPicPr>
        <p:blipFill>
          <a:blip r:embed="rId3"/>
          <a:srcRect l="26440" t="14312" r="23995" b="16847"/>
          <a:stretch>
            <a:fillRect/>
          </a:stretch>
        </p:blipFill>
        <p:spPr>
          <a:xfrm rot="16920000">
            <a:off x="367030" y="1911985"/>
            <a:ext cx="3028950" cy="29749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085465" y="2979420"/>
            <a:ext cx="1910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基本资料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641975" y="1523365"/>
            <a:ext cx="4996180" cy="18021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20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姓名：</a:t>
            </a:r>
            <a:r>
              <a:rPr lang="zh-CN" altLang="en-US" sz="1600" dirty="0" smtClean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杨</a:t>
            </a:r>
            <a:r>
              <a:rPr lang="en-US" altLang="zh-CN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XX</a:t>
            </a:r>
            <a:r>
              <a:rPr lang="zh-CN" altLang="en-US" sz="1600" dirty="0" smtClean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          性别</a:t>
            </a: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：</a:t>
            </a:r>
            <a:r>
              <a:rPr lang="zh-CN" altLang="en-US" sz="1600" dirty="0" smtClean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女        年龄</a:t>
            </a: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：</a:t>
            </a:r>
            <a:r>
              <a:rPr lang="en-US" altLang="zh-CN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28</a:t>
            </a: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岁</a:t>
            </a:r>
          </a:p>
          <a:p>
            <a:pPr algn="just" fontAlgn="auto">
              <a:lnSpc>
                <a:spcPct val="10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住院号：</a:t>
            </a:r>
            <a:r>
              <a:rPr lang="en-US" altLang="zh-CN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1239095 </a:t>
            </a:r>
            <a:r>
              <a:rPr lang="en-US" altLang="zh-CN" sz="1600" dirty="0" smtClean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              </a:t>
            </a:r>
            <a:r>
              <a:rPr lang="zh-CN" altLang="en-US" sz="1600" dirty="0" smtClean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入院</a:t>
            </a: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时间：</a:t>
            </a:r>
            <a:r>
              <a:rPr lang="en-US" altLang="zh-CN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2020-01-23</a:t>
            </a:r>
          </a:p>
          <a:p>
            <a:pPr algn="just" fontAlgn="auto">
              <a:lnSpc>
                <a:spcPct val="10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主诉：</a:t>
            </a:r>
            <a:r>
              <a:rPr lang="en-US" altLang="zh-CN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G1P0</a:t>
            </a: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孕</a:t>
            </a:r>
            <a:r>
              <a:rPr lang="en-US" altLang="zh-CN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40+1</a:t>
            </a: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周，血糖升高</a:t>
            </a:r>
            <a:r>
              <a:rPr lang="en-US" altLang="zh-CN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14</a:t>
            </a: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周</a:t>
            </a:r>
          </a:p>
          <a:p>
            <a:pPr algn="just" fontAlgn="auto">
              <a:lnSpc>
                <a:spcPct val="10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入院诊断：</a:t>
            </a:r>
            <a:r>
              <a:rPr lang="en-US" altLang="zh-CN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G1P0</a:t>
            </a: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孕</a:t>
            </a:r>
            <a:r>
              <a:rPr lang="en-US" altLang="zh-CN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40+1</a:t>
            </a: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周 </a:t>
            </a:r>
          </a:p>
          <a:p>
            <a:pPr algn="just" fontAlgn="auto">
              <a:lnSpc>
                <a:spcPct val="100000"/>
              </a:lnSpc>
              <a:spcBef>
                <a:spcPts val="1200"/>
              </a:spcBef>
            </a:pPr>
            <a:r>
              <a:rPr lang="en-US" altLang="zh-CN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          LOA</a:t>
            </a:r>
          </a:p>
          <a:p>
            <a:pPr algn="just" fontAlgn="auto">
              <a:lnSpc>
                <a:spcPct val="10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          妊娠期糖尿病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444615" y="566420"/>
            <a:ext cx="5144770" cy="14236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endParaRPr lang="zh-CN" altLang="en-US" sz="1000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64460" y="5190490"/>
            <a:ext cx="8441690" cy="201930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1123560"/>
          <p:cNvPicPr>
            <a:picLocks noChangeAspect="1"/>
          </p:cNvPicPr>
          <p:nvPr/>
        </p:nvPicPr>
        <p:blipFill>
          <a:blip r:embed="rId3"/>
          <a:srcRect l="26440" t="14312" r="23995" b="16847"/>
          <a:stretch>
            <a:fillRect/>
          </a:stretch>
        </p:blipFill>
        <p:spPr>
          <a:xfrm rot="16920000">
            <a:off x="367030" y="1911985"/>
            <a:ext cx="3028950" cy="29749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2897505" y="2980055"/>
            <a:ext cx="235394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现病史摘要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980055" y="2437130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endParaRPr lang="zh-CN" altLang="en-US" sz="1000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62605" y="354330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endParaRPr lang="zh-CN" altLang="en-US" sz="1000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32240" y="1980565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11545" y="1966595"/>
            <a:ext cx="5621020" cy="34258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患者既往月经规律，停经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40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天验尿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TT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（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+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），孕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50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天出现早孕反应，早孕期核对孕周相符。甲功正常，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NT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正常，无创基因筛查低风险，孕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18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周自觉胎动，四维未见异常，孕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26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周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OGTT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诊断为妊娠期糖尿病，孕期平顺，孕期无血压升高，孕晚期无头痛头晕，无贫血，双下肢无水肿。现孕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40+1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周，无腹痛，已见红，无阴道流水入院。孕期体重增加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10KG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。</a:t>
            </a:r>
            <a:endParaRPr lang="zh-CN" altLang="en-US" dirty="0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cs typeface="Arial" panose="020B0604020202020204" pitchFamily="34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64460" y="5190490"/>
            <a:ext cx="8441690" cy="201930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1123560"/>
          <p:cNvPicPr>
            <a:picLocks noChangeAspect="1"/>
          </p:cNvPicPr>
          <p:nvPr/>
        </p:nvPicPr>
        <p:blipFill>
          <a:blip r:embed="rId3"/>
          <a:srcRect l="26440" t="14312" r="23995" b="16847"/>
          <a:stretch>
            <a:fillRect/>
          </a:stretch>
        </p:blipFill>
        <p:spPr>
          <a:xfrm rot="16920000">
            <a:off x="367030" y="1911985"/>
            <a:ext cx="3028950" cy="29749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436620" y="1980565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既往史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074670" y="2945765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1200"/>
              </a:spcBef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体健，否认冠心病、高血压、糖尿病史，无手术外伤史，无输液史，无药物及食物过敏史。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247130" y="1980565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家族史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884545" y="2945765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1200"/>
              </a:spcBef>
            </a:pP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父母体健，否认家族遗传史。</a:t>
            </a:r>
            <a:endParaRPr lang="en-US" altLang="zh-CN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032240" y="1980565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月经史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575675" y="2945765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1200"/>
              </a:spcBef>
            </a:pPr>
            <a:r>
              <a:rPr lang="en-US" altLang="zh-CN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14</a:t>
            </a: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岁月经来潮，周期</a:t>
            </a:r>
            <a:r>
              <a:rPr lang="en-US" altLang="zh-CN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30-40</a:t>
            </a: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天，持</a:t>
            </a:r>
            <a:r>
              <a:rPr lang="en-US" altLang="zh-CN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3-4</a:t>
            </a: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天、末次月经</a:t>
            </a:r>
            <a:r>
              <a:rPr lang="en-US" altLang="zh-CN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2019-2-28</a:t>
            </a:r>
            <a:r>
              <a:rPr lang="zh-CN" altLang="en-US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，预产期</a:t>
            </a:r>
            <a:r>
              <a:rPr lang="en-US" altLang="zh-CN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2019-04-17</a:t>
            </a:r>
          </a:p>
        </p:txBody>
      </p:sp>
      <p:sp>
        <p:nvSpPr>
          <p:cNvPr id="7" name="矩形 6"/>
          <p:cNvSpPr/>
          <p:nvPr/>
        </p:nvSpPr>
        <p:spPr>
          <a:xfrm>
            <a:off x="2664460" y="5190490"/>
            <a:ext cx="8441690" cy="201930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1123560"/>
          <p:cNvPicPr>
            <a:picLocks noChangeAspect="1"/>
          </p:cNvPicPr>
          <p:nvPr/>
        </p:nvPicPr>
        <p:blipFill>
          <a:blip r:embed="rId3"/>
          <a:srcRect l="26440" t="14312" r="23995" b="16847"/>
          <a:stretch>
            <a:fillRect/>
          </a:stretch>
        </p:blipFill>
        <p:spPr>
          <a:xfrm rot="16920000">
            <a:off x="367030" y="1911985"/>
            <a:ext cx="3028950" cy="29749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323590" y="3006090"/>
            <a:ext cx="1631950" cy="5276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体格检查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045460" y="2907030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1200"/>
              </a:spcBef>
            </a:pPr>
            <a:endParaRPr lang="zh-CN" altLang="en-US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47130" y="1980565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38457" y="1884680"/>
            <a:ext cx="4762500" cy="28409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入院时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T36.5℃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，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P80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次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/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分，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R19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次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/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分，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BP110/70mmHg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。发育正常，营养中等，神志清楚。全身皮肤黏膜无黄染及出血点，无贫血貌。咽稍红。胸部（心肺）胸廓对称，双肺呼吸音清，心音有力，律齐。腹部膨隆，肝脾未触及。会阴及肛门（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-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）。脊柱及四肢活动好，无畸形。下肢浮肿（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-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）。</a:t>
            </a:r>
            <a:endParaRPr lang="en-US" altLang="zh-CN" dirty="0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63100" y="1132205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83065" y="-16510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endParaRPr lang="zh-CN" altLang="en-US" sz="1000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64460" y="5190490"/>
            <a:ext cx="8441690" cy="201930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1123560"/>
          <p:cNvPicPr>
            <a:picLocks noChangeAspect="1"/>
          </p:cNvPicPr>
          <p:nvPr/>
        </p:nvPicPr>
        <p:blipFill>
          <a:blip r:embed="rId3"/>
          <a:srcRect l="26440" t="14312" r="23995" b="16847"/>
          <a:stretch>
            <a:fillRect/>
          </a:stretch>
        </p:blipFill>
        <p:spPr>
          <a:xfrm rot="16920000">
            <a:off x="367030" y="1911985"/>
            <a:ext cx="3028950" cy="29749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289935" y="3051810"/>
            <a:ext cx="1689735" cy="3556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专科情况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696268" y="2072322"/>
            <a:ext cx="4591050" cy="24657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宫高：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32cm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，腹围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101cm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，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LOA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头先露，宫缩未及，胎膜存，估计胎儿大小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3500g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。骨盆外测量：髂前上棘间径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25cm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，髂嵴间径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28cm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，骶耻外径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20cm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，出口横径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8.5cm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。肛诊：宫颈消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90%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，宫口开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0cm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，头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S-2.5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，双侧坐骨棘不突，棘间径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&gt;10cm</a:t>
            </a: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529570" y="701040"/>
            <a:ext cx="1275715" cy="5670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07270" y="566420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1200"/>
              </a:spcBef>
            </a:pPr>
            <a:endParaRPr lang="zh-CN" altLang="en-US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92510" y="892175"/>
            <a:ext cx="678180" cy="13690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106150" y="566420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endParaRPr lang="zh-CN" altLang="en-US" sz="1000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64460" y="5190490"/>
            <a:ext cx="8441690" cy="201930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1123560"/>
          <p:cNvPicPr>
            <a:picLocks noChangeAspect="1"/>
          </p:cNvPicPr>
          <p:nvPr/>
        </p:nvPicPr>
        <p:blipFill>
          <a:blip r:embed="rId3"/>
          <a:srcRect l="26440" t="14312" r="23995" b="16847"/>
          <a:stretch>
            <a:fillRect/>
          </a:stretch>
        </p:blipFill>
        <p:spPr>
          <a:xfrm rot="16920000">
            <a:off x="367030" y="1911985"/>
            <a:ext cx="3028950" cy="29749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310890" y="3056255"/>
            <a:ext cx="1902460" cy="5581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辅助检查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887085" y="2073909"/>
            <a:ext cx="4358005" cy="25228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心电图正常，血凝三项正常。血常规提示白细胞</a:t>
            </a:r>
            <a:r>
              <a:rPr lang="en-US" altLang="zh-CN" dirty="0">
                <a:solidFill>
                  <a:srgbClr val="0F220F"/>
                </a:solidFill>
                <a:latin typeface="思源黑体旧字形 Light" panose="020B0300000000000000" charset="-128"/>
                <a:ea typeface="思源黑体旧字形 Light" panose="020B0300000000000000" charset="-128"/>
                <a:sym typeface="+mn-ea"/>
              </a:rPr>
              <a:t>7.24*10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ˆ9/L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，中性粒细胞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90.6%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。彩超提示：宫内晚孕头位，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BPD 93mm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HC 350mm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AC 352mm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FL 74mm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，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HR 140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次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/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分，羊水指数：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115mm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。胎盘分布于宫体后壁，功能</a:t>
            </a:r>
            <a:r>
              <a:rPr lang="en-US" altLang="zh-CN" dirty="0" err="1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ll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级。</a:t>
            </a:r>
            <a:endParaRPr lang="en-US" altLang="zh-CN" dirty="0">
              <a:solidFill>
                <a:srgbClr val="0F220F"/>
              </a:solidFill>
              <a:latin typeface="Arial" panose="020B0604020202020204" pitchFamily="34" charset="0"/>
              <a:ea typeface="思源黑体旧字形 Light" panose="020B0300000000000000" charset="-128"/>
              <a:cs typeface="Arial" panose="020B060402020202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19360" y="957580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625" y="566420"/>
            <a:ext cx="2188845" cy="18630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1200"/>
              </a:spcBef>
            </a:pPr>
            <a:endParaRPr lang="zh-CN" altLang="en-US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06150" y="892175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19360" y="566420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endParaRPr lang="zh-CN" altLang="en-US" sz="1000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64460" y="5190490"/>
            <a:ext cx="8441690" cy="201930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4935" y="566420"/>
            <a:ext cx="433070" cy="391160"/>
            <a:chOff x="13606" y="4722"/>
            <a:chExt cx="2850" cy="2570"/>
          </a:xfrm>
        </p:grpSpPr>
        <p:sp>
          <p:nvSpPr>
            <p:cNvPr id="15" name="圆角矩形 14"/>
            <p:cNvSpPr/>
            <p:nvPr/>
          </p:nvSpPr>
          <p:spPr>
            <a:xfrm>
              <a:off x="14344" y="4722"/>
              <a:ext cx="1376" cy="1086"/>
            </a:xfrm>
            <a:prstGeom prst="roundRect">
              <a:avLst/>
            </a:prstGeom>
            <a:noFill/>
            <a:ln w="63500">
              <a:solidFill>
                <a:srgbClr val="479E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3606" y="5174"/>
              <a:ext cx="2850" cy="2119"/>
            </a:xfrm>
            <a:prstGeom prst="roundRect">
              <a:avLst/>
            </a:prstGeom>
            <a:solidFill>
              <a:srgbClr val="479E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4404" y="5607"/>
              <a:ext cx="1254" cy="12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 userDrawn="1"/>
          </p:nvGrpSpPr>
          <p:grpSpPr>
            <a:xfrm>
              <a:off x="14645" y="5862"/>
              <a:ext cx="772" cy="735"/>
              <a:chOff x="2670" y="3947"/>
              <a:chExt cx="2868" cy="2868"/>
            </a:xfrm>
            <a:solidFill>
              <a:schemeClr val="bg1"/>
            </a:solidFill>
          </p:grpSpPr>
          <p:sp>
            <p:nvSpPr>
              <p:cNvPr id="19" name="圆角矩形 18"/>
              <p:cNvSpPr/>
              <p:nvPr userDrawn="1"/>
            </p:nvSpPr>
            <p:spPr>
              <a:xfrm>
                <a:off x="3740" y="3947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 userDrawn="1"/>
            </p:nvSpPr>
            <p:spPr>
              <a:xfrm rot="5400000">
                <a:off x="3739" y="3966"/>
                <a:ext cx="731" cy="2868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" name="图片 1" descr="摄图网_401123560"/>
          <p:cNvPicPr>
            <a:picLocks noChangeAspect="1"/>
          </p:cNvPicPr>
          <p:nvPr/>
        </p:nvPicPr>
        <p:blipFill>
          <a:blip r:embed="rId3"/>
          <a:srcRect l="26440" t="14312" r="23995" b="16847"/>
          <a:stretch>
            <a:fillRect/>
          </a:stretch>
        </p:blipFill>
        <p:spPr>
          <a:xfrm rot="16920000">
            <a:off x="367030" y="1911985"/>
            <a:ext cx="3028950" cy="29749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310890" y="3056255"/>
            <a:ext cx="1902460" cy="5581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479EA7"/>
                </a:solidFill>
                <a:latin typeface="思源黑体 CN Normal" panose="020B0400000000000000" charset="-122"/>
                <a:ea typeface="思源黑体 CN Normal" panose="020B0400000000000000" charset="-122"/>
              </a:rPr>
              <a:t>病程记录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886438" y="2043747"/>
            <a:ext cx="4358005" cy="25228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孕妇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“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孕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产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0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孕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40+1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周，妊娠期糖尿病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”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于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2019-12-07 17:59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分入院。于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2020-01-24 08:20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，因宫颈不成熟，在产房进行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OCT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试验。给予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0.9%500ml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氯化钠加入催产素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2.5iu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，密切监护胎心及宫缩，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OCT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-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）于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10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：</a:t>
            </a:r>
            <a:r>
              <a:rPr lang="en-US" altLang="zh-CN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40</a:t>
            </a:r>
            <a:r>
              <a:rPr lang="zh-CN" altLang="en-US" dirty="0">
                <a:solidFill>
                  <a:srgbClr val="0F220F"/>
                </a:solidFill>
                <a:latin typeface="Arial" panose="020B0604020202020204" pitchFamily="34" charset="0"/>
                <a:ea typeface="思源黑体旧字形 Light" panose="020B0300000000000000" charset="-128"/>
                <a:cs typeface="Arial" panose="020B0604020202020204" pitchFamily="34" charset="0"/>
                <a:sym typeface="+mn-ea"/>
              </a:rPr>
              <a:t>，遵医嘱回病房。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119360" y="957580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6625" y="566420"/>
            <a:ext cx="2188845" cy="18630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1200"/>
              </a:spcBef>
            </a:pPr>
            <a:endParaRPr lang="zh-CN" altLang="en-US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06150" y="892175"/>
            <a:ext cx="1275715" cy="346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dist" fontAlgn="auto">
              <a:lnSpc>
                <a:spcPts val="316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479EA7"/>
              </a:solidFill>
              <a:latin typeface="思源黑体 CN Normal" panose="020B0400000000000000" charset="-122"/>
              <a:ea typeface="思源黑体 CN Normal" panose="020B04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19360" y="566420"/>
            <a:ext cx="2188845" cy="1626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 fontAlgn="auto">
              <a:lnSpc>
                <a:spcPct val="200000"/>
              </a:lnSpc>
              <a:spcBef>
                <a:spcPts val="1200"/>
              </a:spcBef>
            </a:pPr>
            <a:endParaRPr lang="zh-CN" altLang="en-US" sz="1000">
              <a:solidFill>
                <a:srgbClr val="0F220F"/>
              </a:solidFill>
              <a:latin typeface="思源黑体旧字形 Light" panose="020B0300000000000000" charset="-128"/>
              <a:ea typeface="思源黑体旧字形 Light" panose="020B0300000000000000" charset="-128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64460" y="5190490"/>
            <a:ext cx="8441690" cy="201930"/>
          </a:xfrm>
          <a:prstGeom prst="rect">
            <a:avLst/>
          </a:prstGeom>
          <a:solidFill>
            <a:srgbClr val="479E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200871"/>
  <p:tag name="KSO_WM_SLIDE_ID" val="diagram20200871_1"/>
  <p:tag name="KSO_WM_TEMPLATE_SUBCATEGORY" val="11"/>
  <p:tag name="KSO_WM_SLIDE_ITEM_CNT" val="0"/>
  <p:tag name="KSO_WM_SLIDE_INDEX" val="1"/>
  <p:tag name="KSO_WM_UNIT_SHOW_EDIT_AREA_INDICATION" val="1"/>
  <p:tag name="KSO_WM_TAG_VERSION" val="1.0"/>
  <p:tag name="KSO_WM_SLIDE_LAYOUT" val="a_d_f"/>
  <p:tag name="KSO_WM_SLIDE_LAYOUT_CNT" val="1_1_1"/>
  <p:tag name="KSO_WM_SLIDE_TYPE" val="text"/>
  <p:tag name="KSO_WM_SLIDE_SUBTYPE" val="picTxt"/>
  <p:tag name="KSO_WM_SLIDE_SIZE" val="865*445"/>
  <p:tag name="KSO_WM_SLIDE_POSITION" val="47*47"/>
  <p:tag name="KSO_WM_SLIDE_LAYOUT_INFO" val="{&#10;    &quot;backgroundInfo&quot;: [&#10;        {&#10;            &quot;bottom&quot;: 0,&#10;            &quot;bottomAbs&quot;: false,&#10;            &quot;left&quot;: 0,&#10;            &quot;leftAbs&quot;: false,&#10;            &quot;right&quot;: 0,&#10;            &quot;rightAbs&quot;: false,&#10;            &quot;top&quot;: 0,&#10;            &quot;topAbs&quot;: false,&#10;            &quot;type&quot;: &quot;general&quot;&#10;        },&#10;        {&#10;            &quot;bottom&quot;: 0,&#10;            &quot;bottomAbs&quot;: false,&#10;            &quot;left&quot;: 0,&#10;            &quot;leftAbs&quot;: false,&#10;            &quot;right&quot;: 0,&#10;            &quot;rightAbs&quot;: false,&#10;            &quot;top&quot;: 0,&#10;            &quot;topAbs&quot;: false,&#10;            &quot;type&quot;: &quot;frame&quot;&#10;        }&#10;    ],&#10;    &quot;direction&quot;: 1,&#10;    &quot;id&quot;: &quot;2019-11-29T13:20:32&quot;,&#10;    &quot;maxSize&quot;: {&#10;        &quot;size1&quot;: 69&#10;    },&#10;    &quot;minSize&quot;: {&#10;        &quot;size1&quot;: 30.300000000000001&#10;    },&#10;    &quot;normalSize&quot;: {&#10;        &quot;size1&quot;: 30.300000000000011&#10;    },&#10;    &quot;subLayout&quot;: [&#10;        {&#10;            &quot;horizontalAlign&quot;: 0,&#10;            &quot;id&quot;: &quot;2019-11-29T13:20:32&quot;,&#10;            &quot;margin&quot;: {&#10;                &quot;bottom&quot;: 1.690000057220459,&#10;                &quot;left&quot;: 1.690000057220459,&#10;                &quot;right&quot;: 1.2439998388290405,&#10;                &quot;top&quot;: 1.690000057220459&#10;            },&#10;            &quot;type&quot;: 0,&#10;            &quot;verticalAlign&quot;: 1&#10;        },&#10;        {&#10;            &quot;backgroundInfo&quot;: [&#10;                {&#10;                    &quot;bottom&quot;: 0,&#10;                    &quot;bottomAbs&quot;: false,&#10;                    &quot;left&quot;: 0.27497080000000002,&#10;                    &quot;leftAbs&quot;: false,&#10;                    &quot;right&quot;: 0,&#10;                    &quot;rightAbs&quot;: false,&#10;                    &quot;top&quot;: 0,&#10;                    &quot;topAbs&quot;: false,&#10;                    &quot;type&quot;: &quot;leftRight&quot;&#10;                }&#10;            ],&#10;            &quot;horizontalAlign&quot;: 0,&#10;            &quot;id&quot;: &quot;2019-11-29T13:20:32&quot;,&#10;            &quot;margin&quot;: {&#10;                &quot;bottom&quot;: 1.690000057220459,&#10;                &quot;left&quot;: 0.026000002399086952,&#10;                &quot;right&quot;: 1.690000057220459,&#10;                &quot;top&quot;: 1.690000057220459&#10;            },&#10;            &quot;marginOverLayout&quot;: {&#10;                &quot;bottom&quot;: 1.690000057220459,&#10;                &quot;left&quot;: 0.026000002399086952,&#10;                &quot;right&quot;: 1.690000057220459,&#10;                &quot;top&quot;: 1.690000057220459&#10;            },&#10;            &quot;type&quot;: 0,&#10;            &quot;verticalAlign&quot;: 1&#10;        }&#10;    ],&#10;    &quot;type&quot;: 0&#10;}&#10;"/>
  <p:tag name="KSO_WM_SLIDE_CAN_ADD_NAVIGATION" val="1"/>
  <p:tag name="KSO_WM_SLIDE_BACKGROUND" val="[&quot;general&quot;,&quot;frame&quot;,&quot;leftRight&quot;]"/>
  <p:tag name="KSO_WM_SLIDE_RATIO" val="1.777778"/>
  <p:tag name="KSO_WM_TEMPLATE_MASTER_TYPE" val="0"/>
  <p:tag name="KSO_WM_TEMPLATE_COLOR_TYPE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i"/>
  <p:tag name="KSO_WM_UNIT_INDEX" val="1"/>
  <p:tag name="KSO_WM_UNIT_ID" val="crop20194958_1*i*1"/>
  <p:tag name="KSO_WM_TEMPLATE_CATEGORY" val="crop"/>
  <p:tag name="KSO_WM_TEMPLATE_INDEX" val="20194958"/>
  <p:tag name="KSO_WM_UNIT_LAYERLEVEL" val="1"/>
  <p:tag name="KSO_WM_TAG_VERSION" val="1.0"/>
  <p:tag name="KSO_WM_BEAUTIFY_FLAG" val="#wm#"/>
  <p:tag name="KSO_WM_UNIT_USESOURCEFORMAT_APPLY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  <p:tag name="PICTUREFILLRANGE" val="3cd313ed-37b2-48bd-b6c5-aa9984bc0d5d"/>
  <p:tag name="KSO_WM_UNIT_VALUE" val="188*1746"/>
  <p:tag name="KSO_WM_UNIT_HIGHLIGHT" val="0"/>
  <p:tag name="KSO_WM_UNIT_COMPATIBLE" val="0"/>
  <p:tag name="KSO_WM_UNIT_DIAGRAM_ISNUMVISUAL" val="0"/>
  <p:tag name="KSO_WM_UNIT_DIAGRAM_ISREFERUNIT" val="0"/>
  <p:tag name="KSO_WM_DIAGRAM_GROUP_CODE" val="1538090657"/>
  <p:tag name="KSO_WM_UNIT_TYPE" val="ζ_h_d"/>
  <p:tag name="KSO_WM_UNIT_INDEX" val="1_1_1"/>
  <p:tag name="KSO_WM_UNIT_ID" val="crop20194958_1*ζ_h_d*1_1_1"/>
  <p:tag name="KSO_WM_TEMPLATE_CATEGORY" val="crop"/>
  <p:tag name="KSO_WM_TEMPLATE_INDEX" val="20194958"/>
  <p:tag name="KSO_WM_UNIT_LAYERLEVEL" val="1_1_1"/>
  <p:tag name="KSO_WM_TAG_VERSION" val="1.0"/>
  <p:tag name="KSO_WM_BEAUTIFY_FLAG" val="#wm#"/>
  <p:tag name="KSO_WM_UNIT_DIAGRAM_MODELTYPE" val="creativeCrop"/>
  <p:tag name="WM_BEAUTIFY_ZORDER_FLAG_TAG" val="1"/>
  <p:tag name="KSO_WM_BLIP_RECT_LEFT" val="-5"/>
  <p:tag name="KSO_WM_BLIP_RECT_RIGHT" val="-29"/>
  <p:tag name="KSO_WM_BLIP_RECT_TOP" val="-51"/>
  <p:tag name="KSO_WM_BLIP_RECT_BOTTOM" val="-675"/>
  <p:tag name="KSO_WM_CREATIVE_CROP_ORG_LEFT" val="291.426"/>
  <p:tag name="KSO_WM_CREATIVE_CROP_ORG_TOP" val="47.6757"/>
  <p:tag name="KSO_WM_CREATIVE_CROP_ORG_WIDTH" val="621.57"/>
  <p:tag name="KSO_WM_CREATIVE_CROP_ORG_HEIGHT" val="444.574"/>
  <p:tag name="KSO_WM_CREATIVE_CROP_SHAPE_LEFT" val="291.45"/>
  <p:tag name="KSO_WM_CREATIVE_CROP_SHAPE_TOP" val="75.05"/>
  <p:tag name="KSO_WM_CREATIVE_CROP_SHAPE_WIDTH" val="500.35"/>
  <p:tag name="KSO_WM_CREATIVE_CROP_SHAPE_HEIGHT" val="53.85"/>
  <p:tag name="REFSHAPE" val="-2112930092"/>
  <p:tag name="FEATURENAME" val="creativeCrop"/>
  <p:tag name="KSO_WM_UNIT_USESOURCEFORMAT_APPLY" val="1"/>
  <p:tag name="KSO_WM_UNIT_TEXT_FILL_FORE_SCHEMECOLOR_INDEX" val="2"/>
  <p:tag name="KSO_WM_UNIT_TEXT_FILL_TYPE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  <p:tag name="PICTUREFILLRANGE" val="3cd313ed-37b2-48bd-b6c5-aa9984bc0d5d"/>
  <p:tag name="KSO_WM_UNIT_VALUE" val="188*1746"/>
  <p:tag name="KSO_WM_UNIT_HIGHLIGHT" val="0"/>
  <p:tag name="KSO_WM_UNIT_COMPATIBLE" val="0"/>
  <p:tag name="KSO_WM_UNIT_DIAGRAM_ISNUMVISUAL" val="0"/>
  <p:tag name="KSO_WM_UNIT_DIAGRAM_ISREFERUNIT" val="0"/>
  <p:tag name="KSO_WM_DIAGRAM_GROUP_CODE" val="1538090657"/>
  <p:tag name="KSO_WM_UNIT_TYPE" val="ζ_h_d"/>
  <p:tag name="KSO_WM_UNIT_INDEX" val="1_1_2"/>
  <p:tag name="KSO_WM_UNIT_ID" val="crop20194958_1*ζ_h_d*1_1_2"/>
  <p:tag name="KSO_WM_TEMPLATE_CATEGORY" val="crop"/>
  <p:tag name="KSO_WM_TEMPLATE_INDEX" val="20194958"/>
  <p:tag name="KSO_WM_UNIT_LAYERLEVEL" val="1_1_1"/>
  <p:tag name="KSO_WM_TAG_VERSION" val="1.0"/>
  <p:tag name="KSO_WM_BEAUTIFY_FLAG" val="#wm#"/>
  <p:tag name="KSO_WM_UNIT_DIAGRAM_MODELTYPE" val="creativeCrop"/>
  <p:tag name="WM_BEAUTIFY_ZORDER_FLAG_TAG" val="1"/>
  <p:tag name="KSO_WM_BLIP_RECT_LEFT" val="-29"/>
  <p:tag name="KSO_WM_BLIP_RECT_RIGHT" val="-5"/>
  <p:tag name="KSO_WM_BLIP_RECT_TOP" val="-156"/>
  <p:tag name="KSO_WM_BLIP_RECT_BOTTOM" val="-570"/>
  <p:tag name="KSO_WM_CREATIVE_CROP_ORG_LEFT" val="291.426"/>
  <p:tag name="KSO_WM_CREATIVE_CROP_ORG_TOP" val="47.6757"/>
  <p:tag name="KSO_WM_CREATIVE_CROP_ORG_WIDTH" val="621.57"/>
  <p:tag name="KSO_WM_CREATIVE_CROP_ORG_HEIGHT" val="444.574"/>
  <p:tag name="KSO_WM_CREATIVE_CROP_SHAPE_LEFT" val="412.65"/>
  <p:tag name="KSO_WM_CREATIVE_CROP_SHAPE_TOP" val="131.75"/>
  <p:tag name="KSO_WM_CREATIVE_CROP_SHAPE_WIDTH" val="500.35"/>
  <p:tag name="KSO_WM_CREATIVE_CROP_SHAPE_HEIGHT" val="53.85"/>
  <p:tag name="REFSHAPE" val="-2112930092"/>
  <p:tag name="FEATURENAME" val="creativeCrop"/>
  <p:tag name="KSO_WM_UNIT_USESOURCEFORMAT_APPLY" val="1"/>
  <p:tag name="KSO_WM_UNIT_TEXT_FILL_FORE_SCHEMECOLOR_INDEX" val="2"/>
  <p:tag name="KSO_WM_UNIT_TEXT_FILL_TYPE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  <p:tag name="PICTUREFILLRANGE" val="3cd313ed-37b2-48bd-b6c5-aa9984bc0d5d"/>
  <p:tag name="KSO_WM_UNIT_VALUE" val="188*1746"/>
  <p:tag name="KSO_WM_UNIT_HIGHLIGHT" val="0"/>
  <p:tag name="KSO_WM_UNIT_COMPATIBLE" val="0"/>
  <p:tag name="KSO_WM_UNIT_DIAGRAM_ISNUMVISUAL" val="0"/>
  <p:tag name="KSO_WM_UNIT_DIAGRAM_ISREFERUNIT" val="0"/>
  <p:tag name="KSO_WM_DIAGRAM_GROUP_CODE" val="1538090657"/>
  <p:tag name="KSO_WM_UNIT_TYPE" val="ζ_h_d"/>
  <p:tag name="KSO_WM_UNIT_INDEX" val="1_1_3"/>
  <p:tag name="KSO_WM_UNIT_ID" val="crop20194958_1*ζ_h_d*1_1_3"/>
  <p:tag name="KSO_WM_TEMPLATE_CATEGORY" val="crop"/>
  <p:tag name="KSO_WM_TEMPLATE_INDEX" val="20194958"/>
  <p:tag name="KSO_WM_UNIT_LAYERLEVEL" val="1_1_1"/>
  <p:tag name="KSO_WM_TAG_VERSION" val="1.0"/>
  <p:tag name="KSO_WM_BEAUTIFY_FLAG" val="#wm#"/>
  <p:tag name="KSO_WM_UNIT_DIAGRAM_MODELTYPE" val="creativeCrop"/>
  <p:tag name="WM_BEAUTIFY_ZORDER_FLAG_TAG" val="1"/>
  <p:tag name="KSO_WM_BLIP_RECT_LEFT" val="-11"/>
  <p:tag name="KSO_WM_BLIP_RECT_RIGHT" val="-22"/>
  <p:tag name="KSO_WM_BLIP_RECT_TOP" val="-262"/>
  <p:tag name="KSO_WM_BLIP_RECT_BOTTOM" val="-464"/>
  <p:tag name="KSO_WM_CREATIVE_CROP_ORG_LEFT" val="291.426"/>
  <p:tag name="KSO_WM_CREATIVE_CROP_ORG_TOP" val="47.6757"/>
  <p:tag name="KSO_WM_CREATIVE_CROP_ORG_WIDTH" val="621.57"/>
  <p:tag name="KSO_WM_CREATIVE_CROP_ORG_HEIGHT" val="444.574"/>
  <p:tag name="KSO_WM_CREATIVE_CROP_SHAPE_LEFT" val="322.95"/>
  <p:tag name="KSO_WM_CREATIVE_CROP_SHAPE_TOP" val="188.45"/>
  <p:tag name="KSO_WM_CREATIVE_CROP_SHAPE_WIDTH" val="500.35"/>
  <p:tag name="KSO_WM_CREATIVE_CROP_SHAPE_HEIGHT" val="53.85"/>
  <p:tag name="REFSHAPE" val="-2112930092"/>
  <p:tag name="FEATURENAME" val="creativeCrop"/>
  <p:tag name="KSO_WM_UNIT_USESOURCEFORMAT_APPLY" val="1"/>
  <p:tag name="KSO_WM_UNIT_TEXT_FILL_FORE_SCHEMECOLOR_INDEX" val="2"/>
  <p:tag name="KSO_WM_UNIT_TEXT_FILL_TYPE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  <p:tag name="PICTUREFILLRANGE" val="3cd313ed-37b2-48bd-b6c5-aa9984bc0d5d"/>
  <p:tag name="KSO_WM_UNIT_VALUE" val="370*2081"/>
  <p:tag name="KSO_WM_UNIT_HIGHLIGHT" val="0"/>
  <p:tag name="KSO_WM_UNIT_COMPATIBLE" val="0"/>
  <p:tag name="KSO_WM_UNIT_DIAGRAM_ISNUMVISUAL" val="0"/>
  <p:tag name="KSO_WM_UNIT_DIAGRAM_ISREFERUNIT" val="0"/>
  <p:tag name="KSO_WM_DIAGRAM_GROUP_CODE" val="1538090657"/>
  <p:tag name="KSO_WM_UNIT_TYPE" val="ζ_h_d"/>
  <p:tag name="KSO_WM_UNIT_INDEX" val="1_1_4"/>
  <p:tag name="KSO_WM_UNIT_ID" val="crop20194958_1*ζ_h_d*1_1_4"/>
  <p:tag name="KSO_WM_TEMPLATE_CATEGORY" val="crop"/>
  <p:tag name="KSO_WM_TEMPLATE_INDEX" val="20194958"/>
  <p:tag name="KSO_WM_UNIT_LAYERLEVEL" val="1_1_1"/>
  <p:tag name="KSO_WM_TAG_VERSION" val="1.0"/>
  <p:tag name="KSO_WM_BEAUTIFY_FLAG" val="#wm#"/>
  <p:tag name="KSO_WM_UNIT_DIAGRAM_MODELTYPE" val="creativeCrop"/>
  <p:tag name="WM_BEAUTIFY_ZORDER_FLAG_TAG" val="1"/>
  <p:tag name="KSO_WM_BLIP_RECT_LEFT" val="-4"/>
  <p:tag name="KSO_WM_BLIP_RECT_RIGHT" val="-8"/>
  <p:tag name="KSO_WM_BLIP_RECT_TOP" val="-186"/>
  <p:tag name="KSO_WM_BLIP_RECT_BOTTOM" val="-133"/>
  <p:tag name="KSO_WM_CREATIVE_CROP_ORG_LEFT" val="291.426"/>
  <p:tag name="KSO_WM_CREATIVE_CROP_ORG_TOP" val="47.6757"/>
  <p:tag name="KSO_WM_CREATIVE_CROP_ORG_WIDTH" val="621.57"/>
  <p:tag name="KSO_WM_CREATIVE_CROP_ORG_HEIGHT" val="444.574"/>
  <p:tag name="KSO_WM_CREATIVE_CROP_SHAPE_LEFT" val="291.45"/>
  <p:tag name="KSO_WM_CREATIVE_CROP_SHAPE_TOP" val="245.2"/>
  <p:tag name="KSO_WM_CREATIVE_CROP_SHAPE_WIDTH" val="596.35"/>
  <p:tag name="KSO_WM_CREATIVE_CROP_SHAPE_HEIGHT" val="106.15"/>
  <p:tag name="REFSHAPE" val="-2112930092"/>
  <p:tag name="FEATURENAME" val="creativeCrop"/>
  <p:tag name="KSO_WM_UNIT_USESOURCEFORMAT_APPLY" val="1"/>
  <p:tag name="KSO_WM_UNIT_TEXT_FILL_FORE_SCHEMECOLOR_INDEX" val="2"/>
  <p:tag name="KSO_WM_UNIT_TEXT_FILL_TYPE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  <p:tag name="PICTUREFILLRANGE" val="3cd313ed-37b2-48bd-b6c5-aa9984bc0d5d"/>
  <p:tag name="KSO_WM_UNIT_VALUE" val="188*1746"/>
  <p:tag name="KSO_WM_UNIT_HIGHLIGHT" val="0"/>
  <p:tag name="KSO_WM_UNIT_COMPATIBLE" val="0"/>
  <p:tag name="KSO_WM_UNIT_DIAGRAM_ISNUMVISUAL" val="0"/>
  <p:tag name="KSO_WM_UNIT_DIAGRAM_ISREFERUNIT" val="0"/>
  <p:tag name="KSO_WM_DIAGRAM_GROUP_CODE" val="1538090657"/>
  <p:tag name="KSO_WM_UNIT_TYPE" val="ζ_h_d"/>
  <p:tag name="KSO_WM_UNIT_INDEX" val="1_1_5"/>
  <p:tag name="KSO_WM_UNIT_ID" val="crop20194958_1*ζ_h_d*1_1_5"/>
  <p:tag name="KSO_WM_TEMPLATE_CATEGORY" val="crop"/>
  <p:tag name="KSO_WM_TEMPLATE_INDEX" val="20194958"/>
  <p:tag name="KSO_WM_UNIT_LAYERLEVEL" val="1_1_1"/>
  <p:tag name="KSO_WM_TAG_VERSION" val="1.0"/>
  <p:tag name="KSO_WM_BEAUTIFY_FLAG" val="#wm#"/>
  <p:tag name="KSO_WM_UNIT_DIAGRAM_MODELTYPE" val="creativeCrop"/>
  <p:tag name="WM_BEAUTIFY_ZORDER_FLAG_TAG" val="1"/>
  <p:tag name="KSO_WM_BLIP_RECT_LEFT" val="-5"/>
  <p:tag name="KSO_WM_BLIP_RECT_RIGHT" val="-29"/>
  <p:tag name="KSO_WM_BLIP_RECT_TOP" val="-569"/>
  <p:tag name="KSO_WM_BLIP_RECT_BOTTOM" val="-156"/>
  <p:tag name="KSO_WM_CREATIVE_CROP_ORG_LEFT" val="291.426"/>
  <p:tag name="KSO_WM_CREATIVE_CROP_ORG_TOP" val="47.6757"/>
  <p:tag name="KSO_WM_CREATIVE_CROP_ORG_WIDTH" val="621.57"/>
  <p:tag name="KSO_WM_CREATIVE_CROP_ORG_HEIGHT" val="444.574"/>
  <p:tag name="KSO_WM_CREATIVE_CROP_SHAPE_LEFT" val="291.45"/>
  <p:tag name="KSO_WM_CREATIVE_CROP_SHAPE_TOP" val="354.3"/>
  <p:tag name="KSO_WM_CREATIVE_CROP_SHAPE_WIDTH" val="500.35"/>
  <p:tag name="KSO_WM_CREATIVE_CROP_SHAPE_HEIGHT" val="53.85"/>
  <p:tag name="REFSHAPE" val="-2112930092"/>
  <p:tag name="FEATURENAME" val="creativeCrop"/>
  <p:tag name="KSO_WM_UNIT_USESOURCEFORMAT_APPLY" val="1"/>
  <p:tag name="KSO_WM_UNIT_TEXT_FILL_FORE_SCHEMECOLOR_INDEX" val="2"/>
  <p:tag name="KSO_WM_UNIT_TEXT_FILL_TYPE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  <p:tag name="PICTUREFILLRANGE" val="3cd313ed-37b2-48bd-b6c5-aa9984bc0d5d"/>
  <p:tag name="KSO_WM_UNIT_VALUE" val="188*1746"/>
  <p:tag name="KSO_WM_UNIT_HIGHLIGHT" val="0"/>
  <p:tag name="KSO_WM_UNIT_COMPATIBLE" val="0"/>
  <p:tag name="KSO_WM_UNIT_DIAGRAM_ISNUMVISUAL" val="0"/>
  <p:tag name="KSO_WM_UNIT_DIAGRAM_ISREFERUNIT" val="0"/>
  <p:tag name="KSO_WM_DIAGRAM_GROUP_CODE" val="1538090657"/>
  <p:tag name="KSO_WM_UNIT_TYPE" val="ζ_h_d"/>
  <p:tag name="KSO_WM_UNIT_INDEX" val="1_1_6"/>
  <p:tag name="KSO_WM_UNIT_ID" val="crop20194958_1*ζ_h_d*1_1_6"/>
  <p:tag name="KSO_WM_TEMPLATE_CATEGORY" val="crop"/>
  <p:tag name="KSO_WM_TEMPLATE_INDEX" val="20194958"/>
  <p:tag name="KSO_WM_UNIT_LAYERLEVEL" val="1_1_1"/>
  <p:tag name="KSO_WM_TAG_VERSION" val="1.0"/>
  <p:tag name="KSO_WM_BEAUTIFY_FLAG" val="#wm#"/>
  <p:tag name="KSO_WM_UNIT_DIAGRAM_MODELTYPE" val="creativeCrop"/>
  <p:tag name="WM_BEAUTIFY_ZORDER_FLAG_TAG" val="1"/>
  <p:tag name="KSO_WM_BLIP_RECT_LEFT" val="-25"/>
  <p:tag name="KSO_WM_BLIP_RECT_RIGHT" val="-9"/>
  <p:tag name="KSO_WM_BLIP_RECT_TOP" val="-675"/>
  <p:tag name="KSO_WM_BLIP_RECT_BOTTOM" val="-51"/>
  <p:tag name="KSO_WM_CREATIVE_CROP_ORG_LEFT" val="291.426"/>
  <p:tag name="KSO_WM_CREATIVE_CROP_ORG_TOP" val="47.6757"/>
  <p:tag name="KSO_WM_CREATIVE_CROP_ORG_WIDTH" val="621.57"/>
  <p:tag name="KSO_WM_CREATIVE_CROP_ORG_HEIGHT" val="444.574"/>
  <p:tag name="KSO_WM_CREATIVE_CROP_SHAPE_LEFT" val="392.6"/>
  <p:tag name="KSO_WM_CREATIVE_CROP_SHAPE_TOP" val="411.05"/>
  <p:tag name="KSO_WM_CREATIVE_CROP_SHAPE_WIDTH" val="500.35"/>
  <p:tag name="KSO_WM_CREATIVE_CROP_SHAPE_HEIGHT" val="53.85"/>
  <p:tag name="REFSHAPE" val="-2112930092"/>
  <p:tag name="FEATURENAME" val="creativeCrop"/>
  <p:tag name="KSO_WM_UNIT_USESOURCEFORMAT_APPLY" val="1"/>
  <p:tag name="KSO_WM_UNIT_TEXT_FILL_FORE_SCHEMECOLOR_INDEX" val="2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1479</Words>
  <Application>Microsoft Office PowerPoint</Application>
  <PresentationFormat>宽屏</PresentationFormat>
  <Paragraphs>103</Paragraphs>
  <Slides>28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Meiryo</vt:lpstr>
      <vt:lpstr>思源黑体 CN Normal</vt:lpstr>
      <vt:lpstr>思源黑体旧字形</vt:lpstr>
      <vt:lpstr>思源黑体旧字形 Light</vt:lpstr>
      <vt:lpstr>思源黑体旧字形 Normal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82</cp:revision>
  <dcterms:created xsi:type="dcterms:W3CDTF">2019-06-19T02:08:00Z</dcterms:created>
  <dcterms:modified xsi:type="dcterms:W3CDTF">2020-12-12T18:50:29Z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